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1" r:id="rId4"/>
    <p:sldId id="270" r:id="rId5"/>
    <p:sldId id="262" r:id="rId6"/>
    <p:sldId id="263" r:id="rId7"/>
    <p:sldId id="271" r:id="rId8"/>
    <p:sldId id="264" r:id="rId9"/>
    <p:sldId id="265" r:id="rId10"/>
    <p:sldId id="268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F3E3A6-D23B-4916-82BD-A0F7E2FE450E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E7AF2B-E3B0-4B0A-9789-B79230F2DA01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21A39-0034-40CC-B430-04157598553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66661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5D620-8AE9-4491-9750-959CE1970C3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9196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7F28B-8DC5-4B21-998B-E52453579FA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07699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87891-8C35-452E-8B82-B25139D41440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21180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32408-B8D5-4AF6-B583-539B435C938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4785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05FA6-B911-4932-A1A3-2FFACCB055C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5981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329A9-EFAA-46F3-92C8-FE0D0F209E0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67064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7306A-B364-437D-B095-3E4AA47D75A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3380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306A6-5764-4DD1-9490-3ACAE2EA38D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444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53F2D-DD06-4E12-8FFA-29956A52A71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332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18163-E974-4AA1-AE4D-296CC938703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72290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AD2D7-2362-4343-BB73-3789E278456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71852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29EDA-6864-4C5B-A87A-9FC3089279DF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4676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8E5F6892-D6DB-4156-835F-2004EFBA0216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B3090-3D91-487B-94F1-5401C904D9A0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6345238" y="2809875"/>
            <a:ext cx="698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sz="4800">
                <a:solidFill>
                  <a:srgbClr val="FF0000"/>
                </a:solidFill>
              </a:rPr>
              <a:t>2 </a:t>
            </a:r>
            <a:endParaRPr lang="el-GR" altLang="el-GR" sz="4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8163-E974-4AA1-AE4D-296CC9387036}" type="slidenum">
              <a:rPr lang="en-GB" altLang="el-GR" smtClean="0"/>
              <a:pPr/>
              <a:t>10</a:t>
            </a:fld>
            <a:endParaRPr lang="en-GB" altLang="el-G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36436"/>
              </p:ext>
            </p:extLst>
          </p:nvPr>
        </p:nvGraphicFramePr>
        <p:xfrm>
          <a:off x="4127934" y="2357876"/>
          <a:ext cx="3673475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Equation" r:id="rId3" imgW="1828800" imgH="711000" progId="Equation.DSMT4">
                  <p:embed/>
                </p:oleObj>
              </mc:Choice>
              <mc:Fallback>
                <p:oleObj name="Equation" r:id="rId3" imgW="18288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7934" y="2357876"/>
                        <a:ext cx="3673475" cy="143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9999" y="514337"/>
            <a:ext cx="135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Στο μέγιστο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40873" y="4294909"/>
            <a:ext cx="126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Στο εύρος 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766115"/>
              </p:ext>
            </p:extLst>
          </p:nvPr>
        </p:nvGraphicFramePr>
        <p:xfrm>
          <a:off x="3845467" y="1171869"/>
          <a:ext cx="3526451" cy="694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Equation" r:id="rId5" imgW="1676160" imgH="330120" progId="Equation.DSMT4">
                  <p:embed/>
                </p:oleObj>
              </mc:Choice>
              <mc:Fallback>
                <p:oleObj name="Equation" r:id="rId5" imgW="16761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5467" y="1171869"/>
                        <a:ext cx="3526451" cy="694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rved Left Arrow 6"/>
          <p:cNvSpPr/>
          <p:nvPr/>
        </p:nvSpPr>
        <p:spPr>
          <a:xfrm>
            <a:off x="7730836" y="1371600"/>
            <a:ext cx="955964" cy="1731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529447"/>
              </p:ext>
            </p:extLst>
          </p:nvPr>
        </p:nvGraphicFramePr>
        <p:xfrm>
          <a:off x="2970925" y="4165477"/>
          <a:ext cx="1518138" cy="62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3" name="Equation" r:id="rId7" imgW="736560" imgH="304560" progId="Equation.DSMT4">
                  <p:embed/>
                </p:oleObj>
              </mc:Choice>
              <mc:Fallback>
                <p:oleObj name="Equation" r:id="rId7" imgW="736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0925" y="4165477"/>
                        <a:ext cx="1518138" cy="628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394930"/>
              </p:ext>
            </p:extLst>
          </p:nvPr>
        </p:nvGraphicFramePr>
        <p:xfrm>
          <a:off x="855663" y="5484813"/>
          <a:ext cx="467201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4" name="Equation" r:id="rId9" imgW="1968480" imgH="253800" progId="Equation.DSMT4">
                  <p:embed/>
                </p:oleObj>
              </mc:Choice>
              <mc:Fallback>
                <p:oleObj name="Equation" r:id="rId9" imgW="1968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5663" y="5484813"/>
                        <a:ext cx="4672012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60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8163-E974-4AA1-AE4D-296CC9387036}" type="slidenum">
              <a:rPr lang="en-GB" altLang="el-GR" smtClean="0"/>
              <a:pPr/>
              <a:t>11</a:t>
            </a:fld>
            <a:endParaRPr lang="en-GB" alt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036" y="1078117"/>
            <a:ext cx="5226959" cy="540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5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91A108-4E25-4240-BE88-F44D1333CF15}" type="slidenum">
              <a:rPr lang="en-GB" altLang="el-GR">
                <a:solidFill>
                  <a:srgbClr val="92D050"/>
                </a:solidFill>
              </a:rPr>
              <a:pPr eaLnBrk="1" hangingPunct="1"/>
              <a:t>12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408113"/>
            <a:ext cx="5567362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3436938" y="452438"/>
            <a:ext cx="5064125" cy="369887"/>
          </a:xfrm>
          <a:prstGeom prst="rect">
            <a:avLst/>
          </a:prstGeom>
          <a:solidFill>
            <a:srgbClr val="0AB21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Άριστο επίπεδο περιβαλλοντικής προστασίας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2438" y="3741738"/>
            <a:ext cx="2474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/>
              <a:t>Τι συμβολίζει?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/>
              <a:t> Και τι δεν συμβολίζει?</a:t>
            </a:r>
          </a:p>
        </p:txBody>
      </p:sp>
      <p:sp>
        <p:nvSpPr>
          <p:cNvPr id="10246" name="Ορθογώνιο 3"/>
          <p:cNvSpPr>
            <a:spLocks noChangeArrowheads="1"/>
          </p:cNvSpPr>
          <p:nvPr/>
        </p:nvSpPr>
        <p:spPr bwMode="auto">
          <a:xfrm>
            <a:off x="1009650" y="6435725"/>
            <a:ext cx="6113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εν δυνάμει Pareto βελτίωση  </a:t>
            </a:r>
            <a:r>
              <a:rPr lang="el-GR" altLang="el-GR" b="1">
                <a:solidFill>
                  <a:srgbClr val="FF0000"/>
                </a:solidFill>
              </a:rPr>
              <a:t>(Quasi Pareto)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xfrm>
            <a:off x="6835775" y="63817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9A5AF6-D091-4367-B1EE-7D053D864B10}" type="slidenum">
              <a:rPr lang="en-GB" altLang="el-GR">
                <a:solidFill>
                  <a:srgbClr val="92D050"/>
                </a:solidFill>
              </a:rPr>
              <a:pPr eaLnBrk="1" hangingPunct="1"/>
              <a:t>13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25975" y="735013"/>
            <a:ext cx="0" cy="2362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4625975" y="3097213"/>
            <a:ext cx="3429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4702175" y="735013"/>
            <a:ext cx="3276600" cy="2362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49975" y="2030413"/>
            <a:ext cx="0" cy="1066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152900" y="466725"/>
            <a:ext cx="49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MC,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MB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64375" y="735013"/>
            <a:ext cx="514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MEC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11775" y="1141413"/>
            <a:ext cx="420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MB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7810500" y="3209925"/>
            <a:ext cx="463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Q, E</a:t>
            </a: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625975" y="963613"/>
            <a:ext cx="2971800" cy="213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981700" y="3133725"/>
            <a:ext cx="4460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Q*,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E*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200" kern="0" smtClean="0">
              <a:solidFill>
                <a:srgbClr val="000000"/>
              </a:solidFill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4457700" y="3209925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997575" y="1725613"/>
            <a:ext cx="293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7505700" y="3133725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940175" y="277813"/>
            <a:ext cx="46482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4381500" y="847725"/>
            <a:ext cx="273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kern="0" smtClean="0">
                <a:solidFill>
                  <a:srgbClr val="000000"/>
                </a:solidFill>
              </a:rPr>
              <a:t>Γ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226175" y="2487613"/>
            <a:ext cx="547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(α)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835775" y="1725613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(β)</a:t>
            </a:r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 flipV="1">
            <a:off x="7597775" y="963613"/>
            <a:ext cx="0" cy="2133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 flipH="1">
            <a:off x="6378575" y="3249613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3511550" y="3762375"/>
            <a:ext cx="547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(α)</a:t>
            </a:r>
          </a:p>
        </p:txBody>
      </p:sp>
      <p:sp>
        <p:nvSpPr>
          <p:cNvPr id="23" name="TextBox 23"/>
          <p:cNvSpPr txBox="1">
            <a:spLocks noChangeArrowheads="1"/>
          </p:cNvSpPr>
          <p:nvPr/>
        </p:nvSpPr>
        <p:spPr bwMode="auto">
          <a:xfrm>
            <a:off x="4225925" y="3762375"/>
            <a:ext cx="290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 smtClean="0">
                <a:solidFill>
                  <a:srgbClr val="000000"/>
                </a:solidFill>
              </a:rPr>
              <a:t>Απώλεια ωφέλειας (-)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2646363" y="4533900"/>
            <a:ext cx="1241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dirty="0" smtClean="0">
                <a:solidFill>
                  <a:srgbClr val="000000"/>
                </a:solidFill>
              </a:rPr>
              <a:t>(α) + (β)</a:t>
            </a:r>
          </a:p>
        </p:txBody>
      </p: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3932238" y="453390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Ζημιά που πλέον δεν υφίσταται (+)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2717800" y="5176838"/>
            <a:ext cx="2011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kern="0" smtClean="0">
                <a:solidFill>
                  <a:srgbClr val="000000"/>
                </a:solidFill>
              </a:rPr>
              <a:t>(α) + (β) &gt; (α) </a:t>
            </a:r>
          </a:p>
        </p:txBody>
      </p:sp>
      <p:sp>
        <p:nvSpPr>
          <p:cNvPr id="27" name="TextBox 28"/>
          <p:cNvSpPr txBox="1">
            <a:spLocks noChangeArrowheads="1"/>
          </p:cNvSpPr>
          <p:nvPr/>
        </p:nvSpPr>
        <p:spPr bwMode="auto">
          <a:xfrm>
            <a:off x="5459413" y="5244974"/>
            <a:ext cx="193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err="1" smtClean="0">
                <a:solidFill>
                  <a:srgbClr val="000000"/>
                </a:solidFill>
              </a:rPr>
              <a:t>Kaldor</a:t>
            </a:r>
            <a:r>
              <a:rPr lang="en-US" kern="0" dirty="0" smtClean="0">
                <a:solidFill>
                  <a:srgbClr val="000000"/>
                </a:solidFill>
              </a:rPr>
              <a:t> -Hicks</a:t>
            </a:r>
            <a:endParaRPr lang="el-GR" kern="0" dirty="0" smtClean="0">
              <a:solidFill>
                <a:srgbClr val="000000"/>
              </a:solidFill>
            </a:endParaRP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3575050" y="6192838"/>
            <a:ext cx="3906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E* : Quasi Pareto Equilibrium</a:t>
            </a:r>
            <a:endParaRPr lang="el-GR" kern="0" dirty="0" smtClean="0">
              <a:solidFill>
                <a:srgbClr val="000000"/>
              </a:solidFill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7481888" y="5385816"/>
            <a:ext cx="711136" cy="12689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Μαθησιακοί Στόχοι της </a:t>
            </a:r>
            <a:r>
              <a:rPr lang="en-US" altLang="el-GR" b="1">
                <a:solidFill>
                  <a:srgbClr val="FF0000"/>
                </a:solidFill>
              </a:rPr>
              <a:t>2</a:t>
            </a:r>
            <a:r>
              <a:rPr lang="el-GR" altLang="el-GR" b="1" baseline="30000">
                <a:solidFill>
                  <a:srgbClr val="FF0000"/>
                </a:solidFill>
              </a:rPr>
              <a:t>ης</a:t>
            </a:r>
            <a:r>
              <a:rPr lang="el-GR" altLang="el-GR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8938" y="2708275"/>
            <a:ext cx="6296025" cy="2446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Τι σημαίνει Εξωτερική Οικονομία?</a:t>
            </a:r>
          </a:p>
          <a:p>
            <a:pPr marL="342900" indent="-342900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Γιατί μας ενδιαφέρουν οι εξωτερικές οικονομίες?</a:t>
            </a:r>
            <a:endParaRPr lang="en-US" dirty="0">
              <a:latin typeface="Arial" charset="0"/>
            </a:endParaRPr>
          </a:p>
          <a:p>
            <a:pPr marL="342900" indent="-342900">
              <a:lnSpc>
                <a:spcPct val="250000"/>
              </a:lnSpc>
              <a:buFontTx/>
              <a:buAutoNum type="arabicPeriod"/>
              <a:defRPr/>
            </a:pPr>
            <a:r>
              <a:rPr lang="el-GR" dirty="0">
                <a:latin typeface="Arial" charset="0"/>
              </a:rPr>
              <a:t>Υπάρχει άριστο επίπεδο περιβαλλοντικής προστασίας?</a:t>
            </a:r>
          </a:p>
          <a:p>
            <a:pPr>
              <a:defRPr/>
            </a:pPr>
            <a:endParaRPr lang="el-GR" dirty="0">
              <a:latin typeface="Arial" charset="0"/>
            </a:endParaRPr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379422-BB81-4930-9526-BB75784771A9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35C053-20B0-404D-AB75-FA16E54604CF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3208" y="356870"/>
            <a:ext cx="3275013" cy="4603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400" b="1" dirty="0">
                <a:solidFill>
                  <a:srgbClr val="FF0000"/>
                </a:solidFill>
              </a:rPr>
              <a:t>Εξωτερική Οικονομία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059113" y="1266507"/>
            <a:ext cx="6207469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l-GR" altLang="el-GR" b="1" u="sng" dirty="0">
                <a:solidFill>
                  <a:srgbClr val="FF0000"/>
                </a:solidFill>
              </a:rPr>
              <a:t>Ορισμός: </a:t>
            </a:r>
            <a:r>
              <a:rPr lang="el-GR" altLang="el-GR" dirty="0"/>
              <a:t>Όταν οι δράσεις ενός </a:t>
            </a:r>
            <a:r>
              <a:rPr lang="el-GR" altLang="el-GR" dirty="0" smtClean="0"/>
              <a:t>οικονομικού</a:t>
            </a:r>
            <a:r>
              <a:rPr lang="en-US" altLang="el-GR" dirty="0"/>
              <a:t> </a:t>
            </a:r>
            <a:r>
              <a:rPr lang="en-US" altLang="el-GR" dirty="0" smtClean="0"/>
              <a:t>(A)</a:t>
            </a:r>
            <a:endParaRPr lang="el-GR" altLang="el-GR" dirty="0"/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υποκειμένου επηρεάζουν είτε την </a:t>
            </a:r>
            <a:r>
              <a:rPr lang="el-GR" altLang="el-GR" u="sng" dirty="0">
                <a:solidFill>
                  <a:srgbClr val="FF0000"/>
                </a:solidFill>
              </a:rPr>
              <a:t>συνάρτηση χρησιμότητας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 dirty="0"/>
              <a:t> είτε </a:t>
            </a:r>
            <a:r>
              <a:rPr lang="el-GR" altLang="el-GR" dirty="0" smtClean="0"/>
              <a:t>την </a:t>
            </a:r>
            <a:r>
              <a:rPr lang="el-GR" altLang="el-GR" u="sng" dirty="0" smtClean="0">
                <a:solidFill>
                  <a:srgbClr val="FF0000"/>
                </a:solidFill>
              </a:rPr>
              <a:t>παραγωγική ικανότητα </a:t>
            </a:r>
            <a:r>
              <a:rPr lang="el-GR" altLang="el-GR" dirty="0" smtClean="0"/>
              <a:t>κάποιου άλλου </a:t>
            </a:r>
            <a:endParaRPr lang="el-GR" altLang="el-GR" dirty="0"/>
          </a:p>
          <a:p>
            <a:pPr eaLnBrk="1" hangingPunct="1">
              <a:lnSpc>
                <a:spcPct val="150000"/>
              </a:lnSpc>
            </a:pPr>
            <a:r>
              <a:rPr lang="el-GR" altLang="el-GR" dirty="0" smtClean="0"/>
              <a:t>οικονομικού υποκειμένου </a:t>
            </a:r>
            <a:r>
              <a:rPr lang="el-GR" altLang="el-GR" b="1" dirty="0">
                <a:solidFill>
                  <a:srgbClr val="0AB212"/>
                </a:solidFill>
              </a:rPr>
              <a:t>ΧΩΡΙΣ ΑΠΟΖΗΜΕΙΩΣΗ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3656390" y="5044458"/>
            <a:ext cx="2181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Θετικές ή Αρνητικές</a:t>
            </a: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835143" y="4355574"/>
            <a:ext cx="1500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 smtClean="0"/>
              <a:t>Κατανάλωση</a:t>
            </a:r>
            <a:endParaRPr lang="el-GR" alt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997329" y="513066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5837615" y="521159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8" name="Curved Left Arrow 7"/>
          <p:cNvSpPr/>
          <p:nvPr/>
        </p:nvSpPr>
        <p:spPr>
          <a:xfrm rot="16200000">
            <a:off x="4196448" y="2927335"/>
            <a:ext cx="884459" cy="32826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132504" y="5685472"/>
            <a:ext cx="3012345" cy="8510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68" y="574165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el-GR" dirty="0" smtClean="0"/>
              <a:t>Παραγωγή</a:t>
            </a: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 flipV="1">
            <a:off x="2095300" y="5396257"/>
            <a:ext cx="902029" cy="53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129" idx="3"/>
          </p:cNvCxnSpPr>
          <p:nvPr/>
        </p:nvCxnSpPr>
        <p:spPr>
          <a:xfrm>
            <a:off x="2335938" y="4540240"/>
            <a:ext cx="608373" cy="671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66606" y="3755665"/>
            <a:ext cx="2770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el-GR" u="sng" dirty="0" smtClean="0">
                <a:solidFill>
                  <a:srgbClr val="FF0000"/>
                </a:solidFill>
              </a:rPr>
              <a:t>συνάρτηση χρησιμότητας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1555" y="6564566"/>
            <a:ext cx="248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el-GR" u="sng" dirty="0" smtClean="0">
                <a:solidFill>
                  <a:srgbClr val="FF0000"/>
                </a:solidFill>
              </a:rPr>
              <a:t>παραγωγική ικανότητα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8163-E974-4AA1-AE4D-296CC9387036}" type="slidenum">
              <a:rPr lang="en-GB" altLang="el-GR" smtClean="0"/>
              <a:pPr/>
              <a:t>4</a:t>
            </a:fld>
            <a:endParaRPr lang="en-GB" altLang="el-GR"/>
          </a:p>
        </p:txBody>
      </p:sp>
      <p:sp>
        <p:nvSpPr>
          <p:cNvPr id="11" name="Θέση αριθμού διαφάνειας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92D050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D8AB3CE-4C0D-4B67-A00E-B1000AA6205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454691" y="677917"/>
            <a:ext cx="647978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ΓΙΑΤΙ ΜΑΣ ΕΝΔΙΑΦΕΡΟΥΝ ΟΙ ΕΞΩΤΕΡΙΚΕΣ ΟΙΚΟΝΟΜΙΕΣ?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292772" y="3389586"/>
            <a:ext cx="669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Επειδή οι τιμές δεν εξισώνονται με το οριακό κοινωνικό κόστος </a:t>
            </a:r>
            <a:endParaRPr lang="el-GR" dirty="0"/>
          </a:p>
        </p:txBody>
      </p:sp>
      <p:graphicFrame>
        <p:nvGraphicFramePr>
          <p:cNvPr id="14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464612"/>
              </p:ext>
            </p:extLst>
          </p:nvPr>
        </p:nvGraphicFramePr>
        <p:xfrm>
          <a:off x="3342180" y="4445110"/>
          <a:ext cx="1740830" cy="49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3" imgW="622080" imgH="177480" progId="Equation.DSMT4">
                  <p:embed/>
                </p:oleObj>
              </mc:Choice>
              <mc:Fallback>
                <p:oleObj name="Equation" r:id="rId3" imgW="622080" imgH="177480" progId="Equation.DSMT4">
                  <p:embed/>
                  <p:pic>
                    <p:nvPicPr>
                      <p:cNvPr id="5" name="Αντικείμενο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2180" y="4445110"/>
                        <a:ext cx="1740830" cy="49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Ευθύγραμμο βέλος σύνδεσης 5"/>
          <p:cNvCxnSpPr>
            <a:endCxn id="14" idx="1"/>
          </p:cNvCxnSpPr>
          <p:nvPr/>
        </p:nvCxnSpPr>
        <p:spPr bwMode="auto">
          <a:xfrm>
            <a:off x="2660185" y="3727387"/>
            <a:ext cx="681995" cy="96641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Ευθύγραμμο βέλος σύνδεσης 6"/>
          <p:cNvCxnSpPr/>
          <p:nvPr/>
        </p:nvCxnSpPr>
        <p:spPr bwMode="auto">
          <a:xfrm flipH="1">
            <a:off x="5084379" y="3709459"/>
            <a:ext cx="772510" cy="98434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1008993" y="6101255"/>
            <a:ext cx="709540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επομένως οι τιμές δεν αντανακλούν το κόστος ευκαιρίας των πόρων</a:t>
            </a:r>
            <a:endParaRPr lang="el-GR" dirty="0"/>
          </a:p>
        </p:txBody>
      </p:sp>
      <p:sp>
        <p:nvSpPr>
          <p:cNvPr id="18" name="Βέλος προς τα κάτω 8"/>
          <p:cNvSpPr/>
          <p:nvPr/>
        </p:nvSpPr>
        <p:spPr bwMode="auto">
          <a:xfrm>
            <a:off x="4067503" y="5084379"/>
            <a:ext cx="290185" cy="882869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0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71F6B-E1B7-4414-80E0-F529BE01F8D6}" type="slidenum">
              <a:rPr lang="en-GB" altLang="el-GR">
                <a:solidFill>
                  <a:srgbClr val="92D050"/>
                </a:solidFill>
              </a:rPr>
              <a:pPr eaLnBrk="1" hangingPunct="1"/>
              <a:t>5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10" name="Θέση αριθμού διαφάνειας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D1D4CE1-77A6-40D3-94E7-2C06486FE661}" type="slidenum">
              <a:rPr lang="en-GB" smtClean="0">
                <a:solidFill>
                  <a:srgbClr val="92D050"/>
                </a:solidFill>
              </a:rPr>
              <a:pPr eaLnBrk="1" hangingPunct="1"/>
              <a:t>5</a:t>
            </a:fld>
            <a:endParaRPr lang="en-GB" dirty="0" smtClean="0">
              <a:solidFill>
                <a:srgbClr val="92D05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132138" y="487363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kern="0" dirty="0">
                <a:solidFill>
                  <a:sysClr val="windowText" lastClr="000000"/>
                </a:solidFill>
              </a:rPr>
              <a:t>Εξωτερικές Οικονομίες και Κοινωνική Ευημερία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181225"/>
            <a:ext cx="5688013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Ευθύγραμμο βέλος σύνδεσης 3"/>
          <p:cNvCxnSpPr/>
          <p:nvPr/>
        </p:nvCxnSpPr>
        <p:spPr>
          <a:xfrm>
            <a:off x="5091289" y="1952978"/>
            <a:ext cx="541867" cy="13998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90610" y="1306647"/>
            <a:ext cx="2018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Οριακό Κοινωνικό</a:t>
            </a:r>
          </a:p>
          <a:p>
            <a:pPr algn="ctr"/>
            <a:r>
              <a:rPr lang="el-GR" dirty="0" smtClean="0"/>
              <a:t> κόστος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6139656" y="4867111"/>
            <a:ext cx="1788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 smtClean="0"/>
              <a:t>Οριακό Ιδιωτικό</a:t>
            </a:r>
          </a:p>
          <a:p>
            <a:pPr algn="ctr"/>
            <a:r>
              <a:rPr lang="el-GR" dirty="0" smtClean="0"/>
              <a:t> κόστος</a:t>
            </a:r>
            <a:endParaRPr lang="el-GR" dirty="0"/>
          </a:p>
        </p:txBody>
      </p:sp>
      <p:cxnSp>
        <p:nvCxnSpPr>
          <p:cNvPr id="16" name="Ευθύγραμμο βέλος σύνδεσης 8"/>
          <p:cNvCxnSpPr/>
          <p:nvPr/>
        </p:nvCxnSpPr>
        <p:spPr>
          <a:xfrm flipH="1" flipV="1">
            <a:off x="6378222" y="4425244"/>
            <a:ext cx="316089" cy="441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C7D00F-E5E4-4B4D-9365-953802584D6C}" type="slidenum">
              <a:rPr lang="en-GB" altLang="el-GR">
                <a:solidFill>
                  <a:srgbClr val="92D050"/>
                </a:solidFill>
              </a:rPr>
              <a:pPr eaLnBrk="1" hangingPunct="1"/>
              <a:t>6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7" y="4532249"/>
            <a:ext cx="5249863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3025" y="869950"/>
            <a:ext cx="4148138" cy="368300"/>
          </a:xfrm>
          <a:prstGeom prst="rect">
            <a:avLst/>
          </a:prstGeom>
          <a:solidFill>
            <a:srgbClr val="20A21A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ΑΝΑΛΥΣΗ ΚΟΙΝΩΝΙΚΗΣ ΕΥΗΜΕΡΙΑΣ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33422" y="1917257"/>
            <a:ext cx="5022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/>
              <a:t>Περίπτωση κατ</a:t>
            </a:r>
            <a:r>
              <a:rPr lang="el-GR" dirty="0"/>
              <a:t>ά</a:t>
            </a:r>
            <a:r>
              <a:rPr lang="el-GR" dirty="0" smtClean="0"/>
              <a:t> την οποία οι παραγωγοί</a:t>
            </a:r>
          </a:p>
          <a:p>
            <a:r>
              <a:rPr lang="el-GR" dirty="0" smtClean="0"/>
              <a:t>συνυπολογίσουν το εξωτερικό κόστος στις</a:t>
            </a:r>
          </a:p>
          <a:p>
            <a:r>
              <a:rPr lang="el-GR" dirty="0" smtClean="0"/>
              <a:t>αποφάσεις τους, δηλαδή κινούνται πάνω σε μια</a:t>
            </a:r>
          </a:p>
          <a:p>
            <a:r>
              <a:rPr lang="el-GR" dirty="0" smtClean="0"/>
              <a:t> καμπύλη κοινωνικού κόστους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8163-E974-4AA1-AE4D-296CC9387036}" type="slidenum">
              <a:rPr lang="en-GB" altLang="el-GR" smtClean="0"/>
              <a:pPr/>
              <a:t>7</a:t>
            </a:fld>
            <a:endParaRPr lang="en-GB" alt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4397375"/>
            <a:ext cx="5870575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33422" y="1917257"/>
            <a:ext cx="5022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2) Περίπτωση κατ</a:t>
            </a:r>
            <a:r>
              <a:rPr lang="el-GR" dirty="0"/>
              <a:t>ά</a:t>
            </a:r>
            <a:r>
              <a:rPr lang="el-GR" dirty="0" smtClean="0"/>
              <a:t> την οποία οι παραγωγοί</a:t>
            </a:r>
          </a:p>
          <a:p>
            <a:r>
              <a:rPr lang="el-GR" dirty="0" smtClean="0"/>
              <a:t>αγνοούν το εξωτερικό κόστος στις</a:t>
            </a:r>
          </a:p>
          <a:p>
            <a:r>
              <a:rPr lang="el-GR" dirty="0" smtClean="0"/>
              <a:t>αποφάσεις τους, δηλαδή κινούνται πάνω σε μια</a:t>
            </a:r>
          </a:p>
          <a:p>
            <a:r>
              <a:rPr lang="el-GR" dirty="0" smtClean="0"/>
              <a:t> καμπύλη ιδιωτικού κόστους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5815584" y="5538249"/>
            <a:ext cx="603504" cy="377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79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22F2A7-AF05-47FC-873F-0FEEE50AB735}" type="slidenum">
              <a:rPr lang="en-GB" altLang="el-GR">
                <a:solidFill>
                  <a:srgbClr val="92D050"/>
                </a:solidFill>
              </a:rPr>
              <a:pPr eaLnBrk="1" hangingPunct="1"/>
              <a:t>8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8208" y="660989"/>
            <a:ext cx="4863126" cy="4616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/>
              <a:t>Παρουσία εξωτερικών Οικονομιών</a:t>
            </a:r>
          </a:p>
        </p:txBody>
      </p:sp>
      <p:sp>
        <p:nvSpPr>
          <p:cNvPr id="4" name="Βέλος προς τα κάτω 3"/>
          <p:cNvSpPr/>
          <p:nvPr/>
        </p:nvSpPr>
        <p:spPr>
          <a:xfrm>
            <a:off x="5689600" y="1400175"/>
            <a:ext cx="180975" cy="969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54550" y="2482850"/>
            <a:ext cx="2498725" cy="949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Απώλειες κοινωνικής ευημερίας</a:t>
            </a: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4668838" y="3984625"/>
            <a:ext cx="2498725" cy="1139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Μη ορθολογική κατανομή των πόρων</a:t>
            </a:r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1581150" y="5689600"/>
            <a:ext cx="2832100" cy="10731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Οι τιμές δεν αντανακλούν το κόστος ευκαιρίας</a:t>
            </a:r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 flipH="1">
            <a:off x="2947988" y="1385888"/>
            <a:ext cx="1581150" cy="4303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Καμπύλο βέλος προς τα επάνω 10"/>
          <p:cNvSpPr/>
          <p:nvPr/>
        </p:nvSpPr>
        <p:spPr>
          <a:xfrm rot="18408735">
            <a:off x="4501356" y="5571332"/>
            <a:ext cx="1444625" cy="6556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Καμπύλο αριστερό βέλος 11"/>
          <p:cNvSpPr/>
          <p:nvPr/>
        </p:nvSpPr>
        <p:spPr>
          <a:xfrm rot="10963503">
            <a:off x="4171950" y="2959100"/>
            <a:ext cx="484188" cy="14351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F84110-263E-4A64-B6B1-FB98E29DCCB1}" type="slidenum">
              <a:rPr lang="en-GB" altLang="el-GR">
                <a:solidFill>
                  <a:srgbClr val="92D050"/>
                </a:solidFill>
              </a:rPr>
              <a:pPr eaLnBrk="1" hangingPunct="1"/>
              <a:t>9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3200112" y="668338"/>
            <a:ext cx="5791488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000" dirty="0"/>
              <a:t>Πως προκύπτει </a:t>
            </a:r>
            <a:r>
              <a:rPr lang="el-GR" altLang="el-GR" sz="2000" dirty="0" smtClean="0"/>
              <a:t>η </a:t>
            </a:r>
            <a:r>
              <a:rPr lang="el-GR" altLang="el-GR" sz="2000" dirty="0"/>
              <a:t>καμπύλη </a:t>
            </a:r>
            <a:r>
              <a:rPr lang="el-GR" altLang="el-GR" sz="2000" dirty="0" smtClean="0"/>
              <a:t>οριακής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ωφέλειας</a:t>
            </a:r>
            <a:r>
              <a:rPr lang="el-GR" altLang="el-GR" sz="2000" dirty="0"/>
              <a:t>?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593592" y="32644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524735"/>
              </p:ext>
            </p:extLst>
          </p:nvPr>
        </p:nvGraphicFramePr>
        <p:xfrm>
          <a:off x="3438144" y="2116818"/>
          <a:ext cx="5553456" cy="131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3" imgW="3085920" imgH="736560" progId="Equation.DSMT4">
                  <p:embed/>
                </p:oleObj>
              </mc:Choice>
              <mc:Fallback>
                <p:oleObj name="Equation" r:id="rId3" imgW="308592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144" y="2116818"/>
                        <a:ext cx="5553456" cy="13137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0"/>
          <a:ext cx="4762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5" imgW="88707" imgH="164742" progId="Equation.DSMT4">
                  <p:embed/>
                </p:oleObj>
              </mc:Choice>
              <mc:Fallback>
                <p:oleObj name="Equation" r:id="rId5" imgW="88707" imgH="16474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762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2400" y="152400"/>
          <a:ext cx="4762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7" imgW="88707" imgH="164742" progId="Equation.DSMT4">
                  <p:embed/>
                </p:oleObj>
              </mc:Choice>
              <mc:Fallback>
                <p:oleObj name="Equation" r:id="rId7" imgW="88707" imgH="16474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4762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0592" y="3581411"/>
            <a:ext cx="4989812" cy="34811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298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Times New Roman</vt:lpstr>
      <vt:lpstr>Default Design</vt:lpstr>
      <vt:lpstr>MathType 7.0 Equation</vt:lpstr>
      <vt:lpstr>Equation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80</cp:revision>
  <dcterms:created xsi:type="dcterms:W3CDTF">2009-11-03T13:35:13Z</dcterms:created>
  <dcterms:modified xsi:type="dcterms:W3CDTF">2023-11-03T08:56:17Z</dcterms:modified>
</cp:coreProperties>
</file>