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61" r:id="rId4"/>
    <p:sldId id="266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20A21A"/>
    <a:srgbClr val="006600"/>
    <a:srgbClr val="082E0E"/>
    <a:srgbClr val="003300"/>
    <a:srgbClr val="19972E"/>
    <a:srgbClr val="0F591B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4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6DA1FC-229D-4721-8080-117E229A1C27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FFDF2B1-33CA-481F-AAA7-BBA971075AC2}" type="slidenum">
              <a:rPr lang="en-GB" altLang="el-GR"/>
              <a:pPr eaLnBrk="1" hangingPunct="1"/>
              <a:t>1</a:t>
            </a:fld>
            <a:endParaRPr lang="en-GB" altLang="el-GR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46564" y="2632076"/>
            <a:ext cx="4507144" cy="1182688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01335-4B15-4F52-9782-56CB8798B695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2979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43FD5-DCF3-4C47-B170-578E1BC12F4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17958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87F6F-F770-4618-BD12-35A271D49EE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14916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90FB7-B328-488C-8694-6265702A486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803057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1B14B-5684-4486-B7AE-F3C4B4B1D152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25243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75754-82A8-49BA-94B2-B48E5CB461A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1415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E2175-3F3B-485F-8783-C04DFA54C816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63782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28010-CE9F-4356-A5DB-2AB9963445F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0783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E6229-5317-4AFD-B153-CFB4182D264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6849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35BD2-0B93-49ED-A4B7-BA92DCCE6FD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31926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EC896-14D2-426E-A718-8B06C8A8C804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4397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2E30A-C37B-4DD5-8301-7143309E3E4D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14611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1029D-4F74-44B3-8F37-E73D8336C729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33438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4300" y="274638"/>
            <a:ext cx="6032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9313" y="1600200"/>
            <a:ext cx="52974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2D050"/>
                </a:solidFill>
              </a:defRPr>
            </a:lvl1pPr>
          </a:lstStyle>
          <a:p>
            <a:fld id="{E645992D-7B19-444C-8AA1-2EB6B4DB771F}" type="slidenum">
              <a:rPr lang="en-GB" altLang="el-GR"/>
              <a:pPr/>
              <a:t>‹#›</a:t>
            </a:fld>
            <a:endParaRPr lang="en-GB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92D05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2D05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92D05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92D05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8225" y="5675313"/>
            <a:ext cx="6497638" cy="1182687"/>
          </a:xfrm>
        </p:spPr>
        <p:txBody>
          <a:bodyPr/>
          <a:lstStyle/>
          <a:p>
            <a:pPr algn="r" eaLnBrk="1" hangingPunct="1"/>
            <a:r>
              <a:rPr lang="el-GR" altLang="el-GR" sz="2800" smtClean="0">
                <a:solidFill>
                  <a:srgbClr val="0F591B"/>
                </a:solidFill>
              </a:rPr>
              <a:t>Οικονομικά του Περιβάλλοντος &amp; των Φυσικών Πόρων</a:t>
            </a:r>
            <a:endParaRPr lang="en-GB" altLang="el-GR" sz="2800" i="1" smtClean="0">
              <a:solidFill>
                <a:srgbClr val="92D05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345113" y="363538"/>
            <a:ext cx="3805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Τμήμα Αγροτικής Οικονομίας &amp; Ανάπτυξης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 sz="1400" b="1"/>
              <a:t>Γεωπονικό Πανεπιστήμιο Αθηνών</a:t>
            </a:r>
          </a:p>
        </p:txBody>
      </p:sp>
      <p:sp>
        <p:nvSpPr>
          <p:cNvPr id="3077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C45E1BF-A9F8-49BC-BFFC-D0C43D568376}" type="slidenum">
              <a:rPr lang="en-GB" altLang="el-GR">
                <a:solidFill>
                  <a:srgbClr val="92D050"/>
                </a:solidFill>
              </a:rPr>
              <a:pPr eaLnBrk="1" hangingPunct="1"/>
              <a:t>1</a:t>
            </a:fld>
            <a:endParaRPr lang="en-GB" altLang="el-GR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4757738" y="1366838"/>
            <a:ext cx="406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b="1">
                <a:solidFill>
                  <a:srgbClr val="FF0000"/>
                </a:solidFill>
              </a:rPr>
              <a:t>Μαθησιακοί Στόχοι της 8</a:t>
            </a:r>
            <a:r>
              <a:rPr lang="el-GR" altLang="el-GR" b="1" baseline="30000">
                <a:solidFill>
                  <a:srgbClr val="FF0000"/>
                </a:solidFill>
              </a:rPr>
              <a:t>ης</a:t>
            </a:r>
            <a:r>
              <a:rPr lang="el-GR" altLang="el-GR" b="1">
                <a:solidFill>
                  <a:srgbClr val="FF0000"/>
                </a:solidFill>
              </a:rPr>
              <a:t> Διάλεξης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454150" y="4097338"/>
            <a:ext cx="74437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AutoNum type="arabicPeriod"/>
              <a:defRPr/>
            </a:pPr>
            <a:r>
              <a:rPr lang="el-GR" dirty="0" smtClean="0"/>
              <a:t>Γιατί τα οικονομικά μέτρα χαρακτηρίζονται από την ιδιότητα της</a:t>
            </a:r>
          </a:p>
          <a:p>
            <a:pPr marL="0" indent="0" eaLnBrk="1" hangingPunct="1">
              <a:lnSpc>
                <a:spcPct val="200000"/>
              </a:lnSpc>
              <a:defRPr/>
            </a:pPr>
            <a:r>
              <a:rPr lang="el-GR" dirty="0" smtClean="0"/>
              <a:t> αποτελεσματικότητας κόστους?</a:t>
            </a:r>
          </a:p>
          <a:p>
            <a:pPr marL="0" indent="0" eaLnBrk="1" hangingPunct="1">
              <a:lnSpc>
                <a:spcPct val="200000"/>
              </a:lnSpc>
              <a:defRPr/>
            </a:pPr>
            <a:r>
              <a:rPr lang="el-GR" dirty="0" smtClean="0"/>
              <a:t>2. Η ιδιότητα της εξίσωσης του οριακού κόστους ελέγχου της ρύπανσης</a:t>
            </a:r>
          </a:p>
          <a:p>
            <a:pPr marL="0" indent="0" eaLnBrk="1" hangingPunct="1">
              <a:lnSpc>
                <a:spcPct val="200000"/>
              </a:lnSpc>
              <a:defRPr/>
            </a:pPr>
            <a:r>
              <a:rPr lang="en-US" dirty="0" smtClean="0"/>
              <a:t>(</a:t>
            </a:r>
            <a:r>
              <a:rPr lang="en-US" dirty="0" err="1" smtClean="0"/>
              <a:t>Equimarginal</a:t>
            </a:r>
            <a:r>
              <a:rPr lang="en-US" dirty="0" smtClean="0"/>
              <a:t> principle)</a:t>
            </a:r>
            <a:endParaRPr lang="el-GR" dirty="0" smtClean="0"/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228F14-4373-4173-B338-0288AFBD8DD4}" type="slidenum">
              <a:rPr lang="en-GB" altLang="el-GR">
                <a:solidFill>
                  <a:srgbClr val="92D050"/>
                </a:solidFill>
              </a:rPr>
              <a:pPr eaLnBrk="1" hangingPunct="1"/>
              <a:t>2</a:t>
            </a:fld>
            <a:endParaRPr lang="en-GB" altLang="el-GR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F16590-161D-4F1F-9303-0C4FC5FC854D}" type="slidenum">
              <a:rPr lang="en-GB" altLang="el-GR">
                <a:solidFill>
                  <a:srgbClr val="92D050"/>
                </a:solidFill>
              </a:rPr>
              <a:pPr eaLnBrk="1" hangingPunct="1"/>
              <a:t>3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5123" name="Ορθογώνιο 2"/>
          <p:cNvSpPr>
            <a:spLocks noChangeArrowheads="1"/>
          </p:cNvSpPr>
          <p:nvPr/>
        </p:nvSpPr>
        <p:spPr bwMode="auto">
          <a:xfrm>
            <a:off x="3509516" y="1549844"/>
            <a:ext cx="5040313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l-GR" altLang="el-GR" dirty="0"/>
              <a:t> Κάτω από συγκεκριμένες συνθήκες  τα οικονομικά μέτρα επιτυγχάνουν δεδομένους στόχους περιβαλλοντικής προστασίας με το ελάχιστο δυνατό κοινωνικό κόστος.</a:t>
            </a:r>
          </a:p>
        </p:txBody>
      </p:sp>
      <p:sp>
        <p:nvSpPr>
          <p:cNvPr id="8" name="3 - Θέση αριθμού διαφάνειας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fld id="{FA58D09D-E46F-4011-94C9-F05DAE5332E8}" type="slidenum">
              <a:rPr lang="el-GR" altLang="el-GR" smtClean="0"/>
              <a:pPr eaLnBrk="1" hangingPunct="1"/>
              <a:t>3</a:t>
            </a:fld>
            <a:endParaRPr lang="el-GR" altLang="el-GR"/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468313" y="333375"/>
            <a:ext cx="8207375" cy="86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2000" b="1" u="sng"/>
              <a:t>Οικονομικά μέτρα (φόροι) ή Διοικητικές ρυθμίσεις (ανώτατα όρια</a:t>
            </a:r>
            <a:r>
              <a:rPr lang="el-GR" altLang="el-GR" sz="2000"/>
              <a:t>)</a:t>
            </a:r>
          </a:p>
          <a:p>
            <a:pPr algn="ctr" eaLnBrk="1" hangingPunct="1"/>
            <a:endParaRPr lang="el-GR" altLang="el-GR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11722" y="3769741"/>
            <a:ext cx="8137525" cy="1223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AutoNum type="arabicPeriod"/>
            </a:pPr>
            <a:r>
              <a:rPr lang="el-GR" altLang="el-GR"/>
              <a:t>Έχουν συνήθως από μικρότερο κόστος σχεδίασης και εφαρμογής</a:t>
            </a:r>
          </a:p>
          <a:p>
            <a:pPr algn="ctr" eaLnBrk="1" hangingPunct="1"/>
            <a:r>
              <a:rPr lang="el-GR" altLang="el-GR"/>
              <a:t>(</a:t>
            </a:r>
            <a:r>
              <a:rPr lang="en-US" altLang="el-GR">
                <a:solidFill>
                  <a:srgbClr val="FF0000"/>
                </a:solidFill>
              </a:rPr>
              <a:t>transaction costs</a:t>
            </a:r>
            <a:r>
              <a:rPr lang="en-US" altLang="el-GR"/>
              <a:t>: design, running, and enforcement costs). </a:t>
            </a:r>
            <a:r>
              <a:rPr lang="el-GR" altLang="el-GR"/>
              <a:t>Προφανώς είναι </a:t>
            </a:r>
          </a:p>
          <a:p>
            <a:pPr algn="ctr" eaLnBrk="1" hangingPunct="1"/>
            <a:r>
              <a:rPr lang="el-GR" altLang="el-GR"/>
              <a:t>εμπειρικό ζήτημα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62176" y="5456492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909764" y="5234051"/>
            <a:ext cx="3552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κόστος σχεδίασης και εφαρμογής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529014" y="5815267"/>
            <a:ext cx="317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+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89151" y="6391529"/>
            <a:ext cx="3290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Κόστος ελέγχου της ρύπανσης</a:t>
            </a:r>
          </a:p>
        </p:txBody>
      </p:sp>
      <p:sp>
        <p:nvSpPr>
          <p:cNvPr id="16" name="AutoShape 14"/>
          <p:cNvSpPr>
            <a:spLocks/>
          </p:cNvSpPr>
          <p:nvPr/>
        </p:nvSpPr>
        <p:spPr bwMode="auto">
          <a:xfrm>
            <a:off x="4545139" y="5456492"/>
            <a:ext cx="287337" cy="1152525"/>
          </a:xfrm>
          <a:prstGeom prst="rightBrace">
            <a:avLst>
              <a:gd name="adj1" fmla="val 3342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l-GR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049964" y="5672392"/>
            <a:ext cx="2917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Κοινωνικό κόστος ελέγχου </a:t>
            </a:r>
          </a:p>
          <a:p>
            <a:pPr eaLnBrk="1" hangingPunct="1"/>
            <a:r>
              <a:rPr lang="el-GR" altLang="el-GR"/>
              <a:t>της ρύπανσης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C896-14D2-426E-A718-8B06C8A8C804}" type="slidenum">
              <a:rPr lang="en-GB" altLang="el-GR" smtClean="0"/>
              <a:pPr/>
              <a:t>4</a:t>
            </a:fld>
            <a:endParaRPr lang="en-GB" altLang="el-GR"/>
          </a:p>
        </p:txBody>
      </p:sp>
      <p:sp>
        <p:nvSpPr>
          <p:cNvPr id="3" name="3 - Θέση αριθμού διαφάνειας"/>
          <p:cNvSpPr txBox="1">
            <a:spLocks/>
          </p:cNvSpPr>
          <p:nvPr/>
        </p:nvSpPr>
        <p:spPr bwMode="auto">
          <a:xfrm>
            <a:off x="6749854" y="6245225"/>
            <a:ext cx="193694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l-G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2ABDD1-CD32-4A7E-B3C0-AD6082090BE0}" type="slidenum">
              <a:rPr kumimoji="0" lang="el-GR" altLang="el-G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l-GR" altLang="el-GR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389625" y="4508500"/>
            <a:ext cx="6947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Και οι δύο πολιτικές (οικονομικά μέτρα και διοικητικές ρυθμίσεις) έχουν το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ίδιο κόστος ελέγχου της ρύπανσης. Γιατί?</a:t>
            </a:r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72" y="476250"/>
            <a:ext cx="723760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1040675" y="5589588"/>
            <a:ext cx="7060338" cy="1079500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Εφόσον οι διοικητικές ρυθμίσεις έχουν μεγαλύτερο κόστος σχεδίασης και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εφαρμογής συνεπάγεται ότι τα οικονομικά μέτρα εξασφαλίζουν δεδομένους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στόχους περιβαλλοντικής πολιτικής με </a:t>
            </a:r>
            <a:r>
              <a:rPr kumimoji="0" lang="el-GR" alt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το μικρότερο κοινωνικό κόστος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Line 29"/>
          <p:cNvSpPr>
            <a:spLocks noChangeShapeType="1"/>
          </p:cNvSpPr>
          <p:nvPr/>
        </p:nvSpPr>
        <p:spPr bwMode="auto">
          <a:xfrm>
            <a:off x="3779838" y="5157788"/>
            <a:ext cx="0" cy="3587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1780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856AC1-160F-4208-9A23-146BBB190B63}" type="slidenum">
              <a:rPr lang="en-GB" altLang="el-GR">
                <a:solidFill>
                  <a:srgbClr val="92D050"/>
                </a:solidFill>
              </a:rPr>
              <a:pPr eaLnBrk="1" hangingPunct="1"/>
              <a:t>5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0" y="1957388"/>
            <a:ext cx="6070600" cy="39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3160713" y="733425"/>
            <a:ext cx="5549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/>
              <a:t>Η περίπτωση της ετερογένειας του οριακού κόστους </a:t>
            </a:r>
          </a:p>
          <a:p>
            <a:pPr eaLnBrk="1" hangingPunct="1"/>
            <a:r>
              <a:rPr lang="el-GR" altLang="el-GR"/>
              <a:t>ελέγχου της ρύπανσης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A6050B-2377-4751-B0D5-67E6CD734DD0}" type="slidenum">
              <a:rPr lang="en-GB" altLang="el-GR">
                <a:solidFill>
                  <a:srgbClr val="92D050"/>
                </a:solidFill>
              </a:rPr>
              <a:pPr eaLnBrk="1" hangingPunct="1"/>
              <a:t>6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1228725"/>
            <a:ext cx="5422900" cy="229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4052888"/>
            <a:ext cx="63944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15136E-C3D3-4B9D-B619-6AF336BDF543}" type="slidenum">
              <a:rPr lang="en-GB" altLang="el-GR">
                <a:solidFill>
                  <a:srgbClr val="92D050"/>
                </a:solidFill>
              </a:rPr>
              <a:pPr eaLnBrk="1" hangingPunct="1"/>
              <a:t>7</a:t>
            </a:fld>
            <a:endParaRPr lang="en-GB" altLang="el-GR">
              <a:solidFill>
                <a:srgbClr val="92D050"/>
              </a:solidFill>
            </a:endParaRPr>
          </a:p>
        </p:txBody>
      </p:sp>
      <p:sp>
        <p:nvSpPr>
          <p:cNvPr id="8195" name="Ορθογώνιο 2"/>
          <p:cNvSpPr>
            <a:spLocks noChangeArrowheads="1"/>
          </p:cNvSpPr>
          <p:nvPr/>
        </p:nvSpPr>
        <p:spPr bwMode="auto">
          <a:xfrm>
            <a:off x="610806" y="4581906"/>
            <a:ext cx="78748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Η περιοχή ΘΖΓB αντιπροσωπεύει το επιπλέον κόστος που επιβάλλεται στην επιχείρηση 1 με την επιβολή φόρου σχέση με τα ανώτατα όρια.</a:t>
            </a:r>
          </a:p>
          <a:p>
            <a:pPr eaLnBrk="1" hangingPunct="1"/>
            <a:endParaRPr lang="el-GR" altLang="el-GR" dirty="0"/>
          </a:p>
          <a:p>
            <a:pPr eaLnBrk="1" hangingPunct="1"/>
            <a:r>
              <a:rPr lang="el-GR" altLang="el-GR" dirty="0"/>
              <a:t>Αντίθετα η περιοχή ΒΕΗΙ αντιπροσωπεύει το μειωμένο κόστος που εξασφαλίζει η επιχείρηση 2 με την επιβολή φόρου σχέση με τα ανώτατα όρια.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10806" y="6537325"/>
            <a:ext cx="2597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dirty="0"/>
              <a:t>Προϋπόθεση: ΘΒ=ΒΙ 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853" y="576072"/>
            <a:ext cx="7374148" cy="41823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Θέση αριθμού διαφάνειας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DE950C-1F37-464B-A12A-A96D327BCCCB}" type="slidenum">
              <a:rPr lang="en-GB" altLang="el-GR">
                <a:solidFill>
                  <a:srgbClr val="92D050"/>
                </a:solidFill>
              </a:rPr>
              <a:pPr eaLnBrk="1" hangingPunct="1"/>
              <a:t>8</a:t>
            </a:fld>
            <a:endParaRPr lang="en-GB" altLang="el-GR">
              <a:solidFill>
                <a:srgbClr val="92D050"/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828675"/>
            <a:ext cx="8431784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235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Οικονομικά του Περιβάλλοντος &amp; των Φυσικών Πόρων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Thanasis</cp:lastModifiedBy>
  <cp:revision>92</cp:revision>
  <dcterms:created xsi:type="dcterms:W3CDTF">2009-11-03T13:35:13Z</dcterms:created>
  <dcterms:modified xsi:type="dcterms:W3CDTF">2023-11-27T09:05:54Z</dcterms:modified>
</cp:coreProperties>
</file>