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3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l-GR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E62275-817B-43BB-AD94-099158BAA35F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C3BBE-C90F-4AA1-AB56-881FB48B414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9479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8BB25-64AC-4881-BC07-8B786F96D40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5786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6C16B-4854-4D5B-808A-BC57033738E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5219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35347-B9AE-4D63-862E-5F21A448815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1107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8002F-0DC3-4CA9-84B8-F3772D3D85D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5224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006BA-5CE8-49D0-B5BA-E32D20581DE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6423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94134-50C4-4025-B29B-61A47DF02BA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3459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891CC-CA5A-48D3-B1EF-F26F61752E8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442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018B6-EE96-4FE9-9B9F-DD3287C6E3E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1423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E8A93-7921-4D16-B6CE-C52E45D0C59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616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94A0-9ABF-407A-B148-21BEEF0AE0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2321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38E47E-C931-44D6-85E3-E27F148C249F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04FC-E7D9-4470-B165-8F1FBF9EA139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450" y="333375"/>
            <a:ext cx="6526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b="1" u="sng"/>
              <a:t>Επιλογή Μέτρων Πολιτικής για τη Μείωση της Ρύπανσης: </a:t>
            </a:r>
          </a:p>
          <a:p>
            <a:r>
              <a:rPr lang="el-GR" altLang="el-GR" b="1" u="sng"/>
              <a:t>Φορολογία Ρύπων Ή Ανώτατα Όρια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692275" y="1341438"/>
          <a:ext cx="309721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3" imgW="1117115" imgH="203112" progId="Equation.DSMT4">
                  <p:embed/>
                </p:oleObj>
              </mc:Choice>
              <mc:Fallback>
                <p:oleObj name="Equation" r:id="rId3" imgW="1117115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341438"/>
                        <a:ext cx="3097213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403350" y="2205038"/>
          <a:ext cx="38163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5" imgW="1269449" imgH="203112" progId="Equation.DSMT4">
                  <p:embed/>
                </p:oleObj>
              </mc:Choice>
              <mc:Fallback>
                <p:oleObj name="Equation" r:id="rId5" imgW="1269449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205038"/>
                        <a:ext cx="3816350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971550" y="3284538"/>
            <a:ext cx="7615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b="1"/>
              <a:t>Αρχική κατάσταση (Κανένας περιορισμός – καμιά πολιτική ελέγχου)</a:t>
            </a: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116013" y="4365625"/>
          <a:ext cx="51847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7" imgW="2019300" imgH="203200" progId="Equation.DSMT4">
                  <p:embed/>
                </p:oleObj>
              </mc:Choice>
              <mc:Fallback>
                <p:oleObj name="Equation" r:id="rId7" imgW="20193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365625"/>
                        <a:ext cx="518477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971550" y="5229225"/>
          <a:ext cx="54721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9" imgW="2184400" imgH="203200" progId="Equation.DSMT4">
                  <p:embed/>
                </p:oleObj>
              </mc:Choice>
              <mc:Fallback>
                <p:oleObj name="Equation" r:id="rId9" imgW="2184400" imgH="203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229225"/>
                        <a:ext cx="5472113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023938" y="6184900"/>
            <a:ext cx="598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Άρα</a:t>
            </a:r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2627313" y="6021388"/>
          <a:ext cx="28082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1" imgW="1117115" imgH="203112" progId="Equation.DSMT4">
                  <p:embed/>
                </p:oleObj>
              </mc:Choice>
              <mc:Fallback>
                <p:oleObj name="Equation" r:id="rId11" imgW="1117115" imgH="203112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021388"/>
                        <a:ext cx="280828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EBAC-FAAD-40E9-9AEC-FC168ADC70DC}" type="slidenum">
              <a:rPr lang="el-GR" altLang="el-GR"/>
              <a:pPr/>
              <a:t>2</a:t>
            </a:fld>
            <a:endParaRPr lang="el-GR" altLang="el-G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53988"/>
            <a:ext cx="3744913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900113" y="3716338"/>
            <a:ext cx="587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b="1"/>
              <a:t>Πολιτική Α (Διοικητικές Ρυθμίσεις Ανώτατων Ορίων)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55650" y="4437063"/>
            <a:ext cx="7208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Κάθε επιχείρηση υποχρεούται να μειώσει τους ρύπους της κατά 40% 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330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454150" y="5110163"/>
          <a:ext cx="29733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4" imgW="1447560" imgH="253800" progId="Equation.DSMT4">
                  <p:embed/>
                </p:oleObj>
              </mc:Choice>
              <mc:Fallback>
                <p:oleObj name="Equation" r:id="rId4" imgW="144756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5110163"/>
                        <a:ext cx="297338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330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525588" y="5949950"/>
          <a:ext cx="2736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6" imgW="1409400" imgH="253800" progId="Equation.DSMT4">
                  <p:embed/>
                </p:oleObj>
              </mc:Choice>
              <mc:Fallback>
                <p:oleObj name="Equation" r:id="rId6" imgW="140940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5949950"/>
                        <a:ext cx="2736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AutoShape 17"/>
          <p:cNvSpPr>
            <a:spLocks/>
          </p:cNvSpPr>
          <p:nvPr/>
        </p:nvSpPr>
        <p:spPr bwMode="auto">
          <a:xfrm>
            <a:off x="4787900" y="5229225"/>
            <a:ext cx="431800" cy="1223963"/>
          </a:xfrm>
          <a:prstGeom prst="rightBrace">
            <a:avLst>
              <a:gd name="adj1" fmla="val 236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559425" y="56816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84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6011863" y="587692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7451725" y="56610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56</a:t>
            </a: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5940425" y="6021388"/>
            <a:ext cx="503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6804025" y="6021388"/>
            <a:ext cx="7921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372225" y="6491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140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713663" y="4860259"/>
            <a:ext cx="973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dirty="0"/>
              <a:t>Μείωση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7891463" y="5237957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7451725" y="5681663"/>
            <a:ext cx="512763" cy="36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9992" y="1700808"/>
            <a:ext cx="0" cy="1008112"/>
          </a:xfrm>
          <a:prstGeom prst="straightConnector1">
            <a:avLst/>
          </a:prstGeom>
          <a:ln w="19050">
            <a:solidFill>
              <a:srgbClr val="F8A6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67944" y="2204864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62175" y="1531531"/>
            <a:ext cx="627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48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395842" y="227385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36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29" idx="3"/>
          </p:cNvCxnSpPr>
          <p:nvPr/>
        </p:nvCxnSpPr>
        <p:spPr>
          <a:xfrm flipV="1">
            <a:off x="3808134" y="2420888"/>
            <a:ext cx="259810" cy="22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34184" y="1870085"/>
            <a:ext cx="85516" cy="237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00EA-FF32-415D-8BCB-6E43CD4D1B7C}" type="slidenum">
              <a:rPr lang="el-GR" altLang="el-GR"/>
              <a:pPr/>
              <a:t>3</a:t>
            </a:fld>
            <a:endParaRPr lang="el-GR" altLang="el-G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19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63675" y="304800"/>
          <a:ext cx="57880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3" imgW="2641320" imgH="965160" progId="Equation.DSMT4">
                  <p:embed/>
                </p:oleObj>
              </mc:Choice>
              <mc:Fallback>
                <p:oleObj name="Equation" r:id="rId3" imgW="264132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304800"/>
                        <a:ext cx="578802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19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979613" y="2349500"/>
          <a:ext cx="36718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5" imgW="1790700" imgH="469900" progId="Equation.DSMT4">
                  <p:embed/>
                </p:oleObj>
              </mc:Choice>
              <mc:Fallback>
                <p:oleObj name="Equation" r:id="rId5" imgW="1790700" imgH="469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349500"/>
                        <a:ext cx="3671887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879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 altLang="el-GR"/>
          </a:p>
        </p:txBody>
      </p:sp>
      <p:graphicFrame>
        <p:nvGraphicFramePr>
          <p:cNvPr id="4232" name="Group 136"/>
          <p:cNvGraphicFramePr>
            <a:graphicFrameLocks noGrp="1"/>
          </p:cNvGraphicFramePr>
          <p:nvPr/>
        </p:nvGraphicFramePr>
        <p:xfrm>
          <a:off x="755650" y="3573463"/>
          <a:ext cx="7704138" cy="2879726"/>
        </p:xfrm>
        <a:graphic>
          <a:graphicData uri="http://schemas.openxmlformats.org/drawingml/2006/table">
            <a:tbl>
              <a:tblPr/>
              <a:tblGrid>
                <a:gridCol w="1341438">
                  <a:extLst>
                    <a:ext uri="{9D8B030D-6E8A-4147-A177-3AD203B41FA5}">
                      <a16:colId xmlns:a16="http://schemas.microsoft.com/office/drawing/2014/main" val="2512121977"/>
                    </a:ext>
                  </a:extLst>
                </a:gridCol>
                <a:gridCol w="1622425">
                  <a:extLst>
                    <a:ext uri="{9D8B030D-6E8A-4147-A177-3AD203B41FA5}">
                      <a16:colId xmlns:a16="http://schemas.microsoft.com/office/drawing/2014/main" val="3923621064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3223208410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469693836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1501000568"/>
                    </a:ext>
                  </a:extLst>
                </a:gridCol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Επιχείρηση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Μείωση Ρύπων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Κόστος Μείωσης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Δαπάνες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Συνολικό κόστος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3590586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12800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12800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840079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kumimoji="0" lang="en-US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kumimoji="0" lang="en-US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646595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Σύνολο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17120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17120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935858"/>
                  </a:ext>
                </a:extLst>
              </a:tr>
            </a:tbl>
          </a:graphicData>
        </a:graphic>
      </p:graphicFrame>
      <p:sp>
        <p:nvSpPr>
          <p:cNvPr id="4233" name="Rectangle 137"/>
          <p:cNvSpPr>
            <a:spLocks noChangeArrowheads="1"/>
          </p:cNvSpPr>
          <p:nvPr/>
        </p:nvSpPr>
        <p:spPr bwMode="auto">
          <a:xfrm>
            <a:off x="1547813" y="2276475"/>
            <a:ext cx="4681537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4" name="Rectangle 138"/>
          <p:cNvSpPr>
            <a:spLocks noChangeArrowheads="1"/>
          </p:cNvSpPr>
          <p:nvPr/>
        </p:nvSpPr>
        <p:spPr bwMode="auto">
          <a:xfrm>
            <a:off x="1331913" y="260350"/>
            <a:ext cx="6192837" cy="187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AF-42E9-4236-A34F-FB9C3B75E61F}" type="slidenum">
              <a:rPr lang="el-GR" altLang="el-GR"/>
              <a:pPr/>
              <a:t>4</a:t>
            </a:fld>
            <a:endParaRPr lang="el-GR" altLang="el-G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63713" y="476250"/>
            <a:ext cx="5586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l-GR" altLang="el-GR" b="1"/>
              <a:t>Πολιτική Β</a:t>
            </a:r>
            <a:r>
              <a:rPr lang="el-GR" altLang="el-GR"/>
              <a:t> (</a:t>
            </a:r>
            <a:r>
              <a:rPr lang="el-GR" altLang="el-GR" b="1"/>
              <a:t>Επιβολή φορολογίας επί των ρύπων</a:t>
            </a:r>
            <a:r>
              <a:rPr lang="el-GR" altLang="el-GR"/>
              <a:t>)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287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348038" y="1258888"/>
          <a:ext cx="2736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3" imgW="965200" imgH="279400" progId="Equation.DSMT4">
                  <p:embed/>
                </p:oleObj>
              </mc:Choice>
              <mc:Fallback>
                <p:oleObj name="Equation" r:id="rId3" imgW="9652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258888"/>
                        <a:ext cx="27368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763713" y="2276475"/>
          <a:ext cx="44450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5" imgW="1676160" imgH="228600" progId="Equation.DSMT4">
                  <p:embed/>
                </p:oleObj>
              </mc:Choice>
              <mc:Fallback>
                <p:oleObj name="Equation" r:id="rId5" imgW="167616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276475"/>
                        <a:ext cx="444500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3287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908175" y="3644900"/>
          <a:ext cx="50403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7" imgW="2641600" imgH="279400" progId="Equation.DSMT4">
                  <p:embed/>
                </p:oleObj>
              </mc:Choice>
              <mc:Fallback>
                <p:oleObj name="Equation" r:id="rId7" imgW="26416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644900"/>
                        <a:ext cx="504031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600200" y="3160713"/>
            <a:ext cx="3897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Γράφουμε τη συνάρτηση Lagrangan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58888" y="436562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/>
              <a:t>FOC</a:t>
            </a:r>
            <a:endParaRPr lang="el-GR" altLang="el-GR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2771775" y="4429125"/>
          <a:ext cx="216058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9" imgW="1193800" imgH="393700" progId="Equation.DSMT4">
                  <p:embed/>
                </p:oleObj>
              </mc:Choice>
              <mc:Fallback>
                <p:oleObj name="Equation" r:id="rId9" imgW="11938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429125"/>
                        <a:ext cx="2160588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2771775" y="5268913"/>
          <a:ext cx="21605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1" imgW="1244600" imgH="393700" progId="Equation.DSMT4">
                  <p:embed/>
                </p:oleObj>
              </mc:Choice>
              <mc:Fallback>
                <p:oleObj name="Equation" r:id="rId11" imgW="12446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268913"/>
                        <a:ext cx="2160588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3851275" y="5876925"/>
          <a:ext cx="25923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3" imgW="1333500" imgH="393700" progId="Equation.DSMT4">
                  <p:embed/>
                </p:oleObj>
              </mc:Choice>
              <mc:Fallback>
                <p:oleObj name="Equation" r:id="rId13" imgW="1333500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876925"/>
                        <a:ext cx="25923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484C-1CEA-4ABA-9924-67145172E5F2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11188" y="981075"/>
          <a:ext cx="56165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Equation" r:id="rId3" imgW="2578100" imgH="203200" progId="Equation.DSMT4">
                  <p:embed/>
                </p:oleObj>
              </mc:Choice>
              <mc:Fallback>
                <p:oleObj name="Equation" r:id="rId3" imgW="25781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981075"/>
                        <a:ext cx="56165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755650" y="2060575"/>
          <a:ext cx="27162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Equation" r:id="rId5" imgW="1002960" imgH="203040" progId="Equation.DSMT4">
                  <p:embed/>
                </p:oleObj>
              </mc:Choice>
              <mc:Fallback>
                <p:oleObj name="Equation" r:id="rId5" imgW="10029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060575"/>
                        <a:ext cx="2716213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AutoShape 8"/>
          <p:cNvSpPr>
            <a:spLocks/>
          </p:cNvSpPr>
          <p:nvPr/>
        </p:nvSpPr>
        <p:spPr bwMode="auto">
          <a:xfrm>
            <a:off x="6372225" y="1052513"/>
            <a:ext cx="431800" cy="2232025"/>
          </a:xfrm>
          <a:prstGeom prst="rightBrace">
            <a:avLst>
              <a:gd name="adj1" fmla="val 430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019925" y="765175"/>
          <a:ext cx="158273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Equation" r:id="rId7" imgW="507780" imgH="203112" progId="Equation.DSMT4">
                  <p:embed/>
                </p:oleObj>
              </mc:Choice>
              <mc:Fallback>
                <p:oleObj name="Equation" r:id="rId7" imgW="507780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765175"/>
                        <a:ext cx="1582738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7092950" y="1628775"/>
          <a:ext cx="14398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Equation" r:id="rId9" imgW="494870" imgH="203024" progId="Equation.DSMT4">
                  <p:embed/>
                </p:oleObj>
              </mc:Choice>
              <mc:Fallback>
                <p:oleObj name="Equation" r:id="rId9" imgW="494870" imgH="203024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1628775"/>
                        <a:ext cx="1439863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27416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 altLang="el-GR"/>
          </a:p>
        </p:txBody>
      </p:sp>
      <p:graphicFrame>
        <p:nvGraphicFramePr>
          <p:cNvPr id="7311" name="Group 143"/>
          <p:cNvGraphicFramePr>
            <a:graphicFrameLocks noGrp="1"/>
          </p:cNvGraphicFramePr>
          <p:nvPr/>
        </p:nvGraphicFramePr>
        <p:xfrm>
          <a:off x="684213" y="4076700"/>
          <a:ext cx="7775575" cy="2305052"/>
        </p:xfrm>
        <a:graphic>
          <a:graphicData uri="http://schemas.openxmlformats.org/drawingml/2006/table">
            <a:tbl>
              <a:tblPr/>
              <a:tblGrid>
                <a:gridCol w="1354137">
                  <a:extLst>
                    <a:ext uri="{9D8B030D-6E8A-4147-A177-3AD203B41FA5}">
                      <a16:colId xmlns:a16="http://schemas.microsoft.com/office/drawing/2014/main" val="4231427573"/>
                    </a:ext>
                  </a:extLst>
                </a:gridCol>
                <a:gridCol w="1636713">
                  <a:extLst>
                    <a:ext uri="{9D8B030D-6E8A-4147-A177-3AD203B41FA5}">
                      <a16:colId xmlns:a16="http://schemas.microsoft.com/office/drawing/2014/main" val="1669551948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3039071777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1746891605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632233892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Επιχείρηση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Μείωση Ρύπων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Κόστος Μείωσης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Δαπάνες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Συνολικό κόστος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59592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5512,5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30975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36487,5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529926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9187,5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13125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22312,5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467459"/>
                  </a:ext>
                </a:extLst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Σύνολο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14700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44100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58800</a:t>
                      </a:r>
                      <a:endParaRPr kumimoji="0" lang="el-GR" alt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798636"/>
                  </a:ext>
                </a:extLst>
              </a:tr>
            </a:tbl>
          </a:graphicData>
        </a:graphic>
      </p:graphicFrame>
      <p:sp>
        <p:nvSpPr>
          <p:cNvPr id="7313" name="Rectangle 145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312" name="Object 144"/>
          <p:cNvGraphicFramePr>
            <a:graphicFrameLocks noChangeAspect="1"/>
          </p:cNvGraphicFramePr>
          <p:nvPr/>
        </p:nvGraphicFramePr>
        <p:xfrm>
          <a:off x="6659563" y="2835275"/>
          <a:ext cx="20161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" name="Equation" r:id="rId11" imgW="710891" imgH="177723" progId="Equation.DSMT4">
                  <p:embed/>
                </p:oleObj>
              </mc:Choice>
              <mc:Fallback>
                <p:oleObj name="Equation" r:id="rId11" imgW="710891" imgH="177723" progId="Equation.DSMT4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835275"/>
                        <a:ext cx="2016125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18B6-EE96-4FE9-9B9F-DD3287C6E3EF}" type="slidenum">
              <a:rPr lang="el-GR" altLang="el-GR" smtClean="0"/>
              <a:pPr/>
              <a:t>6</a:t>
            </a:fld>
            <a:endParaRPr lang="el-GR" altLang="el-G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347900"/>
              </p:ext>
            </p:extLst>
          </p:nvPr>
        </p:nvGraphicFramePr>
        <p:xfrm>
          <a:off x="1763687" y="1988841"/>
          <a:ext cx="4751413" cy="2369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4606">
                  <a:extLst>
                    <a:ext uri="{9D8B030D-6E8A-4147-A177-3AD203B41FA5}">
                      <a16:colId xmlns:a16="http://schemas.microsoft.com/office/drawing/2014/main" val="2993841698"/>
                    </a:ext>
                  </a:extLst>
                </a:gridCol>
                <a:gridCol w="1506167">
                  <a:extLst>
                    <a:ext uri="{9D8B030D-6E8A-4147-A177-3AD203B41FA5}">
                      <a16:colId xmlns:a16="http://schemas.microsoft.com/office/drawing/2014/main" val="1701772956"/>
                    </a:ext>
                  </a:extLst>
                </a:gridCol>
                <a:gridCol w="745320">
                  <a:extLst>
                    <a:ext uri="{9D8B030D-6E8A-4147-A177-3AD203B41FA5}">
                      <a16:colId xmlns:a16="http://schemas.microsoft.com/office/drawing/2014/main" val="2871692504"/>
                    </a:ext>
                  </a:extLst>
                </a:gridCol>
                <a:gridCol w="745320">
                  <a:extLst>
                    <a:ext uri="{9D8B030D-6E8A-4147-A177-3AD203B41FA5}">
                      <a16:colId xmlns:a16="http://schemas.microsoft.com/office/drawing/2014/main" val="2913103567"/>
                    </a:ext>
                  </a:extLst>
                </a:gridCol>
              </a:tblGrid>
              <a:tr h="4557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Ανώτατα Ορια 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Φόρος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Διαφορά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1213275"/>
                  </a:ext>
                </a:extLst>
              </a:tr>
              <a:tr h="47848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>
                          <a:effectLst/>
                        </a:rPr>
                        <a:t>Κόστος Μείωσης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Κόστος Μείωσης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 Α-Φ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1527603"/>
                  </a:ext>
                </a:extLst>
              </a:tr>
              <a:tr h="47848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>
                          <a:effectLst/>
                        </a:rPr>
                        <a:t>12800.00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5512.50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7287.50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57%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9400273"/>
                  </a:ext>
                </a:extLst>
              </a:tr>
              <a:tr h="47848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>
                          <a:effectLst/>
                        </a:rPr>
                        <a:t>4320.00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9187.50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-4867.50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-113%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3621475"/>
                  </a:ext>
                </a:extLst>
              </a:tr>
              <a:tr h="47848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>
                          <a:effectLst/>
                        </a:rPr>
                        <a:t>17120.00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14700.00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2420.00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14%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9576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7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7B8F-D0ED-418E-9F24-8D70EBDAE948}" type="slidenum">
              <a:rPr lang="el-GR" altLang="el-GR"/>
              <a:pPr/>
              <a:t>7</a:t>
            </a:fld>
            <a:endParaRPr lang="el-GR" altLang="el-GR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981075"/>
            <a:ext cx="5237163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563888" y="5013176"/>
            <a:ext cx="43204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5157192"/>
            <a:ext cx="504056" cy="0"/>
          </a:xfrm>
          <a:prstGeom prst="straightConnector1">
            <a:avLst/>
          </a:prstGeom>
          <a:ln>
            <a:solidFill>
              <a:srgbClr val="F8A6E6"/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557016" y="3621024"/>
            <a:ext cx="512064" cy="905256"/>
          </a:xfrm>
          <a:custGeom>
            <a:avLst/>
            <a:gdLst>
              <a:gd name="connsiteX0" fmla="*/ 0 w 512064"/>
              <a:gd name="connsiteY0" fmla="*/ 0 h 905256"/>
              <a:gd name="connsiteX1" fmla="*/ 9144 w 512064"/>
              <a:gd name="connsiteY1" fmla="*/ 905256 h 905256"/>
              <a:gd name="connsiteX2" fmla="*/ 512064 w 512064"/>
              <a:gd name="connsiteY2" fmla="*/ 896112 h 905256"/>
              <a:gd name="connsiteX3" fmla="*/ 512064 w 512064"/>
              <a:gd name="connsiteY3" fmla="*/ 301752 h 905256"/>
              <a:gd name="connsiteX4" fmla="*/ 0 w 512064"/>
              <a:gd name="connsiteY4" fmla="*/ 0 h 90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064" h="905256">
                <a:moveTo>
                  <a:pt x="0" y="0"/>
                </a:moveTo>
                <a:lnTo>
                  <a:pt x="9144" y="905256"/>
                </a:lnTo>
                <a:lnTo>
                  <a:pt x="512064" y="896112"/>
                </a:lnTo>
                <a:lnTo>
                  <a:pt x="512064" y="3017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62856" y="3163824"/>
            <a:ext cx="502920" cy="1371600"/>
          </a:xfrm>
          <a:custGeom>
            <a:avLst/>
            <a:gdLst>
              <a:gd name="connsiteX0" fmla="*/ 18288 w 502920"/>
              <a:gd name="connsiteY0" fmla="*/ 0 h 1371600"/>
              <a:gd name="connsiteX1" fmla="*/ 0 w 502920"/>
              <a:gd name="connsiteY1" fmla="*/ 1371600 h 1371600"/>
              <a:gd name="connsiteX2" fmla="*/ 502920 w 502920"/>
              <a:gd name="connsiteY2" fmla="*/ 1335024 h 1371600"/>
              <a:gd name="connsiteX3" fmla="*/ 475488 w 502920"/>
              <a:gd name="connsiteY3" fmla="*/ 411480 h 1371600"/>
              <a:gd name="connsiteX4" fmla="*/ 18288 w 50292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20" h="1371600">
                <a:moveTo>
                  <a:pt x="18288" y="0"/>
                </a:moveTo>
                <a:lnTo>
                  <a:pt x="0" y="1371600"/>
                </a:lnTo>
                <a:lnTo>
                  <a:pt x="502920" y="1335024"/>
                </a:lnTo>
                <a:lnTo>
                  <a:pt x="475488" y="411480"/>
                </a:lnTo>
                <a:lnTo>
                  <a:pt x="18288" y="0"/>
                </a:lnTo>
                <a:close/>
              </a:path>
            </a:pathLst>
          </a:custGeom>
          <a:solidFill>
            <a:srgbClr val="F8A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99792" y="476672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  </a:t>
            </a:r>
            <a:r>
              <a:rPr lang="en-US" dirty="0" err="1" smtClean="0"/>
              <a:t>equimaqrginal</a:t>
            </a:r>
            <a:r>
              <a:rPr lang="en-US" dirty="0" smtClean="0"/>
              <a:t> principle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153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Default Design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15</cp:revision>
  <dcterms:created xsi:type="dcterms:W3CDTF">2009-12-11T11:23:49Z</dcterms:created>
  <dcterms:modified xsi:type="dcterms:W3CDTF">2021-11-12T08:48:15Z</dcterms:modified>
</cp:coreProperties>
</file>