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947E91-A6BB-431F-806F-D8C5B0DDA48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9E7864C-E412-4E67-A9C7-2AB354063D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DC746AD0-A5EF-4E1A-92B7-43444D268173}"/>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5" name="Θέση υποσέλιδου 4">
            <a:extLst>
              <a:ext uri="{FF2B5EF4-FFF2-40B4-BE49-F238E27FC236}">
                <a16:creationId xmlns:a16="http://schemas.microsoft.com/office/drawing/2014/main" id="{9389CC98-A369-4717-9809-1B938AF4B3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7BE1FA4-4FA9-4CA3-BF4C-E3DB9F8A6DAD}"/>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3382860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9E40EE-C737-4E1F-8704-66B6160B632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6A66213-13CF-401E-98E1-FA6EAB3D8BA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CC0DF1D-06EE-4A63-B756-823FB3345732}"/>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5" name="Θέση υποσέλιδου 4">
            <a:extLst>
              <a:ext uri="{FF2B5EF4-FFF2-40B4-BE49-F238E27FC236}">
                <a16:creationId xmlns:a16="http://schemas.microsoft.com/office/drawing/2014/main" id="{705E470D-0E4B-4580-9709-4CF823C345A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30005F8-5B1F-47FE-B680-C9C08003077E}"/>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2497617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51A89B3-996B-4758-944B-44A4B5F2389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8184318-83E6-42EC-8C33-F24431FA799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CC61FDA-9DC3-4DFF-9680-F01AE4AFCF10}"/>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5" name="Θέση υποσέλιδου 4">
            <a:extLst>
              <a:ext uri="{FF2B5EF4-FFF2-40B4-BE49-F238E27FC236}">
                <a16:creationId xmlns:a16="http://schemas.microsoft.com/office/drawing/2014/main" id="{EF669B56-E073-4EF3-984A-683CBF90A55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EB8D01-5BDD-4260-9036-53D697C0C097}"/>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3476424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4B314A-579B-4C0F-B758-F51594E3382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8DA28C5-5DAD-4CC1-8DB6-D39C7EFE9DA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66A4780-DFB3-4344-AD6A-CAE926E64968}"/>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5" name="Θέση υποσέλιδου 4">
            <a:extLst>
              <a:ext uri="{FF2B5EF4-FFF2-40B4-BE49-F238E27FC236}">
                <a16:creationId xmlns:a16="http://schemas.microsoft.com/office/drawing/2014/main" id="{529F0C98-AEC7-42AA-9BE9-9BA5DF4CE24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579BDA-C456-4850-AB1F-0FBBCB24EF8C}"/>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1235332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0BD8F9-0B09-4E68-AE03-E29513648BC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DE30EEB-CDC5-4AFE-ABBC-01E8C2064B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0EFC5BA-02ED-4292-9806-95EF11BA49F3}"/>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5" name="Θέση υποσέλιδου 4">
            <a:extLst>
              <a:ext uri="{FF2B5EF4-FFF2-40B4-BE49-F238E27FC236}">
                <a16:creationId xmlns:a16="http://schemas.microsoft.com/office/drawing/2014/main" id="{EB911F53-15E9-40CD-895E-9F4E26F1876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2E87496-9CAA-4C3D-A5CD-3EA54351F026}"/>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3384459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FC27F8-9CBC-481D-AEE5-0499DF0DD35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6E5DE2D-6F14-48F4-A8A4-8FD1618F19A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842C72A-C8CB-4FFF-80D0-A06D0F9AF8C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D9CD5BA-77DF-485D-AE7F-D3B487A6C10B}"/>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6" name="Θέση υποσέλιδου 5">
            <a:extLst>
              <a:ext uri="{FF2B5EF4-FFF2-40B4-BE49-F238E27FC236}">
                <a16:creationId xmlns:a16="http://schemas.microsoft.com/office/drawing/2014/main" id="{067CA8AC-76B6-4230-8251-AE5DFD403E4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F1B32A9-0EE8-4814-8ECC-C0ECE6BCB1D3}"/>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1727772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B3728E-A82E-4627-B204-A8FC7BC9AFE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828D126-39D4-4707-B251-A1F43DE24A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0920905-DFDB-4D4B-8AD5-CB2FE593FD8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1FFCD29-3628-4A57-845C-FA24477A11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116DD5E7-07CE-42C4-A32E-B2E7AE81498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036BA67-9E4D-42D1-ABF3-8AF74DB0BF45}"/>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8" name="Θέση υποσέλιδου 7">
            <a:extLst>
              <a:ext uri="{FF2B5EF4-FFF2-40B4-BE49-F238E27FC236}">
                <a16:creationId xmlns:a16="http://schemas.microsoft.com/office/drawing/2014/main" id="{5FD4AB82-F0EA-4168-80D9-F350766B27B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A4BACCA-B3EB-45D4-869B-D5C583DFEF5D}"/>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3883874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2FEA30-226D-42C5-8A1D-AFF3C17BE0D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158C23A-A057-4DD2-A6CA-82AAED4CF8D7}"/>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4" name="Θέση υποσέλιδου 3">
            <a:extLst>
              <a:ext uri="{FF2B5EF4-FFF2-40B4-BE49-F238E27FC236}">
                <a16:creationId xmlns:a16="http://schemas.microsoft.com/office/drawing/2014/main" id="{9872CACE-E3D7-4A02-B1EC-FBD779FE83F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8882CB5-4CE0-46E6-82B1-7CB49A78282D}"/>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1291120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DE5AD77-68CE-457E-8A36-26A8AED8F13B}"/>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3" name="Θέση υποσέλιδου 2">
            <a:extLst>
              <a:ext uri="{FF2B5EF4-FFF2-40B4-BE49-F238E27FC236}">
                <a16:creationId xmlns:a16="http://schemas.microsoft.com/office/drawing/2014/main" id="{8A9DF0EE-4DE5-43D0-8F57-804F1129D2A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BCE458B-DDC3-44AC-9033-9E5FC332B589}"/>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215678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FA3EE9-61F7-4B4D-AA99-94E2DE1C04A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2DD5CA1-3EC7-449B-A14E-F9FBF327CC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2DB78A2-E7EC-4DD0-B5AA-04DEDD86A7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AA2DEAE-0BC2-4D1C-95DB-CAEC0AA5D403}"/>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6" name="Θέση υποσέλιδου 5">
            <a:extLst>
              <a:ext uri="{FF2B5EF4-FFF2-40B4-BE49-F238E27FC236}">
                <a16:creationId xmlns:a16="http://schemas.microsoft.com/office/drawing/2014/main" id="{1606FF3D-C2AC-4154-A447-A1E0C79F4FF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39E616B-FE2F-480A-B9AC-63558AEC07ED}"/>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217672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6A614A-8F10-484C-AC51-FAF52CBBBD1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8569AD3-249D-4D41-AB6B-481A5C71CC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6BB5489-691C-42A9-85D8-C898FFB35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CF40331-6C19-4137-8725-F41FA9288EA4}"/>
              </a:ext>
            </a:extLst>
          </p:cNvPr>
          <p:cNvSpPr>
            <a:spLocks noGrp="1"/>
          </p:cNvSpPr>
          <p:nvPr>
            <p:ph type="dt" sz="half" idx="10"/>
          </p:nvPr>
        </p:nvSpPr>
        <p:spPr/>
        <p:txBody>
          <a:bodyPr/>
          <a:lstStyle/>
          <a:p>
            <a:fld id="{4CDD7485-E614-4C91-AE67-81748246F93C}" type="datetimeFigureOut">
              <a:rPr lang="el-GR" smtClean="0"/>
              <a:t>19/3/2022</a:t>
            </a:fld>
            <a:endParaRPr lang="el-GR"/>
          </a:p>
        </p:txBody>
      </p:sp>
      <p:sp>
        <p:nvSpPr>
          <p:cNvPr id="6" name="Θέση υποσέλιδου 5">
            <a:extLst>
              <a:ext uri="{FF2B5EF4-FFF2-40B4-BE49-F238E27FC236}">
                <a16:creationId xmlns:a16="http://schemas.microsoft.com/office/drawing/2014/main" id="{46972A8E-00B6-491C-B42A-B9ACD675DAD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03420E9-E953-4EFF-94AA-337334384651}"/>
              </a:ext>
            </a:extLst>
          </p:cNvPr>
          <p:cNvSpPr>
            <a:spLocks noGrp="1"/>
          </p:cNvSpPr>
          <p:nvPr>
            <p:ph type="sldNum" sz="quarter" idx="12"/>
          </p:nvPr>
        </p:nvSpPr>
        <p:spPr/>
        <p:txBody>
          <a:bodyPr/>
          <a:lstStyle/>
          <a:p>
            <a:fld id="{5648D7AA-07B7-4B80-B91F-590EE5069337}" type="slidenum">
              <a:rPr lang="el-GR" smtClean="0"/>
              <a:t>‹#›</a:t>
            </a:fld>
            <a:endParaRPr lang="el-GR"/>
          </a:p>
        </p:txBody>
      </p:sp>
    </p:spTree>
    <p:extLst>
      <p:ext uri="{BB962C8B-B14F-4D97-AF65-F5344CB8AC3E}">
        <p14:creationId xmlns:p14="http://schemas.microsoft.com/office/powerpoint/2010/main" val="98557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3FD443B-19F9-4B2A-8DBD-C204D478AC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CE34E32-D049-42C0-B2F9-0CC53D0705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E5BE730-F167-46FE-B76E-103151748D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DD7485-E614-4C91-AE67-81748246F93C}" type="datetimeFigureOut">
              <a:rPr lang="el-GR" smtClean="0"/>
              <a:t>19/3/2022</a:t>
            </a:fld>
            <a:endParaRPr lang="el-GR"/>
          </a:p>
        </p:txBody>
      </p:sp>
      <p:sp>
        <p:nvSpPr>
          <p:cNvPr id="5" name="Θέση υποσέλιδου 4">
            <a:extLst>
              <a:ext uri="{FF2B5EF4-FFF2-40B4-BE49-F238E27FC236}">
                <a16:creationId xmlns:a16="http://schemas.microsoft.com/office/drawing/2014/main" id="{E049E455-582D-4BDE-AD66-54D73508D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52E6425-7018-411C-ABCB-996182119E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8D7AA-07B7-4B80-B91F-590EE5069337}" type="slidenum">
              <a:rPr lang="el-GR" smtClean="0"/>
              <a:t>‹#›</a:t>
            </a:fld>
            <a:endParaRPr lang="el-GR"/>
          </a:p>
        </p:txBody>
      </p:sp>
    </p:spTree>
    <p:extLst>
      <p:ext uri="{BB962C8B-B14F-4D97-AF65-F5344CB8AC3E}">
        <p14:creationId xmlns:p14="http://schemas.microsoft.com/office/powerpoint/2010/main" val="3626192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CC0691-C2AC-40CF-AE06-1FDF0E59A9FA}"/>
              </a:ext>
            </a:extLst>
          </p:cNvPr>
          <p:cNvSpPr>
            <a:spLocks noGrp="1"/>
          </p:cNvSpPr>
          <p:nvPr>
            <p:ph type="ctrTitle"/>
          </p:nvPr>
        </p:nvSpPr>
        <p:spPr/>
        <p:txBody>
          <a:bodyPr/>
          <a:lstStyle/>
          <a:p>
            <a:r>
              <a:rPr lang="el-GR" b="1" dirty="0"/>
              <a:t>ΕΞΑΤΜΙΣΗ ΤΟΥ ΝΕΡΟΥ ΑΠΟ ΓΥΜΝΟ ΕΔΑΦΟΣ</a:t>
            </a:r>
          </a:p>
        </p:txBody>
      </p:sp>
    </p:spTree>
    <p:extLst>
      <p:ext uri="{BB962C8B-B14F-4D97-AF65-F5344CB8AC3E}">
        <p14:creationId xmlns:p14="http://schemas.microsoft.com/office/powerpoint/2010/main" val="3398614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579D62-D28F-4624-82F8-EE8249AB37C7}"/>
              </a:ext>
            </a:extLst>
          </p:cNvPr>
          <p:cNvSpPr txBox="1"/>
          <p:nvPr/>
        </p:nvSpPr>
        <p:spPr>
          <a:xfrm>
            <a:off x="695325" y="210235"/>
            <a:ext cx="10972800" cy="954107"/>
          </a:xfrm>
          <a:prstGeom prst="rect">
            <a:avLst/>
          </a:prstGeom>
          <a:noFill/>
        </p:spPr>
        <p:txBody>
          <a:bodyPr wrap="square">
            <a:spAutoFit/>
          </a:bodyPr>
          <a:lstStyle/>
          <a:p>
            <a:r>
              <a:rPr lang="el-GR" sz="2800" dirty="0"/>
              <a:t>Όπως φαίνεται από το Σχήμα 2 η μετάπτωση από το στάδιο 1 στο στάδιο 2 γίνεται σχετικά απότομα</a:t>
            </a:r>
          </a:p>
        </p:txBody>
      </p:sp>
      <p:sp>
        <p:nvSpPr>
          <p:cNvPr id="5" name="TextBox 4">
            <a:extLst>
              <a:ext uri="{FF2B5EF4-FFF2-40B4-BE49-F238E27FC236}">
                <a16:creationId xmlns:a16="http://schemas.microsoft.com/office/drawing/2014/main" id="{5C601038-3D59-4F64-9710-DAAEAE92B9BF}"/>
              </a:ext>
            </a:extLst>
          </p:cNvPr>
          <p:cNvSpPr txBox="1"/>
          <p:nvPr/>
        </p:nvSpPr>
        <p:spPr>
          <a:xfrm>
            <a:off x="695325" y="1097072"/>
            <a:ext cx="11144250" cy="5693866"/>
          </a:xfrm>
          <a:prstGeom prst="rect">
            <a:avLst/>
          </a:prstGeom>
          <a:noFill/>
        </p:spPr>
        <p:txBody>
          <a:bodyPr wrap="square">
            <a:spAutoFit/>
          </a:bodyPr>
          <a:lstStyle/>
          <a:p>
            <a:pPr algn="just"/>
            <a:r>
              <a:rPr lang="el-GR" sz="2800" b="1" dirty="0"/>
              <a:t>Εάν οι ατμοσφαιρικές συνθήκες επιβάλουν μικρή ταχύτητα εξάτμισης </a:t>
            </a:r>
            <a:r>
              <a:rPr lang="el-GR" sz="2800" b="1" dirty="0" err="1"/>
              <a:t>Εs</a:t>
            </a:r>
            <a:r>
              <a:rPr lang="el-GR" sz="2800" b="1" dirty="0"/>
              <a:t> η διάρκεια του πρώτου σταδίου είναι μεγαλύτερη </a:t>
            </a:r>
            <a:r>
              <a:rPr lang="el-GR" sz="2800" dirty="0"/>
              <a:t>(Σχήμα 2). </a:t>
            </a:r>
          </a:p>
          <a:p>
            <a:pPr algn="just"/>
            <a:r>
              <a:rPr lang="el-GR" sz="2800" dirty="0"/>
              <a:t>Το πρώτο στάδιο κάτω από τις ίδιες ατμοσφαιρικές συνθήκες </a:t>
            </a:r>
            <a:r>
              <a:rPr lang="el-GR" sz="2800" b="1" dirty="0"/>
              <a:t>διαρκεί μεγαλύτερο χρονικό διάστημα σ’ ένα αργιλώδες έδαφος συγκριτικά με ένα αμμώδες</a:t>
            </a:r>
            <a:r>
              <a:rPr lang="el-GR" sz="2800" dirty="0"/>
              <a:t> αφού τα αργιλώδη εδάφη διατηρούν μεγαλύτερες τιμές υγρασίας καθώς και τιμές υδραυλικής αγωγιμότητας στα μεγάλα αρνητικά φορτία πίεσης. Επίσης </a:t>
            </a:r>
            <a:r>
              <a:rPr lang="el-GR" sz="2800" b="1" dirty="0"/>
              <a:t>η κατάσταση της εδαφικής επιφάνειας επηρεάζει σημαντικά την χρονική διάρκεια του πρώτου σταδίου</a:t>
            </a:r>
            <a:r>
              <a:rPr lang="el-GR" sz="2800" dirty="0"/>
              <a:t>. Πιο συγκεκριμένα κάτω από τις ίδιες ατμοσφαιρικές συνθήκες η χρονική διάρκεια του πρώτου σταδίου επηρεάζεται από την δομή του εδάφους καθώς και την ύπαρξη φυτικών υπολειμμάτων (</a:t>
            </a:r>
            <a:r>
              <a:rPr lang="el-GR" sz="2800" dirty="0" err="1"/>
              <a:t>mulching</a:t>
            </a:r>
            <a:r>
              <a:rPr lang="el-GR" sz="2800" dirty="0"/>
              <a:t>).  Η ταχύτητα εξάτμισης κατά το δεύτερο στάδιο  είναι μειωμένη κατά 30-40% συγκριτικά με αυτή του πρώτου σταδίου (</a:t>
            </a:r>
            <a:r>
              <a:rPr lang="el-GR" sz="2800" dirty="0" err="1"/>
              <a:t>Ghildyal</a:t>
            </a:r>
            <a:r>
              <a:rPr lang="el-GR" sz="2800" dirty="0"/>
              <a:t> and </a:t>
            </a:r>
            <a:r>
              <a:rPr lang="el-GR" sz="2800" dirty="0" err="1"/>
              <a:t>Tripathi</a:t>
            </a:r>
            <a:r>
              <a:rPr lang="el-GR" sz="2800" dirty="0"/>
              <a:t>, 1987).</a:t>
            </a:r>
          </a:p>
        </p:txBody>
      </p:sp>
    </p:spTree>
    <p:extLst>
      <p:ext uri="{BB962C8B-B14F-4D97-AF65-F5344CB8AC3E}">
        <p14:creationId xmlns:p14="http://schemas.microsoft.com/office/powerpoint/2010/main" val="3991707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86CACD-0773-445D-B851-287151636744}"/>
              </a:ext>
            </a:extLst>
          </p:cNvPr>
          <p:cNvSpPr txBox="1"/>
          <p:nvPr/>
        </p:nvSpPr>
        <p:spPr>
          <a:xfrm>
            <a:off x="1466850" y="272534"/>
            <a:ext cx="8267700" cy="523220"/>
          </a:xfrm>
          <a:prstGeom prst="rect">
            <a:avLst/>
          </a:prstGeom>
          <a:noFill/>
        </p:spPr>
        <p:txBody>
          <a:bodyPr wrap="square">
            <a:spAutoFit/>
          </a:bodyPr>
          <a:lstStyle/>
          <a:p>
            <a:r>
              <a:rPr lang="el-GR" sz="2800" dirty="0"/>
              <a:t>2.	Μαθηματικές λύσεις για το δεύτερο στάδιο</a:t>
            </a:r>
          </a:p>
        </p:txBody>
      </p:sp>
      <p:pic>
        <p:nvPicPr>
          <p:cNvPr id="4" name="Εικόνα 3">
            <a:extLst>
              <a:ext uri="{FF2B5EF4-FFF2-40B4-BE49-F238E27FC236}">
                <a16:creationId xmlns:a16="http://schemas.microsoft.com/office/drawing/2014/main" id="{686A6D6D-01DF-4905-91FB-0F623DA44969}"/>
              </a:ext>
            </a:extLst>
          </p:cNvPr>
          <p:cNvPicPr>
            <a:picLocks noChangeAspect="1"/>
          </p:cNvPicPr>
          <p:nvPr/>
        </p:nvPicPr>
        <p:blipFill>
          <a:blip r:embed="rId2"/>
          <a:stretch>
            <a:fillRect/>
          </a:stretch>
        </p:blipFill>
        <p:spPr>
          <a:xfrm>
            <a:off x="4195844" y="3812978"/>
            <a:ext cx="3102444" cy="1109634"/>
          </a:xfrm>
          <a:prstGeom prst="rect">
            <a:avLst/>
          </a:prstGeom>
        </p:spPr>
      </p:pic>
      <p:sp>
        <p:nvSpPr>
          <p:cNvPr id="6" name="TextBox 5">
            <a:extLst>
              <a:ext uri="{FF2B5EF4-FFF2-40B4-BE49-F238E27FC236}">
                <a16:creationId xmlns:a16="http://schemas.microsoft.com/office/drawing/2014/main" id="{DFA5AF4A-7505-4B53-8EF2-C6BD9AEEF7BC}"/>
              </a:ext>
            </a:extLst>
          </p:cNvPr>
          <p:cNvSpPr txBox="1"/>
          <p:nvPr/>
        </p:nvSpPr>
        <p:spPr>
          <a:xfrm>
            <a:off x="628650" y="965538"/>
            <a:ext cx="11077575" cy="2677656"/>
          </a:xfrm>
          <a:prstGeom prst="rect">
            <a:avLst/>
          </a:prstGeom>
          <a:noFill/>
        </p:spPr>
        <p:txBody>
          <a:bodyPr wrap="square">
            <a:spAutoFit/>
          </a:bodyPr>
          <a:lstStyle/>
          <a:p>
            <a:pPr algn="just"/>
            <a:r>
              <a:rPr lang="el-GR" sz="2800" dirty="0"/>
              <a:t>Ο ρυθμός μεταφοράς του νερού στην επιφάνεια του εδάφους γίνεται μικρότερος αυτού που επιβάλουν οι ατμοσφαιρικές συνθήκες. Στην περίπτωση αυτή η ταχύτητα εξάτμισης καθώς και η αθροιστική εξάτμιση κατά το δεύτερο στάδιο μπορεί να υπολογιστεί από την επίλυση της εξ. (1) χρησιμοποιώντας τον μετασχηματισμό </a:t>
            </a:r>
            <a:r>
              <a:rPr lang="el-GR" sz="2800" dirty="0" err="1"/>
              <a:t>Boltzmann</a:t>
            </a:r>
            <a:r>
              <a:rPr lang="el-GR" sz="2800" dirty="0"/>
              <a:t> και θεωρώντας ότι η D είναι σταθερή.</a:t>
            </a:r>
          </a:p>
        </p:txBody>
      </p:sp>
      <p:sp>
        <p:nvSpPr>
          <p:cNvPr id="7" name="TextBox 6">
            <a:extLst>
              <a:ext uri="{FF2B5EF4-FFF2-40B4-BE49-F238E27FC236}">
                <a16:creationId xmlns:a16="http://schemas.microsoft.com/office/drawing/2014/main" id="{1CD0E999-DCCF-409F-B192-A948C8B0246E}"/>
              </a:ext>
            </a:extLst>
          </p:cNvPr>
          <p:cNvSpPr txBox="1"/>
          <p:nvPr/>
        </p:nvSpPr>
        <p:spPr>
          <a:xfrm>
            <a:off x="9496425" y="4076700"/>
            <a:ext cx="600075" cy="523220"/>
          </a:xfrm>
          <a:prstGeom prst="rect">
            <a:avLst/>
          </a:prstGeom>
          <a:noFill/>
        </p:spPr>
        <p:txBody>
          <a:bodyPr wrap="square" rtlCol="0">
            <a:spAutoFit/>
          </a:bodyPr>
          <a:lstStyle/>
          <a:p>
            <a:r>
              <a:rPr lang="el-GR" sz="2800" dirty="0"/>
              <a:t>(1)</a:t>
            </a:r>
          </a:p>
        </p:txBody>
      </p:sp>
    </p:spTree>
    <p:extLst>
      <p:ext uri="{BB962C8B-B14F-4D97-AF65-F5344CB8AC3E}">
        <p14:creationId xmlns:p14="http://schemas.microsoft.com/office/powerpoint/2010/main" val="2596784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A4975A-BD95-4998-ABA8-F99A1266881A}"/>
              </a:ext>
            </a:extLst>
          </p:cNvPr>
          <p:cNvSpPr txBox="1"/>
          <p:nvPr/>
        </p:nvSpPr>
        <p:spPr>
          <a:xfrm>
            <a:off x="371475" y="474345"/>
            <a:ext cx="11477625" cy="6986528"/>
          </a:xfrm>
          <a:prstGeom prst="rect">
            <a:avLst/>
          </a:prstGeom>
          <a:noFill/>
        </p:spPr>
        <p:txBody>
          <a:bodyPr wrap="square">
            <a:spAutoFit/>
          </a:bodyPr>
          <a:lstStyle/>
          <a:p>
            <a:r>
              <a:rPr lang="el-GR" sz="2800" dirty="0"/>
              <a:t>Στην περίπτωση αυτή κατ’ αναλογία με την αθροιστική οριζόντια διήθηση η αθροιστική εξάτμιση θα είναι</a:t>
            </a:r>
          </a:p>
          <a:p>
            <a:r>
              <a:rPr lang="el-GR" sz="2800" dirty="0"/>
              <a:t> 							(2)</a:t>
            </a:r>
          </a:p>
          <a:p>
            <a:endParaRPr lang="el-GR" sz="2800" dirty="0"/>
          </a:p>
          <a:p>
            <a:endParaRPr lang="el-GR" sz="2800" dirty="0"/>
          </a:p>
          <a:p>
            <a:r>
              <a:rPr lang="el-GR" sz="2800" dirty="0"/>
              <a:t>και η ταχύτητα εξάτμισης </a:t>
            </a:r>
          </a:p>
          <a:p>
            <a:r>
              <a:rPr lang="el-GR" sz="2800" dirty="0"/>
              <a:t>   							(3)</a:t>
            </a:r>
          </a:p>
          <a:p>
            <a:endParaRPr lang="el-GR" sz="2800" dirty="0"/>
          </a:p>
          <a:p>
            <a:endParaRPr lang="el-GR" sz="2800" dirty="0"/>
          </a:p>
          <a:p>
            <a:r>
              <a:rPr lang="el-GR" sz="2800" dirty="0"/>
              <a:t>Εάν θεωρήσουμε όπως προαναφέρθηκε την διαχυτικότητα D σταθερή, τότε η επίλυση της εξ. (1) χρησιμοποιώντας τον μετασχηματισμό </a:t>
            </a:r>
            <a:r>
              <a:rPr lang="el-GR" sz="2800" dirty="0" err="1"/>
              <a:t>Boltzmann</a:t>
            </a:r>
            <a:r>
              <a:rPr lang="el-GR" sz="2800" dirty="0"/>
              <a:t> οδηγεί στον υπολογισμό της αθροιστικής εξάτμισης</a:t>
            </a:r>
          </a:p>
          <a:p>
            <a:r>
              <a:rPr lang="el-GR" sz="2800" dirty="0"/>
              <a:t>  							(4)</a:t>
            </a:r>
          </a:p>
          <a:p>
            <a:endParaRPr lang="el-GR" sz="2800" dirty="0"/>
          </a:p>
          <a:p>
            <a:endParaRPr lang="el-GR" sz="2800" dirty="0"/>
          </a:p>
          <a:p>
            <a:endParaRPr lang="el-GR" sz="2800" dirty="0"/>
          </a:p>
        </p:txBody>
      </p:sp>
      <p:pic>
        <p:nvPicPr>
          <p:cNvPr id="4" name="Εικόνα 3">
            <a:extLst>
              <a:ext uri="{FF2B5EF4-FFF2-40B4-BE49-F238E27FC236}">
                <a16:creationId xmlns:a16="http://schemas.microsoft.com/office/drawing/2014/main" id="{9351D84F-DF9F-4CD3-ACF7-2F8511ACF657}"/>
              </a:ext>
            </a:extLst>
          </p:cNvPr>
          <p:cNvPicPr>
            <a:picLocks noChangeAspect="1"/>
          </p:cNvPicPr>
          <p:nvPr/>
        </p:nvPicPr>
        <p:blipFill>
          <a:blip r:embed="rId2"/>
          <a:stretch>
            <a:fillRect/>
          </a:stretch>
        </p:blipFill>
        <p:spPr>
          <a:xfrm>
            <a:off x="1669019" y="1551689"/>
            <a:ext cx="2799509" cy="1042954"/>
          </a:xfrm>
          <a:prstGeom prst="rect">
            <a:avLst/>
          </a:prstGeom>
        </p:spPr>
      </p:pic>
      <p:pic>
        <p:nvPicPr>
          <p:cNvPr id="5" name="Εικόνα 4">
            <a:extLst>
              <a:ext uri="{FF2B5EF4-FFF2-40B4-BE49-F238E27FC236}">
                <a16:creationId xmlns:a16="http://schemas.microsoft.com/office/drawing/2014/main" id="{2AB80BC4-6EF5-4992-8A48-DBDC66E7F11F}"/>
              </a:ext>
            </a:extLst>
          </p:cNvPr>
          <p:cNvPicPr>
            <a:picLocks noChangeAspect="1"/>
          </p:cNvPicPr>
          <p:nvPr/>
        </p:nvPicPr>
        <p:blipFill>
          <a:blip r:embed="rId3"/>
          <a:stretch>
            <a:fillRect/>
          </a:stretch>
        </p:blipFill>
        <p:spPr>
          <a:xfrm>
            <a:off x="1524636" y="3106104"/>
            <a:ext cx="2943892" cy="1157254"/>
          </a:xfrm>
          <a:prstGeom prst="rect">
            <a:avLst/>
          </a:prstGeom>
        </p:spPr>
      </p:pic>
      <p:pic>
        <p:nvPicPr>
          <p:cNvPr id="7" name="Εικόνα 6">
            <a:extLst>
              <a:ext uri="{FF2B5EF4-FFF2-40B4-BE49-F238E27FC236}">
                <a16:creationId xmlns:a16="http://schemas.microsoft.com/office/drawing/2014/main" id="{B93BED48-153A-4BAD-BE05-F62C7D86A185}"/>
              </a:ext>
            </a:extLst>
          </p:cNvPr>
          <p:cNvPicPr>
            <a:picLocks noChangeAspect="1"/>
          </p:cNvPicPr>
          <p:nvPr/>
        </p:nvPicPr>
        <p:blipFill>
          <a:blip r:embed="rId4"/>
          <a:stretch>
            <a:fillRect/>
          </a:stretch>
        </p:blipFill>
        <p:spPr>
          <a:xfrm>
            <a:off x="1240394" y="5643596"/>
            <a:ext cx="3477862" cy="914367"/>
          </a:xfrm>
          <a:prstGeom prst="rect">
            <a:avLst/>
          </a:prstGeom>
        </p:spPr>
      </p:pic>
    </p:spTree>
    <p:extLst>
      <p:ext uri="{BB962C8B-B14F-4D97-AF65-F5344CB8AC3E}">
        <p14:creationId xmlns:p14="http://schemas.microsoft.com/office/powerpoint/2010/main" val="3427610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BC2D69-3AC9-4D4B-A061-BC2C67ED856C}"/>
              </a:ext>
            </a:extLst>
          </p:cNvPr>
          <p:cNvSpPr txBox="1"/>
          <p:nvPr/>
        </p:nvSpPr>
        <p:spPr>
          <a:xfrm>
            <a:off x="561851" y="149989"/>
            <a:ext cx="11125200" cy="4832092"/>
          </a:xfrm>
          <a:prstGeom prst="rect">
            <a:avLst/>
          </a:prstGeom>
          <a:noFill/>
        </p:spPr>
        <p:txBody>
          <a:bodyPr wrap="square">
            <a:spAutoFit/>
          </a:bodyPr>
          <a:lstStyle/>
          <a:p>
            <a:r>
              <a:rPr lang="el-GR" sz="2800" dirty="0"/>
              <a:t>και στην ταχύτητα εξάτμισης</a:t>
            </a:r>
          </a:p>
          <a:p>
            <a:r>
              <a:rPr lang="el-GR" sz="2800" dirty="0"/>
              <a:t>  							(</a:t>
            </a:r>
            <a:r>
              <a:rPr lang="en-US" sz="2800" dirty="0"/>
              <a:t>5</a:t>
            </a:r>
            <a:r>
              <a:rPr lang="el-GR" sz="2800" dirty="0"/>
              <a:t>)</a:t>
            </a:r>
          </a:p>
          <a:p>
            <a:endParaRPr lang="en-US" sz="2800" dirty="0"/>
          </a:p>
          <a:p>
            <a:endParaRPr lang="en-US" sz="2800" dirty="0"/>
          </a:p>
          <a:p>
            <a:endParaRPr lang="en-US" sz="2800" dirty="0"/>
          </a:p>
          <a:p>
            <a:r>
              <a:rPr lang="el-GR" sz="2800" dirty="0"/>
              <a:t>Από την εξίσωση (</a:t>
            </a:r>
            <a:r>
              <a:rPr lang="en-US" sz="2800" dirty="0"/>
              <a:t>4</a:t>
            </a:r>
            <a:r>
              <a:rPr lang="el-GR" sz="2800" dirty="0"/>
              <a:t>) προκύπτει ότι η αθροιστική εξάτμιση είναι ανάλογη της τετραγωνικής ρίζας του χρόνου ενώ από την εξίσωση (</a:t>
            </a:r>
            <a:r>
              <a:rPr lang="en-US" sz="2800" dirty="0"/>
              <a:t>5</a:t>
            </a:r>
            <a:r>
              <a:rPr lang="el-GR" sz="2800" dirty="0"/>
              <a:t>) προκύπτει ότι η ταχύτητα εξάτμισης είναι αντιστρόφως ανάλογη. </a:t>
            </a:r>
          </a:p>
          <a:p>
            <a:r>
              <a:rPr lang="el-GR" sz="2800" dirty="0"/>
              <a:t>Επίσης το προφίλ υγρασίας με το βάθος σε μια χρονική στιγμή t δίνεται από την εξίσωση</a:t>
            </a:r>
          </a:p>
          <a:p>
            <a:r>
              <a:rPr lang="el-GR" sz="2800" dirty="0"/>
              <a:t>  	</a:t>
            </a:r>
          </a:p>
        </p:txBody>
      </p:sp>
      <p:pic>
        <p:nvPicPr>
          <p:cNvPr id="4" name="Εικόνα 3">
            <a:extLst>
              <a:ext uri="{FF2B5EF4-FFF2-40B4-BE49-F238E27FC236}">
                <a16:creationId xmlns:a16="http://schemas.microsoft.com/office/drawing/2014/main" id="{644E9532-D2BA-4D80-885B-2E574EC136BD}"/>
              </a:ext>
            </a:extLst>
          </p:cNvPr>
          <p:cNvPicPr>
            <a:picLocks noChangeAspect="1"/>
          </p:cNvPicPr>
          <p:nvPr/>
        </p:nvPicPr>
        <p:blipFill>
          <a:blip r:embed="rId2"/>
          <a:stretch>
            <a:fillRect/>
          </a:stretch>
        </p:blipFill>
        <p:spPr>
          <a:xfrm>
            <a:off x="771649" y="819183"/>
            <a:ext cx="3290086" cy="885792"/>
          </a:xfrm>
          <a:prstGeom prst="rect">
            <a:avLst/>
          </a:prstGeom>
        </p:spPr>
      </p:pic>
      <p:pic>
        <p:nvPicPr>
          <p:cNvPr id="5" name="Εικόνα 4">
            <a:extLst>
              <a:ext uri="{FF2B5EF4-FFF2-40B4-BE49-F238E27FC236}">
                <a16:creationId xmlns:a16="http://schemas.microsoft.com/office/drawing/2014/main" id="{BE489C11-FEA7-45F0-A5E3-9F7D27C2261C}"/>
              </a:ext>
            </a:extLst>
          </p:cNvPr>
          <p:cNvPicPr>
            <a:picLocks noChangeAspect="1"/>
          </p:cNvPicPr>
          <p:nvPr/>
        </p:nvPicPr>
        <p:blipFill>
          <a:blip r:embed="rId3"/>
          <a:stretch>
            <a:fillRect/>
          </a:stretch>
        </p:blipFill>
        <p:spPr>
          <a:xfrm>
            <a:off x="3814896" y="4439224"/>
            <a:ext cx="5449544" cy="1380551"/>
          </a:xfrm>
          <a:prstGeom prst="rect">
            <a:avLst/>
          </a:prstGeom>
        </p:spPr>
      </p:pic>
    </p:spTree>
    <p:extLst>
      <p:ext uri="{BB962C8B-B14F-4D97-AF65-F5344CB8AC3E}">
        <p14:creationId xmlns:p14="http://schemas.microsoft.com/office/powerpoint/2010/main" val="2699889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0C64C5-1D23-48AA-BC5B-65E1B010192C}"/>
              </a:ext>
            </a:extLst>
          </p:cNvPr>
          <p:cNvSpPr txBox="1"/>
          <p:nvPr/>
        </p:nvSpPr>
        <p:spPr>
          <a:xfrm>
            <a:off x="609600" y="552361"/>
            <a:ext cx="10572750" cy="1815882"/>
          </a:xfrm>
          <a:prstGeom prst="rect">
            <a:avLst/>
          </a:prstGeom>
          <a:noFill/>
        </p:spPr>
        <p:txBody>
          <a:bodyPr wrap="square">
            <a:spAutoFit/>
          </a:bodyPr>
          <a:lstStyle/>
          <a:p>
            <a:pPr algn="just"/>
            <a:r>
              <a:rPr lang="el-GR" sz="2800" dirty="0"/>
              <a:t>Από πειραματικά δεδομένα τα οποία συλλέχτηκαν στον πειραματικό αγρό του Εργαστηρίου Γ. Υδραυλικής προέκυψε ότι η σχέση Εc-t</a:t>
            </a:r>
            <a:r>
              <a:rPr lang="el-GR" sz="2800" baseline="30000" dirty="0"/>
              <a:t>0.5</a:t>
            </a:r>
            <a:r>
              <a:rPr lang="el-GR" sz="2800" dirty="0"/>
              <a:t>είναι ισχυρά γραμμική και ότι η τιμή της κλίσης α εξαρτάται από την αρχική υγρασία θ1. </a:t>
            </a:r>
          </a:p>
        </p:txBody>
      </p:sp>
      <p:sp>
        <p:nvSpPr>
          <p:cNvPr id="4" name="TextBox 3">
            <a:extLst>
              <a:ext uri="{FF2B5EF4-FFF2-40B4-BE49-F238E27FC236}">
                <a16:creationId xmlns:a16="http://schemas.microsoft.com/office/drawing/2014/main" id="{1D5D74F2-FCFB-433B-818A-459230BA4383}"/>
              </a:ext>
            </a:extLst>
          </p:cNvPr>
          <p:cNvSpPr txBox="1"/>
          <p:nvPr/>
        </p:nvSpPr>
        <p:spPr>
          <a:xfrm>
            <a:off x="3048000" y="2527158"/>
            <a:ext cx="6096000" cy="954107"/>
          </a:xfrm>
          <a:prstGeom prst="rect">
            <a:avLst/>
          </a:prstGeom>
          <a:noFill/>
        </p:spPr>
        <p:txBody>
          <a:bodyPr wrap="square">
            <a:spAutoFit/>
          </a:bodyPr>
          <a:lstStyle/>
          <a:p>
            <a:pPr algn="ctr"/>
            <a:r>
              <a:rPr lang="el-GR" sz="2800" b="1" u="sng" dirty="0"/>
              <a:t>Μέθοδοι μείωσης της εξάτμισης από γυμνό έδαφος</a:t>
            </a:r>
          </a:p>
        </p:txBody>
      </p:sp>
      <p:sp>
        <p:nvSpPr>
          <p:cNvPr id="6" name="TextBox 5">
            <a:extLst>
              <a:ext uri="{FF2B5EF4-FFF2-40B4-BE49-F238E27FC236}">
                <a16:creationId xmlns:a16="http://schemas.microsoft.com/office/drawing/2014/main" id="{8F15909C-CD0B-48D5-A78B-606D27F0C8BD}"/>
              </a:ext>
            </a:extLst>
          </p:cNvPr>
          <p:cNvSpPr txBox="1"/>
          <p:nvPr/>
        </p:nvSpPr>
        <p:spPr>
          <a:xfrm>
            <a:off x="672352" y="3612595"/>
            <a:ext cx="10572749" cy="2677656"/>
          </a:xfrm>
          <a:prstGeom prst="rect">
            <a:avLst/>
          </a:prstGeom>
          <a:noFill/>
        </p:spPr>
        <p:txBody>
          <a:bodyPr wrap="square">
            <a:spAutoFit/>
          </a:bodyPr>
          <a:lstStyle/>
          <a:p>
            <a:pPr algn="just"/>
            <a:r>
              <a:rPr lang="el-GR" sz="2800" dirty="0">
                <a:solidFill>
                  <a:srgbClr val="C00000"/>
                </a:solidFill>
              </a:rPr>
              <a:t>Η ταχύτητα εξάτμισης μπορεί να τροποποιηθεί με τρείς τρόπους: α) Μεταβάλλοντας την παρεχόμενη ενέργεια </a:t>
            </a:r>
            <a:r>
              <a:rPr lang="el-GR" sz="2800" dirty="0" err="1">
                <a:solidFill>
                  <a:srgbClr val="C00000"/>
                </a:solidFill>
              </a:rPr>
              <a:t>π.χ</a:t>
            </a:r>
            <a:r>
              <a:rPr lang="el-GR" sz="2800" dirty="0">
                <a:solidFill>
                  <a:srgbClr val="C00000"/>
                </a:solidFill>
              </a:rPr>
              <a:t> με τροποποίηση του </a:t>
            </a:r>
            <a:r>
              <a:rPr lang="el-GR" sz="2800" dirty="0" err="1">
                <a:solidFill>
                  <a:srgbClr val="C00000"/>
                </a:solidFill>
              </a:rPr>
              <a:t>albedo</a:t>
            </a:r>
            <a:r>
              <a:rPr lang="el-GR" sz="2800" dirty="0">
                <a:solidFill>
                  <a:srgbClr val="C00000"/>
                </a:solidFill>
              </a:rPr>
              <a:t> β) μειώνοντας την κλίση του υδραυλικού φορτίου </a:t>
            </a:r>
            <a:r>
              <a:rPr lang="el-GR" sz="2800" dirty="0" err="1">
                <a:solidFill>
                  <a:srgbClr val="C00000"/>
                </a:solidFill>
              </a:rPr>
              <a:t>π.χ</a:t>
            </a:r>
            <a:r>
              <a:rPr lang="el-GR" sz="2800" dirty="0">
                <a:solidFill>
                  <a:srgbClr val="C00000"/>
                </a:solidFill>
              </a:rPr>
              <a:t> με αύξηση του βάθους της υπόγειας στάθμης γ) μειώνοντας την υδραυλική αγωγιμότητα </a:t>
            </a:r>
            <a:r>
              <a:rPr lang="el-GR" sz="2800" dirty="0" err="1">
                <a:solidFill>
                  <a:srgbClr val="C00000"/>
                </a:solidFill>
              </a:rPr>
              <a:t>π.χ</a:t>
            </a:r>
            <a:r>
              <a:rPr lang="el-GR" sz="2800" dirty="0">
                <a:solidFill>
                  <a:srgbClr val="C00000"/>
                </a:solidFill>
              </a:rPr>
              <a:t> με όργωμα ή με τοποθέτηση φυτικών υπολειμμάτων.</a:t>
            </a:r>
          </a:p>
        </p:txBody>
      </p:sp>
    </p:spTree>
    <p:extLst>
      <p:ext uri="{BB962C8B-B14F-4D97-AF65-F5344CB8AC3E}">
        <p14:creationId xmlns:p14="http://schemas.microsoft.com/office/powerpoint/2010/main" val="2581671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779F46-41B3-4FC5-860F-3430891862C5}"/>
              </a:ext>
            </a:extLst>
          </p:cNvPr>
          <p:cNvSpPr txBox="1"/>
          <p:nvPr/>
        </p:nvSpPr>
        <p:spPr>
          <a:xfrm>
            <a:off x="470647" y="879064"/>
            <a:ext cx="11071412" cy="5262979"/>
          </a:xfrm>
          <a:prstGeom prst="rect">
            <a:avLst/>
          </a:prstGeom>
          <a:noFill/>
        </p:spPr>
        <p:txBody>
          <a:bodyPr wrap="square">
            <a:spAutoFit/>
          </a:bodyPr>
          <a:lstStyle/>
          <a:p>
            <a:pPr algn="just"/>
            <a:r>
              <a:rPr lang="el-GR" sz="2800" b="1" dirty="0"/>
              <a:t>Η επιλογή της κατάλληλης μεθόδου εξαρτάται και από το στάδιο της εξάτμισης που επιδιώκουμε να ρυθμίσουμε. </a:t>
            </a:r>
            <a:r>
              <a:rPr lang="el-GR" sz="2800" dirty="0"/>
              <a:t>Εάν επιδιώκουμε να παρέμβουμε </a:t>
            </a:r>
            <a:r>
              <a:rPr lang="el-GR" sz="2800" b="1" dirty="0"/>
              <a:t>στο πρώτο στάδιο </a:t>
            </a:r>
            <a:r>
              <a:rPr lang="el-GR" sz="2800" dirty="0"/>
              <a:t>τότε στόχος πρέπει να είναι </a:t>
            </a:r>
            <a:r>
              <a:rPr lang="el-GR" sz="2800" b="1" dirty="0"/>
              <a:t>η μείωση της έντασης των εξωτερικών ατμοσφαιρικών συνθηκών</a:t>
            </a:r>
            <a:r>
              <a:rPr lang="el-GR" sz="2800" dirty="0"/>
              <a:t>. Στην περίπτωση αυτή συνήθως χρησιμοποιούμε διάφορα φυτικά υπολείμματα τα οποία μεταβάλουν τις ανακλαστικές ιδιότητες καθώς και την θερμοκρασία της εδαφικής επιφανείας. Στην βιβλιογραφία έχουν αναφερθεί μειώσεις της εξάτμισης λόγω απόθεσης φυτικών υπολειμμάτων από 34% έως 50%. Ένας διαφορετικός τρόπος είναι η εφαρμογή οργώματος ώστε να επιταχυνθεί η ξήρανση της επιφανειακής στρώσης. </a:t>
            </a:r>
          </a:p>
          <a:p>
            <a:pPr algn="just"/>
            <a:r>
              <a:rPr lang="el-GR" sz="2800" b="1" dirty="0"/>
              <a:t>Κατά το δεύτερο στάδιο </a:t>
            </a:r>
            <a:r>
              <a:rPr lang="el-GR" sz="2800" dirty="0"/>
              <a:t>στοχεύουμε κυρίως στην μείωση της υδραυλικής αγωγιμότητας ή του συντελεστή διάχυσης. </a:t>
            </a:r>
          </a:p>
        </p:txBody>
      </p:sp>
    </p:spTree>
    <p:extLst>
      <p:ext uri="{BB962C8B-B14F-4D97-AF65-F5344CB8AC3E}">
        <p14:creationId xmlns:p14="http://schemas.microsoft.com/office/powerpoint/2010/main" val="4081610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60AAFD-D966-49E9-984F-892AF43C0D5D}"/>
              </a:ext>
            </a:extLst>
          </p:cNvPr>
          <p:cNvSpPr txBox="1"/>
          <p:nvPr/>
        </p:nvSpPr>
        <p:spPr>
          <a:xfrm>
            <a:off x="412376" y="1028343"/>
            <a:ext cx="11376212" cy="3108543"/>
          </a:xfrm>
          <a:prstGeom prst="rect">
            <a:avLst/>
          </a:prstGeom>
          <a:noFill/>
        </p:spPr>
        <p:txBody>
          <a:bodyPr wrap="square">
            <a:spAutoFit/>
          </a:bodyPr>
          <a:lstStyle/>
          <a:p>
            <a:r>
              <a:rPr lang="el-GR" sz="2800" dirty="0"/>
              <a:t>Μόνο σε δύο περιπτώσεις είναι καθαρό το τι ακριβώς θα συμβεί με την εφαρμογή του οργώματος. </a:t>
            </a:r>
          </a:p>
          <a:p>
            <a:pPr marL="457200" indent="-457200">
              <a:buFont typeface="Arial" panose="020B0604020202020204" pitchFamily="34" charset="0"/>
              <a:buChar char="•"/>
            </a:pPr>
            <a:r>
              <a:rPr lang="el-GR" sz="2800" dirty="0"/>
              <a:t>Με την εφαρμογή του οργώματος γίνεται καταπολέμηση των ζιζανίων και άρα  αντιμετωπίζεται η ανεπιθύμητη κατανάλωση νερού και </a:t>
            </a:r>
          </a:p>
          <a:p>
            <a:pPr marL="457200" indent="-457200">
              <a:buFont typeface="Arial" panose="020B0604020202020204" pitchFamily="34" charset="0"/>
              <a:buChar char="•"/>
            </a:pPr>
            <a:r>
              <a:rPr lang="el-GR" sz="2800" dirty="0"/>
              <a:t>στην περίπτωση των αργιλωδών εδαφών με την εφαρμογή οργώματος αποτρέπεται η δευτερεύουσα εξάτμιση από τις ρωγμές κατά την ξηρή περίοδο. </a:t>
            </a:r>
          </a:p>
        </p:txBody>
      </p:sp>
    </p:spTree>
    <p:extLst>
      <p:ext uri="{BB962C8B-B14F-4D97-AF65-F5344CB8AC3E}">
        <p14:creationId xmlns:p14="http://schemas.microsoft.com/office/powerpoint/2010/main" val="98610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939AD6-58F6-41C3-8B28-DB6E3D2DDA1D}"/>
              </a:ext>
            </a:extLst>
          </p:cNvPr>
          <p:cNvSpPr txBox="1"/>
          <p:nvPr/>
        </p:nvSpPr>
        <p:spPr>
          <a:xfrm>
            <a:off x="457199" y="303508"/>
            <a:ext cx="11107271" cy="3539430"/>
          </a:xfrm>
          <a:prstGeom prst="rect">
            <a:avLst/>
          </a:prstGeom>
          <a:noFill/>
        </p:spPr>
        <p:txBody>
          <a:bodyPr wrap="square">
            <a:spAutoFit/>
          </a:bodyPr>
          <a:lstStyle/>
          <a:p>
            <a:pPr algn="just"/>
            <a:r>
              <a:rPr lang="el-GR" sz="2800" dirty="0"/>
              <a:t>Στην περίπτωση του οργώματος με δίσκο σε γυμνό πηλώδες έδαφος στο Εργαστήριο Γεωργικής Υδραυλικής παρατηρήθηκε ότι αυξάνεται η υγρασία κορεσμού </a:t>
            </a:r>
            <a:r>
              <a:rPr lang="el-GR" sz="2800" dirty="0" err="1"/>
              <a:t>θs</a:t>
            </a:r>
            <a:r>
              <a:rPr lang="el-GR" sz="2800" dirty="0"/>
              <a:t> ενώ ταυτόχρονα μειώνεται η υδραυλική αγωγιμότητα στο κορεσμό συγκριτικά με το γυμνό έδαφος. </a:t>
            </a:r>
            <a:r>
              <a:rPr lang="el-GR" sz="2800" dirty="0" err="1"/>
              <a:t>Οσον</a:t>
            </a:r>
            <a:r>
              <a:rPr lang="el-GR" sz="2800" dirty="0"/>
              <a:t> αφορά την χαρακτηριστική καμπύλη υγρασίας αυτή επηρεάζεται μόνο σε ένα μικρό εύρος πιέσεων κοντά στον κορεσμό (0-60 </a:t>
            </a:r>
            <a:r>
              <a:rPr lang="el-GR" sz="2800" dirty="0" err="1"/>
              <a:t>cm</a:t>
            </a:r>
            <a:r>
              <a:rPr lang="el-GR" sz="2800" dirty="0"/>
              <a:t>). </a:t>
            </a:r>
            <a:r>
              <a:rPr lang="el-GR" sz="2800" b="1" dirty="0"/>
              <a:t>Πρακτικά αυτό σημαίνει ότι αυτός ο τύπος οργώματος καταστρέφει τους μεγάλους πόρους και αυξάνει την ποσότητα των μικρών πόρων.</a:t>
            </a:r>
          </a:p>
        </p:txBody>
      </p:sp>
    </p:spTree>
    <p:extLst>
      <p:ext uri="{BB962C8B-B14F-4D97-AF65-F5344CB8AC3E}">
        <p14:creationId xmlns:p14="http://schemas.microsoft.com/office/powerpoint/2010/main" val="2552893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4EDD816-2C0B-4A4E-A68C-78EF4ED84DF2}"/>
              </a:ext>
            </a:extLst>
          </p:cNvPr>
          <p:cNvSpPr txBox="1"/>
          <p:nvPr/>
        </p:nvSpPr>
        <p:spPr>
          <a:xfrm>
            <a:off x="581025" y="428625"/>
            <a:ext cx="10820400" cy="5262979"/>
          </a:xfrm>
          <a:prstGeom prst="rect">
            <a:avLst/>
          </a:prstGeom>
          <a:blipFill>
            <a:blip r:embed="rId2"/>
            <a:tile tx="0" ty="0" sx="100000" sy="100000" flip="none" algn="tl"/>
          </a:blipFill>
        </p:spPr>
        <p:txBody>
          <a:bodyPr wrap="square" rtlCol="0">
            <a:spAutoFit/>
          </a:bodyPr>
          <a:lstStyle/>
          <a:p>
            <a:pPr algn="just"/>
            <a:r>
              <a:rPr lang="el-GR" sz="2800" dirty="0"/>
              <a:t>Η εξάτμιση του νερού από το έδαφος απαιτεί την ικανοποίηση τριών προϋποθέσεων. </a:t>
            </a:r>
            <a:r>
              <a:rPr lang="el-GR" sz="2800" b="1" dirty="0"/>
              <a:t>Πρώτον</a:t>
            </a:r>
            <a:r>
              <a:rPr lang="el-GR" sz="2800" dirty="0"/>
              <a:t>, πρέπει να υπάρχει η διαθέσιμη ενέργεια για την μετάπτωση του νερού από την υγρή στην αέρια φάση. </a:t>
            </a:r>
            <a:r>
              <a:rPr lang="el-GR" sz="2800" b="1" dirty="0"/>
              <a:t>Δεύτερον</a:t>
            </a:r>
            <a:r>
              <a:rPr lang="el-GR" sz="2800" dirty="0"/>
              <a:t>, να υπάρχει η κατάλληλη κλίση της πίεσης υδρατμών μεταξύ της εδαφικής επιφάνειας και της γειτνιάζουσας ατμόσφαιρας και </a:t>
            </a:r>
            <a:r>
              <a:rPr lang="el-GR" sz="2800" b="1" dirty="0"/>
              <a:t>τρίτον</a:t>
            </a:r>
            <a:r>
              <a:rPr lang="el-GR" sz="2800" dirty="0"/>
              <a:t>, να υπάρχει εφοδιασμός με νερό της επιφάνειας του εδάφους από το εδαφικό προφίλ. </a:t>
            </a:r>
            <a:r>
              <a:rPr lang="el-GR" sz="2800" b="1" dirty="0"/>
              <a:t>Η ικανοποίηση των δύο πρώτων προϋποθέσεων εξαρτάται από τις ατμοσφαιρικές συνθήκες οι οποίες καθορίζουν την αποξηραντική ικανότητα της ατμόσφαιρας, η οποία επιβάλλει ένα μέγιστο ρυθμό εξάτμισης. Η τρίτη προϋπόθεση αφορά την ταχύτητα με την οποία μπορεί να μεταφέρεται το νερό διαμέσου του εδάφους στην επιφάνεια εξάτμισης</a:t>
            </a:r>
          </a:p>
        </p:txBody>
      </p:sp>
    </p:spTree>
    <p:extLst>
      <p:ext uri="{BB962C8B-B14F-4D97-AF65-F5344CB8AC3E}">
        <p14:creationId xmlns:p14="http://schemas.microsoft.com/office/powerpoint/2010/main" val="279126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2A037E-7CB1-4E24-B689-AE5D8B6C8E4D}"/>
              </a:ext>
            </a:extLst>
          </p:cNvPr>
          <p:cNvSpPr txBox="1"/>
          <p:nvPr/>
        </p:nvSpPr>
        <p:spPr>
          <a:xfrm>
            <a:off x="123825" y="139690"/>
            <a:ext cx="11620500" cy="4401205"/>
          </a:xfrm>
          <a:prstGeom prst="rect">
            <a:avLst/>
          </a:prstGeom>
          <a:noFill/>
        </p:spPr>
        <p:txBody>
          <a:bodyPr wrap="square">
            <a:spAutoFit/>
          </a:bodyPr>
          <a:lstStyle/>
          <a:p>
            <a:pPr algn="just"/>
            <a:r>
              <a:rPr lang="el-GR" sz="2800" dirty="0"/>
              <a:t>Θα ασχοληθούμε με την εξάτμιση του νερού από ένα γυμνό έδαφος το οποίο έχει υψηλή υγρασία μέχρι ένα ορισμένο βάθος Ζ και </a:t>
            </a:r>
            <a:r>
              <a:rPr lang="el-GR" sz="2800" b="1" dirty="0"/>
              <a:t>στο οποίο η υπόγεια στάθμη του νερού εντοπίζεται πολύ βαθιά και δεν επηρεάζει την διαδικασία της εξάτμισης. </a:t>
            </a:r>
            <a:r>
              <a:rPr lang="el-GR" sz="2800" dirty="0"/>
              <a:t>Επίσης θεωρούμε όπως και στην περίπτωση της εξάτμισης σταθερής κατάστασης, ότι οι εξωτερικές ατμοσφαιρικές συνθήκες παραμένουν σταθερές. </a:t>
            </a:r>
          </a:p>
          <a:p>
            <a:pPr algn="just"/>
            <a:r>
              <a:rPr lang="el-GR" sz="2800" b="1" dirty="0"/>
              <a:t>Η περίπτωση που εξετάζουμε είναι αρκετά διαδεδομένη ειδικά στην περίπτωση της χειμερινής αγρανάπαυσης  των ανοιξιάτικων καλλιεργειών ή στην περίπτωση των αρδευόμενων καλλιεργειών για το γυμνό έδαφος μεταξύ των γραμμών καλλιέργειας </a:t>
            </a:r>
            <a:r>
              <a:rPr lang="el-GR" sz="2800" b="1" dirty="0" err="1"/>
              <a:t>κ.λ.π</a:t>
            </a:r>
            <a:endParaRPr lang="el-GR" sz="2800" b="1" dirty="0"/>
          </a:p>
        </p:txBody>
      </p:sp>
    </p:spTree>
    <p:extLst>
      <p:ext uri="{BB962C8B-B14F-4D97-AF65-F5344CB8AC3E}">
        <p14:creationId xmlns:p14="http://schemas.microsoft.com/office/powerpoint/2010/main" val="2628439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8343B6-1148-4030-B6BE-CDBEEB391BC7}"/>
              </a:ext>
            </a:extLst>
          </p:cNvPr>
          <p:cNvSpPr txBox="1"/>
          <p:nvPr/>
        </p:nvSpPr>
        <p:spPr>
          <a:xfrm>
            <a:off x="323849" y="516315"/>
            <a:ext cx="11744325" cy="3970318"/>
          </a:xfrm>
          <a:prstGeom prst="rect">
            <a:avLst/>
          </a:prstGeom>
          <a:noFill/>
        </p:spPr>
        <p:txBody>
          <a:bodyPr wrap="square">
            <a:spAutoFit/>
          </a:bodyPr>
          <a:lstStyle/>
          <a:p>
            <a:pPr algn="just"/>
            <a:r>
              <a:rPr lang="el-GR" sz="2800" dirty="0"/>
              <a:t>Το φαινόμενο της εξάτμισης του εδαφικού νερού κάτω από αυτές τις συνθήκες λαμβάνει χώρα </a:t>
            </a:r>
            <a:r>
              <a:rPr lang="el-GR" sz="2800" b="1" dirty="0"/>
              <a:t>σε τρία διακριτά στάδια</a:t>
            </a:r>
            <a:r>
              <a:rPr lang="el-GR" sz="2800" dirty="0"/>
              <a:t>. </a:t>
            </a:r>
          </a:p>
          <a:p>
            <a:pPr algn="just"/>
            <a:r>
              <a:rPr lang="el-GR" sz="2800" b="1" dirty="0">
                <a:solidFill>
                  <a:srgbClr val="FF0000"/>
                </a:solidFill>
              </a:rPr>
              <a:t>Κατά το πρώτο στάδιο </a:t>
            </a:r>
            <a:r>
              <a:rPr lang="el-GR" sz="2800" dirty="0"/>
              <a:t>όπου το έδαφος έχει υψηλή περιεκτικότητα σε υγρασία </a:t>
            </a:r>
            <a:r>
              <a:rPr lang="el-GR" sz="2800" dirty="0" err="1"/>
              <a:t>π.χ</a:t>
            </a:r>
            <a:r>
              <a:rPr lang="el-GR" sz="2800" dirty="0"/>
              <a:t> μετά την άρδευση ή βροχόπτωση μέχρι ένα ορισμένο βάθος, η ταχύτητα εξάτμισης </a:t>
            </a:r>
            <a:r>
              <a:rPr lang="el-GR" sz="2800" dirty="0" err="1"/>
              <a:t>Ε</a:t>
            </a:r>
            <a:r>
              <a:rPr lang="el-GR" sz="2800" baseline="-25000" dirty="0" err="1"/>
              <a:t>s</a:t>
            </a:r>
            <a:r>
              <a:rPr lang="el-GR" sz="2800" dirty="0"/>
              <a:t> για ένα ορισμένο χρονικό διάστημα είναι σχετικά σταθερή και σχεδόν ίδια με τον μέγιστο ρυθμό εξάτμισης </a:t>
            </a:r>
            <a:r>
              <a:rPr lang="el-GR" sz="2800" dirty="0" err="1"/>
              <a:t>Ε</a:t>
            </a:r>
            <a:r>
              <a:rPr lang="el-GR" sz="2800" baseline="-25000" dirty="0" err="1"/>
              <a:t>p</a:t>
            </a:r>
            <a:r>
              <a:rPr lang="el-GR" sz="2800" dirty="0"/>
              <a:t> ο οποίος επιβάλλεται αποκλειστικά από τις εξωτερικές ατμοσφαιρικές συνθήκες. </a:t>
            </a:r>
            <a:r>
              <a:rPr lang="el-GR" sz="2800" b="1" dirty="0"/>
              <a:t>Δηλαδή θεωρείται ότι η ταχύτητα εξάτμισης από κορεσμένο έδαφος μέχρι ένα βάθος Ζ είναι ίση με την ταχύτητα εξάτμισης από ελεύθερη επιφάνεια νερού</a:t>
            </a:r>
            <a:r>
              <a:rPr lang="el-GR" sz="2800" dirty="0"/>
              <a:t>. </a:t>
            </a:r>
          </a:p>
        </p:txBody>
      </p:sp>
      <p:sp>
        <p:nvSpPr>
          <p:cNvPr id="5" name="TextBox 4">
            <a:extLst>
              <a:ext uri="{FF2B5EF4-FFF2-40B4-BE49-F238E27FC236}">
                <a16:creationId xmlns:a16="http://schemas.microsoft.com/office/drawing/2014/main" id="{8821E9C1-AA56-41FF-A02E-A0CBD75A5F47}"/>
              </a:ext>
            </a:extLst>
          </p:cNvPr>
          <p:cNvSpPr txBox="1"/>
          <p:nvPr/>
        </p:nvSpPr>
        <p:spPr>
          <a:xfrm>
            <a:off x="323849" y="4565988"/>
            <a:ext cx="11610976" cy="954107"/>
          </a:xfrm>
          <a:prstGeom prst="rect">
            <a:avLst/>
          </a:prstGeom>
          <a:noFill/>
        </p:spPr>
        <p:txBody>
          <a:bodyPr wrap="square">
            <a:spAutoFit/>
          </a:bodyPr>
          <a:lstStyle/>
          <a:p>
            <a:pPr algn="just"/>
            <a:r>
              <a:rPr lang="el-GR" sz="2800" b="1" dirty="0"/>
              <a:t>Στις ξηρές και ημίξηρες περιοχές η διάρκεια αυτού του σταδίου της εξάτμισης μπορεί να είναι από μερικές ώρες έως μερικές ημέρες. </a:t>
            </a:r>
            <a:endParaRPr lang="el-GR" sz="2800" dirty="0"/>
          </a:p>
        </p:txBody>
      </p:sp>
    </p:spTree>
    <p:extLst>
      <p:ext uri="{BB962C8B-B14F-4D97-AF65-F5344CB8AC3E}">
        <p14:creationId xmlns:p14="http://schemas.microsoft.com/office/powerpoint/2010/main" val="406692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01A4DE-2859-4C02-B62B-D7E6D21F87A0}"/>
              </a:ext>
            </a:extLst>
          </p:cNvPr>
          <p:cNvSpPr txBox="1"/>
          <p:nvPr/>
        </p:nvSpPr>
        <p:spPr>
          <a:xfrm>
            <a:off x="361949" y="232886"/>
            <a:ext cx="11401425" cy="1815882"/>
          </a:xfrm>
          <a:prstGeom prst="rect">
            <a:avLst/>
          </a:prstGeom>
          <a:noFill/>
        </p:spPr>
        <p:txBody>
          <a:bodyPr wrap="square">
            <a:spAutoFit/>
          </a:bodyPr>
          <a:lstStyle/>
          <a:p>
            <a:r>
              <a:rPr lang="el-GR" sz="2800" dirty="0"/>
              <a:t>Η ταχύτητα της εξάτμισης κατά το στάδιο αυτό μπορεί να διατηρηθεί σταθερή παρόλη την μείωση της επιφανειακής υγρασίας </a:t>
            </a:r>
            <a:r>
              <a:rPr lang="el-GR" sz="2800" b="1" dirty="0"/>
              <a:t>επειδή η μείωση της υδραυλικής αγωγιμότητας (Κ) αντισταθμίζεται από την αύξηση της κλίσης του υδραυλικού φορτίου.</a:t>
            </a:r>
          </a:p>
        </p:txBody>
      </p:sp>
      <p:sp>
        <p:nvSpPr>
          <p:cNvPr id="5" name="TextBox 4">
            <a:extLst>
              <a:ext uri="{FF2B5EF4-FFF2-40B4-BE49-F238E27FC236}">
                <a16:creationId xmlns:a16="http://schemas.microsoft.com/office/drawing/2014/main" id="{35610099-8538-4C74-BB96-E7F4425B07E7}"/>
              </a:ext>
            </a:extLst>
          </p:cNvPr>
          <p:cNvSpPr txBox="1"/>
          <p:nvPr/>
        </p:nvSpPr>
        <p:spPr>
          <a:xfrm>
            <a:off x="361949" y="2274838"/>
            <a:ext cx="11306176" cy="3108543"/>
          </a:xfrm>
          <a:prstGeom prst="rect">
            <a:avLst/>
          </a:prstGeom>
          <a:noFill/>
        </p:spPr>
        <p:txBody>
          <a:bodyPr wrap="square">
            <a:spAutoFit/>
          </a:bodyPr>
          <a:lstStyle/>
          <a:p>
            <a:pPr algn="just"/>
            <a:r>
              <a:rPr lang="el-GR" sz="2800" dirty="0"/>
              <a:t>Από μια χρονική στιγμή και μετά όταν η επιφανειακή υγρασία προσεγγίζει την τιμή της </a:t>
            </a:r>
            <a:r>
              <a:rPr lang="el-GR" sz="2800" dirty="0" err="1"/>
              <a:t>αεροξήρανσης</a:t>
            </a:r>
            <a:r>
              <a:rPr lang="el-GR" sz="2800" dirty="0"/>
              <a:t>, η μείωση της Κ δεν μπορεί να αντισταθμιστεί από μια επιπλέον αύξηση της κλίσης του υδραυλικού φορτίου με αποτέλεσμα το πρώτο στάδιο της σταθερής ταχύτητας εξάτμισης να τελειώσει και να έχουμε είσοδο στο δεύτερο στάδιο. </a:t>
            </a:r>
            <a:r>
              <a:rPr lang="el-GR" sz="2800" b="1" dirty="0"/>
              <a:t>Στο τέλος του πρώτου σταδίου διαμορφώνεται η μέγιστη τιμή της κλίσης του υδραυλικού φορτίου </a:t>
            </a:r>
            <a:r>
              <a:rPr lang="el-GR" sz="2800" dirty="0"/>
              <a:t>(Σχήμα 1). </a:t>
            </a:r>
          </a:p>
        </p:txBody>
      </p:sp>
    </p:spTree>
    <p:extLst>
      <p:ext uri="{BB962C8B-B14F-4D97-AF65-F5344CB8AC3E}">
        <p14:creationId xmlns:p14="http://schemas.microsoft.com/office/powerpoint/2010/main" val="433279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prstClr val="black"/>
              <a:schemeClr val="accent6">
                <a:tint val="45000"/>
                <a:satMod val="400000"/>
              </a:schemeClr>
            </a:duotone>
          </a:blip>
          <a:srcRect/>
          <a:tile tx="0" ty="0" sx="100000" sy="100000" flip="none" algn="tl"/>
        </a:blipFill>
        <a:effectLst/>
      </p:bgPr>
    </p:bg>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8030EAE7-35A8-4ECA-91A3-2C6D5E35A3D5}"/>
              </a:ext>
            </a:extLst>
          </p:cNvPr>
          <p:cNvPicPr>
            <a:picLocks noChangeAspect="1"/>
          </p:cNvPicPr>
          <p:nvPr/>
        </p:nvPicPr>
        <p:blipFill>
          <a:blip r:embed="rId3"/>
          <a:stretch>
            <a:fillRect/>
          </a:stretch>
        </p:blipFill>
        <p:spPr>
          <a:xfrm>
            <a:off x="771525" y="333375"/>
            <a:ext cx="10496550" cy="6305549"/>
          </a:xfrm>
          <a:prstGeom prst="rect">
            <a:avLst/>
          </a:prstGeom>
          <a:pattFill prst="pct5">
            <a:fgClr>
              <a:srgbClr val="92D050"/>
            </a:fgClr>
            <a:bgClr>
              <a:schemeClr val="bg1"/>
            </a:bgClr>
          </a:pattFill>
        </p:spPr>
      </p:pic>
      <p:sp>
        <p:nvSpPr>
          <p:cNvPr id="4" name="TextBox 3">
            <a:extLst>
              <a:ext uri="{FF2B5EF4-FFF2-40B4-BE49-F238E27FC236}">
                <a16:creationId xmlns:a16="http://schemas.microsoft.com/office/drawing/2014/main" id="{EEA1E3E1-22FA-417E-A002-BE4B4E0AC945}"/>
              </a:ext>
            </a:extLst>
          </p:cNvPr>
          <p:cNvSpPr txBox="1"/>
          <p:nvPr/>
        </p:nvSpPr>
        <p:spPr>
          <a:xfrm>
            <a:off x="3333750" y="5878294"/>
            <a:ext cx="6096000" cy="646331"/>
          </a:xfrm>
          <a:prstGeom prst="rect">
            <a:avLst/>
          </a:prstGeom>
          <a:noFill/>
        </p:spPr>
        <p:txBody>
          <a:bodyPr wrap="square">
            <a:spAutoFit/>
          </a:bodyPr>
          <a:lstStyle/>
          <a:p>
            <a:r>
              <a:rPr lang="el-GR" dirty="0"/>
              <a:t>Σχήμα 1: Η μεταβολή κλίσεων κοντά στην επιφάνεια κατά την διάρκεια του πρώτου σταδίου</a:t>
            </a:r>
          </a:p>
        </p:txBody>
      </p:sp>
    </p:spTree>
    <p:extLst>
      <p:ext uri="{BB962C8B-B14F-4D97-AF65-F5344CB8AC3E}">
        <p14:creationId xmlns:p14="http://schemas.microsoft.com/office/powerpoint/2010/main" val="319034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F6F89B-D7E8-4238-9410-2A03AEC1F4D8}"/>
              </a:ext>
            </a:extLst>
          </p:cNvPr>
          <p:cNvSpPr txBox="1"/>
          <p:nvPr/>
        </p:nvSpPr>
        <p:spPr>
          <a:xfrm>
            <a:off x="495300" y="284887"/>
            <a:ext cx="11258550" cy="2246769"/>
          </a:xfrm>
          <a:prstGeom prst="rect">
            <a:avLst/>
          </a:prstGeom>
          <a:noFill/>
        </p:spPr>
        <p:txBody>
          <a:bodyPr wrap="square">
            <a:spAutoFit/>
          </a:bodyPr>
          <a:lstStyle/>
          <a:p>
            <a:pPr algn="just"/>
            <a:r>
              <a:rPr lang="el-GR" sz="2800" b="1" dirty="0"/>
              <a:t>Κατά το δεύτερο στάδιο </a:t>
            </a:r>
            <a:r>
              <a:rPr lang="el-GR" sz="2800" dirty="0"/>
              <a:t>η κλίση του υδραυλικού φορτίου μειώνεται εξ αιτίας των απωλειών υγρασίας με το βάθος. Έτσι σε κάθε σημείο κοντά στην επιφάνεια του εδάφους εμφανίζεται μείωση της υδραυλικής αγωγιμότητας και της κλίσης του υδραυλικού φορτίου με αποτέλεσμα την μείωση της ταχύτητας εξάτμισης.</a:t>
            </a:r>
          </a:p>
        </p:txBody>
      </p:sp>
      <p:sp>
        <p:nvSpPr>
          <p:cNvPr id="5" name="TextBox 4">
            <a:extLst>
              <a:ext uri="{FF2B5EF4-FFF2-40B4-BE49-F238E27FC236}">
                <a16:creationId xmlns:a16="http://schemas.microsoft.com/office/drawing/2014/main" id="{83AF31CA-E2EB-4BB5-A339-B2BABE22F2D3}"/>
              </a:ext>
            </a:extLst>
          </p:cNvPr>
          <p:cNvSpPr txBox="1"/>
          <p:nvPr/>
        </p:nvSpPr>
        <p:spPr>
          <a:xfrm>
            <a:off x="466725" y="2531656"/>
            <a:ext cx="11258549" cy="4401205"/>
          </a:xfrm>
          <a:prstGeom prst="rect">
            <a:avLst/>
          </a:prstGeom>
          <a:noFill/>
        </p:spPr>
        <p:txBody>
          <a:bodyPr wrap="square">
            <a:spAutoFit/>
          </a:bodyPr>
          <a:lstStyle/>
          <a:p>
            <a:pPr algn="just"/>
            <a:r>
              <a:rPr lang="el-GR" sz="2800" b="1" dirty="0"/>
              <a:t>Συνεπώς κατά το πρώτο στάδιο έχουμε αύξηση της κλίσης του υδραυλικού φορτίου με τον χρόνο μέχρι μια μέγιστη τιμή ενώ κατά το δεύτερο στάδιο έχουμε βαθμιαία μείωση της κλίσης του υδραυλικού φορτίου</a:t>
            </a:r>
            <a:r>
              <a:rPr lang="el-GR" sz="2800" dirty="0"/>
              <a:t>. Παράλληλα αυξάνεται το πάχος της εδαφικής ζώνης όπου η υγρασία θ αποκτά τιμές κοντά στην τιμή της </a:t>
            </a:r>
            <a:r>
              <a:rPr lang="el-GR" sz="2800" dirty="0" err="1"/>
              <a:t>αεροξήρανσης</a:t>
            </a:r>
            <a:r>
              <a:rPr lang="el-GR" sz="2800" dirty="0"/>
              <a:t>. </a:t>
            </a:r>
            <a:r>
              <a:rPr lang="el-GR" sz="2800" b="1" dirty="0"/>
              <a:t>Το πάχος αυτής της ζώνης αυξάνεται με την τετραγωνική ρίζα του χρόνου.</a:t>
            </a:r>
            <a:r>
              <a:rPr lang="el-GR" sz="2800" dirty="0"/>
              <a:t> Κατά το στάδιο αυτό η ταχύτητα της εξάτμισης υπαγορεύεται από την ταχύτητα με την οποία μπορεί το έδαφος που ξηραίνεται να τροφοδοτήσει με νερό την επιφάνεια εξάτμισης. Συνεπώς η ταχύτητα εξάτμισης εξαρτάται βασικά από τις υδραυλικές ιδιότητες του εδάφους. </a:t>
            </a:r>
          </a:p>
        </p:txBody>
      </p:sp>
    </p:spTree>
    <p:extLst>
      <p:ext uri="{BB962C8B-B14F-4D97-AF65-F5344CB8AC3E}">
        <p14:creationId xmlns:p14="http://schemas.microsoft.com/office/powerpoint/2010/main" val="2407969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8793AA-6380-47FF-ADFE-812E663D4197}"/>
              </a:ext>
            </a:extLst>
          </p:cNvPr>
          <p:cNvSpPr txBox="1"/>
          <p:nvPr/>
        </p:nvSpPr>
        <p:spPr>
          <a:xfrm>
            <a:off x="352424" y="332512"/>
            <a:ext cx="11401425" cy="2246769"/>
          </a:xfrm>
          <a:prstGeom prst="rect">
            <a:avLst/>
          </a:prstGeom>
          <a:noFill/>
        </p:spPr>
        <p:txBody>
          <a:bodyPr wrap="square">
            <a:spAutoFit/>
          </a:bodyPr>
          <a:lstStyle/>
          <a:p>
            <a:r>
              <a:rPr lang="el-GR" sz="2800" b="1" dirty="0"/>
              <a:t>Η χρονική διάρκεια του δεύτερου σταδίου είναι πολύ μεγαλύτερη αυτής του πρώτου σταδίου</a:t>
            </a:r>
            <a:r>
              <a:rPr lang="el-GR" sz="2800" dirty="0"/>
              <a:t>. Το τρίτο στάδιο, χαρακτηρίζεται από εξαιρετικά μικρές ταχύτητες εξάτμισης και την μετατόπιση της ζώνης ξήρανσης βαθύτερα στο εσωτερικό του εδάφους (</a:t>
            </a:r>
            <a:r>
              <a:rPr lang="el-GR" sz="2800" dirty="0" err="1"/>
              <a:t>Hillel</a:t>
            </a:r>
            <a:r>
              <a:rPr lang="el-GR" sz="2800" dirty="0"/>
              <a:t>, 1989). Κατά το στάδιο αυτό η μεταφορά του νερού γίνεται υπό μορφή υδρατμών.</a:t>
            </a:r>
          </a:p>
        </p:txBody>
      </p:sp>
    </p:spTree>
    <p:extLst>
      <p:ext uri="{BB962C8B-B14F-4D97-AF65-F5344CB8AC3E}">
        <p14:creationId xmlns:p14="http://schemas.microsoft.com/office/powerpoint/2010/main" val="501677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A86A7EC7-8B27-4AA5-97D2-3D68276379A2}"/>
              </a:ext>
            </a:extLst>
          </p:cNvPr>
          <p:cNvPicPr>
            <a:picLocks noChangeAspect="1"/>
          </p:cNvPicPr>
          <p:nvPr/>
        </p:nvPicPr>
        <p:blipFill>
          <a:blip r:embed="rId2"/>
          <a:stretch>
            <a:fillRect/>
          </a:stretch>
        </p:blipFill>
        <p:spPr>
          <a:xfrm>
            <a:off x="2105025" y="114300"/>
            <a:ext cx="8648700" cy="5038509"/>
          </a:xfrm>
          <a:prstGeom prst="rect">
            <a:avLst/>
          </a:prstGeom>
          <a:blipFill>
            <a:blip r:embed="rId3">
              <a:duotone>
                <a:prstClr val="black"/>
                <a:schemeClr val="accent6">
                  <a:tint val="45000"/>
                  <a:satMod val="400000"/>
                </a:schemeClr>
              </a:duotone>
            </a:blip>
            <a:tile tx="0" ty="0" sx="100000" sy="100000" flip="none" algn="tl"/>
          </a:blipFill>
        </p:spPr>
      </p:pic>
      <p:sp>
        <p:nvSpPr>
          <p:cNvPr id="4" name="TextBox 3">
            <a:extLst>
              <a:ext uri="{FF2B5EF4-FFF2-40B4-BE49-F238E27FC236}">
                <a16:creationId xmlns:a16="http://schemas.microsoft.com/office/drawing/2014/main" id="{DAA5BCCE-A27B-4905-8EEF-BACB59147243}"/>
              </a:ext>
            </a:extLst>
          </p:cNvPr>
          <p:cNvSpPr txBox="1"/>
          <p:nvPr/>
        </p:nvSpPr>
        <p:spPr>
          <a:xfrm>
            <a:off x="3609975" y="5424785"/>
            <a:ext cx="6096000" cy="923330"/>
          </a:xfrm>
          <a:prstGeom prst="rect">
            <a:avLst/>
          </a:prstGeom>
          <a:noFill/>
        </p:spPr>
        <p:txBody>
          <a:bodyPr wrap="square">
            <a:spAutoFit/>
          </a:bodyPr>
          <a:lstStyle/>
          <a:p>
            <a:pPr algn="just"/>
            <a:r>
              <a:rPr lang="el-GR" dirty="0"/>
              <a:t>Σχήμα 2: H σχέση μεταξύ της ταχύτητας εξάτμισης με τον χρόνο στα τρία στάδια κάτω από δύο διαφορετικές μέγιστες ταχύτητες εξάτμισης.</a:t>
            </a:r>
          </a:p>
        </p:txBody>
      </p:sp>
    </p:spTree>
    <p:extLst>
      <p:ext uri="{BB962C8B-B14F-4D97-AF65-F5344CB8AC3E}">
        <p14:creationId xmlns:p14="http://schemas.microsoft.com/office/powerpoint/2010/main" val="81182403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1393</Words>
  <Application>Microsoft Office PowerPoint</Application>
  <PresentationFormat>Ευρεία οθόνη</PresentationFormat>
  <Paragraphs>48</Paragraphs>
  <Slides>17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Arial</vt:lpstr>
      <vt:lpstr>Calibri</vt:lpstr>
      <vt:lpstr>Calibri Light</vt:lpstr>
      <vt:lpstr>Θέμα του Office</vt:lpstr>
      <vt:lpstr>ΕΞΑΤΜΙΣΗ ΤΟΥ ΝΕΡΟΥ ΑΠΟ ΓΥΜΝΟ ΕΔΑΦΟΣ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ΕΞΑΤΜΙΣΗ ΤΟΥ ΝΕΡΟΥ ΑΠΟ ΓΥΜΝΟ ΕΔΑΦΟΣ</dc:title>
  <dc:creator>George</dc:creator>
  <cp:lastModifiedBy>George</cp:lastModifiedBy>
  <cp:revision>6</cp:revision>
  <dcterms:created xsi:type="dcterms:W3CDTF">2022-03-16T20:44:53Z</dcterms:created>
  <dcterms:modified xsi:type="dcterms:W3CDTF">2022-03-19T18:34:21Z</dcterms:modified>
</cp:coreProperties>
</file>