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0" r:id="rId7"/>
    <p:sldId id="262" r:id="rId8"/>
    <p:sldId id="261" r:id="rId9"/>
    <p:sldId id="263" r:id="rId10"/>
    <p:sldId id="264" r:id="rId1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2E8581-0067-4A32-9CAB-B59F470D625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154DE16-41B0-4C41-A2E0-5578F038B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1452F47-6177-4CDF-AB24-2A1A34959272}"/>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6EB9442E-7FEA-4570-8F32-0124793513F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345D0C2-1AAB-48EE-B7BA-ECC5085F59DA}"/>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271727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84967A-BC44-42B5-B5CE-5BA5AE6971D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1AD0303-CDA9-4BDD-851D-37CECEC420B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52494F5-EFBE-4E49-AA45-F5E22A8D0C8C}"/>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FEAB40D0-E896-4A93-A69D-4B5A4A59B73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09460C8-FA87-4AD1-B929-2FC0E7F5E77E}"/>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329752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2E050BF-8596-470F-A57E-1D27903E562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CFC1C4A-EBAC-41DF-B6E9-8A320BF862EF}"/>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67BC938-DE57-4E62-A42A-7225BFC0DDD3}"/>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F906016E-EB08-4328-BD73-2025658BAAA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BCEF760-0BD3-4EE2-BA68-0C05F2310222}"/>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163946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D5796E-7A9C-4D63-A8D2-B76B48330ED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93054EC-A256-4D0F-9A4A-E963A791465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27F2606-84CE-453D-BCC9-A4966F3A5E6C}"/>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AF8823DE-DB38-4AE1-AEE1-65F6E82AE71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D498E08-4BB1-4DB1-A0AE-99F0D75E75E7}"/>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404136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77F6EF-855B-4B40-A35D-E3809D2688F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0D0021A-7DC4-4E08-BC2D-08C6BE1ECD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17BC0F47-B365-4161-8F28-3263353DCA28}"/>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6BD83956-E880-4DDD-8DDC-BBBBA3B6084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861E7B7-F70E-4980-9C1F-ACB593FCE032}"/>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82378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A20F69-B955-4AD0-88DC-E93648E84D9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9F0835A-C907-4E9D-BBE8-F145ED4547E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3D2550-D7A5-4425-8B79-B4B3D84D076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8AE344B-84F9-4472-BE2E-89B55A08E1B2}"/>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6" name="Θέση υποσέλιδου 5">
            <a:extLst>
              <a:ext uri="{FF2B5EF4-FFF2-40B4-BE49-F238E27FC236}">
                <a16:creationId xmlns:a16="http://schemas.microsoft.com/office/drawing/2014/main" id="{9C76F99A-4C85-4713-AA5B-76DD8290E29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F8F9D01-DE5C-41F8-9088-DCB15C3BCACF}"/>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229520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5739AE-2218-4F71-86CF-3CD9C482466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5726AB5-0E36-49CF-A2BE-5B1D37FF5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92E6001-849D-40A4-A54D-0E684A57D0D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A7AD898-DD9B-4BD2-9881-14ADB87F40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8DB7A48-6E2C-40C3-B55B-13602BB0B78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478463C7-39FD-44C9-AAFA-C944DB084EC5}"/>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8" name="Θέση υποσέλιδου 7">
            <a:extLst>
              <a:ext uri="{FF2B5EF4-FFF2-40B4-BE49-F238E27FC236}">
                <a16:creationId xmlns:a16="http://schemas.microsoft.com/office/drawing/2014/main" id="{392C0D4A-10D6-4FC6-95E2-9FC9A13E3D5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9633347-4763-4D93-8953-AB45E492EB90}"/>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409002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A7B81-83DD-4A68-A27A-551878BFF9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EB465C9-EC0E-4E21-AF9E-E7FB20C442B0}"/>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4" name="Θέση υποσέλιδου 3">
            <a:extLst>
              <a:ext uri="{FF2B5EF4-FFF2-40B4-BE49-F238E27FC236}">
                <a16:creationId xmlns:a16="http://schemas.microsoft.com/office/drawing/2014/main" id="{0B1A6C3F-B27D-451F-AE83-6733C07F585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F6F0E44-27E3-4C8B-9E72-2A030446D551}"/>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9109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4AD5C46-DE10-4D80-9108-B91A914FC150}"/>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3" name="Θέση υποσέλιδου 2">
            <a:extLst>
              <a:ext uri="{FF2B5EF4-FFF2-40B4-BE49-F238E27FC236}">
                <a16:creationId xmlns:a16="http://schemas.microsoft.com/office/drawing/2014/main" id="{08FCE71E-68A2-443E-85B6-822E62BFCACE}"/>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BDFFBB0-DEEF-4DAF-A31D-342F64EA6544}"/>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72204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8BD057-2F91-44E8-897B-B3496388AA8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E3A0C01-B523-45AA-8C19-8C9BD05CF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378724E-3165-467B-BC89-F10A31BE4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B7DB462-FE4C-4728-806B-13711610A986}"/>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6" name="Θέση υποσέλιδου 5">
            <a:extLst>
              <a:ext uri="{FF2B5EF4-FFF2-40B4-BE49-F238E27FC236}">
                <a16:creationId xmlns:a16="http://schemas.microsoft.com/office/drawing/2014/main" id="{C8F49117-E6D7-40B9-BE8B-D19A8505499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304E00C-2D50-4B2D-99EA-181E4906DA80}"/>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274874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457270-DD70-4B37-AB66-328A30B9B2A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048BE95-D8D6-4668-963C-77780AAB6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D86970D-A58C-4BE3-995B-146C01DAE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AD10728-C7D6-498D-9EF4-B66B33D71354}"/>
              </a:ext>
            </a:extLst>
          </p:cNvPr>
          <p:cNvSpPr>
            <a:spLocks noGrp="1"/>
          </p:cNvSpPr>
          <p:nvPr>
            <p:ph type="dt" sz="half" idx="10"/>
          </p:nvPr>
        </p:nvSpPr>
        <p:spPr/>
        <p:txBody>
          <a:bodyPr/>
          <a:lstStyle/>
          <a:p>
            <a:fld id="{EAD4B0FF-02F0-437C-8D3D-F561CDA75B27}" type="datetimeFigureOut">
              <a:rPr lang="el-GR" smtClean="0"/>
              <a:t>20/3/2022</a:t>
            </a:fld>
            <a:endParaRPr lang="el-GR"/>
          </a:p>
        </p:txBody>
      </p:sp>
      <p:sp>
        <p:nvSpPr>
          <p:cNvPr id="6" name="Θέση υποσέλιδου 5">
            <a:extLst>
              <a:ext uri="{FF2B5EF4-FFF2-40B4-BE49-F238E27FC236}">
                <a16:creationId xmlns:a16="http://schemas.microsoft.com/office/drawing/2014/main" id="{5DB4239F-F7C2-4EB6-9D98-DBEB4222E0E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7E24501-7D57-49C2-B797-3E68543B2925}"/>
              </a:ext>
            </a:extLst>
          </p:cNvPr>
          <p:cNvSpPr>
            <a:spLocks noGrp="1"/>
          </p:cNvSpPr>
          <p:nvPr>
            <p:ph type="sldNum" sz="quarter" idx="12"/>
          </p:nvPr>
        </p:nvSpPr>
        <p:spPr/>
        <p:txBody>
          <a:bodyPr/>
          <a:lstStyle/>
          <a:p>
            <a:fld id="{7065A9DC-40BC-4179-8DAD-6FFB7AA3AA41}" type="slidenum">
              <a:rPr lang="el-GR" smtClean="0"/>
              <a:t>‹#›</a:t>
            </a:fld>
            <a:endParaRPr lang="el-GR"/>
          </a:p>
        </p:txBody>
      </p:sp>
    </p:spTree>
    <p:extLst>
      <p:ext uri="{BB962C8B-B14F-4D97-AF65-F5344CB8AC3E}">
        <p14:creationId xmlns:p14="http://schemas.microsoft.com/office/powerpoint/2010/main" val="365715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766A8C4-75E9-4B2D-8F10-DACE44415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81AFC1B-993A-45CA-9460-05F59FE67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AD4CCD5-6D88-4905-ACAB-A67D542842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4B0FF-02F0-437C-8D3D-F561CDA75B27}" type="datetimeFigureOut">
              <a:rPr lang="el-GR" smtClean="0"/>
              <a:t>20/3/2022</a:t>
            </a:fld>
            <a:endParaRPr lang="el-GR"/>
          </a:p>
        </p:txBody>
      </p:sp>
      <p:sp>
        <p:nvSpPr>
          <p:cNvPr id="5" name="Θέση υποσέλιδου 4">
            <a:extLst>
              <a:ext uri="{FF2B5EF4-FFF2-40B4-BE49-F238E27FC236}">
                <a16:creationId xmlns:a16="http://schemas.microsoft.com/office/drawing/2014/main" id="{64740903-1553-4F4D-9691-4D0AD9E0C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3E87B6A-EA6A-4053-B94C-E3B95CBECD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5A9DC-40BC-4179-8DAD-6FFB7AA3AA41}" type="slidenum">
              <a:rPr lang="el-GR" smtClean="0"/>
              <a:t>‹#›</a:t>
            </a:fld>
            <a:endParaRPr lang="el-GR"/>
          </a:p>
        </p:txBody>
      </p:sp>
    </p:spTree>
    <p:extLst>
      <p:ext uri="{BB962C8B-B14F-4D97-AF65-F5344CB8AC3E}">
        <p14:creationId xmlns:p14="http://schemas.microsoft.com/office/powerpoint/2010/main" val="57895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65963A-9C79-40A5-BBEC-3D5BC9378EFC}"/>
              </a:ext>
            </a:extLst>
          </p:cNvPr>
          <p:cNvSpPr>
            <a:spLocks noGrp="1"/>
          </p:cNvSpPr>
          <p:nvPr>
            <p:ph type="ctrTitle"/>
          </p:nvPr>
        </p:nvSpPr>
        <p:spPr/>
        <p:txBody>
          <a:bodyPr>
            <a:normAutofit/>
          </a:bodyPr>
          <a:lstStyle/>
          <a:p>
            <a:r>
              <a:rPr lang="el-GR" sz="4000" b="1" dirty="0">
                <a:latin typeface="+mn-lt"/>
              </a:rPr>
              <a:t>ΤΟ ΣΥΝΕΧΕΣ ΣΥΣΤΗΜΑ ΕΔΑΦΟΣ-ΦΥΤΟ-ΑΤΜΟΣΦΑΙΡΑ</a:t>
            </a:r>
          </a:p>
        </p:txBody>
      </p:sp>
    </p:spTree>
    <p:extLst>
      <p:ext uri="{BB962C8B-B14F-4D97-AF65-F5344CB8AC3E}">
        <p14:creationId xmlns:p14="http://schemas.microsoft.com/office/powerpoint/2010/main" val="241866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520CB58-375A-4AA0-AB2A-642614BF26E8}"/>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50000"/>
                    </a14:imgEffect>
                  </a14:imgLayer>
                </a14:imgProps>
              </a:ext>
            </a:extLst>
          </a:blip>
          <a:srcRect l="15664" t="12418" r="28912" b="28497"/>
          <a:stretch/>
        </p:blipFill>
        <p:spPr>
          <a:xfrm>
            <a:off x="0" y="0"/>
            <a:ext cx="6442823" cy="6858000"/>
          </a:xfrm>
          <a:prstGeom prst="rect">
            <a:avLst/>
          </a:prstGeom>
          <a:solidFill>
            <a:srgbClr val="FFFF00"/>
          </a:solidFill>
          <a:effectLst>
            <a:glow rad="127000">
              <a:schemeClr val="bg1">
                <a:alpha val="0"/>
              </a:schemeClr>
            </a:glow>
          </a:effectLst>
        </p:spPr>
      </p:pic>
      <p:sp>
        <p:nvSpPr>
          <p:cNvPr id="3" name="TextBox 2">
            <a:extLst>
              <a:ext uri="{FF2B5EF4-FFF2-40B4-BE49-F238E27FC236}">
                <a16:creationId xmlns:a16="http://schemas.microsoft.com/office/drawing/2014/main" id="{0A6F3588-FAAB-477F-BAE7-D5AAA948FFD9}"/>
              </a:ext>
            </a:extLst>
          </p:cNvPr>
          <p:cNvSpPr txBox="1"/>
          <p:nvPr/>
        </p:nvSpPr>
        <p:spPr>
          <a:xfrm>
            <a:off x="6677025" y="361950"/>
            <a:ext cx="5324475" cy="4893647"/>
          </a:xfrm>
          <a:prstGeom prst="rect">
            <a:avLst/>
          </a:prstGeom>
          <a:noFill/>
        </p:spPr>
        <p:txBody>
          <a:bodyPr wrap="square" rtlCol="0">
            <a:spAutoFit/>
          </a:bodyPr>
          <a:lstStyle/>
          <a:p>
            <a:pPr algn="just"/>
            <a:r>
              <a:rPr lang="el-GR" sz="2400" dirty="0"/>
              <a:t>Οι </a:t>
            </a:r>
            <a:r>
              <a:rPr lang="en-US" sz="2400" dirty="0"/>
              <a:t>Denmead and Shaw </a:t>
            </a:r>
            <a:r>
              <a:rPr lang="el-GR" sz="2400" dirty="0"/>
              <a:t>έδειξαν ότι </a:t>
            </a:r>
            <a:r>
              <a:rPr lang="el-GR" sz="2400" b="1" dirty="0"/>
              <a:t>όσο μεγαλώνει η ταχύτητα εξάτμισης τόσο μεγαλώνει και η εδαφική θ στην οποία εμφανίζεται η μάρανση.</a:t>
            </a:r>
            <a:r>
              <a:rPr lang="el-GR" sz="2400" dirty="0"/>
              <a:t> Στο Σχήμα φαίνεται ότι </a:t>
            </a:r>
            <a:r>
              <a:rPr lang="el-GR" sz="2400"/>
              <a:t>όταν η πραγματική </a:t>
            </a:r>
            <a:r>
              <a:rPr lang="el-GR" sz="2400" dirty="0"/>
              <a:t>διαπνοή γίνεται μικρότερη της δυνατής διαπνοής δηλαδή ο λόγος γίνεται μικρότερος από 1 (εμφάνιση μάρανσης)  τόσο μεγαλύτερη είναι η θ.</a:t>
            </a:r>
          </a:p>
          <a:p>
            <a:pPr algn="just"/>
            <a:r>
              <a:rPr lang="el-GR" sz="2400" dirty="0" err="1"/>
              <a:t>Ετσι</a:t>
            </a:r>
            <a:r>
              <a:rPr lang="el-GR" sz="2400" dirty="0"/>
              <a:t> για δυνατή διαπνοή 6.4 </a:t>
            </a:r>
            <a:r>
              <a:rPr lang="en-US" sz="2400" dirty="0"/>
              <a:t>mm/day </a:t>
            </a:r>
            <a:r>
              <a:rPr lang="el-GR" sz="2400" dirty="0"/>
              <a:t>η μάρανση εμφανίζεται σε θ =0.35 ενώ σε δυνατή διαπνοή η μάρανση εμφανίζεται σε θ=0.24.</a:t>
            </a:r>
          </a:p>
        </p:txBody>
      </p:sp>
    </p:spTree>
    <p:extLst>
      <p:ext uri="{BB962C8B-B14F-4D97-AF65-F5344CB8AC3E}">
        <p14:creationId xmlns:p14="http://schemas.microsoft.com/office/powerpoint/2010/main" val="17598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79B24-DF72-41E6-9059-AC82B67322FC}"/>
              </a:ext>
            </a:extLst>
          </p:cNvPr>
          <p:cNvSpPr txBox="1"/>
          <p:nvPr/>
        </p:nvSpPr>
        <p:spPr>
          <a:xfrm>
            <a:off x="304800" y="304800"/>
            <a:ext cx="11325225" cy="5693866"/>
          </a:xfrm>
          <a:prstGeom prst="rect">
            <a:avLst/>
          </a:prstGeom>
          <a:noFill/>
        </p:spPr>
        <p:txBody>
          <a:bodyPr wrap="square" rtlCol="0">
            <a:spAutoFit/>
          </a:bodyPr>
          <a:lstStyle/>
          <a:p>
            <a:pPr marL="457200" indent="-457200" algn="just">
              <a:buFont typeface="Arial" panose="020B0604020202020204" pitchFamily="34" charset="0"/>
              <a:buChar char="•"/>
            </a:pPr>
            <a:r>
              <a:rPr lang="el-GR" sz="2800" dirty="0"/>
              <a:t>Για την παραγωγή των γεωργικών </a:t>
            </a:r>
            <a:r>
              <a:rPr lang="el-GR" sz="2800" dirty="0" err="1"/>
              <a:t>προιόντων</a:t>
            </a:r>
            <a:r>
              <a:rPr lang="el-GR" sz="2800" dirty="0"/>
              <a:t> απαιτούνται μεγάλες ποσότητες νερού</a:t>
            </a:r>
            <a:r>
              <a:rPr lang="en-US" sz="2800" dirty="0"/>
              <a:t> </a:t>
            </a:r>
            <a:r>
              <a:rPr lang="el-GR" sz="2800" b="1" dirty="0" err="1"/>
              <a:t>Π.χ</a:t>
            </a:r>
            <a:r>
              <a:rPr lang="el-GR" sz="2800" b="1" dirty="0"/>
              <a:t> η παραγωγή 50 </a:t>
            </a:r>
            <a:r>
              <a:rPr lang="en-US" sz="2800" b="1" dirty="0" err="1"/>
              <a:t>tn</a:t>
            </a:r>
            <a:r>
              <a:rPr lang="en-US" sz="2800" b="1" dirty="0"/>
              <a:t> </a:t>
            </a:r>
            <a:r>
              <a:rPr lang="el-GR" sz="2800" b="1" dirty="0"/>
              <a:t>πατάτας χρειάζονται 4300 </a:t>
            </a:r>
            <a:r>
              <a:rPr lang="en-US" sz="2800" b="1" dirty="0" err="1"/>
              <a:t>tn</a:t>
            </a:r>
            <a:r>
              <a:rPr lang="el-GR" sz="2800" b="1" dirty="0"/>
              <a:t> νερού. </a:t>
            </a:r>
            <a:r>
              <a:rPr lang="el-GR" sz="2800" dirty="0"/>
              <a:t>Το 90% της ποσότητας του νερού άρδευσης μεταφέρεται τελικά διαμέσου των φυτών στην ατμόσφαιρα ενώ μόνο το 10% χρειάζεται για τις μεταβολικές ανάγκες των φυτών.</a:t>
            </a:r>
            <a:endParaRPr lang="en-US" sz="2800" dirty="0"/>
          </a:p>
          <a:p>
            <a:pPr marL="457200" indent="-457200" algn="just">
              <a:buFont typeface="Arial" panose="020B0604020202020204" pitchFamily="34" charset="0"/>
              <a:buChar char="•"/>
            </a:pPr>
            <a:r>
              <a:rPr lang="el-GR" sz="2800" b="1" dirty="0"/>
              <a:t>Το φυτό δεν αποτελεί στεγανό σύστημα </a:t>
            </a:r>
            <a:r>
              <a:rPr lang="el-GR" sz="2800" dirty="0"/>
              <a:t>αλλά επικοινωνεί με την ατμόσφαιρα μέσω των </a:t>
            </a:r>
            <a:r>
              <a:rPr lang="el-GR" sz="2800" dirty="0" err="1"/>
              <a:t>στοματίων</a:t>
            </a:r>
            <a:r>
              <a:rPr lang="el-GR" sz="2800" dirty="0"/>
              <a:t> του. Υπάρχει </a:t>
            </a:r>
            <a:r>
              <a:rPr lang="el-GR" sz="2800" b="1" dirty="0"/>
              <a:t>διαρκής απώλεια νερού </a:t>
            </a:r>
            <a:r>
              <a:rPr lang="el-GR" sz="2800" dirty="0"/>
              <a:t>από τις </a:t>
            </a:r>
            <a:r>
              <a:rPr lang="el-GR" sz="2800" dirty="0" err="1"/>
              <a:t>υποστομάτιες</a:t>
            </a:r>
            <a:r>
              <a:rPr lang="el-GR" sz="2800" dirty="0"/>
              <a:t> κοιλότητες λόγω της αποξηραντικής δράσης της ατμόσφαιρας.</a:t>
            </a:r>
          </a:p>
          <a:p>
            <a:pPr marL="457200" indent="-457200" algn="just">
              <a:buFont typeface="Arial" panose="020B0604020202020204" pitchFamily="34" charset="0"/>
              <a:buChar char="•"/>
            </a:pPr>
            <a:r>
              <a:rPr lang="el-GR" sz="2800" dirty="0"/>
              <a:t>Εάν δεν υπήρχε </a:t>
            </a:r>
            <a:r>
              <a:rPr lang="el-GR" sz="2800" dirty="0" err="1"/>
              <a:t>επαναπλήρωση</a:t>
            </a:r>
            <a:r>
              <a:rPr lang="el-GR" sz="2800" dirty="0"/>
              <a:t>  αυτών των απωλειών τότε τα φυτά θα οδηγούνταν στην καταστροφή. Η </a:t>
            </a:r>
            <a:r>
              <a:rPr lang="el-GR" sz="2800" dirty="0" err="1"/>
              <a:t>επαναπλήρωση</a:t>
            </a:r>
            <a:r>
              <a:rPr lang="el-GR" sz="2800" dirty="0"/>
              <a:t> αυτή γίνεται δυνατή με την συνεχή μεταφορά εδαφικού νερού στις φυτικές επιφάνειες που εξατμίζουν, εφόσον το έδαφος περιέχει νερό σε επαρκείς ποσότητες. </a:t>
            </a:r>
          </a:p>
        </p:txBody>
      </p:sp>
    </p:spTree>
    <p:extLst>
      <p:ext uri="{BB962C8B-B14F-4D97-AF65-F5344CB8AC3E}">
        <p14:creationId xmlns:p14="http://schemas.microsoft.com/office/powerpoint/2010/main" val="344562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C34673-4AA1-4E8C-8B80-5F079CFEE377}"/>
              </a:ext>
            </a:extLst>
          </p:cNvPr>
          <p:cNvSpPr txBox="1"/>
          <p:nvPr/>
        </p:nvSpPr>
        <p:spPr>
          <a:xfrm>
            <a:off x="571500" y="381000"/>
            <a:ext cx="10753725" cy="6124754"/>
          </a:xfrm>
          <a:prstGeom prst="rect">
            <a:avLst/>
          </a:prstGeom>
          <a:noFill/>
        </p:spPr>
        <p:txBody>
          <a:bodyPr wrap="square" rtlCol="0">
            <a:spAutoFit/>
          </a:bodyPr>
          <a:lstStyle/>
          <a:p>
            <a:pPr marL="457200" indent="-457200" algn="just">
              <a:buFont typeface="Arial" panose="020B0604020202020204" pitchFamily="34" charset="0"/>
              <a:buChar char="•"/>
            </a:pPr>
            <a:r>
              <a:rPr lang="el-GR" sz="2800" dirty="0"/>
              <a:t>Η μεταφορά του νερού στο συνεχές σύστημα Ε-Φ-Α προκαλείται από την αρνητική κλίση της πίεσης των υδρατμών στις </a:t>
            </a:r>
            <a:r>
              <a:rPr lang="el-GR" sz="2800" dirty="0" err="1"/>
              <a:t>υποστομάτιες</a:t>
            </a:r>
            <a:r>
              <a:rPr lang="el-GR" sz="2800" dirty="0"/>
              <a:t> κοιλότητες και την μεταφορά τους στην ατμόσφαιρα</a:t>
            </a:r>
          </a:p>
          <a:p>
            <a:pPr marL="457200" indent="-457200" algn="just">
              <a:buFont typeface="Arial" panose="020B0604020202020204" pitchFamily="34" charset="0"/>
              <a:buChar char="•"/>
            </a:pPr>
            <a:r>
              <a:rPr lang="el-GR" sz="2800" dirty="0"/>
              <a:t>Η ύπαρξη της αρνητικής κλίσης δυναμικού προκαλεί την μεταφορά νερού από τα φύλλα του φυτού στις </a:t>
            </a:r>
            <a:r>
              <a:rPr lang="el-GR" sz="2800" dirty="0" err="1"/>
              <a:t>υποστομάτιες</a:t>
            </a:r>
            <a:r>
              <a:rPr lang="el-GR" sz="2800" dirty="0"/>
              <a:t> κοιλότητες</a:t>
            </a:r>
          </a:p>
          <a:p>
            <a:pPr marL="457200" indent="-457200" algn="just">
              <a:buFont typeface="Arial" panose="020B0604020202020204" pitchFamily="34" charset="0"/>
              <a:buChar char="•"/>
            </a:pPr>
            <a:r>
              <a:rPr lang="el-GR" sz="2800" dirty="0"/>
              <a:t>Η διαφορά δυναμικού μεταξύ των κυττάρων των φύλλων και αυτών της ρίζας προκαλεί ανοδική κίνηση του νερού παρά την επίδραση της βαρύτητας</a:t>
            </a:r>
          </a:p>
          <a:p>
            <a:pPr marL="457200" indent="-457200" algn="just">
              <a:buFont typeface="Arial" panose="020B0604020202020204" pitchFamily="34" charset="0"/>
              <a:buChar char="•"/>
            </a:pPr>
            <a:r>
              <a:rPr lang="el-GR" sz="2800" dirty="0"/>
              <a:t>Η μεταφορά του νερού από τις ρίζες προκαλεί την εμφάνιση ενός φορτίου πίεσης στις ρίζες το οποίο είναι μικρότερο από αυτό του εδαφικού νερού με αποτέλεσμα να προκαλείται μεταφορά του νερού από το έδαφος στην ρίζα. </a:t>
            </a:r>
          </a:p>
          <a:p>
            <a:pPr marL="457200" indent="-457200" algn="just">
              <a:buFont typeface="Arial" panose="020B0604020202020204" pitchFamily="34" charset="0"/>
              <a:buChar char="•"/>
            </a:pPr>
            <a:endParaRPr lang="el-GR" sz="2800" dirty="0"/>
          </a:p>
          <a:p>
            <a:pPr marL="457200" indent="-457200" algn="just">
              <a:buFont typeface="Arial" panose="020B0604020202020204" pitchFamily="34" charset="0"/>
              <a:buChar char="•"/>
            </a:pPr>
            <a:endParaRPr lang="el-GR" sz="2800" dirty="0"/>
          </a:p>
        </p:txBody>
      </p:sp>
      <p:sp>
        <p:nvSpPr>
          <p:cNvPr id="3" name="TextBox 2">
            <a:extLst>
              <a:ext uri="{FF2B5EF4-FFF2-40B4-BE49-F238E27FC236}">
                <a16:creationId xmlns:a16="http://schemas.microsoft.com/office/drawing/2014/main" id="{A6E3BC97-639A-42A3-B554-3F1C114BACF4}"/>
              </a:ext>
            </a:extLst>
          </p:cNvPr>
          <p:cNvSpPr txBox="1"/>
          <p:nvPr/>
        </p:nvSpPr>
        <p:spPr>
          <a:xfrm>
            <a:off x="1009650" y="5522893"/>
            <a:ext cx="10610850" cy="954107"/>
          </a:xfrm>
          <a:prstGeom prst="rect">
            <a:avLst/>
          </a:prstGeom>
          <a:noFill/>
        </p:spPr>
        <p:txBody>
          <a:bodyPr wrap="square" rtlCol="0">
            <a:spAutoFit/>
          </a:bodyPr>
          <a:lstStyle/>
          <a:p>
            <a:r>
              <a:rPr lang="el-GR" sz="2800" b="1" dirty="0"/>
              <a:t>Στο σύστημα έδαφος – φυτό το νερό μετακινείται με την υγρή μορφή ενώ  μεταξύ φυτού και ατμόσφαιρας υπό μορφή υδρατμών.</a:t>
            </a:r>
          </a:p>
        </p:txBody>
      </p:sp>
    </p:spTree>
    <p:extLst>
      <p:ext uri="{BB962C8B-B14F-4D97-AF65-F5344CB8AC3E}">
        <p14:creationId xmlns:p14="http://schemas.microsoft.com/office/powerpoint/2010/main" val="473169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67A0F-6135-4D37-858A-16FEA73D6B71}"/>
              </a:ext>
            </a:extLst>
          </p:cNvPr>
          <p:cNvSpPr txBox="1"/>
          <p:nvPr/>
        </p:nvSpPr>
        <p:spPr>
          <a:xfrm>
            <a:off x="942975" y="855314"/>
            <a:ext cx="10306050" cy="1384995"/>
          </a:xfrm>
          <a:prstGeom prst="rect">
            <a:avLst/>
          </a:prstGeom>
          <a:noFill/>
        </p:spPr>
        <p:txBody>
          <a:bodyPr wrap="square" rtlCol="0">
            <a:spAutoFit/>
          </a:bodyPr>
          <a:lstStyle/>
          <a:p>
            <a:pPr algn="ctr"/>
            <a:r>
              <a:rPr lang="el-GR" sz="2800" b="1" dirty="0" err="1"/>
              <a:t>Αρα</a:t>
            </a:r>
            <a:r>
              <a:rPr lang="el-GR" sz="2800" b="1" dirty="0"/>
              <a:t> για να μεταφερθεί νερό στο σύστημα πρέπει να υπάρχει η κατάλληλη κλίση δυναμικού σε όλα τα τμήματά του όπως και η συνέχεια σε ολόκληρο το σύστημα</a:t>
            </a:r>
          </a:p>
        </p:txBody>
      </p:sp>
      <p:sp>
        <p:nvSpPr>
          <p:cNvPr id="3" name="Οβάλ 2">
            <a:extLst>
              <a:ext uri="{FF2B5EF4-FFF2-40B4-BE49-F238E27FC236}">
                <a16:creationId xmlns:a16="http://schemas.microsoft.com/office/drawing/2014/main" id="{8BC9ED48-EC21-4E04-AD6F-F5693C0F119F}"/>
              </a:ext>
            </a:extLst>
          </p:cNvPr>
          <p:cNvSpPr/>
          <p:nvPr/>
        </p:nvSpPr>
        <p:spPr>
          <a:xfrm>
            <a:off x="200025" y="247651"/>
            <a:ext cx="11420475" cy="28575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4" name="Εικόνα 3">
            <a:extLst>
              <a:ext uri="{FF2B5EF4-FFF2-40B4-BE49-F238E27FC236}">
                <a16:creationId xmlns:a16="http://schemas.microsoft.com/office/drawing/2014/main" id="{45ACCE4C-8373-40AB-A632-E70B9A0B0770}"/>
              </a:ext>
            </a:extLst>
          </p:cNvPr>
          <p:cNvPicPr>
            <a:picLocks noChangeAspect="1"/>
          </p:cNvPicPr>
          <p:nvPr/>
        </p:nvPicPr>
        <p:blipFill>
          <a:blip r:embed="rId2"/>
          <a:stretch>
            <a:fillRect/>
          </a:stretch>
        </p:blipFill>
        <p:spPr>
          <a:xfrm>
            <a:off x="536598" y="3244444"/>
            <a:ext cx="11455377" cy="3493311"/>
          </a:xfrm>
          <a:prstGeom prst="rect">
            <a:avLst/>
          </a:prstGeom>
        </p:spPr>
      </p:pic>
      <p:sp>
        <p:nvSpPr>
          <p:cNvPr id="5" name="TextBox 4">
            <a:extLst>
              <a:ext uri="{FF2B5EF4-FFF2-40B4-BE49-F238E27FC236}">
                <a16:creationId xmlns:a16="http://schemas.microsoft.com/office/drawing/2014/main" id="{434C0D9B-6597-4BA5-90D4-C92C183862F5}"/>
              </a:ext>
            </a:extLst>
          </p:cNvPr>
          <p:cNvSpPr txBox="1"/>
          <p:nvPr/>
        </p:nvSpPr>
        <p:spPr>
          <a:xfrm>
            <a:off x="2311411" y="3652271"/>
            <a:ext cx="7905750" cy="2677656"/>
          </a:xfrm>
          <a:prstGeom prst="rect">
            <a:avLst/>
          </a:prstGeom>
          <a:noFill/>
        </p:spPr>
        <p:txBody>
          <a:bodyPr wrap="square" rtlCol="0">
            <a:spAutoFit/>
          </a:bodyPr>
          <a:lstStyle/>
          <a:p>
            <a:pPr algn="ctr"/>
            <a:r>
              <a:rPr lang="el-GR" sz="2800" dirty="0"/>
              <a:t>Η συνολική διαφορά δυναμικού μεταξύ της εδαφικής υγρασίας και της ατμοσφαιρικής υγρασίας είναι της τάξης εκατοντάδων ατμοσφαιρών</a:t>
            </a:r>
          </a:p>
          <a:p>
            <a:pPr algn="ctr"/>
            <a:r>
              <a:rPr lang="el-GR" sz="2800" dirty="0"/>
              <a:t>Στην ατμόσφαιρα μπορεί να είναι μέχρι -300 </a:t>
            </a:r>
            <a:r>
              <a:rPr lang="en-US" sz="2800" dirty="0"/>
              <a:t>Atm, </a:t>
            </a:r>
            <a:r>
              <a:rPr lang="el-GR" sz="2800" dirty="0"/>
              <a:t>στα φύλλα -15 </a:t>
            </a:r>
            <a:r>
              <a:rPr lang="en-US" sz="2800" dirty="0"/>
              <a:t>Atm</a:t>
            </a:r>
            <a:r>
              <a:rPr lang="el-GR" sz="2800" dirty="0"/>
              <a:t> στις ρίζες -3</a:t>
            </a:r>
            <a:r>
              <a:rPr lang="en-US" sz="2800" dirty="0"/>
              <a:t>Atm</a:t>
            </a:r>
            <a:r>
              <a:rPr lang="el-GR" sz="2800" dirty="0"/>
              <a:t> και στο έδαφος -0.3 </a:t>
            </a:r>
            <a:r>
              <a:rPr lang="en-US" sz="2800" dirty="0"/>
              <a:t>Atm</a:t>
            </a:r>
            <a:endParaRPr lang="el-GR" sz="2800" dirty="0"/>
          </a:p>
        </p:txBody>
      </p:sp>
    </p:spTree>
    <p:extLst>
      <p:ext uri="{BB962C8B-B14F-4D97-AF65-F5344CB8AC3E}">
        <p14:creationId xmlns:p14="http://schemas.microsoft.com/office/powerpoint/2010/main" val="2521860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E885E63-735E-484C-B111-8C0A0F787F57}"/>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6000" contrast="50000"/>
                    </a14:imgEffect>
                  </a14:imgLayer>
                </a14:imgProps>
              </a:ext>
            </a:extLst>
          </a:blip>
          <a:srcRect l="35260" t="34261" r="37914" b="20634"/>
          <a:stretch/>
        </p:blipFill>
        <p:spPr>
          <a:xfrm rot="10800000">
            <a:off x="-2" y="0"/>
            <a:ext cx="6096001" cy="6786468"/>
          </a:xfrm>
          <a:prstGeom prst="rect">
            <a:avLst/>
          </a:prstGeom>
          <a:solidFill>
            <a:schemeClr val="accent6"/>
          </a:solidFill>
        </p:spPr>
      </p:pic>
      <p:sp>
        <p:nvSpPr>
          <p:cNvPr id="3" name="TextBox 2">
            <a:extLst>
              <a:ext uri="{FF2B5EF4-FFF2-40B4-BE49-F238E27FC236}">
                <a16:creationId xmlns:a16="http://schemas.microsoft.com/office/drawing/2014/main" id="{0ED7B89D-2C56-403A-9391-ECB7AF134163}"/>
              </a:ext>
            </a:extLst>
          </p:cNvPr>
          <p:cNvSpPr txBox="1"/>
          <p:nvPr/>
        </p:nvSpPr>
        <p:spPr>
          <a:xfrm>
            <a:off x="6734175" y="561975"/>
            <a:ext cx="4924425" cy="1200329"/>
          </a:xfrm>
          <a:prstGeom prst="rect">
            <a:avLst/>
          </a:prstGeom>
          <a:noFill/>
        </p:spPr>
        <p:txBody>
          <a:bodyPr wrap="square" rtlCol="0">
            <a:spAutoFit/>
          </a:bodyPr>
          <a:lstStyle/>
          <a:p>
            <a:pPr algn="just"/>
            <a:r>
              <a:rPr lang="el-GR" sz="2400" dirty="0"/>
              <a:t>Μεταβολή του δυναμικού κατά την ροή του νερού από το έδαφος στην ατμόσφαιρα διαμέσου των φυτών</a:t>
            </a:r>
          </a:p>
        </p:txBody>
      </p:sp>
    </p:spTree>
    <p:extLst>
      <p:ext uri="{BB962C8B-B14F-4D97-AF65-F5344CB8AC3E}">
        <p14:creationId xmlns:p14="http://schemas.microsoft.com/office/powerpoint/2010/main" val="409340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PastelsSmooth/>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ABC8302-9090-47A7-9F00-DB1B0C9F79F8}"/>
              </a:ext>
            </a:extLst>
          </p:cNvPr>
          <p:cNvPicPr>
            <a:picLocks noChangeAspect="1"/>
          </p:cNvPicPr>
          <p:nvPr/>
        </p:nvPicPr>
        <p:blipFill rotWithShape="1">
          <a:blip r:embed="rId4"/>
          <a:srcRect b="32448"/>
          <a:stretch/>
        </p:blipFill>
        <p:spPr>
          <a:xfrm>
            <a:off x="0" y="279930"/>
            <a:ext cx="6511092" cy="5948860"/>
          </a:xfrm>
          <a:prstGeom prst="rect">
            <a:avLst/>
          </a:prstGeom>
        </p:spPr>
      </p:pic>
      <p:sp>
        <p:nvSpPr>
          <p:cNvPr id="5" name="TextBox 4">
            <a:extLst>
              <a:ext uri="{FF2B5EF4-FFF2-40B4-BE49-F238E27FC236}">
                <a16:creationId xmlns:a16="http://schemas.microsoft.com/office/drawing/2014/main" id="{113D18A7-047B-45DF-BE37-45C039EBF3FE}"/>
              </a:ext>
            </a:extLst>
          </p:cNvPr>
          <p:cNvSpPr txBox="1"/>
          <p:nvPr/>
        </p:nvSpPr>
        <p:spPr>
          <a:xfrm>
            <a:off x="6983506" y="376518"/>
            <a:ext cx="5002306" cy="4154984"/>
          </a:xfrm>
          <a:prstGeom prst="rect">
            <a:avLst/>
          </a:prstGeom>
          <a:noFill/>
        </p:spPr>
        <p:txBody>
          <a:bodyPr wrap="square" rtlCol="0">
            <a:spAutoFit/>
          </a:bodyPr>
          <a:lstStyle/>
          <a:p>
            <a:pPr algn="just"/>
            <a:r>
              <a:rPr lang="el-GR" sz="2400" dirty="0"/>
              <a:t>Στο Σχήμα παρουσιάζονται κατατομές δυναμικού στο σύστημα Ε-Φ-Α που μπορούν </a:t>
            </a:r>
            <a:r>
              <a:rPr lang="el-GR" sz="2400" b="1" dirty="0"/>
              <a:t>να αναπτυχθούν κάτω από τις ίδιες μετεωρολογικές συνθήκες αλλά σε διαφορετικές εδαφικές συνθήκες. </a:t>
            </a:r>
          </a:p>
          <a:p>
            <a:pPr algn="just"/>
            <a:r>
              <a:rPr lang="el-GR" sz="2400" b="1" dirty="0"/>
              <a:t>Κατατομή 1</a:t>
            </a:r>
            <a:r>
              <a:rPr lang="en-US" sz="2400" b="1" dirty="0"/>
              <a:t>:</a:t>
            </a:r>
            <a:r>
              <a:rPr lang="el-GR" sz="2400" dirty="0"/>
              <a:t> Υψηλή εδαφική θ. Το μέγεθος του δυναμικού τελικά στο φύλο του φυτού έχει μικρότερο μέγεθος από το δυναμικό μάρανσης (Η</a:t>
            </a:r>
            <a:r>
              <a:rPr lang="en-US" sz="2400" dirty="0"/>
              <a:t>w).</a:t>
            </a:r>
          </a:p>
        </p:txBody>
      </p:sp>
      <p:sp>
        <p:nvSpPr>
          <p:cNvPr id="6" name="Οβάλ 5">
            <a:extLst>
              <a:ext uri="{FF2B5EF4-FFF2-40B4-BE49-F238E27FC236}">
                <a16:creationId xmlns:a16="http://schemas.microsoft.com/office/drawing/2014/main" id="{F09B7084-7F57-4CE2-91B4-E0D05BBAC355}"/>
              </a:ext>
            </a:extLst>
          </p:cNvPr>
          <p:cNvSpPr/>
          <p:nvPr/>
        </p:nvSpPr>
        <p:spPr>
          <a:xfrm>
            <a:off x="2711824" y="4047565"/>
            <a:ext cx="215152"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a:extLst>
              <a:ext uri="{FF2B5EF4-FFF2-40B4-BE49-F238E27FC236}">
                <a16:creationId xmlns:a16="http://schemas.microsoft.com/office/drawing/2014/main" id="{33EC991E-5967-423D-8631-C2B60781D13E}"/>
              </a:ext>
            </a:extLst>
          </p:cNvPr>
          <p:cNvPicPr>
            <a:picLocks noChangeAspect="1"/>
          </p:cNvPicPr>
          <p:nvPr/>
        </p:nvPicPr>
        <p:blipFill>
          <a:blip r:embed="rId5"/>
          <a:stretch>
            <a:fillRect/>
          </a:stretch>
        </p:blipFill>
        <p:spPr>
          <a:xfrm>
            <a:off x="2683115" y="4471020"/>
            <a:ext cx="243861" cy="335309"/>
          </a:xfrm>
          <a:prstGeom prst="rect">
            <a:avLst/>
          </a:prstGeom>
        </p:spPr>
      </p:pic>
      <p:pic>
        <p:nvPicPr>
          <p:cNvPr id="9" name="Εικόνα 8">
            <a:extLst>
              <a:ext uri="{FF2B5EF4-FFF2-40B4-BE49-F238E27FC236}">
                <a16:creationId xmlns:a16="http://schemas.microsoft.com/office/drawing/2014/main" id="{D8B4F987-F474-4979-AD03-679EE6D1F950}"/>
              </a:ext>
            </a:extLst>
          </p:cNvPr>
          <p:cNvPicPr>
            <a:picLocks noChangeAspect="1"/>
          </p:cNvPicPr>
          <p:nvPr/>
        </p:nvPicPr>
        <p:blipFill>
          <a:blip r:embed="rId5"/>
          <a:stretch>
            <a:fillRect/>
          </a:stretch>
        </p:blipFill>
        <p:spPr>
          <a:xfrm>
            <a:off x="2645015" y="5122923"/>
            <a:ext cx="243861" cy="335309"/>
          </a:xfrm>
          <a:prstGeom prst="rect">
            <a:avLst/>
          </a:prstGeom>
        </p:spPr>
      </p:pic>
      <p:cxnSp>
        <p:nvCxnSpPr>
          <p:cNvPr id="11" name="Ευθεία γραμμή σύνδεσης 10">
            <a:extLst>
              <a:ext uri="{FF2B5EF4-FFF2-40B4-BE49-F238E27FC236}">
                <a16:creationId xmlns:a16="http://schemas.microsoft.com/office/drawing/2014/main" id="{006B4278-54D9-45D2-8065-D6DB7173C297}"/>
              </a:ext>
            </a:extLst>
          </p:cNvPr>
          <p:cNvCxnSpPr>
            <a:cxnSpLocks/>
          </p:cNvCxnSpPr>
          <p:nvPr/>
        </p:nvCxnSpPr>
        <p:spPr>
          <a:xfrm>
            <a:off x="1704975" y="4490070"/>
            <a:ext cx="32956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7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150FB9-EB29-4D0A-8A59-BC3AABB86017}"/>
              </a:ext>
            </a:extLst>
          </p:cNvPr>
          <p:cNvSpPr txBox="1"/>
          <p:nvPr/>
        </p:nvSpPr>
        <p:spPr>
          <a:xfrm>
            <a:off x="361951" y="276136"/>
            <a:ext cx="11287124" cy="3970318"/>
          </a:xfrm>
          <a:prstGeom prst="rect">
            <a:avLst/>
          </a:prstGeom>
          <a:noFill/>
        </p:spPr>
        <p:txBody>
          <a:bodyPr wrap="square">
            <a:spAutoFit/>
          </a:bodyPr>
          <a:lstStyle/>
          <a:p>
            <a:pPr algn="just"/>
            <a:r>
              <a:rPr lang="el-GR" sz="2800" b="1" dirty="0"/>
              <a:t>Κατατομή 2:</a:t>
            </a:r>
            <a:r>
              <a:rPr lang="el-GR" sz="2800" dirty="0"/>
              <a:t> Η θ του εδάφους είναι μικρότερη. Για να μεταφερθεί η ίδια ποσότητα νερού με προηγούμενα απαιτείται η ύπαρξη μεγαλύτερης κλίσης δυναμικού  μεταξύ εδάφους-ρίζας. Μπορεί τελικά το δυναμικό φύλλων να </a:t>
            </a:r>
            <a:r>
              <a:rPr lang="el-GR" sz="2800" dirty="0" err="1"/>
              <a:t>να</a:t>
            </a:r>
            <a:r>
              <a:rPr lang="el-GR" sz="2800" dirty="0"/>
              <a:t> αποκτήσει μια τιμή δυναμικού μεγαλύτερου μεγέθους από αυτή του δυναμικού μάρανσης.</a:t>
            </a:r>
          </a:p>
          <a:p>
            <a:pPr algn="just"/>
            <a:endParaRPr lang="el-GR" sz="2800" dirty="0"/>
          </a:p>
          <a:p>
            <a:pPr algn="ctr"/>
            <a:r>
              <a:rPr lang="el-GR" sz="2800" b="1" dirty="0" err="1"/>
              <a:t>Ολες</a:t>
            </a:r>
            <a:r>
              <a:rPr lang="el-GR" sz="2800" b="1" dirty="0"/>
              <a:t> οι κατατομές δείχνουν την μεγάλη μείωση του δυναμικού που χρειάζεται για να μετακινηθεί νερό από τις </a:t>
            </a:r>
            <a:r>
              <a:rPr lang="el-GR" sz="2800" b="1" dirty="0" err="1"/>
              <a:t>υποστομάτιες</a:t>
            </a:r>
            <a:r>
              <a:rPr lang="el-GR" sz="2800" b="1" dirty="0"/>
              <a:t> κοιλότητες στην ατμόσφαιρα.</a:t>
            </a:r>
          </a:p>
        </p:txBody>
      </p:sp>
      <p:sp>
        <p:nvSpPr>
          <p:cNvPr id="4" name="Ορθογώνιο: Στρογγύλεμα γωνιών 3">
            <a:extLst>
              <a:ext uri="{FF2B5EF4-FFF2-40B4-BE49-F238E27FC236}">
                <a16:creationId xmlns:a16="http://schemas.microsoft.com/office/drawing/2014/main" id="{ECEB9622-6094-42FC-BE85-4AD4FEDD60BF}"/>
              </a:ext>
            </a:extLst>
          </p:cNvPr>
          <p:cNvSpPr/>
          <p:nvPr/>
        </p:nvSpPr>
        <p:spPr>
          <a:xfrm>
            <a:off x="238125" y="2552700"/>
            <a:ext cx="11487149" cy="2314575"/>
          </a:xfrm>
          <a:prstGeom prst="round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80766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F99181-452E-4821-95D5-EB701D3BCFC6}"/>
                  </a:ext>
                </a:extLst>
              </p:cNvPr>
              <p:cNvSpPr txBox="1"/>
              <p:nvPr/>
            </p:nvSpPr>
            <p:spPr>
              <a:xfrm>
                <a:off x="546847" y="331694"/>
                <a:ext cx="10972800" cy="6662017"/>
              </a:xfrm>
              <a:prstGeom prst="rect">
                <a:avLst/>
              </a:prstGeom>
              <a:noFill/>
            </p:spPr>
            <p:txBody>
              <a:bodyPr wrap="square" rtlCol="0">
                <a:spAutoFit/>
              </a:bodyPr>
              <a:lstStyle/>
              <a:p>
                <a:pPr algn="ctr"/>
                <a:r>
                  <a:rPr lang="el-GR" sz="2800" b="1" i="1" u="sng" dirty="0"/>
                  <a:t>Πρόσληψη νερού από μεμονωμένη ρίζα</a:t>
                </a:r>
              </a:p>
              <a:p>
                <a:pPr algn="ctr"/>
                <a:endParaRPr lang="el-GR" sz="2800" b="1" i="1" u="sng" dirty="0"/>
              </a:p>
              <a:p>
                <a:pPr algn="just"/>
                <a:r>
                  <a:rPr lang="el-GR" sz="2800" dirty="0"/>
                  <a:t>Η εμφάνιση της μάρανσης εξαρτάται από την κατάσταση της ατμόσφαιρας, τα ιδιαίτερα χαρακτηριστικά του φυτού και την εδαφική υγρασία. </a:t>
                </a:r>
                <a:r>
                  <a:rPr lang="el-GR" sz="2800" dirty="0" err="1"/>
                  <a:t>Ετσι</a:t>
                </a:r>
                <a:r>
                  <a:rPr lang="el-GR" sz="2800" dirty="0"/>
                  <a:t> εξαρτάται από την ένταση της εξάτμισης, την ελάχιστη τιμή Η την οποία μπορούν να εξασκήσουν οι ρίζες των φυτών, από την πυκνότητα του ριζικού συστήματος και την θ του εδάφους. Υποθέτουμε ότι η ρίζα είναι ένας κυλινδρικός αγωγός με σταθερή διάμετρο και απορροφητικά χαρακτηριστικά. Η ροή του νερού προς την ρίζα θεωρείται οριζόντια και ακτινική.</a:t>
                </a:r>
              </a:p>
              <a:p>
                <a:pPr algn="just"/>
                <a:endParaRPr lang="el-GR" sz="2800" dirty="0"/>
              </a:p>
              <a:p>
                <a:pPr algn="just"/>
                <a:r>
                  <a:rPr lang="el-GR" sz="2800" b="1" dirty="0"/>
                  <a:t>Στην περίπτωση αυτή χρησιμοποιούμε την εξίσωση της διάχυσης</a:t>
                </a:r>
              </a:p>
              <a:p>
                <a:pPr algn="just"/>
                <a14:m>
                  <m:oMathPara xmlns:m="http://schemas.openxmlformats.org/officeDocument/2006/math">
                    <m:oMathParaPr>
                      <m:jc m:val="centerGroup"/>
                    </m:oMathParaPr>
                    <m:oMath xmlns:m="http://schemas.openxmlformats.org/officeDocument/2006/math">
                      <m:r>
                        <a:rPr lang="el-GR" sz="2800" i="1" dirty="0">
                          <a:latin typeface="Cambria Math" panose="02040503050406030204" pitchFamily="18" charset="0"/>
                        </a:rPr>
                        <m:t> </m:t>
                      </m:r>
                      <m:f>
                        <m:fPr>
                          <m:ctrlPr>
                            <a:rPr lang="en-US" sz="2800" i="1" dirty="0">
                              <a:latin typeface="Cambria Math" panose="02040503050406030204" pitchFamily="18" charset="0"/>
                            </a:rPr>
                          </m:ctrlPr>
                        </m:fPr>
                        <m:num>
                          <m:r>
                            <a:rPr lang="en-US" sz="2800" i="1" dirty="0">
                              <a:latin typeface="Cambria Math" panose="02040503050406030204" pitchFamily="18" charset="0"/>
                            </a:rPr>
                            <m:t>𝜕</m:t>
                          </m:r>
                          <m:r>
                            <a:rPr lang="el-GR" sz="2800" i="1" dirty="0">
                              <a:latin typeface="Cambria Math" panose="02040503050406030204" pitchFamily="18" charset="0"/>
                            </a:rPr>
                            <m:t>𝜃</m:t>
                          </m:r>
                        </m:num>
                        <m:den>
                          <m:r>
                            <a:rPr lang="en-US" sz="2800" i="1" dirty="0">
                              <a:latin typeface="Cambria Math" panose="02040503050406030204" pitchFamily="18" charset="0"/>
                            </a:rPr>
                            <m:t>𝜕</m:t>
                          </m:r>
                          <m:r>
                            <a:rPr lang="en-US" sz="2800" i="1" dirty="0">
                              <a:latin typeface="Cambria Math" panose="02040503050406030204" pitchFamily="18" charset="0"/>
                            </a:rPr>
                            <m:t>𝑡</m:t>
                          </m:r>
                        </m:den>
                      </m:f>
                      <m:r>
                        <a:rPr lang="en-US" sz="2800" i="1" dirty="0">
                          <a:latin typeface="Cambria Math" panose="02040503050406030204" pitchFamily="18" charset="0"/>
                        </a:rPr>
                        <m:t>=</m:t>
                      </m:r>
                      <m:f>
                        <m:fPr>
                          <m:ctrlPr>
                            <a:rPr lang="en-US" sz="2800" i="1" dirty="0">
                              <a:latin typeface="Cambria Math" panose="02040503050406030204" pitchFamily="18" charset="0"/>
                            </a:rPr>
                          </m:ctrlPr>
                        </m:fPr>
                        <m:num>
                          <m:r>
                            <a:rPr lang="en-US" sz="2800" i="1" dirty="0">
                              <a:latin typeface="Cambria Math" panose="02040503050406030204" pitchFamily="18" charset="0"/>
                            </a:rPr>
                            <m:t>𝜕</m:t>
                          </m:r>
                        </m:num>
                        <m:den>
                          <m:r>
                            <a:rPr lang="en-US" sz="2800" i="1" dirty="0">
                              <a:latin typeface="Cambria Math" panose="02040503050406030204" pitchFamily="18" charset="0"/>
                            </a:rPr>
                            <m:t>𝜕</m:t>
                          </m:r>
                          <m:r>
                            <a:rPr lang="en-US" sz="2800" i="1" dirty="0">
                              <a:latin typeface="Cambria Math" panose="02040503050406030204" pitchFamily="18" charset="0"/>
                            </a:rPr>
                            <m:t>𝑥</m:t>
                          </m:r>
                        </m:den>
                      </m:f>
                      <m:d>
                        <m:dPr>
                          <m:ctrlPr>
                            <a:rPr lang="en-US" sz="2800" i="1" dirty="0">
                              <a:latin typeface="Cambria Math" panose="02040503050406030204" pitchFamily="18" charset="0"/>
                            </a:rPr>
                          </m:ctrlPr>
                        </m:dPr>
                        <m:e>
                          <m:r>
                            <a:rPr lang="en-US" sz="2800" i="1" dirty="0">
                              <a:latin typeface="Cambria Math" panose="02040503050406030204" pitchFamily="18" charset="0"/>
                            </a:rPr>
                            <m:t>𝐷</m:t>
                          </m:r>
                          <m:f>
                            <m:fPr>
                              <m:ctrlPr>
                                <a:rPr lang="en-US" sz="2800" i="1" dirty="0">
                                  <a:latin typeface="Cambria Math" panose="02040503050406030204" pitchFamily="18" charset="0"/>
                                </a:rPr>
                              </m:ctrlPr>
                            </m:fPr>
                            <m:num>
                              <m:r>
                                <a:rPr lang="en-US" sz="2800" i="1" dirty="0">
                                  <a:latin typeface="Cambria Math" panose="02040503050406030204" pitchFamily="18" charset="0"/>
                                </a:rPr>
                                <m:t>𝜕</m:t>
                              </m:r>
                              <m:r>
                                <a:rPr lang="el-GR" sz="2800" i="1" dirty="0">
                                  <a:latin typeface="Cambria Math" panose="02040503050406030204" pitchFamily="18" charset="0"/>
                                </a:rPr>
                                <m:t>𝜃</m:t>
                              </m:r>
                            </m:num>
                            <m:den>
                              <m:r>
                                <a:rPr lang="en-US" sz="2800" i="1" dirty="0">
                                  <a:latin typeface="Cambria Math" panose="02040503050406030204" pitchFamily="18" charset="0"/>
                                </a:rPr>
                                <m:t>𝜕</m:t>
                              </m:r>
                              <m:r>
                                <a:rPr lang="en-US" sz="2800" i="1" dirty="0">
                                  <a:latin typeface="Cambria Math" panose="02040503050406030204" pitchFamily="18" charset="0"/>
                                </a:rPr>
                                <m:t>𝑥</m:t>
                              </m:r>
                            </m:den>
                          </m:f>
                        </m:e>
                      </m:d>
                    </m:oMath>
                  </m:oMathPara>
                </a14:m>
                <a:endParaRPr lang="el-GR" sz="2800" dirty="0"/>
              </a:p>
              <a:p>
                <a:pPr algn="just"/>
                <a:endParaRPr lang="el-GR" sz="2800" b="1" dirty="0"/>
              </a:p>
            </p:txBody>
          </p:sp>
        </mc:Choice>
        <mc:Fallback xmlns="">
          <p:sp>
            <p:nvSpPr>
              <p:cNvPr id="4" name="TextBox 3">
                <a:extLst>
                  <a:ext uri="{FF2B5EF4-FFF2-40B4-BE49-F238E27FC236}">
                    <a16:creationId xmlns:a16="http://schemas.microsoft.com/office/drawing/2014/main" id="{39F99181-452E-4821-95D5-EB701D3BCFC6}"/>
                  </a:ext>
                </a:extLst>
              </p:cNvPr>
              <p:cNvSpPr txBox="1">
                <a:spLocks noRot="1" noChangeAspect="1" noMove="1" noResize="1" noEditPoints="1" noAdjustHandles="1" noChangeArrowheads="1" noChangeShapeType="1" noTextEdit="1"/>
              </p:cNvSpPr>
              <p:nvPr/>
            </p:nvSpPr>
            <p:spPr>
              <a:xfrm>
                <a:off x="546847" y="331694"/>
                <a:ext cx="10972800" cy="6662017"/>
              </a:xfrm>
              <a:prstGeom prst="rect">
                <a:avLst/>
              </a:prstGeom>
              <a:blipFill>
                <a:blip r:embed="rId2"/>
                <a:stretch>
                  <a:fillRect l="-1167" t="-823" r="-1111"/>
                </a:stretch>
              </a:blipFill>
            </p:spPr>
            <p:txBody>
              <a:bodyPr/>
              <a:lstStyle/>
              <a:p>
                <a:r>
                  <a:rPr lang="el-GR">
                    <a:noFill/>
                  </a:rPr>
                  <a:t> </a:t>
                </a:r>
              </a:p>
            </p:txBody>
          </p:sp>
        </mc:Fallback>
      </mc:AlternateContent>
    </p:spTree>
    <p:extLst>
      <p:ext uri="{BB962C8B-B14F-4D97-AF65-F5344CB8AC3E}">
        <p14:creationId xmlns:p14="http://schemas.microsoft.com/office/powerpoint/2010/main" val="25833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756338B-21C2-474C-96F0-1437ECD20D1D}"/>
              </a:ext>
            </a:extLst>
          </p:cNvPr>
          <p:cNvPicPr>
            <a:picLocks noChangeAspect="1"/>
          </p:cNvPicPr>
          <p:nvPr/>
        </p:nvPicPr>
        <p:blipFill>
          <a:blip r:embed="rId2"/>
          <a:stretch>
            <a:fillRect/>
          </a:stretch>
        </p:blipFill>
        <p:spPr>
          <a:xfrm>
            <a:off x="3174901" y="1379451"/>
            <a:ext cx="5017443" cy="871804"/>
          </a:xfrm>
          <a:prstGeom prst="rect">
            <a:avLst/>
          </a:prstGeom>
        </p:spPr>
      </p:pic>
      <p:sp>
        <p:nvSpPr>
          <p:cNvPr id="3" name="TextBox 2">
            <a:extLst>
              <a:ext uri="{FF2B5EF4-FFF2-40B4-BE49-F238E27FC236}">
                <a16:creationId xmlns:a16="http://schemas.microsoft.com/office/drawing/2014/main" id="{888F6226-1F5A-4581-B788-40FBFDABF2FC}"/>
              </a:ext>
            </a:extLst>
          </p:cNvPr>
          <p:cNvSpPr txBox="1"/>
          <p:nvPr/>
        </p:nvSpPr>
        <p:spPr>
          <a:xfrm>
            <a:off x="358588" y="349624"/>
            <a:ext cx="11205883" cy="954107"/>
          </a:xfrm>
          <a:prstGeom prst="rect">
            <a:avLst/>
          </a:prstGeom>
          <a:noFill/>
        </p:spPr>
        <p:txBody>
          <a:bodyPr wrap="square" rtlCol="0">
            <a:spAutoFit/>
          </a:bodyPr>
          <a:lstStyle/>
          <a:p>
            <a:r>
              <a:rPr lang="el-GR" sz="2800" dirty="0"/>
              <a:t>Για να υπολογίσουμε το Η της ρίζας που απαιτείται για πρόσληψη παροχής νερού </a:t>
            </a:r>
            <a:r>
              <a:rPr lang="en-US" sz="2800" dirty="0"/>
              <a:t>Q</a:t>
            </a:r>
            <a:r>
              <a:rPr lang="el-GR" sz="2800" dirty="0"/>
              <a:t> χρησιμοποιούμε την εξίσωση</a:t>
            </a:r>
          </a:p>
        </p:txBody>
      </p:sp>
      <p:sp>
        <p:nvSpPr>
          <p:cNvPr id="4" name="TextBox 3">
            <a:extLst>
              <a:ext uri="{FF2B5EF4-FFF2-40B4-BE49-F238E27FC236}">
                <a16:creationId xmlns:a16="http://schemas.microsoft.com/office/drawing/2014/main" id="{9C427CA7-89EA-483B-B36D-4BA9300EE22D}"/>
              </a:ext>
            </a:extLst>
          </p:cNvPr>
          <p:cNvSpPr txBox="1"/>
          <p:nvPr/>
        </p:nvSpPr>
        <p:spPr>
          <a:xfrm>
            <a:off x="627529" y="2251255"/>
            <a:ext cx="11008659" cy="369332"/>
          </a:xfrm>
          <a:prstGeom prst="rect">
            <a:avLst/>
          </a:prstGeom>
          <a:noFill/>
        </p:spPr>
        <p:txBody>
          <a:bodyPr wrap="square" rtlCol="0">
            <a:spAutoFit/>
          </a:bodyPr>
          <a:lstStyle/>
          <a:p>
            <a:r>
              <a:rPr lang="el-GR" dirty="0"/>
              <a:t>Γ=0,577, Κ υδραυλική αγωγιμότητα του εδάφους, </a:t>
            </a:r>
            <a:r>
              <a:rPr lang="en-US" dirty="0"/>
              <a:t>D</a:t>
            </a:r>
            <a:r>
              <a:rPr lang="el-GR" dirty="0"/>
              <a:t> Διαχυτικότητα του εδάφους, Η το δυναμικό της ρίζας.</a:t>
            </a:r>
          </a:p>
        </p:txBody>
      </p:sp>
      <p:sp>
        <p:nvSpPr>
          <p:cNvPr id="5" name="TextBox 4">
            <a:extLst>
              <a:ext uri="{FF2B5EF4-FFF2-40B4-BE49-F238E27FC236}">
                <a16:creationId xmlns:a16="http://schemas.microsoft.com/office/drawing/2014/main" id="{3BB7D394-77AD-4673-B774-FC8A3E1693F3}"/>
              </a:ext>
            </a:extLst>
          </p:cNvPr>
          <p:cNvSpPr txBox="1"/>
          <p:nvPr/>
        </p:nvSpPr>
        <p:spPr>
          <a:xfrm>
            <a:off x="484094" y="2868706"/>
            <a:ext cx="11322424" cy="3970318"/>
          </a:xfrm>
          <a:prstGeom prst="rect">
            <a:avLst/>
          </a:prstGeom>
          <a:noFill/>
        </p:spPr>
        <p:txBody>
          <a:bodyPr wrap="square" rtlCol="0">
            <a:spAutoFit/>
          </a:bodyPr>
          <a:lstStyle/>
          <a:p>
            <a:pPr algn="just"/>
            <a:r>
              <a:rPr lang="el-GR" sz="2800" dirty="0"/>
              <a:t>Από την εξίσωση φαίνεται ότι η διαφορά των φορτίων πίεσης είναι ανάλογη της </a:t>
            </a:r>
            <a:r>
              <a:rPr lang="en-US" sz="2800" dirty="0"/>
              <a:t>Q</a:t>
            </a:r>
            <a:r>
              <a:rPr lang="el-GR" sz="2800" dirty="0"/>
              <a:t> και αντιστρόφως ανάλογη της Κ. </a:t>
            </a:r>
            <a:r>
              <a:rPr lang="el-GR" sz="2800" dirty="0" err="1"/>
              <a:t>Ετσι</a:t>
            </a:r>
            <a:r>
              <a:rPr lang="el-GR" sz="2800" dirty="0"/>
              <a:t> για μια δεδομένη υγρασία εδάφους και </a:t>
            </a:r>
            <a:r>
              <a:rPr lang="el-GR" sz="2800" dirty="0" err="1"/>
              <a:t>Η</a:t>
            </a:r>
            <a:r>
              <a:rPr lang="el-GR" sz="2800" baseline="-25000" dirty="0" err="1"/>
              <a:t>ε</a:t>
            </a:r>
            <a:r>
              <a:rPr lang="el-GR" sz="2800" dirty="0"/>
              <a:t> χρειάζεται μεγάλου μεγέθους Η της ρίζας για να μεταφερθεί παροχή </a:t>
            </a:r>
            <a:r>
              <a:rPr lang="en-US" sz="2800" dirty="0"/>
              <a:t>Q</a:t>
            </a:r>
            <a:r>
              <a:rPr lang="el-GR" sz="2800" dirty="0"/>
              <a:t>.</a:t>
            </a:r>
          </a:p>
          <a:p>
            <a:pPr algn="just"/>
            <a:r>
              <a:rPr lang="el-GR" sz="2800" dirty="0"/>
              <a:t>Για την διατήρηση μιας σταθερής ταχύτητας διαπνοής και άρα </a:t>
            </a:r>
            <a:r>
              <a:rPr lang="en-US" sz="2800" dirty="0"/>
              <a:t>Q</a:t>
            </a:r>
            <a:r>
              <a:rPr lang="el-GR" sz="2800" dirty="0"/>
              <a:t> απαιτείται όλο και μικρότερο φορτίο πίεσης στα φύλλα όσο μικραίνει το </a:t>
            </a:r>
            <a:r>
              <a:rPr lang="el-GR" sz="2800" dirty="0" err="1"/>
              <a:t>Η</a:t>
            </a:r>
            <a:r>
              <a:rPr lang="el-GR" sz="2800" baseline="-25000" dirty="0" err="1"/>
              <a:t>ε</a:t>
            </a:r>
            <a:r>
              <a:rPr lang="el-GR" sz="2800" dirty="0"/>
              <a:t>. </a:t>
            </a:r>
            <a:r>
              <a:rPr lang="el-GR" sz="2800" b="1" dirty="0"/>
              <a:t>Εάν αυτό το φορτίο πίεσης υπερβεί την τιμή του φορτίου πίεσης της μάρανσης που χαρακτηρίζει κάθε φυτό, τότε έχουμε μείωση της </a:t>
            </a:r>
            <a:r>
              <a:rPr lang="el-GR" sz="2800" b="1" dirty="0" err="1"/>
              <a:t>σπαργής</a:t>
            </a:r>
            <a:r>
              <a:rPr lang="el-GR" sz="2800" b="1" dirty="0"/>
              <a:t> και κλείσιμο των </a:t>
            </a:r>
            <a:r>
              <a:rPr lang="el-GR" sz="2800" b="1" dirty="0" err="1"/>
              <a:t>στοματίων</a:t>
            </a:r>
            <a:r>
              <a:rPr lang="el-GR" sz="2800" b="1" dirty="0"/>
              <a:t> του φύλλου και μάρανση.</a:t>
            </a:r>
          </a:p>
        </p:txBody>
      </p:sp>
    </p:spTree>
    <p:extLst>
      <p:ext uri="{BB962C8B-B14F-4D97-AF65-F5344CB8AC3E}">
        <p14:creationId xmlns:p14="http://schemas.microsoft.com/office/powerpoint/2010/main" val="60526397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770</Words>
  <Application>Microsoft Office PowerPoint</Application>
  <PresentationFormat>Ευρεία οθόνη</PresentationFormat>
  <Paragraphs>30</Paragraphs>
  <Slides>10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10</vt:i4>
      </vt:variant>
    </vt:vector>
  </HeadingPairs>
  <TitlesOfParts>
    <vt:vector size="15" baseType="lpstr">
      <vt:lpstr>Arial</vt:lpstr>
      <vt:lpstr>Calibri</vt:lpstr>
      <vt:lpstr>Calibri Light</vt:lpstr>
      <vt:lpstr>Cambria Math</vt:lpstr>
      <vt:lpstr>Θέμα του Office</vt:lpstr>
      <vt:lpstr>ΤΟ ΣΥΝΕΧΕΣ ΣΥΣΤΗΜΑ ΕΔΑΦΟΣ-ΦΥΤΟ-ΑΤΜΟΣΦΑΙΡΑ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ΣΥΝΕΧΕΣ ΣΥΣΤΗΜΑ ΕΔΑΦΟΣ-ΦΥΤΟ-ΑΤΜΟΣΦΑΙΡΑ</dc:title>
  <dc:creator>George</dc:creator>
  <cp:lastModifiedBy>George</cp:lastModifiedBy>
  <cp:revision>12</cp:revision>
  <dcterms:created xsi:type="dcterms:W3CDTF">2022-03-18T13:03:36Z</dcterms:created>
  <dcterms:modified xsi:type="dcterms:W3CDTF">2022-03-20T10:35:47Z</dcterms:modified>
</cp:coreProperties>
</file>