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6CF83A-07EA-4E7E-AE75-9D480BBEC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411C049-2C91-4C4E-97CB-BAA9EE570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AFFADF-C973-4520-8C96-76297902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3DB1AC-9548-4A98-A050-A2189073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185611-EE6C-4B25-A1A1-D3F488BF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44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EFD3EA-E6BD-40AB-B368-2E740AEE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E5A4A08-DF57-4728-8882-FD7BE4AE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B65918-4D43-4560-9DAE-2FCAF075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073F74-6A3E-465A-B872-C0D7D163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C50365-5381-4372-B082-0DE24429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98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73199D8-BF5C-41BA-8160-E00FE4575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A239BF-4DEF-4A8D-86E3-EA558BEC9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5DC38E-7EAB-47F6-9773-6B9AF5BA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DE1258-CBFF-4BB6-B51D-2B01E6C8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561293-0F29-4A54-AF2B-C50CA541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35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59EF79-61A4-4F01-838C-4C211BEF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9C4A0F-ABEA-4813-8A5C-BA9B37D5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0E3BB3-9E9B-4502-91E6-DD515E3F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FCC59D-2DD2-463F-9968-92CABA5F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11D57F-41C3-4F3E-AA3E-880BFBBD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68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06A225-F306-46FF-8A91-F9E6597D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37CCB22-AFA6-4A5B-927F-BCEF5F57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852993-E5A2-4F40-BBE2-68261856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A20C59-3C8D-4477-B61F-09040C27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A578EE-9D92-4451-952B-35980A2B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03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FD7DD-4F00-4793-9A8D-FDC9D0CC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8E78DD-EEF9-48C4-ACA6-E94ABEF6F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F351DF7-17D0-43B4-821B-A989C862D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7DAD47-EDD1-4DF7-80F3-AB54B023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E35FF0-E3E2-4E70-96EE-567A5FC9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9474F88-852F-4489-8AB8-381A6C5C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86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9D39EA-4A5D-49B5-9037-FE8E755F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024E9EE-0215-4463-AE2E-6D79250E5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0EE3A86-975D-4BE5-9D83-8EA81538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C0213DA-44D0-4CC0-84CA-D5B6FF09D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BAE731-BADA-46AD-987B-CF145A870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A83D97A-73D9-492D-B14B-EE37C802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2C639BE-E0AE-4001-9F17-6F18D97E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08BFBA2-4180-4586-A875-352FB691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67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5AC10F-1E4B-43DB-B6B2-FBF88C6D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D3B283C-5D7F-44FA-91AE-AF19739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E8EDA6E-C968-4FEF-979E-C6FEBBB9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4115F3A-2A00-4672-ACB0-ABFEEEEF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01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9104716-B2B3-4E99-BB2D-1933A8C7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671AFCC-9D95-4C08-ACE2-9685DDF8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2F2D0C-4371-41FC-9BCA-69313910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68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DF6E0-8CFA-4477-AD2E-FB6EA889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D5CA8A-AF1B-47F0-8708-FFA0E4DA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2736AD-AB0E-43EC-BB34-61CB54CBD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6C9195-9D96-488C-86AD-F322E344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794EEBD-ABD9-4392-936A-71DFA4E3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0DA575-C87A-440D-89DE-4C35D815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2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D5B4FA-914F-4EF9-A871-32BA0B7A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25E8FCF-AE70-4156-A807-1DFE22177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96343B0-D31C-43C3-9885-D1077BCD6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1F24E3C-8117-4E15-AECA-C85358DA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315E1BC-94F2-4038-8377-49EEB040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B57AF0-EC38-469D-8827-52E2506B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2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42B41C1-333D-4AC4-B4C2-28A15D0E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16C6DE-9A71-4FAC-B6E4-9374CDE0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A8A402-3A8B-4F16-9F96-E072C46F2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D7D6-9316-42E8-80F7-C5C1B99D6313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777EF5-C42A-4C18-B89F-B28BCA882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C84A6F-DF5F-451C-9624-DB2A4756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B19E-C7D6-44F6-B91D-96B67994C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21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9AF395-D081-4B82-85D2-375D83572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latin typeface="+mn-lt"/>
              </a:rPr>
              <a:t>ΕΦΑΡΜΟΓΗ ΤΩΝ ΔΙΗΛΕΚΤΡΙΚΩΝ ΣΥΣΚΕΥΩΝ ΣΤΟΝ ΣΧΕΔΙΑΣΜΟ ΤΗΣ ΑΡΔΕΥΣΗΣ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FC834-5413-4371-8991-5A70818A3375}"/>
              </a:ext>
            </a:extLst>
          </p:cNvPr>
          <p:cNvSpPr txBox="1"/>
          <p:nvPr/>
        </p:nvSpPr>
        <p:spPr>
          <a:xfrm>
            <a:off x="2339789" y="4509248"/>
            <a:ext cx="7915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ΣΧΕΔΙΑΣΜΟΣ ΤΗΣ ΑΡΔΕΥΣΗΣ ΜΕ ΒΑΣΗ ΤΗΝ ΕΔΑΦΙΚΗ ΥΓΡΑΣΙΑ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F9536-19DB-4D8D-B211-00445EC2390C}"/>
              </a:ext>
            </a:extLst>
          </p:cNvPr>
          <p:cNvSpPr txBox="1"/>
          <p:nvPr/>
        </p:nvSpPr>
        <p:spPr>
          <a:xfrm>
            <a:off x="8480612" y="5997388"/>
            <a:ext cx="286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ΚΑΡΓΑΣ 2022</a:t>
            </a:r>
          </a:p>
        </p:txBody>
      </p:sp>
    </p:spTree>
    <p:extLst>
      <p:ext uri="{BB962C8B-B14F-4D97-AF65-F5344CB8AC3E}">
        <p14:creationId xmlns:p14="http://schemas.microsoft.com/office/powerpoint/2010/main" val="11415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129B1-4ADB-4100-A2C3-04B4C260094B}"/>
              </a:ext>
            </a:extLst>
          </p:cNvPr>
          <p:cNvSpPr txBox="1"/>
          <p:nvPr/>
        </p:nvSpPr>
        <p:spPr>
          <a:xfrm>
            <a:off x="571500" y="552450"/>
            <a:ext cx="10772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Σε ένα αγρό ελήφθησαν οι παρακάτω μετρήσεις πίεσης και υγρασίας μετά δύο ημέρες από την κατάκλιση με νερό </a:t>
            </a:r>
          </a:p>
          <a:p>
            <a:endParaRPr lang="el-GR" sz="2800" dirty="0"/>
          </a:p>
        </p:txBody>
      </p:sp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E0AC5562-C24E-41AD-8825-22A679F6C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99493"/>
              </p:ext>
            </p:extLst>
          </p:nvPr>
        </p:nvGraphicFramePr>
        <p:xfrm>
          <a:off x="3971924" y="1545481"/>
          <a:ext cx="2571752" cy="36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5876">
                  <a:extLst>
                    <a:ext uri="{9D8B030D-6E8A-4147-A177-3AD203B41FA5}">
                      <a16:colId xmlns:a16="http://schemas.microsoft.com/office/drawing/2014/main" val="2938461543"/>
                    </a:ext>
                  </a:extLst>
                </a:gridCol>
                <a:gridCol w="1285876">
                  <a:extLst>
                    <a:ext uri="{9D8B030D-6E8A-4147-A177-3AD203B41FA5}">
                      <a16:colId xmlns:a16="http://schemas.microsoft.com/office/drawing/2014/main" val="2778432973"/>
                    </a:ext>
                  </a:extLst>
                </a:gridCol>
              </a:tblGrid>
              <a:tr h="362931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(</a:t>
                      </a:r>
                      <a:r>
                        <a:rPr lang="en-US" dirty="0"/>
                        <a:t>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67512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69423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47879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97248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3382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76971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912973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2426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29564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8513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062713-1585-401A-81E4-68A079FDCC56}"/>
              </a:ext>
            </a:extLst>
          </p:cNvPr>
          <p:cNvSpPr txBox="1"/>
          <p:nvPr/>
        </p:nvSpPr>
        <p:spPr>
          <a:xfrm>
            <a:off x="571500" y="5532907"/>
            <a:ext cx="10648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καλλιέργεια είναι λάχανο, όπου η αρνητική πίεση δεν πρέπει να είναι μικρότερη από 0.65 Α</a:t>
            </a:r>
            <a:r>
              <a:rPr lang="en-US" sz="2800" dirty="0"/>
              <a:t>tm</a:t>
            </a:r>
            <a:r>
              <a:rPr lang="el-GR" sz="2800" dirty="0"/>
              <a:t> (Πίνακας </a:t>
            </a:r>
            <a:r>
              <a:rPr lang="en-US" sz="2800" dirty="0"/>
              <a:t>Taylor and </a:t>
            </a:r>
            <a:r>
              <a:rPr lang="en-US" sz="2800" dirty="0" err="1"/>
              <a:t>Ashcrof</a:t>
            </a:r>
            <a:r>
              <a:rPr lang="en-US" sz="2800" dirty="0"/>
              <a:t> (1972). </a:t>
            </a:r>
            <a:r>
              <a:rPr lang="el-GR" sz="2800" dirty="0"/>
              <a:t>Να βρείτε το </a:t>
            </a:r>
            <a:r>
              <a:rPr lang="en-US" sz="2800" dirty="0"/>
              <a:t>refill point</a:t>
            </a:r>
            <a:r>
              <a:rPr lang="el-GR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03589-6BAF-4051-8576-38FC19572229}"/>
              </a:ext>
            </a:extLst>
          </p:cNvPr>
          <p:cNvSpPr txBox="1"/>
          <p:nvPr/>
        </p:nvSpPr>
        <p:spPr>
          <a:xfrm>
            <a:off x="3191435" y="116541"/>
            <a:ext cx="512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/>
              <a:t>ΠΑΡΑΔΕΙΓΜΑ</a:t>
            </a:r>
          </a:p>
        </p:txBody>
      </p:sp>
    </p:spTree>
    <p:extLst>
      <p:ext uri="{BB962C8B-B14F-4D97-AF65-F5344CB8AC3E}">
        <p14:creationId xmlns:p14="http://schemas.microsoft.com/office/powerpoint/2010/main" val="352739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9F39F1-BE98-4231-9391-E45832EE7B99}"/>
              </a:ext>
            </a:extLst>
          </p:cNvPr>
          <p:cNvSpPr txBox="1"/>
          <p:nvPr/>
        </p:nvSpPr>
        <p:spPr>
          <a:xfrm>
            <a:off x="1093694" y="1568824"/>
            <a:ext cx="87337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 σχεδιασμός και ο προγραμματισμός των αρδεύσεων μπορεί να απλοποιηθεί σημαντικά όταν γνωρίζουμε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sz="3200" b="1" u="sng" dirty="0"/>
              <a:t>σε ποιο ποσοστό εδαφικής υγρασίας θα ξεκινήσει η άρδευση και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sz="3200" b="1" u="sng" dirty="0"/>
              <a:t>σε ποιο ποσοστό εδαφικής υγρασίας η άρδευση  θα σταματήσει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b="1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CD78ABE3-41DB-469F-98EF-522E6472D5DC}"/>
              </a:ext>
            </a:extLst>
          </p:cNvPr>
          <p:cNvSpPr/>
          <p:nvPr/>
        </p:nvSpPr>
        <p:spPr>
          <a:xfrm>
            <a:off x="1540164" y="4453818"/>
            <a:ext cx="8654472" cy="1938992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7AA64-BBC2-4D7C-B362-75CB1460AC38}"/>
              </a:ext>
            </a:extLst>
          </p:cNvPr>
          <p:cNvSpPr txBox="1"/>
          <p:nvPr/>
        </p:nvSpPr>
        <p:spPr>
          <a:xfrm>
            <a:off x="2895600" y="500781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Η απάντηση σε αυτά τα ερωτήματα μπορεί να δοθεί με την αξιοποίηση δεδομένων υγρασίας εδάφους</a:t>
            </a:r>
          </a:p>
        </p:txBody>
      </p:sp>
    </p:spTree>
    <p:extLst>
      <p:ext uri="{BB962C8B-B14F-4D97-AF65-F5344CB8AC3E}">
        <p14:creationId xmlns:p14="http://schemas.microsoft.com/office/powerpoint/2010/main" val="374179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C57A7-9BC3-4AD9-B38F-2775C5F63452}"/>
              </a:ext>
            </a:extLst>
          </p:cNvPr>
          <p:cNvSpPr txBox="1"/>
          <p:nvPr/>
        </p:nvSpPr>
        <p:spPr>
          <a:xfrm>
            <a:off x="207869" y="0"/>
            <a:ext cx="113633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400" u="sng" dirty="0"/>
          </a:p>
          <a:p>
            <a:pPr algn="ctr"/>
            <a:r>
              <a:rPr lang="el-GR" sz="2400" b="1" dirty="0"/>
              <a:t>		</a:t>
            </a:r>
            <a:r>
              <a:rPr lang="el-GR" sz="2400" b="1" dirty="0">
                <a:solidFill>
                  <a:srgbClr val="FF0000"/>
                </a:solidFill>
              </a:rPr>
              <a:t>ΠΡΑΓΜΑΤΟΠΟΙΗΣΗ ΠΕΙΡΑΜΑΤΟΣ ΣΤΟΝ ΑΡΔΕΥΟΜΕΝΟ ΑΓΡΟ ΓΙΑ ΤΗΝ ΕΥΡΕΣΗ ΤΩΝ ΑΝΤΙΣΤΟΙΧΩΝ ΥΓΡΑΣΙΩΝ</a:t>
            </a:r>
          </a:p>
          <a:p>
            <a:pPr algn="ctr"/>
            <a:r>
              <a:rPr lang="el-GR" sz="2400" b="1" dirty="0"/>
              <a:t>Μεθοδολογία εφαρμογής των διηλεκτρικών συσκευών στον προγραμματισμό της άρδευσης</a:t>
            </a:r>
          </a:p>
          <a:p>
            <a:pPr algn="just"/>
            <a:endParaRPr lang="el-GR" sz="2400" b="1" dirty="0"/>
          </a:p>
          <a:p>
            <a:pPr algn="just"/>
            <a:r>
              <a:rPr lang="el-GR" sz="2400" b="1" dirty="0"/>
              <a:t>Α. </a:t>
            </a:r>
            <a:r>
              <a:rPr lang="el-GR" sz="2400" b="1" u="sng" dirty="0"/>
              <a:t>ΕΠΙΛΟΓΗ ΘΕΣΗΣ ΣΤΟΝ ΑΓΡΟ ΓΙΑ ΤΗΝ ΠΡΑΓΜΑΤΟΠΟΙΗΣΗ ΤΟΥ ΠΕΙΡΑΜΑΤΟΣ</a:t>
            </a:r>
            <a:endParaRPr lang="en-US" sz="2400" b="1" u="sng" dirty="0"/>
          </a:p>
          <a:p>
            <a:pPr algn="just"/>
            <a:endParaRPr lang="en-US" sz="2400" dirty="0"/>
          </a:p>
          <a:p>
            <a:pPr algn="just"/>
            <a:r>
              <a:rPr lang="el-GR" sz="2400" dirty="0"/>
              <a:t>Λόγω εδαφικής </a:t>
            </a:r>
            <a:r>
              <a:rPr lang="el-GR" sz="2400" dirty="0" err="1"/>
              <a:t>παραλλακτικότητας</a:t>
            </a:r>
            <a:r>
              <a:rPr lang="el-GR" sz="2400" dirty="0"/>
              <a:t> χρειάζεται σωστή επιλογή του αντιπροσωπευτικού σημείου πειράματος 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l-GR" sz="2400" dirty="0"/>
              <a:t>Αντιπροσωπευτικό σημείο της μέσης υγρασίας του αγρού. Όχι στις άκρες του αγρού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l-GR" sz="2400" dirty="0"/>
              <a:t>Μέτρηση μέσα στο ριζικό σύστημα. Ανάλογα την καλλιέργεια επιλέγουμε το αντίστοιχο βάθος.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l-GR" sz="2400" dirty="0"/>
              <a:t>Μέριμνα για σωστή τοποθέτηση των διηλεκτρικών συσκευών. Συνήθως τοποθετούνται οριζόντια ή </a:t>
            </a:r>
            <a:r>
              <a:rPr lang="el-GR" sz="2400" dirty="0" err="1"/>
              <a:t>υπο</a:t>
            </a:r>
            <a:r>
              <a:rPr lang="el-GR" sz="2400" dirty="0"/>
              <a:t> γωνία 45</a:t>
            </a:r>
            <a:r>
              <a:rPr lang="el-GR" sz="2400" baseline="30000" dirty="0"/>
              <a:t>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1737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12CE06-F075-4E0E-8123-DAD9BF4352A7}"/>
              </a:ext>
            </a:extLst>
          </p:cNvPr>
          <p:cNvSpPr txBox="1"/>
          <p:nvPr/>
        </p:nvSpPr>
        <p:spPr>
          <a:xfrm>
            <a:off x="552449" y="2413338"/>
            <a:ext cx="107918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Β. ΚΑΘΟΡΙΣΜΟΣ ΤΩΝ ΣΗΜΕΙΩΝ ΜΕΓΙΣΤΗΣ-ΕΛΑΧΙΣΤΗΣ ΥΓΡΑΣΙΑΣ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800" dirty="0"/>
              <a:t>Επιλέγουμε 1 m</a:t>
            </a:r>
            <a:r>
              <a:rPr lang="el-GR" sz="2800" baseline="30000" dirty="0"/>
              <a:t>2</a:t>
            </a:r>
            <a:r>
              <a:rPr lang="el-GR" sz="2800" dirty="0"/>
              <a:t>  γυμνού εδάφους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l-GR" sz="2800" dirty="0"/>
              <a:t>Πραγματοποιούμε κατάκλιση του εδάφους με νερό μέχρι να μην καταγράφεται αύξηση της θ από τον αισθητήρα υγρασίας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l-GR" sz="2800" dirty="0"/>
              <a:t>Στην συνέχεια γίνεται αποτροπή της εξάτμισης με σκέπασμα του πειραματικού τεμαχίου. Μετά από δύο ημέρες γίνεται καταγραφή της θ. </a:t>
            </a:r>
            <a:r>
              <a:rPr lang="el-GR" sz="2800" b="1" dirty="0"/>
              <a:t>Το σημείο αυτό αποτελεί το σημείο </a:t>
            </a:r>
            <a:r>
              <a:rPr lang="el-GR" sz="2800" b="1" dirty="0" err="1"/>
              <a:t>full</a:t>
            </a:r>
            <a:r>
              <a:rPr lang="el-GR" sz="2800" b="1" dirty="0"/>
              <a:t> </a:t>
            </a:r>
            <a:r>
              <a:rPr lang="el-GR" sz="2800" b="1" dirty="0" err="1"/>
              <a:t>point</a:t>
            </a:r>
            <a:r>
              <a:rPr lang="el-GR" sz="2800" b="1" dirty="0"/>
              <a:t> </a:t>
            </a:r>
            <a:r>
              <a:rPr lang="el-GR" sz="2800" dirty="0"/>
              <a:t>(ΣΧΗΜΑ 1)</a:t>
            </a:r>
          </a:p>
        </p:txBody>
      </p:sp>
    </p:spTree>
    <p:extLst>
      <p:ext uri="{BB962C8B-B14F-4D97-AF65-F5344CB8AC3E}">
        <p14:creationId xmlns:p14="http://schemas.microsoft.com/office/powerpoint/2010/main" val="33027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37B075-575F-4BE2-AD97-3906571AE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0"/>
                    </a14:imgEffect>
                    <a14:imgEffect>
                      <a14:brightnessContrast bright="33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5" r="9219"/>
          <a:stretch/>
        </p:blipFill>
        <p:spPr>
          <a:xfrm>
            <a:off x="2705100" y="0"/>
            <a:ext cx="666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1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47832-A9A9-4371-9EEE-2FEF9318BD54}"/>
              </a:ext>
            </a:extLst>
          </p:cNvPr>
          <p:cNvSpPr txBox="1"/>
          <p:nvPr/>
        </p:nvSpPr>
        <p:spPr>
          <a:xfrm>
            <a:off x="485775" y="400050"/>
            <a:ext cx="11268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b="1" dirty="0"/>
              <a:t>Η θ στο </a:t>
            </a:r>
            <a:r>
              <a:rPr lang="en-US" sz="2800" b="1" dirty="0"/>
              <a:t>full point </a:t>
            </a:r>
            <a:r>
              <a:rPr lang="el-GR" sz="2800" b="1" dirty="0"/>
              <a:t> αποτελεί την θ όπου σταματάμε την άρδευση</a:t>
            </a:r>
            <a:r>
              <a:rPr lang="el-GR" sz="2800" dirty="0"/>
              <a:t>. Η θ στο </a:t>
            </a:r>
            <a:r>
              <a:rPr lang="en-US" sz="2800" dirty="0"/>
              <a:t>full point </a:t>
            </a:r>
            <a:r>
              <a:rPr lang="el-GR" sz="2800" dirty="0"/>
              <a:t> αναφέρεται συνήθως σε βάθος εδάφους 30 </a:t>
            </a:r>
            <a:r>
              <a:rPr lang="en-US" sz="2800" dirty="0"/>
              <a:t>cm</a:t>
            </a:r>
            <a:r>
              <a:rPr lang="el-G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r>
              <a:rPr lang="el-GR" sz="2800" dirty="0"/>
              <a:t> 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2183852D-69EB-4513-B728-D2F651344BB0}"/>
              </a:ext>
            </a:extLst>
          </p:cNvPr>
          <p:cNvSpPr/>
          <p:nvPr/>
        </p:nvSpPr>
        <p:spPr>
          <a:xfrm>
            <a:off x="71437" y="2409825"/>
            <a:ext cx="12049125" cy="25622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49AFC-4548-4387-ADF6-77CFBEB90B3B}"/>
              </a:ext>
            </a:extLst>
          </p:cNvPr>
          <p:cNvSpPr txBox="1"/>
          <p:nvPr/>
        </p:nvSpPr>
        <p:spPr>
          <a:xfrm>
            <a:off x="1028700" y="2967335"/>
            <a:ext cx="98488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Στην συνέχεια γίνεται καταγραφή της μείωσης της θ κατά τακτά διαστήματα </a:t>
            </a:r>
            <a:r>
              <a:rPr lang="el-GR" sz="2800" b="1" dirty="0" err="1"/>
              <a:t>π.χ</a:t>
            </a:r>
            <a:r>
              <a:rPr lang="el-GR" sz="2800" b="1" dirty="0"/>
              <a:t> ανά ημέρα. Ταυτόχρονα καταγράφουμε την πίεση του εδαφικού νερού με </a:t>
            </a:r>
            <a:r>
              <a:rPr lang="el-GR" sz="2800" b="1" dirty="0" err="1"/>
              <a:t>τασίμετρο</a:t>
            </a:r>
            <a:endParaRPr lang="el-GR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DC3EE-61D2-4C1B-B8B0-ACCCDCD31063}"/>
              </a:ext>
            </a:extLst>
          </p:cNvPr>
          <p:cNvSpPr txBox="1"/>
          <p:nvPr/>
        </p:nvSpPr>
        <p:spPr>
          <a:xfrm>
            <a:off x="781050" y="5095875"/>
            <a:ext cx="1078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ΑΡΑ ΧΡΕΙΑΖΕΤΑΙ ΝΑ ΚΑΝΟΥΜΕ ΚΑΙ ΤΟΠΟΘΕΤΗΣΗ ΤΑΣΙΜΕΤΡΟΥ ΣΤΟ ΑΝΤΙΣΤΟΙΧΟ ΒΑΘΟΣ</a:t>
            </a:r>
          </a:p>
        </p:txBody>
      </p:sp>
    </p:spTree>
    <p:extLst>
      <p:ext uri="{BB962C8B-B14F-4D97-AF65-F5344CB8AC3E}">
        <p14:creationId xmlns:p14="http://schemas.microsoft.com/office/powerpoint/2010/main" val="332788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96C268-2D72-4D21-B451-9CC3DCD8C506}"/>
                  </a:ext>
                </a:extLst>
              </p:cNvPr>
              <p:cNvSpPr txBox="1"/>
              <p:nvPr/>
            </p:nvSpPr>
            <p:spPr>
              <a:xfrm>
                <a:off x="514350" y="514350"/>
                <a:ext cx="11182350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/>
                  <a:t>Η σχέση μεταξύ της υγρασίας και της πίεσης συνήθως δίνεται από την σχέση </a:t>
                </a:r>
                <a:endParaRPr lang="en-US" sz="2800" dirty="0"/>
              </a:p>
              <a:p>
                <a:endParaRPr lang="el-GR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l-GR" sz="2800" dirty="0"/>
                  <a:t>        (1)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96C268-2D72-4D21-B451-9CC3DCD8C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514350"/>
                <a:ext cx="11182350" cy="1831848"/>
              </a:xfrm>
              <a:prstGeom prst="rect">
                <a:avLst/>
              </a:prstGeom>
              <a:blipFill>
                <a:blip r:embed="rId2"/>
                <a:stretch>
                  <a:fillRect l="-1090" t="-2990" b="-86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1CB1007-E878-430E-A2EA-F36E10726115}"/>
              </a:ext>
            </a:extLst>
          </p:cNvPr>
          <p:cNvSpPr txBox="1"/>
          <p:nvPr/>
        </p:nvSpPr>
        <p:spPr>
          <a:xfrm>
            <a:off x="647700" y="2533650"/>
            <a:ext cx="11049000" cy="954107"/>
          </a:xfrm>
          <a:prstGeom prst="rect">
            <a:avLst/>
          </a:prstGeom>
          <a:solidFill>
            <a:schemeClr val="accent5">
              <a:alpha val="98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Αφού συλλέξουμε τις μετρήσεις θ, Η βρίσκουμε τους συντελεστές α, </a:t>
            </a:r>
            <a:r>
              <a:rPr lang="en-US" sz="2800" dirty="0"/>
              <a:t>b</a:t>
            </a:r>
            <a:r>
              <a:rPr lang="el-GR" sz="2800" dirty="0"/>
              <a:t> με </a:t>
            </a:r>
            <a:r>
              <a:rPr lang="el-GR" sz="2800" dirty="0" err="1"/>
              <a:t>λογαριθμοποίηση</a:t>
            </a:r>
            <a:endParaRPr lang="el-GR" sz="28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11A15AB-B7E9-4C86-BC85-156DA1685603}"/>
              </a:ext>
            </a:extLst>
          </p:cNvPr>
          <p:cNvSpPr/>
          <p:nvPr/>
        </p:nvSpPr>
        <p:spPr>
          <a:xfrm>
            <a:off x="828675" y="4019549"/>
            <a:ext cx="10782300" cy="2754421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B7CE6-0F69-4AF2-ABB6-D391FACB391A}"/>
              </a:ext>
            </a:extLst>
          </p:cNvPr>
          <p:cNvSpPr txBox="1"/>
          <p:nvPr/>
        </p:nvSpPr>
        <p:spPr>
          <a:xfrm>
            <a:off x="1457325" y="4096315"/>
            <a:ext cx="95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Από τον Πίνακα των </a:t>
            </a:r>
            <a:r>
              <a:rPr lang="en-US" sz="2800" dirty="0">
                <a:solidFill>
                  <a:srgbClr val="FF0000"/>
                </a:solidFill>
              </a:rPr>
              <a:t>Taylor and </a:t>
            </a:r>
            <a:r>
              <a:rPr lang="en-US" sz="2800" dirty="0" err="1">
                <a:solidFill>
                  <a:srgbClr val="FF0000"/>
                </a:solidFill>
              </a:rPr>
              <a:t>Ashcrof</a:t>
            </a:r>
            <a:r>
              <a:rPr lang="en-US" sz="2800" dirty="0">
                <a:solidFill>
                  <a:srgbClr val="FF0000"/>
                </a:solidFill>
              </a:rPr>
              <a:t> (1972) </a:t>
            </a:r>
            <a:r>
              <a:rPr lang="el-GR" sz="2800" dirty="0">
                <a:solidFill>
                  <a:srgbClr val="FF0000"/>
                </a:solidFill>
              </a:rPr>
              <a:t>βρίσκουμε το κατάλληλο φορτίο πίεσης στο οποίο πρέπει να ξεκινά η άρδευση για την συγκεκριμένη καλλιέργεια και από την εξίσωση (1) βρίσκουμε </a:t>
            </a:r>
            <a:r>
              <a:rPr lang="el-GR" sz="2800" u="sng" dirty="0">
                <a:solidFill>
                  <a:srgbClr val="FF0000"/>
                </a:solidFill>
              </a:rPr>
              <a:t>την τιμή της υγρασίας (</a:t>
            </a:r>
            <a:r>
              <a:rPr lang="en-US" sz="2800" u="sng" dirty="0" err="1">
                <a:solidFill>
                  <a:srgbClr val="FF0000"/>
                </a:solidFill>
              </a:rPr>
              <a:t>Reffil</a:t>
            </a:r>
            <a:r>
              <a:rPr lang="en-US" sz="2800" u="sng" dirty="0">
                <a:solidFill>
                  <a:srgbClr val="FF0000"/>
                </a:solidFill>
              </a:rPr>
              <a:t> point) </a:t>
            </a:r>
            <a:r>
              <a:rPr lang="el-GR" sz="2800" u="sng" dirty="0">
                <a:solidFill>
                  <a:srgbClr val="FF0000"/>
                </a:solidFill>
              </a:rPr>
              <a:t>στην οποία ΠΡΕΠΕΙ να ξεκινά η άρδευση</a:t>
            </a:r>
          </a:p>
        </p:txBody>
      </p:sp>
    </p:spTree>
    <p:extLst>
      <p:ext uri="{BB962C8B-B14F-4D97-AF65-F5344CB8AC3E}">
        <p14:creationId xmlns:p14="http://schemas.microsoft.com/office/powerpoint/2010/main" val="307073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12A22F3-8F47-4692-A88A-C9368491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7000"/>
                    </a14:imgEffect>
                  </a14:imgLayer>
                </a14:imgProps>
              </a:ext>
            </a:extLst>
          </a:blip>
          <a:srcRect l="6885" t="10278" b="8195"/>
          <a:stretch/>
        </p:blipFill>
        <p:spPr>
          <a:xfrm>
            <a:off x="2286001" y="1"/>
            <a:ext cx="5007286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C4338D-901C-43DF-A1F0-4A56F610D41D}"/>
              </a:ext>
            </a:extLst>
          </p:cNvPr>
          <p:cNvSpPr txBox="1"/>
          <p:nvPr/>
        </p:nvSpPr>
        <p:spPr>
          <a:xfrm>
            <a:off x="7915275" y="1009650"/>
            <a:ext cx="3933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Τιμές της αρνητικής πίεσης εδαφικής υγρασίας στις οποίες θα πρέπει να εφαρμόζεται άρδευση για να εξασφαλίζεται μέγιστη απόδοση των φυτών</a:t>
            </a:r>
          </a:p>
        </p:txBody>
      </p:sp>
    </p:spTree>
    <p:extLst>
      <p:ext uri="{BB962C8B-B14F-4D97-AF65-F5344CB8AC3E}">
        <p14:creationId xmlns:p14="http://schemas.microsoft.com/office/powerpoint/2010/main" val="188086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1E1592-B098-4B7E-9C03-79E52D76C4CA}"/>
              </a:ext>
            </a:extLst>
          </p:cNvPr>
          <p:cNvSpPr txBox="1"/>
          <p:nvPr/>
        </p:nvSpPr>
        <p:spPr>
          <a:xfrm>
            <a:off x="276225" y="352425"/>
            <a:ext cx="11515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/>
              <a:t>Τα παραδοσιακά συστήματα άρδευσης  (λεκάνες, λωρίδες) αλλά και η μέθοδος της τεχνητής βροχής προσαρμόζονται καλύτερα στην παραπάνω μεθοδολογία.</a:t>
            </a:r>
          </a:p>
          <a:p>
            <a:pPr algn="just"/>
            <a:endParaRPr lang="el-GR" sz="2800" dirty="0"/>
          </a:p>
          <a:p>
            <a:pPr algn="just"/>
            <a:r>
              <a:rPr lang="el-GR" sz="2800" dirty="0"/>
              <a:t>Εάν έχουμε αρκετές μετρήσεις θ-Η μπορούμε να υπολογίσουμε το εύρος άρδευσης, δηλαδή τον χρόνο στο οποίο η υγρασία θα αποκτήσει την τιμή που αντιστοιχεί στο </a:t>
            </a:r>
            <a:r>
              <a:rPr lang="en-US" sz="2800" dirty="0" err="1"/>
              <a:t>reffil</a:t>
            </a:r>
            <a:r>
              <a:rPr lang="en-US" sz="2800" dirty="0"/>
              <a:t> point</a:t>
            </a:r>
            <a:r>
              <a:rPr lang="el-GR" sz="2800" dirty="0"/>
              <a:t> μετά την άρδευση</a:t>
            </a:r>
            <a:r>
              <a:rPr lang="en-US" sz="2800" dirty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100419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515</Words>
  <Application>Microsoft Office PowerPoint</Application>
  <PresentationFormat>Ευρεία οθόνη</PresentationFormat>
  <Paragraphs>58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Θέμα του Office</vt:lpstr>
      <vt:lpstr>ΕΦΑΡΜΟΓΗ ΤΩΝ ΔΙΗΛΕΚΤΡΙΚΩΝ ΣΥΣΚΕΥΩΝ ΣΤΟΝ ΣΧΕΔΙΑΣΜΟ ΤΗΣ ΑΡΔΕΥΣΗΣ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ΕΦΑΡΜΟΓΗ ΤΩΝ ΔΙΗΛΕΚΤΡΙΚΩΝ ΣΥΣΚΕΥΩΝ ΣΤΟΝ ΣΧΕΔΙΑΣΜΟ ΤΗΣ ΑΡΔΕΥΣΗΣ</dc:title>
  <dc:creator>George</dc:creator>
  <cp:lastModifiedBy>George</cp:lastModifiedBy>
  <cp:revision>15</cp:revision>
  <dcterms:created xsi:type="dcterms:W3CDTF">2022-03-16T08:51:56Z</dcterms:created>
  <dcterms:modified xsi:type="dcterms:W3CDTF">2022-03-20T10:16:38Z</dcterms:modified>
</cp:coreProperties>
</file>