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256" r:id="rId2"/>
    <p:sldId id="284" r:id="rId3"/>
    <p:sldId id="258" r:id="rId4"/>
    <p:sldId id="336" r:id="rId5"/>
    <p:sldId id="259" r:id="rId6"/>
    <p:sldId id="268" r:id="rId7"/>
    <p:sldId id="257" r:id="rId8"/>
    <p:sldId id="260" r:id="rId9"/>
    <p:sldId id="285" r:id="rId10"/>
    <p:sldId id="286" r:id="rId11"/>
    <p:sldId id="287" r:id="rId12"/>
    <p:sldId id="288" r:id="rId13"/>
    <p:sldId id="290" r:id="rId14"/>
    <p:sldId id="289" r:id="rId15"/>
    <p:sldId id="325" r:id="rId16"/>
    <p:sldId id="326" r:id="rId17"/>
    <p:sldId id="291" r:id="rId18"/>
    <p:sldId id="293" r:id="rId19"/>
    <p:sldId id="294" r:id="rId20"/>
    <p:sldId id="295" r:id="rId21"/>
    <p:sldId id="327" r:id="rId22"/>
    <p:sldId id="328" r:id="rId23"/>
    <p:sldId id="329" r:id="rId24"/>
    <p:sldId id="330" r:id="rId25"/>
    <p:sldId id="331" r:id="rId26"/>
    <p:sldId id="332" r:id="rId27"/>
    <p:sldId id="297" r:id="rId28"/>
    <p:sldId id="302" r:id="rId29"/>
    <p:sldId id="337" r:id="rId30"/>
    <p:sldId id="338" r:id="rId31"/>
    <p:sldId id="303" r:id="rId32"/>
    <p:sldId id="305" r:id="rId33"/>
    <p:sldId id="307" r:id="rId34"/>
    <p:sldId id="306" r:id="rId35"/>
    <p:sldId id="333" r:id="rId36"/>
    <p:sldId id="334" r:id="rId37"/>
    <p:sldId id="308" r:id="rId38"/>
    <p:sldId id="335" r:id="rId39"/>
    <p:sldId id="312" r:id="rId40"/>
    <p:sldId id="311" r:id="rId41"/>
    <p:sldId id="313" r:id="rId42"/>
    <p:sldId id="314" r:id="rId43"/>
    <p:sldId id="315" r:id="rId44"/>
    <p:sldId id="323" r:id="rId45"/>
    <p:sldId id="319" r:id="rId46"/>
    <p:sldId id="316" r:id="rId47"/>
    <p:sldId id="317" r:id="rId48"/>
    <p:sldId id="318" r:id="rId49"/>
    <p:sldId id="320" r:id="rId50"/>
    <p:sldId id="321" r:id="rId51"/>
    <p:sldId id="322" r:id="rId5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8DB53-3153-4F76-B750-DA3573A68313}" type="datetimeFigureOut">
              <a:rPr lang="el-GR" smtClean="0"/>
              <a:pPr/>
              <a:t>1/4/2024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0DA82-000C-4B3C-87D0-8BF7B4DC731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490DA82-000C-4B3C-87D0-8BF7B4DC7311}" type="slidenum">
              <a:rPr lang="el-GR" smtClean="0"/>
              <a:pPr/>
              <a:t>31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4267200"/>
            <a:ext cx="9140825" cy="2590800"/>
            <a:chOff x="2" y="2688"/>
            <a:chExt cx="5758" cy="1632"/>
          </a:xfrm>
        </p:grpSpPr>
        <p:sp>
          <p:nvSpPr>
            <p:cNvPr id="51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grpSp>
          <p:nvGrpSpPr>
            <p:cNvPr id="5124" name="Group 4"/>
            <p:cNvGrpSpPr>
              <a:grpSpLocks/>
            </p:cNvGrpSpPr>
            <p:nvPr userDrawn="1"/>
          </p:nvGrpSpPr>
          <p:grpSpPr bwMode="auto">
            <a:xfrm>
              <a:off x="3528" y="3715"/>
              <a:ext cx="792" cy="521"/>
              <a:chOff x="3527" y="3715"/>
              <a:chExt cx="792" cy="521"/>
            </a:xfrm>
          </p:grpSpPr>
          <p:sp>
            <p:nvSpPr>
              <p:cNvPr id="5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l-GR"/>
              </a:p>
            </p:txBody>
          </p:sp>
          <p:sp>
            <p:nvSpPr>
              <p:cNvPr id="5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l-GR"/>
              </a:p>
            </p:txBody>
          </p:sp>
          <p:sp>
            <p:nvSpPr>
              <p:cNvPr id="5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5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l-GR"/>
              </a:p>
            </p:txBody>
          </p:sp>
          <p:sp>
            <p:nvSpPr>
              <p:cNvPr id="5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5130"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l-GR"/>
              </a:p>
            </p:txBody>
          </p:sp>
          <p:sp>
            <p:nvSpPr>
              <p:cNvPr id="5131"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l-GR"/>
              </a:p>
            </p:txBody>
          </p:sp>
          <p:sp>
            <p:nvSpPr>
              <p:cNvPr id="5132"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5133"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l-GR"/>
              </a:p>
            </p:txBody>
          </p:sp>
          <p:sp>
            <p:nvSpPr>
              <p:cNvPr id="5134"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l-GR"/>
              </a:p>
            </p:txBody>
          </p:sp>
          <p:sp>
            <p:nvSpPr>
              <p:cNvPr id="5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grpSp>
        <p:grpSp>
          <p:nvGrpSpPr>
            <p:cNvPr id="5136" name="Group 16"/>
            <p:cNvGrpSpPr>
              <a:grpSpLocks/>
            </p:cNvGrpSpPr>
            <p:nvPr userDrawn="1"/>
          </p:nvGrpSpPr>
          <p:grpSpPr bwMode="auto">
            <a:xfrm>
              <a:off x="1776" y="3631"/>
              <a:ext cx="1626" cy="683"/>
              <a:chOff x="1776" y="3631"/>
              <a:chExt cx="1626" cy="683"/>
            </a:xfrm>
          </p:grpSpPr>
          <p:sp>
            <p:nvSpPr>
              <p:cNvPr id="513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l-GR"/>
              </a:p>
            </p:txBody>
          </p:sp>
          <p:sp>
            <p:nvSpPr>
              <p:cNvPr id="513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l-GR"/>
              </a:p>
            </p:txBody>
          </p:sp>
          <p:sp>
            <p:nvSpPr>
              <p:cNvPr id="513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l-GR"/>
              </a:p>
            </p:txBody>
          </p:sp>
          <p:sp>
            <p:nvSpPr>
              <p:cNvPr id="514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l-GR"/>
              </a:p>
            </p:txBody>
          </p:sp>
          <p:sp>
            <p:nvSpPr>
              <p:cNvPr id="514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sp>
            <p:nvSpPr>
              <p:cNvPr id="514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l-GR"/>
              </a:p>
            </p:txBody>
          </p:sp>
          <p:sp>
            <p:nvSpPr>
              <p:cNvPr id="514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l-GR"/>
              </a:p>
            </p:txBody>
          </p:sp>
          <p:sp>
            <p:nvSpPr>
              <p:cNvPr id="514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l-GR"/>
              </a:p>
            </p:txBody>
          </p:sp>
          <p:sp>
            <p:nvSpPr>
              <p:cNvPr id="51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l-GR"/>
              </a:p>
            </p:txBody>
          </p:sp>
          <p:sp>
            <p:nvSpPr>
              <p:cNvPr id="51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l-GR"/>
              </a:p>
            </p:txBody>
          </p:sp>
          <p:sp>
            <p:nvSpPr>
              <p:cNvPr id="51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l-GR"/>
              </a:p>
            </p:txBody>
          </p:sp>
          <p:sp>
            <p:nvSpPr>
              <p:cNvPr id="51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l-GR"/>
              </a:p>
            </p:txBody>
          </p:sp>
          <p:sp>
            <p:nvSpPr>
              <p:cNvPr id="51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l-GR"/>
              </a:p>
            </p:txBody>
          </p:sp>
          <p:sp>
            <p:nvSpPr>
              <p:cNvPr id="51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l-GR"/>
              </a:p>
            </p:txBody>
          </p:sp>
          <p:sp>
            <p:nvSpPr>
              <p:cNvPr id="51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51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51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51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l-GR"/>
              </a:p>
            </p:txBody>
          </p:sp>
        </p:grpSp>
        <p:grpSp>
          <p:nvGrpSpPr>
            <p:cNvPr id="5155" name="Group 35"/>
            <p:cNvGrpSpPr>
              <a:grpSpLocks/>
            </p:cNvGrpSpPr>
            <p:nvPr userDrawn="1"/>
          </p:nvGrpSpPr>
          <p:grpSpPr bwMode="auto">
            <a:xfrm>
              <a:off x="4128" y="3360"/>
              <a:ext cx="1351" cy="821"/>
              <a:chOff x="4128" y="3360"/>
              <a:chExt cx="1351" cy="821"/>
            </a:xfrm>
          </p:grpSpPr>
          <p:sp>
            <p:nvSpPr>
              <p:cNvPr id="5156"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5157"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5158"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l-GR"/>
              </a:p>
            </p:txBody>
          </p:sp>
          <p:sp>
            <p:nvSpPr>
              <p:cNvPr id="5159"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5160"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5161"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5162"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5163"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l-GR"/>
              </a:p>
            </p:txBody>
          </p:sp>
          <p:sp>
            <p:nvSpPr>
              <p:cNvPr id="5164"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l-GR"/>
              </a:p>
            </p:txBody>
          </p:sp>
          <p:sp>
            <p:nvSpPr>
              <p:cNvPr id="5165"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5166"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5167"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l-GR"/>
              </a:p>
            </p:txBody>
          </p:sp>
          <p:sp>
            <p:nvSpPr>
              <p:cNvPr id="5168"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l-GR"/>
              </a:p>
            </p:txBody>
          </p:sp>
          <p:sp>
            <p:nvSpPr>
              <p:cNvPr id="5169"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5170"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sp>
            <p:nvSpPr>
              <p:cNvPr id="5171"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5172"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l-GR"/>
              </a:p>
            </p:txBody>
          </p:sp>
        </p:grpSp>
        <p:grpSp>
          <p:nvGrpSpPr>
            <p:cNvPr id="5173" name="Group 53"/>
            <p:cNvGrpSpPr>
              <a:grpSpLocks/>
            </p:cNvGrpSpPr>
            <p:nvPr userDrawn="1"/>
          </p:nvGrpSpPr>
          <p:grpSpPr bwMode="auto">
            <a:xfrm>
              <a:off x="5280" y="3024"/>
              <a:ext cx="425" cy="258"/>
              <a:chOff x="5280" y="3024"/>
              <a:chExt cx="425" cy="258"/>
            </a:xfrm>
          </p:grpSpPr>
          <p:sp>
            <p:nvSpPr>
              <p:cNvPr id="5174"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5175"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5176"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5177"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5178"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5179"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5180"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grpSp>
            <p:nvGrpSpPr>
              <p:cNvPr id="5181" name="Group 61"/>
              <p:cNvGrpSpPr>
                <a:grpSpLocks/>
              </p:cNvGrpSpPr>
              <p:nvPr/>
            </p:nvGrpSpPr>
            <p:grpSpPr bwMode="auto">
              <a:xfrm>
                <a:off x="5381" y="3085"/>
                <a:ext cx="227" cy="132"/>
                <a:chOff x="5381" y="3085"/>
                <a:chExt cx="227" cy="132"/>
              </a:xfrm>
            </p:grpSpPr>
            <p:sp>
              <p:nvSpPr>
                <p:cNvPr id="518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l-GR"/>
                </a:p>
              </p:txBody>
            </p:sp>
            <p:sp>
              <p:nvSpPr>
                <p:cNvPr id="518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l-GR"/>
                </a:p>
              </p:txBody>
            </p:sp>
            <p:sp>
              <p:nvSpPr>
                <p:cNvPr id="518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l-GR"/>
                </a:p>
              </p:txBody>
            </p:sp>
            <p:sp>
              <p:nvSpPr>
                <p:cNvPr id="518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l-GR"/>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l-GR"/>
              <a:t>Click to edit Master title style</a:t>
            </a:r>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Click to edit Master subtitle style</a:t>
            </a:r>
          </a:p>
        </p:txBody>
      </p:sp>
      <p:sp>
        <p:nvSpPr>
          <p:cNvPr id="5188" name="Rectangle 68"/>
          <p:cNvSpPr>
            <a:spLocks noGrp="1" noChangeArrowheads="1"/>
          </p:cNvSpPr>
          <p:nvPr>
            <p:ph type="dt" sz="quarter" idx="2"/>
          </p:nvPr>
        </p:nvSpPr>
        <p:spPr>
          <a:xfrm>
            <a:off x="457200" y="6248400"/>
            <a:ext cx="2133600" cy="457200"/>
          </a:xfrm>
        </p:spPr>
        <p:txBody>
          <a:bodyPr/>
          <a:lstStyle>
            <a:lvl1pPr>
              <a:defRPr/>
            </a:lvl1pPr>
          </a:lstStyle>
          <a:p>
            <a:endParaRPr lang="el-GR"/>
          </a:p>
        </p:txBody>
      </p:sp>
      <p:sp>
        <p:nvSpPr>
          <p:cNvPr id="5189" name="Rectangle 69"/>
          <p:cNvSpPr>
            <a:spLocks noGrp="1" noChangeArrowheads="1"/>
          </p:cNvSpPr>
          <p:nvPr>
            <p:ph type="ftr" sz="quarter" idx="3"/>
          </p:nvPr>
        </p:nvSpPr>
        <p:spPr>
          <a:xfrm>
            <a:off x="3124200" y="6248400"/>
            <a:ext cx="2895600" cy="457200"/>
          </a:xfrm>
        </p:spPr>
        <p:txBody>
          <a:bodyPr/>
          <a:lstStyle>
            <a:lvl1pPr>
              <a:defRPr/>
            </a:lvl1pPr>
          </a:lstStyle>
          <a:p>
            <a:endParaRPr lang="el-GR"/>
          </a:p>
        </p:txBody>
      </p:sp>
      <p:sp>
        <p:nvSpPr>
          <p:cNvPr id="5190" name="Rectangle 70"/>
          <p:cNvSpPr>
            <a:spLocks noGrp="1" noChangeArrowheads="1"/>
          </p:cNvSpPr>
          <p:nvPr>
            <p:ph type="sldNum" sz="quarter" idx="4"/>
          </p:nvPr>
        </p:nvSpPr>
        <p:spPr>
          <a:xfrm>
            <a:off x="6553200" y="6248400"/>
            <a:ext cx="2133600" cy="457200"/>
          </a:xfrm>
        </p:spPr>
        <p:txBody>
          <a:bodyPr/>
          <a:lstStyle>
            <a:lvl1pPr>
              <a:defRPr/>
            </a:lvl1pPr>
          </a:lstStyle>
          <a:p>
            <a:fld id="{8CB90E57-5B64-4CE7-8D23-3A59AF8A2E20}" type="slidenum">
              <a:rPr lang="el-GR"/>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82375419-5B2F-4CB3-B49E-2011DA5FE918}"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937BFF90-405A-4302-840D-66C141BA9961}"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FCD3E816-74C9-4E1B-B3B7-97DE94C935F6}"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p>
        </p:txBody>
      </p:sp>
      <p:sp>
        <p:nvSpPr>
          <p:cNvPr id="5" name="Footer Placeholder 4"/>
          <p:cNvSpPr>
            <a:spLocks noGrp="1"/>
          </p:cNvSpPr>
          <p:nvPr>
            <p:ph type="ftr" sz="quarter" idx="11"/>
          </p:nvPr>
        </p:nvSpPr>
        <p:spPr/>
        <p:txBody>
          <a:bodyPr/>
          <a:lstStyle>
            <a:lvl1pPr>
              <a:defRPr/>
            </a:lvl1pPr>
          </a:lstStyle>
          <a:p>
            <a:endParaRPr lang="el-GR"/>
          </a:p>
        </p:txBody>
      </p:sp>
      <p:sp>
        <p:nvSpPr>
          <p:cNvPr id="6" name="Slide Number Placeholder 5"/>
          <p:cNvSpPr>
            <a:spLocks noGrp="1"/>
          </p:cNvSpPr>
          <p:nvPr>
            <p:ph type="sldNum" sz="quarter" idx="12"/>
          </p:nvPr>
        </p:nvSpPr>
        <p:spPr/>
        <p:txBody>
          <a:bodyPr/>
          <a:lstStyle>
            <a:lvl1pPr>
              <a:defRPr/>
            </a:lvl1pPr>
          </a:lstStyle>
          <a:p>
            <a:fld id="{E37F38C4-0CC2-4949-990A-6B309514B865}"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B14C3364-20F6-41F2-A7FA-F2D88CAEE5C9}"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p>
        </p:txBody>
      </p:sp>
      <p:sp>
        <p:nvSpPr>
          <p:cNvPr id="8" name="Footer Placeholder 7"/>
          <p:cNvSpPr>
            <a:spLocks noGrp="1"/>
          </p:cNvSpPr>
          <p:nvPr>
            <p:ph type="ftr" sz="quarter" idx="11"/>
          </p:nvPr>
        </p:nvSpPr>
        <p:spPr/>
        <p:txBody>
          <a:bodyPr/>
          <a:lstStyle>
            <a:lvl1pPr>
              <a:defRPr/>
            </a:lvl1pPr>
          </a:lstStyle>
          <a:p>
            <a:endParaRPr lang="el-GR"/>
          </a:p>
        </p:txBody>
      </p:sp>
      <p:sp>
        <p:nvSpPr>
          <p:cNvPr id="9" name="Slide Number Placeholder 8"/>
          <p:cNvSpPr>
            <a:spLocks noGrp="1"/>
          </p:cNvSpPr>
          <p:nvPr>
            <p:ph type="sldNum" sz="quarter" idx="12"/>
          </p:nvPr>
        </p:nvSpPr>
        <p:spPr/>
        <p:txBody>
          <a:bodyPr/>
          <a:lstStyle>
            <a:lvl1pPr>
              <a:defRPr/>
            </a:lvl1pPr>
          </a:lstStyle>
          <a:p>
            <a:fld id="{9AE192D9-C226-4C30-BD03-CAABF09CF812}"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p>
        </p:txBody>
      </p:sp>
      <p:sp>
        <p:nvSpPr>
          <p:cNvPr id="4" name="Footer Placeholder 3"/>
          <p:cNvSpPr>
            <a:spLocks noGrp="1"/>
          </p:cNvSpPr>
          <p:nvPr>
            <p:ph type="ftr" sz="quarter" idx="11"/>
          </p:nvPr>
        </p:nvSpPr>
        <p:spPr/>
        <p:txBody>
          <a:bodyPr/>
          <a:lstStyle>
            <a:lvl1pPr>
              <a:defRPr/>
            </a:lvl1pPr>
          </a:lstStyle>
          <a:p>
            <a:endParaRPr lang="el-GR"/>
          </a:p>
        </p:txBody>
      </p:sp>
      <p:sp>
        <p:nvSpPr>
          <p:cNvPr id="5" name="Slide Number Placeholder 4"/>
          <p:cNvSpPr>
            <a:spLocks noGrp="1"/>
          </p:cNvSpPr>
          <p:nvPr>
            <p:ph type="sldNum" sz="quarter" idx="12"/>
          </p:nvPr>
        </p:nvSpPr>
        <p:spPr/>
        <p:txBody>
          <a:bodyPr/>
          <a:lstStyle>
            <a:lvl1pPr>
              <a:defRPr/>
            </a:lvl1pPr>
          </a:lstStyle>
          <a:p>
            <a:fld id="{8AEB3B89-9C2E-4688-8066-BAF4B4BF02A7}"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p>
        </p:txBody>
      </p:sp>
      <p:sp>
        <p:nvSpPr>
          <p:cNvPr id="3" name="Footer Placeholder 2"/>
          <p:cNvSpPr>
            <a:spLocks noGrp="1"/>
          </p:cNvSpPr>
          <p:nvPr>
            <p:ph type="ftr" sz="quarter" idx="11"/>
          </p:nvPr>
        </p:nvSpPr>
        <p:spPr/>
        <p:txBody>
          <a:bodyPr/>
          <a:lstStyle>
            <a:lvl1pPr>
              <a:defRPr/>
            </a:lvl1pPr>
          </a:lstStyle>
          <a:p>
            <a:endParaRPr lang="el-GR"/>
          </a:p>
        </p:txBody>
      </p:sp>
      <p:sp>
        <p:nvSpPr>
          <p:cNvPr id="4" name="Slide Number Placeholder 3"/>
          <p:cNvSpPr>
            <a:spLocks noGrp="1"/>
          </p:cNvSpPr>
          <p:nvPr>
            <p:ph type="sldNum" sz="quarter" idx="12"/>
          </p:nvPr>
        </p:nvSpPr>
        <p:spPr/>
        <p:txBody>
          <a:bodyPr/>
          <a:lstStyle>
            <a:lvl1pPr>
              <a:defRPr/>
            </a:lvl1pPr>
          </a:lstStyle>
          <a:p>
            <a:fld id="{815322BD-ED6B-4FCF-9846-4427567D5740}"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0AE9CA7D-FF29-4DEA-A2BD-DB688D941CFD}"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p>
        </p:txBody>
      </p:sp>
      <p:sp>
        <p:nvSpPr>
          <p:cNvPr id="6" name="Footer Placeholder 5"/>
          <p:cNvSpPr>
            <a:spLocks noGrp="1"/>
          </p:cNvSpPr>
          <p:nvPr>
            <p:ph type="ftr" sz="quarter" idx="11"/>
          </p:nvPr>
        </p:nvSpPr>
        <p:spPr/>
        <p:txBody>
          <a:bodyPr/>
          <a:lstStyle>
            <a:lvl1pPr>
              <a:defRPr/>
            </a:lvl1pPr>
          </a:lstStyle>
          <a:p>
            <a:endParaRPr lang="el-GR"/>
          </a:p>
        </p:txBody>
      </p:sp>
      <p:sp>
        <p:nvSpPr>
          <p:cNvPr id="7" name="Slide Number Placeholder 6"/>
          <p:cNvSpPr>
            <a:spLocks noGrp="1"/>
          </p:cNvSpPr>
          <p:nvPr>
            <p:ph type="sldNum" sz="quarter" idx="12"/>
          </p:nvPr>
        </p:nvSpPr>
        <p:spPr/>
        <p:txBody>
          <a:bodyPr/>
          <a:lstStyle>
            <a:lvl1pPr>
              <a:defRPr/>
            </a:lvl1pPr>
          </a:lstStyle>
          <a:p>
            <a:fld id="{F785FC35-C1CC-4AF7-A060-3E1D90B3AC07}"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5000"/>
          </a:schemeClr>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l-GR"/>
          </a:p>
        </p:txBody>
      </p:sp>
      <p:grpSp>
        <p:nvGrpSpPr>
          <p:cNvPr id="4099" name="Group 3"/>
          <p:cNvGrpSpPr>
            <a:grpSpLocks/>
          </p:cNvGrpSpPr>
          <p:nvPr/>
        </p:nvGrpSpPr>
        <p:grpSpPr bwMode="auto">
          <a:xfrm>
            <a:off x="3175" y="4267200"/>
            <a:ext cx="9140825" cy="2590800"/>
            <a:chOff x="2" y="2688"/>
            <a:chExt cx="5758" cy="1632"/>
          </a:xfrm>
        </p:grpSpPr>
        <p:sp>
          <p:nvSpPr>
            <p:cNvPr id="41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grpSp>
          <p:nvGrpSpPr>
            <p:cNvPr id="4101"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l-G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l-G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l-G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l-GR"/>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l-GR"/>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l-GR"/>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l-G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grpSp>
        <p:grpSp>
          <p:nvGrpSpPr>
            <p:cNvPr id="4113"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l-G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l-G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l-G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l-G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l-G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l-G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l-GR"/>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l-GR"/>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l-GR"/>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l-GR"/>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l-GR"/>
              </a:p>
            </p:txBody>
          </p:sp>
          <p:sp>
            <p:nvSpPr>
              <p:cNvPr id="41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l-GR"/>
              </a:p>
            </p:txBody>
          </p:sp>
          <p:sp>
            <p:nvSpPr>
              <p:cNvPr id="41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l-GR"/>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l-GR"/>
              </a:p>
            </p:txBody>
          </p:sp>
          <p:sp>
            <p:nvSpPr>
              <p:cNvPr id="41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l-GR"/>
              </a:p>
            </p:txBody>
          </p:sp>
        </p:grpSp>
        <p:grpSp>
          <p:nvGrpSpPr>
            <p:cNvPr id="4132"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l-GR"/>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l-GR"/>
              </a:p>
            </p:txBody>
          </p:sp>
          <p:sp>
            <p:nvSpPr>
              <p:cNvPr id="41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l-GR"/>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l-GR"/>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l-G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l-G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l-G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l-G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l-G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l-GR"/>
              </a:p>
            </p:txBody>
          </p:sp>
        </p:grpSp>
        <p:grpSp>
          <p:nvGrpSpPr>
            <p:cNvPr id="4150" name="Group 54"/>
            <p:cNvGrpSpPr>
              <a:grpSpLocks/>
            </p:cNvGrpSpPr>
            <p:nvPr userDrawn="1"/>
          </p:nvGrpSpPr>
          <p:grpSpPr bwMode="auto">
            <a:xfrm>
              <a:off x="5280" y="3024"/>
              <a:ext cx="425" cy="258"/>
              <a:chOff x="5280" y="3024"/>
              <a:chExt cx="425" cy="258"/>
            </a:xfrm>
          </p:grpSpPr>
          <p:sp>
            <p:nvSpPr>
              <p:cNvPr id="41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41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41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41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sp>
            <p:nvSpPr>
              <p:cNvPr id="41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41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l-GR"/>
              </a:p>
            </p:txBody>
          </p:sp>
          <p:sp>
            <p:nvSpPr>
              <p:cNvPr id="4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l-GR"/>
              </a:p>
            </p:txBody>
          </p:sp>
          <p:grpSp>
            <p:nvGrpSpPr>
              <p:cNvPr id="4158" name="Group 62"/>
              <p:cNvGrpSpPr>
                <a:grpSpLocks/>
              </p:cNvGrpSpPr>
              <p:nvPr/>
            </p:nvGrpSpPr>
            <p:grpSpPr bwMode="auto">
              <a:xfrm>
                <a:off x="5381" y="3085"/>
                <a:ext cx="227" cy="132"/>
                <a:chOff x="5381" y="3085"/>
                <a:chExt cx="227" cy="132"/>
              </a:xfrm>
            </p:grpSpPr>
            <p:sp>
              <p:nvSpPr>
                <p:cNvPr id="4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l-GR"/>
                </a:p>
              </p:txBody>
            </p:sp>
            <p:sp>
              <p:nvSpPr>
                <p:cNvPr id="4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l-GR"/>
                </a:p>
              </p:txBody>
            </p:sp>
            <p:sp>
              <p:nvSpPr>
                <p:cNvPr id="4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l-GR"/>
                </a:p>
              </p:txBody>
            </p:sp>
            <p:sp>
              <p:nvSpPr>
                <p:cNvPr id="4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l-GR"/>
                </a:p>
              </p:txBody>
            </p:sp>
          </p:grpSp>
        </p:grpSp>
      </p:grpSp>
      <p:sp>
        <p:nvSpPr>
          <p:cNvPr id="41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smtClean="0"/>
              <a:t>Click to edit Master title style</a:t>
            </a:r>
          </a:p>
        </p:txBody>
      </p:sp>
      <p:sp>
        <p:nvSpPr>
          <p:cNvPr id="41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41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l-GR"/>
          </a:p>
        </p:txBody>
      </p:sp>
      <p:sp>
        <p:nvSpPr>
          <p:cNvPr id="41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l-GR"/>
          </a:p>
        </p:txBody>
      </p:sp>
      <p:sp>
        <p:nvSpPr>
          <p:cNvPr id="41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AAA3C84D-D97E-4C2B-9251-63F2AFC90076}"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2856"/>
            <a:ext cx="7772400" cy="1296144"/>
          </a:xfrm>
        </p:spPr>
        <p:txBody>
          <a:bodyPr/>
          <a:lstStyle/>
          <a:p>
            <a:pPr>
              <a:lnSpc>
                <a:spcPct val="150000"/>
              </a:lnSpc>
            </a:pPr>
            <a:r>
              <a:rPr lang="el-GR" sz="2400" b="1" dirty="0" smtClean="0">
                <a:latin typeface="Calibri" pitchFamily="34" charset="0"/>
                <a:cs typeface="Calibri" pitchFamily="34" charset="0"/>
              </a:rPr>
              <a:t>ΚΕΦΑΛΑΙΟ 1</a:t>
            </a:r>
            <a:r>
              <a:rPr lang="el-GR" sz="2400" dirty="0" smtClean="0">
                <a:latin typeface="Calibri" pitchFamily="34" charset="0"/>
                <a:cs typeface="Calibri" pitchFamily="34" charset="0"/>
              </a:rPr>
              <a:t/>
            </a:r>
            <a:br>
              <a:rPr lang="el-GR" sz="2400" dirty="0" smtClean="0">
                <a:latin typeface="Calibri" pitchFamily="34" charset="0"/>
                <a:cs typeface="Calibri" pitchFamily="34" charset="0"/>
              </a:rPr>
            </a:br>
            <a:r>
              <a:rPr lang="el-GR" sz="2400" b="1" dirty="0" smtClean="0">
                <a:latin typeface="Calibri" pitchFamily="34" charset="0"/>
                <a:cs typeface="Calibri" pitchFamily="34" charset="0"/>
              </a:rPr>
              <a:t>ΕΙΣΑΓΩΓΗ</a:t>
            </a:r>
            <a:endParaRPr lang="el-GR" sz="2400" dirty="0">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b="1" dirty="0">
                <a:latin typeface="Calibri" pitchFamily="34" charset="0"/>
                <a:cs typeface="Calibri" pitchFamily="34" charset="0"/>
              </a:rPr>
              <a:t>Ερωτήματα που πρέπει να απαντηθούν προκειμένου να γίνει κατανοητή η λειτουργία της φωτοσύνθεσης</a:t>
            </a:r>
            <a:br>
              <a:rPr lang="el-GR" sz="2000" b="1" dirty="0">
                <a:latin typeface="Calibri" pitchFamily="34" charset="0"/>
                <a:cs typeface="Calibri" pitchFamily="34" charset="0"/>
              </a:rPr>
            </a:br>
            <a:endParaRPr lang="el-GR" sz="2000" dirty="0">
              <a:latin typeface="Calibri" pitchFamily="34" charset="0"/>
              <a:cs typeface="Calibri" pitchFamily="34" charset="0"/>
            </a:endParaRPr>
          </a:p>
        </p:txBody>
      </p:sp>
      <p:sp>
        <p:nvSpPr>
          <p:cNvPr id="3" name="Content Placeholder 2"/>
          <p:cNvSpPr>
            <a:spLocks noGrp="1"/>
          </p:cNvSpPr>
          <p:nvPr>
            <p:ph idx="1"/>
          </p:nvPr>
        </p:nvSpPr>
        <p:spPr>
          <a:xfrm>
            <a:off x="0" y="1052736"/>
            <a:ext cx="4427984" cy="5688631"/>
          </a:xfrm>
        </p:spPr>
        <p:txBody>
          <a:bodyPr/>
          <a:lstStyle/>
          <a:p>
            <a:pPr>
              <a:lnSpc>
                <a:spcPct val="150000"/>
              </a:lnSpc>
            </a:pPr>
            <a:r>
              <a:rPr lang="el-GR" sz="2000" i="1" u="sng" dirty="0" smtClean="0">
                <a:solidFill>
                  <a:srgbClr val="FFFF00"/>
                </a:solidFill>
                <a:latin typeface="Calibri" pitchFamily="34" charset="0"/>
                <a:cs typeface="Calibri" pitchFamily="34" charset="0"/>
              </a:rPr>
              <a:t>Γιατί </a:t>
            </a:r>
            <a:r>
              <a:rPr lang="el-GR" sz="2000" i="1" u="sng" dirty="0">
                <a:solidFill>
                  <a:srgbClr val="FFFF00"/>
                </a:solidFill>
                <a:latin typeface="Calibri" pitchFamily="34" charset="0"/>
                <a:cs typeface="Calibri" pitchFamily="34" charset="0"/>
              </a:rPr>
              <a:t>το φως έχει </a:t>
            </a:r>
            <a:r>
              <a:rPr lang="el-GR" sz="2000" i="1" u="sng" dirty="0" smtClean="0">
                <a:solidFill>
                  <a:srgbClr val="FFFF00"/>
                </a:solidFill>
                <a:latin typeface="Calibri" pitchFamily="34" charset="0"/>
                <a:cs typeface="Calibri" pitchFamily="34" charset="0"/>
              </a:rPr>
              <a:t>ενέργεια;</a:t>
            </a:r>
            <a:endParaRPr lang="en-US" sz="2000" i="1" u="sng" dirty="0" smtClean="0">
              <a:solidFill>
                <a:srgbClr val="FFFF00"/>
              </a:solidFill>
              <a:latin typeface="Calibri" pitchFamily="34" charset="0"/>
              <a:cs typeface="Calibri" pitchFamily="34" charset="0"/>
            </a:endParaRPr>
          </a:p>
          <a:p>
            <a:pPr marL="0" indent="0" algn="just">
              <a:lnSpc>
                <a:spcPct val="150000"/>
              </a:lnSpc>
              <a:buNone/>
            </a:pPr>
            <a:r>
              <a:rPr lang="en-US" sz="1600" dirty="0" smtClean="0"/>
              <a:t>Η </a:t>
            </a:r>
            <a:r>
              <a:rPr lang="en-US" sz="1600" dirty="0" err="1" smtClean="0"/>
              <a:t>μεταφορά</a:t>
            </a:r>
            <a:r>
              <a:rPr lang="en-US" sz="1600" dirty="0" smtClean="0"/>
              <a:t> </a:t>
            </a:r>
            <a:r>
              <a:rPr lang="en-US" sz="1600" dirty="0" err="1" smtClean="0"/>
              <a:t>της</a:t>
            </a:r>
            <a:r>
              <a:rPr lang="en-US" sz="1600" dirty="0" smtClean="0"/>
              <a:t> </a:t>
            </a:r>
            <a:r>
              <a:rPr lang="en-US" sz="1600" dirty="0" err="1" smtClean="0"/>
              <a:t>ενέργειας</a:t>
            </a:r>
            <a:r>
              <a:rPr lang="en-US" sz="1600" dirty="0" smtClean="0"/>
              <a:t> </a:t>
            </a:r>
            <a:r>
              <a:rPr lang="en-US" sz="1600" dirty="0" err="1" smtClean="0"/>
              <a:t>της</a:t>
            </a:r>
            <a:r>
              <a:rPr lang="en-US" sz="1600" dirty="0" smtClean="0"/>
              <a:t> </a:t>
            </a:r>
            <a:r>
              <a:rPr lang="en-US" sz="1600" dirty="0" err="1" smtClean="0"/>
              <a:t>ηλεκτρομαγνητικής</a:t>
            </a:r>
            <a:r>
              <a:rPr lang="en-US" sz="1600" dirty="0" smtClean="0"/>
              <a:t> </a:t>
            </a:r>
            <a:r>
              <a:rPr lang="en-US" sz="1600" dirty="0" err="1" smtClean="0"/>
              <a:t>ακτινοβολίας</a:t>
            </a:r>
            <a:r>
              <a:rPr lang="en-US" sz="1600" dirty="0" smtClean="0"/>
              <a:t> </a:t>
            </a:r>
            <a:r>
              <a:rPr lang="en-US" sz="1600" dirty="0" err="1" smtClean="0"/>
              <a:t>και</a:t>
            </a:r>
            <a:r>
              <a:rPr lang="en-US" sz="1600" dirty="0" smtClean="0"/>
              <a:t> η </a:t>
            </a:r>
            <a:r>
              <a:rPr lang="en-US" sz="1600" dirty="0" err="1" smtClean="0"/>
              <a:t>αλληλεπίδραση</a:t>
            </a:r>
            <a:r>
              <a:rPr lang="en-US" sz="1600" dirty="0" smtClean="0"/>
              <a:t> </a:t>
            </a:r>
            <a:r>
              <a:rPr lang="en-US" sz="1600" dirty="0" err="1" smtClean="0"/>
              <a:t>της</a:t>
            </a:r>
            <a:r>
              <a:rPr lang="en-US" sz="1600" dirty="0" smtClean="0"/>
              <a:t> </a:t>
            </a:r>
            <a:r>
              <a:rPr lang="en-US" sz="1600" dirty="0" err="1" smtClean="0"/>
              <a:t>ακτινοβολίας</a:t>
            </a:r>
            <a:r>
              <a:rPr lang="en-US" sz="1600" dirty="0" smtClean="0"/>
              <a:t> </a:t>
            </a:r>
            <a:r>
              <a:rPr lang="en-US" sz="1600" dirty="0" err="1" smtClean="0"/>
              <a:t>με</a:t>
            </a:r>
            <a:r>
              <a:rPr lang="en-US" sz="1600" dirty="0" smtClean="0"/>
              <a:t> </a:t>
            </a:r>
            <a:r>
              <a:rPr lang="en-US" sz="1600" dirty="0" err="1" smtClean="0"/>
              <a:t>την</a:t>
            </a:r>
            <a:r>
              <a:rPr lang="en-US" sz="1600" dirty="0" smtClean="0"/>
              <a:t> </a:t>
            </a:r>
            <a:r>
              <a:rPr lang="en-US" sz="1600" dirty="0" err="1" smtClean="0"/>
              <a:t>ύλη</a:t>
            </a:r>
            <a:r>
              <a:rPr lang="en-US" sz="1600" dirty="0" smtClean="0"/>
              <a:t> </a:t>
            </a:r>
            <a:r>
              <a:rPr lang="en-US" sz="1600" dirty="0" err="1" smtClean="0"/>
              <a:t>αποδίδονται</a:t>
            </a:r>
            <a:r>
              <a:rPr lang="en-US" sz="1600" dirty="0" smtClean="0"/>
              <a:t> </a:t>
            </a:r>
            <a:r>
              <a:rPr lang="en-US" sz="1600" dirty="0" err="1" smtClean="0"/>
              <a:t>μέσω</a:t>
            </a:r>
            <a:r>
              <a:rPr lang="en-US" sz="1600" dirty="0" smtClean="0"/>
              <a:t> </a:t>
            </a:r>
            <a:r>
              <a:rPr lang="en-US" sz="1600" dirty="0" err="1" smtClean="0"/>
              <a:t>ενός</a:t>
            </a:r>
            <a:r>
              <a:rPr lang="en-US" sz="1600" dirty="0" smtClean="0"/>
              <a:t> </a:t>
            </a:r>
            <a:r>
              <a:rPr lang="en-US" sz="1600" dirty="0" err="1" smtClean="0"/>
              <a:t>στοιχειώδους</a:t>
            </a:r>
            <a:r>
              <a:rPr lang="en-US" sz="1600" dirty="0" smtClean="0"/>
              <a:t> </a:t>
            </a:r>
            <a:r>
              <a:rPr lang="en-US" sz="1600" dirty="0" err="1" smtClean="0"/>
              <a:t>σωματιδίου</a:t>
            </a:r>
            <a:r>
              <a:rPr lang="en-US" sz="1600" dirty="0" smtClean="0"/>
              <a:t> </a:t>
            </a:r>
            <a:r>
              <a:rPr lang="en-US" sz="1600" dirty="0" err="1" smtClean="0"/>
              <a:t>που</a:t>
            </a:r>
            <a:r>
              <a:rPr lang="en-US" sz="1600" dirty="0" smtClean="0"/>
              <a:t> </a:t>
            </a:r>
            <a:r>
              <a:rPr lang="en-US" sz="1600" dirty="0" err="1" smtClean="0"/>
              <a:t>ονομάζεται</a:t>
            </a:r>
            <a:r>
              <a:rPr lang="en-US" sz="1600" dirty="0" smtClean="0"/>
              <a:t> </a:t>
            </a:r>
            <a:r>
              <a:rPr lang="en-US" sz="1600" b="1" dirty="0" err="1" smtClean="0">
                <a:solidFill>
                  <a:srgbClr val="FFFF00"/>
                </a:solidFill>
              </a:rPr>
              <a:t>φωτόνιο</a:t>
            </a:r>
            <a:r>
              <a:rPr lang="en-US" sz="1600" b="1" dirty="0" smtClean="0">
                <a:solidFill>
                  <a:srgbClr val="FFFF00"/>
                </a:solidFill>
              </a:rPr>
              <a:t>.</a:t>
            </a:r>
            <a:endParaRPr lang="el-GR" sz="1600" i="1" u="sng" dirty="0" smtClean="0">
              <a:solidFill>
                <a:srgbClr val="FFFF00"/>
              </a:solidFill>
              <a:latin typeface="Calibri" pitchFamily="34" charset="0"/>
              <a:cs typeface="Calibri" pitchFamily="34" charset="0"/>
            </a:endParaRPr>
          </a:p>
          <a:p>
            <a:pPr marL="0" indent="0" algn="just">
              <a:lnSpc>
                <a:spcPct val="150000"/>
              </a:lnSpc>
              <a:buNone/>
            </a:pPr>
            <a:r>
              <a:rPr lang="el-GR" sz="1600" dirty="0" smtClean="0"/>
              <a:t>Τ</a:t>
            </a:r>
            <a:r>
              <a:rPr lang="en-US" sz="1600" dirty="0" smtClean="0"/>
              <a:t>α </a:t>
            </a:r>
            <a:r>
              <a:rPr lang="en-US" sz="1600" b="1" dirty="0" err="1" smtClean="0">
                <a:solidFill>
                  <a:srgbClr val="FFFF00"/>
                </a:solidFill>
              </a:rPr>
              <a:t>φωτόνια</a:t>
            </a:r>
            <a:r>
              <a:rPr lang="en-US" sz="1600" dirty="0" smtClean="0"/>
              <a:t> </a:t>
            </a:r>
            <a:r>
              <a:rPr lang="en-US" sz="1600" dirty="0" err="1" smtClean="0"/>
              <a:t>παρουσιάζουν</a:t>
            </a:r>
            <a:r>
              <a:rPr lang="en-US" sz="1600" dirty="0" smtClean="0"/>
              <a:t> </a:t>
            </a:r>
            <a:r>
              <a:rPr lang="en-US" sz="1600" dirty="0" err="1" smtClean="0"/>
              <a:t>χαρακτηριστικά</a:t>
            </a:r>
            <a:r>
              <a:rPr lang="en-US" sz="1600" dirty="0" smtClean="0"/>
              <a:t> </a:t>
            </a:r>
            <a:r>
              <a:rPr lang="en-US" sz="1600" dirty="0" err="1" smtClean="0"/>
              <a:t>τόσο</a:t>
            </a:r>
            <a:r>
              <a:rPr lang="en-US" sz="1600" dirty="0" smtClean="0"/>
              <a:t> </a:t>
            </a:r>
            <a:r>
              <a:rPr lang="en-US" sz="1600" dirty="0" err="1" smtClean="0"/>
              <a:t>σωματιδίου</a:t>
            </a:r>
            <a:r>
              <a:rPr lang="en-US" sz="1600" dirty="0" smtClean="0"/>
              <a:t>, </a:t>
            </a:r>
            <a:r>
              <a:rPr lang="en-US" sz="1600" dirty="0" err="1" smtClean="0"/>
              <a:t>όσο</a:t>
            </a:r>
            <a:r>
              <a:rPr lang="en-US" sz="1600" dirty="0" smtClean="0"/>
              <a:t> </a:t>
            </a:r>
            <a:r>
              <a:rPr lang="en-US" sz="1600" dirty="0" err="1" smtClean="0"/>
              <a:t>και</a:t>
            </a:r>
            <a:r>
              <a:rPr lang="en-US" sz="1600" dirty="0" smtClean="0"/>
              <a:t> </a:t>
            </a:r>
            <a:r>
              <a:rPr lang="en-US" sz="1600" dirty="0" err="1" smtClean="0"/>
              <a:t>κύματος</a:t>
            </a:r>
            <a:r>
              <a:rPr lang="en-US" sz="1600" dirty="0" smtClean="0"/>
              <a:t> </a:t>
            </a:r>
            <a:endParaRPr lang="el-GR" sz="1600" dirty="0" smtClean="0"/>
          </a:p>
          <a:p>
            <a:pPr>
              <a:lnSpc>
                <a:spcPct val="150000"/>
              </a:lnSpc>
            </a:pPr>
            <a:r>
              <a:rPr lang="en-US" sz="2400" dirty="0" smtClean="0">
                <a:solidFill>
                  <a:srgbClr val="FFFF00"/>
                </a:solidFill>
                <a:latin typeface="Calibri" pitchFamily="34" charset="0"/>
                <a:cs typeface="Calibri" pitchFamily="34" charset="0"/>
              </a:rPr>
              <a:t>C= </a:t>
            </a:r>
            <a:r>
              <a:rPr lang="el-GR" sz="2400" dirty="0" err="1" smtClean="0">
                <a:solidFill>
                  <a:srgbClr val="FFFF00"/>
                </a:solidFill>
                <a:latin typeface="Calibri" pitchFamily="34" charset="0"/>
                <a:cs typeface="Calibri" pitchFamily="34" charset="0"/>
              </a:rPr>
              <a:t>λ.ν</a:t>
            </a:r>
            <a:endParaRPr lang="en-US" sz="2400" dirty="0" smtClean="0">
              <a:solidFill>
                <a:srgbClr val="FFFF00"/>
              </a:solidFill>
              <a:latin typeface="Calibri" pitchFamily="34" charset="0"/>
              <a:cs typeface="Calibri" pitchFamily="34" charset="0"/>
            </a:endParaRPr>
          </a:p>
          <a:p>
            <a:pPr>
              <a:lnSpc>
                <a:spcPct val="150000"/>
              </a:lnSpc>
            </a:pPr>
            <a:r>
              <a:rPr lang="en-US" sz="2400" dirty="0" smtClean="0">
                <a:solidFill>
                  <a:srgbClr val="FFFF00"/>
                </a:solidFill>
                <a:latin typeface="Calibri" pitchFamily="34" charset="0"/>
                <a:cs typeface="Calibri" pitchFamily="34" charset="0"/>
              </a:rPr>
              <a:t>E=h</a:t>
            </a:r>
            <a:r>
              <a:rPr lang="el-GR" sz="2400" baseline="30000" dirty="0" smtClean="0">
                <a:solidFill>
                  <a:srgbClr val="FFFF00"/>
                </a:solidFill>
                <a:latin typeface="Calibri" pitchFamily="34" charset="0"/>
                <a:cs typeface="Calibri" pitchFamily="34" charset="0"/>
              </a:rPr>
              <a:t>.</a:t>
            </a:r>
            <a:r>
              <a:rPr lang="el-GR" sz="2400" dirty="0" smtClean="0">
                <a:solidFill>
                  <a:srgbClr val="FFFF00"/>
                </a:solidFill>
                <a:latin typeface="Calibri" pitchFamily="34" charset="0"/>
                <a:cs typeface="Calibri" pitchFamily="34" charset="0"/>
              </a:rPr>
              <a:t>ν</a:t>
            </a:r>
          </a:p>
          <a:p>
            <a:pPr>
              <a:lnSpc>
                <a:spcPct val="150000"/>
              </a:lnSpc>
            </a:pPr>
            <a:r>
              <a:rPr lang="el-GR" sz="2400" dirty="0" smtClean="0">
                <a:solidFill>
                  <a:srgbClr val="FFFF00"/>
                </a:solidFill>
                <a:latin typeface="Calibri" pitchFamily="34" charset="0"/>
                <a:cs typeface="Calibri" pitchFamily="34" charset="0"/>
              </a:rPr>
              <a:t>Ε=</a:t>
            </a:r>
            <a:r>
              <a:rPr lang="en-US" sz="2400" dirty="0" smtClean="0">
                <a:solidFill>
                  <a:srgbClr val="FFFF00"/>
                </a:solidFill>
                <a:latin typeface="Calibri" pitchFamily="34" charset="0"/>
                <a:cs typeface="Calibri" pitchFamily="34" charset="0"/>
              </a:rPr>
              <a:t>h</a:t>
            </a:r>
            <a:r>
              <a:rPr lang="el-GR" sz="2400" baseline="30000" dirty="0" smtClean="0">
                <a:solidFill>
                  <a:srgbClr val="FFFF00"/>
                </a:solidFill>
                <a:latin typeface="Calibri" pitchFamily="34" charset="0"/>
                <a:cs typeface="Calibri" pitchFamily="34" charset="0"/>
              </a:rPr>
              <a:t>.</a:t>
            </a:r>
            <a:r>
              <a:rPr lang="en-US" sz="2400" dirty="0" smtClean="0">
                <a:solidFill>
                  <a:srgbClr val="FFFF00"/>
                </a:solidFill>
                <a:latin typeface="Calibri" pitchFamily="34" charset="0"/>
                <a:cs typeface="Calibri" pitchFamily="34" charset="0"/>
              </a:rPr>
              <a:t>c/</a:t>
            </a:r>
            <a:r>
              <a:rPr lang="el-GR" sz="2400" dirty="0" smtClean="0">
                <a:solidFill>
                  <a:srgbClr val="FFFF00"/>
                </a:solidFill>
                <a:latin typeface="Calibri" pitchFamily="34" charset="0"/>
                <a:cs typeface="Calibri" pitchFamily="34" charset="0"/>
              </a:rPr>
              <a:t>λ</a:t>
            </a:r>
            <a:endParaRPr lang="en-US" sz="2400" dirty="0" smtClean="0">
              <a:solidFill>
                <a:srgbClr val="FFFF00"/>
              </a:solidFill>
              <a:latin typeface="Calibri" pitchFamily="34" charset="0"/>
              <a:cs typeface="Calibri" pitchFamily="34" charset="0"/>
            </a:endParaRPr>
          </a:p>
          <a:p>
            <a:pPr>
              <a:lnSpc>
                <a:spcPct val="150000"/>
              </a:lnSpc>
            </a:pPr>
            <a:endParaRPr lang="el-GR" sz="2000" dirty="0">
              <a:solidFill>
                <a:srgbClr val="FFFF00"/>
              </a:solidFill>
              <a:latin typeface="Calibri" pitchFamily="34" charset="0"/>
              <a:cs typeface="Calibri" pitchFamily="34" charset="0"/>
            </a:endParaRPr>
          </a:p>
        </p:txBody>
      </p:sp>
      <p:pic>
        <p:nvPicPr>
          <p:cNvPr id="4" name="Picture 3" descr="2_1 copy"/>
          <p:cNvPicPr/>
          <p:nvPr/>
        </p:nvPicPr>
        <p:blipFill>
          <a:blip r:embed="rId2" cstate="print"/>
          <a:srcRect/>
          <a:stretch>
            <a:fillRect/>
          </a:stretch>
        </p:blipFill>
        <p:spPr bwMode="auto">
          <a:xfrm>
            <a:off x="4644008" y="1340768"/>
            <a:ext cx="4372124" cy="525658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i="1" u="sng" dirty="0" smtClean="0">
                <a:solidFill>
                  <a:srgbClr val="FFFF00"/>
                </a:solidFill>
                <a:latin typeface="Calibri" pitchFamily="34" charset="0"/>
                <a:cs typeface="Calibri" pitchFamily="34" charset="0"/>
              </a:rPr>
              <a:t>Μπορεί η ενέργεια των φωτονίων να μεταφερθεί σε μόρια;</a:t>
            </a:r>
            <a:r>
              <a:rPr lang="en-US" sz="2400" i="1" u="sng" dirty="0" smtClean="0">
                <a:solidFill>
                  <a:srgbClr val="FFFF00"/>
                </a:solidFill>
                <a:latin typeface="Calibri" pitchFamily="34" charset="0"/>
                <a:cs typeface="Calibri" pitchFamily="34" charset="0"/>
              </a:rPr>
              <a:t/>
            </a:r>
            <a:br>
              <a:rPr lang="en-US" sz="2400" i="1" u="sng" dirty="0" smtClean="0">
                <a:solidFill>
                  <a:srgbClr val="FFFF00"/>
                </a:solidFill>
                <a:latin typeface="Calibri" pitchFamily="34" charset="0"/>
                <a:cs typeface="Calibri" pitchFamily="34" charset="0"/>
              </a:rPr>
            </a:br>
            <a:endParaRPr lang="el-GR" sz="2400" dirty="0">
              <a:latin typeface="Calibri" pitchFamily="34" charset="0"/>
              <a:cs typeface="Calibri" pitchFamily="34" charset="0"/>
            </a:endParaRPr>
          </a:p>
        </p:txBody>
      </p:sp>
      <p:sp>
        <p:nvSpPr>
          <p:cNvPr id="3" name="Content Placeholder 2"/>
          <p:cNvSpPr>
            <a:spLocks noGrp="1"/>
          </p:cNvSpPr>
          <p:nvPr>
            <p:ph idx="1"/>
          </p:nvPr>
        </p:nvSpPr>
        <p:spPr>
          <a:xfrm>
            <a:off x="457200" y="980728"/>
            <a:ext cx="8229600" cy="5328591"/>
          </a:xfrm>
        </p:spPr>
        <p:txBody>
          <a:bodyPr/>
          <a:lstStyle/>
          <a:p>
            <a:pPr algn="just">
              <a:lnSpc>
                <a:spcPct val="200000"/>
              </a:lnSpc>
            </a:pPr>
            <a:r>
              <a:rPr lang="el-GR" sz="2000" b="1" dirty="0" smtClean="0">
                <a:solidFill>
                  <a:srgbClr val="FFFF00"/>
                </a:solidFill>
                <a:latin typeface="Calibri" pitchFamily="34" charset="0"/>
                <a:cs typeface="Calibri" pitchFamily="34" charset="0"/>
              </a:rPr>
              <a:t>Απορρόφηση</a:t>
            </a:r>
            <a:r>
              <a:rPr lang="en-US" sz="2000" b="1" dirty="0" smtClean="0">
                <a:solidFill>
                  <a:srgbClr val="FFFF00"/>
                </a:solidFill>
                <a:latin typeface="Calibri" pitchFamily="34" charset="0"/>
                <a:cs typeface="Calibri" pitchFamily="34" charset="0"/>
              </a:rPr>
              <a:t>:</a:t>
            </a:r>
            <a:r>
              <a:rPr lang="en-US" sz="2000" b="1" dirty="0" smtClean="0">
                <a:latin typeface="Calibri" pitchFamily="34" charset="0"/>
                <a:cs typeface="Calibri" pitchFamily="34" charset="0"/>
              </a:rPr>
              <a:t> </a:t>
            </a:r>
            <a:r>
              <a:rPr lang="en-US" sz="2000" dirty="0" smtClean="0"/>
              <a:t>Η </a:t>
            </a:r>
            <a:r>
              <a:rPr lang="en-US" sz="2000" dirty="0" err="1" smtClean="0"/>
              <a:t>αλληλεπίδραση</a:t>
            </a:r>
            <a:r>
              <a:rPr lang="en-US" sz="2000" dirty="0" smtClean="0"/>
              <a:t> </a:t>
            </a:r>
            <a:r>
              <a:rPr lang="en-US" sz="2000" dirty="0" err="1" smtClean="0"/>
              <a:t>φωτονίων</a:t>
            </a:r>
            <a:r>
              <a:rPr lang="en-US" sz="2000" dirty="0" smtClean="0"/>
              <a:t> </a:t>
            </a:r>
            <a:r>
              <a:rPr lang="en-US" sz="2000" dirty="0" err="1" smtClean="0"/>
              <a:t>με</a:t>
            </a:r>
            <a:r>
              <a:rPr lang="en-US" sz="2000" dirty="0" smtClean="0"/>
              <a:t> </a:t>
            </a:r>
            <a:r>
              <a:rPr lang="en-US" sz="2000" dirty="0" err="1" smtClean="0"/>
              <a:t>μόρια</a:t>
            </a:r>
            <a:r>
              <a:rPr lang="en-US" sz="2000" dirty="0" smtClean="0"/>
              <a:t> </a:t>
            </a:r>
            <a:r>
              <a:rPr lang="en-US" sz="2000" dirty="0" err="1" smtClean="0"/>
              <a:t>σε</a:t>
            </a:r>
            <a:r>
              <a:rPr lang="en-US" sz="2000" dirty="0" smtClean="0"/>
              <a:t> </a:t>
            </a:r>
            <a:r>
              <a:rPr lang="en-US" sz="2000" dirty="0" err="1" smtClean="0"/>
              <a:t>στοιχειομετρία</a:t>
            </a:r>
            <a:r>
              <a:rPr lang="en-US" sz="2000" dirty="0" smtClean="0"/>
              <a:t> 1:1 </a:t>
            </a:r>
            <a:r>
              <a:rPr lang="en-US" sz="2000" dirty="0" err="1" smtClean="0"/>
              <a:t>και</a:t>
            </a:r>
            <a:r>
              <a:rPr lang="en-US" sz="2000" dirty="0" smtClean="0"/>
              <a:t> </a:t>
            </a:r>
            <a:r>
              <a:rPr lang="en-US" sz="2000" dirty="0" err="1" smtClean="0"/>
              <a:t>να</a:t>
            </a:r>
            <a:r>
              <a:rPr lang="en-US" sz="2000" dirty="0" smtClean="0"/>
              <a:t> </a:t>
            </a:r>
            <a:r>
              <a:rPr lang="en-US" sz="2000" dirty="0" err="1" smtClean="0"/>
              <a:t>μεταφέρουν</a:t>
            </a:r>
            <a:r>
              <a:rPr lang="en-US" sz="2000" dirty="0" smtClean="0"/>
              <a:t> </a:t>
            </a:r>
            <a:r>
              <a:rPr lang="en-US" sz="2000" dirty="0" err="1" smtClean="0"/>
              <a:t>την</a:t>
            </a:r>
            <a:r>
              <a:rPr lang="en-US" sz="2000" dirty="0" smtClean="0"/>
              <a:t> </a:t>
            </a:r>
            <a:r>
              <a:rPr lang="en-US" sz="2000" dirty="0" err="1" smtClean="0"/>
              <a:t>ενέργειά</a:t>
            </a:r>
            <a:r>
              <a:rPr lang="en-US" sz="2000" dirty="0" smtClean="0"/>
              <a:t> </a:t>
            </a:r>
            <a:r>
              <a:rPr lang="en-US" sz="2000" dirty="0" err="1" smtClean="0"/>
              <a:t>τους</a:t>
            </a:r>
            <a:r>
              <a:rPr lang="en-US" sz="2000" dirty="0" smtClean="0"/>
              <a:t> </a:t>
            </a:r>
            <a:r>
              <a:rPr lang="en-US" sz="2000" dirty="0" err="1" smtClean="0"/>
              <a:t>σε</a:t>
            </a:r>
            <a:r>
              <a:rPr lang="en-US" sz="2000" dirty="0" smtClean="0"/>
              <a:t> </a:t>
            </a:r>
            <a:r>
              <a:rPr lang="en-US" sz="2000" dirty="0" err="1" smtClean="0"/>
              <a:t>αυτά</a:t>
            </a:r>
            <a:endParaRPr lang="en-US" sz="2000" b="1" dirty="0" smtClean="0">
              <a:latin typeface="Calibri" pitchFamily="34" charset="0"/>
              <a:cs typeface="Calibri" pitchFamily="34" charset="0"/>
            </a:endParaRPr>
          </a:p>
          <a:p>
            <a:pPr algn="just">
              <a:lnSpc>
                <a:spcPct val="200000"/>
              </a:lnSpc>
            </a:pPr>
            <a:r>
              <a:rPr lang="el-GR" sz="2000" b="1" dirty="0" smtClean="0">
                <a:solidFill>
                  <a:srgbClr val="FFFF00"/>
                </a:solidFill>
                <a:latin typeface="Calibri" pitchFamily="34" charset="0"/>
                <a:cs typeface="Calibri" pitchFamily="34" charset="0"/>
              </a:rPr>
              <a:t>Εκπομπή</a:t>
            </a:r>
            <a:r>
              <a:rPr lang="en-US" sz="2000" b="1" dirty="0" smtClean="0">
                <a:solidFill>
                  <a:srgbClr val="FFFF00"/>
                </a:solidFill>
                <a:latin typeface="Calibri" pitchFamily="34" charset="0"/>
                <a:cs typeface="Calibri" pitchFamily="34" charset="0"/>
              </a:rPr>
              <a:t>:</a:t>
            </a:r>
            <a:r>
              <a:rPr lang="en-US" sz="2000" dirty="0" smtClean="0"/>
              <a:t>Η </a:t>
            </a:r>
            <a:r>
              <a:rPr lang="en-US" sz="2000" dirty="0" err="1" smtClean="0"/>
              <a:t>αντίστροφη</a:t>
            </a:r>
            <a:r>
              <a:rPr lang="en-US" sz="2000" dirty="0" smtClean="0"/>
              <a:t> </a:t>
            </a:r>
            <a:r>
              <a:rPr lang="en-US" sz="2000" dirty="0" err="1" smtClean="0"/>
              <a:t>διαδικασία</a:t>
            </a:r>
            <a:r>
              <a:rPr lang="en-US" sz="2000" dirty="0" smtClean="0"/>
              <a:t> </a:t>
            </a:r>
            <a:r>
              <a:rPr lang="en-US" sz="2000" dirty="0" err="1" smtClean="0"/>
              <a:t>κατά</a:t>
            </a:r>
            <a:r>
              <a:rPr lang="en-US" sz="2000" dirty="0" smtClean="0"/>
              <a:t> </a:t>
            </a:r>
            <a:r>
              <a:rPr lang="en-US" sz="2000" dirty="0" err="1" smtClean="0"/>
              <a:t>την</a:t>
            </a:r>
            <a:r>
              <a:rPr lang="en-US" sz="2000" dirty="0" smtClean="0"/>
              <a:t> </a:t>
            </a:r>
            <a:r>
              <a:rPr lang="en-US" sz="2000" dirty="0" err="1" smtClean="0"/>
              <a:t>οποία</a:t>
            </a:r>
            <a:r>
              <a:rPr lang="en-US" sz="2000" dirty="0" smtClean="0"/>
              <a:t> </a:t>
            </a:r>
            <a:r>
              <a:rPr lang="en-US" sz="2000" dirty="0" err="1" smtClean="0"/>
              <a:t>ένα</a:t>
            </a:r>
            <a:r>
              <a:rPr lang="en-US" sz="2000" dirty="0" smtClean="0"/>
              <a:t> </a:t>
            </a:r>
            <a:r>
              <a:rPr lang="en-US" sz="2000" dirty="0" err="1" smtClean="0"/>
              <a:t>μέρος</a:t>
            </a:r>
            <a:r>
              <a:rPr lang="en-US" sz="2000" dirty="0" smtClean="0"/>
              <a:t> </a:t>
            </a:r>
            <a:r>
              <a:rPr lang="en-US" sz="2000" dirty="0" err="1" smtClean="0"/>
              <a:t>της</a:t>
            </a:r>
            <a:r>
              <a:rPr lang="en-US" sz="2000" dirty="0" smtClean="0"/>
              <a:t> </a:t>
            </a:r>
            <a:r>
              <a:rPr lang="en-US" sz="2000" dirty="0" err="1" smtClean="0"/>
              <a:t>εσωτερικής</a:t>
            </a:r>
            <a:r>
              <a:rPr lang="en-US" sz="2000" dirty="0" smtClean="0"/>
              <a:t> </a:t>
            </a:r>
            <a:r>
              <a:rPr lang="en-US" sz="2000" dirty="0" err="1" smtClean="0"/>
              <a:t>ενέργειας</a:t>
            </a:r>
            <a:r>
              <a:rPr lang="en-US" sz="2000" dirty="0" smtClean="0"/>
              <a:t> </a:t>
            </a:r>
            <a:r>
              <a:rPr lang="en-US" sz="2000" dirty="0" err="1" smtClean="0"/>
              <a:t>των</a:t>
            </a:r>
            <a:r>
              <a:rPr lang="en-US" sz="2000" dirty="0" smtClean="0"/>
              <a:t> </a:t>
            </a:r>
            <a:r>
              <a:rPr lang="en-US" sz="2000" dirty="0" err="1" smtClean="0"/>
              <a:t>μορίων</a:t>
            </a:r>
            <a:r>
              <a:rPr lang="en-US" sz="2000" dirty="0" smtClean="0"/>
              <a:t> </a:t>
            </a:r>
            <a:r>
              <a:rPr lang="en-US" sz="2000" dirty="0" err="1" smtClean="0"/>
              <a:t>μετατρέπεται</a:t>
            </a:r>
            <a:r>
              <a:rPr lang="en-US" sz="2000" dirty="0" smtClean="0"/>
              <a:t> </a:t>
            </a:r>
            <a:r>
              <a:rPr lang="en-US" sz="2000" dirty="0" err="1" smtClean="0"/>
              <a:t>σε</a:t>
            </a:r>
            <a:r>
              <a:rPr lang="en-US" sz="2000" dirty="0" smtClean="0"/>
              <a:t> </a:t>
            </a:r>
            <a:r>
              <a:rPr lang="en-US" sz="2000" dirty="0" err="1" smtClean="0"/>
              <a:t>δέσμη</a:t>
            </a:r>
            <a:r>
              <a:rPr lang="en-US" sz="2000" dirty="0" smtClean="0"/>
              <a:t> </a:t>
            </a:r>
            <a:r>
              <a:rPr lang="en-US" sz="2000" dirty="0" err="1" smtClean="0"/>
              <a:t>φωτονίων</a:t>
            </a:r>
            <a:r>
              <a:rPr lang="en-US" sz="2000" dirty="0" smtClean="0"/>
              <a:t> </a:t>
            </a:r>
            <a:endParaRPr lang="en-US" sz="2000" b="1" dirty="0" smtClean="0">
              <a:latin typeface="Calibri" pitchFamily="34" charset="0"/>
              <a:cs typeface="Calibri" pitchFamily="34" charset="0"/>
            </a:endParaRPr>
          </a:p>
          <a:p>
            <a:pPr algn="just">
              <a:lnSpc>
                <a:spcPct val="200000"/>
              </a:lnSpc>
            </a:pPr>
            <a:r>
              <a:rPr lang="el-GR" sz="2000" b="1" dirty="0" smtClean="0">
                <a:solidFill>
                  <a:srgbClr val="FFFF00"/>
                </a:solidFill>
                <a:latin typeface="Calibri" pitchFamily="34" charset="0"/>
                <a:cs typeface="Calibri" pitchFamily="34" charset="0"/>
              </a:rPr>
              <a:t>Χρωστική</a:t>
            </a:r>
            <a:r>
              <a:rPr lang="en-US" sz="2000" b="1" dirty="0" smtClean="0">
                <a:solidFill>
                  <a:srgbClr val="FFFF00"/>
                </a:solidFill>
                <a:latin typeface="Calibri" pitchFamily="34" charset="0"/>
                <a:cs typeface="Calibri" pitchFamily="34" charset="0"/>
              </a:rPr>
              <a:t>:</a:t>
            </a:r>
            <a:r>
              <a:rPr lang="en-US" sz="2000" dirty="0" err="1" smtClean="0"/>
              <a:t>Στα</a:t>
            </a:r>
            <a:r>
              <a:rPr lang="en-US" sz="2000" dirty="0" smtClean="0"/>
              <a:t> </a:t>
            </a:r>
            <a:r>
              <a:rPr lang="en-US" sz="2000" dirty="0" err="1" smtClean="0"/>
              <a:t>βιολογικά</a:t>
            </a:r>
            <a:r>
              <a:rPr lang="en-US" sz="2000" dirty="0" smtClean="0"/>
              <a:t> </a:t>
            </a:r>
            <a:r>
              <a:rPr lang="en-US" sz="2000" dirty="0" err="1" smtClean="0"/>
              <a:t>συστήματα</a:t>
            </a:r>
            <a:r>
              <a:rPr lang="en-US" sz="2000" dirty="0" smtClean="0"/>
              <a:t> </a:t>
            </a:r>
            <a:r>
              <a:rPr lang="en-US" sz="2000" dirty="0" err="1" smtClean="0"/>
              <a:t>κάθε</a:t>
            </a:r>
            <a:r>
              <a:rPr lang="en-US" sz="2000" dirty="0" smtClean="0"/>
              <a:t> </a:t>
            </a:r>
            <a:r>
              <a:rPr lang="en-US" sz="2000" dirty="0" err="1" smtClean="0"/>
              <a:t>μόριο</a:t>
            </a:r>
            <a:r>
              <a:rPr lang="en-US" sz="2000" dirty="0" smtClean="0"/>
              <a:t> </a:t>
            </a:r>
            <a:r>
              <a:rPr lang="en-US" sz="2000" dirty="0" err="1" smtClean="0"/>
              <a:t>που</a:t>
            </a:r>
            <a:r>
              <a:rPr lang="en-US" sz="2000" dirty="0" smtClean="0"/>
              <a:t> </a:t>
            </a:r>
            <a:r>
              <a:rPr lang="en-US" sz="2000" dirty="0" err="1" smtClean="0"/>
              <a:t>απορροφά</a:t>
            </a:r>
            <a:r>
              <a:rPr lang="en-US" sz="2000" dirty="0" smtClean="0"/>
              <a:t> </a:t>
            </a:r>
            <a:r>
              <a:rPr lang="en-US" sz="2000" dirty="0" err="1" smtClean="0"/>
              <a:t>ενέργεια</a:t>
            </a:r>
            <a:r>
              <a:rPr lang="en-US" sz="2000" dirty="0" smtClean="0"/>
              <a:t> </a:t>
            </a:r>
            <a:r>
              <a:rPr lang="en-US" sz="2000" dirty="0" err="1" smtClean="0"/>
              <a:t>ακτινοβολίας</a:t>
            </a:r>
            <a:r>
              <a:rPr lang="en-US" sz="2000" dirty="0" smtClean="0"/>
              <a:t> </a:t>
            </a:r>
            <a:r>
              <a:rPr lang="en-US" sz="2000" dirty="0" err="1" smtClean="0"/>
              <a:t>στην</a:t>
            </a:r>
            <a:r>
              <a:rPr lang="en-US" sz="2000" dirty="0" smtClean="0"/>
              <a:t> </a:t>
            </a:r>
            <a:r>
              <a:rPr lang="en-US" sz="2000" dirty="0" err="1" smtClean="0"/>
              <a:t>ορατή</a:t>
            </a:r>
            <a:r>
              <a:rPr lang="en-US" sz="2000" dirty="0" smtClean="0"/>
              <a:t> </a:t>
            </a:r>
            <a:r>
              <a:rPr lang="en-US" sz="2000" dirty="0" err="1" smtClean="0"/>
              <a:t>περιοχή</a:t>
            </a:r>
            <a:r>
              <a:rPr lang="en-US" sz="2000" dirty="0" smtClean="0"/>
              <a:t> </a:t>
            </a:r>
            <a:r>
              <a:rPr lang="en-US" sz="2000" dirty="0" err="1" smtClean="0"/>
              <a:t>του</a:t>
            </a:r>
            <a:r>
              <a:rPr lang="en-US" sz="2000" dirty="0" smtClean="0"/>
              <a:t> </a:t>
            </a:r>
            <a:r>
              <a:rPr lang="en-US" sz="2000" dirty="0" err="1" smtClean="0"/>
              <a:t>ηλεκτρομαγνητικού</a:t>
            </a:r>
            <a:r>
              <a:rPr lang="en-US" sz="2000" dirty="0" smtClean="0"/>
              <a:t> </a:t>
            </a:r>
            <a:r>
              <a:rPr lang="en-US" sz="2000" dirty="0" err="1" smtClean="0"/>
              <a:t>φάσματος</a:t>
            </a:r>
            <a:r>
              <a:rPr lang="en-US" sz="2000" dirty="0" smtClean="0"/>
              <a:t> </a:t>
            </a:r>
          </a:p>
          <a:p>
            <a:pPr algn="just">
              <a:lnSpc>
                <a:spcPct val="200000"/>
              </a:lnSpc>
              <a:buNone/>
            </a:pPr>
            <a:endParaRPr lang="el-GR" sz="2000" dirty="0">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a:solidFill>
                  <a:srgbClr val="FFFF00"/>
                </a:solidFill>
                <a:latin typeface="Calibri" pitchFamily="34" charset="0"/>
                <a:cs typeface="Calibri" pitchFamily="34" charset="0"/>
              </a:rPr>
              <a:t>Η ακτινοβολία που εκπέμπει ο ήλιος αποτελείται από φωτόνια με ίδια χαρακτηριστικά;</a:t>
            </a:r>
          </a:p>
        </p:txBody>
      </p:sp>
      <p:pic>
        <p:nvPicPr>
          <p:cNvPr id="71682" name="Picture 2" descr="Z:\Karabou\biblia\physiology\Figures\Chapter 2\2_2.jpg"/>
          <p:cNvPicPr>
            <a:picLocks noGrp="1" noChangeAspect="1" noChangeArrowheads="1"/>
          </p:cNvPicPr>
          <p:nvPr>
            <p:ph idx="1"/>
          </p:nvPr>
        </p:nvPicPr>
        <p:blipFill>
          <a:blip r:embed="rId2" cstate="print"/>
          <a:srcRect/>
          <a:stretch>
            <a:fillRect/>
          </a:stretch>
        </p:blipFill>
        <p:spPr bwMode="auto">
          <a:xfrm>
            <a:off x="827584" y="1772816"/>
            <a:ext cx="7460190" cy="439883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a:solidFill>
                  <a:srgbClr val="FFFF00"/>
                </a:solidFill>
                <a:latin typeface="Calibri" pitchFamily="34" charset="0"/>
                <a:cs typeface="Calibri" pitchFamily="34" charset="0"/>
              </a:rPr>
              <a:t>Γιατί μόνο φωτόνια με καθορισμένο ενεργειακό περιεχόμενο μπορούν  να προκαλέσουν διέγερση ενός μορίου;</a:t>
            </a:r>
          </a:p>
        </p:txBody>
      </p:sp>
      <p:pic>
        <p:nvPicPr>
          <p:cNvPr id="72706" name="Picture 2" descr="Z:\Karabou\biblia\physiology\Figures\Chapter 2\2_3.jpg"/>
          <p:cNvPicPr>
            <a:picLocks noGrp="1" noChangeAspect="1" noChangeArrowheads="1"/>
          </p:cNvPicPr>
          <p:nvPr>
            <p:ph idx="1"/>
          </p:nvPr>
        </p:nvPicPr>
        <p:blipFill>
          <a:blip r:embed="rId2" cstate="print"/>
          <a:srcRect/>
          <a:stretch>
            <a:fillRect/>
          </a:stretch>
        </p:blipFill>
        <p:spPr bwMode="auto">
          <a:xfrm>
            <a:off x="755576" y="1903588"/>
            <a:ext cx="7416824" cy="403676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257"/>
            <a:ext cx="8229600" cy="1175382"/>
          </a:xfrm>
        </p:spPr>
        <p:txBody>
          <a:bodyPr/>
          <a:lstStyle/>
          <a:p>
            <a:pPr>
              <a:lnSpc>
                <a:spcPct val="150000"/>
              </a:lnSpc>
            </a:pPr>
            <a:r>
              <a:rPr lang="el-GR" sz="2000" i="1" u="sng" dirty="0">
                <a:solidFill>
                  <a:schemeClr val="bg2"/>
                </a:solidFill>
                <a:latin typeface="Calibri" pitchFamily="34" charset="0"/>
                <a:cs typeface="Calibri" pitchFamily="34" charset="0"/>
              </a:rPr>
              <a:t>Ολα τα φωτόνια προκαλούν το ίδιο αποτέλεσμα αν αποροφηθούν από ένα υλικό;</a:t>
            </a:r>
            <a:endParaRPr lang="el-GR" sz="2000" dirty="0">
              <a:solidFill>
                <a:schemeClr val="bg2"/>
              </a:solidFill>
              <a:latin typeface="Calibri" pitchFamily="34" charset="0"/>
              <a:cs typeface="Calibri" pitchFamily="34" charset="0"/>
            </a:endParaRPr>
          </a:p>
        </p:txBody>
      </p:sp>
      <p:sp>
        <p:nvSpPr>
          <p:cNvPr id="3" name="Content Placeholder 2"/>
          <p:cNvSpPr>
            <a:spLocks noGrp="1"/>
          </p:cNvSpPr>
          <p:nvPr>
            <p:ph idx="1"/>
          </p:nvPr>
        </p:nvSpPr>
        <p:spPr>
          <a:xfrm>
            <a:off x="251520" y="1444314"/>
            <a:ext cx="8435280" cy="2056694"/>
          </a:xfrm>
        </p:spPr>
        <p:txBody>
          <a:bodyPr/>
          <a:lstStyle/>
          <a:p>
            <a:pPr>
              <a:lnSpc>
                <a:spcPct val="150000"/>
              </a:lnSpc>
            </a:pPr>
            <a:r>
              <a:rPr lang="el-GR" sz="2000" b="1" dirty="0">
                <a:latin typeface="Calibri" pitchFamily="34" charset="0"/>
                <a:cs typeface="Calibri" pitchFamily="34" charset="0"/>
              </a:rPr>
              <a:t>φωτοχημικές αντιδράσεις</a:t>
            </a:r>
            <a:r>
              <a:rPr lang="el-GR" sz="2000" dirty="0">
                <a:latin typeface="Calibri" pitchFamily="34" charset="0"/>
                <a:cs typeface="Calibri" pitchFamily="34" charset="0"/>
              </a:rPr>
              <a:t> </a:t>
            </a:r>
            <a:endParaRPr lang="en-US" sz="2000" dirty="0" smtClean="0">
              <a:latin typeface="Calibri" pitchFamily="34" charset="0"/>
              <a:cs typeface="Calibri" pitchFamily="34" charset="0"/>
            </a:endParaRPr>
          </a:p>
          <a:p>
            <a:pPr>
              <a:lnSpc>
                <a:spcPct val="150000"/>
              </a:lnSpc>
            </a:pPr>
            <a:r>
              <a:rPr lang="el-GR" sz="2000" dirty="0">
                <a:latin typeface="Calibri" pitchFamily="34" charset="0"/>
                <a:cs typeface="Calibri" pitchFamily="34" charset="0"/>
              </a:rPr>
              <a:t>αύξηση της θερμοκρασίας των υλικών </a:t>
            </a:r>
            <a:endParaRPr lang="en-US" sz="2000" dirty="0" smtClean="0">
              <a:latin typeface="Calibri" pitchFamily="34" charset="0"/>
              <a:cs typeface="Calibri" pitchFamily="34" charset="0"/>
            </a:endParaRPr>
          </a:p>
          <a:p>
            <a:pPr>
              <a:lnSpc>
                <a:spcPct val="150000"/>
              </a:lnSpc>
            </a:pPr>
            <a:r>
              <a:rPr lang="el-GR" sz="2000" b="1" dirty="0" smtClean="0">
                <a:latin typeface="Calibri" pitchFamily="34" charset="0"/>
                <a:cs typeface="Calibri" pitchFamily="34" charset="0"/>
              </a:rPr>
              <a:t>Διέγερση</a:t>
            </a:r>
            <a:r>
              <a:rPr lang="en-US" sz="2000" b="1" dirty="0" smtClean="0">
                <a:latin typeface="Calibri" pitchFamily="34" charset="0"/>
                <a:cs typeface="Calibri" pitchFamily="34" charset="0"/>
              </a:rPr>
              <a:t> </a:t>
            </a:r>
            <a:r>
              <a:rPr lang="el-GR" sz="2000" b="1" dirty="0" smtClean="0">
                <a:latin typeface="Calibri" pitchFamily="34" charset="0"/>
                <a:cs typeface="Calibri" pitchFamily="34" charset="0"/>
              </a:rPr>
              <a:t>μορίων</a:t>
            </a:r>
            <a:endParaRPr lang="en-US" sz="2000" b="1" dirty="0" smtClean="0">
              <a:latin typeface="Calibri" pitchFamily="34" charset="0"/>
              <a:cs typeface="Calibri" pitchFamily="34" charset="0"/>
            </a:endParaRPr>
          </a:p>
          <a:p>
            <a:pPr>
              <a:lnSpc>
                <a:spcPct val="150000"/>
              </a:lnSpc>
            </a:pPr>
            <a:r>
              <a:rPr lang="en-US" sz="2000" dirty="0" err="1" smtClean="0">
                <a:latin typeface="Calibri" pitchFamily="34" charset="0"/>
                <a:cs typeface="Calibri" pitchFamily="34" charset="0"/>
              </a:rPr>
              <a:t>Chl</a:t>
            </a:r>
            <a:r>
              <a:rPr lang="el-GR" sz="2000" dirty="0" smtClean="0">
                <a:latin typeface="Calibri" pitchFamily="34" charset="0"/>
                <a:cs typeface="Calibri" pitchFamily="34" charset="0"/>
              </a:rPr>
              <a:t> </a:t>
            </a:r>
            <a:r>
              <a:rPr lang="el-GR" sz="2000" dirty="0">
                <a:latin typeface="Calibri" pitchFamily="34" charset="0"/>
                <a:cs typeface="Calibri" pitchFamily="34" charset="0"/>
              </a:rPr>
              <a:t>+ </a:t>
            </a:r>
            <a:r>
              <a:rPr lang="en-US" sz="2000" dirty="0" err="1">
                <a:latin typeface="Calibri" pitchFamily="34" charset="0"/>
                <a:cs typeface="Calibri" pitchFamily="34" charset="0"/>
              </a:rPr>
              <a:t>h</a:t>
            </a:r>
            <a:r>
              <a:rPr lang="en-US" sz="2000" dirty="0" err="1">
                <a:latin typeface="Calibri" pitchFamily="34" charset="0"/>
                <a:cs typeface="Calibri" pitchFamily="34" charset="0"/>
                <a:sym typeface="Wingdings"/>
              </a:rPr>
              <a:t></a:t>
            </a:r>
            <a:r>
              <a:rPr lang="en-US" sz="2000" dirty="0" err="1">
                <a:latin typeface="Calibri" pitchFamily="34" charset="0"/>
                <a:cs typeface="Calibri" pitchFamily="34" charset="0"/>
              </a:rPr>
              <a:t>v</a:t>
            </a:r>
            <a:r>
              <a:rPr lang="en-US" sz="2000" dirty="0">
                <a:latin typeface="Calibri" pitchFamily="34" charset="0"/>
                <a:cs typeface="Calibri" pitchFamily="34" charset="0"/>
              </a:rPr>
              <a:t> </a:t>
            </a:r>
            <a:r>
              <a:rPr lang="en-US" sz="2000" dirty="0">
                <a:latin typeface="Calibri" pitchFamily="34" charset="0"/>
                <a:cs typeface="Calibri" pitchFamily="34" charset="0"/>
                <a:sym typeface="Symbol"/>
              </a:rPr>
              <a:t></a:t>
            </a:r>
            <a:r>
              <a:rPr lang="en-US" sz="2000" dirty="0">
                <a:latin typeface="Calibri" pitchFamily="34" charset="0"/>
                <a:cs typeface="Calibri" pitchFamily="34" charset="0"/>
              </a:rPr>
              <a:t> </a:t>
            </a:r>
            <a:r>
              <a:rPr lang="en-US" sz="2000" dirty="0" err="1">
                <a:latin typeface="Calibri" pitchFamily="34" charset="0"/>
                <a:cs typeface="Calibri" pitchFamily="34" charset="0"/>
              </a:rPr>
              <a:t>Chl</a:t>
            </a:r>
            <a:r>
              <a:rPr lang="el-GR" sz="2000" dirty="0" smtClean="0">
                <a:latin typeface="Calibri" pitchFamily="34" charset="0"/>
                <a:cs typeface="Calibri" pitchFamily="34" charset="0"/>
              </a:rPr>
              <a:t>*</a:t>
            </a:r>
            <a:endParaRPr lang="el-GR" sz="2000" dirty="0">
              <a:latin typeface="Calibri" pitchFamily="34" charset="0"/>
              <a:cs typeface="Calibri" pitchFamily="34" charset="0"/>
            </a:endParaRPr>
          </a:p>
        </p:txBody>
      </p:sp>
      <p:sp>
        <p:nvSpPr>
          <p:cNvPr id="4" name="Rectangle 3"/>
          <p:cNvSpPr/>
          <p:nvPr/>
        </p:nvSpPr>
        <p:spPr>
          <a:xfrm>
            <a:off x="395536" y="3573016"/>
            <a:ext cx="8208912" cy="2585323"/>
          </a:xfrm>
          <a:prstGeom prst="rect">
            <a:avLst/>
          </a:prstGeom>
        </p:spPr>
        <p:txBody>
          <a:bodyPr wrap="square">
            <a:spAutoFit/>
          </a:bodyPr>
          <a:lstStyle/>
          <a:p>
            <a:pPr>
              <a:lnSpc>
                <a:spcPct val="150000"/>
              </a:lnSpc>
              <a:buNone/>
            </a:pPr>
            <a:r>
              <a:rPr lang="el-GR" dirty="0" smtClean="0">
                <a:latin typeface="Calibri" pitchFamily="34" charset="0"/>
                <a:cs typeface="Calibri" pitchFamily="34" charset="0"/>
              </a:rPr>
              <a:t>Το μόριο που διεγείρεται τελευταίο μπορεί να χάσει το ηλεκτρόνιο που διεγέρθηκε και έτσι να συμβεί </a:t>
            </a:r>
            <a:r>
              <a:rPr lang="el-GR" b="1" u="sng" dirty="0" smtClean="0">
                <a:solidFill>
                  <a:srgbClr val="FFFF00"/>
                </a:solidFill>
                <a:latin typeface="Calibri" pitchFamily="34" charset="0"/>
                <a:cs typeface="Calibri" pitchFamily="34" charset="0"/>
              </a:rPr>
              <a:t>διαχωρισμός φορτίου</a:t>
            </a:r>
            <a:r>
              <a:rPr lang="el-GR" b="1" dirty="0" smtClean="0">
                <a:latin typeface="Calibri" pitchFamily="34" charset="0"/>
                <a:cs typeface="Calibri" pitchFamily="34" charset="0"/>
              </a:rPr>
              <a:t> </a:t>
            </a:r>
            <a:endParaRPr lang="el-GR" dirty="0" smtClean="0">
              <a:latin typeface="Calibri" pitchFamily="34" charset="0"/>
              <a:cs typeface="Calibri" pitchFamily="34" charset="0"/>
            </a:endParaRPr>
          </a:p>
          <a:p>
            <a:pPr>
              <a:lnSpc>
                <a:spcPct val="150000"/>
              </a:lnSpc>
              <a:buNone/>
            </a:pPr>
            <a:endParaRPr lang="el-GR" i="1" u="sng" dirty="0" smtClean="0">
              <a:solidFill>
                <a:srgbClr val="FFFF00"/>
              </a:solidFill>
              <a:latin typeface="Calibri" pitchFamily="34" charset="0"/>
              <a:cs typeface="Calibri" pitchFamily="34" charset="0"/>
            </a:endParaRPr>
          </a:p>
          <a:p>
            <a:pPr>
              <a:lnSpc>
                <a:spcPct val="150000"/>
              </a:lnSpc>
              <a:buNone/>
            </a:pPr>
            <a:r>
              <a:rPr lang="el-GR" i="1" u="sng" dirty="0" smtClean="0">
                <a:solidFill>
                  <a:srgbClr val="FFFF00"/>
                </a:solidFill>
                <a:latin typeface="Calibri" pitchFamily="34" charset="0"/>
                <a:cs typeface="Calibri" pitchFamily="34" charset="0"/>
              </a:rPr>
              <a:t>Ο διαχωρισμός φορτίου αντιπροσωπεύει μια </a:t>
            </a:r>
            <a:r>
              <a:rPr lang="el-GR" i="1" u="sng" dirty="0" err="1" smtClean="0">
                <a:solidFill>
                  <a:srgbClr val="FFFF00"/>
                </a:solidFill>
                <a:latin typeface="Calibri" pitchFamily="34" charset="0"/>
                <a:cs typeface="Calibri" pitchFamily="34" charset="0"/>
              </a:rPr>
              <a:t>οξειδοαναγωγική</a:t>
            </a:r>
            <a:r>
              <a:rPr lang="el-GR" i="1" u="sng" dirty="0" smtClean="0">
                <a:solidFill>
                  <a:srgbClr val="FFFF00"/>
                </a:solidFill>
                <a:latin typeface="Calibri" pitchFamily="34" charset="0"/>
                <a:cs typeface="Calibri" pitchFamily="34" charset="0"/>
              </a:rPr>
              <a:t> αντίδραση;</a:t>
            </a:r>
            <a:endParaRPr lang="el-GR" dirty="0" smtClean="0">
              <a:solidFill>
                <a:srgbClr val="FFFF00"/>
              </a:solidFill>
              <a:latin typeface="Calibri" pitchFamily="34" charset="0"/>
              <a:cs typeface="Calibri" pitchFamily="34" charset="0"/>
            </a:endParaRPr>
          </a:p>
          <a:p>
            <a:pPr>
              <a:lnSpc>
                <a:spcPct val="150000"/>
              </a:lnSpc>
            </a:pPr>
            <a:r>
              <a:rPr lang="el-GR" dirty="0" smtClean="0">
                <a:latin typeface="Calibri" pitchFamily="34" charset="0"/>
                <a:cs typeface="Calibri" pitchFamily="34" charset="0"/>
              </a:rPr>
              <a:t>Ναι, το μόριο φορτίζεται θετικά (διότι έχασε ένα ηλεκτρόνιο) και έχει οξειδωθεί, άρα έχει συμβεί μια </a:t>
            </a:r>
            <a:r>
              <a:rPr lang="el-GR" dirty="0" err="1" smtClean="0">
                <a:latin typeface="Calibri" pitchFamily="34" charset="0"/>
                <a:cs typeface="Calibri" pitchFamily="34" charset="0"/>
              </a:rPr>
              <a:t>οξειδοαναγωγική</a:t>
            </a:r>
            <a:r>
              <a:rPr lang="el-GR" dirty="0" smtClean="0">
                <a:latin typeface="Calibri" pitchFamily="34" charset="0"/>
                <a:cs typeface="Calibri" pitchFamily="34" charset="0"/>
              </a:rPr>
              <a:t> αντίδραση</a:t>
            </a:r>
            <a:endParaRPr lang="el-GR"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016" y="116632"/>
            <a:ext cx="8856984" cy="6624736"/>
          </a:xfrm>
        </p:spPr>
        <p:txBody>
          <a:bodyPr/>
          <a:lstStyle/>
          <a:p>
            <a:pPr>
              <a:lnSpc>
                <a:spcPct val="150000"/>
              </a:lnSpc>
              <a:buNone/>
            </a:pPr>
            <a:r>
              <a:rPr lang="el-GR" sz="2400" dirty="0" smtClean="0">
                <a:latin typeface="Calibri" pitchFamily="34" charset="0"/>
                <a:cs typeface="Calibri" pitchFamily="34" charset="0"/>
              </a:rPr>
              <a:t>Συμβαίνουν λοιπόν τα εξής:</a:t>
            </a:r>
          </a:p>
          <a:p>
            <a:pPr>
              <a:lnSpc>
                <a:spcPct val="150000"/>
              </a:lnSpc>
              <a:buNone/>
            </a:pPr>
            <a:r>
              <a:rPr lang="el-GR" sz="2400" dirty="0" smtClean="0">
                <a:latin typeface="Calibri" pitchFamily="34" charset="0"/>
                <a:cs typeface="Calibri" pitchFamily="34" charset="0"/>
              </a:rPr>
              <a:t>Η πρώτη χρωστική (ένα καροτένιο) απορροφά φωτόνιο και διεγείρεται:</a:t>
            </a:r>
          </a:p>
          <a:p>
            <a:pPr algn="ctr">
              <a:lnSpc>
                <a:spcPct val="150000"/>
              </a:lnSpc>
              <a:buNone/>
            </a:pPr>
            <a:r>
              <a:rPr lang="en-US" sz="2400" dirty="0" err="1" smtClean="0">
                <a:latin typeface="Calibri" pitchFamily="34" charset="0"/>
                <a:cs typeface="Calibri" pitchFamily="34" charset="0"/>
              </a:rPr>
              <a:t>Car+hv</a:t>
            </a:r>
            <a:r>
              <a:rPr lang="en-US" sz="2400" dirty="0" smtClean="0">
                <a:latin typeface="Calibri" pitchFamily="34" charset="0"/>
                <a:cs typeface="Calibri" pitchFamily="34" charset="0"/>
                <a:sym typeface="Symbol"/>
              </a:rPr>
              <a:t>  Car*</a:t>
            </a:r>
          </a:p>
          <a:p>
            <a:pPr>
              <a:lnSpc>
                <a:spcPct val="150000"/>
              </a:lnSpc>
              <a:buNone/>
            </a:pPr>
            <a:r>
              <a:rPr lang="el-GR" sz="2400" dirty="0" smtClean="0">
                <a:latin typeface="Calibri" pitchFamily="34" charset="0"/>
                <a:cs typeface="Calibri" pitchFamily="34" charset="0"/>
              </a:rPr>
              <a:t>Το καροτένιο μεταφέρει τη διέγερση στη δεύτερη χρωστική (χλωροφύλλη </a:t>
            </a:r>
            <a:r>
              <a:rPr lang="en-US" sz="2400" dirty="0" smtClean="0">
                <a:latin typeface="Calibri" pitchFamily="34" charset="0"/>
                <a:cs typeface="Calibri" pitchFamily="34" charset="0"/>
              </a:rPr>
              <a:t>b</a:t>
            </a:r>
            <a:r>
              <a:rPr lang="el-GR" sz="2400" dirty="0" smtClean="0">
                <a:latin typeface="Calibri" pitchFamily="34" charset="0"/>
                <a:cs typeface="Calibri" pitchFamily="34" charset="0"/>
              </a:rPr>
              <a:t>)</a:t>
            </a:r>
          </a:p>
          <a:p>
            <a:pPr algn="ctr">
              <a:lnSpc>
                <a:spcPct val="150000"/>
              </a:lnSpc>
              <a:buNone/>
            </a:pPr>
            <a:r>
              <a:rPr lang="en-US" sz="2400" dirty="0" smtClean="0">
                <a:latin typeface="Calibri" pitchFamily="34" charset="0"/>
                <a:cs typeface="Calibri" pitchFamily="34" charset="0"/>
              </a:rPr>
              <a:t>Car*</a:t>
            </a:r>
            <a:r>
              <a:rPr lang="el-GR" sz="2400" dirty="0" smtClean="0">
                <a:latin typeface="Calibri" pitchFamily="34" charset="0"/>
                <a:cs typeface="Calibri" pitchFamily="34" charset="0"/>
              </a:rPr>
              <a:t> + </a:t>
            </a:r>
            <a:r>
              <a:rPr lang="en-US" sz="2400" dirty="0" err="1" smtClean="0">
                <a:latin typeface="Calibri" pitchFamily="34" charset="0"/>
                <a:cs typeface="Calibri" pitchFamily="34" charset="0"/>
              </a:rPr>
              <a:t>Chlb</a:t>
            </a:r>
            <a:r>
              <a:rPr lang="el-GR" sz="2400" dirty="0" smtClean="0">
                <a:latin typeface="Calibri" pitchFamily="34" charset="0"/>
                <a:cs typeface="Calibri" pitchFamily="34" charset="0"/>
              </a:rPr>
              <a:t> </a:t>
            </a:r>
            <a:r>
              <a:rPr lang="en-US" sz="2400" dirty="0" smtClean="0">
                <a:latin typeface="Calibri" pitchFamily="34" charset="0"/>
                <a:cs typeface="Calibri" pitchFamily="34" charset="0"/>
                <a:sym typeface="Symbol"/>
              </a:rPr>
              <a:t></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Car+Chlb</a:t>
            </a: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a:p>
            <a:pPr>
              <a:lnSpc>
                <a:spcPct val="150000"/>
              </a:lnSpc>
              <a:buNone/>
            </a:pPr>
            <a:r>
              <a:rPr lang="el-GR" sz="2400" dirty="0" smtClean="0">
                <a:latin typeface="Calibri" pitchFamily="34" charset="0"/>
                <a:cs typeface="Calibri" pitchFamily="34" charset="0"/>
              </a:rPr>
              <a:t>Τελικά διεγείρεται η τρίτη χρωστική (χλωροφύλλη </a:t>
            </a:r>
            <a:r>
              <a:rPr lang="en-US" sz="2400" dirty="0" smtClean="0">
                <a:latin typeface="Calibri" pitchFamily="34" charset="0"/>
                <a:cs typeface="Calibri" pitchFamily="34" charset="0"/>
              </a:rPr>
              <a:t>a</a:t>
            </a:r>
            <a:r>
              <a:rPr lang="el-GR" sz="2400" dirty="0" smtClean="0">
                <a:latin typeface="Calibri" pitchFamily="34" charset="0"/>
                <a:cs typeface="Calibri" pitchFamily="34" charset="0"/>
              </a:rPr>
              <a:t>) ειδικής μορφής στην οποία συμβαίνει και διαχωρισμός φορτίου</a:t>
            </a:r>
            <a:r>
              <a:rPr lang="en-US" sz="2400" dirty="0" smtClean="0">
                <a:latin typeface="Calibri" pitchFamily="34" charset="0"/>
                <a:cs typeface="Calibri" pitchFamily="34" charset="0"/>
              </a:rPr>
              <a:t> (</a:t>
            </a:r>
            <a:r>
              <a:rPr lang="el-GR" sz="2400" dirty="0" smtClean="0">
                <a:latin typeface="Calibri" pitchFamily="34" charset="0"/>
                <a:cs typeface="Calibri" pitchFamily="34" charset="0"/>
              </a:rPr>
              <a:t>χάνει ένα ηλεκτρόνιο και φορτίζεται θετικά)</a:t>
            </a:r>
          </a:p>
          <a:p>
            <a:pPr algn="ctr">
              <a:lnSpc>
                <a:spcPct val="150000"/>
              </a:lnSpc>
              <a:buNone/>
            </a:pPr>
            <a:r>
              <a:rPr lang="en-US" sz="2400" dirty="0" err="1" smtClean="0">
                <a:latin typeface="Calibri" pitchFamily="34" charset="0"/>
                <a:cs typeface="Calibri" pitchFamily="34" charset="0"/>
              </a:rPr>
              <a:t>Chlb</a:t>
            </a:r>
            <a:r>
              <a:rPr lang="en-US" sz="2400" dirty="0" smtClean="0">
                <a:latin typeface="Calibri" pitchFamily="34" charset="0"/>
                <a:cs typeface="Calibri" pitchFamily="34" charset="0"/>
              </a:rPr>
              <a:t>*+</a:t>
            </a:r>
            <a:r>
              <a:rPr lang="en-US" sz="2400" dirty="0" err="1" smtClean="0">
                <a:latin typeface="Calibri" pitchFamily="34" charset="0"/>
                <a:cs typeface="Calibri" pitchFamily="34" charset="0"/>
              </a:rPr>
              <a:t>Chla</a:t>
            </a:r>
            <a:r>
              <a:rPr lang="en-US" sz="2400" dirty="0" smtClean="0">
                <a:latin typeface="Calibri" pitchFamily="34" charset="0"/>
                <a:cs typeface="Calibri" pitchFamily="34" charset="0"/>
                <a:sym typeface="Symbol"/>
              </a:rPr>
              <a:t> </a:t>
            </a:r>
            <a:r>
              <a:rPr lang="en-US" sz="2400" dirty="0" err="1" smtClean="0">
                <a:latin typeface="Calibri" pitchFamily="34" charset="0"/>
                <a:cs typeface="Calibri" pitchFamily="34" charset="0"/>
                <a:sym typeface="Symbol"/>
              </a:rPr>
              <a:t>Chlb+Chla</a:t>
            </a:r>
            <a:r>
              <a:rPr lang="en-US" sz="2400" dirty="0" smtClean="0">
                <a:latin typeface="Calibri" pitchFamily="34" charset="0"/>
                <a:cs typeface="Calibri" pitchFamily="34" charset="0"/>
                <a:sym typeface="Symbol"/>
              </a:rPr>
              <a:t>* </a:t>
            </a:r>
            <a:r>
              <a:rPr lang="en-US" sz="2400" dirty="0" err="1" smtClean="0">
                <a:latin typeface="Calibri" pitchFamily="34" charset="0"/>
                <a:cs typeface="Calibri" pitchFamily="34" charset="0"/>
                <a:sym typeface="Symbol"/>
              </a:rPr>
              <a:t>Chlb+Chla</a:t>
            </a:r>
            <a:r>
              <a:rPr lang="en-US" sz="2400" baseline="30000" dirty="0" smtClean="0">
                <a:latin typeface="Calibri" pitchFamily="34" charset="0"/>
                <a:cs typeface="Calibri" pitchFamily="34" charset="0"/>
                <a:sym typeface="Symbol"/>
              </a:rPr>
              <a:t>+</a:t>
            </a:r>
            <a:r>
              <a:rPr lang="en-US" sz="2400" dirty="0" smtClean="0">
                <a:latin typeface="Calibri" pitchFamily="34" charset="0"/>
                <a:cs typeface="Calibri" pitchFamily="34" charset="0"/>
              </a:rPr>
              <a:t>+e</a:t>
            </a:r>
            <a:r>
              <a:rPr lang="en-US" sz="2400" baseline="30000" dirty="0" smtClean="0">
                <a:latin typeface="Calibri" pitchFamily="34" charset="0"/>
                <a:cs typeface="Calibri" pitchFamily="34" charset="0"/>
              </a:rPr>
              <a:t>-</a:t>
            </a:r>
            <a:endParaRPr lang="el-GR" sz="2400" baseline="30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l-GR" sz="2400" dirty="0" smtClean="0">
                <a:latin typeface="Calibri" pitchFamily="34" charset="0"/>
                <a:cs typeface="Calibri" pitchFamily="34" charset="0"/>
              </a:rPr>
              <a:t>Συνοψίζοντας: Εάν μόρια που ονομάζονται χρωστικές απορροφήσουν φωτόνια ορισμένου μήκους κύματος μπορεί κάτω από ορισμένες συνθήκες να μεταφέρουν διέγερση σε άλλα μόρια και τελικά να συμβεί μια οξειδοαναγωγική αντίδραση. Αυτό συμβαίνει στις φωτεινές αντιδράσεις της φωτοσύνθεσης, δηλ η ενέργεια των φωτονίων μετατρέπεται σε χημική.</a:t>
            </a:r>
          </a:p>
          <a:p>
            <a:pPr algn="just">
              <a:lnSpc>
                <a:spcPct val="150000"/>
              </a:lnSpc>
            </a:pPr>
            <a:endParaRPr lang="el-GR" sz="24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5328592" cy="1139825"/>
          </a:xfrm>
        </p:spPr>
        <p:txBody>
          <a:bodyPr/>
          <a:lstStyle/>
          <a:p>
            <a:pPr algn="l"/>
            <a:r>
              <a:rPr lang="en-US" sz="2000" i="1" u="sng" dirty="0">
                <a:solidFill>
                  <a:srgbClr val="FFFF00"/>
                </a:solidFill>
                <a:latin typeface="Calibri" pitchFamily="34" charset="0"/>
                <a:cs typeface="Calibri" pitchFamily="34" charset="0"/>
              </a:rPr>
              <a:t>H</a:t>
            </a:r>
            <a:r>
              <a:rPr lang="el-GR" sz="2000" i="1" u="sng" dirty="0">
                <a:solidFill>
                  <a:srgbClr val="FFFF00"/>
                </a:solidFill>
                <a:latin typeface="Calibri" pitchFamily="34" charset="0"/>
                <a:cs typeface="Calibri" pitchFamily="34" charset="0"/>
              </a:rPr>
              <a:t> διέγερση ενός μορίου μπορεί να είναι μόνιμη;</a:t>
            </a:r>
            <a:endParaRPr lang="el-GR" sz="2000" dirty="0">
              <a:solidFill>
                <a:srgbClr val="FFFF00"/>
              </a:solidFill>
              <a:latin typeface="Calibri" pitchFamily="34" charset="0"/>
              <a:cs typeface="Calibri" pitchFamily="34" charset="0"/>
            </a:endParaRPr>
          </a:p>
        </p:txBody>
      </p:sp>
      <p:sp>
        <p:nvSpPr>
          <p:cNvPr id="3" name="Content Placeholder 2"/>
          <p:cNvSpPr>
            <a:spLocks noGrp="1"/>
          </p:cNvSpPr>
          <p:nvPr>
            <p:ph idx="1"/>
          </p:nvPr>
        </p:nvSpPr>
        <p:spPr>
          <a:xfrm>
            <a:off x="457200" y="1600200"/>
            <a:ext cx="5266928" cy="4525963"/>
          </a:xfrm>
        </p:spPr>
        <p:txBody>
          <a:bodyPr/>
          <a:lstStyle/>
          <a:p>
            <a:pPr>
              <a:lnSpc>
                <a:spcPct val="150000"/>
              </a:lnSpc>
            </a:pPr>
            <a:r>
              <a:rPr lang="el-GR" sz="2000" b="1" dirty="0" err="1" smtClean="0">
                <a:latin typeface="Calibri" pitchFamily="34" charset="0"/>
                <a:cs typeface="Calibri" pitchFamily="34" charset="0"/>
              </a:rPr>
              <a:t>Αποδιέγερση</a:t>
            </a:r>
            <a:r>
              <a:rPr lang="el-GR" sz="2000" i="1" dirty="0" smtClean="0">
                <a:latin typeface="Calibri" pitchFamily="34" charset="0"/>
                <a:cs typeface="Calibri" pitchFamily="34" charset="0"/>
              </a:rPr>
              <a:t> </a:t>
            </a:r>
            <a:endParaRPr lang="en-US" sz="2000" i="1" dirty="0" smtClean="0">
              <a:latin typeface="Calibri" pitchFamily="34" charset="0"/>
              <a:cs typeface="Calibri" pitchFamily="34" charset="0"/>
            </a:endParaRPr>
          </a:p>
          <a:p>
            <a:pPr>
              <a:lnSpc>
                <a:spcPct val="150000"/>
              </a:lnSpc>
              <a:buNone/>
            </a:pPr>
            <a:r>
              <a:rPr lang="en-US" sz="2000" b="1" dirty="0" smtClean="0">
                <a:latin typeface="Calibri" pitchFamily="34" charset="0"/>
                <a:cs typeface="Calibri" pitchFamily="34" charset="0"/>
              </a:rPr>
              <a:t>1. </a:t>
            </a:r>
            <a:r>
              <a:rPr lang="el-GR" sz="2000" b="1" dirty="0" smtClean="0">
                <a:latin typeface="Calibri" pitchFamily="34" charset="0"/>
                <a:cs typeface="Calibri" pitchFamily="34" charset="0"/>
              </a:rPr>
              <a:t>Με </a:t>
            </a:r>
            <a:r>
              <a:rPr lang="el-GR" sz="2000" b="1" dirty="0">
                <a:latin typeface="Calibri" pitchFamily="34" charset="0"/>
                <a:cs typeface="Calibri" pitchFamily="34" charset="0"/>
              </a:rPr>
              <a:t>τη μορφή </a:t>
            </a:r>
            <a:r>
              <a:rPr lang="el-GR" sz="2000" b="1" dirty="0" smtClean="0">
                <a:latin typeface="Calibri" pitchFamily="34" charset="0"/>
                <a:cs typeface="Calibri" pitchFamily="34" charset="0"/>
              </a:rPr>
              <a:t>θερμότητας</a:t>
            </a:r>
            <a:endParaRPr lang="en-US" sz="2000" b="1" dirty="0" smtClean="0">
              <a:latin typeface="Calibri" pitchFamily="34" charset="0"/>
              <a:cs typeface="Calibri" pitchFamily="34" charset="0"/>
            </a:endParaRPr>
          </a:p>
          <a:p>
            <a:pPr>
              <a:lnSpc>
                <a:spcPct val="150000"/>
              </a:lnSpc>
              <a:buNone/>
            </a:pPr>
            <a:r>
              <a:rPr lang="en-US" sz="2000" b="1" dirty="0" smtClean="0">
                <a:latin typeface="Calibri" pitchFamily="34" charset="0"/>
                <a:cs typeface="Calibri" pitchFamily="34" charset="0"/>
              </a:rPr>
              <a:t>2. </a:t>
            </a:r>
            <a:r>
              <a:rPr lang="el-GR" sz="2000" b="1" dirty="0" smtClean="0">
                <a:latin typeface="Calibri" pitchFamily="34" charset="0"/>
                <a:cs typeface="Calibri" pitchFamily="34" charset="0"/>
              </a:rPr>
              <a:t>Με </a:t>
            </a:r>
            <a:r>
              <a:rPr lang="el-GR" sz="2000" b="1" dirty="0">
                <a:latin typeface="Calibri" pitchFamily="34" charset="0"/>
                <a:cs typeface="Calibri" pitchFamily="34" charset="0"/>
              </a:rPr>
              <a:t>τη μορφή </a:t>
            </a:r>
            <a:r>
              <a:rPr lang="el-GR" sz="2000" b="1" dirty="0" smtClean="0">
                <a:latin typeface="Calibri" pitchFamily="34" charset="0"/>
                <a:cs typeface="Calibri" pitchFamily="34" charset="0"/>
              </a:rPr>
              <a:t>ακτινοβολίας</a:t>
            </a:r>
            <a:r>
              <a:rPr lang="en-US" sz="2000" b="1" dirty="0" smtClean="0">
                <a:latin typeface="Calibri" pitchFamily="34" charset="0"/>
                <a:cs typeface="Calibri" pitchFamily="34" charset="0"/>
              </a:rPr>
              <a:t>-</a:t>
            </a:r>
            <a:r>
              <a:rPr lang="el-GR" sz="2000" b="1" dirty="0">
                <a:latin typeface="Calibri" pitchFamily="34" charset="0"/>
                <a:cs typeface="Calibri" pitchFamily="34" charset="0"/>
              </a:rPr>
              <a:t>φθορισμός</a:t>
            </a:r>
            <a:r>
              <a:rPr lang="el-GR" sz="2000" dirty="0">
                <a:latin typeface="Calibri" pitchFamily="34" charset="0"/>
                <a:cs typeface="Calibri" pitchFamily="34" charset="0"/>
              </a:rPr>
              <a:t> </a:t>
            </a:r>
            <a:endParaRPr lang="en-US" sz="2000" dirty="0" smtClean="0">
              <a:latin typeface="Calibri" pitchFamily="34" charset="0"/>
              <a:cs typeface="Calibri" pitchFamily="34" charset="0"/>
            </a:endParaRPr>
          </a:p>
          <a:p>
            <a:pPr>
              <a:lnSpc>
                <a:spcPct val="150000"/>
              </a:lnSpc>
              <a:buNone/>
            </a:pPr>
            <a:r>
              <a:rPr lang="en-US" sz="2000" b="1" dirty="0" smtClean="0">
                <a:latin typeface="Calibri" pitchFamily="34" charset="0"/>
                <a:cs typeface="Calibri" pitchFamily="34" charset="0"/>
              </a:rPr>
              <a:t>3. </a:t>
            </a:r>
            <a:r>
              <a:rPr lang="el-GR" sz="2000" b="1" dirty="0" smtClean="0">
                <a:solidFill>
                  <a:srgbClr val="FFFF00"/>
                </a:solidFill>
                <a:latin typeface="Calibri" pitchFamily="34" charset="0"/>
                <a:cs typeface="Calibri" pitchFamily="34" charset="0"/>
              </a:rPr>
              <a:t>Με </a:t>
            </a:r>
            <a:r>
              <a:rPr lang="el-GR" sz="2000" b="1" dirty="0">
                <a:solidFill>
                  <a:srgbClr val="FFFF00"/>
                </a:solidFill>
                <a:latin typeface="Calibri" pitchFamily="34" charset="0"/>
                <a:cs typeface="Calibri" pitchFamily="34" charset="0"/>
              </a:rPr>
              <a:t>μεταφορά της διέγερσης σε γειτονικά μόρια</a:t>
            </a:r>
            <a:r>
              <a:rPr lang="el-GR" sz="2000" dirty="0">
                <a:solidFill>
                  <a:srgbClr val="FFFF00"/>
                </a:solidFill>
                <a:latin typeface="Calibri" pitchFamily="34" charset="0"/>
                <a:cs typeface="Calibri" pitchFamily="34" charset="0"/>
              </a:rPr>
              <a:t>. </a:t>
            </a:r>
          </a:p>
          <a:p>
            <a:pPr>
              <a:lnSpc>
                <a:spcPct val="150000"/>
              </a:lnSpc>
            </a:pPr>
            <a:endParaRPr lang="el-GR" sz="2000" dirty="0">
              <a:latin typeface="Calibri" pitchFamily="34" charset="0"/>
              <a:cs typeface="Calibri" pitchFamily="34" charset="0"/>
            </a:endParaRPr>
          </a:p>
        </p:txBody>
      </p:sp>
      <p:pic>
        <p:nvPicPr>
          <p:cNvPr id="73731" name="Picture 3" descr="Z:\Karabou\biblia\physiology\Figures\Chapter 2\2_4.jpg"/>
          <p:cNvPicPr>
            <a:picLocks noChangeAspect="1" noChangeArrowheads="1"/>
          </p:cNvPicPr>
          <p:nvPr/>
        </p:nvPicPr>
        <p:blipFill>
          <a:blip r:embed="rId2" cstate="print"/>
          <a:srcRect/>
          <a:stretch>
            <a:fillRect/>
          </a:stretch>
        </p:blipFill>
        <p:spPr bwMode="auto">
          <a:xfrm>
            <a:off x="5940152" y="548680"/>
            <a:ext cx="2700337" cy="61563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a:latin typeface="Calibri" pitchFamily="34" charset="0"/>
                <a:cs typeface="Calibri" pitchFamily="34" charset="0"/>
              </a:rPr>
              <a:t>Οι</a:t>
            </a:r>
            <a:r>
              <a:rPr lang="en-US" sz="2000" dirty="0">
                <a:latin typeface="Calibri" pitchFamily="34" charset="0"/>
                <a:cs typeface="Calibri" pitchFamily="34" charset="0"/>
              </a:rPr>
              <a:t> </a:t>
            </a:r>
            <a:r>
              <a:rPr lang="en-US" sz="2000" dirty="0" err="1">
                <a:latin typeface="Calibri" pitchFamily="34" charset="0"/>
                <a:cs typeface="Calibri" pitchFamily="34" charset="0"/>
              </a:rPr>
              <a:t>χλωροπλάστες</a:t>
            </a:r>
            <a:r>
              <a:rPr lang="en-US" sz="2000" dirty="0">
                <a:latin typeface="Calibri" pitchFamily="34" charset="0"/>
                <a:cs typeface="Calibri" pitchFamily="34" charset="0"/>
              </a:rPr>
              <a:t> </a:t>
            </a:r>
            <a:r>
              <a:rPr lang="en-US" sz="2000" dirty="0" err="1">
                <a:latin typeface="Calibri" pitchFamily="34" charset="0"/>
                <a:cs typeface="Calibri" pitchFamily="34" charset="0"/>
              </a:rPr>
              <a:t>είναι</a:t>
            </a:r>
            <a:r>
              <a:rPr lang="en-US" sz="2000" dirty="0">
                <a:latin typeface="Calibri" pitchFamily="34" charset="0"/>
                <a:cs typeface="Calibri" pitchFamily="34" charset="0"/>
              </a:rPr>
              <a:t> </a:t>
            </a:r>
            <a:r>
              <a:rPr lang="en-US" sz="2000" dirty="0" err="1">
                <a:latin typeface="Calibri" pitchFamily="34" charset="0"/>
                <a:cs typeface="Calibri" pitchFamily="34" charset="0"/>
              </a:rPr>
              <a:t>τα</a:t>
            </a:r>
            <a:r>
              <a:rPr lang="en-US" sz="2000" dirty="0">
                <a:latin typeface="Calibri" pitchFamily="34" charset="0"/>
                <a:cs typeface="Calibri" pitchFamily="34" charset="0"/>
              </a:rPr>
              <a:t> </a:t>
            </a:r>
            <a:r>
              <a:rPr lang="en-US" sz="2000" dirty="0" err="1">
                <a:latin typeface="Calibri" pitchFamily="34" charset="0"/>
                <a:cs typeface="Calibri" pitchFamily="34" charset="0"/>
              </a:rPr>
              <a:t>υποκυτταρικά</a:t>
            </a:r>
            <a:r>
              <a:rPr lang="en-US" sz="2000" dirty="0">
                <a:latin typeface="Calibri" pitchFamily="34" charset="0"/>
                <a:cs typeface="Calibri" pitchFamily="34" charset="0"/>
              </a:rPr>
              <a:t> </a:t>
            </a:r>
            <a:r>
              <a:rPr lang="en-US" sz="2000" dirty="0" err="1">
                <a:latin typeface="Calibri" pitchFamily="34" charset="0"/>
                <a:cs typeface="Calibri" pitchFamily="34" charset="0"/>
              </a:rPr>
              <a:t>οργανίδια</a:t>
            </a:r>
            <a:r>
              <a:rPr lang="en-US" sz="2000" dirty="0">
                <a:latin typeface="Calibri" pitchFamily="34" charset="0"/>
                <a:cs typeface="Calibri" pitchFamily="34" charset="0"/>
              </a:rPr>
              <a:t> </a:t>
            </a:r>
            <a:r>
              <a:rPr lang="en-US" sz="2000" dirty="0" err="1">
                <a:latin typeface="Calibri" pitchFamily="34" charset="0"/>
                <a:cs typeface="Calibri" pitchFamily="34" charset="0"/>
              </a:rPr>
              <a:t>στα</a:t>
            </a:r>
            <a:r>
              <a:rPr lang="en-US" sz="2000" dirty="0">
                <a:latin typeface="Calibri" pitchFamily="34" charset="0"/>
                <a:cs typeface="Calibri" pitchFamily="34" charset="0"/>
              </a:rPr>
              <a:t> </a:t>
            </a:r>
            <a:r>
              <a:rPr lang="en-US" sz="2000" dirty="0" err="1">
                <a:latin typeface="Calibri" pitchFamily="34" charset="0"/>
                <a:cs typeface="Calibri" pitchFamily="34" charset="0"/>
              </a:rPr>
              <a:t>οποία</a:t>
            </a:r>
            <a:r>
              <a:rPr lang="en-US" sz="2000" dirty="0">
                <a:latin typeface="Calibri" pitchFamily="34" charset="0"/>
                <a:cs typeface="Calibri" pitchFamily="34" charset="0"/>
              </a:rPr>
              <a:t> </a:t>
            </a:r>
            <a:r>
              <a:rPr lang="en-US" sz="2000" dirty="0" err="1">
                <a:latin typeface="Calibri" pitchFamily="34" charset="0"/>
                <a:cs typeface="Calibri" pitchFamily="34" charset="0"/>
              </a:rPr>
              <a:t>διεξάγεται</a:t>
            </a:r>
            <a:r>
              <a:rPr lang="en-US" sz="2000" dirty="0">
                <a:latin typeface="Calibri" pitchFamily="34" charset="0"/>
                <a:cs typeface="Calibri" pitchFamily="34" charset="0"/>
              </a:rPr>
              <a:t> η </a:t>
            </a:r>
            <a:r>
              <a:rPr lang="en-US" sz="2000" dirty="0" err="1">
                <a:latin typeface="Calibri" pitchFamily="34" charset="0"/>
                <a:cs typeface="Calibri" pitchFamily="34" charset="0"/>
              </a:rPr>
              <a:t>φωτοσύνθεση</a:t>
            </a:r>
            <a:endParaRPr lang="el-GR" sz="2000" dirty="0">
              <a:latin typeface="Calibri" pitchFamily="34" charset="0"/>
              <a:cs typeface="Calibri" pitchFamily="34" charset="0"/>
            </a:endParaRPr>
          </a:p>
        </p:txBody>
      </p:sp>
      <p:pic>
        <p:nvPicPr>
          <p:cNvPr id="74754" name="Picture 2" descr="Z:\Karabou\biblia\physiology\Figures\Chapter 2\2_5.jpg"/>
          <p:cNvPicPr>
            <a:picLocks noGrp="1" noChangeAspect="1" noChangeArrowheads="1"/>
          </p:cNvPicPr>
          <p:nvPr>
            <p:ph idx="1"/>
          </p:nvPr>
        </p:nvPicPr>
        <p:blipFill>
          <a:blip r:embed="rId2" cstate="print"/>
          <a:srcRect/>
          <a:stretch>
            <a:fillRect/>
          </a:stretch>
        </p:blipFill>
        <p:spPr bwMode="auto">
          <a:xfrm>
            <a:off x="2050320" y="1600200"/>
            <a:ext cx="5043359"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8880"/>
            <a:ext cx="2915816" cy="2736304"/>
          </a:xfrm>
        </p:spPr>
        <p:txBody>
          <a:bodyPr/>
          <a:lstStyle/>
          <a:p>
            <a:pPr>
              <a:lnSpc>
                <a:spcPct val="150000"/>
              </a:lnSpc>
            </a:pPr>
            <a:r>
              <a:rPr lang="en-US" sz="2000" dirty="0" err="1">
                <a:latin typeface="Calibri" pitchFamily="34" charset="0"/>
                <a:cs typeface="Calibri" pitchFamily="34" charset="0"/>
              </a:rPr>
              <a:t>Οι</a:t>
            </a:r>
            <a:r>
              <a:rPr lang="en-US" sz="2000" dirty="0">
                <a:latin typeface="Calibri" pitchFamily="34" charset="0"/>
                <a:cs typeface="Calibri" pitchFamily="34" charset="0"/>
              </a:rPr>
              <a:t> </a:t>
            </a:r>
            <a:r>
              <a:rPr lang="en-US" sz="2000" dirty="0" err="1">
                <a:latin typeface="Calibri" pitchFamily="34" charset="0"/>
                <a:cs typeface="Calibri" pitchFamily="34" charset="0"/>
              </a:rPr>
              <a:t>φωτοσυνθετικές</a:t>
            </a:r>
            <a:r>
              <a:rPr lang="en-US" sz="2000" dirty="0">
                <a:latin typeface="Calibri" pitchFamily="34" charset="0"/>
                <a:cs typeface="Calibri" pitchFamily="34" charset="0"/>
              </a:rPr>
              <a:t> </a:t>
            </a:r>
            <a:r>
              <a:rPr lang="en-US" sz="2000" dirty="0" err="1">
                <a:latin typeface="Calibri" pitchFamily="34" charset="0"/>
                <a:cs typeface="Calibri" pitchFamily="34" charset="0"/>
              </a:rPr>
              <a:t>χρωστικές</a:t>
            </a:r>
            <a:r>
              <a:rPr lang="en-US" sz="2000" dirty="0">
                <a:latin typeface="Calibri" pitchFamily="34" charset="0"/>
                <a:cs typeface="Calibri" pitchFamily="34" charset="0"/>
              </a:rPr>
              <a:t> </a:t>
            </a:r>
            <a:r>
              <a:rPr lang="en-US" sz="2000" dirty="0" err="1">
                <a:latin typeface="Calibri" pitchFamily="34" charset="0"/>
                <a:cs typeface="Calibri" pitchFamily="34" charset="0"/>
              </a:rPr>
              <a:t>εδράζουν</a:t>
            </a:r>
            <a:r>
              <a:rPr lang="en-US" sz="2000" dirty="0">
                <a:latin typeface="Calibri" pitchFamily="34" charset="0"/>
                <a:cs typeface="Calibri" pitchFamily="34" charset="0"/>
              </a:rPr>
              <a:t> </a:t>
            </a:r>
            <a:r>
              <a:rPr lang="en-US" sz="2000" dirty="0" err="1">
                <a:latin typeface="Calibri" pitchFamily="34" charset="0"/>
                <a:cs typeface="Calibri" pitchFamily="34" charset="0"/>
              </a:rPr>
              <a:t>στις</a:t>
            </a:r>
            <a:r>
              <a:rPr lang="en-US" sz="2000" dirty="0">
                <a:latin typeface="Calibri" pitchFamily="34" charset="0"/>
                <a:cs typeface="Calibri" pitchFamily="34" charset="0"/>
              </a:rPr>
              <a:t>  </a:t>
            </a:r>
            <a:r>
              <a:rPr lang="en-US" sz="2000" dirty="0" err="1">
                <a:latin typeface="Calibri" pitchFamily="34" charset="0"/>
                <a:cs typeface="Calibri" pitchFamily="34" charset="0"/>
              </a:rPr>
              <a:t>μεμβράνες</a:t>
            </a:r>
            <a:r>
              <a:rPr lang="en-US" sz="2000" dirty="0">
                <a:latin typeface="Calibri" pitchFamily="34" charset="0"/>
                <a:cs typeface="Calibri" pitchFamily="34" charset="0"/>
              </a:rPr>
              <a:t> </a:t>
            </a:r>
            <a:r>
              <a:rPr lang="en-US" sz="2000" dirty="0" err="1">
                <a:latin typeface="Calibri" pitchFamily="34" charset="0"/>
                <a:cs typeface="Calibri" pitchFamily="34" charset="0"/>
              </a:rPr>
              <a:t>των</a:t>
            </a:r>
            <a:r>
              <a:rPr lang="en-US" sz="2000" dirty="0">
                <a:latin typeface="Calibri" pitchFamily="34" charset="0"/>
                <a:cs typeface="Calibri" pitchFamily="34" charset="0"/>
              </a:rPr>
              <a:t> </a:t>
            </a:r>
            <a:r>
              <a:rPr lang="en-US" sz="2000" dirty="0" err="1">
                <a:latin typeface="Calibri" pitchFamily="34" charset="0"/>
                <a:cs typeface="Calibri" pitchFamily="34" charset="0"/>
              </a:rPr>
              <a:t>θυλακοειδών</a:t>
            </a:r>
            <a:r>
              <a:rPr lang="en-US" sz="2000" dirty="0">
                <a:latin typeface="Calibri" pitchFamily="34" charset="0"/>
                <a:cs typeface="Calibri" pitchFamily="34" charset="0"/>
              </a:rPr>
              <a:t> </a:t>
            </a:r>
            <a:r>
              <a:rPr lang="en-US" sz="2000" dirty="0" err="1">
                <a:latin typeface="Calibri" pitchFamily="34" charset="0"/>
                <a:cs typeface="Calibri" pitchFamily="34" charset="0"/>
              </a:rPr>
              <a:t>των</a:t>
            </a:r>
            <a:r>
              <a:rPr lang="en-US" sz="2000" dirty="0">
                <a:latin typeface="Calibri" pitchFamily="34" charset="0"/>
                <a:cs typeface="Calibri" pitchFamily="34" charset="0"/>
              </a:rPr>
              <a:t> </a:t>
            </a:r>
            <a:r>
              <a:rPr lang="en-US" sz="2000" dirty="0" err="1">
                <a:latin typeface="Calibri" pitchFamily="34" charset="0"/>
                <a:cs typeface="Calibri" pitchFamily="34" charset="0"/>
              </a:rPr>
              <a:t>χλωροπλαστών</a:t>
            </a:r>
            <a:r>
              <a:rPr lang="en-US" sz="2000" dirty="0">
                <a:latin typeface="Calibri" pitchFamily="34" charset="0"/>
                <a:cs typeface="Calibri" pitchFamily="34" charset="0"/>
              </a:rPr>
              <a:t>.</a:t>
            </a:r>
            <a:endParaRPr lang="el-GR" sz="2000" dirty="0">
              <a:latin typeface="Calibri" pitchFamily="34" charset="0"/>
              <a:cs typeface="Calibri" pitchFamily="34" charset="0"/>
            </a:endParaRPr>
          </a:p>
        </p:txBody>
      </p:sp>
      <p:pic>
        <p:nvPicPr>
          <p:cNvPr id="75780" name="Picture 4" descr="Z:\Karabou\biblia\physiology\Figures\Chapter 2\2_6.jpg"/>
          <p:cNvPicPr>
            <a:picLocks noChangeAspect="1" noChangeArrowheads="1"/>
          </p:cNvPicPr>
          <p:nvPr/>
        </p:nvPicPr>
        <p:blipFill>
          <a:blip r:embed="rId2" cstate="print"/>
          <a:srcRect/>
          <a:stretch>
            <a:fillRect/>
          </a:stretch>
        </p:blipFill>
        <p:spPr bwMode="auto">
          <a:xfrm>
            <a:off x="2915816" y="260648"/>
            <a:ext cx="6119813" cy="61880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3538736" cy="5328592"/>
          </a:xfrm>
        </p:spPr>
        <p:txBody>
          <a:bodyPr/>
          <a:lstStyle/>
          <a:p>
            <a:pPr algn="just">
              <a:lnSpc>
                <a:spcPct val="150000"/>
              </a:lnSpc>
            </a:pPr>
            <a:r>
              <a:rPr lang="el-GR" sz="1400" dirty="0">
                <a:latin typeface="Calibri" pitchFamily="34" charset="0"/>
                <a:cs typeface="Calibri" pitchFamily="34" charset="0"/>
              </a:rPr>
              <a:t>Οι κύριες λειτουργίες ενός αγγειόσπερμου και τα ισοζύγια νερού (διαθέσιμο νερό/νερό που χάνεται) και άνθρακα (άνθρακας που αφομοιώνεται / άνθρακας που χάνεται). Το ισοζύγιο ενέργειας αφορά την ενέργεια που αποκτά το φυτό μέσω της απορρόφησης φωτεινής ακτινοβολίας (στο πάνω μέρος του σχήματος) / την ενέργεια που δαπανά για συντήρηση και ανάπτυξη (στο κάτω μέρος </a:t>
            </a:r>
            <a:r>
              <a:rPr lang="el-GR" sz="1400" dirty="0" smtClean="0">
                <a:latin typeface="Calibri" pitchFamily="34" charset="0"/>
                <a:cs typeface="Calibri" pitchFamily="34" charset="0"/>
              </a:rPr>
              <a:t>του</a:t>
            </a:r>
            <a:r>
              <a:rPr lang="en-US" sz="1400" dirty="0" smtClean="0">
                <a:latin typeface="Calibri" pitchFamily="34" charset="0"/>
                <a:cs typeface="Calibri" pitchFamily="34" charset="0"/>
              </a:rPr>
              <a:t> </a:t>
            </a:r>
            <a:r>
              <a:rPr lang="el-GR" sz="1400" dirty="0" smtClean="0">
                <a:latin typeface="Calibri" pitchFamily="34" charset="0"/>
                <a:cs typeface="Calibri" pitchFamily="34" charset="0"/>
              </a:rPr>
              <a:t>σχήματος)</a:t>
            </a:r>
            <a:r>
              <a:rPr lang="en-US" sz="1400" dirty="0" smtClean="0">
                <a:latin typeface="Calibri" pitchFamily="34" charset="0"/>
                <a:cs typeface="Calibri" pitchFamily="34" charset="0"/>
              </a:rPr>
              <a:t>                   </a:t>
            </a:r>
            <a:r>
              <a:rPr lang="el-GR" sz="1400" dirty="0" smtClean="0">
                <a:latin typeface="Calibri" pitchFamily="34" charset="0"/>
                <a:cs typeface="Calibri" pitchFamily="34" charset="0"/>
              </a:rPr>
              <a:t>.</a:t>
            </a:r>
            <a:r>
              <a:rPr lang="en-US" sz="1400" dirty="0" smtClean="0">
                <a:latin typeface="Calibri" pitchFamily="34" charset="0"/>
                <a:cs typeface="Calibri" pitchFamily="34" charset="0"/>
              </a:rPr>
              <a:t/>
            </a:r>
            <a:br>
              <a:rPr lang="en-US" sz="1400" dirty="0" smtClean="0">
                <a:latin typeface="Calibri" pitchFamily="34" charset="0"/>
                <a:cs typeface="Calibri" pitchFamily="34" charset="0"/>
              </a:rPr>
            </a:br>
            <a:r>
              <a:rPr lang="el-GR" sz="1400" dirty="0"/>
              <a:t/>
            </a:r>
            <a:br>
              <a:rPr lang="el-GR" sz="1400" dirty="0"/>
            </a:br>
            <a:endParaRPr lang="el-GR" sz="1400" dirty="0"/>
          </a:p>
        </p:txBody>
      </p:sp>
      <p:pic>
        <p:nvPicPr>
          <p:cNvPr id="50178" name="Picture 2" descr="Z:\Karabou\biblia\physiology\Figures\Chapter 1\1_1.jpg"/>
          <p:cNvPicPr>
            <a:picLocks noGrp="1" noChangeAspect="1" noChangeArrowheads="1"/>
          </p:cNvPicPr>
          <p:nvPr>
            <p:ph idx="1"/>
          </p:nvPr>
        </p:nvPicPr>
        <p:blipFill>
          <a:blip r:embed="rId2" cstate="print"/>
          <a:srcRect/>
          <a:stretch>
            <a:fillRect/>
          </a:stretch>
        </p:blipFill>
        <p:spPr bwMode="auto">
          <a:xfrm>
            <a:off x="4355976" y="116632"/>
            <a:ext cx="4248472" cy="6142836"/>
          </a:xfrm>
          <a:prstGeom prst="rect">
            <a:avLst/>
          </a:prstGeom>
          <a:noFill/>
        </p:spPr>
      </p:pic>
      <p:pic>
        <p:nvPicPr>
          <p:cNvPr id="4" name="Picture 4" descr="Z:\Karabou\biblia\physiology\Figures\Chapter 1\1_01.jpg"/>
          <p:cNvPicPr>
            <a:picLocks noChangeAspect="1" noChangeArrowheads="1"/>
          </p:cNvPicPr>
          <p:nvPr/>
        </p:nvPicPr>
        <p:blipFill>
          <a:blip r:embed="rId3" cstate="print"/>
          <a:srcRect/>
          <a:stretch>
            <a:fillRect/>
          </a:stretch>
        </p:blipFill>
        <p:spPr bwMode="auto">
          <a:xfrm>
            <a:off x="467544" y="4725144"/>
            <a:ext cx="2576286" cy="864096"/>
          </a:xfrm>
          <a:prstGeom prst="rect">
            <a:avLst/>
          </a:prstGeom>
          <a:noFill/>
          <a:ln w="9525">
            <a:noFill/>
            <a:miter lim="800000"/>
            <a:headEnd/>
            <a:tailEnd/>
          </a:ln>
          <a:effectLst/>
        </p:spPr>
      </p:pic>
      <p:pic>
        <p:nvPicPr>
          <p:cNvPr id="5" name="Picture 4" descr="Z:\Karabou\biblia\physiology\Figures\Chapter 1\1_02.jpg"/>
          <p:cNvPicPr/>
          <p:nvPr/>
        </p:nvPicPr>
        <p:blipFill>
          <a:blip r:embed="rId4" cstate="print"/>
          <a:srcRect/>
          <a:stretch>
            <a:fillRect/>
          </a:stretch>
        </p:blipFill>
        <p:spPr bwMode="auto">
          <a:xfrm>
            <a:off x="107504" y="6237312"/>
            <a:ext cx="5184576" cy="50405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b="1" dirty="0">
                <a:solidFill>
                  <a:srgbClr val="FFFF00"/>
                </a:solidFill>
                <a:latin typeface="Calibri" pitchFamily="34" charset="0"/>
                <a:cs typeface="Calibri" pitchFamily="34" charset="0"/>
              </a:rPr>
              <a:t>Εφαρμογή 2.1.</a:t>
            </a:r>
            <a:r>
              <a:rPr lang="el-GR" sz="2000" dirty="0">
                <a:solidFill>
                  <a:srgbClr val="FFFF00"/>
                </a:solidFill>
                <a:latin typeface="Calibri" pitchFamily="34" charset="0"/>
                <a:cs typeface="Calibri" pitchFamily="34" charset="0"/>
              </a:rPr>
              <a:t/>
            </a:r>
            <a:br>
              <a:rPr lang="el-GR" sz="2000" dirty="0">
                <a:solidFill>
                  <a:srgbClr val="FFFF00"/>
                </a:solidFill>
                <a:latin typeface="Calibri" pitchFamily="34" charset="0"/>
                <a:cs typeface="Calibri" pitchFamily="34" charset="0"/>
              </a:rPr>
            </a:br>
            <a:r>
              <a:rPr lang="el-GR" sz="2000" b="1" dirty="0" smtClean="0">
                <a:solidFill>
                  <a:srgbClr val="FFFF00"/>
                </a:solidFill>
                <a:latin typeface="Calibri" pitchFamily="34" charset="0"/>
                <a:cs typeface="Calibri" pitchFamily="34" charset="0"/>
              </a:rPr>
              <a:t>Σε </a:t>
            </a:r>
            <a:r>
              <a:rPr lang="el-GR" sz="2000" b="1" dirty="0">
                <a:solidFill>
                  <a:srgbClr val="FFFF00"/>
                </a:solidFill>
                <a:latin typeface="Calibri" pitchFamily="34" charset="0"/>
                <a:cs typeface="Calibri" pitchFamily="34" charset="0"/>
              </a:rPr>
              <a:t>ορισμένες περιπτώσεις το χρώμα των φύλλων υποδηλώνει τη φυσιολογική τους κατάσταση</a:t>
            </a:r>
            <a:endParaRPr lang="el-GR" sz="2000" dirty="0">
              <a:solidFill>
                <a:srgbClr val="FFFF00"/>
              </a:solidFill>
              <a:latin typeface="Calibri" pitchFamily="34" charset="0"/>
              <a:cs typeface="Calibri" pitchFamily="34" charset="0"/>
            </a:endParaRPr>
          </a:p>
        </p:txBody>
      </p:sp>
      <p:pic>
        <p:nvPicPr>
          <p:cNvPr id="76802" name="Picture 2" descr="Z:\Karabou\biblia\physiology\Figures\Chapter 2\2_7.jpg"/>
          <p:cNvPicPr>
            <a:picLocks noGrp="1" noChangeAspect="1" noChangeArrowheads="1"/>
          </p:cNvPicPr>
          <p:nvPr>
            <p:ph idx="1"/>
          </p:nvPr>
        </p:nvPicPr>
        <p:blipFill>
          <a:blip r:embed="rId2" cstate="print"/>
          <a:srcRect/>
          <a:stretch>
            <a:fillRect/>
          </a:stretch>
        </p:blipFill>
        <p:spPr bwMode="auto">
          <a:xfrm>
            <a:off x="323528" y="3861048"/>
            <a:ext cx="3930018" cy="1291739"/>
          </a:xfrm>
          <a:prstGeom prst="rect">
            <a:avLst/>
          </a:prstGeom>
          <a:noFill/>
        </p:spPr>
      </p:pic>
      <p:pic>
        <p:nvPicPr>
          <p:cNvPr id="76803" name="Picture 3" descr="Z:\Karabou\biblia\physiology\Figures\Chapter 2\2_8.jpg"/>
          <p:cNvPicPr>
            <a:picLocks noChangeAspect="1" noChangeArrowheads="1"/>
          </p:cNvPicPr>
          <p:nvPr/>
        </p:nvPicPr>
        <p:blipFill>
          <a:blip r:embed="rId3" cstate="print"/>
          <a:srcRect/>
          <a:stretch>
            <a:fillRect/>
          </a:stretch>
        </p:blipFill>
        <p:spPr bwMode="auto">
          <a:xfrm>
            <a:off x="323528" y="1844824"/>
            <a:ext cx="3943673" cy="1296144"/>
          </a:xfrm>
          <a:prstGeom prst="rect">
            <a:avLst/>
          </a:prstGeom>
          <a:noFill/>
        </p:spPr>
      </p:pic>
      <p:pic>
        <p:nvPicPr>
          <p:cNvPr id="76804" name="Picture 4" descr="Z:\Karabou\biblia\physiology\Figures\Chapter 2\Table_1.jpg"/>
          <p:cNvPicPr>
            <a:picLocks noChangeAspect="1" noChangeArrowheads="1"/>
          </p:cNvPicPr>
          <p:nvPr/>
        </p:nvPicPr>
        <p:blipFill>
          <a:blip r:embed="rId4" cstate="print"/>
          <a:srcRect/>
          <a:stretch>
            <a:fillRect/>
          </a:stretch>
        </p:blipFill>
        <p:spPr bwMode="auto">
          <a:xfrm>
            <a:off x="4462463" y="1762125"/>
            <a:ext cx="4681537" cy="50958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b="1" dirty="0" smtClean="0">
                <a:solidFill>
                  <a:srgbClr val="FFFF00"/>
                </a:solidFill>
                <a:latin typeface="Calibri" pitchFamily="34" charset="0"/>
                <a:cs typeface="Calibri" pitchFamily="34" charset="0"/>
              </a:rPr>
              <a:t>Στη φωτοσύνθεση συνεργάζονται δύο φωτοσυστήματα καθώς και άλλοι βιοχημικοί παράγοντες προκειμένου η ενέργεια των φωτονίων να μετατραπεί σε χημική και να αποθηκευτεί σε κατάλληλα μόρια</a:t>
            </a:r>
            <a:endParaRPr lang="el-GR" sz="2000" dirty="0">
              <a:solidFill>
                <a:srgbClr val="FFFF00"/>
              </a:solidFill>
              <a:latin typeface="Calibri" pitchFamily="34" charset="0"/>
              <a:cs typeface="Calibri" pitchFamily="34" charset="0"/>
            </a:endParaRPr>
          </a:p>
        </p:txBody>
      </p:sp>
      <p:sp>
        <p:nvSpPr>
          <p:cNvPr id="3" name="Content Placeholder 2"/>
          <p:cNvSpPr>
            <a:spLocks noGrp="1"/>
          </p:cNvSpPr>
          <p:nvPr>
            <p:ph idx="1"/>
          </p:nvPr>
        </p:nvSpPr>
        <p:spPr/>
        <p:txBody>
          <a:bodyPr/>
          <a:lstStyle/>
          <a:p>
            <a:pPr>
              <a:lnSpc>
                <a:spcPct val="150000"/>
              </a:lnSpc>
              <a:buClr>
                <a:srgbClr val="FFFF00"/>
              </a:buClr>
            </a:pPr>
            <a:r>
              <a:rPr lang="el-GR" sz="2000" dirty="0" smtClean="0">
                <a:latin typeface="Calibri" pitchFamily="34" charset="0"/>
                <a:cs typeface="Calibri" pitchFamily="34" charset="0"/>
              </a:rPr>
              <a:t>Κάθε φωτοσύστημα αποτελείται από δύο μέρη:</a:t>
            </a:r>
          </a:p>
          <a:p>
            <a:pPr>
              <a:lnSpc>
                <a:spcPct val="150000"/>
              </a:lnSpc>
              <a:buNone/>
            </a:pPr>
            <a:r>
              <a:rPr lang="el-GR" sz="2000" dirty="0" smtClean="0">
                <a:latin typeface="Calibri" pitchFamily="34" charset="0"/>
                <a:cs typeface="Calibri" pitchFamily="34" charset="0"/>
              </a:rPr>
              <a:t>1. Χρωστικές που συλλέγουν φωτόνια και είναι οργανωμένες σε μια περιοχή που ονομάζεται </a:t>
            </a:r>
            <a:r>
              <a:rPr lang="el-GR" sz="2000" u="sng" dirty="0" smtClean="0">
                <a:latin typeface="Calibri" pitchFamily="34" charset="0"/>
                <a:cs typeface="Calibri" pitchFamily="34" charset="0"/>
              </a:rPr>
              <a:t>φωτοσυλλεκτικός μηχανισμός</a:t>
            </a:r>
          </a:p>
          <a:p>
            <a:pPr>
              <a:lnSpc>
                <a:spcPct val="150000"/>
              </a:lnSpc>
              <a:buNone/>
            </a:pPr>
            <a:r>
              <a:rPr lang="el-GR" sz="2000" dirty="0" smtClean="0">
                <a:latin typeface="Calibri" pitchFamily="34" charset="0"/>
                <a:cs typeface="Calibri" pitchFamily="34" charset="0"/>
              </a:rPr>
              <a:t>2. Μια περιοχή που περιλαμβάνει ειδικής μορφήςχλωροφύλλη </a:t>
            </a:r>
            <a:r>
              <a:rPr lang="en-US" sz="2000" dirty="0" smtClean="0">
                <a:latin typeface="Calibri" pitchFamily="34" charset="0"/>
                <a:cs typeface="Calibri" pitchFamily="34" charset="0"/>
              </a:rPr>
              <a:t>a</a:t>
            </a:r>
            <a:r>
              <a:rPr lang="el-GR" sz="2000" dirty="0" smtClean="0">
                <a:latin typeface="Calibri" pitchFamily="34" charset="0"/>
                <a:cs typeface="Calibri" pitchFamily="34" charset="0"/>
              </a:rPr>
              <a:t> στην οποία γίνεται ο διαχωρισμός φορτίου. Η περιοχή αυτή ονομάζεται </a:t>
            </a:r>
            <a:r>
              <a:rPr lang="el-GR" sz="2000" u="sng" dirty="0" smtClean="0">
                <a:latin typeface="Calibri" pitchFamily="34" charset="0"/>
                <a:cs typeface="Calibri" pitchFamily="34" charset="0"/>
              </a:rPr>
              <a:t>φωτοχημικό κέντρο</a:t>
            </a:r>
          </a:p>
          <a:p>
            <a:pPr>
              <a:lnSpc>
                <a:spcPct val="150000"/>
              </a:lnSpc>
            </a:pPr>
            <a:r>
              <a:rPr lang="el-GR" sz="2000" dirty="0" smtClean="0">
                <a:latin typeface="Calibri" pitchFamily="34" charset="0"/>
                <a:cs typeface="Calibri" pitchFamily="34" charset="0"/>
              </a:rPr>
              <a:t>Οι χρωστικές του φωτοσυλλεκτικού μηχανισμού διεγείρονται και μεταφέρουν τελικά τη διέγερση στο φωτοχημικό κέντρο στο οποίο τελικά συμβαίνει μια φωτοχημική αντίδραση</a:t>
            </a:r>
            <a:endParaRPr lang="el-GR" sz="2000" dirty="0">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Z:\Karabou\biblia\physiology\Figures\Chapter 2\2_9.jpg"/>
          <p:cNvPicPr>
            <a:picLocks noGrp="1" noChangeAspect="1" noChangeArrowheads="1"/>
          </p:cNvPicPr>
          <p:nvPr>
            <p:ph idx="1"/>
          </p:nvPr>
        </p:nvPicPr>
        <p:blipFill>
          <a:blip r:embed="rId2" cstate="print"/>
          <a:srcRect/>
          <a:stretch>
            <a:fillRect/>
          </a:stretch>
        </p:blipFill>
        <p:spPr bwMode="auto">
          <a:xfrm>
            <a:off x="1259632" y="692696"/>
            <a:ext cx="6325482" cy="573325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2376264"/>
          </a:xfrm>
        </p:spPr>
        <p:txBody>
          <a:bodyPr/>
          <a:lstStyle/>
          <a:p>
            <a:pPr algn="just">
              <a:lnSpc>
                <a:spcPct val="150000"/>
              </a:lnSpc>
            </a:pPr>
            <a:r>
              <a:rPr lang="el-GR" sz="2000" dirty="0" smtClean="0">
                <a:latin typeface="Calibri" pitchFamily="34" charset="0"/>
                <a:cs typeface="Calibri" pitchFamily="34" charset="0"/>
              </a:rPr>
              <a:t/>
            </a:r>
            <a:br>
              <a:rPr lang="el-GR" sz="2000" dirty="0" smtClean="0">
                <a:latin typeface="Calibri" pitchFamily="34" charset="0"/>
                <a:cs typeface="Calibri" pitchFamily="34" charset="0"/>
              </a:rPr>
            </a:br>
            <a:r>
              <a:rPr lang="el-GR" sz="2000" dirty="0" smtClean="0">
                <a:latin typeface="Calibri" pitchFamily="34" charset="0"/>
                <a:cs typeface="Calibri" pitchFamily="34" charset="0"/>
              </a:rPr>
              <a:t/>
            </a:r>
            <a:br>
              <a:rPr lang="el-GR" sz="2000" dirty="0" smtClean="0">
                <a:latin typeface="Calibri" pitchFamily="34" charset="0"/>
                <a:cs typeface="Calibri" pitchFamily="34" charset="0"/>
              </a:rPr>
            </a:br>
            <a:r>
              <a:rPr lang="el-GR" sz="2000" dirty="0" smtClean="0">
                <a:latin typeface="Calibri" pitchFamily="34" charset="0"/>
                <a:cs typeface="Calibri" pitchFamily="34" charset="0"/>
              </a:rPr>
              <a:t>Στο φωτοχημικό κέντρο συμβαίνει ο διαχωρισμός φορτίου, δηλ η χλωροφύλλη </a:t>
            </a:r>
            <a:r>
              <a:rPr lang="en-US" sz="2000" dirty="0" smtClean="0">
                <a:latin typeface="Calibri" pitchFamily="34" charset="0"/>
                <a:cs typeface="Calibri" pitchFamily="34" charset="0"/>
              </a:rPr>
              <a:t>a</a:t>
            </a:r>
            <a:r>
              <a:rPr lang="el-GR" sz="2000" dirty="0" smtClean="0">
                <a:latin typeface="Calibri" pitchFamily="34" charset="0"/>
                <a:cs typeface="Calibri" pitchFamily="34" charset="0"/>
              </a:rPr>
              <a:t> του φωτοχημικού κέντρου χάνει ένα ηλεκτρόνιο και φορτίζεται θετικά (οξειδώνεται). Η χλωροφύλλη αυτή, προκειμένου να συνεχιστεί η διαδικασία, δεν μπορεί να παραμείνει οξειδωμένη και  δέχεται ένα ηλεκτρόνιο το οποίο παρέχεται από το σύμπλοκο που διασπά το νερό (</a:t>
            </a:r>
            <a:r>
              <a:rPr lang="el-GR" sz="2000" dirty="0" err="1" smtClean="0">
                <a:latin typeface="Calibri" pitchFamily="34" charset="0"/>
                <a:cs typeface="Calibri" pitchFamily="34" charset="0"/>
              </a:rPr>
              <a:t>σύμπλοκο</a:t>
            </a:r>
            <a:r>
              <a:rPr lang="el-GR" sz="2000" dirty="0" smtClean="0">
                <a:latin typeface="Calibri" pitchFamily="34" charset="0"/>
                <a:cs typeface="Calibri" pitchFamily="34" charset="0"/>
              </a:rPr>
              <a:t> φωτόλυσης νερού).</a:t>
            </a:r>
            <a:br>
              <a:rPr lang="el-GR" sz="2000" dirty="0" smtClean="0">
                <a:latin typeface="Calibri" pitchFamily="34" charset="0"/>
                <a:cs typeface="Calibri" pitchFamily="34" charset="0"/>
              </a:rPr>
            </a:br>
            <a:r>
              <a:rPr lang="el-GR" sz="2000" dirty="0" smtClean="0">
                <a:latin typeface="Calibri" pitchFamily="34" charset="0"/>
                <a:cs typeface="Calibri" pitchFamily="34" charset="0"/>
              </a:rPr>
              <a:t/>
            </a:r>
            <a:br>
              <a:rPr lang="el-GR" sz="2000" dirty="0" smtClean="0">
                <a:latin typeface="Calibri" pitchFamily="34" charset="0"/>
                <a:cs typeface="Calibri" pitchFamily="34" charset="0"/>
              </a:rPr>
            </a:br>
            <a:r>
              <a:rPr lang="el-GR" sz="2000" dirty="0" smtClean="0">
                <a:latin typeface="Calibri" pitchFamily="34" charset="0"/>
                <a:cs typeface="Calibri" pitchFamily="34" charset="0"/>
              </a:rPr>
              <a:t/>
            </a:r>
            <a:br>
              <a:rPr lang="el-GR" sz="2000" dirty="0" smtClean="0">
                <a:latin typeface="Calibri" pitchFamily="34" charset="0"/>
                <a:cs typeface="Calibri" pitchFamily="34" charset="0"/>
              </a:rPr>
            </a:br>
            <a:endParaRPr lang="el-GR" sz="2000" dirty="0">
              <a:latin typeface="Calibri" pitchFamily="34" charset="0"/>
              <a:cs typeface="Calibri" pitchFamily="34" charset="0"/>
            </a:endParaRPr>
          </a:p>
        </p:txBody>
      </p:sp>
      <p:sp>
        <p:nvSpPr>
          <p:cNvPr id="3" name="Content Placeholder 2"/>
          <p:cNvSpPr>
            <a:spLocks noGrp="1"/>
          </p:cNvSpPr>
          <p:nvPr>
            <p:ph idx="1"/>
          </p:nvPr>
        </p:nvSpPr>
        <p:spPr>
          <a:xfrm>
            <a:off x="467544" y="2924944"/>
            <a:ext cx="8229600" cy="2952328"/>
          </a:xfrm>
        </p:spPr>
        <p:txBody>
          <a:bodyPr/>
          <a:lstStyle/>
          <a:p>
            <a:endParaRPr lang="en-US" sz="2400" dirty="0" smtClean="0">
              <a:solidFill>
                <a:srgbClr val="FFC000"/>
              </a:solidFill>
              <a:latin typeface="Calibri" pitchFamily="34" charset="0"/>
              <a:cs typeface="Calibri" pitchFamily="34" charset="0"/>
            </a:endParaRPr>
          </a:p>
          <a:p>
            <a:pPr>
              <a:lnSpc>
                <a:spcPct val="150000"/>
              </a:lnSpc>
              <a:buNone/>
            </a:pPr>
            <a:r>
              <a:rPr lang="en-US" sz="2400" dirty="0" err="1" smtClean="0">
                <a:solidFill>
                  <a:srgbClr val="FFC000"/>
                </a:solidFill>
                <a:latin typeface="Calibri" pitchFamily="34" charset="0"/>
                <a:cs typeface="Calibri" pitchFamily="34" charset="0"/>
              </a:rPr>
              <a:t>Chla</a:t>
            </a:r>
            <a:r>
              <a:rPr lang="en-US" sz="2400" baseline="30000" dirty="0" smtClean="0">
                <a:solidFill>
                  <a:srgbClr val="FFC000"/>
                </a:solidFill>
                <a:latin typeface="Calibri" pitchFamily="34" charset="0"/>
                <a:cs typeface="Calibri" pitchFamily="34" charset="0"/>
              </a:rPr>
              <a:t>+ </a:t>
            </a:r>
            <a:r>
              <a:rPr lang="en-US" sz="2400" dirty="0" smtClean="0">
                <a:solidFill>
                  <a:srgbClr val="FFC000"/>
                </a:solidFill>
                <a:latin typeface="Calibri" pitchFamily="34" charset="0"/>
                <a:cs typeface="Calibri" pitchFamily="34" charset="0"/>
              </a:rPr>
              <a:t>+ e</a:t>
            </a:r>
            <a:r>
              <a:rPr lang="en-US" sz="2400" baseline="30000" dirty="0" smtClean="0">
                <a:solidFill>
                  <a:srgbClr val="FFC000"/>
                </a:solidFill>
                <a:latin typeface="Calibri" pitchFamily="34" charset="0"/>
                <a:cs typeface="Calibri" pitchFamily="34" charset="0"/>
              </a:rPr>
              <a:t>-</a:t>
            </a:r>
            <a:r>
              <a:rPr lang="en-US" sz="2400" dirty="0" smtClean="0">
                <a:solidFill>
                  <a:srgbClr val="FFC000"/>
                </a:solidFill>
                <a:latin typeface="Calibri" pitchFamily="34" charset="0"/>
                <a:cs typeface="Calibri" pitchFamily="34" charset="0"/>
                <a:sym typeface="Symbol"/>
              </a:rPr>
              <a:t> </a:t>
            </a:r>
            <a:r>
              <a:rPr lang="el-GR" sz="2400" dirty="0" smtClean="0">
                <a:solidFill>
                  <a:srgbClr val="FFC000"/>
                </a:solidFill>
                <a:latin typeface="Calibri" pitchFamily="34" charset="0"/>
                <a:cs typeface="Calibri" pitchFamily="34" charset="0"/>
                <a:sym typeface="Symbol"/>
              </a:rPr>
              <a:t> </a:t>
            </a:r>
            <a:r>
              <a:rPr lang="en-US" sz="2400" dirty="0" err="1" smtClean="0">
                <a:solidFill>
                  <a:srgbClr val="FFC000"/>
                </a:solidFill>
                <a:latin typeface="Calibri" pitchFamily="34" charset="0"/>
                <a:cs typeface="Calibri" pitchFamily="34" charset="0"/>
                <a:sym typeface="Symbol"/>
              </a:rPr>
              <a:t>Chla</a:t>
            </a:r>
            <a:r>
              <a:rPr lang="en-US" sz="2400" dirty="0" smtClean="0">
                <a:solidFill>
                  <a:srgbClr val="FFC000"/>
                </a:solidFill>
                <a:latin typeface="Calibri" pitchFamily="34" charset="0"/>
                <a:cs typeface="Calibri" pitchFamily="34" charset="0"/>
                <a:sym typeface="Symbol"/>
              </a:rPr>
              <a:t>    </a:t>
            </a:r>
            <a:r>
              <a:rPr lang="el-GR" sz="2400" dirty="0" smtClean="0">
                <a:latin typeface="Calibri" pitchFamily="34" charset="0"/>
                <a:cs typeface="Calibri" pitchFamily="34" charset="0"/>
                <a:sym typeface="Symbol"/>
              </a:rPr>
              <a:t>επαναφορά (αναγωγή) της </a:t>
            </a:r>
            <a:r>
              <a:rPr lang="en-US" sz="2400" dirty="0" err="1" smtClean="0">
                <a:latin typeface="Calibri" pitchFamily="34" charset="0"/>
                <a:cs typeface="Calibri" pitchFamily="34" charset="0"/>
                <a:sym typeface="Symbol"/>
              </a:rPr>
              <a:t>Chla</a:t>
            </a:r>
            <a:endParaRPr lang="el-GR" sz="2400" dirty="0" smtClean="0">
              <a:latin typeface="Calibri" pitchFamily="34" charset="0"/>
              <a:cs typeface="Calibri" pitchFamily="34" charset="0"/>
            </a:endParaRPr>
          </a:p>
          <a:p>
            <a:pPr>
              <a:lnSpc>
                <a:spcPct val="150000"/>
              </a:lnSpc>
              <a:buNone/>
            </a:pPr>
            <a:r>
              <a:rPr lang="el-GR" sz="2400" dirty="0" smtClean="0">
                <a:solidFill>
                  <a:srgbClr val="FFC000"/>
                </a:solidFill>
                <a:latin typeface="Calibri" pitchFamily="34" charset="0"/>
                <a:cs typeface="Calibri" pitchFamily="34" charset="0"/>
              </a:rPr>
              <a:t>2Η</a:t>
            </a:r>
            <a:r>
              <a:rPr lang="el-GR" sz="2400" baseline="-25000" dirty="0" smtClean="0">
                <a:solidFill>
                  <a:srgbClr val="FFC000"/>
                </a:solidFill>
                <a:latin typeface="Calibri" pitchFamily="34" charset="0"/>
                <a:cs typeface="Calibri" pitchFamily="34" charset="0"/>
              </a:rPr>
              <a:t>2</a:t>
            </a:r>
            <a:r>
              <a:rPr lang="el-GR" sz="2400" dirty="0" smtClean="0">
                <a:solidFill>
                  <a:srgbClr val="FFC000"/>
                </a:solidFill>
                <a:latin typeface="Calibri" pitchFamily="34" charset="0"/>
                <a:cs typeface="Calibri" pitchFamily="34" charset="0"/>
              </a:rPr>
              <a:t>Ο</a:t>
            </a:r>
            <a:r>
              <a:rPr lang="en-US" sz="2400" dirty="0" smtClean="0">
                <a:solidFill>
                  <a:srgbClr val="FFC000"/>
                </a:solidFill>
                <a:latin typeface="Calibri" pitchFamily="34" charset="0"/>
                <a:cs typeface="Calibri" pitchFamily="34" charset="0"/>
                <a:sym typeface="Symbol"/>
              </a:rPr>
              <a:t> </a:t>
            </a:r>
            <a:r>
              <a:rPr lang="el-GR" sz="2400" dirty="0" smtClean="0">
                <a:solidFill>
                  <a:srgbClr val="FFC000"/>
                </a:solidFill>
                <a:latin typeface="Calibri" pitchFamily="34" charset="0"/>
                <a:cs typeface="Calibri" pitchFamily="34" charset="0"/>
                <a:sym typeface="Symbol"/>
              </a:rPr>
              <a:t> 4Η</a:t>
            </a:r>
            <a:r>
              <a:rPr lang="el-GR" sz="2400" baseline="30000" dirty="0" smtClean="0">
                <a:solidFill>
                  <a:srgbClr val="FFC000"/>
                </a:solidFill>
                <a:latin typeface="Calibri" pitchFamily="34" charset="0"/>
                <a:cs typeface="Calibri" pitchFamily="34" charset="0"/>
                <a:sym typeface="Symbol"/>
              </a:rPr>
              <a:t>+</a:t>
            </a:r>
            <a:r>
              <a:rPr lang="en-US" sz="2400" baseline="30000" dirty="0" smtClean="0">
                <a:solidFill>
                  <a:srgbClr val="FFC000"/>
                </a:solidFill>
                <a:latin typeface="Calibri" pitchFamily="34" charset="0"/>
                <a:cs typeface="Calibri" pitchFamily="34" charset="0"/>
                <a:sym typeface="Symbol"/>
              </a:rPr>
              <a:t> </a:t>
            </a:r>
            <a:r>
              <a:rPr lang="el-GR" sz="2400" dirty="0" smtClean="0">
                <a:solidFill>
                  <a:srgbClr val="FFC000"/>
                </a:solidFill>
                <a:latin typeface="Calibri" pitchFamily="34" charset="0"/>
                <a:cs typeface="Calibri" pitchFamily="34" charset="0"/>
                <a:sym typeface="Symbol"/>
              </a:rPr>
              <a:t>+</a:t>
            </a:r>
            <a:r>
              <a:rPr lang="en-US" sz="2400" dirty="0" smtClean="0">
                <a:solidFill>
                  <a:srgbClr val="FFC000"/>
                </a:solidFill>
                <a:latin typeface="Calibri" pitchFamily="34" charset="0"/>
                <a:cs typeface="Calibri" pitchFamily="34" charset="0"/>
                <a:sym typeface="Symbol"/>
              </a:rPr>
              <a:t> </a:t>
            </a:r>
            <a:r>
              <a:rPr lang="el-GR" sz="2400" dirty="0" smtClean="0">
                <a:solidFill>
                  <a:srgbClr val="FFC000"/>
                </a:solidFill>
                <a:latin typeface="Calibri" pitchFamily="34" charset="0"/>
                <a:cs typeface="Calibri" pitchFamily="34" charset="0"/>
                <a:sym typeface="Symbol"/>
              </a:rPr>
              <a:t>4</a:t>
            </a:r>
            <a:r>
              <a:rPr lang="en-US" sz="2400" dirty="0" smtClean="0">
                <a:solidFill>
                  <a:srgbClr val="FFC000"/>
                </a:solidFill>
                <a:latin typeface="Calibri" pitchFamily="34" charset="0"/>
                <a:cs typeface="Calibri" pitchFamily="34" charset="0"/>
              </a:rPr>
              <a:t>e</a:t>
            </a:r>
            <a:r>
              <a:rPr lang="en-US" sz="2400" baseline="30000" dirty="0" smtClean="0">
                <a:solidFill>
                  <a:srgbClr val="FFC000"/>
                </a:solidFill>
                <a:latin typeface="Calibri" pitchFamily="34" charset="0"/>
                <a:cs typeface="Calibri" pitchFamily="34" charset="0"/>
              </a:rPr>
              <a:t>-  </a:t>
            </a:r>
            <a:r>
              <a:rPr lang="el-GR" sz="2400" dirty="0" smtClean="0">
                <a:solidFill>
                  <a:srgbClr val="FFC000"/>
                </a:solidFill>
                <a:latin typeface="Calibri" pitchFamily="34" charset="0"/>
                <a:cs typeface="Calibri" pitchFamily="34" charset="0"/>
                <a:sym typeface="Symbol"/>
              </a:rPr>
              <a:t>+</a:t>
            </a:r>
            <a:r>
              <a:rPr lang="en-US" sz="2400" dirty="0" smtClean="0">
                <a:solidFill>
                  <a:srgbClr val="FFC000"/>
                </a:solidFill>
                <a:latin typeface="Calibri" pitchFamily="34" charset="0"/>
                <a:cs typeface="Calibri" pitchFamily="34" charset="0"/>
                <a:sym typeface="Symbol"/>
              </a:rPr>
              <a:t> </a:t>
            </a:r>
            <a:r>
              <a:rPr lang="el-GR" sz="2400" dirty="0" smtClean="0">
                <a:solidFill>
                  <a:srgbClr val="FFC000"/>
                </a:solidFill>
                <a:latin typeface="Calibri" pitchFamily="34" charset="0"/>
                <a:cs typeface="Calibri" pitchFamily="34" charset="0"/>
                <a:sym typeface="Symbol"/>
              </a:rPr>
              <a:t>Ο</a:t>
            </a:r>
            <a:r>
              <a:rPr lang="el-GR" sz="2400" baseline="-25000" dirty="0" smtClean="0">
                <a:solidFill>
                  <a:srgbClr val="FFC000"/>
                </a:solidFill>
                <a:latin typeface="Calibri" pitchFamily="34" charset="0"/>
                <a:cs typeface="Calibri" pitchFamily="34" charset="0"/>
                <a:sym typeface="Symbol"/>
              </a:rPr>
              <a:t>2   </a:t>
            </a:r>
            <a:r>
              <a:rPr lang="el-GR" sz="2400" dirty="0" smtClean="0">
                <a:latin typeface="Calibri" pitchFamily="34" charset="0"/>
                <a:cs typeface="Calibri" pitchFamily="34" charset="0"/>
              </a:rPr>
              <a:t>διάσπαση νερού</a:t>
            </a:r>
            <a:endParaRPr lang="en-US" sz="2400" dirty="0" smtClean="0">
              <a:latin typeface="Calibri" pitchFamily="34" charset="0"/>
              <a:cs typeface="Calibri" pitchFamily="34" charset="0"/>
            </a:endParaRPr>
          </a:p>
          <a:p>
            <a:pPr>
              <a:lnSpc>
                <a:spcPct val="150000"/>
              </a:lnSpc>
            </a:pPr>
            <a:r>
              <a:rPr lang="el-GR" baseline="-25000" dirty="0" smtClean="0">
                <a:solidFill>
                  <a:srgbClr val="FFC000"/>
                </a:solidFill>
                <a:latin typeface="Calibri" pitchFamily="34" charset="0"/>
                <a:cs typeface="Calibri" pitchFamily="34" charset="0"/>
                <a:sym typeface="Symbol"/>
              </a:rPr>
              <a:t>Προσέξετε ότι στο σημείο αυτό απελευθερώνεται οξυγόνο σαν υποπροΪόν. </a:t>
            </a:r>
            <a:endParaRPr lang="el-GR" baseline="-25000" dirty="0">
              <a:solidFill>
                <a:srgbClr val="FFC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64488" cy="1656184"/>
          </a:xfrm>
        </p:spPr>
        <p:txBody>
          <a:bodyPr/>
          <a:lstStyle/>
          <a:p>
            <a:pPr algn="just"/>
            <a:r>
              <a:rPr lang="el-GR" sz="1900" dirty="0" smtClean="0">
                <a:latin typeface="Calibri" pitchFamily="34" charset="0"/>
                <a:cs typeface="Calibri" pitchFamily="34" charset="0"/>
              </a:rPr>
              <a:t>Από τη στιγμή που συμβεί διαχωρισμός φορτίου έχουμε να κάνουμε ουσιαστικά με μια μπαταρία, με τον ένα της πόλο θετικά φορτισμένο (η </a:t>
            </a:r>
            <a:r>
              <a:rPr lang="en-US" sz="1900" dirty="0" err="1" smtClean="0">
                <a:latin typeface="Calibri" pitchFamily="34" charset="0"/>
                <a:cs typeface="Calibri" pitchFamily="34" charset="0"/>
              </a:rPr>
              <a:t>Chla</a:t>
            </a:r>
            <a:r>
              <a:rPr lang="el-GR" sz="1900" dirty="0" smtClean="0">
                <a:latin typeface="Calibri" pitchFamily="34" charset="0"/>
                <a:cs typeface="Calibri" pitchFamily="34" charset="0"/>
              </a:rPr>
              <a:t> που έχασε το ηλεκτρόνιο) και τον άλλο της πόλο αρνητικά φορτισμένο (το μόριο που απέκτησε το</a:t>
            </a:r>
            <a:r>
              <a:rPr lang="en-US" sz="1900" dirty="0" smtClean="0">
                <a:latin typeface="Calibri" pitchFamily="34" charset="0"/>
                <a:cs typeface="Calibri" pitchFamily="34" charset="0"/>
              </a:rPr>
              <a:t> </a:t>
            </a:r>
            <a:r>
              <a:rPr lang="el-GR" sz="1900" dirty="0" smtClean="0">
                <a:latin typeface="Calibri" pitchFamily="34" charset="0"/>
                <a:cs typeface="Calibri" pitchFamily="34" charset="0"/>
              </a:rPr>
              <a:t>ηλεκτρόνιο)                                                                                                        </a:t>
            </a:r>
            <a:br>
              <a:rPr lang="el-GR" sz="1900" dirty="0" smtClean="0">
                <a:latin typeface="Calibri" pitchFamily="34" charset="0"/>
                <a:cs typeface="Calibri" pitchFamily="34" charset="0"/>
              </a:rPr>
            </a:br>
            <a:r>
              <a:rPr lang="el-GR" sz="1900" dirty="0" smtClean="0">
                <a:latin typeface="Calibri" pitchFamily="34" charset="0"/>
                <a:cs typeface="Calibri" pitchFamily="34" charset="0"/>
              </a:rPr>
              <a:t>Το ηλεκτρικό ρεύμα δεν μεταφέρεται όμως απο καλώδια αλλά </a:t>
            </a:r>
            <a:r>
              <a:rPr lang="el-GR" sz="1900" dirty="0" smtClean="0">
                <a:solidFill>
                  <a:srgbClr val="FFFF00"/>
                </a:solidFill>
                <a:latin typeface="Calibri" pitchFamily="34" charset="0"/>
                <a:cs typeface="Calibri" pitchFamily="34" charset="0"/>
              </a:rPr>
              <a:t>από </a:t>
            </a:r>
            <a:r>
              <a:rPr lang="el-GR" sz="1900" i="1" u="sng" dirty="0" smtClean="0">
                <a:solidFill>
                  <a:srgbClr val="FFFF00"/>
                </a:solidFill>
                <a:latin typeface="Calibri" pitchFamily="34" charset="0"/>
                <a:cs typeface="Calibri" pitchFamily="34" charset="0"/>
              </a:rPr>
              <a:t>αλυσίδες μεταφοράς ηλεκτρονίων</a:t>
            </a:r>
            <a:r>
              <a:rPr lang="el-GR" sz="1900" dirty="0" smtClean="0">
                <a:solidFill>
                  <a:srgbClr val="FFFF00"/>
                </a:solidFill>
                <a:latin typeface="Calibri" pitchFamily="34" charset="0"/>
                <a:cs typeface="Calibri" pitchFamily="34" charset="0"/>
              </a:rPr>
              <a:t> </a:t>
            </a:r>
            <a:endParaRPr lang="el-GR" sz="1900" dirty="0">
              <a:solidFill>
                <a:srgbClr val="FFFF00"/>
              </a:solidFill>
              <a:latin typeface="Calibri" pitchFamily="34" charset="0"/>
              <a:cs typeface="Calibri" pitchFamily="34" charset="0"/>
            </a:endParaRPr>
          </a:p>
        </p:txBody>
      </p:sp>
      <p:pic>
        <p:nvPicPr>
          <p:cNvPr id="77827" name="Picture 3" descr="Z:\Karabou\biblia\physiology\Figures\Chapter 2\2_10.jpg"/>
          <p:cNvPicPr>
            <a:picLocks noChangeAspect="1" noChangeArrowheads="1"/>
          </p:cNvPicPr>
          <p:nvPr/>
        </p:nvPicPr>
        <p:blipFill>
          <a:blip r:embed="rId2" cstate="print"/>
          <a:srcRect/>
          <a:stretch>
            <a:fillRect/>
          </a:stretch>
        </p:blipFill>
        <p:spPr bwMode="auto">
          <a:xfrm>
            <a:off x="1259632" y="1899667"/>
            <a:ext cx="6119813" cy="3598002"/>
          </a:xfrm>
          <a:prstGeom prst="rect">
            <a:avLst/>
          </a:prstGeom>
          <a:noFill/>
        </p:spPr>
      </p:pic>
      <p:sp>
        <p:nvSpPr>
          <p:cNvPr id="5" name="Content Placeholder 4"/>
          <p:cNvSpPr>
            <a:spLocks noGrp="1"/>
          </p:cNvSpPr>
          <p:nvPr>
            <p:ph idx="1"/>
          </p:nvPr>
        </p:nvSpPr>
        <p:spPr>
          <a:xfrm>
            <a:off x="0" y="5616699"/>
            <a:ext cx="9144000" cy="1241301"/>
          </a:xfrm>
        </p:spPr>
        <p:txBody>
          <a:bodyPr/>
          <a:lstStyle/>
          <a:p>
            <a:pPr indent="-36000" algn="just">
              <a:spcBef>
                <a:spcPts val="0"/>
              </a:spcBef>
              <a:buNone/>
            </a:pPr>
            <a:r>
              <a:rPr lang="el-GR" sz="1900" dirty="0" smtClean="0">
                <a:latin typeface="Calibri" pitchFamily="34" charset="0"/>
                <a:cs typeface="Calibri" pitchFamily="34" charset="0"/>
              </a:rPr>
              <a:t>Προσέξτε ότι τελικά συμβαίνει ροή ηλεκτρικού ρεύματος (ηλεκτρονίων) αυθόρμητα, απελευθερώνοντας ενέργεια. Το ψηλό επίπεδο ενέργειας του μορίου Α (δηλ της χλωροφύλλης </a:t>
            </a:r>
            <a:r>
              <a:rPr lang="en-US" sz="1900" dirty="0" smtClean="0">
                <a:latin typeface="Calibri" pitchFamily="34" charset="0"/>
                <a:cs typeface="Calibri" pitchFamily="34" charset="0"/>
              </a:rPr>
              <a:t>a</a:t>
            </a:r>
            <a:r>
              <a:rPr lang="el-GR" sz="1900" dirty="0" smtClean="0">
                <a:latin typeface="Calibri" pitchFamily="34" charset="0"/>
                <a:cs typeface="Calibri" pitchFamily="34" charset="0"/>
              </a:rPr>
              <a:t> του φωτοχημικού κέντρου) οφείλεται στην απορρόφηση των φωτονίων.</a:t>
            </a:r>
            <a:endParaRPr lang="el-GR" sz="19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2808312"/>
          </a:xfrm>
        </p:spPr>
        <p:txBody>
          <a:bodyPr/>
          <a:lstStyle/>
          <a:p>
            <a:pPr fontAlgn="auto"/>
            <a:r>
              <a:rPr lang="el-GR" sz="1900" dirty="0" smtClean="0">
                <a:solidFill>
                  <a:schemeClr val="bg2">
                    <a:lumMod val="20000"/>
                    <a:lumOff val="80000"/>
                  </a:schemeClr>
                </a:solidFill>
                <a:latin typeface="Calibri" pitchFamily="34" charset="0"/>
                <a:cs typeface="Calibri" pitchFamily="34" charset="0"/>
              </a:rPr>
              <a:t>Στις φωτεινές αντιδράσεις της φωτοσύνθεσης η ενέργεια των φωτονίων προκαλεί ροή ηλεκτρονίων από το νερό που διασπάται προς τη </a:t>
            </a:r>
            <a:r>
              <a:rPr lang="en-US" sz="1900" dirty="0" err="1" smtClean="0">
                <a:solidFill>
                  <a:schemeClr val="bg2">
                    <a:lumMod val="20000"/>
                    <a:lumOff val="80000"/>
                  </a:schemeClr>
                </a:solidFill>
                <a:latin typeface="Calibri" pitchFamily="34" charset="0"/>
                <a:cs typeface="Calibri" pitchFamily="34" charset="0"/>
              </a:rPr>
              <a:t>Chla</a:t>
            </a:r>
            <a:r>
              <a:rPr lang="el-GR" sz="1900" dirty="0" smtClean="0">
                <a:solidFill>
                  <a:schemeClr val="bg2">
                    <a:lumMod val="20000"/>
                    <a:lumOff val="80000"/>
                  </a:schemeClr>
                </a:solidFill>
                <a:latin typeface="Calibri" pitchFamily="34" charset="0"/>
                <a:cs typeface="Calibri" pitchFamily="34" charset="0"/>
              </a:rPr>
              <a:t> του φωτοχημικού κέντρου και στη συνέχεια μέσω ενδιάμεσων φορέων καταλήγουν στον τελικό αποδέκτη, το μόριο </a:t>
            </a:r>
            <a:r>
              <a:rPr lang="en-US" sz="1900" dirty="0" smtClean="0">
                <a:solidFill>
                  <a:schemeClr val="bg2">
                    <a:lumMod val="20000"/>
                    <a:lumOff val="80000"/>
                  </a:schemeClr>
                </a:solidFill>
                <a:latin typeface="Calibri" pitchFamily="34" charset="0"/>
                <a:cs typeface="Calibri" pitchFamily="34" charset="0"/>
              </a:rPr>
              <a:t>NADP</a:t>
            </a:r>
            <a:r>
              <a:rPr lang="en-US" sz="1900" baseline="30000" dirty="0" smtClean="0">
                <a:solidFill>
                  <a:schemeClr val="bg2">
                    <a:lumMod val="20000"/>
                    <a:lumOff val="80000"/>
                  </a:schemeClr>
                </a:solidFill>
                <a:latin typeface="Calibri" pitchFamily="34" charset="0"/>
                <a:cs typeface="Calibri" pitchFamily="34" charset="0"/>
              </a:rPr>
              <a:t>+</a:t>
            </a:r>
            <a:r>
              <a:rPr lang="en-US" sz="1900" dirty="0" smtClean="0">
                <a:solidFill>
                  <a:schemeClr val="bg2">
                    <a:lumMod val="20000"/>
                    <a:lumOff val="80000"/>
                  </a:schemeClr>
                </a:solidFill>
                <a:latin typeface="Calibri" pitchFamily="34" charset="0"/>
                <a:cs typeface="Calibri" pitchFamily="34" charset="0"/>
              </a:rPr>
              <a:t> </a:t>
            </a:r>
            <a:r>
              <a:rPr lang="el-GR" sz="1900" dirty="0" smtClean="0">
                <a:solidFill>
                  <a:schemeClr val="bg2">
                    <a:lumMod val="20000"/>
                    <a:lumOff val="80000"/>
                  </a:schemeClr>
                </a:solidFill>
                <a:latin typeface="Calibri" pitchFamily="34" charset="0"/>
                <a:cs typeface="Calibri" pitchFamily="34" charset="0"/>
              </a:rPr>
              <a:t>το οποίο είναι οξειδωμένο και ανάγεται σε </a:t>
            </a:r>
            <a:r>
              <a:rPr lang="en-US" sz="1900" dirty="0" smtClean="0">
                <a:solidFill>
                  <a:schemeClr val="bg2">
                    <a:lumMod val="20000"/>
                    <a:lumOff val="80000"/>
                  </a:schemeClr>
                </a:solidFill>
                <a:latin typeface="Calibri" pitchFamily="34" charset="0"/>
                <a:cs typeface="Calibri" pitchFamily="34" charset="0"/>
              </a:rPr>
              <a:t>NADPH</a:t>
            </a:r>
            <a:r>
              <a:rPr lang="el-GR" sz="1900" baseline="-25000" dirty="0" smtClean="0">
                <a:solidFill>
                  <a:schemeClr val="bg2">
                    <a:lumMod val="20000"/>
                    <a:lumOff val="80000"/>
                  </a:schemeClr>
                </a:solidFill>
                <a:latin typeface="Calibri" pitchFamily="34" charset="0"/>
                <a:cs typeface="Calibri" pitchFamily="34" charset="0"/>
              </a:rPr>
              <a:t>2</a:t>
            </a:r>
            <a:r>
              <a:rPr lang="en-US" sz="1900" dirty="0" smtClean="0">
                <a:solidFill>
                  <a:schemeClr val="bg2">
                    <a:lumMod val="20000"/>
                    <a:lumOff val="80000"/>
                  </a:schemeClr>
                </a:solidFill>
                <a:latin typeface="Calibri" pitchFamily="34" charset="0"/>
                <a:cs typeface="Calibri" pitchFamily="34" charset="0"/>
              </a:rPr>
              <a:t>. </a:t>
            </a:r>
            <a:br>
              <a:rPr lang="en-US" sz="1900" dirty="0" smtClean="0">
                <a:solidFill>
                  <a:schemeClr val="bg2">
                    <a:lumMod val="20000"/>
                    <a:lumOff val="80000"/>
                  </a:schemeClr>
                </a:solidFill>
                <a:latin typeface="Calibri" pitchFamily="34" charset="0"/>
                <a:cs typeface="Calibri" pitchFamily="34" charset="0"/>
              </a:rPr>
            </a:br>
            <a:r>
              <a:rPr lang="en-US" sz="1900" dirty="0" smtClean="0">
                <a:solidFill>
                  <a:schemeClr val="bg2">
                    <a:lumMod val="20000"/>
                    <a:lumOff val="80000"/>
                  </a:schemeClr>
                </a:solidFill>
                <a:latin typeface="Calibri" pitchFamily="34" charset="0"/>
                <a:cs typeface="Calibri" pitchFamily="34" charset="0"/>
              </a:rPr>
              <a:t>NADP</a:t>
            </a:r>
            <a:r>
              <a:rPr lang="en-US" sz="1900" baseline="30000" dirty="0" smtClean="0">
                <a:solidFill>
                  <a:schemeClr val="bg2">
                    <a:lumMod val="20000"/>
                    <a:lumOff val="80000"/>
                  </a:schemeClr>
                </a:solidFill>
                <a:latin typeface="Calibri" pitchFamily="34" charset="0"/>
                <a:cs typeface="Calibri" pitchFamily="34" charset="0"/>
              </a:rPr>
              <a:t>+ </a:t>
            </a:r>
            <a:r>
              <a:rPr lang="en-US" sz="1900" dirty="0" smtClean="0">
                <a:solidFill>
                  <a:schemeClr val="bg2">
                    <a:lumMod val="20000"/>
                    <a:lumOff val="80000"/>
                  </a:schemeClr>
                </a:solidFill>
                <a:latin typeface="Calibri" pitchFamily="34" charset="0"/>
                <a:cs typeface="Calibri" pitchFamily="34" charset="0"/>
              </a:rPr>
              <a:t>+ 2H</a:t>
            </a:r>
            <a:r>
              <a:rPr lang="en-US" sz="1900" baseline="30000" dirty="0" smtClean="0">
                <a:solidFill>
                  <a:schemeClr val="bg2">
                    <a:lumMod val="20000"/>
                    <a:lumOff val="80000"/>
                  </a:schemeClr>
                </a:solidFill>
                <a:latin typeface="Calibri" pitchFamily="34" charset="0"/>
                <a:cs typeface="Calibri" pitchFamily="34" charset="0"/>
              </a:rPr>
              <a:t>+ </a:t>
            </a:r>
            <a:r>
              <a:rPr lang="en-US" sz="1900" dirty="0" smtClean="0">
                <a:solidFill>
                  <a:schemeClr val="bg2">
                    <a:lumMod val="20000"/>
                    <a:lumOff val="80000"/>
                  </a:schemeClr>
                </a:solidFill>
                <a:latin typeface="Calibri" pitchFamily="34" charset="0"/>
                <a:cs typeface="Calibri" pitchFamily="34" charset="0"/>
              </a:rPr>
              <a:t>+ 2e</a:t>
            </a:r>
            <a:r>
              <a:rPr lang="en-US" sz="1900" baseline="30000" dirty="0" smtClean="0">
                <a:solidFill>
                  <a:schemeClr val="bg2">
                    <a:lumMod val="20000"/>
                    <a:lumOff val="80000"/>
                  </a:schemeClr>
                </a:solidFill>
                <a:latin typeface="Calibri" pitchFamily="34" charset="0"/>
                <a:cs typeface="Calibri" pitchFamily="34" charset="0"/>
              </a:rPr>
              <a:t>-</a:t>
            </a:r>
            <a:r>
              <a:rPr lang="en-US" sz="1900" dirty="0" smtClean="0">
                <a:solidFill>
                  <a:schemeClr val="bg2">
                    <a:lumMod val="20000"/>
                    <a:lumOff val="80000"/>
                  </a:schemeClr>
                </a:solidFill>
                <a:latin typeface="Calibri" pitchFamily="34" charset="0"/>
                <a:cs typeface="Calibri" pitchFamily="34" charset="0"/>
              </a:rPr>
              <a:t> </a:t>
            </a:r>
            <a:r>
              <a:rPr lang="en-US" sz="1900" dirty="0" smtClean="0">
                <a:latin typeface="Calibri" pitchFamily="34" charset="0"/>
                <a:cs typeface="Calibri" pitchFamily="34" charset="0"/>
                <a:sym typeface="Symbol"/>
              </a:rPr>
              <a:t> </a:t>
            </a:r>
            <a:r>
              <a:rPr lang="en-US" sz="1900" dirty="0" smtClean="0">
                <a:solidFill>
                  <a:schemeClr val="bg2">
                    <a:lumMod val="20000"/>
                    <a:lumOff val="80000"/>
                  </a:schemeClr>
                </a:solidFill>
                <a:latin typeface="Calibri" pitchFamily="34" charset="0"/>
                <a:cs typeface="Calibri" pitchFamily="34" charset="0"/>
              </a:rPr>
              <a:t>NADPH</a:t>
            </a:r>
            <a:r>
              <a:rPr lang="en-US" sz="1900" baseline="-25000" dirty="0" smtClean="0">
                <a:solidFill>
                  <a:schemeClr val="bg2">
                    <a:lumMod val="20000"/>
                    <a:lumOff val="80000"/>
                  </a:schemeClr>
                </a:solidFill>
                <a:latin typeface="Calibri" pitchFamily="34" charset="0"/>
                <a:cs typeface="Calibri" pitchFamily="34" charset="0"/>
              </a:rPr>
              <a:t>2</a:t>
            </a:r>
            <a:r>
              <a:rPr lang="en-US" sz="1900" dirty="0" smtClean="0">
                <a:solidFill>
                  <a:schemeClr val="bg2">
                    <a:lumMod val="20000"/>
                    <a:lumOff val="80000"/>
                  </a:schemeClr>
                </a:solidFill>
                <a:latin typeface="Calibri" pitchFamily="34" charset="0"/>
                <a:cs typeface="Calibri" pitchFamily="34" charset="0"/>
              </a:rPr>
              <a:t/>
            </a:r>
            <a:br>
              <a:rPr lang="en-US" sz="1900" dirty="0" smtClean="0">
                <a:solidFill>
                  <a:schemeClr val="bg2">
                    <a:lumMod val="20000"/>
                    <a:lumOff val="80000"/>
                  </a:schemeClr>
                </a:solidFill>
                <a:latin typeface="Calibri" pitchFamily="34" charset="0"/>
                <a:cs typeface="Calibri" pitchFamily="34" charset="0"/>
              </a:rPr>
            </a:br>
            <a:r>
              <a:rPr lang="en-US" sz="1900" dirty="0" smtClean="0">
                <a:solidFill>
                  <a:schemeClr val="bg2">
                    <a:lumMod val="20000"/>
                    <a:lumOff val="80000"/>
                  </a:schemeClr>
                </a:solidFill>
                <a:latin typeface="Calibri" pitchFamily="34" charset="0"/>
                <a:cs typeface="Calibri" pitchFamily="34" charset="0"/>
              </a:rPr>
              <a:t>To NADPH</a:t>
            </a:r>
            <a:r>
              <a:rPr lang="en-US" sz="1900" baseline="-25000" dirty="0" smtClean="0">
                <a:solidFill>
                  <a:schemeClr val="bg2">
                    <a:lumMod val="20000"/>
                    <a:lumOff val="80000"/>
                  </a:schemeClr>
                </a:solidFill>
                <a:latin typeface="Calibri" pitchFamily="34" charset="0"/>
                <a:cs typeface="Calibri" pitchFamily="34" charset="0"/>
              </a:rPr>
              <a:t>2</a:t>
            </a:r>
            <a:r>
              <a:rPr lang="en-US" sz="1900" dirty="0" smtClean="0">
                <a:solidFill>
                  <a:schemeClr val="bg2">
                    <a:lumMod val="20000"/>
                    <a:lumOff val="80000"/>
                  </a:schemeClr>
                </a:solidFill>
                <a:latin typeface="Calibri" pitchFamily="34" charset="0"/>
                <a:cs typeface="Calibri" pitchFamily="34" charset="0"/>
              </a:rPr>
              <a:t> </a:t>
            </a:r>
            <a:r>
              <a:rPr lang="el-GR" sz="1900" dirty="0" smtClean="0">
                <a:solidFill>
                  <a:schemeClr val="bg2">
                    <a:lumMod val="20000"/>
                    <a:lumOff val="80000"/>
                  </a:schemeClr>
                </a:solidFill>
                <a:latin typeface="Calibri" pitchFamily="34" charset="0"/>
                <a:cs typeface="Calibri" pitchFamily="34" charset="0"/>
              </a:rPr>
              <a:t>ονομάζεται </a:t>
            </a:r>
            <a:r>
              <a:rPr lang="el-GR" sz="1900" dirty="0" smtClean="0">
                <a:latin typeface="Calibri" pitchFamily="34" charset="0"/>
                <a:cs typeface="Calibri" pitchFamily="34" charset="0"/>
              </a:rPr>
              <a:t>φορέας αναγωγικής δύναμης ή αναγωγικό ισοδύναμο και όπως θα δούμε παρακάτω η ενέργεια που περικλείει καταναλώνεται για να γίνει σύνθεση οργανικών ενώσεων και παραγωγή βιομάζας.</a:t>
            </a:r>
            <a:br>
              <a:rPr lang="el-GR" sz="1900" dirty="0" smtClean="0">
                <a:latin typeface="Calibri" pitchFamily="34" charset="0"/>
                <a:cs typeface="Calibri" pitchFamily="34" charset="0"/>
              </a:rPr>
            </a:br>
            <a:endParaRPr lang="el-GR" sz="1900" dirty="0">
              <a:solidFill>
                <a:schemeClr val="bg2">
                  <a:lumMod val="20000"/>
                  <a:lumOff val="80000"/>
                </a:schemeClr>
              </a:solidFill>
              <a:latin typeface="Calibri" pitchFamily="34" charset="0"/>
              <a:cs typeface="Calibri" pitchFamily="34" charset="0"/>
            </a:endParaRPr>
          </a:p>
        </p:txBody>
      </p:sp>
      <p:pic>
        <p:nvPicPr>
          <p:cNvPr id="79874" name="Picture 2" descr="Z:\Karabou\biblia\physiology\Figures\Chapter 2\2_energy_flow_in_photosynthesis.jpg"/>
          <p:cNvPicPr>
            <a:picLocks noGrp="1" noChangeAspect="1" noChangeArrowheads="1"/>
          </p:cNvPicPr>
          <p:nvPr>
            <p:ph idx="1"/>
          </p:nvPr>
        </p:nvPicPr>
        <p:blipFill>
          <a:blip r:embed="rId2" cstate="print"/>
          <a:srcRect/>
          <a:stretch>
            <a:fillRect/>
          </a:stretch>
        </p:blipFill>
        <p:spPr bwMode="auto">
          <a:xfrm>
            <a:off x="755576" y="3429000"/>
            <a:ext cx="7516847" cy="3429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l-GR" sz="2400" dirty="0" smtClean="0">
                <a:latin typeface="Calibri" pitchFamily="34" charset="0"/>
                <a:cs typeface="Calibri" pitchFamily="34" charset="0"/>
              </a:rPr>
              <a:t>Κατά τη διάρκεια της ροής των ηλεκτρονίων παράγεται επίσης ΑΤΡ, το μόριο που ονομάζεται και «ενεργειακό νόμισμα», διότι περικλείει μεγάλα ποσά ενέργειας. Οταν το ΑΤΡ διασπάται η ενέργεια που παράγεται χρησιμεύει και αυτή για τη σύνθεση οργανικών ενώσεων. </a:t>
            </a:r>
            <a:r>
              <a:rPr lang="el-GR" sz="2400" dirty="0" smtClean="0">
                <a:solidFill>
                  <a:srgbClr val="FFFF00"/>
                </a:solidFill>
                <a:latin typeface="Calibri" pitchFamily="34" charset="0"/>
                <a:cs typeface="Calibri" pitchFamily="34" charset="0"/>
              </a:rPr>
              <a:t>Η διαδικασία αυτή της σύνθεσης δηλ. ΑΤΡ, ονομάζεται φωτοφωσφωρυλίωση</a:t>
            </a:r>
            <a:r>
              <a:rPr lang="el-GR" sz="2400" dirty="0" smtClean="0">
                <a:latin typeface="Calibri" pitchFamily="34" charset="0"/>
                <a:cs typeface="Calibri" pitchFamily="34" charset="0"/>
              </a:rPr>
              <a:t/>
            </a:r>
            <a:br>
              <a:rPr lang="el-GR" sz="2400" dirty="0" smtClean="0">
                <a:latin typeface="Calibri" pitchFamily="34" charset="0"/>
                <a:cs typeface="Calibri" pitchFamily="34" charset="0"/>
              </a:rPr>
            </a:br>
            <a:endParaRPr lang="el-GR" sz="2400" dirty="0">
              <a:latin typeface="Calibri" pitchFamily="34" charset="0"/>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l-GR" sz="2000" u="sng" dirty="0" smtClean="0">
                <a:latin typeface="Calibri" pitchFamily="34" charset="0"/>
                <a:cs typeface="Calibri" pitchFamily="34" charset="0"/>
              </a:rPr>
              <a:t>Γιατί η σύνθεση ΑΤΡ είναι τόσο σημαντική; </a:t>
            </a:r>
            <a:r>
              <a:rPr lang="el-GR" sz="2000" dirty="0" smtClean="0">
                <a:latin typeface="Calibri" pitchFamily="34" charset="0"/>
                <a:cs typeface="Calibri" pitchFamily="34" charset="0"/>
              </a:rPr>
              <a:t/>
            </a:r>
            <a:br>
              <a:rPr lang="el-GR" sz="2000" dirty="0" smtClean="0">
                <a:latin typeface="Calibri" pitchFamily="34" charset="0"/>
                <a:cs typeface="Calibri" pitchFamily="34" charset="0"/>
              </a:rPr>
            </a:br>
            <a:endParaRPr lang="el-GR" sz="2000" b="1" dirty="0">
              <a:solidFill>
                <a:srgbClr val="FF0000"/>
              </a:solidFill>
              <a:latin typeface="Calibri" pitchFamily="34" charset="0"/>
              <a:cs typeface="Calibri" pitchFamily="34" charset="0"/>
            </a:endParaRPr>
          </a:p>
        </p:txBody>
      </p:sp>
      <p:pic>
        <p:nvPicPr>
          <p:cNvPr id="78851" name="Picture 3" descr="Z:\Karabou\biblia\physiology\Figures\Chapter 2\2_12.jpg"/>
          <p:cNvPicPr>
            <a:picLocks noChangeAspect="1" noChangeArrowheads="1"/>
          </p:cNvPicPr>
          <p:nvPr/>
        </p:nvPicPr>
        <p:blipFill>
          <a:blip r:embed="rId2" cstate="print"/>
          <a:srcRect/>
          <a:stretch>
            <a:fillRect/>
          </a:stretch>
        </p:blipFill>
        <p:spPr bwMode="auto">
          <a:xfrm>
            <a:off x="1259632" y="1412776"/>
            <a:ext cx="5905673" cy="488234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descr="Z:\Dimos\EDU\Φυσιολογία\L1.jpg"/>
          <p:cNvPicPr>
            <a:picLocks noChangeAspect="1" noChangeArrowheads="1"/>
          </p:cNvPicPr>
          <p:nvPr/>
        </p:nvPicPr>
        <p:blipFill>
          <a:blip r:embed="rId2" cstate="print"/>
          <a:srcRect/>
          <a:stretch>
            <a:fillRect/>
          </a:stretch>
        </p:blipFill>
        <p:spPr bwMode="auto">
          <a:xfrm>
            <a:off x="53559" y="1124744"/>
            <a:ext cx="9090441" cy="51845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Z:\Dimos\EDU\Φυσιολογία\L2.jpg"/>
          <p:cNvPicPr>
            <a:picLocks noChangeAspect="1" noChangeArrowheads="1"/>
          </p:cNvPicPr>
          <p:nvPr/>
        </p:nvPicPr>
        <p:blipFill>
          <a:blip r:embed="rId2" cstate="print"/>
          <a:srcRect/>
          <a:stretch>
            <a:fillRect/>
          </a:stretch>
        </p:blipFill>
        <p:spPr bwMode="auto">
          <a:xfrm>
            <a:off x="107504" y="116632"/>
            <a:ext cx="8784976" cy="4968552"/>
          </a:xfrm>
          <a:prstGeom prst="rect">
            <a:avLst/>
          </a:prstGeom>
          <a:noFill/>
        </p:spPr>
      </p:pic>
      <p:pic>
        <p:nvPicPr>
          <p:cNvPr id="5" name="Picture 3" descr="Z:\Dimos\EDU\Φυσιολογία\L4.jpg"/>
          <p:cNvPicPr>
            <a:picLocks noChangeAspect="1" noChangeArrowheads="1"/>
          </p:cNvPicPr>
          <p:nvPr/>
        </p:nvPicPr>
        <p:blipFill>
          <a:blip r:embed="rId3" cstate="print"/>
          <a:srcRect/>
          <a:stretch>
            <a:fillRect/>
          </a:stretch>
        </p:blipFill>
        <p:spPr bwMode="auto">
          <a:xfrm>
            <a:off x="251520" y="5138347"/>
            <a:ext cx="8064896" cy="156212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7" name="Picture 5" descr="Z:\Karabou\biblia\physiology\Figures\Chapter 1\1_2.jpg"/>
          <p:cNvPicPr>
            <a:picLocks noGrp="1" noChangeAspect="1" noChangeArrowheads="1"/>
          </p:cNvPicPr>
          <p:nvPr>
            <p:ph idx="1"/>
          </p:nvPr>
        </p:nvPicPr>
        <p:blipFill>
          <a:blip r:embed="rId2" cstate="print"/>
          <a:srcRect/>
          <a:stretch>
            <a:fillRect/>
          </a:stretch>
        </p:blipFill>
        <p:spPr bwMode="auto">
          <a:xfrm>
            <a:off x="179512" y="548680"/>
            <a:ext cx="8597839" cy="583264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Z:\Dimos\EDU\Φυσιολογία\L3.jpg"/>
          <p:cNvPicPr>
            <a:picLocks noChangeAspect="1" noChangeArrowheads="1"/>
          </p:cNvPicPr>
          <p:nvPr/>
        </p:nvPicPr>
        <p:blipFill>
          <a:blip r:embed="rId2" cstate="print"/>
          <a:srcRect/>
          <a:stretch>
            <a:fillRect/>
          </a:stretch>
        </p:blipFill>
        <p:spPr bwMode="auto">
          <a:xfrm>
            <a:off x="0" y="188640"/>
            <a:ext cx="9036496" cy="51845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46931"/>
          </a:xfrm>
        </p:spPr>
        <p:txBody>
          <a:bodyPr/>
          <a:lstStyle/>
          <a:p>
            <a:r>
              <a:rPr lang="el-GR" sz="2000" dirty="0" smtClean="0">
                <a:latin typeface="Calibri" pitchFamily="34" charset="0"/>
                <a:cs typeface="Calibri" pitchFamily="34" charset="0"/>
              </a:rPr>
              <a:t>Ενεργειακή ροή</a:t>
            </a:r>
            <a:endParaRPr lang="el-GR" sz="2000" dirty="0">
              <a:latin typeface="Calibri" pitchFamily="34" charset="0"/>
              <a:cs typeface="Calibri" pitchFamily="34" charset="0"/>
            </a:endParaRPr>
          </a:p>
        </p:txBody>
      </p:sp>
      <p:pic>
        <p:nvPicPr>
          <p:cNvPr id="82946" name="Picture 2" descr="Z:\Karabou\biblia\physiology\Figures\Chapter 2\2_z_scheme.jpg"/>
          <p:cNvPicPr>
            <a:picLocks noGrp="1" noChangeAspect="1" noChangeArrowheads="1"/>
          </p:cNvPicPr>
          <p:nvPr>
            <p:ph idx="1"/>
          </p:nvPr>
        </p:nvPicPr>
        <p:blipFill>
          <a:blip r:embed="rId3" cstate="print"/>
          <a:srcRect/>
          <a:stretch>
            <a:fillRect/>
          </a:stretch>
        </p:blipFill>
        <p:spPr bwMode="auto">
          <a:xfrm>
            <a:off x="395536" y="1412776"/>
            <a:ext cx="8288893" cy="422700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b="1" dirty="0">
                <a:latin typeface="Calibri" pitchFamily="34" charset="0"/>
                <a:cs typeface="Calibri" pitchFamily="34" charset="0"/>
              </a:rPr>
              <a:t>Το οξυγόνο που παράγεται στο </a:t>
            </a:r>
            <a:r>
              <a:rPr lang="en-US" sz="2000" b="1" dirty="0">
                <a:latin typeface="Calibri" pitchFamily="34" charset="0"/>
                <a:cs typeface="Calibri" pitchFamily="34" charset="0"/>
              </a:rPr>
              <a:t>PSII</a:t>
            </a:r>
            <a:r>
              <a:rPr lang="el-GR" sz="2000" b="1" dirty="0">
                <a:latin typeface="Calibri" pitchFamily="34" charset="0"/>
                <a:cs typeface="Calibri" pitchFamily="34" charset="0"/>
              </a:rPr>
              <a:t> αποτελεί δυνητικά ζημιογόνο παράγοντα </a:t>
            </a:r>
            <a:r>
              <a:rPr lang="el-GR" sz="2000" dirty="0">
                <a:latin typeface="Calibri" pitchFamily="34" charset="0"/>
                <a:cs typeface="Calibri" pitchFamily="34" charset="0"/>
              </a:rPr>
              <a:t/>
            </a:r>
            <a:br>
              <a:rPr lang="el-GR" sz="2000" dirty="0">
                <a:latin typeface="Calibri" pitchFamily="34" charset="0"/>
                <a:cs typeface="Calibri" pitchFamily="34" charset="0"/>
              </a:rPr>
            </a:br>
            <a:r>
              <a:rPr lang="el-GR" sz="2000" dirty="0">
                <a:latin typeface="Calibri" pitchFamily="34" charset="0"/>
                <a:cs typeface="Calibri" pitchFamily="34" charset="0"/>
              </a:rPr>
              <a:t> </a:t>
            </a:r>
            <a:br>
              <a:rPr lang="el-GR" sz="2000" dirty="0">
                <a:latin typeface="Calibri" pitchFamily="34" charset="0"/>
                <a:cs typeface="Calibri" pitchFamily="34" charset="0"/>
              </a:rPr>
            </a:br>
            <a:endParaRPr lang="el-GR" sz="2000"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l-GR" sz="2000" b="1" dirty="0" smtClean="0">
                <a:latin typeface="Calibri" pitchFamily="34" charset="0"/>
                <a:cs typeface="Calibri" pitchFamily="34" charset="0"/>
              </a:rPr>
              <a:t>Φωτοπαρεμπόδιση</a:t>
            </a:r>
          </a:p>
          <a:p>
            <a:r>
              <a:rPr lang="el-GR" sz="2000" b="1" dirty="0" smtClean="0">
                <a:latin typeface="Calibri" pitchFamily="34" charset="0"/>
                <a:cs typeface="Calibri" pitchFamily="34" charset="0"/>
              </a:rPr>
              <a:t>ενεργές μορφές </a:t>
            </a:r>
            <a:r>
              <a:rPr lang="el-GR" sz="2000" b="1" dirty="0">
                <a:latin typeface="Calibri" pitchFamily="34" charset="0"/>
                <a:cs typeface="Calibri" pitchFamily="34" charset="0"/>
              </a:rPr>
              <a:t>οξυγόνου</a:t>
            </a:r>
            <a:endParaRPr lang="el-GR" sz="2000" dirty="0">
              <a:latin typeface="Calibri" pitchFamily="34" charset="0"/>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a:latin typeface="Calibri" pitchFamily="34" charset="0"/>
                <a:cs typeface="Calibri" pitchFamily="34" charset="0"/>
              </a:rPr>
              <a:t>Ερωτήματα που πρέπει να απαντηθούν προκειμένου να γίνει κατανοητή η φάση των βιοχημικών αντιδράσεων της φωτοσύνθεσης</a:t>
            </a:r>
            <a:endParaRPr lang="el-GR" sz="2800" dirty="0">
              <a:latin typeface="Calibri" pitchFamily="34" charset="0"/>
              <a:cs typeface="Calibri" pitchFamily="34" charset="0"/>
            </a:endParaRPr>
          </a:p>
        </p:txBody>
      </p:sp>
      <p:sp>
        <p:nvSpPr>
          <p:cNvPr id="3" name="Content Placeholder 2"/>
          <p:cNvSpPr>
            <a:spLocks noGrp="1"/>
          </p:cNvSpPr>
          <p:nvPr>
            <p:ph idx="1"/>
          </p:nvPr>
        </p:nvSpPr>
        <p:spPr>
          <a:xfrm>
            <a:off x="395536" y="2204864"/>
            <a:ext cx="8229600" cy="3845024"/>
          </a:xfrm>
        </p:spPr>
        <p:txBody>
          <a:bodyPr/>
          <a:lstStyle/>
          <a:p>
            <a:pPr>
              <a:lnSpc>
                <a:spcPct val="150000"/>
              </a:lnSpc>
            </a:pPr>
            <a:r>
              <a:rPr lang="el-GR" sz="2000" u="sng" dirty="0">
                <a:latin typeface="Calibri" pitchFamily="34" charset="0"/>
                <a:cs typeface="Calibri" pitchFamily="34" charset="0"/>
              </a:rPr>
              <a:t>Τι είναι οι  βιοχημικές αντιδράσεις;</a:t>
            </a:r>
            <a:endParaRPr lang="el-GR" sz="2000" dirty="0">
              <a:latin typeface="Calibri" pitchFamily="34" charset="0"/>
              <a:cs typeface="Calibri" pitchFamily="34" charset="0"/>
            </a:endParaRPr>
          </a:p>
          <a:p>
            <a:pPr>
              <a:lnSpc>
                <a:spcPct val="150000"/>
              </a:lnSpc>
            </a:pPr>
            <a:r>
              <a:rPr lang="el-GR" sz="2000" u="sng" dirty="0">
                <a:latin typeface="Calibri" pitchFamily="34" charset="0"/>
                <a:cs typeface="Calibri" pitchFamily="34" charset="0"/>
              </a:rPr>
              <a:t>Τι σημαίνει ο όρος βιοχημικός κύκλος;</a:t>
            </a:r>
            <a:endParaRPr lang="el-GR" sz="2000" dirty="0">
              <a:latin typeface="Calibri" pitchFamily="34" charset="0"/>
              <a:cs typeface="Calibri" pitchFamily="34" charset="0"/>
            </a:endParaRPr>
          </a:p>
          <a:p>
            <a:pPr>
              <a:lnSpc>
                <a:spcPct val="150000"/>
              </a:lnSpc>
            </a:pPr>
            <a:r>
              <a:rPr lang="el-GR" sz="2000" u="sng" dirty="0">
                <a:latin typeface="Calibri" pitchFamily="34" charset="0"/>
                <a:cs typeface="Calibri" pitchFamily="34" charset="0"/>
              </a:rPr>
              <a:t>Ποια η διαφορά αναβολισμού και καταβολισμού;</a:t>
            </a:r>
            <a:endParaRPr lang="el-GR" sz="2000" dirty="0">
              <a:latin typeface="Calibri" pitchFamily="34" charset="0"/>
              <a:cs typeface="Calibri" pitchFamily="34" charset="0"/>
            </a:endParaRPr>
          </a:p>
          <a:p>
            <a:endParaRPr lang="el-GR"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r>
              <a:rPr lang="el-GR" sz="4000" dirty="0" smtClean="0">
                <a:latin typeface="Calibri" pitchFamily="34" charset="0"/>
                <a:cs typeface="Calibri" pitchFamily="34" charset="0"/>
              </a:rPr>
              <a:t>Τι είναι τα ένζυμα</a:t>
            </a:r>
            <a:r>
              <a:rPr lang="en-US" sz="4000" dirty="0" smtClean="0">
                <a:latin typeface="Calibri" pitchFamily="34" charset="0"/>
                <a:cs typeface="Calibri" pitchFamily="34" charset="0"/>
              </a:rPr>
              <a:t>;</a:t>
            </a:r>
            <a:r>
              <a:rPr lang="el-GR" sz="4000" dirty="0" smtClean="0">
                <a:latin typeface="Calibri" pitchFamily="34" charset="0"/>
                <a:cs typeface="Calibri" pitchFamily="34" charset="0"/>
              </a:rPr>
              <a:t/>
            </a:r>
            <a:br>
              <a:rPr lang="el-GR" sz="4000" dirty="0" smtClean="0">
                <a:latin typeface="Calibri" pitchFamily="34" charset="0"/>
                <a:cs typeface="Calibri" pitchFamily="34" charset="0"/>
              </a:rPr>
            </a:br>
            <a:endParaRPr lang="el-GR" sz="4000" dirty="0">
              <a:latin typeface="Calibri" pitchFamily="34" charset="0"/>
              <a:cs typeface="Calibri" pitchFamily="34" charset="0"/>
            </a:endParaRPr>
          </a:p>
        </p:txBody>
      </p:sp>
      <p:sp>
        <p:nvSpPr>
          <p:cNvPr id="3" name="Content Placeholder 2"/>
          <p:cNvSpPr>
            <a:spLocks noGrp="1"/>
          </p:cNvSpPr>
          <p:nvPr>
            <p:ph idx="1"/>
          </p:nvPr>
        </p:nvSpPr>
        <p:spPr/>
        <p:txBody>
          <a:bodyPr/>
          <a:lstStyle/>
          <a:p>
            <a:pPr>
              <a:buNone/>
            </a:pPr>
            <a:endParaRPr lang="el-GR" sz="2000" i="1" u="sng" dirty="0" smtClean="0"/>
          </a:p>
          <a:p>
            <a:r>
              <a:rPr lang="el-GR" sz="2000" b="1" dirty="0"/>
              <a:t>Ε + </a:t>
            </a:r>
            <a:r>
              <a:rPr lang="de-DE" sz="2000" b="1" dirty="0"/>
              <a:t>S </a:t>
            </a:r>
            <a:r>
              <a:rPr lang="el-GR" sz="2000" b="1" dirty="0"/>
              <a:t>⇄  </a:t>
            </a:r>
            <a:r>
              <a:rPr lang="de-DE" sz="2000" b="1" dirty="0"/>
              <a:t>ES </a:t>
            </a:r>
            <a:r>
              <a:rPr lang="el-GR" sz="2000" b="1" dirty="0"/>
              <a:t>⇄   </a:t>
            </a:r>
            <a:r>
              <a:rPr lang="de-DE" sz="2000" b="1" dirty="0"/>
              <a:t>E</a:t>
            </a:r>
            <a:r>
              <a:rPr lang="el-GR" sz="2000" b="1" dirty="0"/>
              <a:t> + </a:t>
            </a:r>
            <a:r>
              <a:rPr lang="de-DE" sz="2000" b="1" dirty="0"/>
              <a:t>P </a:t>
            </a:r>
            <a:endParaRPr lang="el-GR" sz="2000" dirty="0"/>
          </a:p>
          <a:p>
            <a:endParaRPr lang="el-GR" sz="2000" dirty="0"/>
          </a:p>
        </p:txBody>
      </p:sp>
      <p:pic>
        <p:nvPicPr>
          <p:cNvPr id="83970" name="Picture 2" descr="Z:\Karabou\biblia\physiology\Figures\Chapter 2\2_enzymatic_reaction.jpg"/>
          <p:cNvPicPr>
            <a:picLocks noChangeAspect="1" noChangeArrowheads="1"/>
          </p:cNvPicPr>
          <p:nvPr/>
        </p:nvPicPr>
        <p:blipFill>
          <a:blip r:embed="rId2" cstate="print"/>
          <a:srcRect/>
          <a:stretch>
            <a:fillRect/>
          </a:stretch>
        </p:blipFill>
        <p:spPr bwMode="auto">
          <a:xfrm>
            <a:off x="827584" y="2924944"/>
            <a:ext cx="7775425" cy="202907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219256" cy="692697"/>
          </a:xfrm>
        </p:spPr>
        <p:txBody>
          <a:bodyPr/>
          <a:lstStyle/>
          <a:p>
            <a:r>
              <a:rPr lang="el-GR" sz="2000" dirty="0">
                <a:solidFill>
                  <a:schemeClr val="tx1"/>
                </a:solidFill>
                <a:latin typeface="Calibri" pitchFamily="34" charset="0"/>
                <a:cs typeface="Calibri" pitchFamily="34" charset="0"/>
              </a:rPr>
              <a:t>Ποια είναι τα χαρακτηριστικά των ενζύμων που τα καθιστούν απαραίτητα στα κύτταρα</a:t>
            </a:r>
            <a:r>
              <a:rPr lang="el-GR" sz="2000" dirty="0" smtClean="0">
                <a:solidFill>
                  <a:schemeClr val="tx1"/>
                </a:solidFill>
                <a:latin typeface="Calibri" pitchFamily="34" charset="0"/>
                <a:cs typeface="Calibri" pitchFamily="34" charset="0"/>
              </a:rPr>
              <a:t>;</a:t>
            </a:r>
            <a:endParaRPr lang="el-GR" sz="2000" dirty="0">
              <a:solidFill>
                <a:schemeClr val="tx1"/>
              </a:solidFill>
              <a:latin typeface="Calibri" pitchFamily="34" charset="0"/>
              <a:cs typeface="Calibri" pitchFamily="34" charset="0"/>
            </a:endParaRPr>
          </a:p>
        </p:txBody>
      </p:sp>
      <p:sp>
        <p:nvSpPr>
          <p:cNvPr id="3" name="Content Placeholder 2"/>
          <p:cNvSpPr>
            <a:spLocks noGrp="1"/>
          </p:cNvSpPr>
          <p:nvPr>
            <p:ph idx="1"/>
          </p:nvPr>
        </p:nvSpPr>
        <p:spPr>
          <a:xfrm>
            <a:off x="251520" y="692697"/>
            <a:ext cx="8445624" cy="3096343"/>
          </a:xfrm>
        </p:spPr>
        <p:txBody>
          <a:bodyPr/>
          <a:lstStyle/>
          <a:p>
            <a:pPr marL="457200" indent="-457200" algn="just">
              <a:buNone/>
            </a:pPr>
            <a:r>
              <a:rPr lang="el-GR" sz="2000" b="1" dirty="0" smtClean="0">
                <a:solidFill>
                  <a:srgbClr val="FFFF00"/>
                </a:solidFill>
                <a:latin typeface="Calibri" pitchFamily="34" charset="0"/>
                <a:cs typeface="Calibri" pitchFamily="34" charset="0"/>
              </a:rPr>
              <a:t>Αυξάνουν εντυπωσιακά την ταχύτητα της αντίδρασης</a:t>
            </a:r>
            <a:endParaRPr lang="en-US" sz="2000" b="1" dirty="0" smtClean="0">
              <a:solidFill>
                <a:srgbClr val="FFFF00"/>
              </a:solidFill>
              <a:latin typeface="Calibri" pitchFamily="34" charset="0"/>
              <a:cs typeface="Calibri" pitchFamily="34" charset="0"/>
            </a:endParaRPr>
          </a:p>
          <a:p>
            <a:pPr marL="457200" indent="-457200" algn="just">
              <a:buNone/>
            </a:pPr>
            <a:r>
              <a:rPr lang="el-GR" sz="2000" b="1" dirty="0" smtClean="0">
                <a:latin typeface="Calibri" pitchFamily="34" charset="0"/>
                <a:cs typeface="Calibri" pitchFamily="34" charset="0"/>
              </a:rPr>
              <a:t> </a:t>
            </a:r>
            <a:r>
              <a:rPr lang="el-GR" sz="2000" dirty="0" smtClean="0">
                <a:latin typeface="Calibri" pitchFamily="34" charset="0"/>
                <a:cs typeface="Calibri" pitchFamily="34" charset="0"/>
              </a:rPr>
              <a:t>Σαν καταλύτες τα ένζυμα ελαττώνουν την ενέργεια ενεργοποίησης των αντιδρώντων επειδή τα φέρνουν σε επαφή μεταξύ τους</a:t>
            </a:r>
            <a:r>
              <a:rPr lang="en-US" sz="2000" dirty="0" smtClean="0">
                <a:latin typeface="Calibri" pitchFamily="34" charset="0"/>
                <a:cs typeface="Calibri" pitchFamily="34" charset="0"/>
              </a:rPr>
              <a:t>. </a:t>
            </a:r>
          </a:p>
          <a:p>
            <a:pPr marL="457200" indent="-457200" algn="just">
              <a:buNone/>
            </a:pPr>
            <a:r>
              <a:rPr lang="el-GR" sz="2000" dirty="0" smtClean="0">
                <a:latin typeface="Calibri" pitchFamily="34" charset="0"/>
                <a:cs typeface="Calibri" pitchFamily="34" charset="0"/>
              </a:rPr>
              <a:t>Παράδειγμα: Η βενζίνη είναι εύλεκτη, αλλά δεν παίρνει φωτιά από μόνη της. Η φωτιά ενός σπίρτου προσφέρει την ενέργεια ενεργοποίησης για να πάρει φωτιά η βενζίνη. </a:t>
            </a:r>
          </a:p>
          <a:p>
            <a:pPr algn="just">
              <a:buNone/>
            </a:pPr>
            <a:r>
              <a:rPr lang="el-GR" sz="2000" dirty="0" smtClean="0">
                <a:latin typeface="Calibri" pitchFamily="34" charset="0"/>
                <a:cs typeface="Calibri" pitchFamily="34" charset="0"/>
              </a:rPr>
              <a:t>Επίσης σαν καταλύτες τα ένζυμα δεν καταστρέφονται στη διάρκεια της κατάλυσης. Επομένως ένα και μόνο μόριο ενζύμου μπορεί να καταλύσει την αντίδραση πολυάριθμων μορίων υποστρώματος.</a:t>
            </a:r>
          </a:p>
          <a:p>
            <a:pPr algn="just">
              <a:buNone/>
            </a:pPr>
            <a:endParaRPr lang="el-GR" sz="2000" b="1" dirty="0" smtClean="0"/>
          </a:p>
        </p:txBody>
      </p:sp>
      <p:pic>
        <p:nvPicPr>
          <p:cNvPr id="5" name="Picture 2" descr="Z:\Karabou\biblia\physiology\Figures\Chapter 2\2_enzyme_energy.jpg"/>
          <p:cNvPicPr>
            <a:picLocks noChangeAspect="1" noChangeArrowheads="1"/>
          </p:cNvPicPr>
          <p:nvPr/>
        </p:nvPicPr>
        <p:blipFill>
          <a:blip r:embed="rId2" cstate="print"/>
          <a:srcRect/>
          <a:stretch>
            <a:fillRect/>
          </a:stretch>
        </p:blipFill>
        <p:spPr bwMode="auto">
          <a:xfrm>
            <a:off x="1907704" y="3786227"/>
            <a:ext cx="5329800" cy="2984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5688632"/>
          </a:xfrm>
        </p:spPr>
        <p:txBody>
          <a:bodyPr/>
          <a:lstStyle/>
          <a:p>
            <a:pPr algn="l"/>
            <a:r>
              <a:rPr lang="el-GR" sz="2000" b="1" dirty="0" smtClean="0">
                <a:latin typeface="Calibri" pitchFamily="34" charset="0"/>
                <a:cs typeface="Calibri" pitchFamily="34" charset="0"/>
              </a:rPr>
              <a:t>Παρουσιάζουν υψηλή εξειδίκευση</a:t>
            </a:r>
            <a:r>
              <a:rPr lang="en-US" sz="2000" b="1" dirty="0" smtClean="0">
                <a:latin typeface="Calibri" pitchFamily="34" charset="0"/>
                <a:cs typeface="Calibri" pitchFamily="34" charset="0"/>
              </a:rPr>
              <a:t/>
            </a:r>
            <a:br>
              <a:rPr lang="en-US" sz="2000" b="1" dirty="0" smtClean="0">
                <a:latin typeface="Calibri" pitchFamily="34" charset="0"/>
                <a:cs typeface="Calibri" pitchFamily="34" charset="0"/>
              </a:rPr>
            </a:br>
            <a:r>
              <a:rPr lang="en-US" sz="2000" b="1" dirty="0" smtClean="0">
                <a:latin typeface="Calibri" pitchFamily="34" charset="0"/>
                <a:cs typeface="Calibri" pitchFamily="34" charset="0"/>
              </a:rPr>
              <a:t/>
            </a:r>
            <a:br>
              <a:rPr lang="en-US" sz="2000" b="1" dirty="0" smtClean="0">
                <a:latin typeface="Calibri" pitchFamily="34" charset="0"/>
                <a:cs typeface="Calibri" pitchFamily="34" charset="0"/>
              </a:rPr>
            </a:br>
            <a:r>
              <a:rPr lang="el-GR" sz="2000" dirty="0" smtClean="0">
                <a:latin typeface="Calibri" pitchFamily="34" charset="0"/>
                <a:cs typeface="Calibri" pitchFamily="34" charset="0"/>
              </a:rPr>
              <a:t>Αυτό σημαίνει ότι κάθε ένζυμο καταλύει μια μόνο αντίδραση ή μόνο μια κατηγορία αντιδράσεων με παρόμοια υποστρώματα </a:t>
            </a:r>
            <a:br>
              <a:rPr lang="el-GR" sz="2000"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Επιδέχονται ρύθμιση</a:t>
            </a:r>
            <a:r>
              <a:rPr lang="en-US" sz="2000" b="1" dirty="0" smtClean="0">
                <a:latin typeface="Calibri" pitchFamily="34" charset="0"/>
                <a:cs typeface="Calibri" pitchFamily="34" charset="0"/>
              </a:rPr>
              <a:t> </a:t>
            </a:r>
            <a:br>
              <a:rPr lang="en-US" sz="2000" b="1" dirty="0" smtClean="0">
                <a:latin typeface="Calibri" pitchFamily="34" charset="0"/>
                <a:cs typeface="Calibri" pitchFamily="34" charset="0"/>
              </a:rPr>
            </a:br>
            <a:r>
              <a:rPr lang="en-US" sz="2000" b="1" dirty="0" smtClean="0">
                <a:latin typeface="Calibri" pitchFamily="34" charset="0"/>
                <a:cs typeface="Calibri" pitchFamily="34" charset="0"/>
              </a:rPr>
              <a:t/>
            </a:r>
            <a:br>
              <a:rPr lang="en-US" sz="2000" b="1" dirty="0" smtClean="0">
                <a:latin typeface="Calibri" pitchFamily="34" charset="0"/>
                <a:cs typeface="Calibri" pitchFamily="34" charset="0"/>
              </a:rPr>
            </a:br>
            <a:r>
              <a:rPr lang="el-GR" sz="2000" dirty="0" smtClean="0">
                <a:latin typeface="Calibri" pitchFamily="34" charset="0"/>
                <a:cs typeface="Calibri" pitchFamily="34" charset="0"/>
              </a:rPr>
              <a:t>Η ρύθμιση μπορεί να γίνει μέσω της σύνθεσης καινούργιων μορίων ενζύμων ή της καταστροφής των υπαρχόντων, ή μέσω του εντοπισμού τους σε διαφορετικά διαμερίσματα του κυττάρου (π.χ. Άλλα ένζυμα εντοπίζονται στον χλωροπλάστη και άλλα στα μιτοχόνδρια). </a:t>
            </a:r>
            <a:r>
              <a:rPr lang="en-US" sz="2000" dirty="0" smtClean="0">
                <a:latin typeface="Calibri" pitchFamily="34" charset="0"/>
                <a:cs typeface="Calibri" pitchFamily="34" charset="0"/>
              </a:rPr>
              <a:t/>
            </a:r>
            <a:br>
              <a:rPr lang="en-US" sz="2000" dirty="0" smtClean="0">
                <a:latin typeface="Calibri" pitchFamily="34" charset="0"/>
                <a:cs typeface="Calibri" pitchFamily="34" charset="0"/>
              </a:rPr>
            </a:br>
            <a:r>
              <a:rPr lang="el-GR" sz="2000" dirty="0" smtClean="0">
                <a:latin typeface="Calibri" pitchFamily="34" charset="0"/>
                <a:cs typeface="Calibri" pitchFamily="34" charset="0"/>
              </a:rPr>
              <a:t>Επίσης μέσω τροποποίησης της καταλυτικής τους δράσης από μόρια που τα παρεμποδίζουν (παρεμποδιστές) ή τα ενεργοποιούν (ενεργοποιητές)</a:t>
            </a:r>
            <a:br>
              <a:rPr lang="el-GR" sz="2000" dirty="0" smtClean="0">
                <a:latin typeface="Calibri" pitchFamily="34" charset="0"/>
                <a:cs typeface="Calibri" pitchFamily="34" charset="0"/>
              </a:rPr>
            </a:br>
            <a:endParaRPr lang="el-GR"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smtClean="0">
                <a:solidFill>
                  <a:srgbClr val="FFFF00"/>
                </a:solidFill>
                <a:latin typeface="Calibri" pitchFamily="34" charset="0"/>
                <a:cs typeface="Calibri" pitchFamily="34" charset="0"/>
              </a:rPr>
              <a:t>Εξειδικευμένος εντοπισμός</a:t>
            </a:r>
            <a:endParaRPr lang="el-GR" sz="2000" dirty="0">
              <a:solidFill>
                <a:srgbClr val="FFFF00"/>
              </a:solidFill>
              <a:latin typeface="Calibri" pitchFamily="34" charset="0"/>
              <a:cs typeface="Calibri" pitchFamily="34" charset="0"/>
            </a:endParaRPr>
          </a:p>
        </p:txBody>
      </p:sp>
      <p:pic>
        <p:nvPicPr>
          <p:cNvPr id="2051" name="Picture 3" descr="Z:\Karabou\biblia\physiology\Figures\Chapter 2\2_invertase.jpg"/>
          <p:cNvPicPr>
            <a:picLocks noChangeAspect="1" noChangeArrowheads="1"/>
          </p:cNvPicPr>
          <p:nvPr/>
        </p:nvPicPr>
        <p:blipFill>
          <a:blip r:embed="rId2" cstate="print"/>
          <a:srcRect/>
          <a:stretch>
            <a:fillRect/>
          </a:stretch>
        </p:blipFill>
        <p:spPr bwMode="auto">
          <a:xfrm>
            <a:off x="971600" y="2492896"/>
            <a:ext cx="7293676" cy="341806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02915"/>
          </a:xfrm>
        </p:spPr>
        <p:txBody>
          <a:bodyPr/>
          <a:lstStyle/>
          <a:p>
            <a:r>
              <a:rPr lang="el-GR" sz="2000" dirty="0">
                <a:latin typeface="Calibri" pitchFamily="34" charset="0"/>
                <a:cs typeface="Calibri" pitchFamily="34" charset="0"/>
              </a:rPr>
              <a:t/>
            </a:r>
            <a:br>
              <a:rPr lang="el-GR" sz="2000" dirty="0">
                <a:latin typeface="Calibri" pitchFamily="34" charset="0"/>
                <a:cs typeface="Calibri" pitchFamily="34" charset="0"/>
              </a:rPr>
            </a:br>
            <a:r>
              <a:rPr lang="el-GR" sz="2000" b="1" dirty="0">
                <a:latin typeface="Calibri" pitchFamily="34" charset="0"/>
                <a:cs typeface="Calibri" pitchFamily="34" charset="0"/>
              </a:rPr>
              <a:t>Με ποιον τρόπο οι ενζυμικές αντιδράσεις </a:t>
            </a:r>
            <a:r>
              <a:rPr lang="el-GR" sz="2000" b="1" dirty="0" smtClean="0">
                <a:latin typeface="Calibri" pitchFamily="34" charset="0"/>
                <a:cs typeface="Calibri" pitchFamily="34" charset="0"/>
              </a:rPr>
              <a:t>ρυθμίζουν το μεταβολισμό</a:t>
            </a:r>
            <a:r>
              <a:rPr lang="en-US" sz="2000" b="1" dirty="0" smtClean="0">
                <a:latin typeface="Calibri" pitchFamily="34" charset="0"/>
                <a:cs typeface="Calibri" pitchFamily="34" charset="0"/>
              </a:rPr>
              <a:t>;</a:t>
            </a:r>
            <a:r>
              <a:rPr lang="el-GR" sz="2000" b="1" dirty="0">
                <a:latin typeface="Calibri" pitchFamily="34" charset="0"/>
                <a:cs typeface="Calibri" pitchFamily="34" charset="0"/>
              </a:rPr>
              <a:t/>
            </a:r>
            <a:br>
              <a:rPr lang="el-GR" sz="2000" b="1" dirty="0">
                <a:latin typeface="Calibri" pitchFamily="34" charset="0"/>
                <a:cs typeface="Calibri" pitchFamily="34" charset="0"/>
              </a:rPr>
            </a:br>
            <a:endParaRPr lang="el-GR" sz="2000" b="1" dirty="0">
              <a:latin typeface="Calibri" pitchFamily="34" charset="0"/>
              <a:cs typeface="Calibri" pitchFamily="34" charset="0"/>
            </a:endParaRPr>
          </a:p>
        </p:txBody>
      </p:sp>
      <p:sp>
        <p:nvSpPr>
          <p:cNvPr id="3" name="Content Placeholder 2"/>
          <p:cNvSpPr>
            <a:spLocks noGrp="1"/>
          </p:cNvSpPr>
          <p:nvPr>
            <p:ph idx="1"/>
          </p:nvPr>
        </p:nvSpPr>
        <p:spPr>
          <a:xfrm>
            <a:off x="251520" y="1628800"/>
            <a:ext cx="3384376" cy="4525963"/>
          </a:xfrm>
        </p:spPr>
        <p:txBody>
          <a:bodyPr/>
          <a:lstStyle/>
          <a:p>
            <a:pPr algn="just">
              <a:buNone/>
            </a:pPr>
            <a:r>
              <a:rPr lang="el-GR" sz="1600" dirty="0" smtClean="0">
                <a:latin typeface="Calibri" pitchFamily="34" charset="0"/>
                <a:cs typeface="Calibri" pitchFamily="34" charset="0"/>
              </a:rPr>
              <a:t>      Χαρακτηριστικό παράδειγμα είναι </a:t>
            </a:r>
            <a:r>
              <a:rPr lang="el-GR" sz="1600" dirty="0" smtClean="0">
                <a:solidFill>
                  <a:srgbClr val="FFFF00"/>
                </a:solidFill>
                <a:latin typeface="Calibri" pitchFamily="34" charset="0"/>
                <a:cs typeface="Calibri" pitchFamily="34" charset="0"/>
              </a:rPr>
              <a:t>ανάδρομη παρεμπόδιση</a:t>
            </a:r>
            <a:r>
              <a:rPr lang="el-GR" sz="1600" dirty="0" smtClean="0">
                <a:latin typeface="Calibri" pitchFamily="34" charset="0"/>
                <a:cs typeface="Calibri" pitchFamily="34" charset="0"/>
              </a:rPr>
              <a:t> μιας μεταβολικής πορείας. Το τελικό προϊόν της πορείας εάν συσσωρευτεί, παρεμποδίζει τη δραστηριότητα του ενζύμου Α στην αρχή της αλυσίδας των αντιδράσεων. Εάν καταναλωθεί η πορεία συνεχίζεται</a:t>
            </a:r>
            <a:endParaRPr lang="el-GR" sz="1600" dirty="0">
              <a:latin typeface="Calibri" pitchFamily="34" charset="0"/>
              <a:cs typeface="Calibri" pitchFamily="34" charset="0"/>
            </a:endParaRPr>
          </a:p>
        </p:txBody>
      </p:sp>
      <p:pic>
        <p:nvPicPr>
          <p:cNvPr id="86018" name="Picture 2" descr="Z:\Karabou\biblia\physiology\Figures\Chapter 2\2_enzyme_inhibition_rev1.jpg"/>
          <p:cNvPicPr>
            <a:picLocks noChangeAspect="1" noChangeArrowheads="1"/>
          </p:cNvPicPr>
          <p:nvPr/>
        </p:nvPicPr>
        <p:blipFill>
          <a:blip r:embed="rId2" cstate="print"/>
          <a:srcRect/>
          <a:stretch>
            <a:fillRect/>
          </a:stretch>
        </p:blipFill>
        <p:spPr bwMode="auto">
          <a:xfrm>
            <a:off x="3851920" y="1316578"/>
            <a:ext cx="5184576" cy="5541422"/>
          </a:xfrm>
          <a:prstGeom prst="rect">
            <a:avLst/>
          </a:prstGeom>
          <a:noFill/>
        </p:spPr>
      </p:pic>
      <p:sp>
        <p:nvSpPr>
          <p:cNvPr id="5" name="Content Placeholder 2"/>
          <p:cNvSpPr txBox="1">
            <a:spLocks/>
          </p:cNvSpPr>
          <p:nvPr/>
        </p:nvSpPr>
        <p:spPr bwMode="auto">
          <a:xfrm>
            <a:off x="611560" y="4221088"/>
            <a:ext cx="2818656" cy="2016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50000"/>
              </a:lnSpc>
              <a:spcBef>
                <a:spcPct val="20000"/>
              </a:spcBef>
              <a:spcAft>
                <a:spcPct val="0"/>
              </a:spcAft>
              <a:buClr>
                <a:schemeClr val="hlink"/>
              </a:buClr>
              <a:buSzPct val="80000"/>
              <a:buFont typeface="Wingdings" pitchFamily="2" charset="2"/>
              <a:buChar char="Ø"/>
              <a:tabLst/>
              <a:defRPr/>
            </a:pPr>
            <a:r>
              <a:rPr kumimoji="0" lang="el-GR" sz="1600" b="1" i="1"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Calibri" pitchFamily="34" charset="0"/>
                <a:cs typeface="Calibri" pitchFamily="34" charset="0"/>
              </a:rPr>
              <a:t>De</a:t>
            </a:r>
            <a:r>
              <a:rPr kumimoji="0" lang="el-GR" sz="1600" b="1" i="1"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cs typeface="Calibri" pitchFamily="34" charset="0"/>
              </a:rPr>
              <a:t> </a:t>
            </a:r>
            <a:r>
              <a:rPr kumimoji="0" lang="el-GR" sz="1600" b="1" i="1"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Calibri" pitchFamily="34" charset="0"/>
                <a:cs typeface="Calibri" pitchFamily="34" charset="0"/>
              </a:rPr>
              <a:t>novo</a:t>
            </a:r>
            <a:r>
              <a:rPr kumimoji="0" lang="el-GR" sz="1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cs typeface="Calibri" pitchFamily="34" charset="0"/>
              </a:rPr>
              <a:t> σύνθεση</a:t>
            </a:r>
          </a:p>
          <a:p>
            <a:pPr marL="342900" marR="0" lvl="0" indent="-342900" algn="l" defTabSz="914400" rtl="0" eaLnBrk="1" fontAlgn="base" latinLnBrk="0" hangingPunct="1">
              <a:lnSpc>
                <a:spcPct val="150000"/>
              </a:lnSpc>
              <a:spcBef>
                <a:spcPct val="20000"/>
              </a:spcBef>
              <a:spcAft>
                <a:spcPct val="0"/>
              </a:spcAft>
              <a:buClr>
                <a:schemeClr val="hlink"/>
              </a:buClr>
              <a:buSzPct val="80000"/>
              <a:buFont typeface="Wingdings" pitchFamily="2" charset="2"/>
              <a:buChar char="Ø"/>
              <a:tabLst/>
              <a:defRPr/>
            </a:pPr>
            <a:r>
              <a:rPr kumimoji="0" lang="el-GR" sz="1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cs typeface="Calibri" pitchFamily="34" charset="0"/>
              </a:rPr>
              <a:t>Τροποποίηση της καταλυτικής δράσης</a:t>
            </a:r>
          </a:p>
          <a:p>
            <a:pPr marL="342900" marR="0" lvl="0" indent="-342900" algn="l" defTabSz="914400" rtl="0" eaLnBrk="1" fontAlgn="base" latinLnBrk="0" hangingPunct="1">
              <a:lnSpc>
                <a:spcPct val="150000"/>
              </a:lnSpc>
              <a:spcBef>
                <a:spcPct val="20000"/>
              </a:spcBef>
              <a:spcAft>
                <a:spcPct val="0"/>
              </a:spcAft>
              <a:buClr>
                <a:schemeClr val="hlink"/>
              </a:buClr>
              <a:buSzPct val="80000"/>
              <a:buFont typeface="Wingdings" pitchFamily="2" charset="2"/>
              <a:buChar char="Ø"/>
              <a:tabLst/>
              <a:defRPr/>
            </a:pPr>
            <a:r>
              <a:rPr kumimoji="0" lang="el-GR" sz="1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cs typeface="Calibri" pitchFamily="34" charset="0"/>
              </a:rPr>
              <a:t>Καταστροφή</a:t>
            </a:r>
          </a:p>
          <a:p>
            <a:pPr marL="342900" marR="0" lvl="0" indent="-342900" algn="l" defTabSz="914400" rtl="0" eaLnBrk="1" fontAlgn="base" latinLnBrk="0" hangingPunct="1">
              <a:lnSpc>
                <a:spcPct val="150000"/>
              </a:lnSpc>
              <a:spcBef>
                <a:spcPct val="20000"/>
              </a:spcBef>
              <a:spcAft>
                <a:spcPct val="0"/>
              </a:spcAft>
              <a:buClr>
                <a:schemeClr val="hlink"/>
              </a:buClr>
              <a:buSzPct val="80000"/>
              <a:buFont typeface="Wingdings" pitchFamily="2" charset="2"/>
              <a:buChar char="Ø"/>
              <a:tabLst/>
              <a:defRPr/>
            </a:pPr>
            <a:r>
              <a:rPr kumimoji="0" lang="el-GR" sz="16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Calibri" pitchFamily="34" charset="0"/>
                <a:cs typeface="Calibri" pitchFamily="34" charset="0"/>
              </a:rPr>
              <a:t>Διαμερισματοποίηση</a:t>
            </a:r>
            <a:endParaRPr kumimoji="0" lang="el-GR" sz="1600" b="0" i="0" u="none" strike="noStrike" kern="0" cap="none" spc="0" normalizeH="0" baseline="0" noProof="0" dirty="0">
              <a:ln>
                <a:noFill/>
              </a:ln>
              <a:solidFill>
                <a:srgbClr val="FFFF00"/>
              </a:solidFill>
              <a:effectLst>
                <a:outerShdw blurRad="38100" dist="38100" dir="2700000" algn="tl">
                  <a:srgbClr val="000000"/>
                </a:outerShdw>
              </a:effectLst>
              <a:uLnTx/>
              <a:uFillTx/>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dirty="0" smtClean="0"/>
              <a:t>Ποιοι παράγοντες επηρεάζουν τις ενζυμικές αντιδράσεις;</a:t>
            </a:r>
            <a:br>
              <a:rPr lang="el-GR" sz="2800" b="1" dirty="0" smtClean="0"/>
            </a:br>
            <a:endParaRPr lang="el-GR" sz="2800" b="1" dirty="0"/>
          </a:p>
        </p:txBody>
      </p:sp>
      <p:pic>
        <p:nvPicPr>
          <p:cNvPr id="3074" name="Picture 2" descr="Z:\Karabou\biblia\physiology\Figures\Chapter 2\2_enzyme_kinetics.jpg"/>
          <p:cNvPicPr>
            <a:picLocks noGrp="1" noChangeAspect="1" noChangeArrowheads="1"/>
          </p:cNvPicPr>
          <p:nvPr>
            <p:ph idx="1"/>
          </p:nvPr>
        </p:nvPicPr>
        <p:blipFill>
          <a:blip r:embed="rId3" cstate="print"/>
          <a:srcRect/>
          <a:stretch>
            <a:fillRect/>
          </a:stretch>
        </p:blipFill>
        <p:spPr bwMode="auto">
          <a:xfrm>
            <a:off x="1979712" y="3717032"/>
            <a:ext cx="4681728" cy="2621280"/>
          </a:xfrm>
          <a:prstGeom prst="rect">
            <a:avLst/>
          </a:prstGeom>
          <a:noFill/>
        </p:spPr>
      </p:pic>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075" name="Object 3"/>
          <p:cNvGraphicFramePr>
            <a:graphicFrameLocks noChangeAspect="1"/>
          </p:cNvGraphicFramePr>
          <p:nvPr/>
        </p:nvGraphicFramePr>
        <p:xfrm>
          <a:off x="2771800" y="1700808"/>
          <a:ext cx="3147778" cy="1152128"/>
        </p:xfrm>
        <a:graphic>
          <a:graphicData uri="http://schemas.openxmlformats.org/presentationml/2006/ole">
            <p:oleObj spid="_x0000_s3075" r:id="rId4" imgW="1457325" imgH="533400" progId="">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7544" y="116632"/>
            <a:ext cx="8229600" cy="1012974"/>
          </a:xfrm>
        </p:spPr>
        <p:txBody>
          <a:bodyPr/>
          <a:lstStyle/>
          <a:p>
            <a:r>
              <a:rPr lang="el-GR" sz="1600" dirty="0" smtClean="0">
                <a:latin typeface="Calibri" pitchFamily="34" charset="0"/>
                <a:cs typeface="Calibri" pitchFamily="34" charset="0"/>
              </a:rPr>
              <a:t>Ορισμένα παραδείγματα κατάλληλων </a:t>
            </a:r>
            <a:r>
              <a:rPr lang="el-GR" sz="1600" dirty="0" err="1" smtClean="0">
                <a:latin typeface="Calibri" pitchFamily="34" charset="0"/>
                <a:cs typeface="Calibri" pitchFamily="34" charset="0"/>
              </a:rPr>
              <a:t>απομορφισμών</a:t>
            </a:r>
            <a:r>
              <a:rPr lang="el-GR" sz="1600" dirty="0" smtClean="0">
                <a:latin typeface="Calibri" pitchFamily="34" charset="0"/>
                <a:cs typeface="Calibri" pitchFamily="34" charset="0"/>
              </a:rPr>
              <a:t> σε επίπεδο κυττάρου που οδηγούν σε βελτιώσεις σε επίπεδο ιστών και οργάνων με τελικό αποτέλεσμα την επιτυχημένη κάλυψη αναγκών σε επίπεδο οργανισμού.</a:t>
            </a:r>
          </a:p>
        </p:txBody>
      </p:sp>
      <p:graphicFrame>
        <p:nvGraphicFramePr>
          <p:cNvPr id="4" name="Content Placeholder 3"/>
          <p:cNvGraphicFramePr>
            <a:graphicFrameLocks noGrp="1"/>
          </p:cNvGraphicFramePr>
          <p:nvPr>
            <p:ph idx="1"/>
          </p:nvPr>
        </p:nvGraphicFramePr>
        <p:xfrm>
          <a:off x="468313" y="1341438"/>
          <a:ext cx="8229600" cy="5162550"/>
        </p:xfrm>
        <a:graphic>
          <a:graphicData uri="http://schemas.openxmlformats.org/drawingml/2006/table">
            <a:tbl>
              <a:tblPr/>
              <a:tblGrid>
                <a:gridCol w="2743200"/>
                <a:gridCol w="2743200"/>
                <a:gridCol w="27432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600" b="1" i="0" u="none" strike="noStrike" cap="none" normalizeH="0" baseline="0" dirty="0" smtClean="0">
                        <a:ln>
                          <a:noFill/>
                        </a:ln>
                        <a:solidFill>
                          <a:srgbClr val="FFFFFF"/>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dirty="0" smtClean="0">
                          <a:ln>
                            <a:noFill/>
                          </a:ln>
                          <a:solidFill>
                            <a:srgbClr val="FFFF00"/>
                          </a:solidFill>
                          <a:effectLst/>
                          <a:latin typeface="Verdana" pitchFamily="34" charset="0"/>
                          <a:cs typeface="Times New Roman" pitchFamily="18" charset="0"/>
                        </a:rPr>
                        <a:t>Κατάλληλος </a:t>
                      </a:r>
                      <a:r>
                        <a:rPr kumimoji="0" lang="el-GR" sz="1100" b="1" i="0" u="none" strike="noStrike" cap="none" normalizeH="0" baseline="0" dirty="0" err="1" smtClean="0">
                          <a:ln>
                            <a:noFill/>
                          </a:ln>
                          <a:solidFill>
                            <a:srgbClr val="FFFF00"/>
                          </a:solidFill>
                          <a:effectLst/>
                          <a:latin typeface="Verdana" pitchFamily="34" charset="0"/>
                          <a:cs typeface="Times New Roman" pitchFamily="18" charset="0"/>
                        </a:rPr>
                        <a:t>απομορφισμός</a:t>
                      </a:r>
                      <a:endParaRPr kumimoji="0" lang="el-GR" sz="1100" b="1" i="0" u="none" strike="noStrike" cap="none" normalizeH="0" baseline="0" dirty="0" smtClean="0">
                        <a:ln>
                          <a:noFill/>
                        </a:ln>
                        <a:solidFill>
                          <a:srgbClr val="FFFF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l-GR"/>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1" u="none" strike="noStrike" cap="none" normalizeH="0" baseline="0" dirty="0" smtClean="0">
                          <a:ln>
                            <a:noFill/>
                          </a:ln>
                          <a:solidFill>
                            <a:srgbClr val="FF0000"/>
                          </a:solidFill>
                          <a:effectLst/>
                          <a:latin typeface="Verdana" pitchFamily="34" charset="0"/>
                          <a:cs typeface="Times New Roman" pitchFamily="18" charset="0"/>
                        </a:rPr>
                        <a:t>Ανάγκες</a:t>
                      </a:r>
                      <a:endParaRPr kumimoji="0" lang="el-GR" sz="1100" b="1" i="0" u="none" strike="noStrike" cap="none" normalizeH="0" baseline="0" dirty="0" smtClean="0">
                        <a:ln>
                          <a:noFill/>
                        </a:ln>
                        <a:solidFill>
                          <a:srgbClr val="FF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1" u="none" strike="noStrike" cap="none" normalizeH="0" baseline="0" dirty="0" smtClean="0">
                          <a:ln>
                            <a:noFill/>
                          </a:ln>
                          <a:solidFill>
                            <a:srgbClr val="FF0000"/>
                          </a:solidFill>
                          <a:effectLst/>
                          <a:latin typeface="Verdana" pitchFamily="34" charset="0"/>
                          <a:cs typeface="Times New Roman" pitchFamily="18" charset="0"/>
                        </a:rPr>
                        <a:t>Στο θαλάσσιο περιβάλλον</a:t>
                      </a:r>
                      <a:endParaRPr kumimoji="0" lang="el-GR" sz="1100" b="1" i="0" u="none" strike="noStrike" cap="none" normalizeH="0" baseline="0" dirty="0" smtClean="0">
                        <a:ln>
                          <a:noFill/>
                        </a:ln>
                        <a:solidFill>
                          <a:srgbClr val="FF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1" i="1" u="none" strike="noStrike" cap="none" normalizeH="0" baseline="0" dirty="0" smtClean="0">
                          <a:ln>
                            <a:noFill/>
                          </a:ln>
                          <a:solidFill>
                            <a:srgbClr val="FF0000"/>
                          </a:solidFill>
                          <a:effectLst/>
                          <a:latin typeface="Verdana" pitchFamily="34" charset="0"/>
                          <a:cs typeface="Times New Roman" pitchFamily="18" charset="0"/>
                        </a:rPr>
                        <a:t>Στο περιβάλλον της ξηράς</a:t>
                      </a:r>
                      <a:endParaRPr kumimoji="0" lang="el-GR" sz="1100" b="1" i="0" u="none" strike="noStrike" cap="none" normalizeH="0" baseline="0" dirty="0" smtClean="0">
                        <a:ln>
                          <a:noFill/>
                        </a:ln>
                        <a:solidFill>
                          <a:srgbClr val="FF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Στήριξης του οργανισμού</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Περιορισμένες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Η στήριξη παρέχεται από το νερό που τους περιβάλλει. Χαρακτηρίζονται από ελαστικότητα, ώστε να ανταπεξέρχονται στις δονήσεις των θαλάσσιων ρευμάτων και κυμάτων</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Έντονες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Δημιουργία οργάνων (βλαστός ρίζα) με ισχυρή παρουσία στηρικτικών ιστών </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Μόριο κλειδί: </a:t>
                      </a:r>
                      <a:r>
                        <a:rPr kumimoji="0" lang="el-GR" sz="1000" b="0" i="0" u="none" strike="noStrike" cap="none" normalizeH="0" baseline="0" dirty="0" err="1" smtClean="0">
                          <a:ln>
                            <a:noFill/>
                          </a:ln>
                          <a:solidFill>
                            <a:srgbClr val="000000"/>
                          </a:solidFill>
                          <a:effectLst/>
                          <a:latin typeface="Verdana" pitchFamily="34" charset="0"/>
                          <a:cs typeface="Times New Roman" pitchFamily="18" charset="0"/>
                        </a:rPr>
                        <a:t>λιγνίνη</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Ταχείας μεταφοράς θρεπτικών συστατικών</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Περιορισμένες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Η τροφοδοσία γίνεται απευθείας από το νερό που τους περιβάλλει</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Έντονες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Δημιουργία ιστών μεταφοράς</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Μόριο κλειδί: </a:t>
                      </a:r>
                      <a:r>
                        <a:rPr kumimoji="0" lang="el-GR" sz="1000" b="0" i="0" u="none" strike="noStrike" cap="none" normalizeH="0" baseline="0" dirty="0" err="1" smtClean="0">
                          <a:ln>
                            <a:noFill/>
                          </a:ln>
                          <a:solidFill>
                            <a:srgbClr val="000000"/>
                          </a:solidFill>
                          <a:effectLst/>
                          <a:latin typeface="Verdana" pitchFamily="34" charset="0"/>
                          <a:cs typeface="Times New Roman" pitchFamily="18" charset="0"/>
                        </a:rPr>
                        <a:t>λιγνίνη</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Απορρόφησης θρεπτικών συστατικών</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Περιορισμένες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Η απορρόφηση γίνεται απευθείας από το νερό που τους περιβάλλει. Η «ρίζα», εάν υπάρχει χρησιμεύει για την εδραίωση σε στερεό υπόστρωμα και όχι στην απορρόφηση θρεπτικών συστατικών</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Έντονες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Δημιουργία ρίζας η οποία απορροφά τα θρεπτικά συστατικά από το έδαφος</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rgbClr val="000000"/>
                          </a:solidFill>
                          <a:effectLst/>
                          <a:latin typeface="Verdana" pitchFamily="34" charset="0"/>
                          <a:cs typeface="Times New Roman" pitchFamily="18" charset="0"/>
                        </a:rPr>
                        <a:t>Διατήρησης των αποθεμάτων νερού σε ανεκτά επίπεδα</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Δεν υπάρχει τέτοια ανάγκη</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Έντονες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Δημιουργία της </a:t>
                      </a:r>
                      <a:r>
                        <a:rPr kumimoji="0" lang="el-GR" sz="1000" b="0" i="0" u="none" strike="noStrike" cap="none" normalizeH="0" baseline="0" dirty="0" err="1" smtClean="0">
                          <a:ln>
                            <a:noFill/>
                          </a:ln>
                          <a:solidFill>
                            <a:srgbClr val="000000"/>
                          </a:solidFill>
                          <a:effectLst/>
                          <a:latin typeface="Verdana" pitchFamily="34" charset="0"/>
                          <a:cs typeface="Times New Roman" pitchFamily="18" charset="0"/>
                        </a:rPr>
                        <a:t>εφυμενίδας</a:t>
                      </a: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 με περιορισμένη </a:t>
                      </a:r>
                      <a:r>
                        <a:rPr kumimoji="0" lang="el-GR" sz="1000" b="0" i="0" u="none" strike="noStrike" cap="none" normalizeH="0" baseline="0" dirty="0" err="1" smtClean="0">
                          <a:ln>
                            <a:noFill/>
                          </a:ln>
                          <a:solidFill>
                            <a:srgbClr val="000000"/>
                          </a:solidFill>
                          <a:effectLst/>
                          <a:latin typeface="Verdana" pitchFamily="34" charset="0"/>
                          <a:cs typeface="Times New Roman" pitchFamily="18" charset="0"/>
                        </a:rPr>
                        <a:t>υδατοπερατότητα</a:t>
                      </a: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 </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Μόριο κλειδί: </a:t>
                      </a:r>
                      <a:r>
                        <a:rPr kumimoji="0" lang="el-GR" sz="1000" b="0" i="0" u="none" strike="noStrike" cap="none" normalizeH="0" baseline="0" dirty="0" err="1" smtClean="0">
                          <a:ln>
                            <a:noFill/>
                          </a:ln>
                          <a:solidFill>
                            <a:srgbClr val="000000"/>
                          </a:solidFill>
                          <a:effectLst/>
                          <a:latin typeface="Verdana" pitchFamily="34" charset="0"/>
                          <a:cs typeface="Times New Roman" pitchFamily="18" charset="0"/>
                        </a:rPr>
                        <a:t>υμενίνη</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rgbClr val="000000"/>
                          </a:solidFill>
                          <a:effectLst/>
                          <a:latin typeface="Verdana" pitchFamily="34" charset="0"/>
                          <a:cs typeface="Times New Roman" pitchFamily="18" charset="0"/>
                        </a:rPr>
                        <a:t>Προστασίας των γαμετών ώστε να εξασφαλιστεί η εγγενής αναπαραγωγή</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Περιορισμένες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Οι θηλυκοί και αρσενικοί γαμέτες απελευθερώνονται απευθείας στο νερό </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Έντονες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Οι κινητοί αρσενικοί γαμέτες απελευθερώνονται στο αέριο περιβάλλον και προστατεύονται από την αφυδάτωση με το περίβλημα του γυρεόκοκκου</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Μόριο κλειδί: </a:t>
                      </a:r>
                      <a:r>
                        <a:rPr kumimoji="0" lang="el-GR" sz="1000" b="0" i="0" u="none" strike="noStrike" cap="none" normalizeH="0" baseline="0" dirty="0" err="1" smtClean="0">
                          <a:ln>
                            <a:noFill/>
                          </a:ln>
                          <a:solidFill>
                            <a:srgbClr val="000000"/>
                          </a:solidFill>
                          <a:effectLst/>
                          <a:latin typeface="Verdana" pitchFamily="34" charset="0"/>
                          <a:cs typeface="Times New Roman" pitchFamily="18" charset="0"/>
                        </a:rPr>
                        <a:t>σποροπολλενίνη</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rgbClr val="000000"/>
                          </a:solidFill>
                          <a:effectLst/>
                          <a:latin typeface="Verdana" pitchFamily="34" charset="0"/>
                          <a:cs typeface="Times New Roman" pitchFamily="18" charset="0"/>
                        </a:rPr>
                        <a:t>Προστασίας από αφυδάτωση κατά την ανταλλαγή αερίων με το περιβάλλον</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rgbClr val="000000"/>
                          </a:solidFill>
                          <a:effectLst/>
                          <a:latin typeface="Verdana" pitchFamily="34" charset="0"/>
                          <a:cs typeface="Times New Roman" pitchFamily="18" charset="0"/>
                        </a:rPr>
                        <a:t>Δεν υπάρχει τέτοια ανάγκη</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Verdana" pitchFamily="34" charset="0"/>
                          <a:cs typeface="Times New Roman" pitchFamily="18" charset="0"/>
                        </a:rPr>
                        <a:t>Γίνεται πρόσληψη αερίων τα οποία βρίσκονται εν διαλύσει στο νερό που περιβάλλει τον οργανισμό</a:t>
                      </a:r>
                      <a:endParaRPr kumimoji="0" lang="el-GR" sz="1000" b="1" i="0" u="none" strike="noStrike" cap="none" normalizeH="0" baseline="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Verdana" pitchFamily="34" charset="0"/>
                          <a:cs typeface="Times New Roman" pitchFamily="18" charset="0"/>
                        </a:rPr>
                        <a:t>Έντονες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Verdana" pitchFamily="34" charset="0"/>
                          <a:cs typeface="Times New Roman" pitchFamily="18" charset="0"/>
                        </a:rPr>
                        <a:t>Δημιουργία στομάτων, ώστε η πρόσληψη των αερίων να ελέγχεται</a:t>
                      </a:r>
                      <a:endParaRPr kumimoji="0" lang="el-GR" sz="1000" b="1" i="0" u="none" strike="noStrike" cap="none" normalizeH="0" baseline="0" dirty="0" smtClean="0">
                        <a:ln>
                          <a:noFill/>
                        </a:ln>
                        <a:solidFill>
                          <a:srgbClr val="000000"/>
                        </a:solidFill>
                        <a:effectLst/>
                        <a:latin typeface="Verdana"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a:latin typeface="Calibri" pitchFamily="34" charset="0"/>
                <a:cs typeface="Calibri" pitchFamily="34" charset="0"/>
              </a:rPr>
              <a:t>Ποιοι παράγοντες επηρεάζουν τις ενζυμικές αντιδράσεις;</a:t>
            </a:r>
            <a:br>
              <a:rPr lang="el-GR" sz="2400" dirty="0">
                <a:latin typeface="Calibri" pitchFamily="34" charset="0"/>
                <a:cs typeface="Calibri" pitchFamily="34" charset="0"/>
              </a:rPr>
            </a:br>
            <a:endParaRPr lang="el-GR" sz="2400" dirty="0">
              <a:latin typeface="Calibri" pitchFamily="34" charset="0"/>
              <a:cs typeface="Calibri" pitchFamily="34" charset="0"/>
            </a:endParaRPr>
          </a:p>
        </p:txBody>
      </p:sp>
      <p:pic>
        <p:nvPicPr>
          <p:cNvPr id="1026" name="Picture 2" descr="Z:\Karabou\biblia\physiology\Figures\Chapter 2\2_enzyme_dependence_T-pH.jpg"/>
          <p:cNvPicPr>
            <a:picLocks noGrp="1" noChangeAspect="1" noChangeArrowheads="1"/>
          </p:cNvPicPr>
          <p:nvPr>
            <p:ph idx="1"/>
          </p:nvPr>
        </p:nvPicPr>
        <p:blipFill>
          <a:blip r:embed="rId2" cstate="print"/>
          <a:srcRect/>
          <a:stretch>
            <a:fillRect/>
          </a:stretch>
        </p:blipFill>
        <p:spPr bwMode="auto">
          <a:xfrm>
            <a:off x="1259632" y="1700808"/>
            <a:ext cx="6331572" cy="354502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b="1" i="1" dirty="0" smtClean="0">
                <a:latin typeface="Calibri" pitchFamily="34" charset="0"/>
                <a:cs typeface="Calibri" pitchFamily="34" charset="0"/>
              </a:rPr>
              <a:t>Οι ενζυμικές αντιδράσεις επηρεάζονται από την παρουσία παρεμποδιστών</a:t>
            </a:r>
            <a:endParaRPr lang="el-GR" sz="2800"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l-GR" sz="2400" b="1" dirty="0" smtClean="0">
                <a:latin typeface="Calibri" pitchFamily="34" charset="0"/>
                <a:cs typeface="Calibri" pitchFamily="34" charset="0"/>
              </a:rPr>
              <a:t>ανταγωνιστική παρεμπόδιση</a:t>
            </a: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a:p>
            <a:r>
              <a:rPr lang="el-GR" sz="2400" b="1" dirty="0" smtClean="0">
                <a:latin typeface="Calibri" pitchFamily="34" charset="0"/>
                <a:cs typeface="Calibri" pitchFamily="34" charset="0"/>
              </a:rPr>
              <a:t>μη ανταγωνιστική παρεμπόδιση</a:t>
            </a: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a:p>
            <a:r>
              <a:rPr lang="el-GR" sz="2400" b="1" dirty="0" smtClean="0">
                <a:latin typeface="Calibri" pitchFamily="34" charset="0"/>
                <a:cs typeface="Calibri" pitchFamily="34" charset="0"/>
              </a:rPr>
              <a:t>μη αντιστρεπτή παρεμπόδιση</a:t>
            </a: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a:p>
            <a:endParaRPr lang="en-US" sz="2400" b="1" i="1" dirty="0" smtClean="0">
              <a:latin typeface="Calibri" pitchFamily="34" charset="0"/>
              <a:cs typeface="Calibri" pitchFamily="34" charset="0"/>
            </a:endParaRPr>
          </a:p>
          <a:p>
            <a:r>
              <a:rPr lang="el-GR" sz="2400" b="1" i="1" dirty="0" smtClean="0">
                <a:latin typeface="Calibri" pitchFamily="34" charset="0"/>
                <a:cs typeface="Calibri" pitchFamily="34" charset="0"/>
              </a:rPr>
              <a:t>Οι ενζυμικές αντιδράσεις επηρεάζονται από την παρουσία ενεργοποιητών</a:t>
            </a:r>
            <a:endParaRPr lang="en-US" sz="2400" b="1" i="1" dirty="0" smtClean="0">
              <a:latin typeface="Calibri" pitchFamily="34" charset="0"/>
              <a:cs typeface="Calibri" pitchFamily="34" charset="0"/>
            </a:endParaRPr>
          </a:p>
          <a:p>
            <a:r>
              <a:rPr lang="el-GR" sz="2400" b="1" dirty="0" smtClean="0">
                <a:latin typeface="Calibri" pitchFamily="34" charset="0"/>
                <a:cs typeface="Calibri" pitchFamily="34" charset="0"/>
              </a:rPr>
              <a:t>Συμπαράγοντες</a:t>
            </a:r>
            <a:r>
              <a:rPr lang="en-US" sz="1600" b="1" dirty="0" smtClean="0">
                <a:solidFill>
                  <a:srgbClr val="FFFF00"/>
                </a:solidFill>
                <a:latin typeface="Calibri" pitchFamily="34" charset="0"/>
                <a:cs typeface="Calibri" pitchFamily="34" charset="0"/>
              </a:rPr>
              <a:t>, </a:t>
            </a:r>
            <a:r>
              <a:rPr lang="el-GR" sz="1600" b="1" dirty="0" smtClean="0">
                <a:solidFill>
                  <a:srgbClr val="FFFF00"/>
                </a:solidFill>
                <a:latin typeface="Calibri" pitchFamily="34" charset="0"/>
                <a:cs typeface="Calibri" pitchFamily="34" charset="0"/>
              </a:rPr>
              <a:t>συνένζυμα</a:t>
            </a:r>
            <a:r>
              <a:rPr lang="en-US" sz="1600" b="1" dirty="0" smtClean="0">
                <a:solidFill>
                  <a:srgbClr val="FFFF00"/>
                </a:solidFill>
                <a:latin typeface="Calibri" pitchFamily="34" charset="0"/>
                <a:cs typeface="Calibri" pitchFamily="34" charset="0"/>
              </a:rPr>
              <a:t>, </a:t>
            </a:r>
            <a:r>
              <a:rPr lang="el-GR" sz="1600" b="1" dirty="0" smtClean="0">
                <a:solidFill>
                  <a:srgbClr val="FFFF00"/>
                </a:solidFill>
                <a:latin typeface="Calibri" pitchFamily="34" charset="0"/>
                <a:cs typeface="Calibri" pitchFamily="34" charset="0"/>
              </a:rPr>
              <a:t>προσθετικές ομάδες</a:t>
            </a:r>
            <a:endParaRPr lang="el-GR" sz="1600" dirty="0">
              <a:solidFill>
                <a:srgbClr val="FFFF00"/>
              </a:solidFill>
              <a:latin typeface="Calibri" pitchFamily="34" charset="0"/>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smtClean="0">
                <a:latin typeface="Calibri" pitchFamily="34" charset="0"/>
                <a:cs typeface="Calibri" pitchFamily="34" charset="0"/>
              </a:rPr>
              <a:t>Α</a:t>
            </a:r>
            <a:r>
              <a:rPr lang="en-US" sz="2000" dirty="0" err="1" smtClean="0">
                <a:latin typeface="Calibri" pitchFamily="34" charset="0"/>
                <a:cs typeface="Calibri" pitchFamily="34" charset="0"/>
              </a:rPr>
              <a:t>πεικόνιση</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της</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σύνδεσης</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μεταξύ</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των</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φωτεινών</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και</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σκοτεινών</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βιοχημικών</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αντιδράσεων</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της</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φωτοσύνθεσης</a:t>
            </a:r>
            <a:endParaRPr lang="el-GR" sz="2000" dirty="0">
              <a:latin typeface="Calibri" pitchFamily="34" charset="0"/>
              <a:cs typeface="Calibri" pitchFamily="34" charset="0"/>
            </a:endParaRPr>
          </a:p>
        </p:txBody>
      </p:sp>
      <p:pic>
        <p:nvPicPr>
          <p:cNvPr id="49154" name="Picture 2" descr="Z:\Karabou\biblia\physiology\Figures\Chapter 2\2_light_dark_reactions_connection.jpg"/>
          <p:cNvPicPr>
            <a:picLocks noGrp="1" noChangeAspect="1" noChangeArrowheads="1"/>
          </p:cNvPicPr>
          <p:nvPr>
            <p:ph idx="1"/>
          </p:nvPr>
        </p:nvPicPr>
        <p:blipFill>
          <a:blip r:embed="rId2" cstate="print"/>
          <a:srcRect/>
          <a:stretch>
            <a:fillRect/>
          </a:stretch>
        </p:blipFill>
        <p:spPr bwMode="auto">
          <a:xfrm>
            <a:off x="107504" y="1844824"/>
            <a:ext cx="8913210" cy="280831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Z:\Karabou\biblia\physiology\Figures\Chapter 2\2_calvin_cycle.jpg"/>
          <p:cNvPicPr>
            <a:picLocks noGrp="1" noChangeAspect="1" noChangeArrowheads="1"/>
          </p:cNvPicPr>
          <p:nvPr>
            <p:ph idx="1"/>
          </p:nvPr>
        </p:nvPicPr>
        <p:blipFill>
          <a:blip r:embed="rId2" cstate="print"/>
          <a:srcRect/>
          <a:stretch>
            <a:fillRect/>
          </a:stretch>
        </p:blipFill>
        <p:spPr bwMode="auto">
          <a:xfrm>
            <a:off x="539552" y="116632"/>
            <a:ext cx="7344816" cy="669920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Z:\Karabou\biblia\physiology\Figures\Chapter 2\2_photorespiration.jpg"/>
          <p:cNvPicPr>
            <a:picLocks noGrp="1" noChangeAspect="1" noChangeArrowheads="1"/>
          </p:cNvPicPr>
          <p:nvPr>
            <p:ph idx="1"/>
          </p:nvPr>
        </p:nvPicPr>
        <p:blipFill>
          <a:blip r:embed="rId2" cstate="print"/>
          <a:srcRect/>
          <a:stretch>
            <a:fillRect/>
          </a:stretch>
        </p:blipFill>
        <p:spPr bwMode="auto">
          <a:xfrm>
            <a:off x="323528" y="1231446"/>
            <a:ext cx="8496944" cy="411306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Z:\Karabou\biblia\physiology\Figures\Chapter 2\2_kranz_anatomy.jpg"/>
          <p:cNvPicPr>
            <a:picLocks noGrp="1" noChangeAspect="1" noChangeArrowheads="1"/>
          </p:cNvPicPr>
          <p:nvPr>
            <p:ph idx="1"/>
          </p:nvPr>
        </p:nvPicPr>
        <p:blipFill>
          <a:blip r:embed="rId2" cstate="print"/>
          <a:srcRect/>
          <a:stretch>
            <a:fillRect/>
          </a:stretch>
        </p:blipFill>
        <p:spPr bwMode="auto">
          <a:xfrm>
            <a:off x="827584" y="836712"/>
            <a:ext cx="6912864" cy="515764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Z:\Karabou\biblia\physiology\Figures\Chapter 2\2_C4 path.jpg"/>
          <p:cNvPicPr>
            <a:picLocks noGrp="1" noChangeAspect="1" noChangeArrowheads="1"/>
          </p:cNvPicPr>
          <p:nvPr>
            <p:ph idx="1"/>
          </p:nvPr>
        </p:nvPicPr>
        <p:blipFill>
          <a:blip r:embed="rId2" cstate="print"/>
          <a:srcRect/>
          <a:stretch>
            <a:fillRect/>
          </a:stretch>
        </p:blipFill>
        <p:spPr bwMode="auto">
          <a:xfrm>
            <a:off x="251520" y="476672"/>
            <a:ext cx="8806121" cy="594984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Z:\Karabou\biblia\physiology\Figures\Chapter 2\2_CAM path.jpg"/>
          <p:cNvPicPr>
            <a:picLocks noGrp="1" noChangeAspect="1" noChangeArrowheads="1"/>
          </p:cNvPicPr>
          <p:nvPr>
            <p:ph idx="1"/>
          </p:nvPr>
        </p:nvPicPr>
        <p:blipFill>
          <a:blip r:embed="rId2" cstate="print"/>
          <a:srcRect/>
          <a:stretch>
            <a:fillRect/>
          </a:stretch>
        </p:blipFill>
        <p:spPr bwMode="auto">
          <a:xfrm>
            <a:off x="2051720" y="212036"/>
            <a:ext cx="4608512" cy="644457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Z:\Karabou\biblia\physiology\Figures\Chapter 2\2_all_paths.jpg"/>
          <p:cNvPicPr>
            <a:picLocks noGrp="1" noChangeAspect="1" noChangeArrowheads="1"/>
          </p:cNvPicPr>
          <p:nvPr>
            <p:ph idx="1"/>
          </p:nvPr>
        </p:nvPicPr>
        <p:blipFill>
          <a:blip r:embed="rId2" cstate="print"/>
          <a:srcRect/>
          <a:stretch>
            <a:fillRect/>
          </a:stretch>
        </p:blipFill>
        <p:spPr bwMode="auto">
          <a:xfrm>
            <a:off x="1619672" y="260648"/>
            <a:ext cx="5580756" cy="637721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Z:\Karabou\biblia\physiology\Figures\Chapter 2\2_artificial_photosynthesis.jpg"/>
          <p:cNvPicPr>
            <a:picLocks noGrp="1" noChangeAspect="1" noChangeArrowheads="1"/>
          </p:cNvPicPr>
          <p:nvPr>
            <p:ph idx="1"/>
          </p:nvPr>
        </p:nvPicPr>
        <p:blipFill>
          <a:blip r:embed="rId2" cstate="print"/>
          <a:srcRect/>
          <a:stretch>
            <a:fillRect/>
          </a:stretch>
        </p:blipFill>
        <p:spPr bwMode="auto">
          <a:xfrm>
            <a:off x="755576" y="1196752"/>
            <a:ext cx="7157170" cy="26642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0" name="Picture 4" descr="Z:\Karabou\biblia\physiology\Figures\Chapter 1\1_3.jpg"/>
          <p:cNvPicPr>
            <a:picLocks noGrp="1" noChangeAspect="1" noChangeArrowheads="1"/>
          </p:cNvPicPr>
          <p:nvPr>
            <p:ph idx="1"/>
          </p:nvPr>
        </p:nvPicPr>
        <p:blipFill>
          <a:blip r:embed="rId2" cstate="print"/>
          <a:srcRect/>
          <a:stretch>
            <a:fillRect/>
          </a:stretch>
        </p:blipFill>
        <p:spPr bwMode="auto">
          <a:xfrm>
            <a:off x="179512" y="260648"/>
            <a:ext cx="4626864" cy="1286256"/>
          </a:xfrm>
          <a:prstGeom prst="rect">
            <a:avLst/>
          </a:prstGeom>
          <a:noFill/>
        </p:spPr>
      </p:pic>
      <p:pic>
        <p:nvPicPr>
          <p:cNvPr id="9222" name="Picture 6" descr="Z:\Karabou\biblia\physiology\Figures\Chapter 1\1_4.jpg"/>
          <p:cNvPicPr>
            <a:picLocks noChangeAspect="1" noChangeArrowheads="1"/>
          </p:cNvPicPr>
          <p:nvPr/>
        </p:nvPicPr>
        <p:blipFill>
          <a:blip r:embed="rId3" cstate="print"/>
          <a:srcRect/>
          <a:stretch>
            <a:fillRect/>
          </a:stretch>
        </p:blipFill>
        <p:spPr bwMode="auto">
          <a:xfrm>
            <a:off x="5292080" y="476672"/>
            <a:ext cx="3048000" cy="2633663"/>
          </a:xfrm>
          <a:prstGeom prst="rect">
            <a:avLst/>
          </a:prstGeom>
          <a:noFill/>
        </p:spPr>
      </p:pic>
      <p:pic>
        <p:nvPicPr>
          <p:cNvPr id="9223" name="Picture 7" descr="Z:\Karabou\biblia\physiology\Figures\Chapter 1\1_5.jpg"/>
          <p:cNvPicPr>
            <a:picLocks noChangeAspect="1" noChangeArrowheads="1"/>
          </p:cNvPicPr>
          <p:nvPr/>
        </p:nvPicPr>
        <p:blipFill>
          <a:blip r:embed="rId4" cstate="print"/>
          <a:srcRect/>
          <a:stretch>
            <a:fillRect/>
          </a:stretch>
        </p:blipFill>
        <p:spPr bwMode="auto">
          <a:xfrm>
            <a:off x="4211960" y="3429000"/>
            <a:ext cx="4681537" cy="2206625"/>
          </a:xfrm>
          <a:prstGeom prst="rect">
            <a:avLst/>
          </a:prstGeom>
          <a:noFill/>
        </p:spPr>
      </p:pic>
      <p:sp>
        <p:nvSpPr>
          <p:cNvPr id="13" name="Rectangle 12"/>
          <p:cNvSpPr/>
          <p:nvPr/>
        </p:nvSpPr>
        <p:spPr>
          <a:xfrm>
            <a:off x="107504" y="1772817"/>
            <a:ext cx="3888432" cy="4906408"/>
          </a:xfrm>
          <a:prstGeom prst="rect">
            <a:avLst/>
          </a:prstGeom>
        </p:spPr>
        <p:txBody>
          <a:bodyPr wrap="square">
            <a:spAutoFit/>
          </a:bodyPr>
          <a:lstStyle/>
          <a:p>
            <a:pPr>
              <a:lnSpc>
                <a:spcPct val="150000"/>
              </a:lnSpc>
              <a:buFont typeface="Arial" pitchFamily="34" charset="0"/>
              <a:buChar char="•"/>
            </a:pPr>
            <a:r>
              <a:rPr lang="el-GR" sz="1400" i="1" dirty="0" smtClean="0">
                <a:solidFill>
                  <a:srgbClr val="FFFF00"/>
                </a:solidFill>
                <a:latin typeface="Calibri" pitchFamily="34" charset="0"/>
                <a:cs typeface="Calibri" pitchFamily="34" charset="0"/>
              </a:rPr>
              <a:t>Το </a:t>
            </a:r>
            <a:r>
              <a:rPr lang="el-GR" sz="1400" i="1" dirty="0">
                <a:solidFill>
                  <a:srgbClr val="FFFF00"/>
                </a:solidFill>
                <a:latin typeface="Calibri" pitchFamily="34" charset="0"/>
                <a:cs typeface="Calibri" pitchFamily="34" charset="0"/>
              </a:rPr>
              <a:t>νερό παρουσιάζει υψηλή ειδική θερμότητα. </a:t>
            </a:r>
            <a:endParaRPr lang="en-US" sz="1400" i="1" dirty="0" smtClean="0">
              <a:solidFill>
                <a:srgbClr val="FFFF00"/>
              </a:solidFill>
              <a:latin typeface="Calibri" pitchFamily="34" charset="0"/>
              <a:cs typeface="Calibri" pitchFamily="34" charset="0"/>
            </a:endParaRPr>
          </a:p>
          <a:p>
            <a:pPr>
              <a:lnSpc>
                <a:spcPct val="150000"/>
              </a:lnSpc>
              <a:buFont typeface="Arial" pitchFamily="34" charset="0"/>
              <a:buChar char="•"/>
            </a:pPr>
            <a:r>
              <a:rPr lang="el-GR" sz="1400" i="1" dirty="0">
                <a:solidFill>
                  <a:srgbClr val="FFFF00"/>
                </a:solidFill>
                <a:latin typeface="Calibri" pitchFamily="34" charset="0"/>
                <a:cs typeface="Calibri" pitchFamily="34" charset="0"/>
              </a:rPr>
              <a:t>Το νερό διαθέτει υψηλή λανθάνουσα θερμότητα εξάτμισης.</a:t>
            </a:r>
            <a:r>
              <a:rPr lang="el-GR" sz="1400" dirty="0">
                <a:solidFill>
                  <a:srgbClr val="FFFF00"/>
                </a:solidFill>
                <a:latin typeface="Calibri" pitchFamily="34" charset="0"/>
                <a:cs typeface="Calibri" pitchFamily="34" charset="0"/>
              </a:rPr>
              <a:t> </a:t>
            </a:r>
            <a:endParaRPr lang="en-US" sz="1400" dirty="0" smtClean="0">
              <a:solidFill>
                <a:srgbClr val="FFFF00"/>
              </a:solidFill>
              <a:latin typeface="Calibri" pitchFamily="34" charset="0"/>
              <a:cs typeface="Calibri" pitchFamily="34" charset="0"/>
            </a:endParaRPr>
          </a:p>
          <a:p>
            <a:pPr>
              <a:lnSpc>
                <a:spcPct val="150000"/>
              </a:lnSpc>
              <a:buFont typeface="Arial" pitchFamily="34" charset="0"/>
              <a:buChar char="•"/>
            </a:pPr>
            <a:r>
              <a:rPr lang="el-GR" sz="1400" i="1" dirty="0">
                <a:solidFill>
                  <a:srgbClr val="FFFF00"/>
                </a:solidFill>
                <a:latin typeface="Calibri" pitchFamily="34" charset="0"/>
                <a:cs typeface="Calibri" pitchFamily="34" charset="0"/>
              </a:rPr>
              <a:t>Το νερό παρουσιάζει υψηλά σημεία πήξης και βρασμού</a:t>
            </a:r>
            <a:r>
              <a:rPr lang="el-GR" sz="1400" i="1" dirty="0" smtClean="0">
                <a:solidFill>
                  <a:srgbClr val="FFFF00"/>
                </a:solidFill>
                <a:latin typeface="Calibri" pitchFamily="34" charset="0"/>
                <a:cs typeface="Calibri" pitchFamily="34" charset="0"/>
              </a:rPr>
              <a:t>.</a:t>
            </a:r>
            <a:endParaRPr lang="en-US" sz="1400" i="1" dirty="0" smtClean="0">
              <a:solidFill>
                <a:srgbClr val="FFFF00"/>
              </a:solidFill>
              <a:latin typeface="Calibri" pitchFamily="34" charset="0"/>
              <a:cs typeface="Calibri" pitchFamily="34" charset="0"/>
            </a:endParaRPr>
          </a:p>
          <a:p>
            <a:pPr>
              <a:lnSpc>
                <a:spcPct val="150000"/>
              </a:lnSpc>
              <a:buFont typeface="Arial" pitchFamily="34" charset="0"/>
              <a:buChar char="•"/>
            </a:pPr>
            <a:r>
              <a:rPr lang="el-GR" sz="1400" i="1" dirty="0">
                <a:solidFill>
                  <a:srgbClr val="FFFF00"/>
                </a:solidFill>
                <a:latin typeface="Calibri" pitchFamily="34" charset="0"/>
                <a:cs typeface="Calibri" pitchFamily="34" charset="0"/>
              </a:rPr>
              <a:t>Το νερό παρουσιάζει υψηλή αντοχή στην τάση και είναι ασυμπίεστο.</a:t>
            </a:r>
            <a:r>
              <a:rPr lang="el-GR" sz="1400" dirty="0">
                <a:solidFill>
                  <a:srgbClr val="FFFF00"/>
                </a:solidFill>
                <a:latin typeface="Calibri" pitchFamily="34" charset="0"/>
                <a:cs typeface="Calibri" pitchFamily="34" charset="0"/>
              </a:rPr>
              <a:t> </a:t>
            </a:r>
            <a:endParaRPr lang="en-US" sz="1400" i="1" dirty="0" smtClean="0">
              <a:solidFill>
                <a:srgbClr val="FFFF00"/>
              </a:solidFill>
              <a:latin typeface="Calibri" pitchFamily="34" charset="0"/>
              <a:cs typeface="Calibri" pitchFamily="34" charset="0"/>
            </a:endParaRPr>
          </a:p>
          <a:p>
            <a:pPr>
              <a:lnSpc>
                <a:spcPct val="150000"/>
              </a:lnSpc>
              <a:buFont typeface="Arial" pitchFamily="34" charset="0"/>
              <a:buChar char="•"/>
            </a:pPr>
            <a:r>
              <a:rPr lang="el-GR" sz="1400" i="1" dirty="0" smtClean="0">
                <a:solidFill>
                  <a:srgbClr val="FFFF00"/>
                </a:solidFill>
                <a:latin typeface="Calibri" pitchFamily="34" charset="0"/>
                <a:cs typeface="Calibri" pitchFamily="34" charset="0"/>
              </a:rPr>
              <a:t>Το </a:t>
            </a:r>
            <a:r>
              <a:rPr lang="el-GR" sz="1400" i="1" dirty="0">
                <a:solidFill>
                  <a:srgbClr val="FFFF00"/>
                </a:solidFill>
                <a:latin typeface="Calibri" pitchFamily="34" charset="0"/>
                <a:cs typeface="Calibri" pitchFamily="34" charset="0"/>
              </a:rPr>
              <a:t>νερό διαθέτει υψηλή δύναμη συνοχής και συνάφειας.</a:t>
            </a:r>
            <a:r>
              <a:rPr lang="el-GR" sz="1400" dirty="0">
                <a:solidFill>
                  <a:srgbClr val="FFFF00"/>
                </a:solidFill>
                <a:latin typeface="Calibri" pitchFamily="34" charset="0"/>
                <a:cs typeface="Calibri" pitchFamily="34" charset="0"/>
              </a:rPr>
              <a:t> </a:t>
            </a:r>
            <a:endParaRPr lang="en-US" sz="1400" i="1" dirty="0" smtClean="0">
              <a:solidFill>
                <a:srgbClr val="FFFF00"/>
              </a:solidFill>
              <a:latin typeface="Calibri" pitchFamily="34" charset="0"/>
              <a:cs typeface="Calibri" pitchFamily="34" charset="0"/>
            </a:endParaRPr>
          </a:p>
          <a:p>
            <a:pPr>
              <a:lnSpc>
                <a:spcPct val="150000"/>
              </a:lnSpc>
              <a:buFont typeface="Arial" pitchFamily="34" charset="0"/>
              <a:buChar char="•"/>
            </a:pPr>
            <a:r>
              <a:rPr lang="el-GR" sz="1400" i="1" dirty="0" smtClean="0">
                <a:solidFill>
                  <a:srgbClr val="FFFF00"/>
                </a:solidFill>
                <a:latin typeface="Calibri" pitchFamily="34" charset="0"/>
                <a:cs typeface="Calibri" pitchFamily="34" charset="0"/>
              </a:rPr>
              <a:t>Το νερό παρουσιάζει ιδιόμορφη συμπεριφορά και κατά τη δημιουργία πάγου.</a:t>
            </a:r>
            <a:r>
              <a:rPr lang="el-GR" sz="1400" dirty="0" smtClean="0">
                <a:solidFill>
                  <a:srgbClr val="FFFF00"/>
                </a:solidFill>
                <a:latin typeface="Calibri" pitchFamily="34" charset="0"/>
                <a:cs typeface="Calibri" pitchFamily="34" charset="0"/>
              </a:rPr>
              <a:t> </a:t>
            </a:r>
            <a:endParaRPr lang="en-US" sz="1400" dirty="0" smtClean="0">
              <a:solidFill>
                <a:srgbClr val="FFFF00"/>
              </a:solidFill>
              <a:latin typeface="Calibri" pitchFamily="34" charset="0"/>
              <a:cs typeface="Calibri" pitchFamily="34" charset="0"/>
            </a:endParaRPr>
          </a:p>
          <a:p>
            <a:pPr>
              <a:lnSpc>
                <a:spcPct val="150000"/>
              </a:lnSpc>
              <a:buFont typeface="Arial" pitchFamily="34" charset="0"/>
              <a:buChar char="•"/>
            </a:pPr>
            <a:r>
              <a:rPr lang="el-GR" sz="1400" i="1" dirty="0" smtClean="0">
                <a:solidFill>
                  <a:srgbClr val="FFFF00"/>
                </a:solidFill>
                <a:latin typeface="Calibri" pitchFamily="34" charset="0"/>
                <a:cs typeface="Calibri" pitchFamily="34" charset="0"/>
              </a:rPr>
              <a:t>Το νερό είναι εξαιρετικός διαλύτης.</a:t>
            </a:r>
            <a:endParaRPr lang="en-US" sz="1400" i="1" dirty="0" smtClean="0">
              <a:solidFill>
                <a:srgbClr val="FFFF00"/>
              </a:solidFill>
              <a:latin typeface="Calibri" pitchFamily="34" charset="0"/>
              <a:cs typeface="Calibri" pitchFamily="34" charset="0"/>
            </a:endParaRPr>
          </a:p>
          <a:p>
            <a:pPr>
              <a:lnSpc>
                <a:spcPct val="150000"/>
              </a:lnSpc>
              <a:buFont typeface="Arial" pitchFamily="34" charset="0"/>
              <a:buChar char="•"/>
            </a:pPr>
            <a:r>
              <a:rPr lang="el-GR" sz="1400" i="1" dirty="0" smtClean="0">
                <a:solidFill>
                  <a:srgbClr val="FFFF00"/>
                </a:solidFill>
                <a:latin typeface="Calibri" pitchFamily="34" charset="0"/>
                <a:cs typeface="Calibri" pitchFamily="34" charset="0"/>
              </a:rPr>
              <a:t>Το </a:t>
            </a:r>
            <a:r>
              <a:rPr lang="el-GR" sz="1400" i="1" dirty="0">
                <a:solidFill>
                  <a:srgbClr val="FFFF00"/>
                </a:solidFill>
                <a:latin typeface="Calibri" pitchFamily="34" charset="0"/>
                <a:cs typeface="Calibri" pitchFamily="34" charset="0"/>
              </a:rPr>
              <a:t>νερό λαμβάνει μέρος σε πολυάριθμες βιοχημικές αντιδράσεις.</a:t>
            </a:r>
            <a:r>
              <a:rPr lang="el-GR" sz="1400" dirty="0">
                <a:solidFill>
                  <a:srgbClr val="FFFF00"/>
                </a:solidFill>
                <a:latin typeface="Calibri" pitchFamily="34" charset="0"/>
                <a:cs typeface="Calibri" pitchFamily="34" charset="0"/>
              </a:rPr>
              <a:t> </a:t>
            </a:r>
            <a:endParaRPr lang="en-US" sz="1400" dirty="0" smtClean="0">
              <a:solidFill>
                <a:srgbClr val="FFFF00"/>
              </a:solidFill>
              <a:latin typeface="Calibri" pitchFamily="34" charset="0"/>
              <a:cs typeface="Calibri" pitchFamily="34" charset="0"/>
            </a:endParaRPr>
          </a:p>
          <a:p>
            <a:pPr>
              <a:lnSpc>
                <a:spcPct val="150000"/>
              </a:lnSpc>
              <a:buFont typeface="Arial" pitchFamily="34" charset="0"/>
              <a:buChar char="•"/>
            </a:pPr>
            <a:r>
              <a:rPr lang="el-GR" sz="1400" i="1" dirty="0">
                <a:solidFill>
                  <a:srgbClr val="FFFF00"/>
                </a:solidFill>
                <a:latin typeface="Calibri" pitchFamily="34" charset="0"/>
                <a:cs typeface="Calibri" pitchFamily="34" charset="0"/>
              </a:rPr>
              <a:t>Το νερό είναι διαφανές στην ορατή ακτινοβολία.</a:t>
            </a:r>
            <a:r>
              <a:rPr lang="el-GR" sz="1400" dirty="0">
                <a:solidFill>
                  <a:srgbClr val="FFFF00"/>
                </a:solidFill>
                <a:latin typeface="Calibri" pitchFamily="34" charset="0"/>
                <a:cs typeface="Calibri" pitchFamily="34"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2088232" cy="3223195"/>
          </a:xfrm>
        </p:spPr>
        <p:txBody>
          <a:bodyPr/>
          <a:lstStyle/>
          <a:p>
            <a:r>
              <a:rPr lang="el-GR" sz="1400" b="1" dirty="0" smtClean="0"/>
              <a:t>Ενεργειακές καλλιέργειες και  ενεργειακή απόδοση της φωτοσύνθεσης</a:t>
            </a:r>
            <a:endParaRPr lang="el-GR" sz="1400" dirty="0"/>
          </a:p>
        </p:txBody>
      </p:sp>
      <p:pic>
        <p:nvPicPr>
          <p:cNvPr id="56322" name="Picture 2" descr="Z:\Karabou\biblia\physiology\Figures\Chapter 2\2_energy_efficiency.jpg"/>
          <p:cNvPicPr>
            <a:picLocks noGrp="1" noChangeAspect="1" noChangeArrowheads="1"/>
          </p:cNvPicPr>
          <p:nvPr>
            <p:ph idx="1"/>
          </p:nvPr>
        </p:nvPicPr>
        <p:blipFill>
          <a:blip r:embed="rId2" cstate="print"/>
          <a:srcRect/>
          <a:stretch>
            <a:fillRect/>
          </a:stretch>
        </p:blipFill>
        <p:spPr bwMode="auto">
          <a:xfrm>
            <a:off x="2771800" y="288748"/>
            <a:ext cx="5184575" cy="644873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a:xfrm>
            <a:off x="457200" y="277813"/>
            <a:ext cx="8229600" cy="774923"/>
          </a:xfrm>
        </p:spPr>
        <p:txBody>
          <a:bodyPr/>
          <a:lstStyle/>
          <a:p>
            <a:r>
              <a:rPr lang="el-GR" sz="1800" i="1" u="sng" dirty="0" smtClean="0">
                <a:latin typeface="Calibri" pitchFamily="34" charset="0"/>
                <a:cs typeface="Calibri" pitchFamily="34" charset="0"/>
              </a:rPr>
              <a:t>Γιατί η ύπαρξη εφυμενίδας είναι τόσο σημαντική;</a:t>
            </a:r>
            <a:endParaRPr lang="el-GR" sz="1800" dirty="0">
              <a:latin typeface="Calibri" pitchFamily="34" charset="0"/>
              <a:cs typeface="Calibri" pitchFamily="34" charset="0"/>
            </a:endParaRPr>
          </a:p>
        </p:txBody>
      </p:sp>
      <p:pic>
        <p:nvPicPr>
          <p:cNvPr id="25607" name="Picture 7" descr="10"/>
          <p:cNvPicPr>
            <a:picLocks noChangeAspect="1" noChangeArrowheads="1"/>
          </p:cNvPicPr>
          <p:nvPr/>
        </p:nvPicPr>
        <p:blipFill>
          <a:blip r:embed="rId2" cstate="print"/>
          <a:srcRect/>
          <a:stretch>
            <a:fillRect/>
          </a:stretch>
        </p:blipFill>
        <p:spPr bwMode="auto">
          <a:xfrm>
            <a:off x="1314450" y="1341438"/>
            <a:ext cx="6513513" cy="48847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7813"/>
            <a:ext cx="8229600" cy="702915"/>
          </a:xfrm>
        </p:spPr>
        <p:txBody>
          <a:bodyPr/>
          <a:lstStyle/>
          <a:p>
            <a:r>
              <a:rPr lang="el-GR" sz="2800" dirty="0" smtClean="0">
                <a:latin typeface="Calibri" pitchFamily="34" charset="0"/>
                <a:cs typeface="Calibri" pitchFamily="34" charset="0"/>
              </a:rPr>
              <a:t>Σύσταση </a:t>
            </a:r>
            <a:r>
              <a:rPr lang="el-GR" sz="2800" dirty="0" err="1" smtClean="0">
                <a:latin typeface="Calibri" pitchFamily="34" charset="0"/>
                <a:cs typeface="Calibri" pitchFamily="34" charset="0"/>
              </a:rPr>
              <a:t>Εφυμενίδας</a:t>
            </a:r>
            <a:endParaRPr lang="el-GR" sz="2800" dirty="0">
              <a:latin typeface="Calibri" pitchFamily="34" charset="0"/>
              <a:cs typeface="Calibri" pitchFamily="34" charset="0"/>
            </a:endParaRPr>
          </a:p>
        </p:txBody>
      </p:sp>
      <p:graphicFrame>
        <p:nvGraphicFramePr>
          <p:cNvPr id="12" name="Table 11"/>
          <p:cNvGraphicFramePr>
            <a:graphicFrameLocks noGrp="1"/>
          </p:cNvGraphicFramePr>
          <p:nvPr/>
        </p:nvGraphicFramePr>
        <p:xfrm>
          <a:off x="1115617" y="1404747"/>
          <a:ext cx="7056782" cy="5192604"/>
        </p:xfrm>
        <a:graphic>
          <a:graphicData uri="http://schemas.openxmlformats.org/drawingml/2006/table">
            <a:tbl>
              <a:tblPr/>
              <a:tblGrid>
                <a:gridCol w="2840024"/>
                <a:gridCol w="574472"/>
                <a:gridCol w="1146447"/>
                <a:gridCol w="2495839"/>
              </a:tblGrid>
              <a:tr h="240584">
                <a:tc gridSpan="4">
                  <a:txBody>
                    <a:bodyPr/>
                    <a:lstStyle/>
                    <a:p>
                      <a:pPr algn="ctr">
                        <a:lnSpc>
                          <a:spcPct val="115000"/>
                        </a:lnSpc>
                        <a:spcAft>
                          <a:spcPts val="0"/>
                        </a:spcAft>
                      </a:pPr>
                      <a:r>
                        <a:rPr lang="el-GR" sz="1100" b="1" dirty="0">
                          <a:solidFill>
                            <a:srgbClr val="FFFFFF"/>
                          </a:solidFill>
                          <a:latin typeface="Verdana"/>
                          <a:ea typeface="Times New Roman"/>
                          <a:cs typeface="Tahoma"/>
                        </a:rPr>
                        <a:t>υμενίνη (κουτίνη)</a:t>
                      </a:r>
                      <a:endParaRPr lang="el-GR" sz="1100" dirty="0">
                        <a:latin typeface="Franklin Gothic Book"/>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481168">
                <a:tc gridSpan="2">
                  <a:txBody>
                    <a:bodyPr/>
                    <a:lstStyle/>
                    <a:p>
                      <a:pPr algn="ctr">
                        <a:lnSpc>
                          <a:spcPct val="115000"/>
                        </a:lnSpc>
                        <a:spcAft>
                          <a:spcPts val="0"/>
                        </a:spcAft>
                      </a:pPr>
                      <a:r>
                        <a:rPr lang="el-GR" sz="1100" b="1" dirty="0">
                          <a:latin typeface="Verdana"/>
                          <a:ea typeface="Times New Roman"/>
                          <a:cs typeface="Tahoma"/>
                        </a:rPr>
                        <a:t>ομάδα λιπαρών οξέων με 16 άτομα </a:t>
                      </a:r>
                      <a:r>
                        <a:rPr lang="en-US" sz="1100" b="1" dirty="0">
                          <a:latin typeface="Verdana"/>
                          <a:ea typeface="Times New Roman"/>
                          <a:cs typeface="Tahoma"/>
                        </a:rPr>
                        <a:t>C</a:t>
                      </a:r>
                      <a:endParaRPr lang="el-GR" sz="1100" dirty="0">
                        <a:latin typeface="Franklin Gothic Book"/>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ABF8F"/>
                    </a:solidFill>
                  </a:tcPr>
                </a:tc>
                <a:tc hMerge="1">
                  <a:txBody>
                    <a:bodyPr/>
                    <a:lstStyle/>
                    <a:p>
                      <a:endParaRPr lang="el-GR"/>
                    </a:p>
                  </a:txBody>
                  <a:tcPr/>
                </a:tc>
                <a:tc gridSpan="2">
                  <a:txBody>
                    <a:bodyPr/>
                    <a:lstStyle/>
                    <a:p>
                      <a:pPr algn="ctr">
                        <a:lnSpc>
                          <a:spcPct val="115000"/>
                        </a:lnSpc>
                        <a:spcAft>
                          <a:spcPts val="0"/>
                        </a:spcAft>
                      </a:pPr>
                      <a:r>
                        <a:rPr lang="el-GR" sz="1100" b="1">
                          <a:latin typeface="Verdana"/>
                          <a:ea typeface="Times New Roman"/>
                          <a:cs typeface="Tahoma"/>
                        </a:rPr>
                        <a:t>ομάδα λιπαρών οξέων με 18 άτομα </a:t>
                      </a:r>
                      <a:r>
                        <a:rPr lang="en-US" sz="1100" b="1">
                          <a:latin typeface="Verdana"/>
                          <a:ea typeface="Times New Roman"/>
                          <a:cs typeface="Tahoma"/>
                        </a:rPr>
                        <a:t>C</a:t>
                      </a:r>
                      <a:endParaRPr lang="el-GR" sz="1100">
                        <a:latin typeface="Franklin Gothic Book"/>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ABF8F"/>
                    </a:solidFill>
                  </a:tcPr>
                </a:tc>
                <a:tc hMerge="1">
                  <a:txBody>
                    <a:bodyPr/>
                    <a:lstStyle/>
                    <a:p>
                      <a:endParaRPr lang="el-GR"/>
                    </a:p>
                  </a:txBody>
                  <a:tcPr/>
                </a:tc>
              </a:tr>
              <a:tr h="481168">
                <a:tc gridSpan="2">
                  <a:txBody>
                    <a:bodyPr/>
                    <a:lstStyle/>
                    <a:p>
                      <a:pPr algn="ctr">
                        <a:lnSpc>
                          <a:spcPct val="115000"/>
                        </a:lnSpc>
                        <a:spcAft>
                          <a:spcPts val="0"/>
                        </a:spcAft>
                      </a:pPr>
                      <a:r>
                        <a:rPr lang="en-US" sz="1100">
                          <a:latin typeface="Verdana"/>
                          <a:ea typeface="Times New Roman"/>
                          <a:cs typeface="Tahoma"/>
                        </a:rPr>
                        <a:t>CH</a:t>
                      </a:r>
                      <a:r>
                        <a:rPr lang="en-US" sz="1100" baseline="-25000">
                          <a:latin typeface="Verdana"/>
                          <a:ea typeface="Times New Roman"/>
                          <a:cs typeface="Tahoma"/>
                        </a:rPr>
                        <a:t>3</a:t>
                      </a:r>
                      <a:r>
                        <a:rPr lang="en-US" sz="1100">
                          <a:latin typeface="Verdana"/>
                          <a:ea typeface="Times New Roman"/>
                          <a:cs typeface="Tahoma"/>
                        </a:rPr>
                        <a:t>(CH</a:t>
                      </a:r>
                      <a:r>
                        <a:rPr lang="en-US" sz="1100" baseline="-25000">
                          <a:latin typeface="Verdana"/>
                          <a:ea typeface="Times New Roman"/>
                          <a:cs typeface="Tahoma"/>
                        </a:rPr>
                        <a:t>2</a:t>
                      </a:r>
                      <a:r>
                        <a:rPr lang="en-US" sz="1100">
                          <a:latin typeface="Verdana"/>
                          <a:ea typeface="Times New Roman"/>
                          <a:cs typeface="Tahoma"/>
                        </a:rPr>
                        <a:t>)</a:t>
                      </a:r>
                      <a:r>
                        <a:rPr lang="en-US" sz="1100" baseline="-25000">
                          <a:latin typeface="Verdana"/>
                          <a:ea typeface="Times New Roman"/>
                          <a:cs typeface="Tahoma"/>
                        </a:rPr>
                        <a:t>14</a:t>
                      </a:r>
                      <a:r>
                        <a:rPr lang="en-US" sz="1100">
                          <a:latin typeface="Verdana"/>
                          <a:ea typeface="Times New Roman"/>
                          <a:cs typeface="Tahoma"/>
                        </a:rPr>
                        <a:t>COOH</a:t>
                      </a:r>
                      <a:endParaRPr lang="el-GR" sz="1100">
                        <a:latin typeface="Franklin Gothic Book"/>
                        <a:ea typeface="Times New Roman"/>
                        <a:cs typeface="Times New Roman"/>
                      </a:endParaRPr>
                    </a:p>
                    <a:p>
                      <a:pPr algn="ctr">
                        <a:lnSpc>
                          <a:spcPct val="115000"/>
                        </a:lnSpc>
                        <a:spcAft>
                          <a:spcPts val="0"/>
                        </a:spcAft>
                      </a:pPr>
                      <a:r>
                        <a:rPr lang="en-US" sz="1100">
                          <a:latin typeface="Verdana"/>
                          <a:ea typeface="Times New Roman"/>
                          <a:cs typeface="Tahoma"/>
                        </a:rPr>
                        <a:t>HOCH</a:t>
                      </a:r>
                      <a:r>
                        <a:rPr lang="en-US" sz="1100" baseline="-25000">
                          <a:latin typeface="Verdana"/>
                          <a:ea typeface="Times New Roman"/>
                          <a:cs typeface="Tahoma"/>
                        </a:rPr>
                        <a:t>2</a:t>
                      </a:r>
                      <a:r>
                        <a:rPr lang="en-US" sz="1100">
                          <a:latin typeface="Verdana"/>
                          <a:ea typeface="Times New Roman"/>
                          <a:cs typeface="Tahoma"/>
                        </a:rPr>
                        <a:t>(CH</a:t>
                      </a:r>
                      <a:r>
                        <a:rPr lang="en-US" sz="1100" baseline="-25000">
                          <a:latin typeface="Verdana"/>
                          <a:ea typeface="Times New Roman"/>
                          <a:cs typeface="Tahoma"/>
                        </a:rPr>
                        <a:t>2</a:t>
                      </a:r>
                      <a:r>
                        <a:rPr lang="en-US" sz="1100">
                          <a:latin typeface="Verdana"/>
                          <a:ea typeface="Times New Roman"/>
                          <a:cs typeface="Tahoma"/>
                        </a:rPr>
                        <a:t>)</a:t>
                      </a:r>
                      <a:r>
                        <a:rPr lang="en-US" sz="1100" baseline="-25000">
                          <a:latin typeface="Verdana"/>
                          <a:ea typeface="Times New Roman"/>
                          <a:cs typeface="Tahoma"/>
                        </a:rPr>
                        <a:t>14</a:t>
                      </a:r>
                      <a:r>
                        <a:rPr lang="en-US" sz="1100">
                          <a:latin typeface="Verdana"/>
                          <a:ea typeface="Times New Roman"/>
                          <a:cs typeface="Tahoma"/>
                        </a:rPr>
                        <a:t>COOH</a:t>
                      </a:r>
                      <a:endParaRPr lang="el-GR" sz="1100">
                        <a:latin typeface="Franklin Gothic Book"/>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15000"/>
                        </a:lnSpc>
                        <a:spcAft>
                          <a:spcPts val="0"/>
                        </a:spcAft>
                      </a:pPr>
                      <a:r>
                        <a:rPr lang="en-US" sz="1100">
                          <a:latin typeface="Verdana"/>
                          <a:ea typeface="Times New Roman"/>
                          <a:cs typeface="Tahoma"/>
                        </a:rPr>
                        <a:t>CH</a:t>
                      </a:r>
                      <a:r>
                        <a:rPr lang="en-US" sz="1100" baseline="-25000">
                          <a:latin typeface="Verdana"/>
                          <a:ea typeface="Times New Roman"/>
                          <a:cs typeface="Tahoma"/>
                        </a:rPr>
                        <a:t>3</a:t>
                      </a:r>
                      <a:r>
                        <a:rPr lang="en-US" sz="1100">
                          <a:latin typeface="Verdana"/>
                          <a:ea typeface="Times New Roman"/>
                          <a:cs typeface="Tahoma"/>
                        </a:rPr>
                        <a:t>(CH</a:t>
                      </a:r>
                      <a:r>
                        <a:rPr lang="en-US" sz="1100" baseline="-25000">
                          <a:latin typeface="Verdana"/>
                          <a:ea typeface="Times New Roman"/>
                          <a:cs typeface="Tahoma"/>
                        </a:rPr>
                        <a:t>2</a:t>
                      </a:r>
                      <a:r>
                        <a:rPr lang="en-US" sz="1100">
                          <a:latin typeface="Verdana"/>
                          <a:ea typeface="Times New Roman"/>
                          <a:cs typeface="Tahoma"/>
                        </a:rPr>
                        <a:t>)</a:t>
                      </a:r>
                      <a:r>
                        <a:rPr lang="en-US" sz="1100" baseline="-25000">
                          <a:latin typeface="Verdana"/>
                          <a:ea typeface="Times New Roman"/>
                          <a:cs typeface="Tahoma"/>
                        </a:rPr>
                        <a:t>7</a:t>
                      </a:r>
                      <a:r>
                        <a:rPr lang="en-US" sz="1100">
                          <a:latin typeface="Verdana"/>
                          <a:ea typeface="Times New Roman"/>
                          <a:cs typeface="Tahoma"/>
                        </a:rPr>
                        <a:t>CH=CH(CH</a:t>
                      </a:r>
                      <a:r>
                        <a:rPr lang="en-US" sz="1100" baseline="-25000">
                          <a:latin typeface="Verdana"/>
                          <a:ea typeface="Times New Roman"/>
                          <a:cs typeface="Tahoma"/>
                        </a:rPr>
                        <a:t>2</a:t>
                      </a:r>
                      <a:r>
                        <a:rPr lang="en-US" sz="1100">
                          <a:latin typeface="Verdana"/>
                          <a:ea typeface="Times New Roman"/>
                          <a:cs typeface="Tahoma"/>
                        </a:rPr>
                        <a:t>)</a:t>
                      </a:r>
                      <a:r>
                        <a:rPr lang="en-US" sz="1100" baseline="-25000">
                          <a:latin typeface="Verdana"/>
                          <a:ea typeface="Times New Roman"/>
                          <a:cs typeface="Tahoma"/>
                        </a:rPr>
                        <a:t>7</a:t>
                      </a:r>
                      <a:r>
                        <a:rPr lang="en-US" sz="1100">
                          <a:latin typeface="Verdana"/>
                          <a:ea typeface="Times New Roman"/>
                          <a:cs typeface="Tahoma"/>
                        </a:rPr>
                        <a:t>COOH</a:t>
                      </a:r>
                      <a:endParaRPr lang="el-GR" sz="1100">
                        <a:latin typeface="Franklin Gothic Book"/>
                        <a:ea typeface="Times New Roman"/>
                        <a:cs typeface="Times New Roman"/>
                      </a:endParaRPr>
                    </a:p>
                    <a:p>
                      <a:pPr algn="ctr">
                        <a:lnSpc>
                          <a:spcPct val="115000"/>
                        </a:lnSpc>
                        <a:spcAft>
                          <a:spcPts val="0"/>
                        </a:spcAft>
                      </a:pPr>
                      <a:r>
                        <a:rPr lang="en-US" sz="1100">
                          <a:latin typeface="Verdana"/>
                          <a:ea typeface="Times New Roman"/>
                          <a:cs typeface="Tahoma"/>
                        </a:rPr>
                        <a:t>HOCH</a:t>
                      </a:r>
                      <a:r>
                        <a:rPr lang="en-US" sz="1100" baseline="-25000">
                          <a:latin typeface="Verdana"/>
                          <a:ea typeface="Times New Roman"/>
                          <a:cs typeface="Tahoma"/>
                        </a:rPr>
                        <a:t>2</a:t>
                      </a:r>
                      <a:r>
                        <a:rPr lang="en-US" sz="1100">
                          <a:latin typeface="Verdana"/>
                          <a:ea typeface="Times New Roman"/>
                          <a:cs typeface="Tahoma"/>
                        </a:rPr>
                        <a:t>(CH</a:t>
                      </a:r>
                      <a:r>
                        <a:rPr lang="en-US" sz="1100" baseline="-25000">
                          <a:latin typeface="Verdana"/>
                          <a:ea typeface="Times New Roman"/>
                          <a:cs typeface="Tahoma"/>
                        </a:rPr>
                        <a:t>2</a:t>
                      </a:r>
                      <a:r>
                        <a:rPr lang="en-US" sz="1100">
                          <a:latin typeface="Verdana"/>
                          <a:ea typeface="Times New Roman"/>
                          <a:cs typeface="Tahoma"/>
                        </a:rPr>
                        <a:t>)</a:t>
                      </a:r>
                      <a:r>
                        <a:rPr lang="en-US" sz="1100" baseline="-25000">
                          <a:latin typeface="Verdana"/>
                          <a:ea typeface="Times New Roman"/>
                          <a:cs typeface="Tahoma"/>
                        </a:rPr>
                        <a:t>7</a:t>
                      </a:r>
                      <a:r>
                        <a:rPr lang="en-US" sz="1100">
                          <a:latin typeface="Verdana"/>
                          <a:ea typeface="Times New Roman"/>
                          <a:cs typeface="Tahoma"/>
                        </a:rPr>
                        <a:t>CH=CH(CH</a:t>
                      </a:r>
                      <a:r>
                        <a:rPr lang="en-US" sz="1100" baseline="-25000">
                          <a:latin typeface="Verdana"/>
                          <a:ea typeface="Times New Roman"/>
                          <a:cs typeface="Tahoma"/>
                        </a:rPr>
                        <a:t>2</a:t>
                      </a:r>
                      <a:r>
                        <a:rPr lang="en-US" sz="1100">
                          <a:latin typeface="Verdana"/>
                          <a:ea typeface="Times New Roman"/>
                          <a:cs typeface="Tahoma"/>
                        </a:rPr>
                        <a:t>)</a:t>
                      </a:r>
                      <a:r>
                        <a:rPr lang="en-US" sz="1100" baseline="-25000">
                          <a:latin typeface="Verdana"/>
                          <a:ea typeface="Times New Roman"/>
                          <a:cs typeface="Tahoma"/>
                        </a:rPr>
                        <a:t>7</a:t>
                      </a:r>
                      <a:r>
                        <a:rPr lang="en-US" sz="1100">
                          <a:latin typeface="Verdana"/>
                          <a:ea typeface="Times New Roman"/>
                          <a:cs typeface="Tahoma"/>
                        </a:rPr>
                        <a:t>COOH</a:t>
                      </a:r>
                      <a:endParaRPr lang="el-GR" sz="1100">
                        <a:latin typeface="Franklin Gothic Book"/>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l-GR"/>
                    </a:p>
                  </a:txBody>
                  <a:tcPr/>
                </a:tc>
              </a:tr>
              <a:tr h="240584">
                <a:tc gridSpan="4">
                  <a:txBody>
                    <a:bodyPr/>
                    <a:lstStyle/>
                    <a:p>
                      <a:pPr algn="ctr">
                        <a:lnSpc>
                          <a:spcPct val="115000"/>
                        </a:lnSpc>
                        <a:spcAft>
                          <a:spcPts val="0"/>
                        </a:spcAft>
                      </a:pPr>
                      <a:r>
                        <a:rPr lang="el-GR" sz="1100" b="1">
                          <a:solidFill>
                            <a:srgbClr val="FFFFFF"/>
                          </a:solidFill>
                          <a:latin typeface="Verdana"/>
                          <a:ea typeface="Times New Roman"/>
                          <a:cs typeface="Tahoma"/>
                        </a:rPr>
                        <a:t>φελλίνη (σουβερίνη)</a:t>
                      </a:r>
                      <a:endParaRPr lang="el-GR" sz="1100">
                        <a:latin typeface="Franklin Gothic Book"/>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1443504">
                <a:tc gridSpan="4">
                  <a:txBody>
                    <a:bodyPr/>
                    <a:lstStyle/>
                    <a:p>
                      <a:pPr algn="ctr">
                        <a:lnSpc>
                          <a:spcPct val="115000"/>
                        </a:lnSpc>
                        <a:spcAft>
                          <a:spcPts val="0"/>
                        </a:spcAft>
                      </a:pPr>
                      <a:r>
                        <a:rPr lang="en-US" sz="1100" dirty="0">
                          <a:latin typeface="Verdana"/>
                          <a:ea typeface="Times New Roman"/>
                          <a:cs typeface="Tahoma"/>
                        </a:rPr>
                        <a:t>CH</a:t>
                      </a:r>
                      <a:r>
                        <a:rPr lang="en-US" sz="1100" baseline="-25000" dirty="0">
                          <a:latin typeface="Verdana"/>
                          <a:ea typeface="Times New Roman"/>
                          <a:cs typeface="Tahoma"/>
                        </a:rPr>
                        <a:t>3</a:t>
                      </a:r>
                      <a:r>
                        <a:rPr lang="en-US" sz="1100" dirty="0">
                          <a:latin typeface="Verdana"/>
                          <a:ea typeface="Times New Roman"/>
                          <a:cs typeface="Tahoma"/>
                        </a:rPr>
                        <a:t>(CH</a:t>
                      </a:r>
                      <a:r>
                        <a:rPr lang="en-US" sz="1100" baseline="-25000" dirty="0">
                          <a:latin typeface="Verdana"/>
                          <a:ea typeface="Times New Roman"/>
                          <a:cs typeface="Tahoma"/>
                        </a:rPr>
                        <a:t>2</a:t>
                      </a:r>
                      <a:r>
                        <a:rPr lang="en-US" sz="1100" dirty="0">
                          <a:latin typeface="Verdana"/>
                          <a:ea typeface="Times New Roman"/>
                          <a:cs typeface="Tahoma"/>
                        </a:rPr>
                        <a:t>)</a:t>
                      </a:r>
                      <a:r>
                        <a:rPr lang="en-US" sz="1100" baseline="-25000" dirty="0" err="1">
                          <a:latin typeface="Verdana"/>
                          <a:ea typeface="Times New Roman"/>
                          <a:cs typeface="Tahoma"/>
                        </a:rPr>
                        <a:t>m</a:t>
                      </a:r>
                      <a:r>
                        <a:rPr lang="en-US" sz="1100" dirty="0" err="1">
                          <a:latin typeface="Verdana"/>
                          <a:ea typeface="Times New Roman"/>
                          <a:cs typeface="Tahoma"/>
                        </a:rPr>
                        <a:t>COOH</a:t>
                      </a:r>
                      <a:endParaRPr lang="el-GR" sz="1100" dirty="0">
                        <a:latin typeface="Franklin Gothic Book"/>
                        <a:ea typeface="Times New Roman"/>
                        <a:cs typeface="Times New Roman"/>
                      </a:endParaRPr>
                    </a:p>
                    <a:p>
                      <a:pPr algn="ctr">
                        <a:lnSpc>
                          <a:spcPct val="115000"/>
                        </a:lnSpc>
                        <a:spcAft>
                          <a:spcPts val="0"/>
                        </a:spcAft>
                      </a:pPr>
                      <a:r>
                        <a:rPr lang="en-US" sz="1100" dirty="0">
                          <a:latin typeface="Verdana"/>
                          <a:ea typeface="Times New Roman"/>
                          <a:cs typeface="Tahoma"/>
                        </a:rPr>
                        <a:t>CH</a:t>
                      </a:r>
                      <a:r>
                        <a:rPr lang="en-US" sz="1100" baseline="-25000" dirty="0">
                          <a:latin typeface="Verdana"/>
                          <a:ea typeface="Times New Roman"/>
                          <a:cs typeface="Tahoma"/>
                        </a:rPr>
                        <a:t>3</a:t>
                      </a:r>
                      <a:r>
                        <a:rPr lang="en-US" sz="1100" dirty="0">
                          <a:latin typeface="Verdana"/>
                          <a:ea typeface="Times New Roman"/>
                          <a:cs typeface="Tahoma"/>
                        </a:rPr>
                        <a:t>(CH</a:t>
                      </a:r>
                      <a:r>
                        <a:rPr lang="en-US" sz="1100" baseline="-25000" dirty="0">
                          <a:latin typeface="Verdana"/>
                          <a:ea typeface="Times New Roman"/>
                          <a:cs typeface="Tahoma"/>
                        </a:rPr>
                        <a:t>2</a:t>
                      </a:r>
                      <a:r>
                        <a:rPr lang="en-US" sz="1100" dirty="0">
                          <a:latin typeface="Verdana"/>
                          <a:ea typeface="Times New Roman"/>
                          <a:cs typeface="Tahoma"/>
                        </a:rPr>
                        <a:t>)</a:t>
                      </a:r>
                      <a:r>
                        <a:rPr lang="en-US" sz="1100" baseline="-25000" dirty="0">
                          <a:latin typeface="Verdana"/>
                          <a:ea typeface="Times New Roman"/>
                          <a:cs typeface="Tahoma"/>
                        </a:rPr>
                        <a:t>m</a:t>
                      </a:r>
                      <a:r>
                        <a:rPr lang="en-US" sz="1100" dirty="0">
                          <a:latin typeface="Verdana"/>
                          <a:ea typeface="Times New Roman"/>
                          <a:cs typeface="Tahoma"/>
                        </a:rPr>
                        <a:t>CH</a:t>
                      </a:r>
                      <a:r>
                        <a:rPr lang="en-US" sz="1100" baseline="-25000" dirty="0">
                          <a:latin typeface="Verdana"/>
                          <a:ea typeface="Times New Roman"/>
                          <a:cs typeface="Tahoma"/>
                        </a:rPr>
                        <a:t>2</a:t>
                      </a:r>
                      <a:r>
                        <a:rPr lang="en-US" sz="1100" dirty="0">
                          <a:latin typeface="Verdana"/>
                          <a:ea typeface="Times New Roman"/>
                          <a:cs typeface="Tahoma"/>
                        </a:rPr>
                        <a:t>OH</a:t>
                      </a:r>
                      <a:endParaRPr lang="el-GR" sz="1100" dirty="0">
                        <a:latin typeface="Franklin Gothic Book"/>
                        <a:ea typeface="Times New Roman"/>
                        <a:cs typeface="Times New Roman"/>
                      </a:endParaRPr>
                    </a:p>
                    <a:p>
                      <a:pPr algn="ctr">
                        <a:lnSpc>
                          <a:spcPct val="115000"/>
                        </a:lnSpc>
                        <a:spcAft>
                          <a:spcPts val="0"/>
                        </a:spcAft>
                      </a:pPr>
                      <a:r>
                        <a:rPr lang="en-US" sz="1100" dirty="0">
                          <a:latin typeface="Verdana"/>
                          <a:ea typeface="Times New Roman"/>
                          <a:cs typeface="Tahoma"/>
                        </a:rPr>
                        <a:t>HOCH</a:t>
                      </a:r>
                      <a:r>
                        <a:rPr lang="en-US" sz="1100" baseline="-25000" dirty="0">
                          <a:latin typeface="Verdana"/>
                          <a:ea typeface="Times New Roman"/>
                          <a:cs typeface="Tahoma"/>
                        </a:rPr>
                        <a:t>2</a:t>
                      </a:r>
                      <a:r>
                        <a:rPr lang="en-US" sz="1100" dirty="0">
                          <a:latin typeface="Verdana"/>
                          <a:ea typeface="Times New Roman"/>
                          <a:cs typeface="Tahoma"/>
                        </a:rPr>
                        <a:t>(CH</a:t>
                      </a:r>
                      <a:r>
                        <a:rPr lang="en-US" sz="1100" baseline="-25000" dirty="0">
                          <a:latin typeface="Verdana"/>
                          <a:ea typeface="Times New Roman"/>
                          <a:cs typeface="Tahoma"/>
                        </a:rPr>
                        <a:t>2</a:t>
                      </a:r>
                      <a:r>
                        <a:rPr lang="en-US" sz="1100" dirty="0">
                          <a:latin typeface="Verdana"/>
                          <a:ea typeface="Times New Roman"/>
                          <a:cs typeface="Tahoma"/>
                        </a:rPr>
                        <a:t>)</a:t>
                      </a:r>
                      <a:r>
                        <a:rPr lang="en-US" sz="1100" baseline="-25000" dirty="0" err="1">
                          <a:latin typeface="Verdana"/>
                          <a:ea typeface="Times New Roman"/>
                          <a:cs typeface="Tahoma"/>
                        </a:rPr>
                        <a:t>n</a:t>
                      </a:r>
                      <a:r>
                        <a:rPr lang="en-US" sz="1100" dirty="0" err="1">
                          <a:latin typeface="Verdana"/>
                          <a:ea typeface="Times New Roman"/>
                          <a:cs typeface="Tahoma"/>
                        </a:rPr>
                        <a:t>COOH</a:t>
                      </a:r>
                      <a:endParaRPr lang="el-GR" sz="1100" dirty="0">
                        <a:latin typeface="Franklin Gothic Book"/>
                        <a:ea typeface="Times New Roman"/>
                        <a:cs typeface="Times New Roman"/>
                      </a:endParaRPr>
                    </a:p>
                    <a:p>
                      <a:pPr algn="ctr">
                        <a:lnSpc>
                          <a:spcPct val="115000"/>
                        </a:lnSpc>
                        <a:spcAft>
                          <a:spcPts val="0"/>
                        </a:spcAft>
                      </a:pPr>
                      <a:r>
                        <a:rPr lang="en-US" sz="1100" dirty="0">
                          <a:latin typeface="Verdana"/>
                          <a:ea typeface="Times New Roman"/>
                          <a:cs typeface="Tahoma"/>
                        </a:rPr>
                        <a:t>HOOC</a:t>
                      </a:r>
                      <a:r>
                        <a:rPr lang="en-GB" sz="1100" dirty="0">
                          <a:latin typeface="Verdana"/>
                          <a:ea typeface="Times New Roman"/>
                          <a:cs typeface="Tahoma"/>
                        </a:rPr>
                        <a:t>(</a:t>
                      </a:r>
                      <a:r>
                        <a:rPr lang="en-US" sz="1100" dirty="0">
                          <a:latin typeface="Verdana"/>
                          <a:ea typeface="Times New Roman"/>
                          <a:cs typeface="Tahoma"/>
                        </a:rPr>
                        <a:t>CH</a:t>
                      </a:r>
                      <a:r>
                        <a:rPr lang="en-GB" sz="1100" baseline="-25000" dirty="0">
                          <a:latin typeface="Verdana"/>
                          <a:ea typeface="Times New Roman"/>
                          <a:cs typeface="Tahoma"/>
                        </a:rPr>
                        <a:t>2</a:t>
                      </a:r>
                      <a:r>
                        <a:rPr lang="en-GB" sz="1100" dirty="0">
                          <a:latin typeface="Verdana"/>
                          <a:ea typeface="Times New Roman"/>
                          <a:cs typeface="Tahoma"/>
                        </a:rPr>
                        <a:t>)</a:t>
                      </a:r>
                      <a:r>
                        <a:rPr lang="en-US" sz="1100" baseline="-25000" dirty="0" err="1">
                          <a:latin typeface="Verdana"/>
                          <a:ea typeface="Times New Roman"/>
                          <a:cs typeface="Tahoma"/>
                        </a:rPr>
                        <a:t>n</a:t>
                      </a:r>
                      <a:r>
                        <a:rPr lang="en-US" sz="1100" dirty="0" err="1">
                          <a:latin typeface="Verdana"/>
                          <a:ea typeface="Times New Roman"/>
                          <a:cs typeface="Tahoma"/>
                        </a:rPr>
                        <a:t>COOH</a:t>
                      </a:r>
                      <a:endParaRPr lang="el-GR" sz="1100" dirty="0">
                        <a:latin typeface="Franklin Gothic Book"/>
                        <a:ea typeface="Times New Roman"/>
                        <a:cs typeface="Times New Roman"/>
                      </a:endParaRPr>
                    </a:p>
                    <a:p>
                      <a:pPr algn="ctr">
                        <a:lnSpc>
                          <a:spcPct val="115000"/>
                        </a:lnSpc>
                        <a:spcAft>
                          <a:spcPts val="0"/>
                        </a:spcAft>
                      </a:pPr>
                      <a:r>
                        <a:rPr lang="el-GR" sz="1100" dirty="0">
                          <a:latin typeface="Verdana"/>
                          <a:ea typeface="Times New Roman"/>
                          <a:cs typeface="Tahoma"/>
                        </a:rPr>
                        <a:t>διάφορες φαινολικές ενώσεις κυρίως του τύπου του υδροξυκινναμικού οξέος</a:t>
                      </a:r>
                      <a:endParaRPr lang="el-GR" sz="1100" dirty="0">
                        <a:latin typeface="Franklin Gothic Book"/>
                        <a:ea typeface="Times New Roman"/>
                        <a:cs typeface="Times New Roman"/>
                      </a:endParaRPr>
                    </a:p>
                    <a:p>
                      <a:pPr algn="ctr">
                        <a:lnSpc>
                          <a:spcPct val="115000"/>
                        </a:lnSpc>
                        <a:spcAft>
                          <a:spcPts val="0"/>
                        </a:spcAft>
                      </a:pPr>
                      <a:r>
                        <a:rPr lang="el-GR" sz="1100" dirty="0">
                          <a:latin typeface="Verdana"/>
                          <a:ea typeface="Times New Roman"/>
                          <a:cs typeface="Tahoma"/>
                        </a:rPr>
                        <a:t>(</a:t>
                      </a:r>
                      <a:r>
                        <a:rPr lang="en-US" sz="1100" dirty="0">
                          <a:latin typeface="Verdana"/>
                          <a:ea typeface="Times New Roman"/>
                          <a:cs typeface="Tahoma"/>
                        </a:rPr>
                        <a:t>m</a:t>
                      </a:r>
                      <a:r>
                        <a:rPr lang="el-GR" sz="1100" dirty="0">
                          <a:latin typeface="Verdana"/>
                          <a:ea typeface="Times New Roman"/>
                          <a:cs typeface="Tahoma"/>
                        </a:rPr>
                        <a:t>=18-30, </a:t>
                      </a:r>
                      <a:r>
                        <a:rPr lang="en-US" sz="1100" dirty="0">
                          <a:latin typeface="Verdana"/>
                          <a:ea typeface="Times New Roman"/>
                          <a:cs typeface="Tahoma"/>
                        </a:rPr>
                        <a:t>n</a:t>
                      </a:r>
                      <a:r>
                        <a:rPr lang="el-GR" sz="1100" dirty="0">
                          <a:latin typeface="Verdana"/>
                          <a:ea typeface="Times New Roman"/>
                          <a:cs typeface="Tahoma"/>
                        </a:rPr>
                        <a:t>=14-20)</a:t>
                      </a:r>
                      <a:endParaRPr lang="el-GR" sz="1100" dirty="0">
                        <a:latin typeface="Franklin Gothic Book"/>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240584">
                <a:tc gridSpan="4">
                  <a:txBody>
                    <a:bodyPr/>
                    <a:lstStyle/>
                    <a:p>
                      <a:pPr algn="ctr">
                        <a:lnSpc>
                          <a:spcPct val="115000"/>
                        </a:lnSpc>
                        <a:spcAft>
                          <a:spcPts val="0"/>
                        </a:spcAft>
                      </a:pPr>
                      <a:r>
                        <a:rPr lang="el-GR" sz="1100" b="1">
                          <a:solidFill>
                            <a:srgbClr val="FFFFFF"/>
                          </a:solidFill>
                          <a:latin typeface="Verdana"/>
                          <a:ea typeface="Times New Roman"/>
                          <a:cs typeface="Tahoma"/>
                        </a:rPr>
                        <a:t>κηροί</a:t>
                      </a:r>
                      <a:endParaRPr lang="el-GR" sz="1100">
                        <a:latin typeface="Franklin Gothic Book"/>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885004">
                <a:tc>
                  <a:txBody>
                    <a:bodyPr/>
                    <a:lstStyle/>
                    <a:p>
                      <a:pPr algn="ctr">
                        <a:lnSpc>
                          <a:spcPct val="115000"/>
                        </a:lnSpc>
                        <a:spcAft>
                          <a:spcPts val="0"/>
                        </a:spcAft>
                      </a:pPr>
                      <a:r>
                        <a:rPr lang="el-GR" sz="1100" b="1">
                          <a:latin typeface="Verdana"/>
                          <a:ea typeface="Times New Roman"/>
                          <a:cs typeface="Tahoma"/>
                        </a:rPr>
                        <a:t>αλκάνια</a:t>
                      </a:r>
                      <a:endParaRPr lang="el-GR" sz="1100">
                        <a:latin typeface="Franklin Gothic Book"/>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ABF8F"/>
                    </a:solidFill>
                  </a:tcPr>
                </a:tc>
                <a:tc gridSpan="2">
                  <a:txBody>
                    <a:bodyPr/>
                    <a:lstStyle/>
                    <a:p>
                      <a:pPr algn="ctr">
                        <a:lnSpc>
                          <a:spcPct val="115000"/>
                        </a:lnSpc>
                        <a:spcAft>
                          <a:spcPts val="0"/>
                        </a:spcAft>
                      </a:pPr>
                      <a:r>
                        <a:rPr lang="el-GR" sz="1100" b="1">
                          <a:latin typeface="Verdana"/>
                          <a:ea typeface="Times New Roman"/>
                          <a:cs typeface="Tahoma"/>
                        </a:rPr>
                        <a:t>λιπαρό οξύ, αλκοόλη</a:t>
                      </a:r>
                      <a:endParaRPr lang="el-GR" sz="1100">
                        <a:latin typeface="Franklin Gothic Book"/>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ABF8F"/>
                    </a:solidFill>
                  </a:tcPr>
                </a:tc>
                <a:tc hMerge="1">
                  <a:txBody>
                    <a:bodyPr/>
                    <a:lstStyle/>
                    <a:p>
                      <a:endParaRPr lang="el-GR"/>
                    </a:p>
                  </a:txBody>
                  <a:tcPr/>
                </a:tc>
                <a:tc>
                  <a:txBody>
                    <a:bodyPr/>
                    <a:lstStyle/>
                    <a:p>
                      <a:pPr algn="ctr">
                        <a:lnSpc>
                          <a:spcPct val="115000"/>
                        </a:lnSpc>
                        <a:spcAft>
                          <a:spcPts val="0"/>
                        </a:spcAft>
                      </a:pPr>
                      <a:r>
                        <a:rPr lang="el-GR" sz="1100" b="1">
                          <a:latin typeface="Verdana"/>
                          <a:ea typeface="Times New Roman"/>
                          <a:cs typeface="Tahoma"/>
                        </a:rPr>
                        <a:t>εστέρας</a:t>
                      </a:r>
                      <a:endParaRPr lang="el-GR" sz="1100">
                        <a:latin typeface="Franklin Gothic Book"/>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ABF8F"/>
                    </a:solidFill>
                  </a:tcPr>
                </a:tc>
              </a:tr>
              <a:tr h="1180008">
                <a:tc>
                  <a:txBody>
                    <a:bodyPr/>
                    <a:lstStyle/>
                    <a:p>
                      <a:pPr algn="ctr">
                        <a:lnSpc>
                          <a:spcPct val="115000"/>
                        </a:lnSpc>
                        <a:spcAft>
                          <a:spcPts val="0"/>
                        </a:spcAft>
                      </a:pPr>
                      <a:r>
                        <a:rPr lang="en-US" sz="1100">
                          <a:latin typeface="Verdana"/>
                          <a:ea typeface="Times New Roman"/>
                          <a:cs typeface="Tahoma"/>
                        </a:rPr>
                        <a:t>CH</a:t>
                      </a:r>
                      <a:r>
                        <a:rPr lang="en-US" sz="1100" baseline="-25000">
                          <a:latin typeface="Verdana"/>
                          <a:ea typeface="Times New Roman"/>
                          <a:cs typeface="Tahoma"/>
                        </a:rPr>
                        <a:t>3</a:t>
                      </a:r>
                      <a:r>
                        <a:rPr lang="en-US" sz="1100">
                          <a:latin typeface="Verdana"/>
                          <a:ea typeface="Times New Roman"/>
                          <a:cs typeface="Tahoma"/>
                        </a:rPr>
                        <a:t>(CH</a:t>
                      </a:r>
                      <a:r>
                        <a:rPr lang="en-US" sz="1100" baseline="-25000">
                          <a:latin typeface="Verdana"/>
                          <a:ea typeface="Times New Roman"/>
                          <a:cs typeface="Tahoma"/>
                        </a:rPr>
                        <a:t>2</a:t>
                      </a:r>
                      <a:r>
                        <a:rPr lang="en-US" sz="1100">
                          <a:latin typeface="Verdana"/>
                          <a:ea typeface="Times New Roman"/>
                          <a:cs typeface="Tahoma"/>
                        </a:rPr>
                        <a:t>)</a:t>
                      </a:r>
                      <a:r>
                        <a:rPr lang="en-US" sz="1100" baseline="-25000">
                          <a:latin typeface="Verdana"/>
                          <a:ea typeface="Times New Roman"/>
                          <a:cs typeface="Tahoma"/>
                        </a:rPr>
                        <a:t>27</a:t>
                      </a:r>
                      <a:r>
                        <a:rPr lang="en-US" sz="1100">
                          <a:latin typeface="Verdana"/>
                          <a:ea typeface="Times New Roman"/>
                          <a:cs typeface="Tahoma"/>
                        </a:rPr>
                        <a:t>CH</a:t>
                      </a:r>
                      <a:r>
                        <a:rPr lang="en-US" sz="1100" baseline="-25000">
                          <a:latin typeface="Verdana"/>
                          <a:ea typeface="Times New Roman"/>
                          <a:cs typeface="Tahoma"/>
                        </a:rPr>
                        <a:t>3</a:t>
                      </a:r>
                      <a:endParaRPr lang="el-GR" sz="1100">
                        <a:latin typeface="Franklin Gothic Book"/>
                        <a:ea typeface="Times New Roman"/>
                        <a:cs typeface="Times New Roman"/>
                      </a:endParaRPr>
                    </a:p>
                    <a:p>
                      <a:pPr algn="ctr">
                        <a:lnSpc>
                          <a:spcPct val="115000"/>
                        </a:lnSpc>
                        <a:spcAft>
                          <a:spcPts val="0"/>
                        </a:spcAft>
                      </a:pPr>
                      <a:r>
                        <a:rPr lang="en-US" sz="1100">
                          <a:latin typeface="Verdana"/>
                          <a:ea typeface="Times New Roman"/>
                          <a:cs typeface="Tahoma"/>
                        </a:rPr>
                        <a:t>CH</a:t>
                      </a:r>
                      <a:r>
                        <a:rPr lang="en-US" sz="1100" baseline="-25000">
                          <a:latin typeface="Verdana"/>
                          <a:ea typeface="Times New Roman"/>
                          <a:cs typeface="Tahoma"/>
                        </a:rPr>
                        <a:t>3</a:t>
                      </a:r>
                      <a:r>
                        <a:rPr lang="en-US" sz="1100">
                          <a:latin typeface="Verdana"/>
                          <a:ea typeface="Times New Roman"/>
                          <a:cs typeface="Tahoma"/>
                        </a:rPr>
                        <a:t>(CH</a:t>
                      </a:r>
                      <a:r>
                        <a:rPr lang="en-US" sz="1100" baseline="-25000">
                          <a:latin typeface="Verdana"/>
                          <a:ea typeface="Times New Roman"/>
                          <a:cs typeface="Tahoma"/>
                        </a:rPr>
                        <a:t>2</a:t>
                      </a:r>
                      <a:r>
                        <a:rPr lang="en-US" sz="1100">
                          <a:latin typeface="Verdana"/>
                          <a:ea typeface="Times New Roman"/>
                          <a:cs typeface="Tahoma"/>
                        </a:rPr>
                        <a:t>)</a:t>
                      </a:r>
                      <a:r>
                        <a:rPr lang="en-US" sz="1100" baseline="-25000">
                          <a:latin typeface="Verdana"/>
                          <a:ea typeface="Times New Roman"/>
                          <a:cs typeface="Tahoma"/>
                        </a:rPr>
                        <a:t>29</a:t>
                      </a:r>
                      <a:r>
                        <a:rPr lang="en-US" sz="1100">
                          <a:latin typeface="Verdana"/>
                          <a:ea typeface="Times New Roman"/>
                          <a:cs typeface="Tahoma"/>
                        </a:rPr>
                        <a:t>CH</a:t>
                      </a:r>
                      <a:r>
                        <a:rPr lang="en-US" sz="1100" baseline="-25000">
                          <a:latin typeface="Verdana"/>
                          <a:ea typeface="Times New Roman"/>
                          <a:cs typeface="Tahoma"/>
                        </a:rPr>
                        <a:t>3</a:t>
                      </a:r>
                      <a:endParaRPr lang="el-GR" sz="1100">
                        <a:latin typeface="Franklin Gothic Book"/>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100" dirty="0">
                          <a:latin typeface="Verdana"/>
                          <a:ea typeface="Times New Roman"/>
                          <a:cs typeface="Tahoma"/>
                        </a:rPr>
                        <a:t>CH</a:t>
                      </a:r>
                      <a:r>
                        <a:rPr lang="en-US" sz="1100" baseline="-25000" dirty="0">
                          <a:latin typeface="Verdana"/>
                          <a:ea typeface="Times New Roman"/>
                          <a:cs typeface="Tahoma"/>
                        </a:rPr>
                        <a:t>3</a:t>
                      </a:r>
                      <a:r>
                        <a:rPr lang="en-US" sz="1100" dirty="0">
                          <a:latin typeface="Verdana"/>
                          <a:ea typeface="Times New Roman"/>
                          <a:cs typeface="Tahoma"/>
                        </a:rPr>
                        <a:t>(CH</a:t>
                      </a:r>
                      <a:r>
                        <a:rPr lang="en-US" sz="1100" baseline="-25000" dirty="0">
                          <a:latin typeface="Verdana"/>
                          <a:ea typeface="Times New Roman"/>
                          <a:cs typeface="Tahoma"/>
                        </a:rPr>
                        <a:t>2</a:t>
                      </a:r>
                      <a:r>
                        <a:rPr lang="en-US" sz="1100" dirty="0">
                          <a:latin typeface="Verdana"/>
                          <a:ea typeface="Times New Roman"/>
                          <a:cs typeface="Tahoma"/>
                        </a:rPr>
                        <a:t>)</a:t>
                      </a:r>
                      <a:r>
                        <a:rPr lang="en-US" sz="1100" baseline="-25000" dirty="0">
                          <a:latin typeface="Verdana"/>
                          <a:ea typeface="Times New Roman"/>
                          <a:cs typeface="Tahoma"/>
                        </a:rPr>
                        <a:t>22</a:t>
                      </a:r>
                      <a:r>
                        <a:rPr lang="en-US" sz="1100" dirty="0">
                          <a:latin typeface="Verdana"/>
                          <a:ea typeface="Times New Roman"/>
                          <a:cs typeface="Tahoma"/>
                        </a:rPr>
                        <a:t>C</a:t>
                      </a:r>
                      <a:r>
                        <a:rPr lang="el-GR" sz="1100" dirty="0">
                          <a:latin typeface="Verdana"/>
                          <a:ea typeface="Times New Roman"/>
                          <a:cs typeface="Tahoma"/>
                        </a:rPr>
                        <a:t>ΟΟ</a:t>
                      </a:r>
                      <a:r>
                        <a:rPr lang="en-US" sz="1100" dirty="0">
                          <a:latin typeface="Verdana"/>
                          <a:ea typeface="Times New Roman"/>
                          <a:cs typeface="Tahoma"/>
                        </a:rPr>
                        <a:t>H</a:t>
                      </a:r>
                      <a:endParaRPr lang="el-GR" sz="1100" dirty="0">
                        <a:latin typeface="Franklin Gothic Book"/>
                        <a:ea typeface="Times New Roman"/>
                        <a:cs typeface="Times New Roman"/>
                      </a:endParaRPr>
                    </a:p>
                    <a:p>
                      <a:pPr algn="ctr">
                        <a:lnSpc>
                          <a:spcPct val="115000"/>
                        </a:lnSpc>
                        <a:spcAft>
                          <a:spcPts val="0"/>
                        </a:spcAft>
                      </a:pPr>
                      <a:r>
                        <a:rPr lang="en-US" sz="1100" dirty="0">
                          <a:latin typeface="Verdana"/>
                          <a:ea typeface="Times New Roman"/>
                          <a:cs typeface="Tahoma"/>
                        </a:rPr>
                        <a:t>CH</a:t>
                      </a:r>
                      <a:r>
                        <a:rPr lang="en-US" sz="1100" baseline="-25000" dirty="0">
                          <a:latin typeface="Verdana"/>
                          <a:ea typeface="Times New Roman"/>
                          <a:cs typeface="Tahoma"/>
                        </a:rPr>
                        <a:t>3</a:t>
                      </a:r>
                      <a:r>
                        <a:rPr lang="en-US" sz="1100" dirty="0">
                          <a:latin typeface="Verdana"/>
                          <a:ea typeface="Times New Roman"/>
                          <a:cs typeface="Tahoma"/>
                        </a:rPr>
                        <a:t>(CH</a:t>
                      </a:r>
                      <a:r>
                        <a:rPr lang="en-US" sz="1100" baseline="-25000" dirty="0">
                          <a:latin typeface="Verdana"/>
                          <a:ea typeface="Times New Roman"/>
                          <a:cs typeface="Tahoma"/>
                        </a:rPr>
                        <a:t>2</a:t>
                      </a:r>
                      <a:r>
                        <a:rPr lang="en-US" sz="1100" dirty="0">
                          <a:latin typeface="Verdana"/>
                          <a:ea typeface="Times New Roman"/>
                          <a:cs typeface="Tahoma"/>
                        </a:rPr>
                        <a:t>)</a:t>
                      </a:r>
                      <a:r>
                        <a:rPr lang="en-US" sz="1100" baseline="-25000" dirty="0">
                          <a:latin typeface="Verdana"/>
                          <a:ea typeface="Times New Roman"/>
                          <a:cs typeface="Tahoma"/>
                        </a:rPr>
                        <a:t>24</a:t>
                      </a:r>
                      <a:r>
                        <a:rPr lang="en-US" sz="1100" dirty="0">
                          <a:latin typeface="Verdana"/>
                          <a:ea typeface="Times New Roman"/>
                          <a:cs typeface="Tahoma"/>
                        </a:rPr>
                        <a:t>CH</a:t>
                      </a:r>
                      <a:r>
                        <a:rPr lang="en-US" sz="1100" baseline="-25000" dirty="0">
                          <a:latin typeface="Verdana"/>
                          <a:ea typeface="Times New Roman"/>
                          <a:cs typeface="Tahoma"/>
                        </a:rPr>
                        <a:t>2</a:t>
                      </a:r>
                      <a:r>
                        <a:rPr lang="el-GR" sz="1100" dirty="0">
                          <a:latin typeface="Verdana"/>
                          <a:ea typeface="Times New Roman"/>
                          <a:cs typeface="Tahoma"/>
                        </a:rPr>
                        <a:t>ΟΗ</a:t>
                      </a:r>
                      <a:endParaRPr lang="el-GR" sz="1100" dirty="0">
                        <a:latin typeface="Franklin Gothic Book"/>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lnSpc>
                          <a:spcPct val="115000"/>
                        </a:lnSpc>
                        <a:spcAft>
                          <a:spcPts val="0"/>
                        </a:spcAft>
                      </a:pPr>
                      <a:r>
                        <a:rPr lang="en-US" sz="1100" dirty="0">
                          <a:latin typeface="Verdana"/>
                          <a:ea typeface="Times New Roman"/>
                          <a:cs typeface="Tahoma"/>
                        </a:rPr>
                        <a:t>CH</a:t>
                      </a:r>
                      <a:r>
                        <a:rPr lang="en-US" sz="1100" baseline="-25000" dirty="0">
                          <a:latin typeface="Verdana"/>
                          <a:ea typeface="Times New Roman"/>
                          <a:cs typeface="Tahoma"/>
                        </a:rPr>
                        <a:t>3</a:t>
                      </a:r>
                      <a:r>
                        <a:rPr lang="en-US" sz="1100" dirty="0">
                          <a:latin typeface="Verdana"/>
                          <a:ea typeface="Times New Roman"/>
                          <a:cs typeface="Tahoma"/>
                        </a:rPr>
                        <a:t>(CH</a:t>
                      </a:r>
                      <a:r>
                        <a:rPr lang="en-US" sz="1100" baseline="-25000" dirty="0">
                          <a:latin typeface="Verdana"/>
                          <a:ea typeface="Times New Roman"/>
                          <a:cs typeface="Tahoma"/>
                        </a:rPr>
                        <a:t>2</a:t>
                      </a:r>
                      <a:r>
                        <a:rPr lang="en-US" sz="1100" dirty="0">
                          <a:latin typeface="Verdana"/>
                          <a:ea typeface="Times New Roman"/>
                          <a:cs typeface="Tahoma"/>
                        </a:rPr>
                        <a:t>)</a:t>
                      </a:r>
                      <a:r>
                        <a:rPr lang="en-US" sz="1100" baseline="-25000" dirty="0">
                          <a:latin typeface="Verdana"/>
                          <a:ea typeface="Times New Roman"/>
                          <a:cs typeface="Tahoma"/>
                        </a:rPr>
                        <a:t>22</a:t>
                      </a:r>
                      <a:r>
                        <a:rPr lang="en-US" sz="1100" dirty="0">
                          <a:latin typeface="Verdana"/>
                          <a:ea typeface="Times New Roman"/>
                          <a:cs typeface="Tahoma"/>
                        </a:rPr>
                        <a:t>COO(CH</a:t>
                      </a:r>
                      <a:r>
                        <a:rPr lang="en-US" sz="1100" baseline="-25000" dirty="0">
                          <a:latin typeface="Verdana"/>
                          <a:ea typeface="Times New Roman"/>
                          <a:cs typeface="Tahoma"/>
                        </a:rPr>
                        <a:t>2</a:t>
                      </a:r>
                      <a:r>
                        <a:rPr lang="en-US" sz="1100" dirty="0">
                          <a:latin typeface="Verdana"/>
                          <a:ea typeface="Times New Roman"/>
                          <a:cs typeface="Tahoma"/>
                        </a:rPr>
                        <a:t>)</a:t>
                      </a:r>
                      <a:r>
                        <a:rPr lang="en-US" sz="1100" baseline="-25000" dirty="0">
                          <a:latin typeface="Verdana"/>
                          <a:ea typeface="Times New Roman"/>
                          <a:cs typeface="Tahoma"/>
                        </a:rPr>
                        <a:t>25</a:t>
                      </a:r>
                      <a:r>
                        <a:rPr lang="en-US" sz="1100" dirty="0">
                          <a:latin typeface="Verdana"/>
                          <a:ea typeface="Times New Roman"/>
                          <a:cs typeface="Tahoma"/>
                        </a:rPr>
                        <a:t>CH</a:t>
                      </a:r>
                      <a:r>
                        <a:rPr lang="en-US" sz="1100" baseline="-25000" dirty="0">
                          <a:latin typeface="Verdana"/>
                          <a:ea typeface="Times New Roman"/>
                          <a:cs typeface="Tahoma"/>
                        </a:rPr>
                        <a:t>3</a:t>
                      </a:r>
                      <a:endParaRPr lang="el-GR" sz="1100" dirty="0">
                        <a:latin typeface="Franklin Gothic Book"/>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5" name="Picture 5" descr="Z:\Karabou\biblia\physiology\Figures\Chapter 1\1_6.jpg"/>
          <p:cNvPicPr>
            <a:picLocks noGrp="1" noChangeAspect="1" noChangeArrowheads="1"/>
          </p:cNvPicPr>
          <p:nvPr>
            <p:ph idx="1"/>
          </p:nvPr>
        </p:nvPicPr>
        <p:blipFill>
          <a:blip r:embed="rId2" cstate="print"/>
          <a:srcRect/>
          <a:stretch>
            <a:fillRect/>
          </a:stretch>
        </p:blipFill>
        <p:spPr bwMode="auto">
          <a:xfrm>
            <a:off x="2483768" y="260648"/>
            <a:ext cx="4681728" cy="3511296"/>
          </a:xfrm>
          <a:prstGeom prst="rect">
            <a:avLst/>
          </a:prstGeom>
          <a:noFill/>
        </p:spPr>
      </p:pic>
      <p:pic>
        <p:nvPicPr>
          <p:cNvPr id="10246" name="Picture 6" descr="Z:\Karabou\biblia\physiology\Figures\Chapter 1\Daniel Dudek-Corrigan_After the rain.jpg"/>
          <p:cNvPicPr>
            <a:picLocks noChangeAspect="1" noChangeArrowheads="1"/>
          </p:cNvPicPr>
          <p:nvPr/>
        </p:nvPicPr>
        <p:blipFill>
          <a:blip r:embed="rId3" cstate="print"/>
          <a:srcRect/>
          <a:stretch>
            <a:fillRect/>
          </a:stretch>
        </p:blipFill>
        <p:spPr bwMode="auto">
          <a:xfrm>
            <a:off x="4788024" y="3933056"/>
            <a:ext cx="4032448" cy="2688299"/>
          </a:xfrm>
          <a:prstGeom prst="rect">
            <a:avLst/>
          </a:prstGeom>
          <a:noFill/>
        </p:spPr>
      </p:pic>
      <p:pic>
        <p:nvPicPr>
          <p:cNvPr id="10247" name="Picture 7" descr="Z:\Karabou\biblia\physiology\Figures\Chapter 1\Steve Corey_myPad.jpg"/>
          <p:cNvPicPr>
            <a:picLocks noChangeAspect="1" noChangeArrowheads="1"/>
          </p:cNvPicPr>
          <p:nvPr/>
        </p:nvPicPr>
        <p:blipFill>
          <a:blip r:embed="rId4" cstate="print"/>
          <a:srcRect/>
          <a:stretch>
            <a:fillRect/>
          </a:stretch>
        </p:blipFill>
        <p:spPr bwMode="auto">
          <a:xfrm>
            <a:off x="539552" y="3933056"/>
            <a:ext cx="4176464" cy="27142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b="1" dirty="0">
                <a:latin typeface="Calibri" pitchFamily="34" charset="0"/>
                <a:cs typeface="Calibri" pitchFamily="34" charset="0"/>
              </a:rPr>
              <a:t>ΚΕΦΑΛΑΙΟ 2</a:t>
            </a:r>
            <a:r>
              <a:rPr lang="el-GR" sz="2000" dirty="0">
                <a:latin typeface="Calibri" pitchFamily="34" charset="0"/>
                <a:cs typeface="Calibri" pitchFamily="34" charset="0"/>
              </a:rPr>
              <a:t/>
            </a:r>
            <a:br>
              <a:rPr lang="el-GR" sz="2000" dirty="0">
                <a:latin typeface="Calibri" pitchFamily="34" charset="0"/>
                <a:cs typeface="Calibri" pitchFamily="34" charset="0"/>
              </a:rPr>
            </a:br>
            <a:r>
              <a:rPr lang="el-GR" sz="2000" b="1" dirty="0">
                <a:latin typeface="Calibri" pitchFamily="34" charset="0"/>
                <a:cs typeface="Calibri" pitchFamily="34" charset="0"/>
              </a:rPr>
              <a:t> </a:t>
            </a:r>
            <a:r>
              <a:rPr lang="el-GR" sz="2000" dirty="0">
                <a:latin typeface="Calibri" pitchFamily="34" charset="0"/>
                <a:cs typeface="Calibri" pitchFamily="34" charset="0"/>
              </a:rPr>
              <a:t/>
            </a:r>
            <a:br>
              <a:rPr lang="el-GR" sz="2000" dirty="0">
                <a:latin typeface="Calibri" pitchFamily="34" charset="0"/>
                <a:cs typeface="Calibri" pitchFamily="34" charset="0"/>
              </a:rPr>
            </a:br>
            <a:r>
              <a:rPr lang="el-GR" sz="2000" b="1" dirty="0">
                <a:latin typeface="Calibri" pitchFamily="34" charset="0"/>
                <a:cs typeface="Calibri" pitchFamily="34" charset="0"/>
              </a:rPr>
              <a:t>Φωτοσύνθεση: Ο ενεργειακός τροφοδότης της Βιόσφαιρας</a:t>
            </a:r>
            <a:br>
              <a:rPr lang="el-GR" sz="2000" b="1" dirty="0">
                <a:latin typeface="Calibri" pitchFamily="34" charset="0"/>
                <a:cs typeface="Calibri" pitchFamily="34" charset="0"/>
              </a:rPr>
            </a:br>
            <a:endParaRPr lang="el-GR" sz="2000" dirty="0">
              <a:latin typeface="Calibri" pitchFamily="34" charset="0"/>
              <a:cs typeface="Calibri" pitchFamily="34" charset="0"/>
            </a:endParaRPr>
          </a:p>
        </p:txBody>
      </p:sp>
      <p:sp>
        <p:nvSpPr>
          <p:cNvPr id="3" name="Content Placeholder 2"/>
          <p:cNvSpPr>
            <a:spLocks noGrp="1"/>
          </p:cNvSpPr>
          <p:nvPr>
            <p:ph idx="1"/>
          </p:nvPr>
        </p:nvSpPr>
        <p:spPr>
          <a:xfrm>
            <a:off x="467544" y="2060848"/>
            <a:ext cx="8229600" cy="3124944"/>
          </a:xfrm>
        </p:spPr>
        <p:txBody>
          <a:bodyPr/>
          <a:lstStyle/>
          <a:p>
            <a:pPr algn="just">
              <a:lnSpc>
                <a:spcPct val="150000"/>
              </a:lnSpc>
            </a:pPr>
            <a:r>
              <a:rPr lang="el-GR" sz="1800" dirty="0">
                <a:latin typeface="Calibri" pitchFamily="34" charset="0"/>
                <a:cs typeface="Calibri" pitchFamily="34" charset="0"/>
              </a:rPr>
              <a:t>Υπολογίζεται ότι σε επίπεδο βιόσφαιρας οι φωτοσυνθετικοί οργανισμοί δεσμεύουν </a:t>
            </a:r>
            <a:r>
              <a:rPr lang="en-US" sz="1800" dirty="0" smtClean="0">
                <a:latin typeface="Calibri" pitchFamily="34" charset="0"/>
                <a:cs typeface="Calibri" pitchFamily="34" charset="0"/>
              </a:rPr>
              <a:t>285</a:t>
            </a:r>
            <a:r>
              <a:rPr lang="el-GR" sz="1800" dirty="0" smtClean="0">
                <a:latin typeface="Calibri" pitchFamily="34" charset="0"/>
                <a:cs typeface="Calibri" pitchFamily="34" charset="0"/>
              </a:rPr>
              <a:t>×10</a:t>
            </a:r>
            <a:r>
              <a:rPr lang="el-GR" sz="1800" baseline="30000" dirty="0" smtClean="0">
                <a:latin typeface="Calibri" pitchFamily="34" charset="0"/>
                <a:cs typeface="Calibri" pitchFamily="34" charset="0"/>
              </a:rPr>
              <a:t>9</a:t>
            </a:r>
            <a:r>
              <a:rPr lang="el-GR" sz="1800" dirty="0" smtClean="0">
                <a:latin typeface="Calibri" pitchFamily="34" charset="0"/>
                <a:cs typeface="Calibri" pitchFamily="34" charset="0"/>
              </a:rPr>
              <a:t> </a:t>
            </a:r>
            <a:r>
              <a:rPr lang="el-GR" sz="1800" dirty="0">
                <a:latin typeface="Calibri" pitchFamily="34" charset="0"/>
                <a:cs typeface="Calibri" pitchFamily="34" charset="0"/>
              </a:rPr>
              <a:t>τόνους </a:t>
            </a:r>
            <a:r>
              <a:rPr lang="en-US" sz="1800" dirty="0" smtClean="0">
                <a:latin typeface="Calibri" pitchFamily="34" charset="0"/>
                <a:cs typeface="Calibri" pitchFamily="34" charset="0"/>
              </a:rPr>
              <a:t>CO</a:t>
            </a:r>
            <a:r>
              <a:rPr lang="el-GR" sz="1800" baseline="-25000" dirty="0" smtClean="0">
                <a:latin typeface="Calibri" pitchFamily="34" charset="0"/>
                <a:cs typeface="Calibri" pitchFamily="34" charset="0"/>
              </a:rPr>
              <a:t>2</a:t>
            </a:r>
            <a:r>
              <a:rPr lang="el-GR" sz="1800" dirty="0" smtClean="0">
                <a:latin typeface="Calibri" pitchFamily="34" charset="0"/>
                <a:cs typeface="Calibri" pitchFamily="34" charset="0"/>
              </a:rPr>
              <a:t> </a:t>
            </a:r>
            <a:r>
              <a:rPr lang="el-GR" sz="1800" dirty="0">
                <a:latin typeface="Calibri" pitchFamily="34" charset="0"/>
                <a:cs typeface="Calibri" pitchFamily="34" charset="0"/>
              </a:rPr>
              <a:t>ετησίως (η ατμόσφαιρα του πλανήτη υπολογίζεται ότι περιέχει </a:t>
            </a:r>
            <a:r>
              <a:rPr lang="en-US" sz="1800" dirty="0" smtClean="0">
                <a:latin typeface="Calibri" pitchFamily="34" charset="0"/>
                <a:cs typeface="Calibri" pitchFamily="34" charset="0"/>
              </a:rPr>
              <a:t>2</a:t>
            </a:r>
            <a:r>
              <a:rPr lang="el-GR" sz="1800" dirty="0" smtClean="0">
                <a:latin typeface="Calibri" pitchFamily="34" charset="0"/>
                <a:cs typeface="Calibri" pitchFamily="34" charset="0"/>
              </a:rPr>
              <a:t>7</a:t>
            </a:r>
            <a:r>
              <a:rPr lang="en-US" sz="1800" dirty="0" smtClean="0">
                <a:latin typeface="Calibri" pitchFamily="34" charset="0"/>
                <a:cs typeface="Calibri" pitchFamily="34" charset="0"/>
              </a:rPr>
              <a:t>5</a:t>
            </a:r>
            <a:r>
              <a:rPr lang="el-GR" sz="1800" dirty="0" smtClean="0">
                <a:latin typeface="Calibri" pitchFamily="34" charset="0"/>
                <a:cs typeface="Calibri" pitchFamily="34" charset="0"/>
              </a:rPr>
              <a:t>0×10</a:t>
            </a:r>
            <a:r>
              <a:rPr lang="el-GR" sz="1800" baseline="30000" dirty="0" smtClean="0">
                <a:latin typeface="Calibri" pitchFamily="34" charset="0"/>
                <a:cs typeface="Calibri" pitchFamily="34" charset="0"/>
              </a:rPr>
              <a:t>9</a:t>
            </a:r>
            <a:r>
              <a:rPr lang="el-GR" sz="1800" dirty="0" smtClean="0">
                <a:latin typeface="Calibri" pitchFamily="34" charset="0"/>
                <a:cs typeface="Calibri" pitchFamily="34" charset="0"/>
              </a:rPr>
              <a:t> </a:t>
            </a:r>
            <a:r>
              <a:rPr lang="el-GR" sz="1800" dirty="0">
                <a:latin typeface="Calibri" pitchFamily="34" charset="0"/>
                <a:cs typeface="Calibri" pitchFamily="34" charset="0"/>
              </a:rPr>
              <a:t>τόνους </a:t>
            </a:r>
            <a:r>
              <a:rPr lang="en-US" sz="1800" dirty="0" smtClean="0">
                <a:latin typeface="Calibri" pitchFamily="34" charset="0"/>
                <a:cs typeface="Calibri" pitchFamily="34" charset="0"/>
              </a:rPr>
              <a:t>CO</a:t>
            </a:r>
            <a:r>
              <a:rPr lang="el-GR" sz="1800" baseline="-25000" dirty="0" smtClean="0">
                <a:latin typeface="Calibri" pitchFamily="34" charset="0"/>
                <a:cs typeface="Calibri" pitchFamily="34" charset="0"/>
              </a:rPr>
              <a:t>2</a:t>
            </a:r>
            <a:r>
              <a:rPr lang="el-GR" sz="1800" dirty="0" smtClean="0">
                <a:latin typeface="Calibri" pitchFamily="34" charset="0"/>
                <a:cs typeface="Calibri" pitchFamily="34" charset="0"/>
              </a:rPr>
              <a:t>) </a:t>
            </a:r>
            <a:r>
              <a:rPr lang="en-US" sz="1800" dirty="0" smtClean="0">
                <a:latin typeface="Calibri" pitchFamily="34" charset="0"/>
                <a:cs typeface="Calibri" pitchFamily="34" charset="0"/>
              </a:rPr>
              <a:t>.</a:t>
            </a:r>
            <a:endParaRPr lang="en-US" sz="1800" baseline="-25000" dirty="0" smtClean="0">
              <a:latin typeface="Calibri" pitchFamily="34" charset="0"/>
              <a:cs typeface="Calibri" pitchFamily="34" charset="0"/>
            </a:endParaRPr>
          </a:p>
          <a:p>
            <a:pPr algn="just">
              <a:lnSpc>
                <a:spcPct val="150000"/>
              </a:lnSpc>
            </a:pPr>
            <a:r>
              <a:rPr lang="en-US" sz="1800" dirty="0">
                <a:latin typeface="Calibri" pitchFamily="34" charset="0"/>
                <a:cs typeface="Calibri" pitchFamily="34" charset="0"/>
              </a:rPr>
              <a:t>A</a:t>
            </a:r>
            <a:r>
              <a:rPr lang="el-GR" sz="1800" dirty="0">
                <a:latin typeface="Calibri" pitchFamily="34" charset="0"/>
                <a:cs typeface="Calibri" pitchFamily="34" charset="0"/>
              </a:rPr>
              <a:t>ς σημειωθεί ότι η παραγωγή </a:t>
            </a:r>
            <a:r>
              <a:rPr lang="en-US" sz="1800" dirty="0">
                <a:latin typeface="Calibri" pitchFamily="34" charset="0"/>
                <a:cs typeface="Calibri" pitchFamily="34" charset="0"/>
              </a:rPr>
              <a:t>C</a:t>
            </a:r>
            <a:r>
              <a:rPr lang="el-GR" sz="1800" dirty="0">
                <a:latin typeface="Calibri" pitchFamily="34" charset="0"/>
                <a:cs typeface="Calibri" pitchFamily="34" charset="0"/>
              </a:rPr>
              <a:t>Ο</a:t>
            </a:r>
            <a:r>
              <a:rPr lang="el-GR" sz="1800" baseline="-25000" dirty="0">
                <a:latin typeface="Calibri" pitchFamily="34" charset="0"/>
                <a:cs typeface="Calibri" pitchFamily="34" charset="0"/>
              </a:rPr>
              <a:t>2</a:t>
            </a:r>
            <a:r>
              <a:rPr lang="el-GR" sz="1800" dirty="0">
                <a:latin typeface="Calibri" pitchFamily="34" charset="0"/>
                <a:cs typeface="Calibri" pitchFamily="34" charset="0"/>
              </a:rPr>
              <a:t> από ανθρωπογενείς δραστηριότητες (κυρίως λόγω της καύσης ορυκτών καυσίμων) ανήλθε το 2013 σε 36×10</a:t>
            </a:r>
            <a:r>
              <a:rPr lang="el-GR" sz="1800" baseline="30000" dirty="0">
                <a:latin typeface="Calibri" pitchFamily="34" charset="0"/>
                <a:cs typeface="Calibri" pitchFamily="34" charset="0"/>
              </a:rPr>
              <a:t>9</a:t>
            </a:r>
            <a:r>
              <a:rPr lang="el-GR" sz="1800" dirty="0">
                <a:latin typeface="Calibri" pitchFamily="34" charset="0"/>
                <a:cs typeface="Calibri" pitchFamily="34" charset="0"/>
              </a:rPr>
              <a:t> τόνους, δηλ. το </a:t>
            </a:r>
            <a:r>
              <a:rPr lang="el-GR" sz="1800" dirty="0" smtClean="0">
                <a:latin typeface="Calibri" pitchFamily="34" charset="0"/>
                <a:cs typeface="Calibri" pitchFamily="34" charset="0"/>
              </a:rPr>
              <a:t>1/</a:t>
            </a:r>
            <a:r>
              <a:rPr lang="en-US" sz="1800" dirty="0" smtClean="0">
                <a:latin typeface="Calibri" pitchFamily="34" charset="0"/>
                <a:cs typeface="Calibri" pitchFamily="34" charset="0"/>
              </a:rPr>
              <a:t>7</a:t>
            </a:r>
            <a:r>
              <a:rPr lang="el-GR" sz="1800" dirty="0" smtClean="0">
                <a:latin typeface="Calibri" pitchFamily="34" charset="0"/>
                <a:cs typeface="Calibri" pitchFamily="34" charset="0"/>
              </a:rPr>
              <a:t> </a:t>
            </a:r>
            <a:r>
              <a:rPr lang="el-GR" sz="1800" dirty="0">
                <a:latin typeface="Calibri" pitchFamily="34" charset="0"/>
                <a:cs typeface="Calibri" pitchFamily="34" charset="0"/>
              </a:rPr>
              <a:t>περίπου της φωτοσυνθετικής δραστηριότητας του πλανήτη</a:t>
            </a:r>
          </a:p>
        </p:txBody>
      </p:sp>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25055</TotalTime>
  <Words>1546</Words>
  <Application>Microsoft Office PowerPoint</Application>
  <PresentationFormat>On-screen Show (4:3)</PresentationFormat>
  <Paragraphs>166</Paragraphs>
  <Slides>51</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51</vt:i4>
      </vt:variant>
    </vt:vector>
  </HeadingPairs>
  <TitlesOfParts>
    <vt:vector size="52" baseType="lpstr">
      <vt:lpstr>Ripple</vt:lpstr>
      <vt:lpstr>ΚΕΦΑΛΑΙΟ 1 ΕΙΣΑΓΩΓΗ</vt:lpstr>
      <vt:lpstr>Οι κύριες λειτουργίες ενός αγγειόσπερμου και τα ισοζύγια νερού (διαθέσιμο νερό/νερό που χάνεται) και άνθρακα (άνθρακας που αφομοιώνεται / άνθρακας που χάνεται). Το ισοζύγιο ενέργειας αφορά την ενέργεια που αποκτά το φυτό μέσω της απορρόφησης φωτεινής ακτινοβολίας (στο πάνω μέρος του σχήματος) / την ενέργεια που δαπανά για συντήρηση και ανάπτυξη (στο κάτω μέρος του σχήματος)                   .  </vt:lpstr>
      <vt:lpstr>Slide 3</vt:lpstr>
      <vt:lpstr>Ορισμένα παραδείγματα κατάλληλων απομορφισμών σε επίπεδο κυττάρου που οδηγούν σε βελτιώσεις σε επίπεδο ιστών και οργάνων με τελικό αποτέλεσμα την επιτυχημένη κάλυψη αναγκών σε επίπεδο οργανισμού.</vt:lpstr>
      <vt:lpstr>Slide 5</vt:lpstr>
      <vt:lpstr>Γιατί η ύπαρξη εφυμενίδας είναι τόσο σημαντική;</vt:lpstr>
      <vt:lpstr>Σύσταση Εφυμενίδας</vt:lpstr>
      <vt:lpstr>Slide 8</vt:lpstr>
      <vt:lpstr>ΚΕΦΑΛΑΙΟ 2   Φωτοσύνθεση: Ο ενεργειακός τροφοδότης της Βιόσφαιρας </vt:lpstr>
      <vt:lpstr>Ερωτήματα που πρέπει να απαντηθούν προκειμένου να γίνει κατανοητή η λειτουργία της φωτοσύνθεσης </vt:lpstr>
      <vt:lpstr>Μπορεί η ενέργεια των φωτονίων να μεταφερθεί σε μόρια; </vt:lpstr>
      <vt:lpstr>Η ακτινοβολία που εκπέμπει ο ήλιος αποτελείται από φωτόνια με ίδια χαρακτηριστικά;</vt:lpstr>
      <vt:lpstr>Γιατί μόνο φωτόνια με καθορισμένο ενεργειακό περιεχόμενο μπορούν  να προκαλέσουν διέγερση ενός μορίου;</vt:lpstr>
      <vt:lpstr>Ολα τα φωτόνια προκαλούν το ίδιο αποτέλεσμα αν αποροφηθούν από ένα υλικό;</vt:lpstr>
      <vt:lpstr>Slide 15</vt:lpstr>
      <vt:lpstr>Slide 16</vt:lpstr>
      <vt:lpstr>H διέγερση ενός μορίου μπορεί να είναι μόνιμη;</vt:lpstr>
      <vt:lpstr>Οι χλωροπλάστες είναι τα υποκυτταρικά οργανίδια στα οποία διεξάγεται η φωτοσύνθεση</vt:lpstr>
      <vt:lpstr>Οι φωτοσυνθετικές χρωστικές εδράζουν στις  μεμβράνες των θυλακοειδών των χλωροπλαστών.</vt:lpstr>
      <vt:lpstr>Εφαρμογή 2.1. Σε ορισμένες περιπτώσεις το χρώμα των φύλλων υποδηλώνει τη φυσιολογική τους κατάσταση</vt:lpstr>
      <vt:lpstr>Στη φωτοσύνθεση συνεργάζονται δύο φωτοσυστήματα καθώς και άλλοι βιοχημικοί παράγοντες προκειμένου η ενέργεια των φωτονίων να μετατραπεί σε χημική και να αποθηκευτεί σε κατάλληλα μόρια</vt:lpstr>
      <vt:lpstr>Slide 22</vt:lpstr>
      <vt:lpstr>  Στο φωτοχημικό κέντρο συμβαίνει ο διαχωρισμός φορτίου, δηλ η χλωροφύλλη a του φωτοχημικού κέντρου χάνει ένα ηλεκτρόνιο και φορτίζεται θετικά (οξειδώνεται). Η χλωροφύλλη αυτή, προκειμένου να συνεχιστεί η διαδικασία, δεν μπορεί να παραμείνει οξειδωμένη και  δέχεται ένα ηλεκτρόνιο το οποίο παρέχεται από το σύμπλοκο που διασπά το νερό (σύμπλοκο φωτόλυσης νερού).   </vt:lpstr>
      <vt:lpstr>Από τη στιγμή που συμβεί διαχωρισμός φορτίου έχουμε να κάνουμε ουσιαστικά με μια μπαταρία, με τον ένα της πόλο θετικά φορτισμένο (η Chla που έχασε το ηλεκτρόνιο) και τον άλλο της πόλο αρνητικά φορτισμένο (το μόριο που απέκτησε το ηλεκτρόνιο)                                                                                                         Το ηλεκτρικό ρεύμα δεν μεταφέρεται όμως απο καλώδια αλλά από αλυσίδες μεταφοράς ηλεκτρονίων </vt:lpstr>
      <vt:lpstr>Στις φωτεινές αντιδράσεις της φωτοσύνθεσης η ενέργεια των φωτονίων προκαλεί ροή ηλεκτρονίων από το νερό που διασπάται προς τη Chla του φωτοχημικού κέντρου και στη συνέχεια μέσω ενδιάμεσων φορέων καταλήγουν στον τελικό αποδέκτη, το μόριο NADP+ το οποίο είναι οξειδωμένο και ανάγεται σε NADPH2.  NADP+ + 2H+ + 2e-  NADPH2 To NADPH2 ονομάζεται φορέας αναγωγικής δύναμης ή αναγωγικό ισοδύναμο και όπως θα δούμε παρακάτω η ενέργεια που περικλείει καταναλώνεται για να γίνει σύνθεση οργανικών ενώσεων και παραγωγή βιομάζας. </vt:lpstr>
      <vt:lpstr>Slide 26</vt:lpstr>
      <vt:lpstr>Γιατί η σύνθεση ΑΤΡ είναι τόσο σημαντική;  </vt:lpstr>
      <vt:lpstr>Slide 28</vt:lpstr>
      <vt:lpstr>Slide 29</vt:lpstr>
      <vt:lpstr>Slide 30</vt:lpstr>
      <vt:lpstr>Ενεργειακή ροή</vt:lpstr>
      <vt:lpstr>Το οξυγόνο που παράγεται στο PSII αποτελεί δυνητικά ζημιογόνο παράγοντα    </vt:lpstr>
      <vt:lpstr>Ερωτήματα που πρέπει να απαντηθούν προκειμένου να γίνει κατανοητή η φάση των βιοχημικών αντιδράσεων της φωτοσύνθεσης</vt:lpstr>
      <vt:lpstr> Τι είναι τα ένζυμα; </vt:lpstr>
      <vt:lpstr>Ποια είναι τα χαρακτηριστικά των ενζύμων που τα καθιστούν απαραίτητα στα κύτταρα;</vt:lpstr>
      <vt:lpstr>Παρουσιάζουν υψηλή εξειδίκευση  Αυτό σημαίνει ότι κάθε ένζυμο καταλύει μια μόνο αντίδραση ή μόνο μια κατηγορία αντιδράσεων με παρόμοια υποστρώματα   Επιδέχονται ρύθμιση   Η ρύθμιση μπορεί να γίνει μέσω της σύνθεσης καινούργιων μορίων ενζύμων ή της καταστροφής των υπαρχόντων, ή μέσω του εντοπισμού τους σε διαφορετικά διαμερίσματα του κυττάρου (π.χ. Άλλα ένζυμα εντοπίζονται στον χλωροπλάστη και άλλα στα μιτοχόνδρια).  Επίσης μέσω τροποποίησης της καταλυτικής τους δράσης από μόρια που τα παρεμποδίζουν (παρεμποδιστές) ή τα ενεργοποιούν (ενεργοποιητές) </vt:lpstr>
      <vt:lpstr>Εξειδικευμένος εντοπισμός</vt:lpstr>
      <vt:lpstr> Με ποιον τρόπο οι ενζυμικές αντιδράσεις ρυθμίζουν το μεταβολισμό; </vt:lpstr>
      <vt:lpstr>Ποιοι παράγοντες επηρεάζουν τις ενζυμικές αντιδράσεις; </vt:lpstr>
      <vt:lpstr>Ποιοι παράγοντες επηρεάζουν τις ενζυμικές αντιδράσεις; </vt:lpstr>
      <vt:lpstr>Οι ενζυμικές αντιδράσεις επηρεάζονται από την παρουσία παρεμποδιστών</vt:lpstr>
      <vt:lpstr>Απεικόνιση της σύνδεσης μεταξύ των φωτεινών και σκοτεινών (βιοχημικών) αντιδράσεων της φωτοσύνθεσης</vt:lpstr>
      <vt:lpstr>Slide 43</vt:lpstr>
      <vt:lpstr>Slide 44</vt:lpstr>
      <vt:lpstr>Slide 45</vt:lpstr>
      <vt:lpstr>Slide 46</vt:lpstr>
      <vt:lpstr>Slide 47</vt:lpstr>
      <vt:lpstr>Slide 48</vt:lpstr>
      <vt:lpstr>Slide 49</vt:lpstr>
      <vt:lpstr>Ενεργειακές καλλιέργειες και  ενεργειακή απόδοση της φωτοσύνθεσης</vt:lpstr>
      <vt:lpstr>Slide 51</vt:lpstr>
    </vt:vector>
  </TitlesOfParts>
  <Company>Lab of Plant Physiology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11 Η ΑΜΥΝΑ ΤΩΝ ΦΥΤΩΝ ΕΝΑΝΤΙ ΒΙΟΤΙΚΩΝ ΠΑΡΑΓΟΝΤΩΝ ΚΑΤΑΠΟΝΗΣΗΣ</dc:title>
  <dc:creator>LabUser</dc:creator>
  <cp:lastModifiedBy>Labuser</cp:lastModifiedBy>
  <cp:revision>2044</cp:revision>
  <dcterms:created xsi:type="dcterms:W3CDTF">2003-06-05T12:38:37Z</dcterms:created>
  <dcterms:modified xsi:type="dcterms:W3CDTF">2024-04-08T07:58:16Z</dcterms:modified>
</cp:coreProperties>
</file>