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70" r:id="rId9"/>
    <p:sldId id="263" r:id="rId10"/>
    <p:sldId id="264" r:id="rId11"/>
    <p:sldId id="271" r:id="rId12"/>
    <p:sldId id="265" r:id="rId13"/>
    <p:sldId id="266" r:id="rId14"/>
    <p:sldId id="272" r:id="rId15"/>
    <p:sldId id="269"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BB26551-F58A-4B76-865D-A8E9875EFEC8}" type="datetimeFigureOut">
              <a:rPr lang="el-GR" smtClean="0"/>
              <a:pPr/>
              <a:t>31/3/2020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BB26551-F58A-4B76-865D-A8E9875EFEC8}" type="datetimeFigureOut">
              <a:rPr lang="el-GR" smtClean="0"/>
              <a:pPr/>
              <a:t>31/3/2020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BB26551-F58A-4B76-865D-A8E9875EFEC8}" type="datetimeFigureOut">
              <a:rPr lang="el-GR" smtClean="0"/>
              <a:pPr/>
              <a:t>31/3/2020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BB26551-F58A-4B76-865D-A8E9875EFEC8}" type="datetimeFigureOut">
              <a:rPr lang="el-GR" smtClean="0"/>
              <a:pPr/>
              <a:t>31/3/2020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26551-F58A-4B76-865D-A8E9875EFEC8}" type="datetimeFigureOut">
              <a:rPr lang="el-GR" smtClean="0"/>
              <a:pPr/>
              <a:t>31/3/2020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BB26551-F58A-4B76-865D-A8E9875EFEC8}" type="datetimeFigureOut">
              <a:rPr lang="el-GR" smtClean="0"/>
              <a:pPr/>
              <a:t>31/3/2020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BB26551-F58A-4B76-865D-A8E9875EFEC8}" type="datetimeFigureOut">
              <a:rPr lang="el-GR" smtClean="0"/>
              <a:pPr/>
              <a:t>31/3/2020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BB26551-F58A-4B76-865D-A8E9875EFEC8}" type="datetimeFigureOut">
              <a:rPr lang="el-GR" smtClean="0"/>
              <a:pPr/>
              <a:t>31/3/2020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26551-F58A-4B76-865D-A8E9875EFEC8}" type="datetimeFigureOut">
              <a:rPr lang="el-GR" smtClean="0"/>
              <a:pPr/>
              <a:t>31/3/2020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26551-F58A-4B76-865D-A8E9875EFEC8}" type="datetimeFigureOut">
              <a:rPr lang="el-GR" smtClean="0"/>
              <a:pPr/>
              <a:t>31/3/2020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26551-F58A-4B76-865D-A8E9875EFEC8}" type="datetimeFigureOut">
              <a:rPr lang="el-GR" smtClean="0"/>
              <a:pPr/>
              <a:t>31/3/2020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BD0058-C467-4F3F-ACE9-B1614DDEAA8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26551-F58A-4B76-865D-A8E9875EFEC8}" type="datetimeFigureOut">
              <a:rPr lang="el-GR" smtClean="0"/>
              <a:pPr/>
              <a:t>31/3/2020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D0058-C467-4F3F-ACE9-B1614DDEAA8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80000"/>
              </a:lnSpc>
              <a:defRPr/>
            </a:pPr>
            <a:r>
              <a:rPr lang="el-GR" dirty="0" smtClean="0">
                <a:solidFill>
                  <a:srgbClr val="FF00FF"/>
                </a:solidFill>
              </a:rPr>
              <a:t>Εμφανίζουν κίνηση τα φυτά</a:t>
            </a:r>
            <a:r>
              <a:rPr lang="en-US" dirty="0" smtClean="0">
                <a:solidFill>
                  <a:srgbClr val="FF00FF"/>
                </a:solidFill>
              </a:rPr>
              <a:t>;</a:t>
            </a:r>
            <a:r>
              <a:rPr lang="el-GR" sz="3200" dirty="0" smtClean="0"/>
              <a:t/>
            </a:r>
            <a:br>
              <a:rPr lang="el-GR" sz="3200" dirty="0" smtClean="0"/>
            </a:br>
            <a:r>
              <a:rPr lang="el-GR" sz="3200" dirty="0" smtClean="0"/>
              <a:t/>
            </a:r>
            <a:br>
              <a:rPr lang="el-GR" sz="3200" dirty="0" smtClean="0"/>
            </a:br>
            <a:endParaRPr lang="el-GR" dirty="0"/>
          </a:p>
        </p:txBody>
      </p:sp>
      <p:sp>
        <p:nvSpPr>
          <p:cNvPr id="3" name="Subtitle 2"/>
          <p:cNvSpPr>
            <a:spLocks noGrp="1"/>
          </p:cNvSpPr>
          <p:nvPr>
            <p:ph type="subTitle" idx="1"/>
          </p:nvPr>
        </p:nvSpPr>
        <p:spPr/>
        <p:txBody>
          <a:bodyPr>
            <a:normAutofit fontScale="62500" lnSpcReduction="20000"/>
          </a:bodyPr>
          <a:lstStyle/>
          <a:p>
            <a:r>
              <a:rPr lang="el-GR" dirty="0" smtClean="0">
                <a:solidFill>
                  <a:schemeClr val="accent4"/>
                </a:solidFill>
              </a:rPr>
              <a:t>Παρόλο που οι κινήσεις των φυτών δεν είναι τόσο ταχείες και εντυπωσιακές όσο αυτές των ζώων, είναι ευρέως διαδεδομένες και δίδουν τη δυνατότητα εγκλιματισμού</a:t>
            </a:r>
          </a:p>
          <a:p>
            <a:r>
              <a:rPr lang="el-GR" dirty="0" smtClean="0">
                <a:solidFill>
                  <a:schemeClr val="accent4"/>
                </a:solidFill>
              </a:rPr>
              <a:t>στις επικρατούσες συνθήκες του εξωτερικού περιβάλλοντος</a:t>
            </a:r>
            <a:endParaRPr lang="el-GR" dirty="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pPr eaLnBrk="1" hangingPunct="1">
              <a:defRPr/>
            </a:pPr>
            <a:r>
              <a:rPr lang="el-GR" sz="2400" dirty="0" smtClean="0">
                <a:solidFill>
                  <a:schemeClr val="tx2"/>
                </a:solidFill>
              </a:rPr>
              <a:t>Αρνητικός βαρυτροπισμός του βλαστού του φυτού </a:t>
            </a:r>
            <a:r>
              <a:rPr lang="en-US" sz="2400" i="1" dirty="0" err="1" smtClean="0">
                <a:solidFill>
                  <a:schemeClr val="tx2"/>
                </a:solidFill>
              </a:rPr>
              <a:t>Kalanchoe</a:t>
            </a:r>
            <a:r>
              <a:rPr lang="en-US" sz="2400" dirty="0" smtClean="0">
                <a:solidFill>
                  <a:schemeClr val="tx2"/>
                </a:solidFill>
              </a:rPr>
              <a:t> sp.</a:t>
            </a:r>
            <a:r>
              <a:rPr lang="el-GR" sz="2400" dirty="0" smtClean="0">
                <a:solidFill>
                  <a:schemeClr val="tx2"/>
                </a:solidFill>
              </a:rPr>
              <a:t> Η γλάστρα παρέμεινε σε οριζόντια θέση για 24 ώρες. </a:t>
            </a:r>
            <a:endParaRPr lang="el-GR" sz="2400" dirty="0" smtClean="0">
              <a:solidFill>
                <a:schemeClr val="tx2"/>
              </a:solidFill>
            </a:endParaRPr>
          </a:p>
        </p:txBody>
      </p:sp>
      <p:sp>
        <p:nvSpPr>
          <p:cNvPr id="161795" name="Rectangle 3"/>
          <p:cNvSpPr>
            <a:spLocks noGrp="1" noChangeArrowheads="1"/>
          </p:cNvSpPr>
          <p:nvPr>
            <p:ph type="body" idx="1"/>
          </p:nvPr>
        </p:nvSpPr>
        <p:spPr/>
        <p:txBody>
          <a:bodyPr/>
          <a:lstStyle/>
          <a:p>
            <a:pPr eaLnBrk="1" hangingPunct="1">
              <a:defRPr/>
            </a:pPr>
            <a:endParaRPr lang="el-GR" dirty="0" smtClean="0"/>
          </a:p>
        </p:txBody>
      </p:sp>
      <p:pic>
        <p:nvPicPr>
          <p:cNvPr id="34820" name="Picture 4" descr="9"/>
          <p:cNvPicPr>
            <a:picLocks noChangeAspect="1" noChangeArrowheads="1"/>
          </p:cNvPicPr>
          <p:nvPr/>
        </p:nvPicPr>
        <p:blipFill>
          <a:blip r:embed="rId2" cstate="print"/>
          <a:srcRect/>
          <a:stretch>
            <a:fillRect/>
          </a:stretch>
        </p:blipFill>
        <p:spPr bwMode="auto">
          <a:xfrm>
            <a:off x="971600" y="1332701"/>
            <a:ext cx="6805065" cy="5525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b="1" dirty="0" smtClean="0">
                <a:solidFill>
                  <a:schemeClr val="hlink"/>
                </a:solidFill>
              </a:rPr>
              <a:t>Ο μηχανισμός αντίληψης γεωτροπικών ερεθισμάτων περιλαμβάνει την «ελεύθερη πτώση» υποκυτταρικών συστατικών </a:t>
            </a:r>
            <a:endParaRPr lang="el-GR" sz="2400" b="1" dirty="0"/>
          </a:p>
        </p:txBody>
      </p:sp>
      <p:sp>
        <p:nvSpPr>
          <p:cNvPr id="3" name="Content Placeholder 2"/>
          <p:cNvSpPr>
            <a:spLocks noGrp="1"/>
          </p:cNvSpPr>
          <p:nvPr>
            <p:ph idx="1"/>
          </p:nvPr>
        </p:nvSpPr>
        <p:spPr/>
        <p:txBody>
          <a:bodyPr>
            <a:normAutofit/>
          </a:bodyPr>
          <a:lstStyle/>
          <a:p>
            <a:r>
              <a:rPr lang="el-GR" sz="2400" dirty="0" smtClean="0">
                <a:solidFill>
                  <a:schemeClr val="tx2"/>
                </a:solidFill>
              </a:rPr>
              <a:t>Σύμφωνα με τη </a:t>
            </a:r>
            <a:r>
              <a:rPr lang="el-GR" sz="2400" b="1" dirty="0" smtClean="0">
                <a:solidFill>
                  <a:schemeClr val="tx2"/>
                </a:solidFill>
              </a:rPr>
              <a:t>θεωρία των στατόλιθων </a:t>
            </a:r>
            <a:r>
              <a:rPr lang="el-GR" sz="2400" dirty="0" smtClean="0">
                <a:solidFill>
                  <a:schemeClr val="tx2"/>
                </a:solidFill>
              </a:rPr>
              <a:t>(</a:t>
            </a:r>
            <a:r>
              <a:rPr lang="en-US" sz="2400" dirty="0" err="1" smtClean="0">
                <a:solidFill>
                  <a:schemeClr val="tx2"/>
                </a:solidFill>
              </a:rPr>
              <a:t>Haberland</a:t>
            </a:r>
            <a:r>
              <a:rPr lang="en-US" sz="2400" dirty="0" smtClean="0">
                <a:solidFill>
                  <a:schemeClr val="tx2"/>
                </a:solidFill>
              </a:rPr>
              <a:t> and </a:t>
            </a:r>
            <a:r>
              <a:rPr lang="en-US" sz="2400" dirty="0" err="1" smtClean="0">
                <a:solidFill>
                  <a:schemeClr val="tx2"/>
                </a:solidFill>
              </a:rPr>
              <a:t>Nemec</a:t>
            </a:r>
            <a:r>
              <a:rPr lang="el-GR" sz="2400" dirty="0" smtClean="0">
                <a:solidFill>
                  <a:schemeClr val="tx2"/>
                </a:solidFill>
              </a:rPr>
              <a:t>, αρχές 20</a:t>
            </a:r>
            <a:r>
              <a:rPr lang="el-GR" sz="2400" baseline="30000" dirty="0" smtClean="0">
                <a:solidFill>
                  <a:schemeClr val="tx2"/>
                </a:solidFill>
              </a:rPr>
              <a:t>ου</a:t>
            </a:r>
            <a:r>
              <a:rPr lang="el-GR" sz="2400" dirty="0" smtClean="0">
                <a:solidFill>
                  <a:schemeClr val="tx2"/>
                </a:solidFill>
              </a:rPr>
              <a:t> αιώνα), η οποία έχει επιβεβαιωθεί και από πειραματικά δεδομένα, η αλλαγή προσανατολισμού γίνεται αντιληπτή λόγω της ελεύθερης πτώσης υποκυτταρικών οργανιδίων σε εξειδικευμένα κύτταρα που ονομάζονται </a:t>
            </a:r>
            <a:r>
              <a:rPr lang="el-GR" sz="2400" b="1" dirty="0" smtClean="0">
                <a:solidFill>
                  <a:schemeClr val="tx2"/>
                </a:solidFill>
              </a:rPr>
              <a:t>στατοκύτταρα. </a:t>
            </a:r>
            <a:r>
              <a:rPr lang="el-GR" sz="2400" dirty="0" smtClean="0">
                <a:solidFill>
                  <a:schemeClr val="tx2"/>
                </a:solidFill>
              </a:rPr>
              <a:t>Τα κύτταρα αυτά περιέχουν χαρακτηριστικούς αμυλοπλάστες (</a:t>
            </a:r>
            <a:r>
              <a:rPr lang="el-GR" sz="2400" b="1" dirty="0" smtClean="0">
                <a:solidFill>
                  <a:schemeClr val="tx2"/>
                </a:solidFill>
              </a:rPr>
              <a:t>στατόλιθους</a:t>
            </a:r>
            <a:r>
              <a:rPr lang="el-GR" sz="2400" dirty="0" smtClean="0">
                <a:solidFill>
                  <a:schemeClr val="tx2"/>
                </a:solidFill>
              </a:rPr>
              <a:t>) με ογκώδεις αμυλόκοκκους οι οποίοι μετακινούνται ανάλογα με τη κλίση του οργάνου λόγω του πεδίου βαρύτητας. Η πτώση οφείλεται στη υψηλότερη πυκνότητα που έχουν σε σχέση με το κυτταρόπλασμα που τους περιβάλλει.</a:t>
            </a:r>
            <a:endParaRPr lang="el-GR" sz="2400"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7813"/>
            <a:ext cx="3394075" cy="5456237"/>
          </a:xfrm>
        </p:spPr>
        <p:txBody>
          <a:bodyPr>
            <a:normAutofit fontScale="90000"/>
          </a:bodyPr>
          <a:lstStyle/>
          <a:p>
            <a:pPr eaLnBrk="1" hangingPunct="1">
              <a:defRPr/>
            </a:pPr>
            <a:r>
              <a:rPr lang="el-GR" sz="2400" dirty="0" smtClean="0">
                <a:solidFill>
                  <a:schemeClr val="hlink"/>
                </a:solidFill>
              </a:rPr>
              <a:t>Πτώση αμυλοπλαστών (στατόλιθων) σε βλαστό του φυτού </a:t>
            </a:r>
            <a:r>
              <a:rPr lang="en-US" sz="2400" i="1" dirty="0" smtClean="0">
                <a:solidFill>
                  <a:schemeClr val="hlink"/>
                </a:solidFill>
              </a:rPr>
              <a:t>Calla </a:t>
            </a:r>
            <a:r>
              <a:rPr lang="en-US" sz="2400" i="1" dirty="0" err="1" smtClean="0">
                <a:solidFill>
                  <a:schemeClr val="hlink"/>
                </a:solidFill>
              </a:rPr>
              <a:t>palustris</a:t>
            </a:r>
            <a:r>
              <a:rPr lang="el-GR" sz="2400" dirty="0" smtClean="0">
                <a:solidFill>
                  <a:schemeClr val="hlink"/>
                </a:solidFill>
              </a:rPr>
              <a:t>. Πάνω: Ο βλαστός είναι κατακόρυφα τοποθετημένος. Κάτω: Ο βλαστός έχει τοποθετηθεί οριζόντια. Οι στατόλιθοι έχουν υποστεί χρώση ιωδίου.</a:t>
            </a:r>
            <a:br>
              <a:rPr lang="el-GR" sz="2400" dirty="0" smtClean="0">
                <a:solidFill>
                  <a:schemeClr val="hlink"/>
                </a:solidFill>
              </a:rPr>
            </a:br>
            <a:r>
              <a:rPr lang="el-GR" sz="2400" dirty="0" smtClean="0">
                <a:solidFill>
                  <a:schemeClr val="hlink"/>
                </a:solidFill>
              </a:rPr>
              <a:t>Στους βλαστούς τα στατοκύτταρα κατανέμονται σε όλο το μήκος τους εξωτερικά των ηθμαγγειωδών δεσμίδων.</a:t>
            </a:r>
            <a:endParaRPr lang="el-GR" sz="2400" dirty="0" smtClean="0">
              <a:solidFill>
                <a:schemeClr val="hlink"/>
              </a:solidFill>
            </a:endParaRPr>
          </a:p>
        </p:txBody>
      </p:sp>
      <p:pic>
        <p:nvPicPr>
          <p:cNvPr id="35843" name="Picture 7" descr="9"/>
          <p:cNvPicPr>
            <a:picLocks noGrp="1" noChangeAspect="1" noChangeArrowheads="1"/>
          </p:cNvPicPr>
          <p:nvPr>
            <p:ph idx="1"/>
          </p:nvPr>
        </p:nvPicPr>
        <p:blipFill>
          <a:blip r:embed="rId2" cstate="print"/>
          <a:srcRect/>
          <a:stretch>
            <a:fillRect/>
          </a:stretch>
        </p:blipFill>
        <p:spPr>
          <a:xfrm>
            <a:off x="4067175" y="0"/>
            <a:ext cx="4759325" cy="68580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3035300" cy="5805488"/>
          </a:xfrm>
        </p:spPr>
        <p:txBody>
          <a:bodyPr/>
          <a:lstStyle/>
          <a:p>
            <a:pPr eaLnBrk="1" hangingPunct="1"/>
            <a:r>
              <a:rPr lang="el-GR" sz="1800" dirty="0" smtClean="0">
                <a:solidFill>
                  <a:schemeClr val="hlink"/>
                </a:solidFill>
              </a:rPr>
              <a:t>Στις νεαρές ρίζες τα στατοκύτταρα συγκροτούν έναν εξειδικευμένο ιστό , το </a:t>
            </a:r>
            <a:r>
              <a:rPr lang="el-GR" sz="1800" b="1" dirty="0" smtClean="0">
                <a:solidFill>
                  <a:schemeClr val="hlink"/>
                </a:solidFill>
              </a:rPr>
              <a:t>στατέγχυμα</a:t>
            </a:r>
            <a:r>
              <a:rPr lang="el-GR" sz="1800" dirty="0" smtClean="0">
                <a:solidFill>
                  <a:schemeClr val="hlink"/>
                </a:solidFill>
              </a:rPr>
              <a:t> στον κεντρικό κύλινδρο της καλύπτρας. Εάν αφαιρεθεί η καλύπτρα, η ρίζα δεν αντιλαμβάνεται τη βαρύτητα. </a:t>
            </a:r>
            <a:br>
              <a:rPr lang="el-GR" sz="1800" dirty="0" smtClean="0">
                <a:solidFill>
                  <a:schemeClr val="hlink"/>
                </a:solidFill>
              </a:rPr>
            </a:br>
            <a:r>
              <a:rPr lang="el-GR" sz="1800" dirty="0" smtClean="0">
                <a:solidFill>
                  <a:schemeClr val="hlink"/>
                </a:solidFill>
              </a:rPr>
              <a:t/>
            </a:r>
            <a:br>
              <a:rPr lang="el-GR" sz="1800" dirty="0" smtClean="0">
                <a:solidFill>
                  <a:schemeClr val="hlink"/>
                </a:solidFill>
              </a:rPr>
            </a:br>
            <a:r>
              <a:rPr lang="el-GR" sz="1800" dirty="0" smtClean="0">
                <a:solidFill>
                  <a:schemeClr val="hlink"/>
                </a:solidFill>
              </a:rPr>
              <a:t/>
            </a:r>
            <a:br>
              <a:rPr lang="el-GR" sz="1800" dirty="0" smtClean="0">
                <a:solidFill>
                  <a:schemeClr val="hlink"/>
                </a:solidFill>
              </a:rPr>
            </a:br>
            <a:r>
              <a:rPr lang="el-GR" sz="1800" dirty="0" smtClean="0">
                <a:solidFill>
                  <a:schemeClr val="hlink"/>
                </a:solidFill>
              </a:rPr>
              <a:t>→→         </a:t>
            </a:r>
            <a:r>
              <a:rPr lang="el-GR" sz="1800" dirty="0" smtClean="0">
                <a:solidFill>
                  <a:schemeClr val="hlink"/>
                </a:solidFill>
              </a:rPr>
              <a:t>Επιμήκης </a:t>
            </a:r>
            <a:r>
              <a:rPr lang="el-GR" sz="1800" dirty="0" smtClean="0">
                <a:solidFill>
                  <a:schemeClr val="hlink"/>
                </a:solidFill>
              </a:rPr>
              <a:t>τομή πρωτογενούς ρίζας καλαμποκιού. Χρώση ιωδίου. Διακρίνεται η περιοχή του στατεγχύματος της οποίας οι ογκώδεις αμυλοπλάστες έχουν χρωστεί σε μελανή απόχρωση.</a:t>
            </a:r>
          </a:p>
        </p:txBody>
      </p:sp>
      <p:pic>
        <p:nvPicPr>
          <p:cNvPr id="5" name="Content Placeholder 4" descr="Z:\Karabou\biblia\physiology\Figures\Chapter 8\8_columela_statoliths.jpg"/>
          <p:cNvPicPr>
            <a:picLocks noGrp="1" noChangeAspect="1" noChangeArrowheads="1"/>
          </p:cNvPicPr>
          <p:nvPr>
            <p:ph idx="1"/>
          </p:nvPr>
        </p:nvPicPr>
        <p:blipFill>
          <a:blip r:embed="rId2" cstate="print"/>
          <a:srcRect/>
          <a:stretch>
            <a:fillRect/>
          </a:stretch>
        </p:blipFill>
        <p:spPr bwMode="auto">
          <a:xfrm>
            <a:off x="3773373" y="739121"/>
            <a:ext cx="5370627" cy="6118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0" y="0"/>
            <a:ext cx="9144000" cy="4525963"/>
          </a:xfrm>
        </p:spPr>
        <p:txBody>
          <a:bodyPr>
            <a:noAutofit/>
          </a:bodyPr>
          <a:lstStyle/>
          <a:p>
            <a:r>
              <a:rPr lang="el-GR" sz="2000" dirty="0" smtClean="0">
                <a:solidFill>
                  <a:schemeClr val="tx2"/>
                </a:solidFill>
              </a:rPr>
              <a:t>Η αντίληψη του ερεθίσματος της βαρύτητας γίνεται από μηχανισμούς οι οποίοι  αντιλαμβάνονται την πίεση που ασκείται στις μεμβράνες (κυρίως του ενδοπλασματικού δικτύου) και προκαλούν μεταφορά ιόντων ασβεστίου και αυξίνης προς μια κατεύθυνση με τελικό αποτέλεσμα την κύρτωση του οργάνου.</a:t>
            </a:r>
          </a:p>
          <a:p>
            <a:r>
              <a:rPr lang="el-GR" sz="2000" dirty="0" smtClean="0">
                <a:solidFill>
                  <a:schemeClr val="tx2"/>
                </a:solidFill>
              </a:rPr>
              <a:t>Όταν ένας βλαστός ή μια ρίζα τοποθετηθούν οριζόντια παρατηρούνται υψηλότερες συγκεντρώσεις αυξίνης στην κατώτερη πλευρά τους. Το αντίθετο αποτέλεσμα που προκαλεί η αυξίνη  (ο βλαστός στρέφεται προς τα πάνω λόγω προώθησης της επιμήκυνσης των κυττάρων της πλευράς αυτής-η ρίζα προς τα κάτω λόγω παρεμπόδισης της επιμήκυνσης των κυττάρων της ίδιας πλευράς) οφείλεται στη διαφορετική ευαισθησία των οργάνων αυτών. Σας θυμίζω το αντίστοιχο σχήμα από το κεφάλαιο των ορμονών</a:t>
            </a:r>
            <a:endParaRPr lang="el-GR" sz="2000" dirty="0">
              <a:solidFill>
                <a:schemeClr val="tx2"/>
              </a:solidFill>
            </a:endParaRPr>
          </a:p>
        </p:txBody>
      </p:sp>
      <p:pic>
        <p:nvPicPr>
          <p:cNvPr id="4" name="Content Placeholder 6" descr="Z:\Karabou\biblia\physiology\Figures\Chapter 7\7_auxin_dose_response.jpg"/>
          <p:cNvPicPr>
            <a:picLocks/>
          </p:cNvPicPr>
          <p:nvPr/>
        </p:nvPicPr>
        <p:blipFill>
          <a:blip r:embed="rId2" cstate="print"/>
          <a:srcRect/>
          <a:stretch>
            <a:fillRect/>
          </a:stretch>
        </p:blipFill>
        <p:spPr>
          <a:xfrm>
            <a:off x="3635896" y="3861048"/>
            <a:ext cx="5508104" cy="2996952"/>
          </a:xfrm>
          <a:prstGeom prst="rect">
            <a:avLst/>
          </a:prstGeom>
        </p:spPr>
      </p:pic>
      <p:sp>
        <p:nvSpPr>
          <p:cNvPr id="6" name="Rectangle 3"/>
          <p:cNvSpPr>
            <a:spLocks noChangeArrowheads="1"/>
          </p:cNvSpPr>
          <p:nvPr/>
        </p:nvSpPr>
        <p:spPr bwMode="auto">
          <a:xfrm>
            <a:off x="827584" y="4509120"/>
            <a:ext cx="2339975" cy="1570037"/>
          </a:xfrm>
          <a:prstGeom prst="rect">
            <a:avLst/>
          </a:prstGeom>
          <a:noFill/>
          <a:ln w="9525">
            <a:noFill/>
            <a:miter lim="800000"/>
            <a:headEnd/>
            <a:tailEnd/>
          </a:ln>
        </p:spPr>
        <p:txBody>
          <a:bodyPr>
            <a:spAutoFit/>
          </a:bodyPr>
          <a:lstStyle/>
          <a:p>
            <a:r>
              <a:rPr lang="el-GR" dirty="0"/>
              <a:t>Η μετακίνηση της αυξίνης οφείλεται σε μεταβολές στην κατανομή των πρωτεϊνών </a:t>
            </a:r>
            <a:r>
              <a:rPr lang="en-US" dirty="0"/>
              <a:t>PIN</a:t>
            </a:r>
            <a:r>
              <a:rPr lang="el-GR" dirty="0"/>
              <a:t>-</a:t>
            </a:r>
            <a:r>
              <a:rPr lang="en-US" dirty="0"/>
              <a:t>FORMED</a:t>
            </a:r>
            <a:r>
              <a:rPr lang="el-GR" dirty="0"/>
              <a:t> (</a:t>
            </a:r>
            <a:r>
              <a:rPr lang="en-US" dirty="0"/>
              <a:t>PIN</a:t>
            </a:r>
            <a:r>
              <a:rPr lang="el-GR"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924944"/>
            <a:ext cx="4464496" cy="1143000"/>
          </a:xfrm>
        </p:spPr>
        <p:txBody>
          <a:bodyPr>
            <a:normAutofit fontScale="90000"/>
          </a:bodyPr>
          <a:lstStyle/>
          <a:p>
            <a:r>
              <a:rPr lang="el-GR" sz="2000" dirty="0" smtClean="0"/>
              <a:t>Η οριζόντια τοποθέτηση της ρίζας (χρόνος 0 </a:t>
            </a:r>
            <a:r>
              <a:rPr lang="en-US" sz="2000" dirty="0" smtClean="0"/>
              <a:t>s</a:t>
            </a:r>
            <a:r>
              <a:rPr lang="el-GR" sz="2000" dirty="0" smtClean="0"/>
              <a:t> </a:t>
            </a:r>
            <a:r>
              <a:rPr lang="el-GR" sz="2000" dirty="0" smtClean="0"/>
              <a:t>στο κέντρο )προκαλεί πτώση των στατόλιθων (δεξί μέρος της εικόνας) που ολοκληρώνεται μέσα σε 10 </a:t>
            </a:r>
            <a:r>
              <a:rPr lang="en-US" sz="2000" dirty="0" smtClean="0"/>
              <a:t>min</a:t>
            </a:r>
            <a:r>
              <a:rPr lang="el-GR" sz="2000" dirty="0" smtClean="0"/>
              <a:t>. Αυτή η πτώση προκαλεί τη μεταβολή του </a:t>
            </a:r>
            <a:r>
              <a:rPr lang="en-US" sz="2000" dirty="0" smtClean="0"/>
              <a:t>pH</a:t>
            </a:r>
            <a:r>
              <a:rPr lang="el-GR" sz="2000" dirty="0" smtClean="0"/>
              <a:t> των κυττάρων της καλύπτρας και ανακατανομή των πρωτεϊνών </a:t>
            </a:r>
            <a:r>
              <a:rPr lang="en-US" sz="2000" dirty="0" smtClean="0"/>
              <a:t>PIN</a:t>
            </a:r>
            <a:r>
              <a:rPr lang="el-GR" sz="2000" dirty="0" smtClean="0"/>
              <a:t> (κόκκινες κουκκίδες στα ένθετα δεξιά). Η κατάλληλη τοποθέτηση των ΡΙΝ προκαλεί μονόδρομη μεταφορά της αυξίνης προς την κατώτερη πλευρά του οργάνου που προκαλεί την στρέψη. Ενώ στην κάθετα τοποθετημένη ρία (σε χρόνο 0 </a:t>
            </a:r>
            <a:r>
              <a:rPr lang="en-US" sz="2000" dirty="0" smtClean="0"/>
              <a:t>s</a:t>
            </a:r>
            <a:r>
              <a:rPr lang="el-GR" sz="2000" dirty="0" smtClean="0"/>
              <a:t>)  η αυξίνη που μεταφέρεται μέσω του ηθμού από το κορυφαίο μερίστωμα του βλαστού κατανέμεται ομοιόμορφα στα κύτταρα της καλύπτρας και ακολουθεί ανοδική πορεία προς την περιοχή επιμήκυνσης, στην οριζοντιομένη ρίζα μέσα σε λιγα λεπτά κατευθύνεται κυρίως προς την κατώτερη πλευρά της και προκαλεί παρεμπόδιση της επιμήκυνσης των κυττάρων.</a:t>
            </a:r>
            <a:endParaRPr lang="el-GR" sz="2000" dirty="0"/>
          </a:p>
        </p:txBody>
      </p:sp>
      <p:pic>
        <p:nvPicPr>
          <p:cNvPr id="4" name="Content Placeholder 3" descr="Z:\Karabou\biblia\physiology\Figures\Chapter 8\8_root_reorientation_recovered.jpg"/>
          <p:cNvPicPr>
            <a:picLocks noGrp="1" noChangeAspect="1" noChangeArrowheads="1"/>
          </p:cNvPicPr>
          <p:nvPr>
            <p:ph idx="1"/>
          </p:nvPr>
        </p:nvPicPr>
        <p:blipFill>
          <a:blip r:embed="rId2" cstate="print"/>
          <a:srcRect/>
          <a:stretch>
            <a:fillRect/>
          </a:stretch>
        </p:blipFill>
        <p:spPr bwMode="auto">
          <a:xfrm>
            <a:off x="4860032" y="612622"/>
            <a:ext cx="4283968" cy="6046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457200" y="333375"/>
            <a:ext cx="8229600" cy="5792788"/>
          </a:xfrm>
        </p:spPr>
        <p:txBody>
          <a:bodyPr>
            <a:normAutofit/>
          </a:bodyPr>
          <a:lstStyle/>
          <a:p>
            <a:pPr eaLnBrk="1" hangingPunct="1">
              <a:lnSpc>
                <a:spcPct val="80000"/>
              </a:lnSpc>
              <a:defRPr/>
            </a:pPr>
            <a:r>
              <a:rPr lang="el-GR" sz="2000" dirty="0" smtClean="0"/>
              <a:t>Οι κινήσεις των φυτών ταξινομούνται σε δύο κατηγορίες, με βάση τον μηχανισμό που ευθύνεται για την εμφάνισή τους.</a:t>
            </a:r>
            <a:endParaRPr lang="el-GR" sz="2000" b="1" dirty="0" smtClean="0"/>
          </a:p>
          <a:p>
            <a:pPr eaLnBrk="1" hangingPunct="1">
              <a:lnSpc>
                <a:spcPct val="80000"/>
              </a:lnSpc>
              <a:defRPr/>
            </a:pPr>
            <a:r>
              <a:rPr lang="el-GR" sz="2000" b="1" dirty="0" smtClean="0"/>
              <a:t>α.</a:t>
            </a:r>
            <a:r>
              <a:rPr lang="el-GR" sz="2000" dirty="0" smtClean="0"/>
              <a:t> </a:t>
            </a:r>
            <a:r>
              <a:rPr lang="el-GR" sz="2000" dirty="0" smtClean="0">
                <a:solidFill>
                  <a:schemeClr val="hlink"/>
                </a:solidFill>
              </a:rPr>
              <a:t>Οι </a:t>
            </a:r>
            <a:r>
              <a:rPr lang="el-GR" sz="2000" i="1" dirty="0" smtClean="0">
                <a:solidFill>
                  <a:schemeClr val="hlink"/>
                </a:solidFill>
              </a:rPr>
              <a:t>αυξητικές κινήσεις</a:t>
            </a:r>
            <a:r>
              <a:rPr lang="el-GR" sz="2000" dirty="0" smtClean="0"/>
              <a:t> οφείλονται σε διαφορετικούς ρυθμούς αύξησης των αντίθετων πλευρών ενός οργάνου με τελικό αποτέλεσμα τη στρέψη του προς μία κατεύθυνση. Χαρακτηρίζονται ως μη αντιστρεπτές.</a:t>
            </a:r>
            <a:endParaRPr lang="el-GR" sz="2000" b="1" dirty="0" smtClean="0"/>
          </a:p>
          <a:p>
            <a:pPr eaLnBrk="1" hangingPunct="1">
              <a:lnSpc>
                <a:spcPct val="80000"/>
              </a:lnSpc>
              <a:defRPr/>
            </a:pPr>
            <a:r>
              <a:rPr lang="el-GR" sz="2000" b="1" dirty="0" smtClean="0"/>
              <a:t>β</a:t>
            </a:r>
            <a:r>
              <a:rPr lang="el-GR" sz="2000" dirty="0" smtClean="0"/>
              <a:t>. </a:t>
            </a:r>
            <a:r>
              <a:rPr lang="el-GR" sz="2000" dirty="0" smtClean="0">
                <a:solidFill>
                  <a:schemeClr val="hlink"/>
                </a:solidFill>
              </a:rPr>
              <a:t>Οι </a:t>
            </a:r>
            <a:r>
              <a:rPr lang="el-GR" sz="2000" i="1" dirty="0" smtClean="0">
                <a:solidFill>
                  <a:schemeClr val="hlink"/>
                </a:solidFill>
              </a:rPr>
              <a:t>κινήσεις σπαργής</a:t>
            </a:r>
            <a:r>
              <a:rPr lang="el-GR" sz="2000" dirty="0" smtClean="0"/>
              <a:t> προξενούνται από αντιστρέψιμες μεταβολές στην πίεση σπαργής των κυττάρων εξειδικευμένων ιστών. Οι κινήσεις αυτές σε πολλές περιπτώσεις είναι ταχείες.</a:t>
            </a:r>
          </a:p>
          <a:p>
            <a:pPr eaLnBrk="1" hangingPunct="1">
              <a:lnSpc>
                <a:spcPct val="80000"/>
              </a:lnSpc>
              <a:defRPr/>
            </a:pPr>
            <a:r>
              <a:rPr lang="el-GR" sz="2000" dirty="0" smtClean="0"/>
              <a:t>Κάθε μία από τις δύο κατηγορίες περιλαμβάνει κινήσεις οι οποίες διακρίνονται μεταξύ τους με βάση το είδος του ερεθίσματος που τις προκαλεί.</a:t>
            </a:r>
            <a:endParaRPr lang="el-GR" sz="2000" b="1" dirty="0" smtClean="0"/>
          </a:p>
          <a:p>
            <a:pPr eaLnBrk="1" hangingPunct="1">
              <a:lnSpc>
                <a:spcPct val="80000"/>
              </a:lnSpc>
              <a:defRPr/>
            </a:pPr>
            <a:r>
              <a:rPr lang="el-GR" sz="2000" b="1" dirty="0" smtClean="0"/>
              <a:t>α</a:t>
            </a:r>
            <a:r>
              <a:rPr lang="el-GR" sz="2000" dirty="0" smtClean="0"/>
              <a:t>. Στους </a:t>
            </a:r>
            <a:r>
              <a:rPr lang="el-GR" sz="2000" i="1" dirty="0" smtClean="0">
                <a:solidFill>
                  <a:schemeClr val="hlink"/>
                </a:solidFill>
              </a:rPr>
              <a:t>τροπισμούς</a:t>
            </a:r>
            <a:r>
              <a:rPr lang="el-GR" sz="2000" dirty="0" smtClean="0">
                <a:solidFill>
                  <a:schemeClr val="hlink"/>
                </a:solidFill>
              </a:rPr>
              <a:t> </a:t>
            </a:r>
            <a:r>
              <a:rPr lang="el-GR" sz="2000" dirty="0" smtClean="0"/>
              <a:t>ο προσανατολισμός της κίνησης καθορίζεται από την κατεύθυνση του ερεθίσματος.</a:t>
            </a:r>
            <a:endParaRPr lang="el-GR" sz="2000" b="1" dirty="0" smtClean="0"/>
          </a:p>
          <a:p>
            <a:pPr eaLnBrk="1" hangingPunct="1">
              <a:lnSpc>
                <a:spcPct val="80000"/>
              </a:lnSpc>
              <a:defRPr/>
            </a:pPr>
            <a:r>
              <a:rPr lang="el-GR" sz="2000" b="1" dirty="0" smtClean="0"/>
              <a:t>β</a:t>
            </a:r>
            <a:r>
              <a:rPr lang="el-GR" sz="2000" dirty="0" smtClean="0"/>
              <a:t>. Στις</a:t>
            </a:r>
            <a:r>
              <a:rPr lang="el-GR" sz="2000" dirty="0" smtClean="0">
                <a:solidFill>
                  <a:schemeClr val="hlink"/>
                </a:solidFill>
              </a:rPr>
              <a:t> </a:t>
            </a:r>
            <a:r>
              <a:rPr lang="el-GR" sz="2000" i="1" dirty="0" smtClean="0">
                <a:solidFill>
                  <a:schemeClr val="hlink"/>
                </a:solidFill>
              </a:rPr>
              <a:t>ναστίες</a:t>
            </a:r>
            <a:r>
              <a:rPr lang="el-GR" sz="2000" dirty="0" smtClean="0"/>
              <a:t> ο προσανατολισμός της κίνησης δεν φαίνεται να σχετίζεται ευθέως με εκείνον του ερεθίσματος. Επομένως οι τροπισμοί επάγονται από ένα </a:t>
            </a:r>
            <a:r>
              <a:rPr lang="el-GR" sz="2000" i="1" dirty="0" smtClean="0"/>
              <a:t>μονόπλευρο</a:t>
            </a:r>
            <a:r>
              <a:rPr lang="el-GR" sz="2000" dirty="0" smtClean="0"/>
              <a:t> ερέθισμα, ενώ στις ναστίες το ερέθισμα εμφανίζεται </a:t>
            </a:r>
            <a:r>
              <a:rPr lang="el-GR" sz="2000" i="1" dirty="0" smtClean="0"/>
              <a:t>διάχυτο</a:t>
            </a:r>
            <a:r>
              <a:rPr lang="el-GR" sz="2000" dirty="0" smtClean="0"/>
              <a:t>.</a:t>
            </a:r>
            <a:endParaRPr lang="el-GR" sz="2000" b="1" dirty="0" smtClean="0"/>
          </a:p>
          <a:p>
            <a:pPr eaLnBrk="1" hangingPunct="1">
              <a:lnSpc>
                <a:spcPct val="80000"/>
              </a:lnSpc>
              <a:defRPr/>
            </a:pPr>
            <a:r>
              <a:rPr lang="el-GR" sz="2000" b="1" dirty="0" smtClean="0"/>
              <a:t>γ</a:t>
            </a:r>
            <a:r>
              <a:rPr lang="el-GR" sz="2000" dirty="0" smtClean="0"/>
              <a:t>. Στις </a:t>
            </a:r>
            <a:r>
              <a:rPr lang="el-GR" sz="2000" i="1" dirty="0" smtClean="0">
                <a:solidFill>
                  <a:schemeClr val="hlink"/>
                </a:solidFill>
              </a:rPr>
              <a:t>ενδογενείς αυτόνομες κινήσεις</a:t>
            </a:r>
            <a:r>
              <a:rPr lang="el-GR" sz="2000" i="1" dirty="0" smtClean="0"/>
              <a:t> </a:t>
            </a:r>
            <a:r>
              <a:rPr lang="el-GR" sz="2000" dirty="0" smtClean="0"/>
              <a:t>(π.χ. στις </a:t>
            </a:r>
            <a:r>
              <a:rPr lang="el-GR" sz="2000" i="1" dirty="0" smtClean="0"/>
              <a:t>ψηλαφίσεις</a:t>
            </a:r>
            <a:r>
              <a:rPr lang="el-GR" sz="2000" dirty="0" smtClean="0"/>
              <a:t> ή </a:t>
            </a:r>
            <a:r>
              <a:rPr lang="el-GR" sz="2000" i="1" dirty="0" smtClean="0"/>
              <a:t>νεύσεις</a:t>
            </a:r>
            <a:r>
              <a:rPr lang="el-GR" sz="2000" dirty="0" smtClean="0"/>
              <a:t>) ο προσανατολισμός της κίνησης προξενείται και ελέγχεται από εσωτερικούς μηχανισμούς.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pPr eaLnBrk="1" hangingPunct="1">
              <a:defRPr/>
            </a:pPr>
            <a:r>
              <a:rPr lang="el-GR" sz="2400" b="1" dirty="0" smtClean="0">
                <a:solidFill>
                  <a:schemeClr val="hlink"/>
                </a:solidFill>
              </a:rPr>
              <a:t>Η αντίληψη της διεύθυνσης των ακτίνων της προσπίπτουσας ακτινοβολίας: Ο φωτοτροπισμός ως μηχανισμός αναζήτησης της ενεργειακής πηγής</a:t>
            </a:r>
          </a:p>
        </p:txBody>
      </p:sp>
      <p:sp>
        <p:nvSpPr>
          <p:cNvPr id="118787" name="Rectangle 3"/>
          <p:cNvSpPr>
            <a:spLocks noGrp="1" noChangeArrowheads="1"/>
          </p:cNvSpPr>
          <p:nvPr>
            <p:ph type="body" idx="1"/>
          </p:nvPr>
        </p:nvSpPr>
        <p:spPr/>
        <p:txBody>
          <a:bodyPr/>
          <a:lstStyle/>
          <a:p>
            <a:pPr eaLnBrk="1" hangingPunct="1">
              <a:lnSpc>
                <a:spcPct val="80000"/>
              </a:lnSpc>
              <a:defRPr/>
            </a:pPr>
            <a:endParaRPr lang="el-GR" sz="2400" dirty="0" smtClean="0"/>
          </a:p>
          <a:p>
            <a:pPr eaLnBrk="1" hangingPunct="1">
              <a:lnSpc>
                <a:spcPct val="80000"/>
              </a:lnSpc>
              <a:defRPr/>
            </a:pPr>
            <a:r>
              <a:rPr lang="el-GR" sz="2400" dirty="0" smtClean="0"/>
              <a:t>Ο φωτοτροπισμός αποτελεί την απάντηση φυτικών οργάνων, με τη μορφή αυξητικής κίνησης, σε ένα μονόπλευρο φωτεινό ερέθισμα. </a:t>
            </a:r>
          </a:p>
          <a:p>
            <a:pPr eaLnBrk="1" hangingPunct="1">
              <a:lnSpc>
                <a:spcPct val="80000"/>
              </a:lnSpc>
              <a:defRPr/>
            </a:pPr>
            <a:r>
              <a:rPr lang="el-GR" sz="2400" dirty="0" smtClean="0"/>
              <a:t>Ο φωτοτροπισμός έχει θεμελιώδη σημασία για την επιβίωση των φυτικών οργανισμών, κυρίως κατά το κρίσιμο στάδιο της ανάδυσης από το έδαφος και της εγκαθίδρυσης των νεαρών αρτιβλάστων. </a:t>
            </a:r>
          </a:p>
          <a:p>
            <a:pPr eaLnBrk="1" hangingPunct="1">
              <a:lnSpc>
                <a:spcPct val="80000"/>
              </a:lnSpc>
              <a:defRPr/>
            </a:pPr>
            <a:r>
              <a:rPr lang="el-GR" sz="2400" dirty="0" smtClean="0"/>
              <a:t> Οι βλαστοί και τα εναέρια όργανα παρουσιάζουν θετικό φωτοτροπισμό (στρέφονται προς το ερέθισμα), ενώ οι ρίζες εκδηλώνουν αρνητικό φωτοτροπισμό (απομακρύνονται από το ερέθισμα) ή δεν αντιδρούν σε αυτό.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549275"/>
            <a:ext cx="8229600" cy="1139825"/>
          </a:xfrm>
        </p:spPr>
        <p:txBody>
          <a:bodyPr>
            <a:noAutofit/>
          </a:bodyPr>
          <a:lstStyle/>
          <a:p>
            <a:pPr eaLnBrk="1" hangingPunct="1">
              <a:defRPr/>
            </a:pPr>
            <a:r>
              <a:rPr lang="el-GR" sz="2000" dirty="0" smtClean="0">
                <a:solidFill>
                  <a:schemeClr val="tx2"/>
                </a:solidFill>
              </a:rPr>
              <a:t>Τα κολεόπτιλα κριθαριού στρέφονται προς ένα μονόπλευρο φωτεινό ερέθισμα  (Α). Εάν η κορυφή του κολεόπτιλου καλυφθεί, τότε αυτό δεν αντιλαμβάνεται το ερέθισμα και δεν παρατηρείται στρέψη προς τη πηγή φωτισμού (Β). Το ίδιο συμβαίνει εάν η κορυφή αφαιρεθεί με ένα ξυράφι (Γ). Το πείραμα αυτό δείχνει ότι η θέση αντίληψης είναι η κορυφή του κολεοπτύλου. </a:t>
            </a:r>
          </a:p>
        </p:txBody>
      </p:sp>
      <p:pic>
        <p:nvPicPr>
          <p:cNvPr id="28675" name="Picture 4" descr="Graphic23"/>
          <p:cNvPicPr>
            <a:picLocks noGrp="1" noChangeAspect="1" noChangeArrowheads="1"/>
          </p:cNvPicPr>
          <p:nvPr>
            <p:ph idx="1"/>
          </p:nvPr>
        </p:nvPicPr>
        <p:blipFill>
          <a:blip r:embed="rId2" cstate="print"/>
          <a:srcRect l="5658" t="27675" b="37320"/>
          <a:stretch>
            <a:fillRect/>
          </a:stretch>
        </p:blipFill>
        <p:spPr>
          <a:xfrm>
            <a:off x="412750" y="2060575"/>
            <a:ext cx="8316913" cy="3071813"/>
          </a:xfrm>
          <a:noFill/>
        </p:spPr>
      </p:pic>
      <p:sp>
        <p:nvSpPr>
          <p:cNvPr id="4" name="Rectangle 2"/>
          <p:cNvSpPr txBox="1">
            <a:spLocks noChangeArrowheads="1"/>
          </p:cNvSpPr>
          <p:nvPr/>
        </p:nvSpPr>
        <p:spPr>
          <a:xfrm>
            <a:off x="467544" y="4941168"/>
            <a:ext cx="8229600" cy="1139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2"/>
                </a:solidFill>
                <a:effectLst/>
                <a:uLnTx/>
                <a:uFillTx/>
                <a:latin typeface="+mj-lt"/>
                <a:ea typeface="+mj-ea"/>
                <a:cs typeface="+mj-cs"/>
              </a:rPr>
              <a:t>Τα κολεόπτιλα  είναι μεταμορφωμένα</a:t>
            </a:r>
            <a:r>
              <a:rPr kumimoji="0" lang="el-GR" sz="2000" b="0" i="0" u="none" strike="noStrike" kern="1200" cap="none" spc="0" normalizeH="0" noProof="0" dirty="0" smtClean="0">
                <a:ln>
                  <a:noFill/>
                </a:ln>
                <a:solidFill>
                  <a:schemeClr val="tx2"/>
                </a:solidFill>
                <a:effectLst/>
                <a:uLnTx/>
                <a:uFillTx/>
                <a:latin typeface="+mj-lt"/>
                <a:ea typeface="+mj-ea"/>
                <a:cs typeface="+mj-cs"/>
              </a:rPr>
              <a:t> φύλλα τα οποία περιβάλλουν και προστατεύουν το νεαρό βλαστό των σιτηρών μετά τη βλάστηση του σπέρματος</a:t>
            </a:r>
            <a:endParaRPr kumimoji="0" lang="el-GR" sz="2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51520" y="1556792"/>
            <a:ext cx="8229600" cy="1139825"/>
          </a:xfrm>
        </p:spPr>
        <p:txBody>
          <a:bodyPr>
            <a:noAutofit/>
          </a:bodyPr>
          <a:lstStyle/>
          <a:p>
            <a:pPr eaLnBrk="1" hangingPunct="1">
              <a:defRPr/>
            </a:pPr>
            <a:r>
              <a:rPr lang="el-GR" sz="2000" b="1" dirty="0" smtClean="0">
                <a:solidFill>
                  <a:schemeClr val="tx2"/>
                </a:solidFill>
              </a:rPr>
              <a:t>Η αντίληψη φωτοτροπικών ερεθισμάτων βασίζεται στην απορρόφηση φωτονίων κατάλληλου μήκους κύματος από εξειδικευμένους φωτοδέκτες </a:t>
            </a:r>
            <a:br>
              <a:rPr lang="el-GR" sz="2000" b="1" dirty="0" smtClean="0">
                <a:solidFill>
                  <a:schemeClr val="tx2"/>
                </a:solidFill>
              </a:rPr>
            </a:br>
            <a:r>
              <a:rPr lang="el-GR" sz="2000" b="1" dirty="0" smtClean="0">
                <a:solidFill>
                  <a:schemeClr val="tx2"/>
                </a:solidFill>
              </a:rPr>
              <a:t/>
            </a:r>
            <a:br>
              <a:rPr lang="el-GR" sz="2000" b="1" dirty="0" smtClean="0">
                <a:solidFill>
                  <a:schemeClr val="tx2"/>
                </a:solidFill>
              </a:rPr>
            </a:br>
            <a:r>
              <a:rPr lang="el-GR" sz="2000" b="1" dirty="0" smtClean="0">
                <a:solidFill>
                  <a:schemeClr val="tx2"/>
                </a:solidFill>
              </a:rPr>
              <a:t> </a:t>
            </a:r>
            <a:r>
              <a:rPr lang="el-GR" sz="2000" dirty="0" smtClean="0">
                <a:solidFill>
                  <a:schemeClr val="tx2"/>
                </a:solidFill>
              </a:rPr>
              <a:t>Οι </a:t>
            </a:r>
            <a:r>
              <a:rPr lang="el-GR" sz="2000" dirty="0" smtClean="0">
                <a:solidFill>
                  <a:schemeClr val="tx2"/>
                </a:solidFill>
              </a:rPr>
              <a:t>υπεύθυνοι φωτοδέκτες είναι οι φωτοτροπίνες 1 και </a:t>
            </a:r>
            <a:r>
              <a:rPr lang="el-GR" sz="2000" dirty="0" smtClean="0">
                <a:solidFill>
                  <a:schemeClr val="tx2"/>
                </a:solidFill>
              </a:rPr>
              <a:t>2</a:t>
            </a:r>
            <a:r>
              <a:rPr lang="en-US" sz="2000" dirty="0" smtClean="0">
                <a:solidFill>
                  <a:schemeClr val="tx2"/>
                </a:solidFill>
              </a:rPr>
              <a:t> </a:t>
            </a:r>
            <a:r>
              <a:rPr lang="el-GR" sz="2000" dirty="0" smtClean="0">
                <a:solidFill>
                  <a:schemeClr val="tx2"/>
                </a:solidFill>
              </a:rPr>
              <a:t>(</a:t>
            </a:r>
            <a:r>
              <a:rPr lang="en-US" sz="2000" dirty="0" smtClean="0">
                <a:solidFill>
                  <a:schemeClr val="tx2"/>
                </a:solidFill>
              </a:rPr>
              <a:t>phot1, phot2</a:t>
            </a:r>
            <a:r>
              <a:rPr lang="el-GR" sz="2000" dirty="0" smtClean="0">
                <a:solidFill>
                  <a:schemeClr val="tx2"/>
                </a:solidFill>
              </a:rPr>
              <a:t>, κοίταξε τον πίνακα με τους φωτοδέκτες στην αρχή του κεφαλαίου 8</a:t>
            </a:r>
            <a:r>
              <a:rPr lang="en-US" sz="2000" dirty="0" smtClean="0">
                <a:solidFill>
                  <a:schemeClr val="tx2"/>
                </a:solidFill>
              </a:rPr>
              <a:t>). </a:t>
            </a:r>
            <a:r>
              <a:rPr lang="el-GR" sz="2000" dirty="0" smtClean="0">
                <a:solidFill>
                  <a:schemeClr val="tx2"/>
                </a:solidFill>
              </a:rPr>
              <a:t>Οι φωτοτροπίνες είναι φωτοδέκτες που απορροφούν στη μπλε και στην υπεριώδη περιοχή του φάσματος. Εκτός από το φωτοτροπισμό εμπλέκονται στο άνοιγμα των στομάτων και στις κινήσεις των χλωροπλαστών.  Μετά την αντίληψη των φωτεινών ερεθισμάτων από τις φωτοτροπίνες ξεκινά η διαβίβαση σήματος στην οποία παίζουν σημαντικό ρόλο η αυξίνη και τα ιόντα ασβεστίου.</a:t>
            </a:r>
            <a:endParaRPr lang="el-GR" sz="2000" dirty="0" smtClean="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Grp="1" noChangeArrowheads="1"/>
          </p:cNvSpPr>
          <p:nvPr>
            <p:ph type="title"/>
          </p:nvPr>
        </p:nvSpPr>
        <p:spPr>
          <a:xfrm>
            <a:off x="0" y="1341438"/>
            <a:ext cx="9144000" cy="1139825"/>
          </a:xfrm>
        </p:spPr>
        <p:txBody>
          <a:bodyPr>
            <a:noAutofit/>
          </a:bodyPr>
          <a:lstStyle/>
          <a:p>
            <a:pPr eaLnBrk="1" hangingPunct="1">
              <a:defRPr/>
            </a:pPr>
            <a:r>
              <a:rPr lang="el-GR" sz="2000" b="1" dirty="0" smtClean="0">
                <a:solidFill>
                  <a:schemeClr val="hlink"/>
                </a:solidFill>
              </a:rPr>
              <a:t>Μονόπλευρος  φωτισμός προκαλεί  οριζόντια μετακίνηση και ανακατανομή της αυξίνης σε κολεόπτιλα καλαμποκιού</a:t>
            </a:r>
            <a:r>
              <a:rPr lang="el-GR" sz="2000" b="1" dirty="0" smtClean="0"/>
              <a:t>.  </a:t>
            </a:r>
            <a:br>
              <a:rPr lang="el-GR" sz="2000" b="1" dirty="0" smtClean="0"/>
            </a:br>
            <a:r>
              <a:rPr lang="el-GR" sz="2000" b="1" dirty="0" smtClean="0">
                <a:solidFill>
                  <a:schemeClr val="tx2"/>
                </a:solidFill>
              </a:rPr>
              <a:t>Α.</a:t>
            </a:r>
            <a:r>
              <a:rPr lang="el-GR" sz="2000" dirty="0" smtClean="0">
                <a:solidFill>
                  <a:schemeClr val="tx2"/>
                </a:solidFill>
              </a:rPr>
              <a:t> Εάν ένας κύβος </a:t>
            </a:r>
            <a:r>
              <a:rPr lang="en-US" sz="2000" dirty="0" smtClean="0">
                <a:solidFill>
                  <a:schemeClr val="tx2"/>
                </a:solidFill>
              </a:rPr>
              <a:t>agar</a:t>
            </a:r>
            <a:r>
              <a:rPr lang="el-GR" sz="2000" dirty="0" smtClean="0">
                <a:solidFill>
                  <a:schemeClr val="tx2"/>
                </a:solidFill>
              </a:rPr>
              <a:t> τοποθετηθεί στο κομμένο άκρο ενός κολεόπτιλου καλαμποκιού το οποίο παραμένει στο σκοτάδι, η αυξίνη που παράγεται στην κορυφή και μετακινείται προς τη βάση του κολεόπτιλου μπορεί να συλλεχτεί στον κύβο. </a:t>
            </a:r>
            <a:r>
              <a:rPr lang="el-GR" sz="2000" b="1" dirty="0" smtClean="0">
                <a:solidFill>
                  <a:schemeClr val="tx2"/>
                </a:solidFill>
              </a:rPr>
              <a:t>Β.</a:t>
            </a:r>
            <a:r>
              <a:rPr lang="el-GR" sz="2000" dirty="0" smtClean="0">
                <a:solidFill>
                  <a:schemeClr val="tx2"/>
                </a:solidFill>
              </a:rPr>
              <a:t> Η ίδια περίπου ποσότητα αυξίνης συλλέγεται εάν το κολεόπτιλο εκτεθεί σε ένα μονόπλευρο φωτεινό ερέθισμα.</a:t>
            </a:r>
            <a:r>
              <a:rPr lang="el-GR" sz="2000" b="1" dirty="0" smtClean="0">
                <a:solidFill>
                  <a:schemeClr val="tx2"/>
                </a:solidFill>
              </a:rPr>
              <a:t> Γ.</a:t>
            </a:r>
            <a:r>
              <a:rPr lang="el-GR" sz="2000" dirty="0" smtClean="0">
                <a:solidFill>
                  <a:schemeClr val="tx2"/>
                </a:solidFill>
              </a:rPr>
              <a:t> Εάν το κολεόπτιλο και ο κύβος </a:t>
            </a:r>
            <a:r>
              <a:rPr lang="en-US" sz="2000" dirty="0" smtClean="0">
                <a:solidFill>
                  <a:schemeClr val="tx2"/>
                </a:solidFill>
              </a:rPr>
              <a:t>agar</a:t>
            </a:r>
            <a:r>
              <a:rPr lang="el-GR" sz="2000" dirty="0" smtClean="0">
                <a:solidFill>
                  <a:schemeClr val="tx2"/>
                </a:solidFill>
              </a:rPr>
              <a:t> διαχωριστούν πλήρως σε δύο ίσα μέρη με μια λεπτή πλάκα γυαλιού δεν παρατηρείται ανισοκατανομή αυξίνης μεταξύ των δύο τμημάτων του κύβου. Άρα η βιοσύνθεση αυξίνης δεν είναι αυξημένη στη σκοτιζόμενη πλευρά.</a:t>
            </a:r>
            <a:r>
              <a:rPr lang="el-GR" sz="2000" b="1" dirty="0" smtClean="0">
                <a:solidFill>
                  <a:schemeClr val="tx2"/>
                </a:solidFill>
              </a:rPr>
              <a:t>Δ.</a:t>
            </a:r>
            <a:r>
              <a:rPr lang="el-GR" sz="2000" dirty="0" smtClean="0">
                <a:solidFill>
                  <a:schemeClr val="tx2"/>
                </a:solidFill>
              </a:rPr>
              <a:t> Εάν ο διαχωρισμός του κολεόπτιλου δεν είναι πλήρης, τότε παρατηρείται ανακατανομή αυξίνης και συλλέγεται μεγαλύτερη ποσότητα αυτής στη σκοτιζόμενη πλευρά.</a:t>
            </a:r>
            <a:endParaRPr lang="el-GR" sz="2000" dirty="0" smtClean="0">
              <a:solidFill>
                <a:schemeClr val="tx2"/>
              </a:solidFill>
            </a:endParaRPr>
          </a:p>
        </p:txBody>
      </p:sp>
      <p:pic>
        <p:nvPicPr>
          <p:cNvPr id="30723" name="Picture 4" descr="Graphic25"/>
          <p:cNvPicPr>
            <a:picLocks noGrp="1" noChangeAspect="1" noChangeArrowheads="1"/>
          </p:cNvPicPr>
          <p:nvPr>
            <p:ph idx="1"/>
          </p:nvPr>
        </p:nvPicPr>
        <p:blipFill>
          <a:blip r:embed="rId2" cstate="print">
            <a:lum bright="-24000"/>
          </a:blip>
          <a:srcRect/>
          <a:stretch>
            <a:fillRect/>
          </a:stretch>
        </p:blipFill>
        <p:spPr>
          <a:xfrm>
            <a:off x="395536" y="4005064"/>
            <a:ext cx="8229600" cy="2354263"/>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5"/>
          <p:cNvSpPr>
            <a:spLocks noGrp="1" noChangeArrowheads="1"/>
          </p:cNvSpPr>
          <p:nvPr>
            <p:ph type="title"/>
          </p:nvPr>
        </p:nvSpPr>
        <p:spPr>
          <a:xfrm>
            <a:off x="539552" y="1052736"/>
            <a:ext cx="8229600" cy="1143000"/>
          </a:xfrm>
        </p:spPr>
        <p:txBody>
          <a:bodyPr>
            <a:noAutofit/>
          </a:bodyPr>
          <a:lstStyle/>
          <a:p>
            <a:pPr eaLnBrk="1" hangingPunct="1">
              <a:defRPr/>
            </a:pPr>
            <a:r>
              <a:rPr lang="el-GR" sz="2000" b="1" dirty="0" smtClean="0">
                <a:solidFill>
                  <a:schemeClr val="hlink"/>
                </a:solidFill>
              </a:rPr>
              <a:t>Α.</a:t>
            </a:r>
            <a:r>
              <a:rPr lang="el-GR" sz="2000" dirty="0" smtClean="0">
                <a:solidFill>
                  <a:schemeClr val="hlink"/>
                </a:solidFill>
              </a:rPr>
              <a:t> Σε ένα κολεόπτιλο του οποίου οι δύο πλευρές του δέχονται την ίδια ένταση φωτισμού η αυξίνη παράγεται από το κορυφαίο μερίστωμα και μετακινείται ομοιόμορφα προς τη βάση. </a:t>
            </a:r>
            <a:r>
              <a:rPr lang="el-GR" sz="2000" b="1" dirty="0" smtClean="0">
                <a:solidFill>
                  <a:schemeClr val="hlink"/>
                </a:solidFill>
              </a:rPr>
              <a:t>Β.</a:t>
            </a:r>
            <a:r>
              <a:rPr lang="el-GR" sz="2000" dirty="0" smtClean="0">
                <a:solidFill>
                  <a:schemeClr val="hlink"/>
                </a:solidFill>
              </a:rPr>
              <a:t> Εάν το κολεόπτιλο δέχεται μονόπλευρο φωτισμό ενεργοποιούνται οι φωτοτροπίνες που εντοπίζονται στην κορυφή του κολεόπτιλου. Η διαβίβαση σήματος από τις φωτοτροπίνες προκαλεί ανακατανομή της αυξίνης και αύξηση της συγκέντρωσής της στη σκοτιζόμενη πλευρά. Η </a:t>
            </a:r>
            <a:r>
              <a:rPr lang="el-GR" sz="2000" dirty="0" smtClean="0">
                <a:solidFill>
                  <a:schemeClr val="hlink"/>
                </a:solidFill>
              </a:rPr>
              <a:t>αύξηση αυτή στη συγκέντρωση προκαλεί υψηλότερους ρυθμούς αύξησης των κυττάρων της σκιαζόμενης πλευράς και κάμψη του οργάνου προς το </a:t>
            </a:r>
            <a:r>
              <a:rPr lang="el-GR" sz="2000" dirty="0" smtClean="0">
                <a:solidFill>
                  <a:schemeClr val="hlink"/>
                </a:solidFill>
              </a:rPr>
              <a:t>ερέθισμα. </a:t>
            </a:r>
            <a:endParaRPr lang="el-GR" sz="2000" dirty="0" smtClean="0">
              <a:solidFill>
                <a:schemeClr val="hlink"/>
              </a:solidFill>
            </a:endParaRPr>
          </a:p>
        </p:txBody>
      </p:sp>
      <p:pic>
        <p:nvPicPr>
          <p:cNvPr id="31747" name="Picture 4" descr="Graphic24"/>
          <p:cNvPicPr>
            <a:picLocks noGrp="1" noChangeAspect="1" noChangeArrowheads="1"/>
          </p:cNvPicPr>
          <p:nvPr>
            <p:ph idx="1"/>
          </p:nvPr>
        </p:nvPicPr>
        <p:blipFill>
          <a:blip r:embed="rId2" cstate="print">
            <a:lum bright="-26000"/>
          </a:blip>
          <a:srcRect/>
          <a:stretch>
            <a:fillRect/>
          </a:stretch>
        </p:blipFill>
        <p:spPr>
          <a:xfrm>
            <a:off x="2051720" y="3212976"/>
            <a:ext cx="5073650" cy="3132137"/>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400" dirty="0" smtClean="0">
                <a:solidFill>
                  <a:schemeClr val="hlink"/>
                </a:solidFill>
              </a:rPr>
              <a:t>Τη μετακίνηση της αυξίνης όπως και στη περίπτωση του βαρυτροπισμού (βλ. </a:t>
            </a:r>
            <a:r>
              <a:rPr lang="el-GR" sz="2400" dirty="0" smtClean="0">
                <a:solidFill>
                  <a:schemeClr val="hlink"/>
                </a:solidFill>
              </a:rPr>
              <a:t>παρακάτω</a:t>
            </a:r>
            <a:r>
              <a:rPr lang="el-GR" sz="2400" dirty="0" smtClean="0">
                <a:solidFill>
                  <a:schemeClr val="hlink"/>
                </a:solidFill>
              </a:rPr>
              <a:t>) την αναλαμβάνουν </a:t>
            </a:r>
            <a:r>
              <a:rPr lang="el-GR" sz="2400" dirty="0" smtClean="0">
                <a:solidFill>
                  <a:schemeClr val="hlink"/>
                </a:solidFill>
              </a:rPr>
              <a:t> οι </a:t>
            </a:r>
            <a:r>
              <a:rPr lang="el-GR" sz="2400" dirty="0" smtClean="0">
                <a:solidFill>
                  <a:schemeClr val="hlink"/>
                </a:solidFill>
              </a:rPr>
              <a:t>πρωτεϊνες </a:t>
            </a:r>
            <a:r>
              <a:rPr lang="en-US" sz="2400" dirty="0" smtClean="0">
                <a:solidFill>
                  <a:schemeClr val="hlink"/>
                </a:solidFill>
              </a:rPr>
              <a:t>PIN</a:t>
            </a:r>
            <a:r>
              <a:rPr lang="el-GR" sz="2400" dirty="0" smtClean="0">
                <a:solidFill>
                  <a:schemeClr val="hlink"/>
                </a:solidFill>
              </a:rPr>
              <a:t>. </a:t>
            </a:r>
          </a:p>
          <a:p>
            <a:r>
              <a:rPr lang="el-GR" sz="2400" dirty="0" smtClean="0">
                <a:solidFill>
                  <a:schemeClr val="tx2"/>
                </a:solidFill>
              </a:rPr>
              <a:t>Η </a:t>
            </a:r>
            <a:r>
              <a:rPr lang="el-GR" sz="2400" dirty="0" smtClean="0">
                <a:solidFill>
                  <a:schemeClr val="tx2"/>
                </a:solidFill>
              </a:rPr>
              <a:t>κάμψη του οργάνου δεν οφείλεται αποκλειστικά στην ανακατανομή της αυξίνης. Ο μηχανισμός είναι πολύπλοκος και περιλαμβάνει εκτεταμένες μεταβολικές αλλαγές. </a:t>
            </a:r>
            <a:r>
              <a:rPr lang="el-GR" sz="2400" dirty="0" smtClean="0">
                <a:solidFill>
                  <a:schemeClr val="tx2"/>
                </a:solidFill>
              </a:rPr>
              <a:t>Τα </a:t>
            </a:r>
            <a:r>
              <a:rPr lang="el-GR" sz="2400" dirty="0" smtClean="0">
                <a:solidFill>
                  <a:schemeClr val="tx2"/>
                </a:solidFill>
              </a:rPr>
              <a:t>κύτταρα της σκοτεινότερης πλευράς </a:t>
            </a:r>
            <a:r>
              <a:rPr lang="el-GR" sz="2400" dirty="0" smtClean="0">
                <a:solidFill>
                  <a:schemeClr val="tx2"/>
                </a:solidFill>
              </a:rPr>
              <a:t>κολεόπτιλων </a:t>
            </a:r>
            <a:r>
              <a:rPr lang="el-GR" sz="2400" dirty="0" smtClean="0">
                <a:solidFill>
                  <a:schemeClr val="tx2"/>
                </a:solidFill>
              </a:rPr>
              <a:t>τα οποία δέχονται μονόπλευρα φωτεινά ερεθίσματα παρουσιάζουν ταχείες μεταβολές στη συγκέντρωση του κυτοπλασματικού Ca++ και στο pH, οι οποίες συνοδεύονται και από την ανακατανομή της αυξίνης. </a:t>
            </a:r>
          </a:p>
          <a:p>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a:bodyPr>
          <a:lstStyle/>
          <a:p>
            <a:pPr>
              <a:defRPr/>
            </a:pPr>
            <a:r>
              <a:rPr lang="el-GR" altLang="ja-JP" sz="2400" b="1" dirty="0" smtClean="0">
                <a:solidFill>
                  <a:schemeClr val="hlink"/>
                </a:solidFill>
              </a:rPr>
              <a:t>Η αντίληψη του ερεθίσματος της βαρύτητας: Ο </a:t>
            </a:r>
            <a:r>
              <a:rPr lang="el-GR" altLang="ja-JP" sz="2400" b="1" dirty="0" smtClean="0">
                <a:solidFill>
                  <a:schemeClr val="hlink"/>
                </a:solidFill>
              </a:rPr>
              <a:t>βαρυτροπισμός </a:t>
            </a:r>
            <a:r>
              <a:rPr lang="el-GR" altLang="ja-JP" sz="2400" b="1" dirty="0" smtClean="0">
                <a:solidFill>
                  <a:schemeClr val="hlink"/>
                </a:solidFill>
              </a:rPr>
              <a:t>(γεωτροπισμός)</a:t>
            </a:r>
            <a:r>
              <a:rPr lang="el-GR" altLang="ja-JP" sz="2400" b="1" dirty="0" smtClean="0">
                <a:solidFill>
                  <a:schemeClr val="hlink"/>
                </a:solidFill>
              </a:rPr>
              <a:t> </a:t>
            </a:r>
            <a:r>
              <a:rPr lang="el-GR" altLang="ja-JP" sz="2400" b="1" dirty="0" smtClean="0">
                <a:solidFill>
                  <a:schemeClr val="hlink"/>
                </a:solidFill>
              </a:rPr>
              <a:t>και η στοιχειώδης αντίληψη του χώρου</a:t>
            </a:r>
            <a:endParaRPr lang="el-GR" sz="2400" b="1" dirty="0" smtClean="0">
              <a:solidFill>
                <a:schemeClr val="hlink"/>
              </a:solidFill>
            </a:endParaRPr>
          </a:p>
        </p:txBody>
      </p:sp>
      <p:sp>
        <p:nvSpPr>
          <p:cNvPr id="152579" name="Rectangle 3"/>
          <p:cNvSpPr>
            <a:spLocks noGrp="1" noChangeArrowheads="1"/>
          </p:cNvSpPr>
          <p:nvPr>
            <p:ph type="body" idx="1"/>
          </p:nvPr>
        </p:nvSpPr>
        <p:spPr/>
        <p:txBody>
          <a:bodyPr>
            <a:noAutofit/>
          </a:bodyPr>
          <a:lstStyle/>
          <a:p>
            <a:pPr eaLnBrk="1" hangingPunct="1">
              <a:lnSpc>
                <a:spcPct val="80000"/>
              </a:lnSpc>
              <a:defRPr/>
            </a:pPr>
            <a:endParaRPr lang="el-GR" altLang="ja-JP" sz="2000" b="1" dirty="0" smtClean="0"/>
          </a:p>
          <a:p>
            <a:pPr eaLnBrk="1" hangingPunct="1">
              <a:lnSpc>
                <a:spcPct val="80000"/>
              </a:lnSpc>
              <a:defRPr/>
            </a:pPr>
            <a:r>
              <a:rPr lang="el-GR" altLang="ja-JP" sz="2000" dirty="0" smtClean="0"/>
              <a:t>Ο </a:t>
            </a:r>
            <a:r>
              <a:rPr lang="el-GR" altLang="ja-JP" sz="2000" dirty="0" smtClean="0"/>
              <a:t>βαρυτροπισμός αποτελεί </a:t>
            </a:r>
            <a:r>
              <a:rPr lang="el-GR" altLang="ja-JP" sz="2000" dirty="0" smtClean="0"/>
              <a:t>την απάντηση φυτικών οργάνων, με τη μορφή αυξητικής κίνησης, στο (μονόπλευρο) ερέθισμα της βαρύτητας. Ο </a:t>
            </a:r>
            <a:r>
              <a:rPr lang="el-GR" altLang="ja-JP" sz="2000" dirty="0" smtClean="0"/>
              <a:t>βαρυτροπισμός</a:t>
            </a:r>
            <a:r>
              <a:rPr lang="el-GR" altLang="ja-JP" sz="2000" dirty="0" smtClean="0"/>
              <a:t>, όπως και ο φωτοτροπισμός που έχει ήδη αναφερθεί, έχει θεμελιώδη σημασία για την επιβίωση των φυτικών οργανισμών, κυρίως κατά το κρίσιμο στάδιο της ανάδυσης από το έδαφος και της εγκαθίδρυσης των νεαρών αρτιβλάστων. </a:t>
            </a:r>
          </a:p>
          <a:p>
            <a:pPr eaLnBrk="1" hangingPunct="1">
              <a:lnSpc>
                <a:spcPct val="80000"/>
              </a:lnSpc>
              <a:defRPr/>
            </a:pPr>
            <a:r>
              <a:rPr lang="el-GR" altLang="ja-JP" sz="2000" dirty="0" smtClean="0"/>
              <a:t>Οι ρίζες κατευθύνονται προς το ερέθισμα </a:t>
            </a:r>
            <a:r>
              <a:rPr lang="el-GR" altLang="ja-JP" sz="2000" dirty="0" smtClean="0">
                <a:solidFill>
                  <a:schemeClr val="hlink"/>
                </a:solidFill>
              </a:rPr>
              <a:t>(θετικός </a:t>
            </a:r>
            <a:r>
              <a:rPr lang="el-GR" altLang="ja-JP" sz="2000" dirty="0" smtClean="0">
                <a:solidFill>
                  <a:schemeClr val="hlink"/>
                </a:solidFill>
              </a:rPr>
              <a:t>βαρυτροπισμός</a:t>
            </a:r>
            <a:r>
              <a:rPr lang="el-GR" altLang="ja-JP" sz="2000" dirty="0" smtClean="0">
                <a:solidFill>
                  <a:schemeClr val="hlink"/>
                </a:solidFill>
              </a:rPr>
              <a:t>),</a:t>
            </a:r>
            <a:r>
              <a:rPr lang="el-GR" altLang="ja-JP" sz="2000" dirty="0" smtClean="0"/>
              <a:t> ενώ οι βλαστοί απομακρύνονται από αυτό </a:t>
            </a:r>
            <a:r>
              <a:rPr lang="el-GR" altLang="ja-JP" sz="2000" dirty="0" smtClean="0">
                <a:solidFill>
                  <a:schemeClr val="hlink"/>
                </a:solidFill>
              </a:rPr>
              <a:t>(αρνητικός </a:t>
            </a:r>
            <a:r>
              <a:rPr lang="el-GR" altLang="ja-JP" sz="2000" dirty="0" smtClean="0">
                <a:solidFill>
                  <a:schemeClr val="hlink"/>
                </a:solidFill>
              </a:rPr>
              <a:t>βαρυτροπισμός</a:t>
            </a:r>
            <a:r>
              <a:rPr lang="el-GR" altLang="ja-JP" sz="2000" dirty="0" smtClean="0">
                <a:solidFill>
                  <a:schemeClr val="hlink"/>
                </a:solidFill>
              </a:rPr>
              <a:t>).</a:t>
            </a:r>
            <a:r>
              <a:rPr lang="el-GR" altLang="ja-JP" sz="2000" dirty="0" smtClean="0"/>
              <a:t> </a:t>
            </a:r>
          </a:p>
          <a:p>
            <a:pPr eaLnBrk="1" hangingPunct="1">
              <a:lnSpc>
                <a:spcPct val="80000"/>
              </a:lnSpc>
              <a:defRPr/>
            </a:pPr>
            <a:r>
              <a:rPr lang="el-GR" altLang="ja-JP" sz="2000" dirty="0" smtClean="0"/>
              <a:t>Η κάμψη των ριζών οφείλεται συνήθως σε ένα συνδυασμό προώθησης (στην ανώτερη) και παρεμπόδισης (στην κατώτερη) της αύξησης των αντίθετων πλευρών του οργάνου. Η γεωτροπική αντίδραση χαρακτηρίζεται ως "</a:t>
            </a:r>
            <a:r>
              <a:rPr lang="el-GR" altLang="ja-JP" sz="2000" dirty="0" smtClean="0">
                <a:solidFill>
                  <a:schemeClr val="hlink"/>
                </a:solidFill>
              </a:rPr>
              <a:t>φαινόμενο κρίσιμου ορίου</a:t>
            </a:r>
            <a:r>
              <a:rPr lang="el-GR" altLang="ja-JP" sz="2000" dirty="0" smtClean="0"/>
              <a:t>", επειδή γίνεται αντιληπτή μόνον όταν το ερέθισμα της βαρύτητας ξεπεράσει ένα ορισμένο ελάχιστο κρίσιμο όριο (κατώφλι), το οποίο είναι χαρακτηριστικό του κάθε οργάνου. </a:t>
            </a:r>
          </a:p>
          <a:p>
            <a:pPr eaLnBrk="1" hangingPunct="1">
              <a:lnSpc>
                <a:spcPct val="80000"/>
              </a:lnSpc>
              <a:defRPr/>
            </a:pPr>
            <a:r>
              <a:rPr lang="el-GR" altLang="ja-JP" sz="2000" dirty="0" smtClean="0"/>
              <a:t>Συνήθως η δόση ερεθίσματος (χρόνος εφαρμογής Χ ένταση ερεθίσματος) ώστε να ξεπεραστεί το κρίσιμο όριο είναι πολύ χαμηλή. Π.χ. το κατώφλι σε κολεόπτιλα βρώμης είναι περίπου 300 g</a:t>
            </a:r>
            <a:r>
              <a:rPr lang="el-GR" altLang="ja-JP" sz="2000" b="1" dirty="0" smtClean="0"/>
              <a:t>.</a:t>
            </a:r>
            <a:r>
              <a:rPr lang="el-GR" altLang="ja-JP" sz="2000" dirty="0" smtClean="0"/>
              <a:t>s.</a:t>
            </a:r>
            <a:endParaRPr lang="el-GR"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1232</Words>
  <Application>Microsoft Office PowerPoint</Application>
  <PresentationFormat>On-screen Show (4:3)</PresentationFormat>
  <Paragraphs>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Εμφανίζουν κίνηση τα φυτά;  </vt:lpstr>
      <vt:lpstr>Slide 2</vt:lpstr>
      <vt:lpstr>Η αντίληψη της διεύθυνσης των ακτίνων της προσπίπτουσας ακτινοβολίας: Ο φωτοτροπισμός ως μηχανισμός αναζήτησης της ενεργειακής πηγής</vt:lpstr>
      <vt:lpstr>Τα κολεόπτιλα κριθαριού στρέφονται προς ένα μονόπλευρο φωτεινό ερέθισμα  (Α). Εάν η κορυφή του κολεόπτιλου καλυφθεί, τότε αυτό δεν αντιλαμβάνεται το ερέθισμα και δεν παρατηρείται στρέψη προς τη πηγή φωτισμού (Β). Το ίδιο συμβαίνει εάν η κορυφή αφαιρεθεί με ένα ξυράφι (Γ). Το πείραμα αυτό δείχνει ότι η θέση αντίληψης είναι η κορυφή του κολεοπτύλου. </vt:lpstr>
      <vt:lpstr>Η αντίληψη φωτοτροπικών ερεθισμάτων βασίζεται στην απορρόφηση φωτονίων κατάλληλου μήκους κύματος από εξειδικευμένους φωτοδέκτες    Οι υπεύθυνοι φωτοδέκτες είναι οι φωτοτροπίνες 1 και 2 (phot1, phot2, κοίταξε τον πίνακα με τους φωτοδέκτες στην αρχή του κεφαλαίου 8). Οι φωτοτροπίνες είναι φωτοδέκτες που απορροφούν στη μπλε και στην υπεριώδη περιοχή του φάσματος. Εκτός από το φωτοτροπισμό εμπλέκονται στο άνοιγμα των στομάτων και στις κινήσεις των χλωροπλαστών.  Μετά την αντίληψη των φωτεινών ερεθισμάτων από τις φωτοτροπίνες ξεκινά η διαβίβαση σήματος στην οποία παίζουν σημαντικό ρόλο η αυξίνη και τα ιόντα ασβεστίου.</vt:lpstr>
      <vt:lpstr>Μονόπλευρος  φωτισμός προκαλεί  οριζόντια μετακίνηση και ανακατανομή της αυξίνης σε κολεόπτιλα καλαμποκιού.   Α. Εάν ένας κύβος agar τοποθετηθεί στο κομμένο άκρο ενός κολεόπτιλου καλαμποκιού το οποίο παραμένει στο σκοτάδι, η αυξίνη που παράγεται στην κορυφή και μετακινείται προς τη βάση του κολεόπτιλου μπορεί να συλλεχτεί στον κύβο. Β. Η ίδια περίπου ποσότητα αυξίνης συλλέγεται εάν το κολεόπτιλο εκτεθεί σε ένα μονόπλευρο φωτεινό ερέθισμα. Γ. Εάν το κολεόπτιλο και ο κύβος agar διαχωριστούν πλήρως σε δύο ίσα μέρη με μια λεπτή πλάκα γυαλιού δεν παρατηρείται ανισοκατανομή αυξίνης μεταξύ των δύο τμημάτων του κύβου. Άρα η βιοσύνθεση αυξίνης δεν είναι αυξημένη στη σκοτιζόμενη πλευρά.Δ. Εάν ο διαχωρισμός του κολεόπτιλου δεν είναι πλήρης, τότε παρατηρείται ανακατανομή αυξίνης και συλλέγεται μεγαλύτερη ποσότητα αυτής στη σκοτιζόμενη πλευρά.</vt:lpstr>
      <vt:lpstr>Α. Σε ένα κολεόπτιλο του οποίου οι δύο πλευρές του δέχονται την ίδια ένταση φωτισμού η αυξίνη παράγεται από το κορυφαίο μερίστωμα και μετακινείται ομοιόμορφα προς τη βάση. Β. Εάν το κολεόπτιλο δέχεται μονόπλευρο φωτισμό ενεργοποιούνται οι φωτοτροπίνες που εντοπίζονται στην κορυφή του κολεόπτιλου. Η διαβίβαση σήματος από τις φωτοτροπίνες προκαλεί ανακατανομή της αυξίνης και αύξηση της συγκέντρωσής της στη σκοτιζόμενη πλευρά. Η αύξηση αυτή στη συγκέντρωση προκαλεί υψηλότερους ρυθμούς αύξησης των κυττάρων της σκιαζόμενης πλευράς και κάμψη του οργάνου προς το ερέθισμα. </vt:lpstr>
      <vt:lpstr>Slide 8</vt:lpstr>
      <vt:lpstr>Η αντίληψη του ερεθίσματος της βαρύτητας: Ο βαρυτροπισμός (γεωτροπισμός) και η στοιχειώδης αντίληψη του χώρου</vt:lpstr>
      <vt:lpstr>Αρνητικός βαρυτροπισμός του βλαστού του φυτού Kalanchoe sp. Η γλάστρα παρέμεινε σε οριζόντια θέση για 24 ώρες. </vt:lpstr>
      <vt:lpstr>Ο μηχανισμός αντίληψης γεωτροπικών ερεθισμάτων περιλαμβάνει την «ελεύθερη πτώση» υποκυτταρικών συστατικών </vt:lpstr>
      <vt:lpstr>Πτώση αμυλοπλαστών (στατόλιθων) σε βλαστό του φυτού Calla palustris. Πάνω: Ο βλαστός είναι κατακόρυφα τοποθετημένος. Κάτω: Ο βλαστός έχει τοποθετηθεί οριζόντια. Οι στατόλιθοι έχουν υποστεί χρώση ιωδίου. Στους βλαστούς τα στατοκύτταρα κατανέμονται σε όλο το μήκος τους εξωτερικά των ηθμαγγειωδών δεσμίδων.</vt:lpstr>
      <vt:lpstr>Στις νεαρές ρίζες τα στατοκύτταρα συγκροτούν έναν εξειδικευμένο ιστό , το στατέγχυμα στον κεντρικό κύλινδρο της καλύπτρας. Εάν αφαιρεθεί η καλύπτρα, η ρίζα δεν αντιλαμβάνεται τη βαρύτητα.    →→         Επιμήκης τομή πρωτογενούς ρίζας καλαμποκιού. Χρώση ιωδίου. Διακρίνεται η περιοχή του στατεγχύματος της οποίας οι ογκώδεις αμυλοπλάστες έχουν χρωστεί σε μελανή απόχρωση.</vt:lpstr>
      <vt:lpstr>Slide 14</vt:lpstr>
      <vt:lpstr>Η οριζόντια τοποθέτηση της ρίζας (χρόνος 0 s στο κέντρο )προκαλεί πτώση των στατόλιθων (δεξί μέρος της εικόνας) που ολοκληρώνεται μέσα σε 10 min. Αυτή η πτώση προκαλεί τη μεταβολή του pH των κυττάρων της καλύπτρας και ανακατανομή των πρωτεϊνών PIN (κόκκινες κουκκίδες στα ένθετα δεξιά). Η κατάλληλη τοποθέτηση των ΡΙΝ προκαλεί μονόδρομη μεταφορά της αυξίνης προς την κατώτερη πλευρά του οργάνου που προκαλεί την στρέψη. Ενώ στην κάθετα τοποθετημένη ρία (σε χρόνο 0 s)  η αυξίνη που μεταφέρεται μέσω του ηθμού από το κορυφαίο μερίστωμα του βλαστού κατανέμεται ομοιόμορφα στα κύτταρα της καλύπτρας και ακολουθεί ανοδική πορεία προς την περιοχή επιμήκυνσης, στην οριζοντιομένη ρίζα μέσα σε λιγα λεπτά κατευθύνεται κυρίως προς την κατώτερη πλευρά της και προκαλεί παρεμπόδιση της επιμήκυνσης των κυττάρων.</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labuser</dc:creator>
  <cp:lastModifiedBy>labuser</cp:lastModifiedBy>
  <cp:revision>44</cp:revision>
  <dcterms:created xsi:type="dcterms:W3CDTF">2020-03-29T18:31:25Z</dcterms:created>
  <dcterms:modified xsi:type="dcterms:W3CDTF">2020-03-31T13:13:26Z</dcterms:modified>
</cp:coreProperties>
</file>