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52" r:id="rId2"/>
    <p:sldId id="312" r:id="rId3"/>
    <p:sldId id="350" r:id="rId4"/>
    <p:sldId id="351" r:id="rId5"/>
    <p:sldId id="267" r:id="rId6"/>
    <p:sldId id="313" r:id="rId7"/>
    <p:sldId id="314" r:id="rId8"/>
    <p:sldId id="315" r:id="rId9"/>
    <p:sldId id="268" r:id="rId10"/>
    <p:sldId id="282" r:id="rId11"/>
    <p:sldId id="316" r:id="rId12"/>
    <p:sldId id="317" r:id="rId13"/>
  </p:sldIdLst>
  <p:sldSz cx="9144000" cy="6858000" type="screen4x3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75093" autoAdjust="0"/>
  </p:normalViewPr>
  <p:slideViewPr>
    <p:cSldViewPr snapToGrid="0">
      <p:cViewPr varScale="1">
        <p:scale>
          <a:sx n="60" d="100"/>
          <a:sy n="60" d="100"/>
        </p:scale>
        <p:origin x="6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248D-FF89-4B4D-9EC4-192904F7FD94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242FE-DD22-4E78-8C00-2B9F4317E8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7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λειτουργία</a:t>
            </a:r>
            <a:r>
              <a:rPr lang="el-GR" baseline="0" dirty="0" smtClean="0"/>
              <a:t> των μεταφορικών πρωτεϊνών που ονομάζονται αντλίες, είναι μια  ξεκάθαρη περίπτωση ενεργού μεταφοράς καθώς το προς μεταφορά μόριο ή ιόν </a:t>
            </a:r>
            <a:r>
              <a:rPr lang="el-GR" baseline="0" dirty="0" err="1" smtClean="0"/>
              <a:t>ικινείται</a:t>
            </a:r>
            <a:r>
              <a:rPr lang="el-GR" baseline="0" dirty="0" smtClean="0"/>
              <a:t> αντίθετα με τη διαβάθμιση του ηλεκτροχημικού δυναμικού όπως δείχνει και το κόκκινο βέλος. Για να </a:t>
            </a:r>
            <a:r>
              <a:rPr lang="el-GR" baseline="0" dirty="0" err="1" smtClean="0"/>
              <a:t>πραγματοποιειθεί</a:t>
            </a:r>
            <a:r>
              <a:rPr lang="el-GR" baseline="0" dirty="0" smtClean="0"/>
              <a:t> αυτή η μεταφορά, η δαπάνη μεταβολικής ενέργειας είναι άμεση, συνήθως απελευθερώνεται μέσω της υδρόλυσης του ΑΤ. Τέτοιες </a:t>
            </a:r>
            <a:r>
              <a:rPr lang="el-GR" baseline="0" dirty="0" err="1" smtClean="0"/>
              <a:t>ανλίες</a:t>
            </a:r>
            <a:r>
              <a:rPr lang="el-GR" baseline="0" dirty="0" smtClean="0"/>
              <a:t> μεταφέρουν ποικιλία μορίων, ιδιαίτερα σημαντικές είναι οι αντλίες πρωτονίων ή ιόντων ασβεστίου.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96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5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0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964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6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92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09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1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0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8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115031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 smtClean="0"/>
          </a:p>
          <a:p>
            <a:r>
              <a:rPr lang="el-GR" sz="2400" b="1" dirty="0" smtClean="0"/>
              <a:t>ΚΕΦΑΛΑΙΟ 6 – </a:t>
            </a:r>
            <a:r>
              <a:rPr lang="el-GR" sz="2400" b="1" smtClean="0"/>
              <a:t>Μέρος </a:t>
            </a:r>
            <a:r>
              <a:rPr lang="el-GR" sz="2400" b="1"/>
              <a:t>Δ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Η μεταφορά νερού, ανόργανων θρεπτικών στοιχείων και φωτοσυνθετικών προϊόντων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87946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Για απορίες στο συγκεκριμένο κεφάλαιο σας παρακαλούμε να επικοινωνείτε με τον διδάσκων </a:t>
            </a:r>
            <a:br>
              <a:rPr lang="el-GR" sz="1400" dirty="0" smtClean="0"/>
            </a:br>
            <a:r>
              <a:rPr lang="el-GR" sz="1400" dirty="0" smtClean="0"/>
              <a:t>Γ. </a:t>
            </a:r>
            <a:r>
              <a:rPr lang="el-GR" sz="1400" dirty="0" err="1" smtClean="0"/>
              <a:t>Λιακόπουλο</a:t>
            </a:r>
            <a:r>
              <a:rPr lang="el-GR" sz="1400" dirty="0" smtClean="0"/>
              <a:t> (</a:t>
            </a:r>
            <a:r>
              <a:rPr lang="en-US" sz="1400" dirty="0" err="1" smtClean="0"/>
              <a:t>gliak</a:t>
            </a:r>
            <a:r>
              <a:rPr lang="el-GR" sz="1400" dirty="0" smtClean="0"/>
              <a:t>@</a:t>
            </a:r>
            <a:r>
              <a:rPr lang="el-GR" sz="1400" dirty="0" err="1" smtClean="0"/>
              <a:t>aua.gr</a:t>
            </a:r>
            <a:r>
              <a:rPr lang="el-GR" sz="1400" dirty="0" smtClean="0"/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180107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800" dirty="0" smtClean="0"/>
              <a:t>Εργαστήριο Φυσιολογίας και Μορφολογίας Φυτών</a:t>
            </a:r>
          </a:p>
          <a:p>
            <a:pPr algn="ctr"/>
            <a:r>
              <a:rPr lang="el-GR" sz="1800" dirty="0" smtClean="0"/>
              <a:t>Τμήμα Επιστήμης Φυτικής Παραγωγής</a:t>
            </a:r>
          </a:p>
          <a:p>
            <a:pPr algn="ctr"/>
            <a:r>
              <a:rPr lang="el-GR" sz="1800" dirty="0" smtClean="0"/>
              <a:t>Γεωπονικό Πανεπιστήμιο Αθηνών</a:t>
            </a:r>
          </a:p>
          <a:p>
            <a:pPr algn="ctr"/>
            <a:endParaRPr lang="el-GR" sz="2000" dirty="0" smtClean="0"/>
          </a:p>
          <a:p>
            <a:pPr algn="ctr"/>
            <a:r>
              <a:rPr lang="el-GR" sz="2400" b="1" dirty="0" smtClean="0"/>
              <a:t>Φυσιολογία των Φυτών </a:t>
            </a:r>
          </a:p>
          <a:p>
            <a:pPr algn="ctr"/>
            <a:r>
              <a:rPr lang="el-GR" sz="1800" dirty="0" smtClean="0"/>
              <a:t>(2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ΑΦΜ&amp;ΓΜ και 6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ΑΟΑ)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6345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683" y="2070101"/>
            <a:ext cx="8352634" cy="2717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64953" r="87860" b="19626"/>
          <a:stretch/>
        </p:blipFill>
        <p:spPr>
          <a:xfrm>
            <a:off x="395683" y="3657599"/>
            <a:ext cx="1014017" cy="419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Σύνοψη των πρωτεϊνών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μεταφοράς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και του τρόπου λειτουργίας τους</a:t>
            </a:r>
            <a:endParaRPr lang="el-GR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4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Κίνηση των θρεπτικών στοιχείων από τη ρίζα προς τους τελικούς αποδέκτες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-Μετά την είσοδό τους στα ριζικά τριχίδια, τα ιόντα κατευθύνονται κυρίως στα αγγεία του ξύλου, μέσω των οποίων θα μεταφερθούν στο υπέργειο τμήμα με τη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μορφή του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ανιόντος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χυμού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-Τα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ιόντα θα πρέπει να διασχίσουν το φλοιώδες παρέγχυμα, την ενδοδερμίδα και το περικύκλιο προκειμένου να εισέλθουν στα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αγγεία του ξύλου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που εντοπίζονται στο κεντρικό κύλινδρο.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κίνηση αυτή των ιόντων ακολουθεί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τις τρεις εναλλακτικές οδούς που προαναφέρθηκαν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την αποπλασμική, τη συμπλασμική ή τη διαμεμβρανική οδό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Κίνηση των θρεπτικών στοιχείων από τη ρίζα προς τους τελικούς αποδέκτες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-Έως την ενδοδερμίδα τα ιόντα κινούνται κυρίως μέσω της </a:t>
            </a:r>
            <a:r>
              <a:rPr lang="el-GR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αποπλασμικής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οδού. Ωστόσο στην περιοχή της ενδοδερμίδας η λιγνινοποίηση ή/και </a:t>
            </a:r>
            <a:r>
              <a:rPr lang="el-GR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αποφέλλωση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των κυτταρικών τοιχωμάτων των κυττάρων προβάλλει ισχυρή αντίσταση στη δίοδο των ιόντων μέσω της </a:t>
            </a:r>
            <a:r>
              <a:rPr lang="el-GR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αποπλασμικής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οδού, οπότε τα ιόντα αναγκάζονται να διέλθουν </a:t>
            </a:r>
            <a:r>
              <a:rPr lang="el-GR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συμπλασμικά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</a:t>
            </a:r>
            <a:r>
              <a:rPr lang="el-GR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διαμεμβρανικά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-Στη συνέχεια κινούνται </a:t>
            </a:r>
            <a:r>
              <a:rPr lang="el-GR" sz="20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συμπλασμικά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ή και </a:t>
            </a:r>
            <a:r>
              <a:rPr lang="el-GR" sz="20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αποπλασμικά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μέχρι τα αγγεία του ξύλου από όπου και ακολουθούν τη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μαζική ροή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 νερού προς το υπέργειο μέρος των φυτών.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0767" y="76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4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Ποιες είναι οι πρωτεΐνες μεταφοράς και πως λειτουργούν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περίπτωση της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παθητικής μεταφοράς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η ελεγχόμενη απορρόφηση των ιόντων συμβαίνει μέσω πρωτεϊνών που είναι ενσωματωμένες στην κυτταροπλασματική μεμβράνη των κυττάρων της ρίζας και ταξινομούνται σε δύο κατηγορίες, τους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διαύλους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τους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φορείς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Ποιες είναι οι πρωτεΐνες μεταφοράς και πως λειτουργούν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περίπτωση της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ενεργού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μεταφοράς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απορρόφηση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ιόντων πραγματοποιείται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μέσω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μηχανισμών που περιλαμβάνουν αφενός τη μεταφορά μέσω κατάλληλων πρωτεϊνών μεταφοράς και αφετέρου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την άρση του </a:t>
            </a:r>
            <a:r>
              <a:rPr lang="el-GR" sz="20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θερμοδυναμικού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εμποδίου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είτε με αντιστροφή της διαφοράς του ηλεκτροχημικού δυναμικού (μέσω σύζευξης με άλλο σύστημα μεταφοράς για τη λειτουργία του οποίου δαπανάται ενέργεια) είτε με απευθείας δαπάνη ενέργειας ώστε η μεταφορά να πραγματοποιηθεί παρά την μη ευνοϊκή διαφορά δυναμικού.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7937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Ερωτήματα που πρέπει να απαντηθούν προκειμένου να γίνουν κατανοητοί οι μηχανισμοί απορρόφησης των θρεπτικών στοιχείων από τις ρίζες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497396"/>
            <a:ext cx="6921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Ποιες είναι οι πρωτεΐνες μεταφοράς και πως λειτουργούν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περίπτωση της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ενεργού μεταφοράς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πρωτεΐνες μεταφοράς αναφέρονται ως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αντλίες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Μια υποκατηγορία τέτοιων πρωτεϊνών που λειτουργούν υποβοηθητικά στους μηχανισμούς πρόσληψης (παίζουν ρόλο και σε πολλά άλλα φαινόμενα) είναι οι αντλίες πρωτονίων.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4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carriers_pump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4946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Διαφορετικοί τρόποι μεταφοράς μορίων διαμέσου των πλασματικών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μεμβρανών.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4350" y="4753895"/>
            <a:ext cx="8088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Απλή διάχυση κατά μήκος μιας ευνοϊκής διαβάθμισης ηλεκτροχημικού δυναμικού (γκρίζα κεφαλή βέλους).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Π.χ.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μόρια των αερίων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l-GR" sz="2000" baseline="-25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2000" baseline="-25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διαπερνούν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την πλασματική μεμβράνη μέσω απλής διάχυσης. Τα αέρια διαπερνούν τις πλασματικές μεμβράνες με σχετική ευκολία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5497" y="1327355"/>
            <a:ext cx="6314153" cy="30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slide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75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carriers_pump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4946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Διαφορετικοί τρόποι μεταφοράς μορίων διαμέσου των πλασματικών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μεμβρανών.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4350" y="4753895"/>
            <a:ext cx="8088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Οι δίαυλοι διευκολύνουν τη μεταφορά ιόντων και μορίων διαμέσου της διόδου χαμηλής αντίστασης που διαθέτουν (πράσινη κεφαλή βέλους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δίαυλοι ιόντων εμφανίζουν σχετική εξειδίκευση όσον αφορά στο ιόν το οποίο μεταφέρεται, ενώ οι πύλες τους μπορούν να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ανοιγοκλείνουν ως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απόκριση σε ενδοκυτταρικά ή εξωκυτταρικά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ερεθίσματα.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9329" y="1339230"/>
            <a:ext cx="4780321" cy="30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slide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32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carriers_pump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4946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Διαφορετικοί τρόποι μεταφοράς μορίων διαμέσου των πλασματικών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μεμβρανών.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4350" y="4753895"/>
            <a:ext cx="8088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Οι φορείς συνδέονται με το προς μεταφορά ιόν ή μόριο (πορτοκαλί χρώμα) 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το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μεταφέρουν 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εσωτερικό του κυττάρου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φορείς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λειτουργούν εκμεταλλευόμενοι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την ευνοϊκή διαβάθμιση ηλεκτροχημικού δυναμικού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ενός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δεύτερου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ιόντος.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0233" y="1327355"/>
            <a:ext cx="2401466" cy="30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slide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60" y="99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carriers_pump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64946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Διαφορετικοί τρόποι μεταφοράς μορίων διαμέσου των πλασματικών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μεμβρανών.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4350" y="4753895"/>
            <a:ext cx="8088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αντλίες </a:t>
            </a:r>
            <a:r>
              <a:rPr lang="el-GR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μεταφέρουν μόρια ή ιόντα αντίθετα προς τη διαβάθμιση ηλεκτροχημικού δυναμικού (κόκκινη κεφαλή βέλους</a:t>
            </a:r>
            <a:r>
              <a:rPr lang="el-GR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Για να πραγματοποιηθεί αυτού του είδους η μεταφορά δαπανάται μεταβολική ενέργεια (συνήθως υπό μορφή του </a:t>
            </a:r>
            <a:r>
              <a:rPr lang="en-US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ATP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Τέτοιου είδους αντλίες μεταφέρουν συνήθως πρωτόνια (Η</a:t>
            </a:r>
            <a:r>
              <a:rPr lang="el-GR" sz="20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-ΑΤΡάσες) ή </a:t>
            </a:r>
            <a:r>
              <a:rPr lang="el-GR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κατιόντα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ασβεστίου.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slide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158" y="99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Symporter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007394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φορείς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συνδέονται με το προς μεταφορά ιόν ή μόριο (πορτοκαλί χρώμα) και το μεταφέρουν στο εσωτερικό του κυττάρου.</a:t>
            </a:r>
            <a:r>
              <a:rPr lang="el-GR" sz="2000" dirty="0" smtClean="0">
                <a:latin typeface="Verdana" panose="020B0604030504040204" pitchFamily="34" charset="0"/>
              </a:rPr>
              <a:t>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1285008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6116" y="18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3597</TotalTime>
  <Words>797</Words>
  <Application>Microsoft Office PowerPoint</Application>
  <PresentationFormat>On-screen Show (4:3)</PresentationFormat>
  <Paragraphs>38</Paragraphs>
  <Slides>12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Georgios Liakopoulos</dc:creator>
  <cp:lastModifiedBy>Georgios Liakopoulos</cp:lastModifiedBy>
  <cp:revision>105</cp:revision>
  <dcterms:created xsi:type="dcterms:W3CDTF">2018-04-15T12:48:54Z</dcterms:created>
  <dcterms:modified xsi:type="dcterms:W3CDTF">2020-04-04T08:21:52Z</dcterms:modified>
</cp:coreProperties>
</file>