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3" r:id="rId1"/>
  </p:sldMasterIdLst>
  <p:notesMasterIdLst>
    <p:notesMasterId r:id="rId16"/>
  </p:notesMasterIdLst>
  <p:sldIdLst>
    <p:sldId id="416" r:id="rId2"/>
    <p:sldId id="360" r:id="rId3"/>
    <p:sldId id="331" r:id="rId4"/>
    <p:sldId id="361" r:id="rId5"/>
    <p:sldId id="418" r:id="rId6"/>
    <p:sldId id="334" r:id="rId7"/>
    <p:sldId id="365" r:id="rId8"/>
    <p:sldId id="419" r:id="rId9"/>
    <p:sldId id="373" r:id="rId10"/>
    <p:sldId id="364" r:id="rId11"/>
    <p:sldId id="375" r:id="rId12"/>
    <p:sldId id="377" r:id="rId13"/>
    <p:sldId id="376" r:id="rId14"/>
    <p:sldId id="379" r:id="rId15"/>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757" autoAdjust="0"/>
    <p:restoredTop sz="82437" autoAdjust="0"/>
  </p:normalViewPr>
  <p:slideViewPr>
    <p:cSldViewPr>
      <p:cViewPr>
        <p:scale>
          <a:sx n="66" d="100"/>
          <a:sy n="66" d="100"/>
        </p:scale>
        <p:origin x="354" y="6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777FF8-2AC5-4C9C-86F8-D8B6C6A0CE23}" type="datetimeFigureOut">
              <a:rPr lang="el-GR" smtClean="0"/>
              <a:pPr/>
              <a:t>3/4/2020</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38F5952-74BB-476F-A360-485F3AAE30F8}" type="slidenum">
              <a:rPr lang="el-GR" smtClean="0"/>
              <a:pPr/>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a:t>
            </a:fld>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 φυτικό περιβάλλον, η φυσική</a:t>
            </a:r>
            <a:r>
              <a:rPr lang="el-GR" baseline="0" dirty="0" smtClean="0"/>
              <a:t> </a:t>
            </a:r>
            <a:r>
              <a:rPr lang="el-GR" dirty="0" smtClean="0"/>
              <a:t>σκίαση  συχνά</a:t>
            </a:r>
            <a:r>
              <a:rPr lang="el-GR" baseline="0" dirty="0" smtClean="0"/>
              <a:t> δημιουργεί κηλίδες φωτός οι οποίες είναι σχετικά σταθερές ή αλλάζουν ταχέως λόγω της κίνησης των φύλων με τον άνεμο. Τα φυτά που βρίσκονται στη σκιά εκμεταλλεύονται τις ηλιοκηλίδες  για την αύξηση του ενεργειακού ισοζυγίου τους. Μερικές φορές όμως οι ηλιοκηλίδες αποτελούν και παράγοντα καταπόνησης λόγω της αιφνίδιας μετάβασης φύλλων ή τμημάτων του ελάσματος του φύλλου από τη βαθιά σκιά στο άπλετο φως.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10</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l-GR" dirty="0" smtClean="0"/>
              <a:t>Αυτή είναι μια καμπύλη φωτός ή, όπως πληρέστερα ονομάζεται,</a:t>
            </a:r>
            <a:r>
              <a:rPr lang="el-GR" baseline="0" dirty="0" smtClean="0"/>
              <a:t> μία καμπύλη της απόκρισης της φωτοσυνθετικής ταχύτητας από την ένταση της προσπίπτουσας ακτινοβολίας. Υπάρχουν αντίστοιχες καμπύλες απόκρισης της φωτοσυνθετικής ταχύτητας και από άλλες παραμέτρους όπως η συγκέντρωση του διοξειδίου του άνθρακα και η θερμοκρασία. Είναι ένα πολύ χρήσιμο πειραματικό εργαλείο και θα μας βοηθήσει εδώ στην κατανόηση ορισμένων φαινομένων που σχετίζονται με τα ισοζύγια. Γι’ αυτό είναι καλό να την αναλύσουμε και να καταλάβουμε όσο καλύτερα γίνεται τις πληροφορίες που μας παρέχει. Στον οριζόντιο άξονα είναι φυσικά η ένταση της ακτινοβολίας από 0 (απόλυτο σκοτάδι) έως 2000 (μπορεί να είναι και λιγότερο ή σπανιότερα περισσότερο αλλά το 2000 είναι ένα αρκετά συχνό όριο καθώς είναι κοντά στη μέγιστη ένταση της ηλιακής ακτινοβολίας). Στον κατακόρυφο άξονα είναι η φωτοσυνθετική ταχύτητα. Προσέξτε ότι οι τιμές της ξεκινούν από αρνητικές και φθάνουν έως ένα όριο άνω από το μηδέν (το όριο αυτό εξαρτάται και από το φυτικό είδος αλλά κυμαίνεται πολλές φορές πέριξ των 20-30 μ</a:t>
            </a:r>
            <a:r>
              <a:rPr lang="en-US" baseline="0" dirty="0" smtClean="0"/>
              <a:t>mol CO2 m-2 s-1). </a:t>
            </a:r>
            <a:r>
              <a:rPr lang="el-GR" baseline="0" dirty="0" smtClean="0"/>
              <a:t>Όσον φορά στις αρνητικές τιμές, φυσικά δεν υπάρχει αρνητική φωτοσύνθεση αλλά καθώς η παράμετρος αυτή είναι η καθαρή ανταλλαγή </a:t>
            </a:r>
            <a:r>
              <a:rPr lang="en-US" baseline="0" dirty="0" smtClean="0"/>
              <a:t>CO2 </a:t>
            </a:r>
            <a:r>
              <a:rPr lang="el-GR" baseline="0" dirty="0" smtClean="0"/>
              <a:t>μεταξύ του φύλλου και τη ατμόσφαιρας, στο σκοτάδι ή σε πολύ χαμηλές εντάσεις ακτινοβολίας υπερισχύει η αναπνοή (λειτουργία που έχει ως αποτέλεσμα την έκλυση </a:t>
            </a:r>
            <a:r>
              <a:rPr lang="en-US" baseline="0" dirty="0" smtClean="0"/>
              <a:t>CO2</a:t>
            </a:r>
            <a:r>
              <a:rPr lang="el-GR" baseline="0" dirty="0" smtClean="0"/>
              <a:t>)] και συνεπώς η απορρόφηση </a:t>
            </a:r>
            <a:r>
              <a:rPr lang="en-US" baseline="0" dirty="0" smtClean="0"/>
              <a:t>CO2</a:t>
            </a:r>
            <a:r>
              <a:rPr lang="el-GR" baseline="0" dirty="0" smtClean="0"/>
              <a:t> εμφανίζεται αρνητική. Η τιμή της ταχύτητας αναπνοής θα είναι το σημείο όπου η καμπύλη τέμνει τον κατακόρυφο άξονα.</a:t>
            </a:r>
          </a:p>
          <a:p>
            <a:r>
              <a:rPr lang="el-GR" baseline="0" dirty="0" smtClean="0"/>
              <a:t>Όταν υπάρχει απρόσκοπτη διαθεσιμότητα </a:t>
            </a:r>
            <a:r>
              <a:rPr lang="en-US" baseline="0" dirty="0" smtClean="0"/>
              <a:t>CO2</a:t>
            </a:r>
            <a:r>
              <a:rPr lang="el-GR" baseline="0" dirty="0" smtClean="0"/>
              <a:t> στο φύλλο (δηλ. όταν τα στόματα είναι ανοικτά), η αύξηση της έντασης της ακτινοβολίας έχει ως αποτέλεσμα προοδευτικά και μεγαλύτερη ταχύτητα φωτοσύνθεσης (η φωτοσύνθεση φυσικά δεν λειτουργεί στο σκοτάδι ). Σε κάποια τιμή έντασης (χαμηλή σε σχέση με το άπλετο φως) η ταχύτητα της φωτοσυνθετικής αφομοίωσης είναι ίση (με αντίθετο όμως πρόσημο) με την αναπνευστική έκλυση </a:t>
            </a:r>
            <a:r>
              <a:rPr lang="en-US" baseline="0" dirty="0" smtClean="0"/>
              <a:t>CO2.</a:t>
            </a:r>
            <a:r>
              <a:rPr lang="el-GR" baseline="0" dirty="0" smtClean="0"/>
              <a:t> Η καθαρή ανταλλαγή </a:t>
            </a:r>
            <a:r>
              <a:rPr lang="en-US" baseline="0" dirty="0" smtClean="0"/>
              <a:t>CO</a:t>
            </a:r>
            <a:r>
              <a:rPr lang="el-GR" baseline="0" dirty="0" smtClean="0"/>
              <a:t>2 μεταξύ φύλλου και ατμόσφαιρας; στο σημείο αυτό θα είναι συνεπώς μηδέν. Το σημείο αυτό της έντασης της ακτινοβολίας ονομάζεται σημείο αντιστάθμισης φωτισμού. </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11</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Αυξανομένης της έντασης της ακτινοβολίας, παρατηρούμε αύξηση της φωτοσύνθεσης, αύξηση η οποία είναι αρχικά γραμμική. Στο παράδειγμά μας η ένταση μέχρι την οποία η φωτοσύνθεση αυξάνει γραμμικά είναι περίπου 500 μ</a:t>
            </a:r>
            <a:r>
              <a:rPr lang="en-US" baseline="0" dirty="0" smtClean="0"/>
              <a:t>mol </a:t>
            </a:r>
            <a:r>
              <a:rPr lang="el-GR" baseline="0" dirty="0" smtClean="0"/>
              <a:t>φωτονίων </a:t>
            </a:r>
            <a:r>
              <a:rPr lang="en-US" baseline="0" dirty="0" smtClean="0"/>
              <a:t>m-2 -1. </a:t>
            </a:r>
            <a:r>
              <a:rPr lang="el-GR" baseline="0" dirty="0" smtClean="0"/>
              <a:t>Σε αυτή την περιοχή, η φωτοσύνθεση είναι εξαρτώμενη από την ένταση της ακτινοβολίας  καθώς όποια αύξησή της οδηγεί σε αναλογική αύξηση της ταχύτητας της φωτοσύνθεσης. Πέραν των 500 μ</a:t>
            </a:r>
            <a:r>
              <a:rPr lang="en-US" baseline="0" dirty="0" smtClean="0"/>
              <a:t>mol </a:t>
            </a:r>
            <a:r>
              <a:rPr lang="el-GR" baseline="0" dirty="0" smtClean="0"/>
              <a:t>φωτονίων </a:t>
            </a:r>
            <a:r>
              <a:rPr lang="en-US" baseline="0" dirty="0" smtClean="0"/>
              <a:t>m-2 -</a:t>
            </a:r>
            <a:r>
              <a:rPr lang="el-GR" baseline="0" dirty="0" smtClean="0"/>
              <a:t>1, η φωτοσύνθεση περιορίζεται πλέον από τα επίπεδα του </a:t>
            </a:r>
            <a:r>
              <a:rPr lang="en-US" baseline="0" dirty="0" smtClean="0"/>
              <a:t>CO</a:t>
            </a:r>
            <a:r>
              <a:rPr lang="el-GR" baseline="0" dirty="0" smtClean="0"/>
              <a:t>2. Καθώς αυτή η παράμετρος καθίσταται περιοριστική, η όποια αύξηση στην ένταση της ακτινοβολίας προκαλεί μεν αύξηση της ταχύτητας αλλά όχι αναλογικά. Η φωτοσύνθεση πλέον, καθώς περιορίζεται από τα επίπεδα του </a:t>
            </a:r>
            <a:r>
              <a:rPr lang="en-US" baseline="0" dirty="0" smtClean="0"/>
              <a:t>CO2</a:t>
            </a:r>
            <a:r>
              <a:rPr lang="el-GR" baseline="0" dirty="0" smtClean="0"/>
              <a:t>, αυξάνεται λιγότερο από όσο θα αναμενόταν βάσει της προηγούμενης συμπεριφοράς. Αυτό το φαινόμενο εμφανίζεται στην καμπύλη υπό τη μορφή μιας κύρτωσης προς τα κάτω. Στα </a:t>
            </a:r>
            <a:r>
              <a:rPr lang="en-US" baseline="0" dirty="0" smtClean="0"/>
              <a:t>C4</a:t>
            </a:r>
            <a:r>
              <a:rPr lang="el-GR" baseline="0" dirty="0" smtClean="0"/>
              <a:t> φυτά όπου λειτουργεί άλλος μηχανισμός αφομοίωσης του </a:t>
            </a:r>
            <a:r>
              <a:rPr lang="en-US" baseline="0" dirty="0" smtClean="0"/>
              <a:t>C</a:t>
            </a:r>
            <a:r>
              <a:rPr lang="el-GR" baseline="0" dirty="0" smtClean="0"/>
              <a:t>Ο2 όπως  είχε αναλυθεί στο 2</a:t>
            </a:r>
            <a:r>
              <a:rPr lang="el-GR" baseline="30000" dirty="0" smtClean="0"/>
              <a:t>ο</a:t>
            </a:r>
            <a:r>
              <a:rPr lang="el-GR" baseline="0" dirty="0" smtClean="0"/>
              <a:t> κεφάλαιο, η καμπύλη φωτός είναι λιγότερο κυρτωμένη, η φωτοσυνθετική ταχύτητα συνεχίζει να αυξάνει με την αύξηση της έντασης της ακτινοβολίας και τυπικά η μέγιστη τιμή της βρίσκεται ψηλότερα από ότι σε ένα τυπικό φυτό </a:t>
            </a:r>
            <a:r>
              <a:rPr lang="en-US" baseline="0" dirty="0" smtClean="0"/>
              <a:t>C3</a:t>
            </a:r>
            <a:r>
              <a:rPr lang="el-GR" baseline="0" dirty="0" smtClean="0"/>
              <a:t>.</a:t>
            </a:r>
            <a:endParaRPr lang="el-GR" dirty="0" smtClean="0"/>
          </a:p>
          <a:p>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12</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dirty="0" smtClean="0"/>
              <a:t>Συνοψίζοντας,</a:t>
            </a:r>
            <a:r>
              <a:rPr lang="el-GR" baseline="0" dirty="0" smtClean="0"/>
              <a:t> η καμπύλη χωρίζεται σε δύο τμήματα:</a:t>
            </a:r>
          </a:p>
          <a:p>
            <a:pPr marL="0" marR="0" indent="0" algn="l" defTabSz="914400" rtl="0" eaLnBrk="1" fontAlgn="auto" latinLnBrk="0" hangingPunct="1">
              <a:lnSpc>
                <a:spcPct val="100000"/>
              </a:lnSpc>
              <a:spcBef>
                <a:spcPts val="0"/>
              </a:spcBef>
              <a:spcAft>
                <a:spcPts val="0"/>
              </a:spcAft>
              <a:buClrTx/>
              <a:buSzTx/>
              <a:buFontTx/>
              <a:buNone/>
              <a:tabLst/>
              <a:defRPr/>
            </a:pPr>
            <a:r>
              <a:rPr lang="el-GR" baseline="0" dirty="0" smtClean="0"/>
              <a:t>Εκείνο όπου ο περιοριστικός παράγοντας είναι η ένταση φωτεινής ακτινοβολίας (ευθύγραμμο τμήμα της καμπύλης), και εκείνο </a:t>
            </a:r>
            <a:r>
              <a:rPr lang="el-GR" baseline="0" dirty="0" err="1" smtClean="0"/>
              <a:t>όπουπεριοριστικός</a:t>
            </a:r>
            <a:r>
              <a:rPr lang="el-GR" baseline="0" dirty="0" smtClean="0"/>
              <a:t> παράγοντας αναδεικνύεται πλέον η συγκέντρωση του CO2 (τμήμα της καμπύλης με κύρτωση προς τα κάτω).</a:t>
            </a:r>
          </a:p>
          <a:p>
            <a:pPr marL="0" marR="0" indent="0" algn="l" defTabSz="914400" rtl="0" eaLnBrk="1" fontAlgn="auto" latinLnBrk="0" hangingPunct="1">
              <a:lnSpc>
                <a:spcPct val="100000"/>
              </a:lnSpc>
              <a:spcBef>
                <a:spcPts val="0"/>
              </a:spcBef>
              <a:spcAft>
                <a:spcPts val="0"/>
              </a:spcAft>
              <a:buClrTx/>
              <a:buSzTx/>
              <a:buFontTx/>
              <a:buNone/>
              <a:tabLst/>
              <a:defRPr/>
            </a:pP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13</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Το γεγονός ότι στην περιοχή μετά τα 500 μ</a:t>
            </a:r>
            <a:r>
              <a:rPr lang="en-US" dirty="0" smtClean="0"/>
              <a:t>mol</a:t>
            </a:r>
            <a:r>
              <a:rPr lang="en-US" baseline="0" dirty="0" smtClean="0"/>
              <a:t> </a:t>
            </a:r>
            <a:r>
              <a:rPr lang="el-GR" baseline="0" dirty="0" smtClean="0"/>
              <a:t>φωτονίων </a:t>
            </a:r>
            <a:r>
              <a:rPr lang="en-US" baseline="0" dirty="0" smtClean="0"/>
              <a:t>m-2 s-1 </a:t>
            </a:r>
            <a:r>
              <a:rPr lang="el-GR" baseline="0" dirty="0" smtClean="0"/>
              <a:t>το </a:t>
            </a:r>
            <a:r>
              <a:rPr lang="en-US" baseline="0" dirty="0" smtClean="0"/>
              <a:t>CO2</a:t>
            </a:r>
            <a:r>
              <a:rPr lang="el-GR" baseline="0" dirty="0" smtClean="0"/>
              <a:t> είναι περιοριστικό για τη φωτοσύνθεση αποδεικνύεται από το γεγονός ότι η αύξηση των επιπέδων του </a:t>
            </a:r>
            <a:r>
              <a:rPr lang="en-US" baseline="0" dirty="0" smtClean="0"/>
              <a:t>CO2</a:t>
            </a:r>
            <a:r>
              <a:rPr lang="el-GR" baseline="0" dirty="0" smtClean="0"/>
              <a:t> (π.χ. από τα 400 στα 600 </a:t>
            </a:r>
            <a:r>
              <a:rPr lang="en-US" baseline="0" dirty="0" err="1" smtClean="0"/>
              <a:t>ppm</a:t>
            </a:r>
            <a:r>
              <a:rPr lang="el-GR" baseline="0" dirty="0" smtClean="0"/>
              <a:t>) προκαλεί επέκταση της γραμμικής περιοχής, προς υψηλότερες τιμές τόσο έντασης ακτινοβολίας όσο και ταχύτητας φωτοσύνθεσης. Βέβαια το </a:t>
            </a:r>
            <a:r>
              <a:rPr lang="en-US" baseline="0" dirty="0" smtClean="0"/>
              <a:t>CO2</a:t>
            </a:r>
            <a:r>
              <a:rPr lang="el-GR" baseline="0" dirty="0" smtClean="0"/>
              <a:t> συνεχίζει να είναι περιοριστικό για τη φωτοσύνθεση αλλά τώρα αυτό παρατηρείται σε μεγαλύτερη ένταση ακτινοβολίας. </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14</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Τα τρία ισοζύγια</a:t>
            </a:r>
            <a:r>
              <a:rPr lang="el-GR" baseline="0" dirty="0" smtClean="0"/>
              <a:t>  τα οποία καθορίζουν την επιβίωση και ολοκλήρωση του βιολογικού κύκλου των φυτών είναι το ισοζύγιο άνθρακα, το ισοζύγιο ενέργειας και το ισοζύγιο νερού.  Τα ισοζύγια αυτά θα πρέπει </a:t>
            </a:r>
            <a:r>
              <a:rPr lang="el-GR" sz="1200" kern="1200" baseline="0" dirty="0" smtClean="0">
                <a:solidFill>
                  <a:schemeClr val="tx1"/>
                </a:solidFill>
                <a:latin typeface="+mn-lt"/>
                <a:ea typeface="+mn-ea"/>
                <a:cs typeface="+mn-cs"/>
              </a:rPr>
              <a:t>να ανταποκρίνονται στις ανάγκες των φυτών για αύξηση βιομάζας και ανάπτυξη. Θα επανέλθουμε ξανά στο σχήμα αυτό αλλά για την ώρα καλό θα ήταν να έχετε υπόψη σας πως τα τρία αυτά ισοζύγια </a:t>
            </a:r>
            <a:r>
              <a:rPr lang="el-GR" sz="1200" kern="1200" baseline="0" dirty="0" err="1" smtClean="0">
                <a:solidFill>
                  <a:schemeClr val="tx1"/>
                </a:solidFill>
                <a:latin typeface="+mn-lt"/>
                <a:ea typeface="+mn-ea"/>
                <a:cs typeface="+mn-cs"/>
              </a:rPr>
              <a:t>αλληλορυθμίζονται</a:t>
            </a:r>
            <a:r>
              <a:rPr lang="el-GR" sz="1200" kern="1200" baseline="0" dirty="0" smtClean="0">
                <a:solidFill>
                  <a:schemeClr val="tx1"/>
                </a:solidFill>
                <a:latin typeface="+mn-lt"/>
                <a:ea typeface="+mn-ea"/>
                <a:cs typeface="+mn-cs"/>
              </a:rPr>
              <a:t> και αλληλεπιδρούν μεταξύ τους και ότι ένα κομβικό σημείο ρύθμισής  τους είναι τα στόματα. Επίσης αν προσέξετε, κάθε ισοζύγιο μπορεί να είναι θετικό ή αρνητικό ανάλογα με κάποιες μεταβλητές. Για παράδειγμα η απορρόφηση νερού από το έδαφος λειτουργεί θετικά για το υδατικό ισοζύγιο ενώ η διαπνοή λειτουργεί αρνητικά. Τέλος στο σχήμα φαίνονται οι βασικές εισροές και εκροές, ενέργειας, νερού και άνθρακα.</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2</a:t>
            </a:fld>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Τα τρία</a:t>
            </a:r>
            <a:r>
              <a:rPr lang="el-GR" baseline="0" dirty="0" smtClean="0"/>
              <a:t> ισοζύγια θα πρέπει να είναι θετικά για το σύνολο σχεδόν του βιολογικού κύκλου του φυτού προκειμένου αυτός να μπορεί να ολοκληρωθεί απρόσκοπτα. Έτσι, το ισοζύγιο ενέργειας θα πρέπει να είναι θετικό όχι μόνο διότι κάθε οργανωμένο σύστημα όπως ένας ζωντανός οργανισμός απαιτεί ενέργεια ώστε να διατηρηθεί αλλά και διότι  αυτό είναι προαπαιτούμενο για τη συνεχή ανάπτυξη του φυτικού  οργανισμού. ΄Το ίδιο ισχύει και για το ισοζύγιο άνθρακα. Η εισροή ενέργειας μέσω της φωτοσύνθεσης θα πρέπει συνεχώς να υπερτερεί της απώλειάς του μέσω της αναπνοής και στα φυτά </a:t>
            </a:r>
            <a:r>
              <a:rPr lang="en-US" baseline="0" dirty="0" smtClean="0"/>
              <a:t>C3</a:t>
            </a:r>
            <a:r>
              <a:rPr lang="el-GR" baseline="0" dirty="0" smtClean="0"/>
              <a:t> και της φωτοαναπνοής. Επιπλέον, ένα μεγάλο πλεόνασμα άνθρακα είναι ιδιαίτερα επιθυμητό, ιδιαίτερα στα γεωργικά συστήματα. Ο λόγος είναι πολύ απλός αν δεν τον έχετε σκεφτεί ακόμα μπορείτε να κάνετε μια παύση και να διερωτηθείτε.</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3</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Το πλεόνασμα σε</a:t>
            </a:r>
            <a:r>
              <a:rPr lang="el-GR" baseline="0" dirty="0" smtClean="0"/>
              <a:t> άνθρακα αντιπροσωπεύει τη συσσώρευση βιομάζας, δηλαδή οργανικού άνθρακα ο οποίος δεν έχει χαθεί μέσω της αναπνοής. Με άλλα λόγια, το πλεόνασμα αυτό είναι η βιομάζα που απομένει μετά το τέλος του βιολογικού κύκλου του φυτού ή μετά το τέλος της καλλιέργειας και αντιπροσωπεύει κατά ένα μέρος ή καθ’ ολοκληρία ο συγκομιζόμενο προϊόν. Στα φυσικά οικοσυστήματα επίσης έχει μεγάλη σημασία το θετικό ισοζύγιο καθώς αντιπροσωπεύει ον άνθρακα που συσσωρεύεται στα σπέρματα και</a:t>
            </a:r>
            <a:r>
              <a:rPr lang="en-US" baseline="0" dirty="0" smtClean="0"/>
              <a:t> </a:t>
            </a:r>
            <a:r>
              <a:rPr lang="el-GR" baseline="0" dirty="0" smtClean="0"/>
              <a:t>σχετίζεται με την επιτυχή διαιώνιση του φυτικού οργανισμού, δηλ. την αναπαραγωγική του επιτυχία.</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4</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Το ισοζύγιο νερού θα πρέπει  σίγουρα</a:t>
            </a:r>
            <a:r>
              <a:rPr lang="el-GR" baseline="0" dirty="0" smtClean="0"/>
              <a:t> να μην είναι ελλειμματικό. Εάν είναι, σημαίνει πως το φυτό χάνει περισσότερο νερό (μέσω της διαπνοής) από αυτό που μπορεί να αναπληρώσει μέσω της ρίζας. Η κατάσταση αυτή οδηγεί μοιραία στην προοδευτική αφυδάτωση του φυτού. Επίσης, το ελλειμματικό ισοζύγιο νερού επηρεάζει την ανάπτυξη (η ανάπτυξη νέων κυττάρων απαιτεί ικανό υδατικό περιεχόμενο) και έμμεσα και τη φωτοσύνθεση που με τη σειρά της επηρεάζει τα υπόλοιπα δύο ισοζύγια του φυτού.</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Οι παράγοντες του περιβάλλοντος είναι καίριας σημασίας για τα τρία ισοζύγια του</a:t>
            </a:r>
            <a:r>
              <a:rPr lang="el-GR" baseline="0" dirty="0" smtClean="0"/>
              <a:t> φυτού. Προς το τέλος του κεφαλαίου θα εξετάσουμε την επίδραση της θερμοκρασίας. Λίγο πριν, θα έχουμε εξηγήσει τη λειτουργία των στομάτων και πως αυτή αλλά και η ίδια η φωτοσύνθεση επηρεάζεται από η συγκέντρωση του </a:t>
            </a:r>
            <a:r>
              <a:rPr lang="en-US" baseline="0" dirty="0" smtClean="0"/>
              <a:t>C</a:t>
            </a:r>
            <a:r>
              <a:rPr lang="el-GR" baseline="0" dirty="0" smtClean="0"/>
              <a:t>Ο</a:t>
            </a:r>
            <a:r>
              <a:rPr lang="el-GR" baseline="-25000" dirty="0" smtClean="0"/>
              <a:t>2</a:t>
            </a:r>
            <a:r>
              <a:rPr lang="el-GR" baseline="0" dirty="0" smtClean="0"/>
              <a:t>. Η τελευταία, παρόλο που είναι σχετικά σταθερή στην ατμόσφαιρα (βραχυπρόθεσμα), δεν συμβαίνει το ίδιο και με το εσωτερικό του φύλλου, περιβάλλον του οποίου η κατάσταση επηρεάζει τη λειτουργία των στομάτων σε μεγάλο βαθμό. Η ένταση και η ποιότητα της ακτινοβολίας επηρεάζουν ιδιαίτερα το ισοζύγιο ενέργειας και άνθρακα. Τέλος, η υγρασία επηρεάζει το υδατικό ισοζύγιο. </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6</a:t>
            </a:fld>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Αν και </a:t>
            </a:r>
            <a:r>
              <a:rPr lang="el-GR" baseline="0" dirty="0" smtClean="0"/>
              <a:t>θα μπορούσε να πει κάποιος ότι </a:t>
            </a:r>
            <a:r>
              <a:rPr lang="el-GR" dirty="0" smtClean="0"/>
              <a:t>η αλλαγή</a:t>
            </a:r>
            <a:r>
              <a:rPr lang="el-GR" baseline="0" dirty="0" smtClean="0"/>
              <a:t> που οφείλεται στον 24ωρο κύκλο ημέρας-νύχτας δεν είναι άξια λόγου καθώς λαμβάνει χώρα παντού και συνεχώς, αυτό δεν είναι σωστό διότι η σχετική θέση του ήλιου αλλάζει ανάλογα με τον προσανατολισμό και τη θέση της καλλιέργειας ως προς φυσικά ή τεχνητά εμπόδια. Η γωνία ανύψωσης του ηλιακού δίσκου εξαρτάται από την εποχή και το γεωγραφικό πλάτος. Οι κλιματικές συνθήκες παραλλάσουν από περιοχή σε περιοχή ακόμα και του ίδιου γεωγραφικού πλάτους. Η θέση των φύλλων στην κόμη εξαρτάται από τον γονότυπο και τη μόρφωση της κόμης αποτέλεσμα κλαδέματος και άλλων καλλιεργητικών τεχνικών. Το ΄ίδιο ισχύει σε ένα βαθμό για τη γεωμετρία του ελάσματος , την κλίση και τις οπτικές ιδιότητες αποτέλεσμα γονοτύπου και περιβάλλοντος. Τέλος, τα τεχνητά περιβάλλοντα όπως τα θερμοκήπια και ο τεχνητός αποκλειστικός ή συμπληρωματικός φωτισμός παίζει ιδιαίτερο ρόλο σε ορισμένες περιπτώσεις. </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7</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Η</a:t>
            </a:r>
            <a:r>
              <a:rPr lang="el-GR" baseline="0" dirty="0" smtClean="0"/>
              <a:t> απόκλιση της φασματικής σύστασης από το ‘κανονικό’ ηλιακό φως μπορεί να οφείλεται σε φυσική σκίαση (πολλές φορές προκαλούμενη από τον προσανατολισμό, την αρχιτεκτονική και την εν γένει σύσταση της φυτείας)</a:t>
            </a:r>
            <a:r>
              <a:rPr lang="en-US" baseline="0" dirty="0" smtClean="0"/>
              <a:t> </a:t>
            </a:r>
            <a:r>
              <a:rPr lang="el-GR" baseline="0" dirty="0" smtClean="0"/>
              <a:t>ή στην ώρα της ημέρας (νωρίς το πρωί και αργά το βράδυ το λυκαυγές και το λυκόφως αντίστοιχα είναι πλούσια σε μήκη κύματος πλησίον του κυανού και φτωχά σε μήκη κύματος πλησίον του ερυθρού, κατά την ανατολή και τη δύση του ηλίου το φως είναι πλούσιο σε μήκη κύματος πλησίον του ερυθρού και φτωχά σε μήκη κύματος πλησίον του κυανού, όλες οι αλλαγές είναι λόγω της σκέδασης </a:t>
            </a:r>
            <a:r>
              <a:rPr lang="en-US" baseline="0" dirty="0" smtClean="0"/>
              <a:t>Rayleigh</a:t>
            </a:r>
            <a:r>
              <a:rPr lang="el-GR" baseline="0" dirty="0" smtClean="0"/>
              <a:t>). Τέλος, στα διάφορα τεχνητά περιβάλλοντα το φως υφίσταται αλλαγές στη σύστασή του λόγω των υλικών κάλυψης και των φωτιστικών αποκλειστικού ή συμπληρωματικού φωτισμού. Συχνά, φίλτρα τα οποία τροποποιούν τη φασματική σύσταση του φωτός ή η χρήση φωτιστικών σωμάτων με συγκεκριμένη σύσταση χρησιμοποιούνται για την επίτευξη του επιθυμητού φαινοτύπου, γεγονός το οποίο μερικές φορές συνεπάγεται ενεργειακή ανεπάρκεια για τη φωτοσύνθεση.</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8</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l-GR" dirty="0" smtClean="0"/>
              <a:t>Στον πίνακα</a:t>
            </a:r>
            <a:r>
              <a:rPr lang="el-GR" baseline="0" dirty="0" smtClean="0"/>
              <a:t> αυτό μπορούμε να δούλε τις διαφορές στην ένταση (αναφέρεται ως φωτονιακή ροή  και μετράται σε μ</a:t>
            </a:r>
            <a:r>
              <a:rPr lang="en-US" baseline="0" dirty="0" smtClean="0"/>
              <a:t>mol </a:t>
            </a:r>
            <a:r>
              <a:rPr lang="el-GR" baseline="0" dirty="0" smtClean="0"/>
              <a:t>φωτονίων ανά </a:t>
            </a:r>
            <a:r>
              <a:rPr lang="en-US" baseline="0" dirty="0" smtClean="0"/>
              <a:t>m</a:t>
            </a:r>
            <a:r>
              <a:rPr lang="el-GR" baseline="0" dirty="0" smtClean="0"/>
              <a:t>-2 και ανά </a:t>
            </a:r>
            <a:r>
              <a:rPr lang="en-US" baseline="0" dirty="0" smtClean="0"/>
              <a:t>s</a:t>
            </a:r>
            <a:r>
              <a:rPr lang="el-GR" baseline="0" dirty="0" smtClean="0"/>
              <a:t>) και την ποιότητα της ακτινοβολίας του άπλετου φωτός και της σκιάς, συγκεκριμένα κάτω από φυλλωσιά με δείκτη φυλλικής επιφάνειας ίσο με 4. Μπορούμε να παρατηρήσουμε τη δραματική πτώση της έντασης, τον </a:t>
            </a:r>
            <a:r>
              <a:rPr lang="el-GR" baseline="0" dirty="0" err="1" smtClean="0"/>
              <a:t>αποεμπλουτισμό</a:t>
            </a:r>
            <a:r>
              <a:rPr lang="el-GR" baseline="0" dirty="0" smtClean="0"/>
              <a:t> του φωτός της σκιάς σε φωτόνια της ερυθρής και κυανής κυρίως περιοχής και τον εντυπωσιακό εμπλουτισμό σε φωτόνια της περιοχής του εγγύς υπερύθρου. Η τελευταία  οφείλεται στο γεγονός ότι τα φύλλα ανακλούν και αφήνουν να διέλθει σε μεγάλο βαθμό η ακτινοβολία αυτή. Αναζητήστε φωτογραφίες τοπίων με βλάστηση που έχουν βγει με υπέρυθρο φιλμ</a:t>
            </a:r>
            <a:r>
              <a:rPr lang="en-US" baseline="0" dirty="0" smtClean="0"/>
              <a:t> (</a:t>
            </a:r>
            <a:r>
              <a:rPr lang="el-GR" baseline="0" dirty="0" smtClean="0"/>
              <a:t>ή τώρα πια με τροποποιημένες ψηφιακές φωτογραφικές μηχανές). Σε αυτές φαίνεται μαύρος ο ουρανός (επειδή το υπέρυθρο δεν σκεδάζεται καθόλου από την ατμόσφαιρα) και λευκά τα φύλλα των φυτών για τον παραπάνω λόγο). Η εντυπωσιακή αλλαγή του λόγου του ερυθρού προς το υπέρυθρο λόγω σκίασης είναι η παράμετρος στην οποία στηρίζεται η αντίληψη των φυτών όσον αφορά στην απουσία φωτός ή την ύπαρξη σκίασης και η εκκίνηση </a:t>
            </a:r>
            <a:r>
              <a:rPr lang="el-GR" baseline="0" dirty="0" err="1" smtClean="0"/>
              <a:t>φωτομορφογενετικών</a:t>
            </a:r>
            <a:r>
              <a:rPr lang="el-GR" baseline="0" dirty="0" smtClean="0"/>
              <a:t> αντιδράσεων όπως η αποφυγή σκίασης.</a:t>
            </a:r>
            <a:endParaRPr lang="el-GR" dirty="0"/>
          </a:p>
        </p:txBody>
      </p:sp>
      <p:sp>
        <p:nvSpPr>
          <p:cNvPr id="4" name="Slide Number Placeholder 3"/>
          <p:cNvSpPr>
            <a:spLocks noGrp="1"/>
          </p:cNvSpPr>
          <p:nvPr>
            <p:ph type="sldNum" sz="quarter" idx="10"/>
          </p:nvPr>
        </p:nvSpPr>
        <p:spPr/>
        <p:txBody>
          <a:bodyPr/>
          <a:lstStyle/>
          <a:p>
            <a:fld id="{138F5952-74BB-476F-A360-485F3AAE30F8}" type="slidenum">
              <a:rPr lang="el-GR" smtClean="0"/>
              <a:pPr/>
              <a:t>9</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CB90E57-5B64-4CE7-8D23-3A59AF8A2E20}" type="slidenum">
              <a:rPr lang="el-GR" smtClean="0"/>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2375419-5B2F-4CB3-B49E-2011DA5FE918}" type="slidenum">
              <a:rPr lang="el-GR" smtClean="0"/>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937BFF90-405A-4302-840D-66C141BA9961}" type="slidenum">
              <a:rPr lang="el-GR" smtClean="0"/>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FCD3E816-74C9-4E1B-B3B7-97DE94C935F6}" type="slidenum">
              <a:rPr lang="el-GR" smtClean="0"/>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E37F38C4-0CC2-4949-990A-6B309514B865}" type="slidenum">
              <a:rPr lang="el-GR" smtClean="0"/>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B14C3364-20F6-41F2-A7FA-F2D88CAEE5C9}" type="slidenum">
              <a:rPr lang="el-GR" smtClean="0"/>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9AE192D9-C226-4C30-BD03-CAABF09CF812}" type="slidenum">
              <a:rPr lang="el-GR" smtClean="0"/>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AEB3B89-9C2E-4688-8066-BAF4B4BF02A7}" type="slidenum">
              <a:rPr lang="el-GR" smtClean="0"/>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15322BD-ED6B-4FCF-9846-4427567D5740}" type="slidenum">
              <a:rPr lang="el-GR" smtClean="0"/>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0AE9CA7D-FF29-4DEA-A2BD-DB688D941CFD}" type="slidenum">
              <a:rPr lang="el-GR" smtClean="0"/>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F785FC35-C1CC-4AF7-A060-3E1D90B3AC07}" type="slidenum">
              <a:rPr lang="el-GR" smtClean="0"/>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A3C84D-D97E-4C2B-9251-63F2AFC90076}" type="slidenum">
              <a:rPr lang="el-GR" smtClean="0"/>
              <a:pPr/>
              <a:t>‹#›</a:t>
            </a:fld>
            <a:endParaRPr lang="el-GR"/>
          </a:p>
        </p:txBody>
      </p:sp>
    </p:spTree>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4.jpe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txBox="1">
            <a:spLocks noChangeArrowheads="1"/>
          </p:cNvSpPr>
          <p:nvPr/>
        </p:nvSpPr>
        <p:spPr>
          <a:xfrm>
            <a:off x="685800" y="2115031"/>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l-GR" sz="2400" b="1" dirty="0" smtClean="0"/>
          </a:p>
          <a:p>
            <a:r>
              <a:rPr lang="el-GR" sz="2400" b="1" dirty="0" smtClean="0"/>
              <a:t>ΚΕΦΑΛΑΙΟ </a:t>
            </a:r>
            <a:r>
              <a:rPr lang="en-US" sz="2400" b="1" dirty="0" smtClean="0"/>
              <a:t>5</a:t>
            </a:r>
            <a:r>
              <a:rPr lang="el-GR" sz="2400" b="1" dirty="0" smtClean="0"/>
              <a:t>Α</a:t>
            </a:r>
            <a:r>
              <a:rPr lang="en-US" sz="2400" b="1" dirty="0" smtClean="0"/>
              <a:t/>
            </a:r>
            <a:br>
              <a:rPr lang="en-US" sz="2400" b="1" dirty="0" smtClean="0"/>
            </a:br>
            <a:r>
              <a:rPr lang="el-GR" sz="2400" dirty="0" smtClean="0"/>
              <a:t/>
            </a:r>
            <a:br>
              <a:rPr lang="el-GR" sz="2400" dirty="0" smtClean="0"/>
            </a:br>
            <a:r>
              <a:rPr lang="el-GR" sz="2400" dirty="0" smtClean="0"/>
              <a:t>Ορισμένοι παράγοντες του περιβάλλοντος επηρεάζουν τα ισοζύγια ενέργειας, άνθρακα και νερού των φυτών</a:t>
            </a:r>
            <a:endParaRPr lang="el-GR" sz="2400" dirty="0"/>
          </a:p>
        </p:txBody>
      </p:sp>
      <p:sp>
        <p:nvSpPr>
          <p:cNvPr id="5" name="TextBox 4"/>
          <p:cNvSpPr txBox="1"/>
          <p:nvPr/>
        </p:nvSpPr>
        <p:spPr>
          <a:xfrm>
            <a:off x="683568" y="5930116"/>
            <a:ext cx="7488832" cy="523220"/>
          </a:xfrm>
          <a:prstGeom prst="rect">
            <a:avLst/>
          </a:prstGeom>
          <a:noFill/>
        </p:spPr>
        <p:txBody>
          <a:bodyPr wrap="square" rtlCol="0">
            <a:spAutoFit/>
          </a:bodyPr>
          <a:lstStyle/>
          <a:p>
            <a:r>
              <a:rPr lang="el-GR" sz="1400" dirty="0" smtClean="0"/>
              <a:t>Για απορίες στο συγκεκριμένο κεφάλαιο σας παρακαλούμε να επικοινωνείτε με τον διδάσκων </a:t>
            </a:r>
            <a:br>
              <a:rPr lang="el-GR" sz="1400" dirty="0" smtClean="0"/>
            </a:br>
            <a:r>
              <a:rPr lang="el-GR" sz="1400" dirty="0" smtClean="0"/>
              <a:t>Γ. </a:t>
            </a:r>
            <a:r>
              <a:rPr lang="el-GR" sz="1400" dirty="0" err="1" smtClean="0"/>
              <a:t>Λιακόπουλο</a:t>
            </a:r>
            <a:r>
              <a:rPr lang="el-GR" sz="1400" dirty="0" smtClean="0"/>
              <a:t> (</a:t>
            </a:r>
            <a:r>
              <a:rPr lang="en-US" sz="1400" dirty="0" err="1" smtClean="0"/>
              <a:t>gliak</a:t>
            </a:r>
            <a:r>
              <a:rPr lang="el-GR" sz="1400" dirty="0" smtClean="0"/>
              <a:t>@</a:t>
            </a:r>
            <a:r>
              <a:rPr lang="el-GR" sz="1400" dirty="0" err="1" smtClean="0"/>
              <a:t>aua.gr</a:t>
            </a:r>
            <a:r>
              <a:rPr lang="el-GR" sz="1400" dirty="0" smtClean="0"/>
              <a:t>)</a:t>
            </a:r>
          </a:p>
        </p:txBody>
      </p:sp>
      <p:sp>
        <p:nvSpPr>
          <p:cNvPr id="7" name="Rectangle 2"/>
          <p:cNvSpPr txBox="1">
            <a:spLocks noChangeArrowheads="1"/>
          </p:cNvSpPr>
          <p:nvPr/>
        </p:nvSpPr>
        <p:spPr>
          <a:xfrm>
            <a:off x="683568" y="180107"/>
            <a:ext cx="7772400" cy="173672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l-GR" sz="1800" dirty="0" smtClean="0"/>
              <a:t>Εργαστήριο Φυσιολογίας και Μορφολογίας Φυτών</a:t>
            </a:r>
          </a:p>
          <a:p>
            <a:pPr algn="ctr"/>
            <a:r>
              <a:rPr lang="el-GR" sz="1800" dirty="0" smtClean="0"/>
              <a:t>Τμήμα Επιστήμης Φυτικής Παραγωγής</a:t>
            </a:r>
          </a:p>
          <a:p>
            <a:pPr algn="ctr"/>
            <a:r>
              <a:rPr lang="el-GR" sz="1800" dirty="0" smtClean="0"/>
              <a:t>Γεωπονικό Πανεπιστήμιο Αθηνών</a:t>
            </a:r>
          </a:p>
          <a:p>
            <a:pPr algn="ctr"/>
            <a:endParaRPr lang="el-GR" sz="2000" dirty="0" smtClean="0"/>
          </a:p>
          <a:p>
            <a:pPr algn="ctr"/>
            <a:r>
              <a:rPr lang="el-GR" sz="2400" b="1" dirty="0" smtClean="0"/>
              <a:t>Φυσιολογία των Φυτών </a:t>
            </a:r>
          </a:p>
          <a:p>
            <a:pPr algn="ctr"/>
            <a:r>
              <a:rPr lang="el-GR" sz="1800" dirty="0" smtClean="0"/>
              <a:t>(2</a:t>
            </a:r>
            <a:r>
              <a:rPr lang="el-GR" sz="1800" baseline="30000" dirty="0" smtClean="0"/>
              <a:t>ο</a:t>
            </a:r>
            <a:r>
              <a:rPr lang="el-GR" sz="1800" dirty="0" smtClean="0"/>
              <a:t> Εξάμηνο ΑΦΜ&amp;ΓΜ και 6</a:t>
            </a:r>
            <a:r>
              <a:rPr lang="el-GR" sz="1800" baseline="30000" dirty="0" smtClean="0"/>
              <a:t>ο</a:t>
            </a:r>
            <a:r>
              <a:rPr lang="el-GR" sz="1800" dirty="0" smtClean="0"/>
              <a:t> εξάμηνο ΑΟΑ)</a:t>
            </a:r>
            <a:endParaRPr lang="el-GR" sz="2000" dirty="0"/>
          </a:p>
        </p:txBody>
      </p:sp>
    </p:spTree>
    <p:extLst>
      <p:ext uri="{BB962C8B-B14F-4D97-AF65-F5344CB8AC3E}">
        <p14:creationId xmlns:p14="http://schemas.microsoft.com/office/powerpoint/2010/main" val="19838437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Z:\Karabou\biblia\physiology\Figures\Chapter 5\5_photo_plate.jpg"/>
          <p:cNvPicPr/>
          <p:nvPr/>
        </p:nvPicPr>
        <p:blipFill>
          <a:blip r:embed="rId5" cstate="print"/>
          <a:srcRect/>
          <a:stretch>
            <a:fillRect/>
          </a:stretch>
        </p:blipFill>
        <p:spPr bwMode="auto">
          <a:xfrm>
            <a:off x="2230755" y="1675447"/>
            <a:ext cx="4682490" cy="3507105"/>
          </a:xfrm>
          <a:prstGeom prst="rect">
            <a:avLst/>
          </a:prstGeom>
          <a:noFill/>
          <a:ln w="9525">
            <a:noFill/>
            <a:miter lim="800000"/>
            <a:headEnd/>
            <a:tailEnd/>
          </a:ln>
        </p:spPr>
      </p:pic>
      <p:sp>
        <p:nvSpPr>
          <p:cNvPr id="4" name="Rectangle 3"/>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Αντιπροσωπευτικά φωτεινά περιβάλλοντα</a:t>
            </a:r>
          </a:p>
        </p:txBody>
      </p:sp>
      <p:cxnSp>
        <p:nvCxnSpPr>
          <p:cNvPr id="5" name="Straight Connector 4"/>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99772" y="9488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26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848872" cy="4124206"/>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Τι είναι το σημείο αντιστάθμισης φωτισμού; </a:t>
            </a:r>
          </a:p>
          <a:p>
            <a:r>
              <a:rPr lang="el-GR" i="1" dirty="0" smtClean="0"/>
              <a:t> </a:t>
            </a:r>
            <a:endParaRPr lang="el-GR" dirty="0" smtClean="0"/>
          </a:p>
          <a:p>
            <a:pPr marL="342900" indent="-342900"/>
            <a:r>
              <a:rPr lang="el-GR" sz="2000" b="1" dirty="0" smtClean="0">
                <a:latin typeface="Verdana" pitchFamily="34" charset="0"/>
                <a:ea typeface="Verdana" pitchFamily="34" charset="0"/>
                <a:cs typeface="Verdana" pitchFamily="34" charset="0"/>
              </a:rPr>
              <a:t>1.</a:t>
            </a:r>
            <a:r>
              <a:rPr lang="el-GR" sz="2000" dirty="0" smtClean="0">
                <a:latin typeface="Verdana" pitchFamily="34" charset="0"/>
                <a:ea typeface="Verdana" pitchFamily="34" charset="0"/>
                <a:cs typeface="Verdana" pitchFamily="34" charset="0"/>
              </a:rPr>
              <a:t> Εάν τα στόματα παραμένουν ανοικτά παρουσία φωτισμού, η φωτοσυνθετική ταχύτητα εξαρτάται από την ένταση της φωτεινής ακτινοβολίας.</a:t>
            </a:r>
          </a:p>
          <a:p>
            <a:pPr marL="342900" indent="-342900"/>
            <a:r>
              <a:rPr lang="el-GR" sz="2000" b="1" dirty="0" smtClean="0">
                <a:latin typeface="Verdana" pitchFamily="34" charset="0"/>
                <a:ea typeface="Verdana" pitchFamily="34" charset="0"/>
                <a:cs typeface="Verdana" pitchFamily="34" charset="0"/>
              </a:rPr>
              <a:t>2. </a:t>
            </a:r>
            <a:r>
              <a:rPr lang="el-GR" sz="2000" dirty="0" smtClean="0">
                <a:latin typeface="Verdana" pitchFamily="34" charset="0"/>
                <a:ea typeface="Verdana" pitchFamily="34" charset="0"/>
                <a:cs typeface="Verdana" pitchFamily="34" charset="0"/>
              </a:rPr>
              <a:t>Όταν η ένταση πάρει χαμηλές τιμές, το καθαρό ισοζύγιο στις ανταλλαγές Ο</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(ή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μηδενίζεται, δηλ. η ταχύτητα της φωτοσύνθεσης αντισταθμίζεται από την ταχύτητα της </a:t>
            </a:r>
          </a:p>
          <a:p>
            <a:pPr marL="342900" indent="-342900"/>
            <a:r>
              <a:rPr lang="el-GR" sz="2000" dirty="0" smtClean="0">
                <a:latin typeface="Verdana" pitchFamily="34" charset="0"/>
                <a:ea typeface="Verdana" pitchFamily="34" charset="0"/>
                <a:cs typeface="Verdana" pitchFamily="34" charset="0"/>
              </a:rPr>
              <a:t>	αναπνοής. </a:t>
            </a:r>
          </a:p>
          <a:p>
            <a:pPr marL="342900" indent="-342900"/>
            <a:r>
              <a:rPr lang="el-GR" sz="2000" b="1" dirty="0" smtClean="0">
                <a:latin typeface="Verdana" pitchFamily="34" charset="0"/>
                <a:ea typeface="Verdana" pitchFamily="34" charset="0"/>
                <a:cs typeface="Verdana" pitchFamily="34" charset="0"/>
              </a:rPr>
              <a:t>3.</a:t>
            </a:r>
            <a:r>
              <a:rPr lang="el-GR" sz="2000" dirty="0" smtClean="0">
                <a:latin typeface="Verdana" pitchFamily="34" charset="0"/>
                <a:ea typeface="Verdana" pitchFamily="34" charset="0"/>
                <a:cs typeface="Verdana" pitchFamily="34" charset="0"/>
              </a:rPr>
              <a:t> Στην κατάσταση αυτή </a:t>
            </a:r>
          </a:p>
          <a:p>
            <a:pPr marL="342900" indent="-342900"/>
            <a:r>
              <a:rPr lang="el-GR" sz="2000" dirty="0" smtClean="0">
                <a:latin typeface="Verdana" pitchFamily="34" charset="0"/>
                <a:ea typeface="Verdana" pitchFamily="34" charset="0"/>
                <a:cs typeface="Verdana" pitchFamily="34" charset="0"/>
              </a:rPr>
              <a:t>	έχει επιτευχθεί το</a:t>
            </a:r>
          </a:p>
          <a:p>
            <a:pPr marL="342900" indent="-342900"/>
            <a:r>
              <a:rPr lang="el-GR" sz="2000" b="1" dirty="0" smtClean="0">
                <a:latin typeface="Verdana" pitchFamily="34" charset="0"/>
                <a:ea typeface="Verdana" pitchFamily="34" charset="0"/>
                <a:cs typeface="Verdana" pitchFamily="34" charset="0"/>
              </a:rPr>
              <a:t>	σημείο αντιστάθμισης </a:t>
            </a:r>
          </a:p>
          <a:p>
            <a:pPr marL="342900" indent="-342900"/>
            <a:r>
              <a:rPr lang="el-GR" sz="2000" b="1" dirty="0" smtClean="0">
                <a:latin typeface="Verdana" pitchFamily="34" charset="0"/>
                <a:ea typeface="Verdana" pitchFamily="34" charset="0"/>
                <a:cs typeface="Verdana" pitchFamily="34" charset="0"/>
              </a:rPr>
              <a:t>	φωτισμού</a:t>
            </a:r>
            <a:r>
              <a:rPr lang="el-GR" sz="2000" dirty="0" smtClean="0">
                <a:latin typeface="Verdana" pitchFamily="34" charset="0"/>
                <a:ea typeface="Verdana" pitchFamily="34" charset="0"/>
                <a:cs typeface="Verdana" pitchFamily="34" charset="0"/>
              </a:rPr>
              <a:t>.</a:t>
            </a:r>
          </a:p>
        </p:txBody>
      </p:sp>
      <p:pic>
        <p:nvPicPr>
          <p:cNvPr id="6" name="Picture 5" descr="Z:\Karabou\biblia\physiology\Figures\Chapter 5\5_light response curves of C3 and C4.jpg"/>
          <p:cNvPicPr/>
          <p:nvPr/>
        </p:nvPicPr>
        <p:blipFill>
          <a:blip r:embed="rId5" cstate="print"/>
          <a:srcRect b="50000"/>
          <a:stretch>
            <a:fillRect/>
          </a:stretch>
        </p:blipFill>
        <p:spPr bwMode="auto">
          <a:xfrm>
            <a:off x="4572000" y="3933056"/>
            <a:ext cx="4536504" cy="2592288"/>
          </a:xfrm>
          <a:prstGeom prst="rect">
            <a:avLst/>
          </a:prstGeom>
          <a:noFill/>
          <a:ln w="9525">
            <a:noFill/>
            <a:miter lim="800000"/>
            <a:headEnd/>
            <a:tailEnd/>
          </a:ln>
        </p:spPr>
      </p:pic>
      <p:sp>
        <p:nvSpPr>
          <p:cNvPr id="8" name="Rectangle 7"/>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Το ενεργειακό ισοζύγιο εξαρτάται από τη παροχή ενέργειας</a:t>
            </a:r>
          </a:p>
        </p:txBody>
      </p:sp>
      <p:cxnSp>
        <p:nvCxnSpPr>
          <p:cNvPr id="9" name="Straight Connector 8"/>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652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329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992888" cy="461665"/>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Τι είναι το σημείο αντιστάθμισης φωτισμού; </a:t>
            </a:r>
          </a:p>
        </p:txBody>
      </p:sp>
      <p:pic>
        <p:nvPicPr>
          <p:cNvPr id="6" name="Picture 5" descr="Z:\Karabou\biblia\physiology\Figures\Chapter 5\5_light response curves of C3 and C4.jpg"/>
          <p:cNvPicPr/>
          <p:nvPr/>
        </p:nvPicPr>
        <p:blipFill>
          <a:blip r:embed="rId5" cstate="print"/>
          <a:srcRect t="1408" b="50000"/>
          <a:stretch>
            <a:fillRect/>
          </a:stretch>
        </p:blipFill>
        <p:spPr bwMode="auto">
          <a:xfrm>
            <a:off x="89502" y="1772816"/>
            <a:ext cx="8946994" cy="4968552"/>
          </a:xfrm>
          <a:prstGeom prst="rect">
            <a:avLst/>
          </a:prstGeom>
          <a:noFill/>
          <a:ln w="9525">
            <a:noFill/>
            <a:miter lim="800000"/>
            <a:headEnd/>
            <a:tailEnd/>
          </a:ln>
        </p:spPr>
      </p:pic>
      <p:sp>
        <p:nvSpPr>
          <p:cNvPr id="10" name="Rectangle 9"/>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Το ενεργειακό ισοζύγιο εξαρτάται από τη παροχή ενέργειας</a:t>
            </a:r>
          </a:p>
        </p:txBody>
      </p:sp>
      <p:cxnSp>
        <p:nvCxnSpPr>
          <p:cNvPr id="11" name="Straight Connector 10"/>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82158" y="10883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84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992888" cy="4739759"/>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Ποια είναι τα τμήματα της καμπύλης φωτός; </a:t>
            </a:r>
          </a:p>
          <a:p>
            <a:r>
              <a:rPr lang="el-GR" i="1" dirty="0" smtClean="0"/>
              <a:t> </a:t>
            </a:r>
            <a:endParaRPr lang="el-GR" dirty="0" smtClean="0"/>
          </a:p>
          <a:p>
            <a:pPr marL="342900" indent="-342900">
              <a:buAutoNum type="arabicPeriod"/>
            </a:pPr>
            <a:r>
              <a:rPr lang="el-GR" sz="2000" dirty="0" smtClean="0">
                <a:latin typeface="Verdana" pitchFamily="34" charset="0"/>
                <a:ea typeface="Verdana" pitchFamily="34" charset="0"/>
                <a:cs typeface="Verdana" pitchFamily="34" charset="0"/>
              </a:rPr>
              <a:t>Όταν η ένταση ακτινοβολίας παίρνει τιμές ανώτερες του σημείου αντιστάθμισης, η καμπύλη παρουσιάζεται με δύο μορφές:</a:t>
            </a:r>
          </a:p>
          <a:p>
            <a:pPr marL="800100" lvl="1" indent="-342900">
              <a:buFont typeface="+mj-lt"/>
              <a:buAutoNum type="alphaLcPeriod"/>
            </a:pPr>
            <a:r>
              <a:rPr lang="el-GR" sz="2000" dirty="0" smtClean="0">
                <a:latin typeface="Verdana" pitchFamily="34" charset="0"/>
                <a:ea typeface="Verdana" pitchFamily="34" charset="0"/>
                <a:cs typeface="Verdana" pitchFamily="34" charset="0"/>
              </a:rPr>
              <a:t>Εκείνη κατά την οποίαν ο περιοριστικός παράγοντας είναι η ένταση φωτεινής ακτινοβολίας (ευθύγραμμο τμήμα της καμπύλης), και</a:t>
            </a:r>
          </a:p>
          <a:p>
            <a:pPr marL="800100" lvl="1" indent="-342900">
              <a:buFont typeface="+mj-lt"/>
              <a:buAutoNum type="alphaLcPeriod"/>
            </a:pPr>
            <a:r>
              <a:rPr lang="el-GR" sz="2000" dirty="0" smtClean="0">
                <a:latin typeface="Verdana" pitchFamily="34" charset="0"/>
                <a:ea typeface="Verdana" pitchFamily="34" charset="0"/>
                <a:cs typeface="Verdana" pitchFamily="34" charset="0"/>
              </a:rPr>
              <a:t>εκείνη κατά την οποίαν περιοριστικός παράγοντας αναδεικνύεται πλέον </a:t>
            </a:r>
          </a:p>
          <a:p>
            <a:pPr marL="800100" lvl="1" indent="-342900"/>
            <a:r>
              <a:rPr lang="el-GR" sz="2000" dirty="0" smtClean="0">
                <a:latin typeface="Verdana" pitchFamily="34" charset="0"/>
                <a:ea typeface="Verdana" pitchFamily="34" charset="0"/>
                <a:cs typeface="Verdana" pitchFamily="34" charset="0"/>
              </a:rPr>
              <a:t>	η συγκέντρωση του </a:t>
            </a:r>
          </a:p>
          <a:p>
            <a:pPr marL="800100" lvl="1" indent="-342900"/>
            <a:r>
              <a:rPr lang="el-GR" sz="2000" dirty="0" smtClean="0">
                <a:latin typeface="Verdana" pitchFamily="34" charset="0"/>
                <a:ea typeface="Verdana" pitchFamily="34" charset="0"/>
                <a:cs typeface="Verdana" pitchFamily="34" charset="0"/>
              </a:rPr>
              <a:t>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(τμήμα της </a:t>
            </a:r>
          </a:p>
          <a:p>
            <a:pPr marL="800100" lvl="1" indent="-342900"/>
            <a:r>
              <a:rPr lang="el-GR" sz="2000" dirty="0" smtClean="0">
                <a:latin typeface="Verdana" pitchFamily="34" charset="0"/>
                <a:ea typeface="Verdana" pitchFamily="34" charset="0"/>
                <a:cs typeface="Verdana" pitchFamily="34" charset="0"/>
              </a:rPr>
              <a:t>	καμπύλης με </a:t>
            </a:r>
          </a:p>
          <a:p>
            <a:pPr marL="800100" lvl="1" indent="-342900"/>
            <a:r>
              <a:rPr lang="el-GR" sz="2000" dirty="0" smtClean="0">
                <a:latin typeface="Verdana" pitchFamily="34" charset="0"/>
                <a:ea typeface="Verdana" pitchFamily="34" charset="0"/>
                <a:cs typeface="Verdana" pitchFamily="34" charset="0"/>
              </a:rPr>
              <a:t>	κύρτωση προς τα </a:t>
            </a:r>
          </a:p>
          <a:p>
            <a:pPr marL="800100" lvl="1" indent="-342900"/>
            <a:r>
              <a:rPr lang="el-GR" sz="2000" dirty="0" smtClean="0">
                <a:latin typeface="Verdana" pitchFamily="34" charset="0"/>
                <a:ea typeface="Verdana" pitchFamily="34" charset="0"/>
                <a:cs typeface="Verdana" pitchFamily="34" charset="0"/>
              </a:rPr>
              <a:t>	κάτω).</a:t>
            </a:r>
          </a:p>
        </p:txBody>
      </p:sp>
      <p:pic>
        <p:nvPicPr>
          <p:cNvPr id="4" name="Picture 3" descr="Z:\Karabou\biblia\physiology\Figures\Chapter 5\5_light response curves of C3 and C4.jpg"/>
          <p:cNvPicPr/>
          <p:nvPr/>
        </p:nvPicPr>
        <p:blipFill>
          <a:blip r:embed="rId5" cstate="print"/>
          <a:srcRect b="50000"/>
          <a:stretch>
            <a:fillRect/>
          </a:stretch>
        </p:blipFill>
        <p:spPr bwMode="auto">
          <a:xfrm>
            <a:off x="4499992" y="4149080"/>
            <a:ext cx="4536504" cy="2592288"/>
          </a:xfrm>
          <a:prstGeom prst="rect">
            <a:avLst/>
          </a:prstGeom>
          <a:noFill/>
          <a:ln w="9525">
            <a:noFill/>
            <a:miter lim="800000"/>
            <a:headEnd/>
            <a:tailEnd/>
          </a:ln>
        </p:spPr>
      </p:pic>
      <p:sp>
        <p:nvSpPr>
          <p:cNvPr id="9" name="Rectangle 8"/>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Το ενεργειακό ισοζύγιο εξαρτάται από τη παροχή ενέργειας</a:t>
            </a:r>
          </a:p>
        </p:txBody>
      </p:sp>
      <p:cxnSp>
        <p:nvCxnSpPr>
          <p:cNvPr id="10" name="Straight Connector 9"/>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26896" y="44624"/>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Z:\Karabou\biblia\physiology\Figures\Chapter 5\5_light response curves of C3 and C4.jpg"/>
          <p:cNvPicPr/>
          <p:nvPr/>
        </p:nvPicPr>
        <p:blipFill>
          <a:blip r:embed="rId5" cstate="print"/>
          <a:srcRect t="50000"/>
          <a:stretch>
            <a:fillRect/>
          </a:stretch>
        </p:blipFill>
        <p:spPr bwMode="auto">
          <a:xfrm>
            <a:off x="107504" y="1866783"/>
            <a:ext cx="8956597" cy="4946593"/>
          </a:xfrm>
          <a:prstGeom prst="rect">
            <a:avLst/>
          </a:prstGeom>
          <a:noFill/>
          <a:ln w="9525">
            <a:noFill/>
            <a:miter lim="800000"/>
            <a:headEnd/>
            <a:tailEnd/>
          </a:ln>
        </p:spPr>
      </p:pic>
      <p:sp>
        <p:nvSpPr>
          <p:cNvPr id="4" name="Rectangle 3"/>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Το σημείο αλλαγής του σημείου αλλαγής της μορφής της καμπύλης εξαρτάται από το CO</a:t>
            </a:r>
            <a:r>
              <a:rPr lang="el-GR" sz="2000" baseline="-25000" dirty="0" smtClean="0">
                <a:solidFill>
                  <a:srgbClr val="000000"/>
                </a:solidFill>
                <a:latin typeface="Verdana" panose="020B0604030504040204" pitchFamily="34" charset="0"/>
              </a:rPr>
              <a:t>2</a:t>
            </a:r>
          </a:p>
        </p:txBody>
      </p:sp>
      <p:cxnSp>
        <p:nvCxnSpPr>
          <p:cNvPr id="7" name="Straight Connector 6"/>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827584" y="1268760"/>
            <a:ext cx="8064896" cy="461665"/>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Η επίδραση της αύξησης του </a:t>
            </a:r>
            <a:r>
              <a:rPr lang="en-US" sz="2400" b="1" dirty="0" smtClean="0">
                <a:latin typeface="Verdana" pitchFamily="34" charset="0"/>
                <a:ea typeface="Verdana" pitchFamily="34" charset="0"/>
                <a:cs typeface="Verdana" pitchFamily="34" charset="0"/>
              </a:rPr>
              <a:t>CO</a:t>
            </a:r>
            <a:r>
              <a:rPr lang="en-US" sz="2400" b="1" baseline="-25000" dirty="0" smtClean="0">
                <a:latin typeface="Verdana" pitchFamily="34" charset="0"/>
                <a:ea typeface="Verdana" pitchFamily="34" charset="0"/>
                <a:cs typeface="Verdana" pitchFamily="34" charset="0"/>
              </a:rPr>
              <a:t>2</a:t>
            </a:r>
            <a:r>
              <a:rPr lang="el-GR" sz="2400" b="1" dirty="0" smtClean="0">
                <a:latin typeface="Verdana" pitchFamily="34" charset="0"/>
                <a:ea typeface="Verdana" pitchFamily="34" charset="0"/>
                <a:cs typeface="Verdana" pitchFamily="34" charset="0"/>
              </a:rPr>
              <a:t> </a:t>
            </a:r>
          </a:p>
        </p:txBody>
      </p:sp>
      <p:pic>
        <p:nvPicPr>
          <p:cNvPr id="2" name="slide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54501" y="10522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06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Z:\Karabou\biblia\physiology\Figures\Chapter 5\5_balances.jpg"/>
          <p:cNvPicPr/>
          <p:nvPr/>
        </p:nvPicPr>
        <p:blipFill>
          <a:blip r:embed="rId5" cstate="print"/>
          <a:srcRect/>
          <a:stretch>
            <a:fillRect/>
          </a:stretch>
        </p:blipFill>
        <p:spPr bwMode="auto">
          <a:xfrm>
            <a:off x="2267744" y="769688"/>
            <a:ext cx="4608512" cy="5971680"/>
          </a:xfrm>
          <a:prstGeom prst="rect">
            <a:avLst/>
          </a:prstGeom>
          <a:noFill/>
          <a:ln w="9525">
            <a:noFill/>
            <a:miter lim="800000"/>
            <a:headEnd/>
            <a:tailEnd/>
          </a:ln>
        </p:spPr>
      </p:pic>
      <p:sp>
        <p:nvSpPr>
          <p:cNvPr id="6" name="Rectangle 5"/>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Τα ισοζύγια των φυτών και οι αλληλεπιδράσεις τους</a:t>
            </a:r>
            <a:endParaRPr lang="el-GR" sz="2000" dirty="0"/>
          </a:p>
        </p:txBody>
      </p:sp>
      <p:cxnSp>
        <p:nvCxnSpPr>
          <p:cNvPr id="7" name="Straight Connector 6"/>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70678" y="5807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7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4185761"/>
          </a:xfrm>
          <a:prstGeom prst="rect">
            <a:avLst/>
          </a:prstGeom>
          <a:noFill/>
        </p:spPr>
        <p:txBody>
          <a:bodyPr wrap="square" rtlCol="0">
            <a:spAutoFit/>
          </a:bodyPr>
          <a:lstStyle/>
          <a:p>
            <a:r>
              <a:rPr lang="el-GR" sz="2000" b="1" dirty="0" smtClean="0">
                <a:latin typeface="Verdana" pitchFamily="34" charset="0"/>
                <a:ea typeface="Verdana" pitchFamily="34" charset="0"/>
                <a:cs typeface="Verdana" pitchFamily="34" charset="0"/>
              </a:rPr>
              <a:t>Για ποιον λόγο τα ισοζύγια θα πρέπει να είναι θετικά; </a:t>
            </a:r>
          </a:p>
          <a:p>
            <a:r>
              <a:rPr lang="el-GR" sz="2000" i="1" dirty="0" smtClean="0"/>
              <a:t> </a:t>
            </a:r>
            <a:endParaRPr lang="el-GR" sz="2000" dirty="0" smtClean="0"/>
          </a:p>
          <a:p>
            <a:r>
              <a:rPr lang="el-GR" sz="2000" b="1" dirty="0" smtClean="0">
                <a:latin typeface="Verdana" pitchFamily="34" charset="0"/>
                <a:ea typeface="Verdana" pitchFamily="34" charset="0"/>
                <a:cs typeface="Verdana" pitchFamily="34" charset="0"/>
              </a:rPr>
              <a:t>1. </a:t>
            </a:r>
            <a:r>
              <a:rPr lang="en-US" sz="2000" b="1" dirty="0" smtClean="0">
                <a:latin typeface="Verdana" pitchFamily="34" charset="0"/>
                <a:ea typeface="Verdana" pitchFamily="34" charset="0"/>
                <a:cs typeface="Verdana" pitchFamily="34" charset="0"/>
              </a:rPr>
              <a:t>H</a:t>
            </a:r>
            <a:r>
              <a:rPr lang="el-GR" sz="2000" b="1" dirty="0" smtClean="0">
                <a:latin typeface="Verdana" pitchFamily="34" charset="0"/>
                <a:ea typeface="Verdana" pitchFamily="34" charset="0"/>
                <a:cs typeface="Verdana" pitchFamily="34" charset="0"/>
              </a:rPr>
              <a:t> εισροή ενέργειας </a:t>
            </a:r>
            <a:r>
              <a:rPr lang="el-GR" sz="2000" dirty="0" smtClean="0">
                <a:latin typeface="Verdana" pitchFamily="34" charset="0"/>
                <a:ea typeface="Verdana" pitchFamily="34" charset="0"/>
                <a:cs typeface="Verdana" pitchFamily="34" charset="0"/>
              </a:rPr>
              <a:t>μέσω της φωτοσύνθεσης θα πρέπει να επαρκεί να υποστηρίξει όχι μόνο τις ανάγκες συντήρησης, αλλά και ανάπτυξης του οργανισμού.</a:t>
            </a:r>
          </a:p>
          <a:p>
            <a:endParaRPr lang="el-GR" sz="2000" dirty="0" smtClean="0">
              <a:latin typeface="Verdana" pitchFamily="34" charset="0"/>
              <a:ea typeface="Verdana" pitchFamily="34" charset="0"/>
              <a:cs typeface="Verdana" pitchFamily="34" charset="0"/>
            </a:endParaRPr>
          </a:p>
          <a:p>
            <a:r>
              <a:rPr lang="el-GR" sz="2000" b="1" dirty="0" smtClean="0">
                <a:latin typeface="Verdana" pitchFamily="34" charset="0"/>
                <a:ea typeface="Verdana" pitchFamily="34" charset="0"/>
                <a:cs typeface="Verdana" pitchFamily="34" charset="0"/>
              </a:rPr>
              <a:t>2. Το ισοζύγιο άνθρακα </a:t>
            </a:r>
            <a:r>
              <a:rPr lang="el-GR" sz="2000" dirty="0" smtClean="0">
                <a:latin typeface="Verdana" pitchFamily="34" charset="0"/>
                <a:ea typeface="Verdana" pitchFamily="34" charset="0"/>
                <a:cs typeface="Verdana" pitchFamily="34" charset="0"/>
              </a:rPr>
              <a:t>(αφομοίωση άνθρακα / απώλειες άνθρακα) θα πρέπει να έχει και αυτό θετικό πρόσημο. Ο άνθρακας (CO</a:t>
            </a:r>
            <a:r>
              <a:rPr lang="el-GR" sz="2000" baseline="-25000" dirty="0" smtClean="0">
                <a:latin typeface="Verdana" pitchFamily="34" charset="0"/>
                <a:ea typeface="Verdana" pitchFamily="34" charset="0"/>
                <a:cs typeface="Verdana" pitchFamily="34" charset="0"/>
              </a:rPr>
              <a:t>2</a:t>
            </a:r>
            <a:r>
              <a:rPr lang="el-GR" sz="2000" dirty="0" smtClean="0">
                <a:latin typeface="Verdana" pitchFamily="34" charset="0"/>
                <a:ea typeface="Verdana" pitchFamily="34" charset="0"/>
                <a:cs typeface="Verdana" pitchFamily="34" charset="0"/>
              </a:rPr>
              <a:t>) που αφομοιώνεται μέσω της φωτοσύνθεσης θα πρέπει να υπερτερεί του άνθρακα που χάνεται μέσω της αναπνοής και της φωτοαναπνοής (στα C</a:t>
            </a:r>
            <a:r>
              <a:rPr lang="el-GR" sz="2000" baseline="-25000" dirty="0" smtClean="0">
                <a:latin typeface="Verdana" pitchFamily="34" charset="0"/>
                <a:ea typeface="Verdana" pitchFamily="34" charset="0"/>
                <a:cs typeface="Verdana" pitchFamily="34" charset="0"/>
              </a:rPr>
              <a:t>3</a:t>
            </a:r>
            <a:r>
              <a:rPr lang="el-GR" sz="2000" dirty="0" smtClean="0">
                <a:latin typeface="Verdana" pitchFamily="34" charset="0"/>
                <a:ea typeface="Verdana" pitchFamily="34" charset="0"/>
                <a:cs typeface="Verdana" pitchFamily="34" charset="0"/>
              </a:rPr>
              <a:t> φυτά). Το πλεόνασμα του άνθρακα αντιπροσωπεύει ….  </a:t>
            </a:r>
          </a:p>
        </p:txBody>
      </p:sp>
      <p:sp>
        <p:nvSpPr>
          <p:cNvPr id="5" name="Rectangle 4"/>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Η σημασία των ισοζυγίων και γιατί πρέπει να είναι θετικά</a:t>
            </a:r>
            <a:endParaRPr lang="el-GR" sz="2000" dirty="0"/>
          </a:p>
        </p:txBody>
      </p:sp>
      <p:cxnSp>
        <p:nvCxnSpPr>
          <p:cNvPr id="6" name="Straight Connector 5"/>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8424"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09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2339102"/>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Τι αντιπροσωπεύει το πλεόνασμα στο ισοζύγιο άνθρακα; </a:t>
            </a:r>
          </a:p>
          <a:p>
            <a:r>
              <a:rPr lang="el-GR" i="1" dirty="0" smtClean="0"/>
              <a:t> </a:t>
            </a:r>
            <a:endParaRPr lang="el-GR" dirty="0" smtClean="0"/>
          </a:p>
          <a:p>
            <a:r>
              <a:rPr lang="el-GR" sz="2000" dirty="0" smtClean="0">
                <a:latin typeface="Verdana" pitchFamily="34" charset="0"/>
                <a:ea typeface="Verdana" pitchFamily="34" charset="0"/>
                <a:cs typeface="Verdana" pitchFamily="34" charset="0"/>
              </a:rPr>
              <a:t>Το πλεόνασμα του άνθρακα αντιπροσωπεύει τη </a:t>
            </a:r>
            <a:r>
              <a:rPr lang="el-GR" sz="2000" b="1" dirty="0" smtClean="0">
                <a:latin typeface="Verdana" pitchFamily="34" charset="0"/>
                <a:ea typeface="Verdana" pitchFamily="34" charset="0"/>
                <a:cs typeface="Verdana" pitchFamily="34" charset="0"/>
              </a:rPr>
              <a:t>βιομάζα</a:t>
            </a:r>
            <a:r>
              <a:rPr lang="el-GR" sz="2000" dirty="0" smtClean="0">
                <a:latin typeface="Verdana" pitchFamily="34" charset="0"/>
                <a:ea typeface="Verdana" pitchFamily="34" charset="0"/>
                <a:cs typeface="Verdana" pitchFamily="34" charset="0"/>
              </a:rPr>
              <a:t> που θα συσσωρευτεί κατά τη διάρκεια του βιολογικού κύκλου του φυτού. Μέρος (ή όλο) αυτού αντιπροσωπεύει το συγκομιζόμενο προϊόν.</a:t>
            </a:r>
          </a:p>
        </p:txBody>
      </p:sp>
      <p:sp>
        <p:nvSpPr>
          <p:cNvPr id="5" name="Rectangle 4"/>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Πλεόνασμα ίσον φυτική βιομάζα</a:t>
            </a:r>
            <a:endParaRPr lang="el-GR" sz="2000" dirty="0"/>
          </a:p>
        </p:txBody>
      </p:sp>
      <p:cxnSp>
        <p:nvCxnSpPr>
          <p:cNvPr id="6" name="Straight Connector 5"/>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74731"/>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04"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2646878"/>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Για ποιον λόγο τα ισοζύγια θα πρέπει να είναι θετικά; </a:t>
            </a:r>
          </a:p>
          <a:p>
            <a:r>
              <a:rPr lang="el-GR" i="1" dirty="0" smtClean="0"/>
              <a:t> </a:t>
            </a:r>
            <a:endParaRPr lang="el-GR" dirty="0" smtClean="0"/>
          </a:p>
          <a:p>
            <a:r>
              <a:rPr lang="el-GR" sz="2000" b="1" dirty="0" smtClean="0">
                <a:latin typeface="Verdana" pitchFamily="34" charset="0"/>
                <a:ea typeface="Verdana" pitchFamily="34" charset="0"/>
                <a:cs typeface="Verdana" pitchFamily="34" charset="0"/>
              </a:rPr>
              <a:t>3. Το υδατικό ισοζύγιο </a:t>
            </a:r>
            <a:r>
              <a:rPr lang="el-GR" sz="2000" dirty="0" smtClean="0">
                <a:latin typeface="Verdana" pitchFamily="34" charset="0"/>
                <a:ea typeface="Verdana" pitchFamily="34" charset="0"/>
                <a:cs typeface="Verdana" pitchFamily="34" charset="0"/>
              </a:rPr>
              <a:t>(μεταφορά νερού από τη ρίζα/απώλειες νερού από τα φύλλα) θα πρέπει να μην είναι ελλειμματικό. Εάν είναι τότε το φυτό υφίσταται αφυδάτωση η έκταση της οποίας είναι προοδευτικά τόσο μεγαλύτερη όσο μεγαλύτερο είναι το έλλειμμα νερού.</a:t>
            </a:r>
            <a:endParaRPr lang="el-GR" sz="2000" dirty="0">
              <a:latin typeface="Verdana" pitchFamily="34" charset="0"/>
              <a:ea typeface="Verdana" pitchFamily="34" charset="0"/>
              <a:cs typeface="Verdana" pitchFamily="34" charset="0"/>
            </a:endParaRPr>
          </a:p>
        </p:txBody>
      </p:sp>
      <p:cxnSp>
        <p:nvCxnSpPr>
          <p:cNvPr id="5" name="Straight Connector 4"/>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Η σημασία των ισοζυγίων και γιατί πρέπει να είναι θετικά</a:t>
            </a:r>
            <a:endParaRPr lang="el-GR" sz="2000" dirty="0"/>
          </a:p>
        </p:txBody>
      </p:sp>
      <p:pic>
        <p:nvPicPr>
          <p:cNvPr id="2" name="slide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8548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77"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0"/>
            <a:ext cx="7488832" cy="3416320"/>
          </a:xfrm>
          <a:prstGeom prst="rect">
            <a:avLst/>
          </a:prstGeom>
          <a:noFill/>
        </p:spPr>
        <p:txBody>
          <a:bodyPr wrap="square" rtlCol="0">
            <a:spAutoFit/>
          </a:bodyPr>
          <a:lstStyle/>
          <a:p>
            <a:pPr marL="266700" indent="-266700"/>
            <a:r>
              <a:rPr lang="el-GR" sz="2400" b="1" dirty="0" smtClean="0">
                <a:latin typeface="Verdana" pitchFamily="34" charset="0"/>
                <a:ea typeface="Verdana" pitchFamily="34" charset="0"/>
                <a:cs typeface="Verdana" pitchFamily="34" charset="0"/>
              </a:rPr>
              <a:t>1. Φως </a:t>
            </a:r>
            <a:r>
              <a:rPr lang="el-GR" sz="2400" b="1" dirty="0">
                <a:latin typeface="Verdana" pitchFamily="34" charset="0"/>
                <a:ea typeface="Verdana" pitchFamily="34" charset="0"/>
                <a:cs typeface="Verdana" pitchFamily="34" charset="0"/>
              </a:rPr>
              <a:t>(ποσότητα (ένταση) και ποιότητα (φασματική σύσταση) της ηλιακής ακτινοβολίας)</a:t>
            </a:r>
          </a:p>
          <a:p>
            <a:pPr marL="342900" indent="-342900"/>
            <a:endParaRPr lang="el-GR" sz="2400" b="1" dirty="0" smtClean="0">
              <a:latin typeface="Verdana" pitchFamily="34" charset="0"/>
              <a:ea typeface="Verdana" pitchFamily="34" charset="0"/>
              <a:cs typeface="Verdana" pitchFamily="34" charset="0"/>
            </a:endParaRPr>
          </a:p>
          <a:p>
            <a:r>
              <a:rPr lang="el-GR" sz="2400" b="1" dirty="0" smtClean="0">
                <a:latin typeface="Verdana" pitchFamily="34" charset="0"/>
                <a:ea typeface="Verdana" pitchFamily="34" charset="0"/>
                <a:cs typeface="Verdana" pitchFamily="34" charset="0"/>
              </a:rPr>
              <a:t>2. </a:t>
            </a:r>
            <a:r>
              <a:rPr lang="el-GR" sz="2400" b="1" dirty="0">
                <a:latin typeface="Verdana" pitchFamily="34" charset="0"/>
                <a:ea typeface="Verdana" pitchFamily="34" charset="0"/>
                <a:cs typeface="Verdana" pitchFamily="34" charset="0"/>
              </a:rPr>
              <a:t>Συγκέντρωση </a:t>
            </a:r>
            <a:r>
              <a:rPr lang="en-US" sz="2400" b="1" dirty="0" smtClean="0">
                <a:latin typeface="Verdana" pitchFamily="34" charset="0"/>
                <a:ea typeface="Verdana" pitchFamily="34" charset="0"/>
                <a:cs typeface="Verdana" pitchFamily="34" charset="0"/>
              </a:rPr>
              <a:t>CO</a:t>
            </a:r>
            <a:r>
              <a:rPr lang="en-US" sz="2400" b="1" baseline="-25000" dirty="0" smtClean="0">
                <a:latin typeface="Verdana" pitchFamily="34" charset="0"/>
                <a:ea typeface="Verdana" pitchFamily="34" charset="0"/>
                <a:cs typeface="Verdana" pitchFamily="34" charset="0"/>
              </a:rPr>
              <a:t>2</a:t>
            </a:r>
            <a:endParaRPr lang="el-GR" sz="2400" b="1" dirty="0" smtClean="0">
              <a:latin typeface="Verdana" pitchFamily="34" charset="0"/>
              <a:ea typeface="Verdana" pitchFamily="34" charset="0"/>
              <a:cs typeface="Verdana" pitchFamily="34" charset="0"/>
            </a:endParaRPr>
          </a:p>
          <a:p>
            <a:endParaRPr lang="el-GR" sz="2400" b="1" dirty="0" smtClean="0">
              <a:latin typeface="Verdana" pitchFamily="34" charset="0"/>
              <a:ea typeface="Verdana" pitchFamily="34" charset="0"/>
              <a:cs typeface="Verdana" pitchFamily="34" charset="0"/>
            </a:endParaRPr>
          </a:p>
          <a:p>
            <a:r>
              <a:rPr lang="el-GR" sz="2400" b="1" dirty="0" smtClean="0">
                <a:latin typeface="Verdana" pitchFamily="34" charset="0"/>
                <a:ea typeface="Verdana" pitchFamily="34" charset="0"/>
                <a:cs typeface="Verdana" pitchFamily="34" charset="0"/>
              </a:rPr>
              <a:t>3. </a:t>
            </a:r>
            <a:r>
              <a:rPr lang="el-GR" sz="2400" b="1" dirty="0">
                <a:latin typeface="Verdana" pitchFamily="34" charset="0"/>
                <a:ea typeface="Verdana" pitchFamily="34" charset="0"/>
                <a:cs typeface="Verdana" pitchFamily="34" charset="0"/>
              </a:rPr>
              <a:t>Υγρασία (εδαφική και ατμοσφαιρική)</a:t>
            </a:r>
            <a:endParaRPr lang="el-GR" sz="2400" b="1" dirty="0" smtClean="0">
              <a:latin typeface="Verdana" pitchFamily="34" charset="0"/>
              <a:ea typeface="Verdana" pitchFamily="34" charset="0"/>
              <a:cs typeface="Verdana" pitchFamily="34" charset="0"/>
            </a:endParaRPr>
          </a:p>
          <a:p>
            <a:endParaRPr lang="el-GR" sz="2400" b="1" dirty="0" smtClean="0">
              <a:latin typeface="Verdana" pitchFamily="34" charset="0"/>
              <a:ea typeface="Verdana" pitchFamily="34" charset="0"/>
              <a:cs typeface="Verdana" pitchFamily="34" charset="0"/>
            </a:endParaRPr>
          </a:p>
          <a:p>
            <a:r>
              <a:rPr lang="el-GR" sz="2400" b="1" dirty="0" smtClean="0">
                <a:latin typeface="Verdana" pitchFamily="34" charset="0"/>
                <a:ea typeface="Verdana" pitchFamily="34" charset="0"/>
                <a:cs typeface="Verdana" pitchFamily="34" charset="0"/>
              </a:rPr>
              <a:t>4. Θερμοκρασία</a:t>
            </a:r>
            <a:endParaRPr lang="el-GR" sz="2400" b="1" baseline="-25000" dirty="0">
              <a:latin typeface="Verdana" pitchFamily="34" charset="0"/>
              <a:ea typeface="Verdana" pitchFamily="34" charset="0"/>
              <a:cs typeface="Verdana" pitchFamily="34" charset="0"/>
            </a:endParaRPr>
          </a:p>
        </p:txBody>
      </p:sp>
      <p:sp>
        <p:nvSpPr>
          <p:cNvPr id="5" name="Rectangle 4"/>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Παράγοντες που επηρεάζουν τα ισοζύγια ενέργειας, άνθρακα και νερού</a:t>
            </a:r>
          </a:p>
        </p:txBody>
      </p:sp>
      <p:cxnSp>
        <p:nvCxnSpPr>
          <p:cNvPr id="6" name="Straight Connector 5"/>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105226"/>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0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1"/>
            <a:ext cx="7488832" cy="4493538"/>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Από τι εξαρτάται η ποσότητα της ακτινοβολίας που δέχεται ένα φυτό; </a:t>
            </a:r>
          </a:p>
          <a:p>
            <a:r>
              <a:rPr lang="el-GR" i="1" dirty="0" smtClean="0"/>
              <a:t> </a:t>
            </a:r>
            <a:endParaRPr lang="el-GR" dirty="0" smtClean="0"/>
          </a:p>
          <a:p>
            <a:pPr marL="342900" indent="-342900">
              <a:buAutoNum type="arabicPeriod"/>
            </a:pPr>
            <a:r>
              <a:rPr lang="el-GR" sz="2000" b="1" dirty="0" smtClean="0">
                <a:latin typeface="Verdana" pitchFamily="34" charset="0"/>
                <a:ea typeface="Verdana" pitchFamily="34" charset="0"/>
                <a:cs typeface="Verdana" pitchFamily="34" charset="0"/>
              </a:rPr>
              <a:t>Ώρα της ημέρας</a:t>
            </a:r>
            <a:r>
              <a:rPr lang="el-GR" sz="2000" dirty="0" smtClean="0">
                <a:latin typeface="Verdana" pitchFamily="34" charset="0"/>
                <a:ea typeface="Verdana" pitchFamily="34" charset="0"/>
                <a:cs typeface="Verdana" pitchFamily="34" charset="0"/>
              </a:rPr>
              <a:t> και </a:t>
            </a:r>
            <a:r>
              <a:rPr lang="el-GR" sz="2000" b="1" dirty="0" smtClean="0">
                <a:latin typeface="Verdana" pitchFamily="34" charset="0"/>
                <a:ea typeface="Verdana" pitchFamily="34" charset="0"/>
                <a:cs typeface="Verdana" pitchFamily="34" charset="0"/>
              </a:rPr>
              <a:t>γεωγραφικό πλάτος</a:t>
            </a:r>
            <a:r>
              <a:rPr lang="el-GR" sz="2000" dirty="0" smtClean="0">
                <a:latin typeface="Verdana" pitchFamily="34" charset="0"/>
                <a:ea typeface="Verdana" pitchFamily="34" charset="0"/>
                <a:cs typeface="Verdana" pitchFamily="34" charset="0"/>
              </a:rPr>
              <a:t>, (αζιμούθιο και ανύψωση του ηλιακού δίσκου).</a:t>
            </a:r>
          </a:p>
          <a:p>
            <a:pPr marL="342900" indent="-342900">
              <a:buAutoNum type="arabicPeriod"/>
            </a:pPr>
            <a:r>
              <a:rPr lang="el-GR" sz="2000" b="1" dirty="0" smtClean="0">
                <a:latin typeface="Verdana" pitchFamily="34" charset="0"/>
                <a:ea typeface="Verdana" pitchFamily="34" charset="0"/>
                <a:cs typeface="Verdana" pitchFamily="34" charset="0"/>
              </a:rPr>
              <a:t>Κλιματικές συνθήκες</a:t>
            </a:r>
          </a:p>
          <a:p>
            <a:pPr marL="342900" indent="-342900">
              <a:buAutoNum type="arabicPeriod"/>
            </a:pPr>
            <a:r>
              <a:rPr lang="el-GR" sz="2000" b="1" dirty="0" smtClean="0">
                <a:latin typeface="Verdana" pitchFamily="34" charset="0"/>
                <a:ea typeface="Verdana" pitchFamily="34" charset="0"/>
                <a:cs typeface="Verdana" pitchFamily="34" charset="0"/>
              </a:rPr>
              <a:t>Θέση των φύλλων στην κόμη </a:t>
            </a:r>
            <a:r>
              <a:rPr lang="el-GR" sz="2000" dirty="0" smtClean="0">
                <a:latin typeface="Verdana" pitchFamily="34" charset="0"/>
                <a:ea typeface="Verdana" pitchFamily="34" charset="0"/>
                <a:cs typeface="Verdana" pitchFamily="34" charset="0"/>
              </a:rPr>
              <a:t>(σκίαση των εσωτερικών φύλλων από τα εξωτερικά – αρχιτεκτονική της κόμης).</a:t>
            </a:r>
          </a:p>
          <a:p>
            <a:pPr marL="342900" indent="-342900">
              <a:buAutoNum type="arabicPeriod"/>
            </a:pPr>
            <a:r>
              <a:rPr lang="el-GR" sz="2000" b="1" dirty="0" smtClean="0">
                <a:latin typeface="Verdana" pitchFamily="34" charset="0"/>
                <a:ea typeface="Verdana" pitchFamily="34" charset="0"/>
                <a:cs typeface="Verdana" pitchFamily="34" charset="0"/>
              </a:rPr>
              <a:t>Κλίση και γεωμετρία του ελάσματος </a:t>
            </a:r>
            <a:r>
              <a:rPr lang="el-GR" sz="2000" dirty="0" smtClean="0">
                <a:latin typeface="Verdana" pitchFamily="34" charset="0"/>
                <a:ea typeface="Verdana" pitchFamily="34" charset="0"/>
                <a:cs typeface="Verdana" pitchFamily="34" charset="0"/>
              </a:rPr>
              <a:t>(μηχανικές ιδιότητες των φυτικών οργάνων).</a:t>
            </a:r>
          </a:p>
          <a:p>
            <a:pPr marL="342900" indent="-342900">
              <a:buAutoNum type="arabicPeriod"/>
            </a:pPr>
            <a:r>
              <a:rPr lang="el-GR" sz="2000" b="1" dirty="0" smtClean="0">
                <a:latin typeface="Verdana" pitchFamily="34" charset="0"/>
                <a:ea typeface="Verdana" pitchFamily="34" charset="0"/>
                <a:cs typeface="Verdana" pitchFamily="34" charset="0"/>
              </a:rPr>
              <a:t>Οπτικές ιδιότητες των φυτικών ιστών </a:t>
            </a:r>
            <a:r>
              <a:rPr lang="el-GR" sz="2000" dirty="0" smtClean="0">
                <a:latin typeface="Verdana" pitchFamily="34" charset="0"/>
                <a:ea typeface="Verdana" pitchFamily="34" charset="0"/>
                <a:cs typeface="Verdana" pitchFamily="34" charset="0"/>
              </a:rPr>
              <a:t>και οργάνων.</a:t>
            </a:r>
          </a:p>
          <a:p>
            <a:pPr marL="342900" indent="-342900">
              <a:buAutoNum type="arabicPeriod"/>
            </a:pPr>
            <a:r>
              <a:rPr lang="el-GR" sz="2000" b="1" dirty="0" smtClean="0">
                <a:latin typeface="Verdana" pitchFamily="34" charset="0"/>
                <a:ea typeface="Verdana" pitchFamily="34" charset="0"/>
                <a:cs typeface="Verdana" pitchFamily="34" charset="0"/>
              </a:rPr>
              <a:t>Τεχνητά περιβάλλοντα.</a:t>
            </a:r>
          </a:p>
        </p:txBody>
      </p:sp>
      <p:sp>
        <p:nvSpPr>
          <p:cNvPr id="4" name="Rectangle 3"/>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Χαρακτηριστικά του φωτός και ποσοτικές και ποιοτικές διακυμάνσεις της ακτινοβολίας</a:t>
            </a:r>
          </a:p>
        </p:txBody>
      </p:sp>
      <p:cxnSp>
        <p:nvCxnSpPr>
          <p:cNvPr id="8" name="Straight Connector 7"/>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76817" y="23912"/>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91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27584" y="1268761"/>
            <a:ext cx="7488832" cy="2923877"/>
          </a:xfrm>
          <a:prstGeom prst="rect">
            <a:avLst/>
          </a:prstGeom>
          <a:noFill/>
        </p:spPr>
        <p:txBody>
          <a:bodyPr wrap="square" rtlCol="0">
            <a:spAutoFit/>
          </a:bodyPr>
          <a:lstStyle/>
          <a:p>
            <a:r>
              <a:rPr lang="el-GR" sz="2400" b="1" dirty="0" smtClean="0">
                <a:latin typeface="Verdana" pitchFamily="34" charset="0"/>
                <a:ea typeface="Verdana" pitchFamily="34" charset="0"/>
                <a:cs typeface="Verdana" pitchFamily="34" charset="0"/>
              </a:rPr>
              <a:t>Από τι εξαρτάται η ποιότητα της ακτινοβολίας που δέχεται ένα φυτό; </a:t>
            </a:r>
          </a:p>
          <a:p>
            <a:r>
              <a:rPr lang="el-GR" i="1" dirty="0" smtClean="0"/>
              <a:t> </a:t>
            </a:r>
            <a:endParaRPr lang="el-GR" dirty="0" smtClean="0"/>
          </a:p>
          <a:p>
            <a:pPr marL="342900" indent="-342900">
              <a:buAutoNum type="arabicPeriod"/>
            </a:pPr>
            <a:r>
              <a:rPr lang="el-GR" sz="2000" b="1" dirty="0" smtClean="0">
                <a:latin typeface="Verdana" pitchFamily="34" charset="0"/>
                <a:ea typeface="Verdana" pitchFamily="34" charset="0"/>
                <a:cs typeface="Verdana" pitchFamily="34" charset="0"/>
              </a:rPr>
              <a:t>Θέση των φύλλων στην κόμη </a:t>
            </a:r>
            <a:r>
              <a:rPr lang="el-GR" sz="2000" dirty="0" smtClean="0">
                <a:latin typeface="Verdana" pitchFamily="34" charset="0"/>
                <a:ea typeface="Verdana" pitchFamily="34" charset="0"/>
                <a:cs typeface="Verdana" pitchFamily="34" charset="0"/>
              </a:rPr>
              <a:t>(σκίαση των εσωτερικών φύλλων από τα εξωτερικά – αρχιτεκτονική της κόμης).</a:t>
            </a:r>
          </a:p>
          <a:p>
            <a:pPr marL="342900" indent="-342900">
              <a:buAutoNum type="arabicPeriod"/>
            </a:pPr>
            <a:r>
              <a:rPr lang="el-GR" sz="2000" b="1" dirty="0" smtClean="0">
                <a:latin typeface="Verdana" pitchFamily="34" charset="0"/>
                <a:ea typeface="Verdana" pitchFamily="34" charset="0"/>
                <a:cs typeface="Verdana" pitchFamily="34" charset="0"/>
              </a:rPr>
              <a:t>Ώρα της ημέρας</a:t>
            </a:r>
            <a:r>
              <a:rPr lang="el-GR" sz="2000" dirty="0" smtClean="0">
                <a:latin typeface="Verdana" pitchFamily="34" charset="0"/>
                <a:ea typeface="Verdana" pitchFamily="34" charset="0"/>
                <a:cs typeface="Verdana" pitchFamily="34" charset="0"/>
              </a:rPr>
              <a:t>.</a:t>
            </a:r>
          </a:p>
          <a:p>
            <a:pPr marL="342900" indent="-342900">
              <a:buAutoNum type="arabicPeriod"/>
            </a:pPr>
            <a:r>
              <a:rPr lang="el-GR" sz="2000" b="1" dirty="0" smtClean="0">
                <a:latin typeface="Verdana" pitchFamily="34" charset="0"/>
                <a:ea typeface="Verdana" pitchFamily="34" charset="0"/>
                <a:cs typeface="Verdana" pitchFamily="34" charset="0"/>
              </a:rPr>
              <a:t>Τεχνητά περιβάλλοντα</a:t>
            </a:r>
            <a:r>
              <a:rPr lang="el-GR" sz="2000" dirty="0" smtClean="0">
                <a:latin typeface="Verdana" pitchFamily="34" charset="0"/>
                <a:ea typeface="Verdana" pitchFamily="34" charset="0"/>
                <a:cs typeface="Verdana" pitchFamily="34" charset="0"/>
              </a:rPr>
              <a:t>.</a:t>
            </a:r>
          </a:p>
          <a:p>
            <a:pPr marL="342900" indent="-342900">
              <a:buAutoNum type="arabicPeriod"/>
            </a:pPr>
            <a:endParaRPr lang="el-GR" dirty="0" smtClean="0"/>
          </a:p>
        </p:txBody>
      </p:sp>
      <p:sp>
        <p:nvSpPr>
          <p:cNvPr id="4" name="Rectangle 3"/>
          <p:cNvSpPr/>
          <p:nvPr/>
        </p:nvSpPr>
        <p:spPr>
          <a:xfrm>
            <a:off x="660654" y="294972"/>
            <a:ext cx="7937656" cy="707886"/>
          </a:xfrm>
          <a:prstGeom prst="rect">
            <a:avLst/>
          </a:prstGeom>
        </p:spPr>
        <p:txBody>
          <a:bodyPr wrap="square">
            <a:spAutoFit/>
          </a:bodyPr>
          <a:lstStyle/>
          <a:p>
            <a:r>
              <a:rPr lang="el-GR" sz="2000" dirty="0" smtClean="0">
                <a:solidFill>
                  <a:srgbClr val="000000"/>
                </a:solidFill>
                <a:latin typeface="Verdana" panose="020B0604030504040204" pitchFamily="34" charset="0"/>
              </a:rPr>
              <a:t>Χαρακτηριστικά του φωτός και ποσοτικές και ποιοτικές διακυμάνσεις της ακτινοβολίας</a:t>
            </a:r>
          </a:p>
        </p:txBody>
      </p:sp>
      <p:cxnSp>
        <p:nvCxnSpPr>
          <p:cNvPr id="8" name="Straight Connector 7"/>
          <p:cNvCxnSpPr/>
          <p:nvPr/>
        </p:nvCxnSpPr>
        <p:spPr>
          <a:xfrm>
            <a:off x="766916" y="980728"/>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7789" y="11088"/>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2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9475" name="Group 3"/>
          <p:cNvGraphicFramePr>
            <a:graphicFrameLocks noGrp="1"/>
          </p:cNvGraphicFramePr>
          <p:nvPr/>
        </p:nvGraphicFramePr>
        <p:xfrm>
          <a:off x="866775" y="1833563"/>
          <a:ext cx="7391400" cy="2259775"/>
        </p:xfrm>
        <a:graphic>
          <a:graphicData uri="http://schemas.openxmlformats.org/drawingml/2006/table">
            <a:tbl>
              <a:tblPr/>
              <a:tblGrid>
                <a:gridCol w="1190625">
                  <a:extLst>
                    <a:ext uri="{9D8B030D-6E8A-4147-A177-3AD203B41FA5}">
                      <a16:colId xmlns:a16="http://schemas.microsoft.com/office/drawing/2014/main" val="20000"/>
                    </a:ext>
                  </a:extLst>
                </a:gridCol>
                <a:gridCol w="2514600">
                  <a:extLst>
                    <a:ext uri="{9D8B030D-6E8A-4147-A177-3AD203B41FA5}">
                      <a16:colId xmlns:a16="http://schemas.microsoft.com/office/drawing/2014/main" val="20001"/>
                    </a:ext>
                  </a:extLst>
                </a:gridCol>
                <a:gridCol w="864096">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936104">
                  <a:extLst>
                    <a:ext uri="{9D8B030D-6E8A-4147-A177-3AD203B41FA5}">
                      <a16:colId xmlns:a16="http://schemas.microsoft.com/office/drawing/2014/main" val="20004"/>
                    </a:ext>
                  </a:extLst>
                </a:gridCol>
                <a:gridCol w="949871">
                  <a:extLst>
                    <a:ext uri="{9D8B030D-6E8A-4147-A177-3AD203B41FA5}">
                      <a16:colId xmlns:a16="http://schemas.microsoft.com/office/drawing/2014/main" val="20005"/>
                    </a:ext>
                  </a:extLst>
                </a:gridCol>
              </a:tblGrid>
              <a:tr h="449263">
                <a:tc gridSpan="6">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600" b="0" i="0" u="none" strike="noStrike" cap="none" normalizeH="0" baseline="0" dirty="0" smtClean="0">
                          <a:ln>
                            <a:noFill/>
                          </a:ln>
                          <a:solidFill>
                            <a:schemeClr val="tx1"/>
                          </a:solidFill>
                          <a:effectLst/>
                          <a:latin typeface="Verdana" pitchFamily="34" charset="0"/>
                        </a:rPr>
                        <a:t>ένταση φωτός και ποσοστά (%) φωτονίων ανά φασματική περιοχή</a:t>
                      </a:r>
                    </a:p>
                  </a:txBody>
                  <a:tcPr horzOverflow="overflow">
                    <a:lnL cap="flat">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476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συνθήκες</a:t>
                      </a:r>
                    </a:p>
                  </a:txBody>
                  <a:tcPr anchor="ctr" horzOverflow="overflow">
                    <a:lnL cap="flat">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φωτονιακή ροή </a:t>
                      </a:r>
                      <a:endParaRPr kumimoji="0" lang="en-US" sz="1400" b="0" i="0" u="none" strike="noStrike" cap="none" normalizeH="0" baseline="0" dirty="0" smtClean="0">
                        <a:ln>
                          <a:noFill/>
                        </a:ln>
                        <a:solidFill>
                          <a:schemeClr val="tx1"/>
                        </a:solidFill>
                        <a:effectLst/>
                        <a:latin typeface="Verdana" pitchFamily="34" charset="0"/>
                      </a:endParaRPr>
                    </a:p>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(μ</a:t>
                      </a:r>
                      <a:r>
                        <a:rPr kumimoji="0" lang="en-US" sz="1400" b="0" i="0" u="none" strike="noStrike" cap="none" normalizeH="0" baseline="0" dirty="0" smtClean="0">
                          <a:ln>
                            <a:noFill/>
                          </a:ln>
                          <a:solidFill>
                            <a:schemeClr val="tx1"/>
                          </a:solidFill>
                          <a:effectLst/>
                          <a:latin typeface="Verdana" pitchFamily="34" charset="0"/>
                        </a:rPr>
                        <a:t>mol </a:t>
                      </a:r>
                      <a:r>
                        <a:rPr kumimoji="0" lang="el-GR" sz="1400" b="0" i="0" u="none" strike="noStrike" cap="none" normalizeH="0" baseline="0" dirty="0" smtClean="0">
                          <a:ln>
                            <a:noFill/>
                          </a:ln>
                          <a:solidFill>
                            <a:schemeClr val="tx1"/>
                          </a:solidFill>
                          <a:effectLst/>
                          <a:latin typeface="Verdana" pitchFamily="34" charset="0"/>
                        </a:rPr>
                        <a:t>φωτονίων </a:t>
                      </a:r>
                      <a:r>
                        <a:rPr kumimoji="0" lang="en-US" sz="1400" b="0" i="0" u="none" strike="noStrike" cap="none" normalizeH="0" baseline="0" dirty="0" smtClean="0">
                          <a:ln>
                            <a:noFill/>
                          </a:ln>
                          <a:solidFill>
                            <a:schemeClr val="tx1"/>
                          </a:solidFill>
                          <a:effectLst/>
                          <a:latin typeface="Verdana" pitchFamily="34" charset="0"/>
                        </a:rPr>
                        <a:t>m</a:t>
                      </a:r>
                      <a:r>
                        <a:rPr kumimoji="0" lang="en-US" sz="1400" b="0" i="0" u="none" strike="noStrike" cap="none" normalizeH="0" baseline="30000" dirty="0" smtClean="0">
                          <a:ln>
                            <a:noFill/>
                          </a:ln>
                          <a:solidFill>
                            <a:schemeClr val="tx1"/>
                          </a:solidFill>
                          <a:effectLst/>
                          <a:latin typeface="Verdana" pitchFamily="34" charset="0"/>
                        </a:rPr>
                        <a:t>-2</a:t>
                      </a:r>
                      <a:r>
                        <a:rPr kumimoji="0" lang="en-US" sz="1400" b="0" i="0" u="none" strike="noStrike" cap="none" normalizeH="0" baseline="0" dirty="0" smtClean="0">
                          <a:ln>
                            <a:noFill/>
                          </a:ln>
                          <a:solidFill>
                            <a:schemeClr val="tx1"/>
                          </a:solidFill>
                          <a:effectLst/>
                          <a:latin typeface="Verdana" pitchFamily="34" charset="0"/>
                        </a:rPr>
                        <a:t> s</a:t>
                      </a:r>
                      <a:r>
                        <a:rPr kumimoji="0" lang="en-US" sz="1400" b="0" i="0" u="none" strike="noStrike" cap="none" normalizeH="0" baseline="30000" dirty="0" smtClean="0">
                          <a:ln>
                            <a:noFill/>
                          </a:ln>
                          <a:solidFill>
                            <a:schemeClr val="tx1"/>
                          </a:solidFill>
                          <a:effectLst/>
                          <a:latin typeface="Verdana" pitchFamily="34" charset="0"/>
                        </a:rPr>
                        <a:t>-1</a:t>
                      </a:r>
                      <a:r>
                        <a:rPr kumimoji="0" lang="en-US" sz="1400" b="0" i="0" u="none" strike="noStrike" cap="none" normalizeH="0" baseline="0" dirty="0" smtClean="0">
                          <a:ln>
                            <a:noFill/>
                          </a:ln>
                          <a:solidFill>
                            <a:schemeClr val="tx1"/>
                          </a:solidFill>
                          <a:effectLst/>
                          <a:latin typeface="Verdana" pitchFamily="34" charset="0"/>
                        </a:rPr>
                        <a:t>)</a:t>
                      </a:r>
                      <a:endParaRPr kumimoji="0" lang="el-GR" sz="1400" b="0" i="0" u="none" strike="noStrike" cap="none" normalizeH="0" baseline="0" dirty="0" smtClean="0">
                        <a:ln>
                          <a:noFill/>
                        </a:ln>
                        <a:solidFill>
                          <a:schemeClr val="tx1"/>
                        </a:solidFill>
                        <a:effectLst/>
                        <a:latin typeface="Verdana" pitchFamily="34" charset="0"/>
                      </a:endParaRPr>
                    </a:p>
                  </a:txBody>
                  <a:tcP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μπλε</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πράσινο</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κόκκινο</a:t>
                      </a:r>
                    </a:p>
                  </a:txBody>
                  <a:tcPr anchor="ctr" horzOverflow="overflow">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εγγύς </a:t>
                      </a:r>
                      <a:r>
                        <a:rPr kumimoji="0" lang="en-US" sz="1400" b="0" i="0" u="none" strike="noStrike" cap="none" normalizeH="0" baseline="0" dirty="0" smtClean="0">
                          <a:ln>
                            <a:noFill/>
                          </a:ln>
                          <a:solidFill>
                            <a:schemeClr val="tx1"/>
                          </a:solidFill>
                          <a:effectLst/>
                          <a:latin typeface="Verdana" pitchFamily="34" charset="0"/>
                        </a:rPr>
                        <a:t>IR</a:t>
                      </a:r>
                      <a:endParaRPr kumimoji="0" lang="el-GR" sz="1400" b="0" i="0" u="none" strike="noStrike" cap="none" normalizeH="0" baseline="0" dirty="0" smtClean="0">
                        <a:ln>
                          <a:noFill/>
                        </a:ln>
                        <a:solidFill>
                          <a:schemeClr val="tx1"/>
                        </a:solidFill>
                        <a:effectLst/>
                        <a:latin typeface="Verdana" pitchFamily="34" charset="0"/>
                      </a:endParaRPr>
                    </a:p>
                  </a:txBody>
                  <a:tcPr anchor="ctr" horzOverflow="overflow">
                    <a:lnL>
                      <a:noFill/>
                    </a:lnL>
                    <a:lnR cap="flat">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7941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άπλετο φως</a:t>
                      </a:r>
                    </a:p>
                  </a:txBody>
                  <a:tcPr anchor="ctr" horzOverflow="overflow">
                    <a:lnL cap="flat">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1700</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23</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26</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2173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26</a:t>
                      </a:r>
                    </a:p>
                  </a:txBody>
                  <a:tcPr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smtClean="0">
                          <a:ln>
                            <a:noFill/>
                          </a:ln>
                          <a:solidFill>
                            <a:schemeClr val="tx1"/>
                          </a:solidFill>
                          <a:effectLst/>
                          <a:latin typeface="Verdana" pitchFamily="34" charset="0"/>
                        </a:rPr>
                        <a:t>25</a:t>
                      </a:r>
                    </a:p>
                  </a:txBody>
                  <a:tcPr anchor="ctr" horzOverflow="overflow">
                    <a:lnL>
                      <a:noFill/>
                    </a:lnL>
                    <a:lnR cap="flat">
                      <a:noFill/>
                    </a:lnR>
                    <a:lnT w="12700" cap="flat" cmpd="sng" algn="ctr">
                      <a:solidFill>
                        <a:schemeClr val="tx1"/>
                      </a:solidFill>
                      <a:prstDash val="solid"/>
                      <a:round/>
                      <a:headEnd type="none" w="med" len="med"/>
                      <a:tailEnd type="none" w="med" len="med"/>
                    </a:lnT>
                    <a:lnB>
                      <a:noFill/>
                    </a:lnB>
                    <a:lnTlToBr>
                      <a:noFill/>
                    </a:lnTlToBr>
                    <a:lnBlToTr>
                      <a:noFill/>
                    </a:lnBlToTr>
                    <a:solidFill>
                      <a:srgbClr val="800000"/>
                    </a:solidFill>
                  </a:tcPr>
                </a:tc>
                <a:extLst>
                  <a:ext uri="{0D108BD9-81ED-4DB2-BD59-A6C34878D82A}">
                    <a16:rowId xmlns:a16="http://schemas.microsoft.com/office/drawing/2014/main" val="10002"/>
                  </a:ext>
                </a:extLst>
              </a:tr>
              <a:tr h="449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κάτω από φυλλωσιά (</a:t>
                      </a:r>
                      <a:r>
                        <a:rPr kumimoji="0" lang="en-US" sz="1400" b="0" i="0" u="none" strike="noStrike" cap="none" normalizeH="0" baseline="0" dirty="0" smtClean="0">
                          <a:ln>
                            <a:noFill/>
                          </a:ln>
                          <a:solidFill>
                            <a:schemeClr val="tx1"/>
                          </a:solidFill>
                          <a:effectLst/>
                          <a:latin typeface="Verdana" pitchFamily="34" charset="0"/>
                        </a:rPr>
                        <a:t>LAI</a:t>
                      </a:r>
                      <a:r>
                        <a:rPr kumimoji="0" lang="el-GR" sz="1400" b="0" i="0" u="none" strike="noStrike" cap="none" normalizeH="0" baseline="0" dirty="0" smtClean="0">
                          <a:ln>
                            <a:noFill/>
                          </a:ln>
                          <a:solidFill>
                            <a:schemeClr val="tx1"/>
                          </a:solidFill>
                          <a:effectLst/>
                          <a:latin typeface="Verdana" pitchFamily="34" charset="0"/>
                        </a:rPr>
                        <a:t>=4)</a:t>
                      </a:r>
                    </a:p>
                  </a:txBody>
                  <a:tcPr anchor="ctr" horzOverflow="overflow">
                    <a:lnL cap="flat">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60</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4</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0066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15</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217348"/>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11</a:t>
                      </a:r>
                    </a:p>
                  </a:txBody>
                  <a:tcPr anchor="ct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400" b="0" i="0" u="none" strike="noStrike" cap="none" normalizeH="0" baseline="0" dirty="0" smtClean="0">
                          <a:ln>
                            <a:noFill/>
                          </a:ln>
                          <a:solidFill>
                            <a:schemeClr val="tx1"/>
                          </a:solidFill>
                          <a:effectLst/>
                          <a:latin typeface="Verdana" pitchFamily="34" charset="0"/>
                        </a:rPr>
                        <a:t>70</a:t>
                      </a:r>
                    </a:p>
                  </a:txBody>
                  <a:tcPr anchor="ctr" horzOverflow="overflow">
                    <a:lnL>
                      <a:noFill/>
                    </a:lnL>
                    <a:lnR cap="flat">
                      <a:noFill/>
                    </a:lnR>
                    <a:lnT>
                      <a:noFill/>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3"/>
                  </a:ext>
                </a:extLst>
              </a:tr>
            </a:tbl>
          </a:graphicData>
        </a:graphic>
      </p:graphicFrame>
      <p:sp>
        <p:nvSpPr>
          <p:cNvPr id="4" name="Rectangle 3"/>
          <p:cNvSpPr/>
          <p:nvPr/>
        </p:nvSpPr>
        <p:spPr>
          <a:xfrm>
            <a:off x="660654" y="294972"/>
            <a:ext cx="7937656" cy="400110"/>
          </a:xfrm>
          <a:prstGeom prst="rect">
            <a:avLst/>
          </a:prstGeom>
        </p:spPr>
        <p:txBody>
          <a:bodyPr wrap="square">
            <a:spAutoFit/>
          </a:bodyPr>
          <a:lstStyle/>
          <a:p>
            <a:r>
              <a:rPr lang="el-GR" sz="2000" dirty="0" smtClean="0">
                <a:solidFill>
                  <a:srgbClr val="000000"/>
                </a:solidFill>
                <a:latin typeface="Verdana" panose="020B0604030504040204" pitchFamily="34" charset="0"/>
              </a:rPr>
              <a:t>Αντιπροσωπευτικά φωτεινά περιβάλλοντα</a:t>
            </a:r>
          </a:p>
        </p:txBody>
      </p:sp>
      <p:cxnSp>
        <p:nvCxnSpPr>
          <p:cNvPr id="6" name="Straight Connector 5"/>
          <p:cNvCxnSpPr/>
          <p:nvPr/>
        </p:nvCxnSpPr>
        <p:spPr>
          <a:xfrm>
            <a:off x="766916" y="695082"/>
            <a:ext cx="771524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slide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82158" y="85482"/>
            <a:ext cx="609600" cy="609600"/>
          </a:xfrm>
          <a:prstGeom prst="rect">
            <a:avLst/>
          </a:prstGeom>
        </p:spPr>
      </p:pic>
    </p:spTree>
  </p:cSld>
  <p:clrMapOvr>
    <a:masterClrMapping/>
  </p:clrMapOvr>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94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7501</TotalTime>
  <Words>2561</Words>
  <Application>Microsoft Office PowerPoint</Application>
  <PresentationFormat>On-screen Show (4:3)</PresentationFormat>
  <Paragraphs>123</Paragraphs>
  <Slides>14</Slides>
  <Notes>14</Notes>
  <HiddenSlides>0</HiddenSlides>
  <MMClips>13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Lab of Plant Physiology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ΚΕΦΑΛΑΙΟ 11 Η ΑΜΥΝΑ ΤΩΝ ΦΥΤΩΝ ΕΝΑΝΤΙ ΒΙΟΤΙΚΩΝ ΠΑΡΑΓΟΝΤΩΝ ΚΑΤΑΠΟΝΗΣΗΣ</dc:title>
  <dc:creator>LabUser</dc:creator>
  <cp:lastModifiedBy>Georgios Liakopoulos</cp:lastModifiedBy>
  <cp:revision>271</cp:revision>
  <dcterms:created xsi:type="dcterms:W3CDTF">2003-06-05T12:38:37Z</dcterms:created>
  <dcterms:modified xsi:type="dcterms:W3CDTF">2020-04-03T09:15:24Z</dcterms:modified>
</cp:coreProperties>
</file>