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Bookman Old Style" panose="02050604050505020204" pitchFamily="18" charset="0"/>
      <p:regular r:id="rId11"/>
      <p:bold r:id="rId12"/>
      <p:italic r:id="rId13"/>
      <p:boldItalic r:id="rId14"/>
    </p:embeddedFont>
    <p:embeddedFont>
      <p:font typeface="Century" panose="02040604050505020304" pitchFamily="18" charset="0"/>
      <p:regular r:id="rId15"/>
    </p:embeddedFont>
    <p:embeddedFont>
      <p:font typeface="Arial Black" panose="020B0A04020102020204" pitchFamily="34"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b="0" i="0" u="none" strike="noStrike" cap="none">
                <a:solidFill>
                  <a:srgbClr val="888888"/>
                </a:solidFill>
                <a:latin typeface="Calibri"/>
                <a:ea typeface="Calibri"/>
                <a:cs typeface="Calibri"/>
                <a:sym typeface="Calibri"/>
              </a:rPr>
              <a:t>‹#›</a:t>
            </a:fld>
            <a:endParaRPr lang="el-G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Τίτλος και Κατακόρυφο κείμενο">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Κατακόρυφος τίτλος και Κείμενο">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Κεφαλίδα ενότητας">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ct val="1000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Κενό">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Εικόνα με λεζάντα">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l-GR" sz="1200" b="0" i="0" u="none" strike="noStrike" cap="none">
                <a:solidFill>
                  <a:srgbClr val="888888"/>
                </a:solidFill>
                <a:latin typeface="Calibri"/>
                <a:ea typeface="Calibri"/>
                <a:cs typeface="Calibri"/>
                <a:sym typeface="Calibri"/>
              </a:rPr>
              <a:t>‹#›</a:t>
            </a:fld>
            <a:endParaRPr lang="el-G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C%CE%B1%CF%81%CE%BC%CE%B1%CF%81%CF%85%CE%B3%CE%AF%CE%B5%CF%82" TargetMode="External"/><Relationship Id="rId7" Type="http://schemas.openxmlformats.org/officeDocument/2006/relationships/hyperlink" Target="https://el.wikipedia.org/wiki/%CE%91%CF%83%CE%B2%CE%B5%CF%83%CF%84%CE%AF%CF%84%CE%B7%CF%8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l.wikipedia.org/wiki/%CE%A4%CE%BF%CF%80%CE%AC%CE%B6%CE%B9%CE%BF" TargetMode="External"/><Relationship Id="rId5" Type="http://schemas.openxmlformats.org/officeDocument/2006/relationships/hyperlink" Target="https://el.wikipedia.org/wiki/%CE%A7%CE%B1%CE%BB%CE%B1%CE%B6%CE%AF%CE%B1%CF%82" TargetMode="External"/><Relationship Id="rId4" Type="http://schemas.openxmlformats.org/officeDocument/2006/relationships/hyperlink" Target="https://el.wikipedia.org/wiki/%CE%92%CE%B9%CE%BF%CF%84%CE%AF%CF%84%CE%B7%CF%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www.mindat.org/min-1016.html"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mindat.org/loc-1933.html" TargetMode="External"/><Relationship Id="rId4" Type="http://schemas.openxmlformats.org/officeDocument/2006/relationships/hyperlink" Target="https://el.wikiped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24000" y="813815"/>
            <a:ext cx="9942576" cy="768097"/>
          </a:xfrm>
          <a:prstGeom prst="rect">
            <a:avLst/>
          </a:prstGeom>
          <a:noFill/>
          <a:ln>
            <a:noFill/>
          </a:ln>
        </p:spPr>
        <p:txBody>
          <a:bodyPr wrap="square" lIns="91425" tIns="45700" rIns="91425" bIns="45700" anchor="b" anchorCtr="0">
            <a:noAutofit/>
          </a:bodyPr>
          <a:lstStyle/>
          <a:p>
            <a:pPr marL="0" marR="0" lvl="0" indent="-308610" algn="ctr" rtl="0">
              <a:lnSpc>
                <a:spcPct val="90000"/>
              </a:lnSpc>
              <a:spcBef>
                <a:spcPts val="0"/>
              </a:spcBef>
              <a:buClr>
                <a:schemeClr val="dk1"/>
              </a:buClr>
              <a:buSzPct val="167586"/>
              <a:buFont typeface="Arial Black"/>
              <a:buNone/>
            </a:pPr>
            <a:r>
              <a:rPr lang="el-GR" sz="2880" b="0" i="0" u="none" strike="noStrike" cap="none">
                <a:solidFill>
                  <a:schemeClr val="dk1"/>
                </a:solidFill>
                <a:latin typeface="Arial Black"/>
                <a:ea typeface="Arial Black"/>
                <a:cs typeface="Arial Black"/>
                <a:sym typeface="Arial Black"/>
              </a:rPr>
              <a:t>ΟΡΥΚΤΟ:</a:t>
            </a:r>
            <a:r>
              <a:rPr lang="el-GR" sz="4860" b="0" i="0" u="none" strike="noStrike" cap="none">
                <a:solidFill>
                  <a:schemeClr val="dk1"/>
                </a:solidFill>
                <a:latin typeface="Arial Black"/>
                <a:ea typeface="Arial Black"/>
                <a:cs typeface="Arial Black"/>
                <a:sym typeface="Arial Black"/>
              </a:rPr>
              <a:t>ΧΛΩΡΙΤΗΣ(</a:t>
            </a:r>
            <a:r>
              <a:rPr lang="el-GR" sz="3240" b="0" i="0" u="none" strike="noStrike" cap="none">
                <a:solidFill>
                  <a:schemeClr val="dk1"/>
                </a:solidFill>
                <a:latin typeface="Arial Black"/>
                <a:ea typeface="Arial Black"/>
                <a:cs typeface="Arial Black"/>
                <a:sym typeface="Arial Black"/>
              </a:rPr>
              <a:t>Mg</a:t>
            </a:r>
            <a:r>
              <a:rPr lang="el-GR" sz="2430" b="0" i="0" u="none" strike="noStrike" cap="none">
                <a:solidFill>
                  <a:schemeClr val="dk1"/>
                </a:solidFill>
                <a:latin typeface="Arial Black"/>
                <a:ea typeface="Arial Black"/>
                <a:cs typeface="Arial Black"/>
                <a:sym typeface="Arial Black"/>
              </a:rPr>
              <a:t>6</a:t>
            </a:r>
            <a:r>
              <a:rPr lang="el-GR" sz="3240" b="0" i="0" u="none" strike="noStrike" cap="none">
                <a:solidFill>
                  <a:schemeClr val="dk1"/>
                </a:solidFill>
                <a:latin typeface="Arial Black"/>
                <a:ea typeface="Arial Black"/>
                <a:cs typeface="Arial Black"/>
                <a:sym typeface="Arial Black"/>
              </a:rPr>
              <a:t>Si</a:t>
            </a:r>
            <a:r>
              <a:rPr lang="el-GR" sz="2430" b="0" i="0" u="none" strike="noStrike" cap="none">
                <a:solidFill>
                  <a:schemeClr val="dk1"/>
                </a:solidFill>
                <a:latin typeface="Arial Black"/>
                <a:ea typeface="Arial Black"/>
                <a:cs typeface="Arial Black"/>
                <a:sym typeface="Arial Black"/>
              </a:rPr>
              <a:t>4</a:t>
            </a:r>
            <a:r>
              <a:rPr lang="el-GR" sz="3600" b="0" i="0" u="none" strike="noStrike" cap="none">
                <a:solidFill>
                  <a:schemeClr val="dk1"/>
                </a:solidFill>
                <a:latin typeface="Arial Black"/>
                <a:ea typeface="Arial Black"/>
                <a:cs typeface="Arial Black"/>
                <a:sym typeface="Arial Black"/>
              </a:rPr>
              <a:t>O</a:t>
            </a:r>
            <a:r>
              <a:rPr lang="el-GR" sz="1979" b="0" i="0" u="none" strike="noStrike" cap="none">
                <a:solidFill>
                  <a:schemeClr val="dk1"/>
                </a:solidFill>
                <a:latin typeface="Arial Black"/>
                <a:ea typeface="Arial Black"/>
                <a:cs typeface="Arial Black"/>
                <a:sym typeface="Arial Black"/>
              </a:rPr>
              <a:t>10</a:t>
            </a:r>
            <a:r>
              <a:rPr lang="el-GR" sz="3600" b="0" i="0" u="none" strike="noStrike" cap="none">
                <a:solidFill>
                  <a:schemeClr val="dk1"/>
                </a:solidFill>
                <a:latin typeface="Arial Black"/>
                <a:ea typeface="Arial Black"/>
                <a:cs typeface="Arial Black"/>
                <a:sym typeface="Arial Black"/>
              </a:rPr>
              <a:t>(OH)</a:t>
            </a:r>
            <a:r>
              <a:rPr lang="el-GR" sz="1979" b="0" i="0" u="none" strike="noStrike" cap="none">
                <a:solidFill>
                  <a:schemeClr val="dk1"/>
                </a:solidFill>
                <a:latin typeface="Arial Black"/>
                <a:ea typeface="Arial Black"/>
                <a:cs typeface="Arial Black"/>
                <a:sym typeface="Arial Black"/>
              </a:rPr>
              <a:t>8</a:t>
            </a:r>
            <a:r>
              <a:rPr lang="el-GR" sz="4410" b="0" i="0" u="none" strike="noStrike" cap="none">
                <a:solidFill>
                  <a:schemeClr val="dk1"/>
                </a:solidFill>
                <a:latin typeface="Arial Black"/>
                <a:ea typeface="Arial Black"/>
                <a:cs typeface="Arial Black"/>
                <a:sym typeface="Arial Black"/>
              </a:rPr>
              <a:t>)</a:t>
            </a:r>
          </a:p>
        </p:txBody>
      </p:sp>
      <p:sp>
        <p:nvSpPr>
          <p:cNvPr id="85" name="Shape 85"/>
          <p:cNvSpPr txBox="1">
            <a:spLocks noGrp="1"/>
          </p:cNvSpPr>
          <p:nvPr>
            <p:ph type="subTitle" idx="1"/>
          </p:nvPr>
        </p:nvSpPr>
        <p:spPr>
          <a:xfrm>
            <a:off x="1524000" y="2231136"/>
            <a:ext cx="9144000" cy="3429000"/>
          </a:xfrm>
          <a:prstGeom prst="rect">
            <a:avLst/>
          </a:prstGeom>
          <a:noFill/>
          <a:ln>
            <a:noFill/>
          </a:ln>
        </p:spPr>
        <p:txBody>
          <a:bodyPr wrap="square" lIns="91425" tIns="45700" rIns="91425" bIns="45700" anchor="t" anchorCtr="0">
            <a:noAutofit/>
          </a:bodyPr>
          <a:lstStyle/>
          <a:p>
            <a:pPr marL="0" marR="0" lvl="0" indent="-342900" algn="ctr" rtl="0">
              <a:lnSpc>
                <a:spcPct val="90000"/>
              </a:lnSpc>
              <a:spcBef>
                <a:spcPts val="0"/>
              </a:spcBef>
              <a:spcAft>
                <a:spcPts val="0"/>
              </a:spcAft>
              <a:buClr>
                <a:schemeClr val="dk1"/>
              </a:buClr>
              <a:buSzPct val="100000"/>
              <a:buFont typeface="Arial"/>
              <a:buNone/>
            </a:pPr>
            <a:r>
              <a:rPr lang="el-GR" sz="5400" b="0" i="0" u="none" strike="noStrike" cap="none">
                <a:solidFill>
                  <a:schemeClr val="dk1"/>
                </a:solidFill>
                <a:latin typeface="Bookman Old Style"/>
                <a:ea typeface="Bookman Old Style"/>
                <a:cs typeface="Bookman Old Style"/>
                <a:sym typeface="Bookman Old Style"/>
              </a:rPr>
              <a:t>ΑΤΟΜΑ ΟΜΑΔΑΣ:</a:t>
            </a:r>
          </a:p>
          <a:p>
            <a:pPr marL="0" marR="0" lvl="0" indent="-342900" algn="ctr" rtl="0">
              <a:lnSpc>
                <a:spcPct val="90000"/>
              </a:lnSpc>
              <a:spcBef>
                <a:spcPts val="1000"/>
              </a:spcBef>
              <a:spcAft>
                <a:spcPts val="0"/>
              </a:spcAft>
              <a:buClr>
                <a:schemeClr val="dk1"/>
              </a:buClr>
              <a:buSzPct val="100000"/>
              <a:buFont typeface="Arial"/>
              <a:buNone/>
            </a:pPr>
            <a:r>
              <a:rPr lang="el-GR" sz="5400" b="0" i="0" u="none" strike="noStrike" cap="none">
                <a:solidFill>
                  <a:schemeClr val="dk1"/>
                </a:solidFill>
                <a:latin typeface="Bookman Old Style"/>
                <a:ea typeface="Bookman Old Style"/>
                <a:cs typeface="Bookman Old Style"/>
                <a:sym typeface="Bookman Old Style"/>
              </a:rPr>
              <a:t>ZΩΗ ΤΖΩΝΣ</a:t>
            </a:r>
          </a:p>
          <a:p>
            <a:pPr marL="0" marR="0" lvl="0" indent="-342900" algn="ctr" rtl="0">
              <a:lnSpc>
                <a:spcPct val="90000"/>
              </a:lnSpc>
              <a:spcBef>
                <a:spcPts val="1000"/>
              </a:spcBef>
              <a:spcAft>
                <a:spcPts val="0"/>
              </a:spcAft>
              <a:buClr>
                <a:schemeClr val="dk1"/>
              </a:buClr>
              <a:buSzPct val="100000"/>
              <a:buFont typeface="Arial"/>
              <a:buNone/>
            </a:pPr>
            <a:r>
              <a:rPr lang="el-GR" sz="5400" b="0" i="0" u="none" strike="noStrike" cap="none">
                <a:solidFill>
                  <a:schemeClr val="dk1"/>
                </a:solidFill>
                <a:latin typeface="Bookman Old Style"/>
                <a:ea typeface="Bookman Old Style"/>
                <a:cs typeface="Bookman Old Style"/>
                <a:sym typeface="Bookman Old Style"/>
              </a:rPr>
              <a:t>ΧΑΖΑΚΗΣ ΔΗΜΗΤΡΗΣ</a:t>
            </a:r>
          </a:p>
          <a:p>
            <a:pPr marL="0" marR="0" lvl="0" indent="-342900" algn="ctr" rtl="0">
              <a:lnSpc>
                <a:spcPct val="90000"/>
              </a:lnSpc>
              <a:spcBef>
                <a:spcPts val="1000"/>
              </a:spcBef>
              <a:spcAft>
                <a:spcPts val="0"/>
              </a:spcAft>
              <a:buClr>
                <a:schemeClr val="dk1"/>
              </a:buClr>
              <a:buSzPct val="100000"/>
              <a:buFont typeface="Arial"/>
              <a:buNone/>
            </a:pPr>
            <a:r>
              <a:rPr lang="el-GR" sz="5400" b="0" i="0" u="none" strike="noStrike" cap="none">
                <a:solidFill>
                  <a:schemeClr val="dk1"/>
                </a:solidFill>
                <a:latin typeface="Bookman Old Style"/>
                <a:ea typeface="Bookman Old Style"/>
                <a:cs typeface="Bookman Old Style"/>
                <a:sym typeface="Bookman Old Style"/>
              </a:rPr>
              <a:t>ΑΝΑΣΤΑΣΙΑ ΜΠΟΝΟΥ </a:t>
            </a:r>
          </a:p>
          <a:p>
            <a:pPr marL="0" marR="0" lvl="0" indent="-342900" algn="ctr" rtl="0">
              <a:lnSpc>
                <a:spcPct val="90000"/>
              </a:lnSpc>
              <a:spcBef>
                <a:spcPts val="1000"/>
              </a:spcBef>
              <a:buClr>
                <a:schemeClr val="dk1"/>
              </a:buClr>
              <a:buSzPct val="100000"/>
              <a:buFont typeface="Arial"/>
              <a:buNone/>
            </a:pPr>
            <a:r>
              <a:rPr lang="el-GR" sz="5400" b="0" i="0" u="none" strike="noStrike" cap="none">
                <a:solidFill>
                  <a:schemeClr val="dk1"/>
                </a:solidFill>
                <a:latin typeface="Bookman Old Style"/>
                <a:ea typeface="Bookman Old Style"/>
                <a:cs typeface="Bookman Old Style"/>
                <a:sym typeface="Bookman Old Style"/>
              </a:rPr>
              <a:t>ΕΥΡΥΔΙΚΗ ΕΥΑΓΓΕΛΟΥ</a:t>
            </a:r>
          </a:p>
        </p:txBody>
      </p:sp>
      <p:pic>
        <p:nvPicPr>
          <p:cNvPr id="86" name="Shape 86"/>
          <p:cNvPicPr preferRelativeResize="0"/>
          <p:nvPr/>
        </p:nvPicPr>
        <p:blipFill rotWithShape="1">
          <a:blip r:embed="rId3">
            <a:alphaModFix/>
          </a:blip>
          <a:srcRect/>
          <a:stretch/>
        </p:blipFill>
        <p:spPr>
          <a:xfrm>
            <a:off x="240216" y="1473122"/>
            <a:ext cx="2857500" cy="1770634"/>
          </a:xfrm>
          <a:prstGeom prst="rect">
            <a:avLst/>
          </a:prstGeom>
          <a:noFill/>
          <a:ln>
            <a:noFill/>
          </a:ln>
        </p:spPr>
      </p:pic>
      <p:sp>
        <p:nvSpPr>
          <p:cNvPr id="87" name="Shape 87"/>
          <p:cNvSpPr/>
          <p:nvPr/>
        </p:nvSpPr>
        <p:spPr>
          <a:xfrm flipH="1">
            <a:off x="566928" y="3099816"/>
            <a:ext cx="4346729"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l-GR" sz="1800" b="0" i="0" u="none" strike="noStrike" cap="none">
                <a:solidFill>
                  <a:schemeClr val="dk1"/>
                </a:solidFill>
                <a:latin typeface="Calibri"/>
                <a:ea typeface="Calibri"/>
                <a:cs typeface="Calibri"/>
                <a:sym typeface="Calibri"/>
              </a:rPr>
              <a:t>Χλωρίτης με </a:t>
            </a:r>
            <a:r>
              <a:rPr lang="el-GR" sz="1800" b="0" i="0" u="sng" strike="noStrike" cap="none">
                <a:solidFill>
                  <a:srgbClr val="385623"/>
                </a:solidFill>
                <a:latin typeface="Calibri"/>
                <a:ea typeface="Calibri"/>
                <a:cs typeface="Calibri"/>
                <a:sym typeface="Calibri"/>
              </a:rPr>
              <a:t>Ασβεστίτη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l="7223" r="8087"/>
          <a:stretch/>
        </p:blipFill>
        <p:spPr>
          <a:xfrm>
            <a:off x="394925" y="4721825"/>
            <a:ext cx="1787750" cy="1460825"/>
          </a:xfrm>
          <a:prstGeom prst="rect">
            <a:avLst/>
          </a:prstGeom>
          <a:noFill/>
          <a:ln>
            <a:noFill/>
          </a:ln>
        </p:spPr>
      </p:pic>
      <p:sp>
        <p:nvSpPr>
          <p:cNvPr id="93" name="Shape 93"/>
          <p:cNvSpPr txBox="1">
            <a:spLocks noGrp="1"/>
          </p:cNvSpPr>
          <p:nvPr>
            <p:ph type="ctrTitle"/>
          </p:nvPr>
        </p:nvSpPr>
        <p:spPr>
          <a:xfrm>
            <a:off x="1524000" y="256479"/>
            <a:ext cx="9144000" cy="1460810"/>
          </a:xfrm>
          <a:prstGeom prst="rect">
            <a:avLst/>
          </a:prstGeom>
          <a:noFill/>
          <a:ln>
            <a:noFill/>
          </a:ln>
        </p:spPr>
        <p:txBody>
          <a:bodyPr wrap="square" lIns="91425" tIns="45700" rIns="91425" bIns="45700" anchor="b" anchorCtr="0">
            <a:noAutofit/>
          </a:bodyPr>
          <a:lstStyle/>
          <a:p>
            <a:pPr marL="0" marR="0" lvl="0" indent="-279400" algn="ctr" rtl="0">
              <a:lnSpc>
                <a:spcPct val="90000"/>
              </a:lnSpc>
              <a:spcBef>
                <a:spcPts val="0"/>
              </a:spcBef>
              <a:buClr>
                <a:schemeClr val="dk1"/>
              </a:buClr>
              <a:buSzPct val="100000"/>
              <a:buFont typeface="Arial Black"/>
              <a:buNone/>
            </a:pPr>
            <a:r>
              <a:rPr lang="el-GR" sz="4400" b="0" i="0" u="none" strike="noStrike" cap="none">
                <a:solidFill>
                  <a:schemeClr val="dk1"/>
                </a:solidFill>
                <a:latin typeface="Arial Black"/>
                <a:ea typeface="Arial Black"/>
                <a:cs typeface="Arial Black"/>
                <a:sym typeface="Arial Black"/>
              </a:rPr>
              <a:t>Κρυσταλλική δομή του ορυκτού</a:t>
            </a:r>
          </a:p>
        </p:txBody>
      </p:sp>
      <p:sp>
        <p:nvSpPr>
          <p:cNvPr id="94" name="Shape 94"/>
          <p:cNvSpPr txBox="1">
            <a:spLocks noGrp="1"/>
          </p:cNvSpPr>
          <p:nvPr>
            <p:ph type="subTitle" idx="1"/>
          </p:nvPr>
        </p:nvSpPr>
        <p:spPr>
          <a:xfrm>
            <a:off x="1523995" y="1817572"/>
            <a:ext cx="9144000" cy="3981600"/>
          </a:xfrm>
          <a:prstGeom prst="rect">
            <a:avLst/>
          </a:prstGeom>
          <a:noFill/>
          <a:ln>
            <a:noFill/>
          </a:ln>
        </p:spPr>
        <p:txBody>
          <a:bodyPr wrap="square" lIns="91425" tIns="45700" rIns="91425" bIns="45700" anchor="t" anchorCtr="0">
            <a:noAutofit/>
          </a:bodyPr>
          <a:lstStyle/>
          <a:p>
            <a:pPr marL="0" marR="0" lvl="0" indent="-152400" algn="ctr" rtl="0">
              <a:lnSpc>
                <a:spcPct val="90000"/>
              </a:lnSpc>
              <a:spcBef>
                <a:spcPts val="0"/>
              </a:spcBef>
              <a:spcAft>
                <a:spcPts val="0"/>
              </a:spcAft>
              <a:buClr>
                <a:schemeClr val="dk1"/>
              </a:buClr>
              <a:buSzPct val="100000"/>
              <a:buFont typeface="Arial"/>
              <a:buNone/>
            </a:pPr>
            <a:r>
              <a:rPr lang="el-GR" sz="2400" b="0" i="0" u="sng" strike="noStrike" cap="none">
                <a:solidFill>
                  <a:schemeClr val="dk1"/>
                </a:solidFill>
                <a:latin typeface="Calibri"/>
                <a:ea typeface="Calibri"/>
                <a:cs typeface="Calibri"/>
                <a:sym typeface="Calibri"/>
              </a:rPr>
              <a:t>Πυκνότητα</a:t>
            </a:r>
            <a:r>
              <a:rPr lang="el-GR" sz="2400" b="0" i="0" u="none" strike="noStrike" cap="none">
                <a:solidFill>
                  <a:schemeClr val="dk1"/>
                </a:solidFill>
                <a:latin typeface="Calibri"/>
                <a:ea typeface="Calibri"/>
                <a:cs typeface="Calibri"/>
                <a:sym typeface="Calibri"/>
              </a:rPr>
              <a:t>:2,6 - 3,3 gr/cm3 </a:t>
            </a:r>
          </a:p>
          <a:p>
            <a:pPr marL="0" marR="0" lvl="0" indent="-152400" algn="ctr" rtl="0">
              <a:lnSpc>
                <a:spcPct val="90000"/>
              </a:lnSpc>
              <a:spcBef>
                <a:spcPts val="1000"/>
              </a:spcBef>
              <a:spcAft>
                <a:spcPts val="0"/>
              </a:spcAft>
              <a:buClr>
                <a:schemeClr val="dk1"/>
              </a:buClr>
              <a:buSzPct val="100000"/>
              <a:buFont typeface="Arial"/>
              <a:buNone/>
            </a:pPr>
            <a:r>
              <a:rPr lang="el-GR" sz="2400" b="0" i="0" u="sng" strike="noStrike" cap="none">
                <a:solidFill>
                  <a:schemeClr val="dk1"/>
                </a:solidFill>
                <a:latin typeface="Calibri"/>
                <a:ea typeface="Calibri"/>
                <a:cs typeface="Calibri"/>
                <a:sym typeface="Calibri"/>
              </a:rPr>
              <a:t>Χρώμα:</a:t>
            </a:r>
            <a:r>
              <a:rPr lang="el-GR" sz="2400" b="0" i="0" u="none" strike="noStrike" cap="none">
                <a:solidFill>
                  <a:schemeClr val="dk1"/>
                </a:solidFill>
                <a:latin typeface="Calibri"/>
                <a:ea typeface="Calibri"/>
                <a:cs typeface="Calibri"/>
                <a:sym typeface="Calibri"/>
              </a:rPr>
              <a:t>Πράσινο ποικίλων αποχρώσεων, σπανιότερα κιτρινοπράσινο, κίτρινο, καστανό, ενίοτε μέλαν</a:t>
            </a:r>
          </a:p>
          <a:p>
            <a:pPr marL="0" marR="0" lvl="0" indent="-152400" algn="ctr" rtl="0">
              <a:lnSpc>
                <a:spcPct val="90000"/>
              </a:lnSpc>
              <a:spcBef>
                <a:spcPts val="1000"/>
              </a:spcBef>
              <a:spcAft>
                <a:spcPts val="0"/>
              </a:spcAft>
              <a:buClr>
                <a:schemeClr val="dk1"/>
              </a:buClr>
              <a:buSzPct val="100000"/>
              <a:buFont typeface="Arial"/>
              <a:buNone/>
            </a:pPr>
            <a:r>
              <a:rPr lang="el-GR" sz="2400" b="0" i="0" u="sng" strike="noStrike" cap="none">
                <a:solidFill>
                  <a:schemeClr val="dk1"/>
                </a:solidFill>
                <a:latin typeface="Calibri"/>
                <a:ea typeface="Calibri"/>
                <a:cs typeface="Calibri"/>
                <a:sym typeface="Calibri"/>
              </a:rPr>
              <a:t>Σύστημα κρυστάλλωσης</a:t>
            </a:r>
            <a:r>
              <a:rPr lang="el-GR" sz="2400" b="0" i="0" u="none" strike="noStrike" cap="none">
                <a:solidFill>
                  <a:schemeClr val="dk1"/>
                </a:solidFill>
                <a:latin typeface="Calibri"/>
                <a:ea typeface="Calibri"/>
                <a:cs typeface="Calibri"/>
                <a:sym typeface="Calibri"/>
              </a:rPr>
              <a:t>:</a:t>
            </a:r>
            <a:r>
              <a:rPr lang="el-GR" sz="2400" b="0" i="0" u="none" strike="noStrike" cap="none">
                <a:solidFill>
                  <a:srgbClr val="C00000"/>
                </a:solidFill>
                <a:latin typeface="Calibri"/>
                <a:ea typeface="Calibri"/>
                <a:cs typeface="Calibri"/>
                <a:sym typeface="Calibri"/>
              </a:rPr>
              <a:t>Μονοκλινές-Τρικλινές</a:t>
            </a:r>
          </a:p>
          <a:p>
            <a:pPr marL="0" marR="0" lvl="0" indent="-152400" algn="ctr" rtl="0">
              <a:lnSpc>
                <a:spcPct val="90000"/>
              </a:lnSpc>
              <a:spcBef>
                <a:spcPts val="1000"/>
              </a:spcBef>
              <a:spcAft>
                <a:spcPts val="0"/>
              </a:spcAft>
              <a:buClr>
                <a:schemeClr val="dk1"/>
              </a:buClr>
              <a:buSzPct val="100000"/>
              <a:buFont typeface="Arial"/>
              <a:buNone/>
            </a:pPr>
            <a:r>
              <a:rPr lang="el-GR" sz="2400" b="0" i="0" u="sng" strike="noStrike" cap="none">
                <a:solidFill>
                  <a:schemeClr val="dk1"/>
                </a:solidFill>
                <a:latin typeface="Calibri"/>
                <a:ea typeface="Calibri"/>
                <a:cs typeface="Calibri"/>
                <a:sym typeface="Calibri"/>
              </a:rPr>
              <a:t>Κρύσταλλοι</a:t>
            </a:r>
            <a:r>
              <a:rPr lang="el-GR" sz="2400" b="0" i="0" u="none" strike="noStrike" cap="none">
                <a:solidFill>
                  <a:schemeClr val="dk1"/>
                </a:solidFill>
                <a:latin typeface="Calibri"/>
                <a:ea typeface="Calibri"/>
                <a:cs typeface="Calibri"/>
                <a:sym typeface="Calibri"/>
              </a:rPr>
              <a:t>:Σπάνιοι μακροπρισματικοί με εξαγωνικό σχήμα.</a:t>
            </a:r>
          </a:p>
          <a:p>
            <a:pPr marL="0" marR="0" lvl="0" indent="-152400" algn="ctr" rtl="0">
              <a:lnSpc>
                <a:spcPct val="90000"/>
              </a:lnSpc>
              <a:spcBef>
                <a:spcPts val="1000"/>
              </a:spcBef>
              <a:spcAft>
                <a:spcPts val="0"/>
              </a:spcAft>
              <a:buClr>
                <a:schemeClr val="dk1"/>
              </a:buClr>
              <a:buSzPct val="100000"/>
              <a:buFont typeface="Arial"/>
              <a:buNone/>
            </a:pPr>
            <a:r>
              <a:rPr lang="el-GR" sz="2400" b="0" i="0" u="sng" strike="noStrike" cap="none">
                <a:solidFill>
                  <a:schemeClr val="dk1"/>
                </a:solidFill>
                <a:latin typeface="Calibri"/>
                <a:ea typeface="Calibri"/>
                <a:cs typeface="Calibri"/>
                <a:sym typeface="Calibri"/>
              </a:rPr>
              <a:t>Υφή</a:t>
            </a:r>
            <a:r>
              <a:rPr lang="el-GR" sz="2400" b="0" i="0" u="none" strike="noStrike" cap="none">
                <a:solidFill>
                  <a:schemeClr val="dk1"/>
                </a:solidFill>
                <a:latin typeface="Calibri"/>
                <a:ea typeface="Calibri"/>
                <a:cs typeface="Calibri"/>
                <a:sym typeface="Calibri"/>
              </a:rPr>
              <a:t>:Σκληρότητα</a:t>
            </a:r>
          </a:p>
          <a:p>
            <a:pPr marL="0" marR="0" lvl="0" indent="-152400" algn="ctr" rtl="0">
              <a:lnSpc>
                <a:spcPct val="90000"/>
              </a:lnSpc>
              <a:spcBef>
                <a:spcPts val="1000"/>
              </a:spcBef>
              <a:spcAft>
                <a:spcPts val="0"/>
              </a:spcAft>
              <a:buClr>
                <a:schemeClr val="dk1"/>
              </a:buClr>
              <a:buSzPct val="100000"/>
              <a:buFont typeface="Arial"/>
              <a:buNone/>
            </a:pPr>
            <a:r>
              <a:rPr lang="el-GR" sz="2400" b="0" i="0" u="sng" strike="noStrike" cap="none">
                <a:solidFill>
                  <a:schemeClr val="dk1"/>
                </a:solidFill>
                <a:latin typeface="Calibri"/>
                <a:ea typeface="Calibri"/>
                <a:cs typeface="Calibri"/>
                <a:sym typeface="Calibri"/>
              </a:rPr>
              <a:t>Θραύση</a:t>
            </a:r>
            <a:r>
              <a:rPr lang="el-GR" sz="2400" b="0" i="0" u="none" strike="noStrike" cap="none">
                <a:solidFill>
                  <a:schemeClr val="dk1"/>
                </a:solidFill>
                <a:latin typeface="Calibri"/>
                <a:ea typeface="Calibri"/>
                <a:cs typeface="Calibri"/>
                <a:sym typeface="Calibri"/>
              </a:rPr>
              <a:t>:Μαργαριτώδης, συνηθέστερα αλαμπής</a:t>
            </a:r>
          </a:p>
          <a:p>
            <a:pPr marL="0" marR="0" lvl="0" indent="-152400" algn="ctr" rtl="0">
              <a:lnSpc>
                <a:spcPct val="90000"/>
              </a:lnSpc>
              <a:spcBef>
                <a:spcPts val="1000"/>
              </a:spcBef>
              <a:spcAft>
                <a:spcPts val="0"/>
              </a:spcAft>
              <a:buClr>
                <a:schemeClr val="dk1"/>
              </a:buClr>
              <a:buSzPct val="100000"/>
              <a:buFont typeface="Arial"/>
              <a:buNone/>
            </a:pPr>
            <a:r>
              <a:rPr lang="el-GR" sz="2400" b="0" i="0" u="sng" strike="noStrike" cap="none">
                <a:solidFill>
                  <a:schemeClr val="dk1"/>
                </a:solidFill>
                <a:latin typeface="Calibri"/>
                <a:ea typeface="Calibri"/>
                <a:cs typeface="Calibri"/>
                <a:sym typeface="Calibri"/>
              </a:rPr>
              <a:t>Γραμμή κόνεως</a:t>
            </a:r>
            <a:r>
              <a:rPr lang="el-GR" sz="2400" b="0" i="0" u="none" strike="noStrike" cap="none">
                <a:solidFill>
                  <a:schemeClr val="dk1"/>
                </a:solidFill>
                <a:latin typeface="Calibri"/>
                <a:ea typeface="Calibri"/>
                <a:cs typeface="Calibri"/>
                <a:sym typeface="Calibri"/>
              </a:rPr>
              <a:t>:Λευκοπράσινη</a:t>
            </a:r>
          </a:p>
          <a:p>
            <a:pPr marL="0" marR="0" lvl="0" indent="-152400" algn="ctr" rtl="0">
              <a:lnSpc>
                <a:spcPct val="90000"/>
              </a:lnSpc>
              <a:spcBef>
                <a:spcPts val="1000"/>
              </a:spcBef>
              <a:buClr>
                <a:schemeClr val="dk1"/>
              </a:buClr>
              <a:buSzPct val="100000"/>
              <a:buFont typeface="Arial"/>
              <a:buNone/>
            </a:pPr>
            <a:r>
              <a:rPr lang="el-GR" sz="2400" b="0" i="0" u="sng" strike="noStrike" cap="none">
                <a:solidFill>
                  <a:schemeClr val="dk1"/>
                </a:solidFill>
                <a:latin typeface="Calibri"/>
                <a:ea typeface="Calibri"/>
                <a:cs typeface="Calibri"/>
                <a:sym typeface="Calibri"/>
              </a:rPr>
              <a:t>Διαφάνεια</a:t>
            </a:r>
            <a:r>
              <a:rPr lang="el-GR" sz="2400" b="0" i="0" u="none" strike="noStrike" cap="none">
                <a:solidFill>
                  <a:schemeClr val="dk1"/>
                </a:solidFill>
                <a:latin typeface="Calibri"/>
                <a:ea typeface="Calibri"/>
                <a:cs typeface="Calibri"/>
                <a:sym typeface="Calibri"/>
              </a:rPr>
              <a:t>:Διαφανής έως ημιδιαφανής</a:t>
            </a:r>
          </a:p>
        </p:txBody>
      </p:sp>
      <p:sp>
        <p:nvSpPr>
          <p:cNvPr id="95" name="Shape 95"/>
          <p:cNvSpPr txBox="1"/>
          <p:nvPr/>
        </p:nvSpPr>
        <p:spPr>
          <a:xfrm>
            <a:off x="394925" y="6059625"/>
            <a:ext cx="2089200" cy="436500"/>
          </a:xfrm>
          <a:prstGeom prst="rect">
            <a:avLst/>
          </a:prstGeom>
          <a:noFill/>
          <a:ln>
            <a:noFill/>
          </a:ln>
        </p:spPr>
        <p:txBody>
          <a:bodyPr wrap="square" lIns="91425" tIns="91425" rIns="91425" bIns="91425" anchor="t" anchorCtr="0">
            <a:noAutofit/>
          </a:bodyPr>
          <a:lstStyle/>
          <a:p>
            <a:pPr lvl="0">
              <a:spcBef>
                <a:spcPts val="0"/>
              </a:spcBef>
              <a:buNone/>
            </a:pPr>
            <a:r>
              <a:rPr lang="el-GR"/>
              <a:t>χαλαζιας με χλωριτη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38200" y="475488"/>
            <a:ext cx="9183624" cy="1024128"/>
          </a:xfrm>
          <a:prstGeom prst="rect">
            <a:avLst/>
          </a:prstGeom>
          <a:noFill/>
          <a:ln>
            <a:noFill/>
          </a:ln>
        </p:spPr>
        <p:txBody>
          <a:bodyPr wrap="square" lIns="91425" tIns="45700" rIns="91425" bIns="45700" anchor="ctr" anchorCtr="0">
            <a:noAutofit/>
          </a:bodyPr>
          <a:lstStyle/>
          <a:p>
            <a:pPr marL="0" marR="0" lvl="0" indent="-279400" algn="ctr" rtl="0">
              <a:lnSpc>
                <a:spcPct val="90000"/>
              </a:lnSpc>
              <a:spcBef>
                <a:spcPts val="0"/>
              </a:spcBef>
              <a:buClr>
                <a:schemeClr val="dk1"/>
              </a:buClr>
              <a:buSzPct val="100000"/>
              <a:buFont typeface="Arial Black"/>
              <a:buNone/>
            </a:pPr>
            <a:r>
              <a:rPr lang="el-GR" sz="4400" b="0" i="0" u="none" strike="noStrike" cap="none">
                <a:solidFill>
                  <a:schemeClr val="dk1"/>
                </a:solidFill>
                <a:latin typeface="Arial Black"/>
                <a:ea typeface="Arial Black"/>
                <a:cs typeface="Arial Black"/>
                <a:sym typeface="Arial Black"/>
              </a:rPr>
              <a:t>ΧΗΜΙΚΗ ΣΥΣΤΑΣΗ</a:t>
            </a:r>
          </a:p>
        </p:txBody>
      </p:sp>
      <p:sp>
        <p:nvSpPr>
          <p:cNvPr id="101" name="Shape 101"/>
          <p:cNvSpPr txBox="1">
            <a:spLocks noGrp="1"/>
          </p:cNvSpPr>
          <p:nvPr>
            <p:ph type="body" idx="1"/>
          </p:nvPr>
        </p:nvSpPr>
        <p:spPr>
          <a:xfrm>
            <a:off x="1856232" y="1581911"/>
            <a:ext cx="10076688" cy="171907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l-GR" sz="2800" b="0" i="0" u="none" strike="noStrike" cap="none">
                <a:solidFill>
                  <a:schemeClr val="dk1"/>
                </a:solidFill>
                <a:latin typeface="Calibri"/>
                <a:ea typeface="Calibri"/>
                <a:cs typeface="Calibri"/>
                <a:sym typeface="Calibri"/>
              </a:rPr>
              <a:t>(Al, Fe</a:t>
            </a:r>
            <a:r>
              <a:rPr lang="el-GR" sz="2800" b="0" i="0" u="none" strike="noStrike" cap="none" baseline="30000">
                <a:solidFill>
                  <a:schemeClr val="dk1"/>
                </a:solidFill>
                <a:latin typeface="Calibri"/>
                <a:ea typeface="Calibri"/>
                <a:cs typeface="Calibri"/>
                <a:sym typeface="Calibri"/>
              </a:rPr>
              <a:t>2+</a:t>
            </a:r>
            <a:r>
              <a:rPr lang="el-GR" sz="2800" b="0" i="0" u="none" strike="noStrike" cap="none">
                <a:solidFill>
                  <a:schemeClr val="dk1"/>
                </a:solidFill>
                <a:latin typeface="Calibri"/>
                <a:ea typeface="Calibri"/>
                <a:cs typeface="Calibri"/>
                <a:sym typeface="Calibri"/>
              </a:rPr>
              <a:t>, Fe</a:t>
            </a:r>
            <a:r>
              <a:rPr lang="el-GR" sz="2800" b="0" i="0" u="none" strike="noStrike" cap="none" baseline="30000">
                <a:solidFill>
                  <a:schemeClr val="dk1"/>
                </a:solidFill>
                <a:latin typeface="Calibri"/>
                <a:ea typeface="Calibri"/>
                <a:cs typeface="Calibri"/>
                <a:sym typeface="Calibri"/>
              </a:rPr>
              <a:t>3+</a:t>
            </a:r>
            <a:r>
              <a:rPr lang="el-GR" sz="2800" b="0" i="0" u="none" strike="noStrike" cap="none">
                <a:solidFill>
                  <a:schemeClr val="dk1"/>
                </a:solidFill>
                <a:latin typeface="Calibri"/>
                <a:ea typeface="Calibri"/>
                <a:cs typeface="Calibri"/>
                <a:sym typeface="Calibri"/>
              </a:rPr>
              <a:t>, Li, Mg, Mn,Ni)</a:t>
            </a:r>
            <a:r>
              <a:rPr lang="el-GR" sz="2800" b="0" i="0" u="none" strike="noStrike" cap="none" baseline="-25000">
                <a:solidFill>
                  <a:schemeClr val="dk1"/>
                </a:solidFill>
                <a:latin typeface="Calibri"/>
                <a:ea typeface="Calibri"/>
                <a:cs typeface="Calibri"/>
                <a:sym typeface="Calibri"/>
              </a:rPr>
              <a:t>5-6</a:t>
            </a:r>
            <a:r>
              <a:rPr lang="el-GR" sz="2800" b="0" i="0" u="none" strike="noStrike" cap="none">
                <a:solidFill>
                  <a:schemeClr val="dk1"/>
                </a:solidFill>
                <a:latin typeface="Calibri"/>
                <a:ea typeface="Calibri"/>
                <a:cs typeface="Calibri"/>
                <a:sym typeface="Calibri"/>
              </a:rPr>
              <a:t>(Al, Fe</a:t>
            </a:r>
            <a:r>
              <a:rPr lang="el-GR" sz="2800" b="0" i="0" u="none" strike="noStrike" cap="none" baseline="30000">
                <a:solidFill>
                  <a:schemeClr val="dk1"/>
                </a:solidFill>
                <a:latin typeface="Calibri"/>
                <a:ea typeface="Calibri"/>
                <a:cs typeface="Calibri"/>
                <a:sym typeface="Calibri"/>
              </a:rPr>
              <a:t>3+</a:t>
            </a:r>
            <a:r>
              <a:rPr lang="el-GR" sz="2800" b="0" i="0" u="none" strike="noStrike" cap="none">
                <a:solidFill>
                  <a:schemeClr val="dk1"/>
                </a:solidFill>
                <a:latin typeface="Calibri"/>
                <a:ea typeface="Calibri"/>
                <a:cs typeface="Calibri"/>
                <a:sym typeface="Calibri"/>
              </a:rPr>
              <a:t>, Si)</a:t>
            </a:r>
            <a:r>
              <a:rPr lang="el-GR" sz="2800" b="0" i="0" u="none" strike="noStrike" cap="none" baseline="-25000">
                <a:solidFill>
                  <a:schemeClr val="dk1"/>
                </a:solidFill>
                <a:latin typeface="Calibri"/>
                <a:ea typeface="Calibri"/>
                <a:cs typeface="Calibri"/>
                <a:sym typeface="Calibri"/>
              </a:rPr>
              <a:t>4</a:t>
            </a:r>
            <a:r>
              <a:rPr lang="el-GR" sz="2800" b="0" i="0" u="none" strike="noStrike" cap="none">
                <a:solidFill>
                  <a:schemeClr val="dk1"/>
                </a:solidFill>
                <a:latin typeface="Calibri"/>
                <a:ea typeface="Calibri"/>
                <a:cs typeface="Calibri"/>
                <a:sym typeface="Calibri"/>
              </a:rPr>
              <a:t>Ο</a:t>
            </a:r>
            <a:r>
              <a:rPr lang="el-GR" sz="2800" b="0" i="0" u="none" strike="noStrike" cap="none" baseline="-25000">
                <a:solidFill>
                  <a:schemeClr val="dk1"/>
                </a:solidFill>
                <a:latin typeface="Calibri"/>
                <a:ea typeface="Calibri"/>
                <a:cs typeface="Calibri"/>
                <a:sym typeface="Calibri"/>
              </a:rPr>
              <a:t>10</a:t>
            </a:r>
            <a:r>
              <a:rPr lang="el-GR" sz="2800" b="0" i="0" u="none" strike="noStrike" cap="none">
                <a:solidFill>
                  <a:schemeClr val="dk1"/>
                </a:solidFill>
                <a:latin typeface="Calibri"/>
                <a:ea typeface="Calibri"/>
                <a:cs typeface="Calibri"/>
                <a:sym typeface="Calibri"/>
              </a:rPr>
              <a:t>(ΟΗ)</a:t>
            </a:r>
            <a:r>
              <a:rPr lang="el-GR" sz="2800" b="0" i="0" u="none" strike="noStrike" cap="none" baseline="-25000">
                <a:solidFill>
                  <a:schemeClr val="dk1"/>
                </a:solidFill>
                <a:latin typeface="Calibri"/>
                <a:ea typeface="Calibri"/>
                <a:cs typeface="Calibri"/>
                <a:sym typeface="Calibri"/>
              </a:rPr>
              <a:t>8</a:t>
            </a:r>
          </a:p>
        </p:txBody>
      </p:sp>
      <p:pic>
        <p:nvPicPr>
          <p:cNvPr id="102" name="Shape 102"/>
          <p:cNvPicPr preferRelativeResize="0"/>
          <p:nvPr/>
        </p:nvPicPr>
        <p:blipFill rotWithShape="1">
          <a:blip r:embed="rId3">
            <a:alphaModFix/>
          </a:blip>
          <a:srcRect/>
          <a:stretch/>
        </p:blipFill>
        <p:spPr>
          <a:xfrm>
            <a:off x="2569870" y="2214878"/>
            <a:ext cx="6356373" cy="4356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ctr" rtl="0">
              <a:lnSpc>
                <a:spcPct val="90000"/>
              </a:lnSpc>
              <a:spcBef>
                <a:spcPts val="0"/>
              </a:spcBef>
              <a:buClr>
                <a:schemeClr val="dk1"/>
              </a:buClr>
              <a:buSzPct val="100000"/>
              <a:buFont typeface="Arial Black"/>
              <a:buNone/>
            </a:pPr>
            <a:r>
              <a:rPr lang="el-GR" sz="4400" b="0" i="0" u="none" strike="noStrike" cap="none">
                <a:solidFill>
                  <a:schemeClr val="dk1"/>
                </a:solidFill>
                <a:latin typeface="Arial Black"/>
                <a:ea typeface="Arial Black"/>
                <a:cs typeface="Arial Black"/>
                <a:sym typeface="Arial Black"/>
              </a:rPr>
              <a:t>ΟΜΑΔΑ ΠΟΥ ΑΝΗΚΕΙ Ο ΧΛΩΡΙΤΗΣ</a:t>
            </a:r>
          </a:p>
        </p:txBody>
      </p:sp>
      <p:sp>
        <p:nvSpPr>
          <p:cNvPr id="108" name="Shape 108"/>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l-GR" sz="2800" b="0" i="0" u="none" strike="noStrike" cap="none">
                <a:solidFill>
                  <a:schemeClr val="dk1"/>
                </a:solidFill>
                <a:latin typeface="Calibri"/>
                <a:ea typeface="Calibri"/>
                <a:cs typeface="Calibri"/>
                <a:sym typeface="Calibri"/>
              </a:rPr>
              <a:t>Ο </a:t>
            </a:r>
            <a:r>
              <a:rPr lang="el-GR" sz="2800" b="1" i="0" u="none" strike="noStrike" cap="none">
                <a:solidFill>
                  <a:schemeClr val="dk1"/>
                </a:solidFill>
                <a:latin typeface="Calibri"/>
                <a:ea typeface="Calibri"/>
                <a:cs typeface="Calibri"/>
                <a:sym typeface="Calibri"/>
              </a:rPr>
              <a:t>χλωρίτης</a:t>
            </a:r>
            <a:r>
              <a:rPr lang="el-GR" sz="2800" b="0" i="0" u="none" strike="noStrike" cap="none">
                <a:solidFill>
                  <a:schemeClr val="dk1"/>
                </a:solidFill>
                <a:latin typeface="Calibri"/>
                <a:ea typeface="Calibri"/>
                <a:cs typeface="Calibri"/>
                <a:sym typeface="Calibri"/>
              </a:rPr>
              <a:t> (αγγλ. chlorite) αποτελεί στην πραγματικότητα ομάδα </a:t>
            </a:r>
            <a:r>
              <a:rPr lang="el-GR" sz="2800" b="0" i="0" u="sng" strike="noStrike" cap="none">
                <a:solidFill>
                  <a:srgbClr val="C00000"/>
                </a:solidFill>
                <a:latin typeface="Calibri"/>
                <a:ea typeface="Calibri"/>
                <a:cs typeface="Calibri"/>
                <a:sym typeface="Calibri"/>
              </a:rPr>
              <a:t>φυλλοπυριτικών</a:t>
            </a:r>
            <a:r>
              <a:rPr lang="el-GR" sz="2800" b="0" i="0" u="sng" strike="noStrike" cap="none">
                <a:solidFill>
                  <a:schemeClr val="dk1"/>
                </a:solidFill>
                <a:latin typeface="Calibri"/>
                <a:ea typeface="Calibri"/>
                <a:cs typeface="Calibri"/>
                <a:sym typeface="Calibri"/>
              </a:rPr>
              <a:t> </a:t>
            </a:r>
            <a:r>
              <a:rPr lang="el-GR" sz="2800" b="0" i="0" u="none" strike="noStrike" cap="none">
                <a:solidFill>
                  <a:schemeClr val="dk1"/>
                </a:solidFill>
                <a:latin typeface="Calibri"/>
                <a:ea typeface="Calibri"/>
                <a:cs typeface="Calibri"/>
                <a:sym typeface="Calibri"/>
              </a:rPr>
              <a:t>ορυκτών με σύσταση που μεταβάλλεται εντός καθορισμένων ορίων γι' αυτό είναι ορθότερη η χρήση του όρου </a:t>
            </a:r>
            <a:r>
              <a:rPr lang="el-GR" sz="2800" b="1" i="0" u="none" strike="noStrike" cap="none">
                <a:solidFill>
                  <a:schemeClr val="dk1"/>
                </a:solidFill>
                <a:latin typeface="Calibri"/>
                <a:ea typeface="Calibri"/>
                <a:cs typeface="Calibri"/>
                <a:sym typeface="Calibri"/>
              </a:rPr>
              <a:t>χλωρίτες</a:t>
            </a:r>
            <a:r>
              <a:rPr lang="el-GR" sz="2800" b="0" i="0" u="none" strike="noStrike" cap="none">
                <a:solidFill>
                  <a:schemeClr val="dk1"/>
                </a:solidFill>
                <a:latin typeface="Calibri"/>
                <a:ea typeface="Calibri"/>
                <a:cs typeface="Calibri"/>
                <a:sym typeface="Calibri"/>
              </a:rPr>
              <a:t>. Το όνομα προέρχεται από την ελληνική λέξη </a:t>
            </a:r>
            <a:r>
              <a:rPr lang="el-GR" sz="2800" b="0" i="1" u="none" strike="noStrike" cap="none">
                <a:solidFill>
                  <a:schemeClr val="dk1"/>
                </a:solidFill>
                <a:latin typeface="Calibri"/>
                <a:ea typeface="Calibri"/>
                <a:cs typeface="Calibri"/>
                <a:sym typeface="Calibri"/>
              </a:rPr>
              <a:t>χλωρός</a:t>
            </a:r>
            <a:r>
              <a:rPr lang="el-GR" sz="2800" b="0" i="0" u="none" strike="noStrike" cap="none">
                <a:solidFill>
                  <a:schemeClr val="dk1"/>
                </a:solidFill>
                <a:latin typeface="Calibri"/>
                <a:ea typeface="Calibri"/>
                <a:cs typeface="Calibri"/>
                <a:sym typeface="Calibri"/>
              </a:rPr>
              <a:t>, λόγω του επικρατούντος στην ομάδα </a:t>
            </a:r>
            <a:r>
              <a:rPr lang="el-GR" sz="2800" b="0" i="0" u="sng" strike="noStrike" cap="none">
                <a:solidFill>
                  <a:schemeClr val="dk1"/>
                </a:solidFill>
                <a:latin typeface="Calibri"/>
                <a:ea typeface="Calibri"/>
                <a:cs typeface="Calibri"/>
                <a:sym typeface="Calibri"/>
              </a:rPr>
              <a:t>πράσινου χρώματος</a:t>
            </a:r>
            <a:r>
              <a:rPr lang="el-GR" sz="2800" b="0" i="0" u="none" strike="noStrike" cap="none">
                <a:solidFill>
                  <a:schemeClr val="dk1"/>
                </a:solidFill>
                <a:latin typeface="Calibri"/>
                <a:ea typeface="Calibri"/>
                <a:cs typeface="Calibri"/>
                <a:sym typeface="Calibri"/>
              </a:rPr>
              <a:t>. Τα επιμέρους μέλη της ομάδας είναι ιδιαίτερα δύσκολο να ξεχωρίσουν με συνηθισμένες μεθόδους. Από ορισμένους ορυκτολόγους οι χλωρίτες θεωρούνται </a:t>
            </a:r>
            <a:r>
              <a:rPr lang="el-GR" sz="2800" b="0" i="0" u="sng" strike="noStrike" cap="none">
                <a:solidFill>
                  <a:schemeClr val="dk1"/>
                </a:solidFill>
                <a:latin typeface="Calibri"/>
                <a:ea typeface="Calibri"/>
                <a:cs typeface="Calibri"/>
                <a:sym typeface="Calibri"/>
              </a:rPr>
              <a:t>υποομάδα της ευρύτερης ομάδας των αργίλλων </a:t>
            </a:r>
            <a:r>
              <a:rPr lang="el-GR" sz="2800" b="0" i="0" u="none" strike="noStrike" cap="none">
                <a:solidFill>
                  <a:schemeClr val="dk1"/>
                </a:solidFill>
                <a:latin typeface="Calibri"/>
                <a:ea typeface="Calibri"/>
                <a:cs typeface="Calibri"/>
                <a:sym typeface="Calibri"/>
              </a:rPr>
              <a:t>(Ομάδες </a:t>
            </a:r>
            <a:r>
              <a:rPr lang="el-GR" sz="2800" b="0" i="0" u="sng" strike="noStrike" cap="none">
                <a:solidFill>
                  <a:schemeClr val="dk1"/>
                </a:solidFill>
                <a:latin typeface="Calibri"/>
                <a:ea typeface="Calibri"/>
                <a:cs typeface="Calibri"/>
                <a:sym typeface="Calibri"/>
              </a:rPr>
              <a:t>καολινίτη</a:t>
            </a:r>
            <a:r>
              <a:rPr lang="el-GR" sz="2800" b="0" i="0" u="none" strike="noStrike" cap="none">
                <a:solidFill>
                  <a:schemeClr val="dk1"/>
                </a:solidFill>
                <a:latin typeface="Calibri"/>
                <a:ea typeface="Calibri"/>
                <a:cs typeface="Calibri"/>
                <a:sym typeface="Calibri"/>
              </a:rPr>
              <a:t>, </a:t>
            </a:r>
            <a:r>
              <a:rPr lang="el-GR" sz="2800" b="0" i="0" u="sng" strike="noStrike" cap="none">
                <a:solidFill>
                  <a:schemeClr val="dk1"/>
                </a:solidFill>
                <a:latin typeface="Calibri"/>
                <a:ea typeface="Calibri"/>
                <a:cs typeface="Calibri"/>
                <a:sym typeface="Calibri"/>
              </a:rPr>
              <a:t>μοντμοριλλονίτη</a:t>
            </a:r>
            <a:r>
              <a:rPr lang="el-GR" sz="2800" b="0" i="0" u="none" strike="noStrike" cap="none">
                <a:solidFill>
                  <a:schemeClr val="dk1"/>
                </a:solidFill>
                <a:latin typeface="Calibri"/>
                <a:ea typeface="Calibri"/>
                <a:cs typeface="Calibri"/>
                <a:sym typeface="Calibri"/>
              </a:rPr>
              <a:t>, </a:t>
            </a:r>
            <a:r>
              <a:rPr lang="el-GR" sz="2800" b="0" i="0" u="sng" strike="noStrike" cap="none">
                <a:solidFill>
                  <a:schemeClr val="dk1"/>
                </a:solidFill>
                <a:latin typeface="Calibri"/>
                <a:ea typeface="Calibri"/>
                <a:cs typeface="Calibri"/>
                <a:sym typeface="Calibri"/>
              </a:rPr>
              <a:t>ιλλίτη</a:t>
            </a:r>
            <a:r>
              <a:rPr lang="el-GR" sz="2800" b="0" i="0" u="none" strike="noStrike" cap="none">
                <a:solidFill>
                  <a:schemeClr val="dk1"/>
                </a:solidFill>
                <a:latin typeface="Calibri"/>
                <a:ea typeface="Calibri"/>
                <a:cs typeface="Calibri"/>
                <a:sym typeface="Calibri"/>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47700" y="0"/>
            <a:ext cx="12144300" cy="6676500"/>
          </a:xfrm>
          <a:prstGeom prst="rect">
            <a:avLst/>
          </a:prstGeom>
          <a:noFill/>
          <a:ln>
            <a:noFill/>
          </a:ln>
        </p:spPr>
        <p:txBody>
          <a:bodyPr wrap="square" lIns="91425" tIns="45700" rIns="91425" bIns="45700" anchor="t" anchorCtr="0">
            <a:noAutofit/>
          </a:bodyPr>
          <a:lstStyle/>
          <a:p>
            <a:pPr marL="0" marR="0" lvl="0" indent="-137795" algn="l" rtl="0">
              <a:lnSpc>
                <a:spcPct val="70000"/>
              </a:lnSpc>
              <a:spcBef>
                <a:spcPts val="0"/>
              </a:spcBef>
              <a:spcAft>
                <a:spcPts val="0"/>
              </a:spcAft>
              <a:buClr>
                <a:schemeClr val="dk1"/>
              </a:buClr>
              <a:buSzPct val="135625"/>
              <a:buFont typeface="Arial"/>
              <a:buNone/>
            </a:pPr>
            <a:r>
              <a:rPr lang="el-GR" sz="1570" b="0" i="0" u="none" strike="noStrike" cap="none">
                <a:solidFill>
                  <a:schemeClr val="dk1"/>
                </a:solidFill>
                <a:latin typeface="Calibri"/>
                <a:ea typeface="Calibri"/>
                <a:cs typeface="Calibri"/>
                <a:sym typeface="Calibri"/>
              </a:rPr>
              <a:t>Την ομάδα </a:t>
            </a:r>
            <a:r>
              <a:rPr lang="el-GR" sz="1570" b="0" i="1" u="sng" strike="noStrike" cap="none">
                <a:solidFill>
                  <a:schemeClr val="dk1"/>
                </a:solidFill>
                <a:latin typeface="Calibri"/>
                <a:ea typeface="Calibri"/>
                <a:cs typeface="Calibri"/>
                <a:sym typeface="Calibri"/>
              </a:rPr>
              <a:t>χλωρίτη</a:t>
            </a:r>
            <a:r>
              <a:rPr lang="el-GR" sz="1570" b="0" i="0" u="none" strike="noStrike" cap="none">
                <a:solidFill>
                  <a:schemeClr val="dk1"/>
                </a:solidFill>
                <a:latin typeface="Calibri"/>
                <a:ea typeface="Calibri"/>
                <a:cs typeface="Calibri"/>
                <a:sym typeface="Calibri"/>
              </a:rPr>
              <a:t> απαρτίζουν τα εξής ορυκτά:</a:t>
            </a:r>
          </a:p>
          <a:p>
            <a:pPr marL="0" marR="0" lvl="0" indent="-137795" algn="l" rtl="0">
              <a:lnSpc>
                <a:spcPct val="70000"/>
              </a:lnSpc>
              <a:spcBef>
                <a:spcPts val="1000"/>
              </a:spcBef>
              <a:spcAft>
                <a:spcPts val="0"/>
              </a:spcAft>
              <a:buClr>
                <a:schemeClr val="dk1"/>
              </a:buClr>
              <a:buSzPct val="135625"/>
              <a:buFont typeface="Arial"/>
              <a:buNone/>
            </a:pPr>
            <a:endParaRPr sz="1570" b="0" i="0" u="none" strike="noStrike" cap="none">
              <a:solidFill>
                <a:schemeClr val="dk1"/>
              </a:solidFill>
              <a:latin typeface="Calibri"/>
              <a:ea typeface="Calibri"/>
              <a:cs typeface="Calibri"/>
              <a:sym typeface="Calibri"/>
            </a:endParaRP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Αμεσίτης</a:t>
            </a:r>
            <a:r>
              <a:rPr lang="el-GR" sz="1570" b="0" i="0" u="none" strike="noStrike" cap="none">
                <a:solidFill>
                  <a:schemeClr val="dk1"/>
                </a:solidFill>
                <a:latin typeface="Calibri"/>
                <a:ea typeface="Calibri"/>
                <a:cs typeface="Calibri"/>
                <a:sym typeface="Calibri"/>
              </a:rPr>
              <a:t> (Mg, Fe)</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Al</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Si</a:t>
            </a:r>
            <a:r>
              <a:rPr lang="el-GR" sz="1570" b="0" i="0" u="none" strike="noStrike" cap="none" baseline="-25000">
                <a:solidFill>
                  <a:schemeClr val="dk1"/>
                </a:solidFill>
                <a:latin typeface="Calibri"/>
                <a:ea typeface="Calibri"/>
                <a:cs typeface="Calibri"/>
                <a:sym typeface="Calibri"/>
              </a:rPr>
              <a:t>2</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Μπελεϊχλωρο</a:t>
            </a:r>
            <a:r>
              <a:rPr lang="el-GR" sz="1570" b="0" i="0" u="none" strike="noStrike" cap="none">
                <a:solidFill>
                  <a:schemeClr val="dk1"/>
                </a:solidFill>
                <a:latin typeface="Calibri"/>
                <a:ea typeface="Calibri"/>
                <a:cs typeface="Calibri"/>
                <a:sym typeface="Calibri"/>
              </a:rPr>
              <a:t> (Zn, Fe</a:t>
            </a:r>
            <a:r>
              <a:rPr lang="el-GR" sz="1570" b="0" i="0" u="none" strike="noStrike" cap="none" baseline="30000">
                <a:solidFill>
                  <a:schemeClr val="dk1"/>
                </a:solidFill>
                <a:latin typeface="Calibri"/>
                <a:ea typeface="Calibri"/>
                <a:cs typeface="Calibri"/>
                <a:sym typeface="Calibri"/>
              </a:rPr>
              <a:t>+2</a:t>
            </a:r>
            <a:r>
              <a:rPr lang="el-GR" sz="1570" b="0" i="0" u="none" strike="noStrike" cap="none">
                <a:solidFill>
                  <a:schemeClr val="dk1"/>
                </a:solidFill>
                <a:latin typeface="Calibri"/>
                <a:ea typeface="Calibri"/>
                <a:cs typeface="Calibri"/>
                <a:sym typeface="Calibri"/>
              </a:rPr>
              <a:t>, Al, Mg)</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 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Χαμοσίτης</a:t>
            </a:r>
            <a:r>
              <a:rPr lang="el-GR" sz="1570" b="0" i="0" u="none" strike="noStrike" cap="none">
                <a:solidFill>
                  <a:schemeClr val="dk1"/>
                </a:solidFill>
                <a:latin typeface="Calibri"/>
                <a:ea typeface="Calibri"/>
                <a:cs typeface="Calibri"/>
                <a:sym typeface="Calibri"/>
              </a:rPr>
              <a:t> (Fe, Mg)</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Fe</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AlSi</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endParaRPr sz="1570"/>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Κλινόχλωρο</a:t>
            </a:r>
            <a:r>
              <a:rPr lang="el-GR" sz="1570" b="0" i="0" u="none" strike="noStrike" cap="none">
                <a:solidFill>
                  <a:schemeClr val="dk1"/>
                </a:solidFill>
                <a:latin typeface="Calibri"/>
                <a:ea typeface="Calibri"/>
                <a:cs typeface="Calibri"/>
                <a:sym typeface="Calibri"/>
              </a:rPr>
              <a:t> (ή κεμερερίτης)(Fe, Mg)</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Fe</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AlSi</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r>
              <a:rPr lang="el-GR" sz="1570" b="0" i="0" u="sng" strike="noStrike" cap="none">
                <a:solidFill>
                  <a:schemeClr val="dk1"/>
                </a:solidFill>
                <a:latin typeface="Calibri"/>
                <a:ea typeface="Calibri"/>
                <a:cs typeface="Calibri"/>
                <a:sym typeface="Calibri"/>
              </a:rPr>
              <a:t>Κουκεϊτης</a:t>
            </a:r>
            <a:r>
              <a:rPr lang="el-GR" sz="1570" b="0" i="0" u="none" strike="noStrike" cap="none">
                <a:solidFill>
                  <a:schemeClr val="dk1"/>
                </a:solidFill>
                <a:latin typeface="Calibri"/>
                <a:ea typeface="Calibri"/>
                <a:cs typeface="Calibri"/>
                <a:sym typeface="Calibri"/>
              </a:rPr>
              <a:t> LiAl</a:t>
            </a:r>
            <a:r>
              <a:rPr lang="el-GR" sz="1570" b="0" i="0" u="none" strike="noStrike" cap="none" baseline="-25000">
                <a:solidFill>
                  <a:schemeClr val="dk1"/>
                </a:solidFill>
                <a:latin typeface="Calibri"/>
                <a:ea typeface="Calibri"/>
                <a:cs typeface="Calibri"/>
                <a:sym typeface="Calibri"/>
              </a:rPr>
              <a:t>5</a:t>
            </a:r>
            <a:r>
              <a:rPr lang="el-GR" sz="1570" b="0" i="0" u="none" strike="noStrike" cap="none">
                <a:solidFill>
                  <a:schemeClr val="dk1"/>
                </a:solidFill>
                <a:latin typeface="Calibri"/>
                <a:ea typeface="Calibri"/>
                <a:cs typeface="Calibri"/>
                <a:sym typeface="Calibri"/>
              </a:rPr>
              <a:t>Si</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Κορουνδοφυλλίτης</a:t>
            </a:r>
            <a:r>
              <a:rPr lang="el-GR" sz="1570" b="0" i="0" u="none" strike="noStrike" cap="none">
                <a:solidFill>
                  <a:schemeClr val="dk1"/>
                </a:solidFill>
                <a:latin typeface="Calibri"/>
                <a:ea typeface="Calibri"/>
                <a:cs typeface="Calibri"/>
                <a:sym typeface="Calibri"/>
              </a:rPr>
              <a:t> (Mg, Fe, Al)</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Δαφνίτης</a:t>
            </a:r>
            <a:r>
              <a:rPr lang="el-GR" sz="1570" b="0" i="0" u="none" strike="noStrike" cap="none">
                <a:solidFill>
                  <a:schemeClr val="dk1"/>
                </a:solidFill>
                <a:latin typeface="Calibri"/>
                <a:ea typeface="Calibri"/>
                <a:cs typeface="Calibri"/>
                <a:sym typeface="Calibri"/>
              </a:rPr>
              <a:t> (Fe, Mg)</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(Fe, Al)</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Δελεσσίτης</a:t>
            </a:r>
            <a:r>
              <a:rPr lang="el-GR" sz="1570" b="0" i="0" u="none" strike="noStrike" cap="none">
                <a:solidFill>
                  <a:schemeClr val="dk1"/>
                </a:solidFill>
                <a:latin typeface="Calibri"/>
                <a:ea typeface="Calibri"/>
                <a:cs typeface="Calibri"/>
                <a:sym typeface="Calibri"/>
              </a:rPr>
              <a:t> (Mg, Fe</a:t>
            </a:r>
            <a:r>
              <a:rPr lang="el-GR" sz="1570" b="0" i="0" u="none" strike="noStrike" cap="none" baseline="30000">
                <a:solidFill>
                  <a:schemeClr val="dk1"/>
                </a:solidFill>
                <a:latin typeface="Calibri"/>
                <a:ea typeface="Calibri"/>
                <a:cs typeface="Calibri"/>
                <a:sym typeface="Calibri"/>
              </a:rPr>
              <a:t>+2</a:t>
            </a:r>
            <a:r>
              <a:rPr lang="el-GR" sz="1570" b="0" i="0" u="none" strike="noStrike" cap="none">
                <a:solidFill>
                  <a:schemeClr val="dk1"/>
                </a:solidFill>
                <a:latin typeface="Calibri"/>
                <a:ea typeface="Calibri"/>
                <a:cs typeface="Calibri"/>
                <a:sym typeface="Calibri"/>
              </a:rPr>
              <a:t>, Fe</a:t>
            </a:r>
            <a:r>
              <a:rPr lang="el-GR" sz="1570" b="0" i="0" u="none" strike="noStrike" cap="none" baseline="30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 Al)</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 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Γκονιερίτης</a:t>
            </a:r>
            <a:r>
              <a:rPr lang="el-GR" sz="1570" b="0" i="0" u="none" strike="noStrike" cap="none">
                <a:solidFill>
                  <a:schemeClr val="dk1"/>
                </a:solidFill>
                <a:latin typeface="Calibri"/>
                <a:ea typeface="Calibri"/>
                <a:cs typeface="Calibri"/>
                <a:sym typeface="Calibri"/>
              </a:rPr>
              <a:t> (Mn, Mg)5(Fe</a:t>
            </a:r>
            <a:r>
              <a:rPr lang="el-GR" sz="1570" b="0" i="0" u="none" strike="noStrike" cap="none" baseline="30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a:t>
            </a:r>
            <a:r>
              <a:rPr lang="el-GR" sz="1570" b="0" i="0" u="none" strike="noStrike" cap="none" baseline="-25000">
                <a:solidFill>
                  <a:schemeClr val="dk1"/>
                </a:solidFill>
                <a:latin typeface="Calibri"/>
                <a:ea typeface="Calibri"/>
                <a:cs typeface="Calibri"/>
                <a:sym typeface="Calibri"/>
              </a:rPr>
              <a:t>2</a:t>
            </a:r>
            <a:r>
              <a:rPr lang="el-GR" sz="1570" b="0" i="0" u="none" strike="noStrike" cap="none">
                <a:solidFill>
                  <a:schemeClr val="dk1"/>
                </a:solidFill>
                <a:latin typeface="Calibri"/>
                <a:ea typeface="Calibri"/>
                <a:cs typeface="Calibri"/>
                <a:sym typeface="Calibri"/>
              </a:rPr>
              <a:t>Si</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Νιμίτης</a:t>
            </a:r>
            <a:r>
              <a:rPr lang="el-GR" sz="1570" b="0" i="0" u="none" strike="noStrike" cap="none">
                <a:solidFill>
                  <a:schemeClr val="dk1"/>
                </a:solidFill>
                <a:latin typeface="Calibri"/>
                <a:ea typeface="Calibri"/>
                <a:cs typeface="Calibri"/>
                <a:sym typeface="Calibri"/>
              </a:rPr>
              <a:t> (Ni, Mg, Fe, Al)</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AlSi</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Οντινίτης</a:t>
            </a:r>
            <a:r>
              <a:rPr lang="el-GR" sz="1570" b="0" i="0" u="none" strike="noStrike" cap="none">
                <a:solidFill>
                  <a:schemeClr val="dk1"/>
                </a:solidFill>
                <a:latin typeface="Calibri"/>
                <a:ea typeface="Calibri"/>
                <a:cs typeface="Calibri"/>
                <a:sym typeface="Calibri"/>
              </a:rPr>
              <a:t> (Al, Fe</a:t>
            </a:r>
            <a:r>
              <a:rPr lang="el-GR" sz="1570" b="0" i="0" u="none" strike="noStrike" cap="none" baseline="30000">
                <a:solidFill>
                  <a:schemeClr val="dk1"/>
                </a:solidFill>
                <a:latin typeface="Calibri"/>
                <a:ea typeface="Calibri"/>
                <a:cs typeface="Calibri"/>
                <a:sym typeface="Calibri"/>
              </a:rPr>
              <a:t>+2</a:t>
            </a:r>
            <a:r>
              <a:rPr lang="el-GR" sz="1570" b="0" i="0" u="none" strike="noStrike" cap="none">
                <a:solidFill>
                  <a:schemeClr val="dk1"/>
                </a:solidFill>
                <a:latin typeface="Calibri"/>
                <a:ea typeface="Calibri"/>
                <a:cs typeface="Calibri"/>
                <a:sym typeface="Calibri"/>
              </a:rPr>
              <a:t>, Fe</a:t>
            </a:r>
            <a:r>
              <a:rPr lang="el-GR" sz="1570" b="0" i="0" u="none" strike="noStrike" cap="none" baseline="30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 Mg)</a:t>
            </a:r>
            <a:r>
              <a:rPr lang="el-GR" sz="1570" b="0" i="0" u="none" strike="noStrike" cap="none" baseline="-25000">
                <a:solidFill>
                  <a:schemeClr val="dk1"/>
                </a:solidFill>
                <a:latin typeface="Calibri"/>
                <a:ea typeface="Calibri"/>
                <a:cs typeface="Calibri"/>
                <a:sym typeface="Calibri"/>
              </a:rPr>
              <a:t>5</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 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Ορθοχαμοσίτης</a:t>
            </a:r>
            <a:r>
              <a:rPr lang="el-GR" sz="1570" b="0" i="0" u="none" strike="noStrike" cap="none">
                <a:solidFill>
                  <a:schemeClr val="dk1"/>
                </a:solidFill>
                <a:latin typeface="Calibri"/>
                <a:ea typeface="Calibri"/>
                <a:cs typeface="Calibri"/>
                <a:sym typeface="Calibri"/>
              </a:rPr>
              <a:t> (Fe</a:t>
            </a:r>
            <a:r>
              <a:rPr lang="el-GR" sz="1570" b="0" i="0" u="none" strike="noStrike" cap="none" baseline="30000">
                <a:solidFill>
                  <a:schemeClr val="dk1"/>
                </a:solidFill>
                <a:latin typeface="Calibri"/>
                <a:ea typeface="Calibri"/>
                <a:cs typeface="Calibri"/>
                <a:sym typeface="Calibri"/>
              </a:rPr>
              <a:t>+2</a:t>
            </a:r>
            <a:r>
              <a:rPr lang="el-GR" sz="1570" b="0" i="0" u="none" strike="noStrike" cap="none">
                <a:solidFill>
                  <a:schemeClr val="dk1"/>
                </a:solidFill>
                <a:latin typeface="Calibri"/>
                <a:ea typeface="Calibri"/>
                <a:cs typeface="Calibri"/>
                <a:sym typeface="Calibri"/>
              </a:rPr>
              <a:t>, Mg, Fe</a:t>
            </a:r>
            <a:r>
              <a:rPr lang="el-GR" sz="1570" b="0" i="0" u="none" strike="noStrike" cap="none" baseline="30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a:t>
            </a:r>
            <a:r>
              <a:rPr lang="el-GR" sz="1570" b="0" i="0" u="none" strike="noStrike" cap="none" baseline="-25000">
                <a:solidFill>
                  <a:schemeClr val="dk1"/>
                </a:solidFill>
                <a:latin typeface="Calibri"/>
                <a:ea typeface="Calibri"/>
                <a:cs typeface="Calibri"/>
                <a:sym typeface="Calibri"/>
              </a:rPr>
              <a:t>5</a:t>
            </a:r>
            <a:r>
              <a:rPr lang="el-GR" sz="1570" b="0" i="0" u="none" strike="noStrike" cap="none">
                <a:solidFill>
                  <a:schemeClr val="dk1"/>
                </a:solidFill>
                <a:latin typeface="Calibri"/>
                <a:ea typeface="Calibri"/>
                <a:cs typeface="Calibri"/>
                <a:sym typeface="Calibri"/>
              </a:rPr>
              <a:t>Al</a:t>
            </a:r>
            <a:r>
              <a:rPr lang="el-GR" sz="1570" b="0" i="0" u="none" strike="noStrike" cap="none" baseline="-25000">
                <a:solidFill>
                  <a:schemeClr val="dk1"/>
                </a:solidFill>
                <a:latin typeface="Calibri"/>
                <a:ea typeface="Calibri"/>
                <a:cs typeface="Calibri"/>
                <a:sym typeface="Calibri"/>
              </a:rPr>
              <a:t>2</a:t>
            </a:r>
            <a:r>
              <a:rPr lang="el-GR" sz="1570" b="0" i="0" u="none" strike="noStrike" cap="none">
                <a:solidFill>
                  <a:schemeClr val="dk1"/>
                </a:solidFill>
                <a:latin typeface="Calibri"/>
                <a:ea typeface="Calibri"/>
                <a:cs typeface="Calibri"/>
                <a:sym typeface="Calibri"/>
              </a:rPr>
              <a:t>Si</a:t>
            </a:r>
            <a:r>
              <a:rPr lang="el-GR" sz="1570" b="0" i="0" u="none" strike="noStrike" cap="none" baseline="-25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 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Πεννινίτης</a:t>
            </a:r>
            <a:r>
              <a:rPr lang="el-GR" sz="1570" b="0" i="0" u="none" strike="noStrike" cap="none">
                <a:solidFill>
                  <a:schemeClr val="dk1"/>
                </a:solidFill>
                <a:latin typeface="Calibri"/>
                <a:ea typeface="Calibri"/>
                <a:cs typeface="Calibri"/>
                <a:sym typeface="Calibri"/>
              </a:rPr>
              <a:t> (Mg, Fe, Al)</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Πανναντίτης</a:t>
            </a:r>
            <a:r>
              <a:rPr lang="el-GR" sz="1570" b="0" i="0" u="none" strike="noStrike" cap="none">
                <a:solidFill>
                  <a:schemeClr val="dk1"/>
                </a:solidFill>
                <a:latin typeface="Calibri"/>
                <a:ea typeface="Calibri"/>
                <a:cs typeface="Calibri"/>
                <a:sym typeface="Calibri"/>
              </a:rPr>
              <a:t> (Mn, Al)</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Ριπιδόλιθος</a:t>
            </a:r>
            <a:r>
              <a:rPr lang="el-GR" sz="1570" b="0" i="0" u="none" strike="noStrike" cap="none">
                <a:solidFill>
                  <a:schemeClr val="dk1"/>
                </a:solidFill>
                <a:latin typeface="Calibri"/>
                <a:ea typeface="Calibri"/>
                <a:cs typeface="Calibri"/>
                <a:sym typeface="Calibri"/>
              </a:rPr>
              <a:t> (prochlore) (Mg, Fe, Al)</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Συντοϊτης</a:t>
            </a:r>
            <a:r>
              <a:rPr lang="el-GR" sz="1570" b="0" i="0" u="none" strike="noStrike" cap="none">
                <a:solidFill>
                  <a:schemeClr val="dk1"/>
                </a:solidFill>
                <a:latin typeface="Calibri"/>
                <a:ea typeface="Calibri"/>
                <a:cs typeface="Calibri"/>
                <a:sym typeface="Calibri"/>
              </a:rPr>
              <a:t> (Mg, Fe, Al)</a:t>
            </a:r>
            <a:r>
              <a:rPr lang="el-GR" sz="1570" b="0" i="0" u="none" strike="noStrike" cap="none" baseline="-25000">
                <a:solidFill>
                  <a:schemeClr val="dk1"/>
                </a:solidFill>
                <a:latin typeface="Calibri"/>
                <a:ea typeface="Calibri"/>
                <a:cs typeface="Calibri"/>
                <a:sym typeface="Calibri"/>
              </a:rPr>
              <a:t>4 - 5</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(OH)</a:t>
            </a:r>
            <a:r>
              <a:rPr lang="el-GR" sz="1570" b="0" i="0" u="none" strike="noStrike" cap="none" baseline="-25000">
                <a:solidFill>
                  <a:schemeClr val="dk1"/>
                </a:solidFill>
                <a:latin typeface="Calibri"/>
                <a:ea typeface="Calibri"/>
                <a:cs typeface="Calibri"/>
                <a:sym typeface="Calibri"/>
              </a:rPr>
              <a:t>8</a:t>
            </a:r>
          </a:p>
          <a:p>
            <a:pPr marL="228600" marR="0" lvl="0" indent="-190500" algn="l" rtl="0">
              <a:lnSpc>
                <a:spcPct val="70000"/>
              </a:lnSpc>
              <a:spcBef>
                <a:spcPts val="1000"/>
              </a:spcBef>
              <a:spcAft>
                <a:spcPts val="0"/>
              </a:spcAft>
              <a:buClr>
                <a:schemeClr val="dk1"/>
              </a:buClr>
              <a:buSzPct val="98125"/>
              <a:buFont typeface="Calibri"/>
              <a:buAutoNum type="arabicPeriod"/>
            </a:pPr>
            <a:r>
              <a:rPr lang="el-GR" sz="1570" b="0" i="0" u="sng" strike="noStrike" cap="none">
                <a:solidFill>
                  <a:schemeClr val="dk1"/>
                </a:solidFill>
                <a:latin typeface="Calibri"/>
                <a:ea typeface="Calibri"/>
                <a:cs typeface="Calibri"/>
                <a:sym typeface="Calibri"/>
              </a:rPr>
              <a:t>Θουριγγίτης</a:t>
            </a:r>
            <a:r>
              <a:rPr lang="el-GR" sz="1570" b="0" i="0" u="none" strike="noStrike" cap="none">
                <a:solidFill>
                  <a:schemeClr val="dk1"/>
                </a:solidFill>
                <a:latin typeface="Calibri"/>
                <a:ea typeface="Calibri"/>
                <a:cs typeface="Calibri"/>
                <a:sym typeface="Calibri"/>
              </a:rPr>
              <a:t> (Fe+2, Fe</a:t>
            </a:r>
            <a:r>
              <a:rPr lang="el-GR" sz="1570" b="0" i="0" u="none" strike="noStrike" cap="none" baseline="30000">
                <a:solidFill>
                  <a:schemeClr val="dk1"/>
                </a:solidFill>
                <a:latin typeface="Calibri"/>
                <a:ea typeface="Calibri"/>
                <a:cs typeface="Calibri"/>
                <a:sym typeface="Calibri"/>
              </a:rPr>
              <a:t>+3</a:t>
            </a:r>
            <a:r>
              <a:rPr lang="el-GR" sz="1570" b="0" i="0" u="none" strike="noStrike" cap="none">
                <a:solidFill>
                  <a:schemeClr val="dk1"/>
                </a:solidFill>
                <a:latin typeface="Calibri"/>
                <a:ea typeface="Calibri"/>
                <a:cs typeface="Calibri"/>
                <a:sym typeface="Calibri"/>
              </a:rPr>
              <a:t>, Mg)</a:t>
            </a:r>
            <a:r>
              <a:rPr lang="el-GR" sz="1570" b="0" i="0" u="none" strike="noStrike" cap="none" baseline="-25000">
                <a:solidFill>
                  <a:schemeClr val="dk1"/>
                </a:solidFill>
                <a:latin typeface="Calibri"/>
                <a:ea typeface="Calibri"/>
                <a:cs typeface="Calibri"/>
                <a:sym typeface="Calibri"/>
              </a:rPr>
              <a:t>6</a:t>
            </a:r>
            <a:r>
              <a:rPr lang="el-GR" sz="1570" b="0" i="0" u="none" strike="noStrike" cap="none">
                <a:solidFill>
                  <a:schemeClr val="dk1"/>
                </a:solidFill>
                <a:latin typeface="Calibri"/>
                <a:ea typeface="Calibri"/>
                <a:cs typeface="Calibri"/>
                <a:sym typeface="Calibri"/>
              </a:rPr>
              <a:t>(Al, Si)</a:t>
            </a:r>
            <a:r>
              <a:rPr lang="el-GR" sz="1570" b="0" i="0" u="none" strike="noStrike" cap="none" baseline="-25000">
                <a:solidFill>
                  <a:schemeClr val="dk1"/>
                </a:solidFill>
                <a:latin typeface="Calibri"/>
                <a:ea typeface="Calibri"/>
                <a:cs typeface="Calibri"/>
                <a:sym typeface="Calibri"/>
              </a:rPr>
              <a:t>4</a:t>
            </a:r>
            <a:r>
              <a:rPr lang="el-GR" sz="1570" b="0" i="0" u="none" strike="noStrike" cap="none">
                <a:solidFill>
                  <a:schemeClr val="dk1"/>
                </a:solidFill>
                <a:latin typeface="Calibri"/>
                <a:ea typeface="Calibri"/>
                <a:cs typeface="Calibri"/>
                <a:sym typeface="Calibri"/>
              </a:rPr>
              <a:t>O</a:t>
            </a:r>
            <a:r>
              <a:rPr lang="el-GR" sz="1570" b="0" i="0" u="none" strike="noStrike" cap="none" baseline="-25000">
                <a:solidFill>
                  <a:schemeClr val="dk1"/>
                </a:solidFill>
                <a:latin typeface="Calibri"/>
                <a:ea typeface="Calibri"/>
                <a:cs typeface="Calibri"/>
                <a:sym typeface="Calibri"/>
              </a:rPr>
              <a:t>10</a:t>
            </a:r>
            <a:r>
              <a:rPr lang="el-GR" sz="1570" b="0" i="0" u="none" strike="noStrike" cap="none">
                <a:solidFill>
                  <a:schemeClr val="dk1"/>
                </a:solidFill>
                <a:latin typeface="Calibri"/>
                <a:ea typeface="Calibri"/>
                <a:cs typeface="Calibri"/>
                <a:sym typeface="Calibri"/>
              </a:rPr>
              <a:t>(O, OH)</a:t>
            </a:r>
            <a:r>
              <a:rPr lang="el-GR" sz="1570" b="0" i="0" u="none" strike="noStrike" cap="none" baseline="-25000">
                <a:solidFill>
                  <a:schemeClr val="dk1"/>
                </a:solidFill>
                <a:latin typeface="Calibri"/>
                <a:ea typeface="Calibri"/>
                <a:cs typeface="Calibri"/>
                <a:sym typeface="Calibri"/>
              </a:rPr>
              <a:t>8</a:t>
            </a:r>
          </a:p>
          <a:p>
            <a:pPr marL="514350" marR="0" lvl="0" indent="-514350" algn="l" rtl="0">
              <a:lnSpc>
                <a:spcPct val="70000"/>
              </a:lnSpc>
              <a:spcBef>
                <a:spcPts val="1000"/>
              </a:spcBef>
              <a:buClr>
                <a:schemeClr val="dk1"/>
              </a:buClr>
              <a:buSzPct val="135625"/>
              <a:buFont typeface="Calibri"/>
              <a:buNone/>
            </a:pPr>
            <a:endParaRPr sz="1570" b="0" i="0" u="none" strike="noStrike" cap="none">
              <a:solidFill>
                <a:schemeClr val="dk1"/>
              </a:solidFill>
              <a:latin typeface="Calibri"/>
              <a:ea typeface="Calibri"/>
              <a:cs typeface="Calibri"/>
              <a:sym typeface="Calibri"/>
            </a:endParaRPr>
          </a:p>
        </p:txBody>
      </p:sp>
      <p:pic>
        <p:nvPicPr>
          <p:cNvPr id="114" name="Shape 114"/>
          <p:cNvPicPr preferRelativeResize="0"/>
          <p:nvPr/>
        </p:nvPicPr>
        <p:blipFill>
          <a:blip r:embed="rId3">
            <a:alphaModFix/>
          </a:blip>
          <a:stretch>
            <a:fillRect/>
          </a:stretch>
        </p:blipFill>
        <p:spPr>
          <a:xfrm>
            <a:off x="6943100" y="374175"/>
            <a:ext cx="4625276" cy="3918500"/>
          </a:xfrm>
          <a:prstGeom prst="rect">
            <a:avLst/>
          </a:prstGeom>
          <a:noFill/>
          <a:ln>
            <a:noFill/>
          </a:ln>
        </p:spPr>
      </p:pic>
      <p:sp>
        <p:nvSpPr>
          <p:cNvPr id="115" name="Shape 115"/>
          <p:cNvSpPr txBox="1"/>
          <p:nvPr/>
        </p:nvSpPr>
        <p:spPr>
          <a:xfrm>
            <a:off x="7026375" y="4292675"/>
            <a:ext cx="4542000" cy="291000"/>
          </a:xfrm>
          <a:prstGeom prst="rect">
            <a:avLst/>
          </a:prstGeom>
          <a:noFill/>
          <a:ln>
            <a:noFill/>
          </a:ln>
        </p:spPr>
        <p:txBody>
          <a:bodyPr wrap="square" lIns="91425" tIns="91425" rIns="91425" bIns="91425" anchor="t" anchorCtr="0">
            <a:noAutofit/>
          </a:bodyPr>
          <a:lstStyle/>
          <a:p>
            <a:pPr lvl="0">
              <a:spcBef>
                <a:spcPts val="0"/>
              </a:spcBef>
              <a:buNone/>
            </a:pPr>
            <a:r>
              <a:rPr lang="el-GR"/>
              <a:t>Γρανάτης μετατρέπεται σε χλωρίτη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000"/>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419100" algn="ctr" rtl="0">
              <a:lnSpc>
                <a:spcPct val="90000"/>
              </a:lnSpc>
              <a:spcBef>
                <a:spcPts val="0"/>
              </a:spcBef>
              <a:buClr>
                <a:schemeClr val="dk1"/>
              </a:buClr>
              <a:buSzPct val="100000"/>
              <a:buFont typeface="Arial Black"/>
              <a:buNone/>
            </a:pPr>
            <a:r>
              <a:rPr lang="el-GR" sz="6600" b="0" i="0" u="none" strike="noStrike" cap="none">
                <a:solidFill>
                  <a:schemeClr val="dk1"/>
                </a:solidFill>
                <a:latin typeface="Arial Black"/>
                <a:ea typeface="Arial Black"/>
                <a:cs typeface="Arial Black"/>
                <a:sym typeface="Arial Black"/>
              </a:rPr>
              <a:t>ΧΡΗΣΕΙΣ</a:t>
            </a:r>
          </a:p>
        </p:txBody>
      </p:sp>
      <p:sp>
        <p:nvSpPr>
          <p:cNvPr id="121" name="Shape 121"/>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l-GR" sz="2800" b="0" i="0" u="none" strike="noStrike" cap="none">
                <a:solidFill>
                  <a:schemeClr val="dk1"/>
                </a:solidFill>
                <a:latin typeface="Calibri"/>
                <a:ea typeface="Calibri"/>
                <a:cs typeface="Calibri"/>
                <a:sym typeface="Calibri"/>
              </a:rPr>
              <a:t>Οι χλωρίτες είναι ορυκτά χωρίς οικονομική σημασία. Εμφανίζονται πολύ συχνά σε σχιστόλιθους χαμηλού βαθμού μεταμόρφωσης, χωρίς να λείπουν και από ιζηματογενείς αποθέσεις, κυρίως σε αργιλλικές. Αποτελούν, επίσης, προϊόντα εξαλλοίωσης εκρηξιγενών πετρωμάτων που περιέχουν </a:t>
            </a:r>
            <a:r>
              <a:rPr lang="el-GR" sz="2800" b="0" i="0" u="sng" strike="noStrike" cap="none">
                <a:solidFill>
                  <a:schemeClr val="hlink"/>
                </a:solidFill>
                <a:latin typeface="Calibri"/>
                <a:ea typeface="Calibri"/>
                <a:cs typeface="Calibri"/>
                <a:sym typeface="Calibri"/>
                <a:hlinkClick r:id="rId3"/>
              </a:rPr>
              <a:t>μαρμαρυγίες</a:t>
            </a:r>
            <a:r>
              <a:rPr lang="el-GR" sz="2800" b="0" i="0" u="none" strike="noStrike" cap="none">
                <a:solidFill>
                  <a:schemeClr val="dk1"/>
                </a:solidFill>
                <a:latin typeface="Calibri"/>
                <a:ea typeface="Calibri"/>
                <a:cs typeface="Calibri"/>
                <a:sym typeface="Calibri"/>
              </a:rPr>
              <a:t> (και ιδίως </a:t>
            </a:r>
            <a:r>
              <a:rPr lang="el-GR" sz="2800" b="0" i="0" u="sng" strike="noStrike" cap="none">
                <a:solidFill>
                  <a:schemeClr val="hlink"/>
                </a:solidFill>
                <a:latin typeface="Calibri"/>
                <a:ea typeface="Calibri"/>
                <a:cs typeface="Calibri"/>
                <a:sym typeface="Calibri"/>
                <a:hlinkClick r:id="rId4"/>
              </a:rPr>
              <a:t>βιοτίτη</a:t>
            </a:r>
            <a:r>
              <a:rPr lang="el-GR" sz="2800" b="0" i="0" u="none" strike="noStrike" cap="none">
                <a:solidFill>
                  <a:schemeClr val="dk1"/>
                </a:solidFill>
                <a:latin typeface="Calibri"/>
                <a:ea typeface="Calibri"/>
                <a:cs typeface="Calibri"/>
                <a:sym typeface="Calibri"/>
              </a:rPr>
              <a:t>) αλλά εμφανίζονται και ως προϊόντα υδροθερμικών εξαλλοιώσεων όλων των τύπων πετρωμάτων. Εμφανίζονται, επίσης, και ως έγκλειστα ή επιφλοιώσεις σε κρυστάλλους </a:t>
            </a:r>
            <a:r>
              <a:rPr lang="el-GR" sz="2800" b="0" i="0" u="sng" strike="noStrike" cap="none">
                <a:solidFill>
                  <a:schemeClr val="hlink"/>
                </a:solidFill>
                <a:latin typeface="Calibri"/>
                <a:ea typeface="Calibri"/>
                <a:cs typeface="Calibri"/>
                <a:sym typeface="Calibri"/>
                <a:hlinkClick r:id="rId5"/>
              </a:rPr>
              <a:t>χαλαζία</a:t>
            </a:r>
            <a:r>
              <a:rPr lang="el-GR" sz="2800" b="0" i="0" u="none" strike="noStrike" cap="none">
                <a:solidFill>
                  <a:schemeClr val="dk1"/>
                </a:solidFill>
                <a:latin typeface="Calibri"/>
                <a:ea typeface="Calibri"/>
                <a:cs typeface="Calibri"/>
                <a:sym typeface="Calibri"/>
              </a:rPr>
              <a:t>, </a:t>
            </a:r>
            <a:r>
              <a:rPr lang="el-GR" sz="2800" b="0" i="0" u="sng" strike="noStrike" cap="none">
                <a:solidFill>
                  <a:schemeClr val="hlink"/>
                </a:solidFill>
                <a:latin typeface="Calibri"/>
                <a:ea typeface="Calibri"/>
                <a:cs typeface="Calibri"/>
                <a:sym typeface="Calibri"/>
                <a:hlinkClick r:id="rId6"/>
              </a:rPr>
              <a:t>τοπαζίου</a:t>
            </a:r>
            <a:r>
              <a:rPr lang="el-GR" sz="2800" b="0" i="0" u="none" strike="noStrike" cap="none">
                <a:solidFill>
                  <a:schemeClr val="dk1"/>
                </a:solidFill>
                <a:latin typeface="Calibri"/>
                <a:ea typeface="Calibri"/>
                <a:cs typeface="Calibri"/>
                <a:sym typeface="Calibri"/>
              </a:rPr>
              <a:t> και </a:t>
            </a:r>
            <a:r>
              <a:rPr lang="el-GR" sz="2800" b="0" i="0" u="sng" strike="noStrike" cap="none">
                <a:solidFill>
                  <a:schemeClr val="hlink"/>
                </a:solidFill>
                <a:latin typeface="Calibri"/>
                <a:ea typeface="Calibri"/>
                <a:cs typeface="Calibri"/>
                <a:sym typeface="Calibri"/>
                <a:hlinkClick r:id="rId7"/>
              </a:rPr>
              <a:t>ασβεστίτη</a:t>
            </a:r>
            <a:r>
              <a:rPr lang="el-GR" sz="2800" b="0" i="0" u="none" strike="noStrike" cap="none">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ct val="100000"/>
              <a:buFont typeface="Arial"/>
              <a:buChar char="•"/>
            </a:pPr>
            <a:r>
              <a:rPr lang="el-GR" sz="2800" b="0" i="0" u="none" strike="noStrike" cap="none">
                <a:solidFill>
                  <a:schemeClr val="dk1"/>
                </a:solidFill>
                <a:latin typeface="Calibri"/>
                <a:ea typeface="Calibri"/>
                <a:cs typeface="Calibri"/>
                <a:sym typeface="Calibri"/>
              </a:rPr>
              <a:t>Η εξάπλωσή τους είναι ευρύτατη και δεν υπάρχει χώρα ή τοποθεσία με τα ως άνω πετρώματα που να μην εμφανίζονται χλωρίτες.</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343D"/>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03200" algn="l" rtl="0">
              <a:lnSpc>
                <a:spcPct val="90000"/>
              </a:lnSpc>
              <a:spcBef>
                <a:spcPts val="0"/>
              </a:spcBef>
              <a:buClr>
                <a:schemeClr val="dk1"/>
              </a:buClr>
              <a:buSzPct val="100000"/>
              <a:buFont typeface="Arial Black"/>
              <a:buNone/>
            </a:pPr>
            <a:r>
              <a:rPr lang="el-GR" sz="3200" b="0" i="0" u="none" strike="noStrike" cap="none">
                <a:solidFill>
                  <a:srgbClr val="FFFFFF"/>
                </a:solidFill>
                <a:latin typeface="Arial Black"/>
                <a:ea typeface="Arial Black"/>
                <a:cs typeface="Arial Black"/>
                <a:sym typeface="Arial Black"/>
              </a:rPr>
              <a:t>ΕΥΡΕΣΗ ΧΛΩΡΙΤΗ ΣΤΟΝ ΕΛΛΑΔΙΚΟ ΧΩΡΟ</a:t>
            </a:r>
          </a:p>
        </p:txBody>
      </p:sp>
      <p:pic>
        <p:nvPicPr>
          <p:cNvPr id="127" name="Shape 127"/>
          <p:cNvPicPr preferRelativeResize="0">
            <a:picLocks noGrp="1"/>
          </p:cNvPicPr>
          <p:nvPr>
            <p:ph type="body" idx="1"/>
          </p:nvPr>
        </p:nvPicPr>
        <p:blipFill rotWithShape="1">
          <a:blip r:embed="rId3">
            <a:alphaModFix/>
          </a:blip>
          <a:srcRect/>
          <a:stretch/>
        </p:blipFill>
        <p:spPr>
          <a:xfrm>
            <a:off x="1032100" y="4005763"/>
            <a:ext cx="2908200" cy="2427300"/>
          </a:xfrm>
          <a:prstGeom prst="rect">
            <a:avLst/>
          </a:prstGeom>
          <a:noFill/>
          <a:ln>
            <a:noFill/>
          </a:ln>
        </p:spPr>
      </p:pic>
      <p:pic>
        <p:nvPicPr>
          <p:cNvPr id="128" name="Shape 128"/>
          <p:cNvPicPr preferRelativeResize="0"/>
          <p:nvPr/>
        </p:nvPicPr>
        <p:blipFill rotWithShape="1">
          <a:blip r:embed="rId4">
            <a:alphaModFix/>
          </a:blip>
          <a:srcRect/>
          <a:stretch/>
        </p:blipFill>
        <p:spPr>
          <a:xfrm>
            <a:off x="4516629" y="4027884"/>
            <a:ext cx="3236221" cy="2427166"/>
          </a:xfrm>
          <a:prstGeom prst="rect">
            <a:avLst/>
          </a:prstGeom>
          <a:noFill/>
          <a:ln>
            <a:noFill/>
          </a:ln>
        </p:spPr>
      </p:pic>
      <p:pic>
        <p:nvPicPr>
          <p:cNvPr id="129" name="Shape 129"/>
          <p:cNvPicPr preferRelativeResize="0"/>
          <p:nvPr/>
        </p:nvPicPr>
        <p:blipFill rotWithShape="1">
          <a:blip r:embed="rId5">
            <a:alphaModFix/>
          </a:blip>
          <a:srcRect/>
          <a:stretch/>
        </p:blipFill>
        <p:spPr>
          <a:xfrm>
            <a:off x="8329175" y="4027875"/>
            <a:ext cx="3265626" cy="2449219"/>
          </a:xfrm>
          <a:prstGeom prst="rect">
            <a:avLst/>
          </a:prstGeom>
          <a:noFill/>
          <a:ln>
            <a:noFill/>
          </a:ln>
        </p:spPr>
      </p:pic>
      <p:sp>
        <p:nvSpPr>
          <p:cNvPr id="130" name="Shape 130"/>
          <p:cNvSpPr/>
          <p:nvPr/>
        </p:nvSpPr>
        <p:spPr>
          <a:xfrm>
            <a:off x="2321025" y="3244325"/>
            <a:ext cx="7532700" cy="3693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l-GR" sz="1900" b="1" u="sng">
                <a:solidFill>
                  <a:srgbClr val="FFFFFF"/>
                </a:solidFill>
                <a:latin typeface="Century"/>
                <a:ea typeface="Century"/>
                <a:cs typeface="Century"/>
                <a:sym typeface="Century"/>
              </a:rPr>
              <a:t>Ορυχείο Χριστιάνα, Αγ Κωνσταντίνος (Καμάριζα), Λαύριο, Αττικής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2500"/>
                                        <p:tgtEl>
                                          <p:spTgt spid="12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2800"/>
                                        <p:tgtEl>
                                          <p:spTgt spid="1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ctr" rtl="0">
              <a:lnSpc>
                <a:spcPct val="90000"/>
              </a:lnSpc>
              <a:spcBef>
                <a:spcPts val="0"/>
              </a:spcBef>
              <a:buClr>
                <a:schemeClr val="dk1"/>
              </a:buClr>
              <a:buSzPct val="100000"/>
              <a:buFont typeface="Arial Black"/>
              <a:buNone/>
            </a:pPr>
            <a:r>
              <a:rPr lang="el-GR" sz="4400" b="0" i="0" u="none" strike="noStrike" cap="none">
                <a:solidFill>
                  <a:schemeClr val="dk1"/>
                </a:solidFill>
                <a:latin typeface="Arial Black"/>
                <a:ea typeface="Arial Black"/>
                <a:cs typeface="Arial Black"/>
                <a:sym typeface="Arial Black"/>
              </a:rPr>
              <a:t>ΒΙΒΛΙΟΓΡΑΦΙΑ</a:t>
            </a:r>
          </a:p>
        </p:txBody>
      </p:sp>
      <p:sp>
        <p:nvSpPr>
          <p:cNvPr id="136" name="Shape 136"/>
          <p:cNvSpPr txBox="1">
            <a:spLocks noGrp="1"/>
          </p:cNvSpPr>
          <p:nvPr>
            <p:ph type="body" idx="1"/>
          </p:nvPr>
        </p:nvSpPr>
        <p:spPr>
          <a:xfrm>
            <a:off x="838200" y="3273551"/>
            <a:ext cx="10515600" cy="2903411"/>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ct val="100000"/>
              <a:buFont typeface="Arial"/>
            </a:pPr>
            <a:r>
              <a:rPr lang="el-GR" sz="2800" b="0" i="0" u="sng" strike="noStrike" cap="none">
                <a:solidFill>
                  <a:schemeClr val="hlink"/>
                </a:solidFill>
                <a:latin typeface="Calibri"/>
                <a:ea typeface="Calibri"/>
                <a:cs typeface="Calibri"/>
                <a:sym typeface="Calibri"/>
                <a:hlinkClick r:id="rId3"/>
              </a:rPr>
              <a:t>https://www.mindat.org/min-1016.html</a:t>
            </a:r>
          </a:p>
          <a:p>
            <a:pPr marL="228600" marR="0" lvl="0" indent="-228600" algn="l" rtl="0">
              <a:lnSpc>
                <a:spcPct val="90000"/>
              </a:lnSpc>
              <a:spcBef>
                <a:spcPts val="1000"/>
              </a:spcBef>
              <a:spcAft>
                <a:spcPts val="0"/>
              </a:spcAft>
              <a:buClr>
                <a:srgbClr val="000000"/>
              </a:buClr>
              <a:buSzPct val="100000"/>
              <a:buFont typeface="Arial"/>
            </a:pPr>
            <a:r>
              <a:rPr lang="el-GR" sz="2800" b="0" i="0" u="sng" strike="noStrike" cap="none">
                <a:solidFill>
                  <a:schemeClr val="hlink"/>
                </a:solidFill>
                <a:latin typeface="Calibri"/>
                <a:ea typeface="Calibri"/>
                <a:cs typeface="Calibri"/>
                <a:sym typeface="Calibri"/>
                <a:hlinkClick r:id="rId4"/>
              </a:rPr>
              <a:t>https://el.wikipedia.org</a:t>
            </a:r>
          </a:p>
          <a:p>
            <a:pPr marL="228600" marR="0" lvl="0" indent="-228600" algn="l" rtl="0">
              <a:lnSpc>
                <a:spcPct val="90000"/>
              </a:lnSpc>
              <a:spcBef>
                <a:spcPts val="1000"/>
              </a:spcBef>
              <a:spcAft>
                <a:spcPts val="0"/>
              </a:spcAft>
              <a:buClr>
                <a:srgbClr val="000000"/>
              </a:buClr>
              <a:buSzPct val="100000"/>
              <a:buFont typeface="Arial"/>
            </a:pPr>
            <a:r>
              <a:rPr lang="el-GR" sz="2800" b="0" i="0" u="sng" strike="noStrike" cap="none">
                <a:solidFill>
                  <a:schemeClr val="hlink"/>
                </a:solidFill>
                <a:latin typeface="Calibri"/>
                <a:ea typeface="Calibri"/>
                <a:cs typeface="Calibri"/>
                <a:sym typeface="Calibri"/>
                <a:hlinkClick r:id="rId5"/>
              </a:rPr>
              <a:t>https://www.mindat.org/loc-1933.html</a:t>
            </a:r>
          </a:p>
          <a:p>
            <a:pPr marL="228600" marR="0" lvl="0" indent="-228600" algn="l" rtl="0">
              <a:lnSpc>
                <a:spcPct val="90000"/>
              </a:lnSpc>
              <a:spcBef>
                <a:spcPts val="1000"/>
              </a:spcBef>
              <a:spcAft>
                <a:spcPts val="0"/>
              </a:spcAft>
              <a:buClr>
                <a:schemeClr val="dk1"/>
              </a:buClr>
              <a:buSzPct val="100000"/>
              <a:buFont typeface="Arial"/>
              <a:buNone/>
            </a:pPr>
            <a:endParaRPr sz="2800" b="0" i="0" u="sng" strike="noStrike" cap="none">
              <a:solidFill>
                <a:srgbClr val="7030A0"/>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37" name="Shape 137"/>
          <p:cNvPicPr preferRelativeResize="0"/>
          <p:nvPr/>
        </p:nvPicPr>
        <p:blipFill rotWithShape="1">
          <a:blip r:embed="rId6">
            <a:alphaModFix/>
          </a:blip>
          <a:srcRect l="-2270" t="17105" r="18811" b="17105"/>
          <a:stretch/>
        </p:blipFill>
        <p:spPr>
          <a:xfrm>
            <a:off x="9146600" y="4313450"/>
            <a:ext cx="2307425" cy="1704600"/>
          </a:xfrm>
          <a:prstGeom prst="rect">
            <a:avLst/>
          </a:prstGeom>
          <a:noFill/>
          <a:ln>
            <a:noFill/>
          </a:ln>
        </p:spPr>
      </p:pic>
      <p:sp>
        <p:nvSpPr>
          <p:cNvPr id="138" name="Shape 138"/>
          <p:cNvSpPr txBox="1"/>
          <p:nvPr/>
        </p:nvSpPr>
        <p:spPr>
          <a:xfrm>
            <a:off x="9146600" y="5914125"/>
            <a:ext cx="2556600" cy="342900"/>
          </a:xfrm>
          <a:prstGeom prst="rect">
            <a:avLst/>
          </a:prstGeom>
          <a:noFill/>
          <a:ln>
            <a:noFill/>
          </a:ln>
        </p:spPr>
        <p:txBody>
          <a:bodyPr wrap="square" lIns="91425" tIns="91425" rIns="91425" bIns="91425" anchor="t" anchorCtr="0">
            <a:noAutofit/>
          </a:bodyPr>
          <a:lstStyle/>
          <a:p>
            <a:pPr lvl="0">
              <a:spcBef>
                <a:spcPts val="0"/>
              </a:spcBef>
              <a:buNone/>
            </a:pPr>
            <a:r>
              <a:rPr lang="el-GR"/>
              <a:t>πρασινος χαλαζιας χλωριτη</a:t>
            </a:r>
          </a:p>
        </p:txBody>
      </p:sp>
      <p:pic>
        <p:nvPicPr>
          <p:cNvPr id="139" name="Shape 139"/>
          <p:cNvPicPr preferRelativeResize="0"/>
          <p:nvPr/>
        </p:nvPicPr>
        <p:blipFill>
          <a:blip r:embed="rId7">
            <a:alphaModFix/>
          </a:blip>
          <a:stretch>
            <a:fillRect/>
          </a:stretch>
        </p:blipFill>
        <p:spPr>
          <a:xfrm>
            <a:off x="241550" y="301425"/>
            <a:ext cx="3385900" cy="2286650"/>
          </a:xfrm>
          <a:prstGeom prst="rect">
            <a:avLst/>
          </a:prstGeom>
          <a:noFill/>
          <a:ln>
            <a:noFill/>
          </a:ln>
        </p:spPr>
      </p:pic>
      <p:sp>
        <p:nvSpPr>
          <p:cNvPr id="140" name="Shape 140"/>
          <p:cNvSpPr txBox="1"/>
          <p:nvPr/>
        </p:nvSpPr>
        <p:spPr>
          <a:xfrm>
            <a:off x="301425" y="2650425"/>
            <a:ext cx="3710700" cy="415800"/>
          </a:xfrm>
          <a:prstGeom prst="rect">
            <a:avLst/>
          </a:prstGeom>
          <a:noFill/>
          <a:ln>
            <a:noFill/>
          </a:ln>
        </p:spPr>
        <p:txBody>
          <a:bodyPr wrap="square" lIns="91425" tIns="91425" rIns="91425" bIns="91425" anchor="t" anchorCtr="0">
            <a:noAutofit/>
          </a:bodyPr>
          <a:lstStyle/>
          <a:p>
            <a:pPr lvl="0">
              <a:spcBef>
                <a:spcPts val="0"/>
              </a:spcBef>
              <a:buNone/>
            </a:pPr>
            <a:r>
              <a:rPr lang="el-GR" sz="1000">
                <a:solidFill>
                  <a:schemeClr val="dk1"/>
                </a:solidFill>
              </a:rPr>
              <a:t>Κρύσταλλοι βιοτίτη αλλοιωμένοι σε χλωρίτη. </a:t>
            </a:r>
            <a:r>
              <a:rPr lang="el-GR" sz="1000" i="1">
                <a:solidFill>
                  <a:schemeClr val="dk1"/>
                </a:solidFill>
              </a:rPr>
              <a:t>(Πέτρωμα:Γρανίτης)</a:t>
            </a:r>
          </a:p>
        </p:txBody>
      </p:sp>
      <p:sp>
        <p:nvSpPr>
          <p:cNvPr id="141" name="Shape 141"/>
          <p:cNvSpPr txBox="1"/>
          <p:nvPr/>
        </p:nvSpPr>
        <p:spPr>
          <a:xfrm>
            <a:off x="301425" y="0"/>
            <a:ext cx="3045300" cy="342900"/>
          </a:xfrm>
          <a:prstGeom prst="rect">
            <a:avLst/>
          </a:prstGeom>
          <a:noFill/>
          <a:ln>
            <a:noFill/>
          </a:ln>
        </p:spPr>
        <p:txBody>
          <a:bodyPr wrap="square" lIns="91425" tIns="91425" rIns="91425" bIns="91425" anchor="t" anchorCtr="0">
            <a:noAutofit/>
          </a:bodyPr>
          <a:lstStyle/>
          <a:p>
            <a:pPr lvl="0">
              <a:spcBef>
                <a:spcPts val="0"/>
              </a:spcBef>
              <a:buNone/>
            </a:pPr>
            <a:r>
              <a:rPr lang="el-GR"/>
              <a:t>Μικροσκοπικη εικονα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1000"/>
                                        <p:tgtEl>
                                          <p:spTgt spid="13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0"/>
                                        <p:tgtEl>
                                          <p:spTgt spid="137"/>
                                        </p:tgtEl>
                                      </p:cBhvr>
                                    </p:animEffect>
                                    <p:set>
                                      <p:cBhvr>
                                        <p:cTn id="12" dur="1" fill="hold">
                                          <p:stCondLst>
                                            <p:cond delay="5000"/>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685</Words>
  <Application>Microsoft Office PowerPoint</Application>
  <PresentationFormat>Ευρεία οθόνη</PresentationFormat>
  <Paragraphs>53</Paragraphs>
  <Slides>8</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Bookman Old Style</vt:lpstr>
      <vt:lpstr>Century</vt:lpstr>
      <vt:lpstr>Arial Black</vt:lpstr>
      <vt:lpstr>Calibri</vt:lpstr>
      <vt:lpstr>Arial</vt:lpstr>
      <vt:lpstr>Θέμα του Office</vt:lpstr>
      <vt:lpstr>ΟΡΥΚΤΟ:ΧΛΩΡΙΤΗΣ(Mg6Si4O10(OH)8)</vt:lpstr>
      <vt:lpstr>Κρυσταλλική δομή του ορυκτού</vt:lpstr>
      <vt:lpstr>ΧΗΜΙΚΗ ΣΥΣΤΑΣΗ</vt:lpstr>
      <vt:lpstr>ΟΜΑΔΑ ΠΟΥ ΑΝΗΚΕΙ Ο ΧΛΩΡΙΤΗΣ</vt:lpstr>
      <vt:lpstr>Παρουσίαση του PowerPoint</vt:lpstr>
      <vt:lpstr>ΧΡΗΣΕΙΣ</vt:lpstr>
      <vt:lpstr>ΕΥΡΕΣΗ ΧΛΩΡΙΤΗ ΣΤΟΝ ΕΛΛΑΔΙΚΟ ΧΩΡΟ</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ΟΡΥΚΤΟ:ΧΛΩΡΙΤΗΣ(Mg6Si4O10(OH)8)</dc:title>
  <dc:creator>Student</dc:creator>
  <cp:lastModifiedBy>Student</cp:lastModifiedBy>
  <cp:revision>1</cp:revision>
  <dcterms:modified xsi:type="dcterms:W3CDTF">2017-10-26T07:33:09Z</dcterms:modified>
</cp:coreProperties>
</file>