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5143500" cx="9144000"/>
  <p:notesSz cx="6858000" cy="9144000"/>
  <p:embeddedFontLst>
    <p:embeddedFont>
      <p:font typeface="Proxima Nova"/>
      <p:regular r:id="rId12"/>
      <p:bold r:id="rId13"/>
      <p:italic r:id="rId14"/>
      <p:boldItalic r:id="rId15"/>
    </p:embeddedFont>
    <p:embeddedFont>
      <p:font typeface="Book Antiqua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ProximaNova-bold.fntdata"/><Relationship Id="rId12" Type="http://schemas.openxmlformats.org/officeDocument/2006/relationships/font" Target="fonts/ProximaNova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ProximaNova-boldItalic.fntdata"/><Relationship Id="rId14" Type="http://schemas.openxmlformats.org/officeDocument/2006/relationships/font" Target="fonts/ProximaNova-italic.fntdata"/><Relationship Id="rId17" Type="http://schemas.openxmlformats.org/officeDocument/2006/relationships/font" Target="fonts/BookAntiqua-bold.fntdata"/><Relationship Id="rId16" Type="http://schemas.openxmlformats.org/officeDocument/2006/relationships/font" Target="fonts/BookAntiqua-regular.fntdata"/><Relationship Id="rId5" Type="http://schemas.openxmlformats.org/officeDocument/2006/relationships/slide" Target="slides/slide1.xml"/><Relationship Id="rId19" Type="http://schemas.openxmlformats.org/officeDocument/2006/relationships/font" Target="fonts/BookAntiqua-boldItalic.fntdata"/><Relationship Id="rId6" Type="http://schemas.openxmlformats.org/officeDocument/2006/relationships/slide" Target="slides/slide2.xml"/><Relationship Id="rId18" Type="http://schemas.openxmlformats.org/officeDocument/2006/relationships/font" Target="fonts/BookAntiqua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rIns="81350" wrap="square" tIns="8135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  <p:sp>
        <p:nvSpPr>
          <p:cNvPr id="70" name="Shape 70"/>
          <p:cNvSpPr/>
          <p:nvPr>
            <p:ph idx="2" type="sldImg"/>
          </p:nvPr>
        </p:nvSpPr>
        <p:spPr>
          <a:xfrm>
            <a:off x="381495" y="685791"/>
            <a:ext cx="60957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rIns="81350" wrap="square" tIns="8135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  <p:sp>
        <p:nvSpPr>
          <p:cNvPr id="86" name="Shape 86"/>
          <p:cNvSpPr/>
          <p:nvPr>
            <p:ph idx="2" type="sldImg"/>
          </p:nvPr>
        </p:nvSpPr>
        <p:spPr>
          <a:xfrm>
            <a:off x="381495" y="685791"/>
            <a:ext cx="60957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5" name="Shape 95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3" name="Shape 103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" name="Shape 11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l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" name="Shape 50"/>
          <p:cNvSpPr txBox="1"/>
          <p:nvPr>
            <p:ph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b="1" sz="14000"/>
            </a:lvl1pPr>
            <a:lvl2pPr lvl="1" algn="ctr">
              <a:spcBef>
                <a:spcPts val="0"/>
              </a:spcBef>
              <a:buSzPct val="100000"/>
              <a:defRPr b="1" sz="14000"/>
            </a:lvl2pPr>
            <a:lvl3pPr lvl="2" algn="ctr">
              <a:spcBef>
                <a:spcPts val="0"/>
              </a:spcBef>
              <a:buSzPct val="100000"/>
              <a:defRPr b="1" sz="14000"/>
            </a:lvl3pPr>
            <a:lvl4pPr lvl="3" algn="ctr">
              <a:spcBef>
                <a:spcPts val="0"/>
              </a:spcBef>
              <a:buSzPct val="100000"/>
              <a:defRPr b="1" sz="14000"/>
            </a:lvl4pPr>
            <a:lvl5pPr lvl="4" algn="ctr">
              <a:spcBef>
                <a:spcPts val="0"/>
              </a:spcBef>
              <a:buSzPct val="100000"/>
              <a:defRPr b="1" sz="14000"/>
            </a:lvl5pPr>
            <a:lvl6pPr lvl="5" algn="ctr">
              <a:spcBef>
                <a:spcPts val="0"/>
              </a:spcBef>
              <a:buSzPct val="100000"/>
              <a:defRPr b="1" sz="14000"/>
            </a:lvl6pPr>
            <a:lvl7pPr lvl="6" algn="ctr">
              <a:spcBef>
                <a:spcPts val="0"/>
              </a:spcBef>
              <a:buSzPct val="100000"/>
              <a:defRPr b="1" sz="14000"/>
            </a:lvl7pPr>
            <a:lvl8pPr lvl="7" algn="ctr">
              <a:spcBef>
                <a:spcPts val="0"/>
              </a:spcBef>
              <a:buSzPct val="100000"/>
              <a:defRPr b="1" sz="14000"/>
            </a:lvl8pPr>
            <a:lvl9pPr lvl="8" algn="ctr">
              <a:spcBef>
                <a:spcPts val="0"/>
              </a:spcBef>
              <a:buSzPct val="100000"/>
              <a:defRPr b="1" sz="14000"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l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l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, Conten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title"/>
          </p:nvPr>
        </p:nvSpPr>
        <p:spPr>
          <a:xfrm>
            <a:off x="457172" y="205014"/>
            <a:ext cx="82287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5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5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5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5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5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5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5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5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500" u="none" cap="none" strike="noStrike"/>
            </a:lvl9pPr>
          </a:lstStyle>
          <a:p/>
        </p:txBody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457172" y="1203631"/>
            <a:ext cx="8228700" cy="29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5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5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5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5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5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5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5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5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5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hape 15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" name="Shape 16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l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l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6" name="Shape 2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l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l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l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l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" name="Shape 41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2" name="Shape 42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l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l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pearmin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l"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gif"/><Relationship Id="rId4" Type="http://schemas.openxmlformats.org/officeDocument/2006/relationships/image" Target="../media/image1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Relationship Id="rId4" Type="http://schemas.openxmlformats.org/officeDocument/2006/relationships/image" Target="../media/image14.jpg"/><Relationship Id="rId5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mindat.org/" TargetMode="External"/><Relationship Id="rId4" Type="http://schemas.openxmlformats.org/officeDocument/2006/relationships/hyperlink" Target="http://webmineral.com/" TargetMode="External"/><Relationship Id="rId5" Type="http://schemas.openxmlformats.org/officeDocument/2006/relationships/hyperlink" Target="http://www.orykta.g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ctrTitle"/>
          </p:nvPr>
        </p:nvSpPr>
        <p:spPr>
          <a:xfrm>
            <a:off x="510450" y="2070100"/>
            <a:ext cx="4480500" cy="8382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l" sz="3500">
                <a:solidFill>
                  <a:srgbClr val="F9F9F9"/>
                </a:solidFill>
                <a:latin typeface="Comic Sans MS"/>
                <a:ea typeface="Comic Sans MS"/>
                <a:cs typeface="Comic Sans MS"/>
                <a:sym typeface="Comic Sans MS"/>
              </a:rPr>
              <a:t>Χρωμίτης</a:t>
            </a:r>
            <a:r>
              <a:rPr lang="el">
                <a:solidFill>
                  <a:srgbClr val="F9F9F9"/>
                </a:solidFill>
              </a:rPr>
              <a:t> </a:t>
            </a:r>
            <a:r>
              <a:rPr b="1" lang="el" sz="1600">
                <a:solidFill>
                  <a:srgbClr val="F9F9F9"/>
                </a:solidFill>
              </a:rPr>
              <a:t>(</a:t>
            </a:r>
            <a:r>
              <a:rPr b="1" lang="el" sz="2400">
                <a:solidFill>
                  <a:srgbClr val="F9F9F9"/>
                </a:solidFill>
              </a:rPr>
              <a:t>Fe</a:t>
            </a:r>
            <a:r>
              <a:rPr b="1" baseline="30000" lang="el" sz="1600">
                <a:solidFill>
                  <a:srgbClr val="F9F9F9"/>
                </a:solidFill>
              </a:rPr>
              <a:t>2+</a:t>
            </a:r>
            <a:r>
              <a:rPr b="1" lang="el" sz="2400">
                <a:solidFill>
                  <a:srgbClr val="F9F9F9"/>
                </a:solidFill>
              </a:rPr>
              <a:t>Cr</a:t>
            </a:r>
            <a:r>
              <a:rPr b="1" baseline="30000" lang="el" sz="1600">
                <a:solidFill>
                  <a:srgbClr val="F9F9F9"/>
                </a:solidFill>
              </a:rPr>
              <a:t>3+</a:t>
            </a:r>
            <a:r>
              <a:rPr b="1" baseline="-25000" lang="el" sz="1600">
                <a:solidFill>
                  <a:srgbClr val="F9F9F9"/>
                </a:solidFill>
              </a:rPr>
              <a:t>2</a:t>
            </a:r>
            <a:r>
              <a:rPr b="1" lang="el" sz="2400">
                <a:solidFill>
                  <a:srgbClr val="F9F9F9"/>
                </a:solidFill>
              </a:rPr>
              <a:t>O</a:t>
            </a:r>
            <a:r>
              <a:rPr b="1" baseline="-25000" lang="el" sz="1600">
                <a:solidFill>
                  <a:srgbClr val="F9F9F9"/>
                </a:solidFill>
              </a:rPr>
              <a:t>4</a:t>
            </a:r>
            <a:r>
              <a:rPr b="1" lang="el" sz="1600">
                <a:solidFill>
                  <a:srgbClr val="F9F9F9"/>
                </a:solidFill>
              </a:rPr>
              <a:t>)</a:t>
            </a:r>
          </a:p>
        </p:txBody>
      </p:sp>
      <p:sp>
        <p:nvSpPr>
          <p:cNvPr id="63" name="Shape 63"/>
          <p:cNvSpPr txBox="1"/>
          <p:nvPr>
            <p:ph idx="1" type="subTitle"/>
          </p:nvPr>
        </p:nvSpPr>
        <p:spPr>
          <a:xfrm>
            <a:off x="311700" y="3494525"/>
            <a:ext cx="7994100" cy="518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l" sz="2000">
                <a:solidFill>
                  <a:srgbClr val="EAD594"/>
                </a:solidFill>
                <a:latin typeface="Comic Sans MS"/>
                <a:ea typeface="Comic Sans MS"/>
                <a:cs typeface="Comic Sans MS"/>
                <a:sym typeface="Comic Sans MS"/>
              </a:rPr>
              <a:t>Αλεξία Καλαμίτση, Ελένη Μινούση, Σοφία Παπαηλίου, Άννα Τσώμου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7850" y="609600"/>
            <a:ext cx="1826800" cy="1371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42100" y="967225"/>
            <a:ext cx="2858850" cy="1310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Shape 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07550" y="88900"/>
            <a:ext cx="2858850" cy="1310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6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647850" y="88899"/>
            <a:ext cx="3291449" cy="15083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/>
        </p:nvSpPr>
        <p:spPr>
          <a:xfrm>
            <a:off x="1393275" y="457200"/>
            <a:ext cx="6556800" cy="98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br>
              <a:rPr b="0" i="0" lang="el" sz="3300" u="sng" cap="none" strike="noStrik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l" sz="3300" u="sng" cap="none" strike="noStrik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1" lang="el" sz="3000" u="sng" cap="none" strike="noStrike">
                <a:solidFill>
                  <a:srgbClr val="99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ΚΡΥΣΤΑΛΛΙΚΗ ΔΟΜΗ</a:t>
            </a:r>
            <a:br>
              <a:rPr i="0" lang="el" sz="3300" u="sng" cap="none" strike="noStrike">
                <a:solidFill>
                  <a:srgbClr val="9900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</a:p>
        </p:txBody>
      </p:sp>
      <p:sp>
        <p:nvSpPr>
          <p:cNvPr id="73" name="Shape 73"/>
          <p:cNvSpPr txBox="1"/>
          <p:nvPr/>
        </p:nvSpPr>
        <p:spPr>
          <a:xfrm>
            <a:off x="683625" y="1443600"/>
            <a:ext cx="7976100" cy="11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wrap="square" tIns="0">
            <a:noAutofit/>
          </a:bodyPr>
          <a:lstStyle/>
          <a:p>
            <a:pPr lvl="0" marR="0" rtl="0" algn="l">
              <a:spcBef>
                <a:spcPts val="0"/>
              </a:spcBef>
              <a:buNone/>
            </a:pPr>
            <a:r>
              <a:rPr b="0" i="0" lang="el" sz="20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-273050" lvl="0" marL="355600" marR="0" rtl="0" algn="l">
              <a:spcBef>
                <a:spcPts val="0"/>
              </a:spcBef>
              <a:buClr>
                <a:srgbClr val="434343"/>
              </a:buClr>
              <a:buSzPct val="45000"/>
              <a:buFont typeface="Comic Sans MS"/>
              <a:buChar char="●"/>
            </a:pPr>
            <a:r>
              <a:rPr i="0" lang="el" sz="2000" u="none" cap="none" strike="noStrike">
                <a:solidFill>
                  <a:srgbClr val="434343"/>
                </a:solidFill>
                <a:latin typeface="Comic Sans MS"/>
                <a:ea typeface="Comic Sans MS"/>
                <a:cs typeface="Comic Sans MS"/>
                <a:sym typeface="Comic Sans MS"/>
              </a:rPr>
              <a:t>Ο χρωμίτης κρυσταλλώνεται στο κυβικό σύστημα.</a:t>
            </a:r>
          </a:p>
          <a:p>
            <a:pPr indent="-273050" lvl="0" marL="355600" marR="0" rtl="0" algn="l">
              <a:spcBef>
                <a:spcPts val="0"/>
              </a:spcBef>
              <a:buClr>
                <a:srgbClr val="434343"/>
              </a:buClr>
              <a:buSzPct val="45000"/>
              <a:buFont typeface="Comic Sans MS"/>
              <a:buChar char="●"/>
            </a:pPr>
            <a:r>
              <a:rPr i="0" lang="el" sz="2000" u="none" cap="none" strike="noStrike">
                <a:solidFill>
                  <a:srgbClr val="434343"/>
                </a:solidFill>
                <a:latin typeface="Comic Sans MS"/>
                <a:ea typeface="Comic Sans MS"/>
                <a:cs typeface="Comic Sans MS"/>
                <a:sym typeface="Comic Sans MS"/>
              </a:rPr>
              <a:t>Το κυβικό σύστημα έχει 3 κρυσταλλογραφικούς άξονες a, b και c, οι οποίοι είναι ίσοι και κάθετοι μεταξύ τους .</a:t>
            </a:r>
          </a:p>
          <a:p>
            <a:pPr lvl="0" marR="0" rtl="0" algn="l">
              <a:spcBef>
                <a:spcPts val="0"/>
              </a:spcBef>
              <a:buNone/>
            </a:pPr>
            <a:r>
              <a:rPr b="0" i="0" lang="el" sz="17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74" name="Shape 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93280" y="2821330"/>
            <a:ext cx="2081982" cy="2081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22624" y="3091075"/>
            <a:ext cx="2400575" cy="168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311700" y="1783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i="1" lang="el" sz="3000" u="sng">
                <a:solidFill>
                  <a:srgbClr val="99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ΧΗΜΙΚΗ ΣΥΣΤΑΣΗ</a:t>
            </a:r>
          </a:p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190500" y="806925"/>
            <a:ext cx="9055200" cy="2888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5000"/>
              <a:buFont typeface="Arial"/>
              <a:buNone/>
            </a:pPr>
            <a:r>
              <a:rPr lang="el" sz="2000">
                <a:solidFill>
                  <a:srgbClr val="434343"/>
                </a:solidFill>
                <a:latin typeface="Comic Sans MS"/>
                <a:ea typeface="Comic Sans MS"/>
                <a:cs typeface="Comic Sans MS"/>
                <a:sym typeface="Comic Sans MS"/>
              </a:rPr>
              <a:t>Ο χρωμίτης (Fe</a:t>
            </a:r>
            <a:r>
              <a:rPr baseline="30000" lang="el" sz="2000">
                <a:solidFill>
                  <a:srgbClr val="434343"/>
                </a:solidFill>
                <a:latin typeface="Comic Sans MS"/>
                <a:ea typeface="Comic Sans MS"/>
                <a:cs typeface="Comic Sans MS"/>
                <a:sym typeface="Comic Sans MS"/>
              </a:rPr>
              <a:t>2+</a:t>
            </a:r>
            <a:r>
              <a:rPr lang="el" sz="2000">
                <a:solidFill>
                  <a:srgbClr val="434343"/>
                </a:solidFill>
                <a:latin typeface="Comic Sans MS"/>
                <a:ea typeface="Comic Sans MS"/>
                <a:cs typeface="Comic Sans MS"/>
                <a:sym typeface="Comic Sans MS"/>
              </a:rPr>
              <a:t>Cr</a:t>
            </a:r>
            <a:r>
              <a:rPr baseline="-25000" lang="el" sz="2000">
                <a:solidFill>
                  <a:srgbClr val="434343"/>
                </a:solidFill>
                <a:latin typeface="Comic Sans MS"/>
                <a:ea typeface="Comic Sans MS"/>
                <a:cs typeface="Comic Sans MS"/>
                <a:sym typeface="Comic Sans MS"/>
              </a:rPr>
              <a:t>3</a:t>
            </a:r>
            <a:r>
              <a:rPr baseline="30000" lang="el" sz="2000">
                <a:solidFill>
                  <a:srgbClr val="434343"/>
                </a:solidFill>
                <a:latin typeface="Comic Sans MS"/>
                <a:ea typeface="Comic Sans MS"/>
                <a:cs typeface="Comic Sans MS"/>
                <a:sym typeface="Comic Sans MS"/>
              </a:rPr>
              <a:t>+2</a:t>
            </a:r>
            <a:r>
              <a:rPr lang="el" sz="2000">
                <a:solidFill>
                  <a:srgbClr val="434343"/>
                </a:solidFill>
                <a:latin typeface="Comic Sans MS"/>
                <a:ea typeface="Comic Sans MS"/>
                <a:cs typeface="Comic Sans MS"/>
                <a:sym typeface="Comic Sans MS"/>
              </a:rPr>
              <a:t>O</a:t>
            </a:r>
            <a:r>
              <a:rPr baseline="-25000" lang="el" sz="2000">
                <a:solidFill>
                  <a:srgbClr val="434343"/>
                </a:solidFill>
                <a:latin typeface="Comic Sans MS"/>
                <a:ea typeface="Comic Sans MS"/>
                <a:cs typeface="Comic Sans MS"/>
                <a:sym typeface="Comic Sans MS"/>
              </a:rPr>
              <a:t>4</a:t>
            </a:r>
            <a:r>
              <a:rPr lang="el" sz="2000">
                <a:solidFill>
                  <a:srgbClr val="434343"/>
                </a:solidFill>
                <a:latin typeface="Comic Sans MS"/>
                <a:ea typeface="Comic Sans MS"/>
                <a:cs typeface="Comic Sans MS"/>
                <a:sym typeface="Comic Sans MS"/>
              </a:rPr>
              <a:t>) είναι ορυκτό οξείδιο του σιδήρου (Fe) και του χρωμίου (Cr), του οποίου αποτελεί το κυριότερο μετάλλευμα.</a:t>
            </a:r>
          </a:p>
          <a:p>
            <a:pPr indent="-330200" lvl="0" marL="457200" rtl="0">
              <a:spcBef>
                <a:spcPts val="0"/>
              </a:spcBef>
              <a:buClr>
                <a:schemeClr val="dk1"/>
              </a:buClr>
              <a:buSzPct val="80000"/>
            </a:pPr>
            <a:r>
              <a:rPr lang="el" sz="2000">
                <a:solidFill>
                  <a:srgbClr val="434343"/>
                </a:solidFill>
                <a:latin typeface="Comic Sans MS"/>
                <a:ea typeface="Comic Sans MS"/>
                <a:cs typeface="Comic Sans MS"/>
                <a:sym typeface="Comic Sans MS"/>
              </a:rPr>
              <a:t>Αναλυτική χημική σύσταση:</a:t>
            </a:r>
            <a:br>
              <a:rPr lang="el" sz="2000">
                <a:solidFill>
                  <a:srgbClr val="434343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l" sz="2000">
                <a:solidFill>
                  <a:srgbClr val="434343"/>
                </a:solidFill>
                <a:latin typeface="Comic Sans MS"/>
                <a:ea typeface="Comic Sans MS"/>
                <a:cs typeface="Comic Sans MS"/>
                <a:sym typeface="Comic Sans MS"/>
              </a:rPr>
              <a:t>Χρώμιο (Cr): 46.46%  /   67.90 % Cr</a:t>
            </a:r>
            <a:r>
              <a:rPr baseline="-25000" lang="el" sz="2000">
                <a:solidFill>
                  <a:srgbClr val="434343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el" sz="2000">
                <a:solidFill>
                  <a:srgbClr val="434343"/>
                </a:solidFill>
                <a:latin typeface="Comic Sans MS"/>
                <a:ea typeface="Comic Sans MS"/>
                <a:cs typeface="Comic Sans MS"/>
                <a:sym typeface="Comic Sans MS"/>
              </a:rPr>
              <a:t>O</a:t>
            </a:r>
            <a:r>
              <a:rPr baseline="-25000" lang="el" sz="2000">
                <a:solidFill>
                  <a:srgbClr val="434343"/>
                </a:solidFill>
                <a:latin typeface="Comic Sans MS"/>
                <a:ea typeface="Comic Sans MS"/>
                <a:cs typeface="Comic Sans MS"/>
                <a:sym typeface="Comic Sans MS"/>
              </a:rPr>
              <a:t>3</a:t>
            </a:r>
            <a:br>
              <a:rPr lang="el" sz="2000">
                <a:solidFill>
                  <a:srgbClr val="434343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l" sz="2000">
                <a:solidFill>
                  <a:srgbClr val="434343"/>
                </a:solidFill>
                <a:latin typeface="Comic Sans MS"/>
                <a:ea typeface="Comic Sans MS"/>
                <a:cs typeface="Comic Sans MS"/>
                <a:sym typeface="Comic Sans MS"/>
              </a:rPr>
              <a:t>Σίδηρος (Fe): 24.95% /   32.10 % FeO</a:t>
            </a:r>
            <a:br>
              <a:rPr lang="el" sz="2000">
                <a:solidFill>
                  <a:srgbClr val="434343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l" sz="2000">
                <a:solidFill>
                  <a:srgbClr val="434343"/>
                </a:solidFill>
                <a:latin typeface="Comic Sans MS"/>
                <a:ea typeface="Comic Sans MS"/>
                <a:cs typeface="Comic Sans MS"/>
                <a:sym typeface="Comic Sans MS"/>
              </a:rPr>
              <a:t>Οξυγόνο (O): 28.59%</a:t>
            </a:r>
          </a:p>
          <a:p>
            <a:pPr indent="-330200" lvl="0" marL="457200" rtl="0">
              <a:spcBef>
                <a:spcPts val="0"/>
              </a:spcBef>
              <a:buClr>
                <a:schemeClr val="dk1"/>
              </a:buClr>
              <a:buSzPct val="80000"/>
            </a:pPr>
            <a:r>
              <a:rPr lang="el" sz="2000">
                <a:solidFill>
                  <a:srgbClr val="434343"/>
                </a:solidFill>
                <a:latin typeface="Comic Sans MS"/>
                <a:ea typeface="Comic Sans MS"/>
                <a:cs typeface="Comic Sans MS"/>
                <a:sym typeface="Comic Sans MS"/>
              </a:rPr>
              <a:t>Ο χρωμίτης είναι ισόμορφο του Μαγνησιοχρωμίτη και του Μαγνητίτη.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</p:txBody>
      </p:sp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6900" y="3530600"/>
            <a:ext cx="3048400" cy="139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Shape 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2800" y="3408375"/>
            <a:ext cx="3315101" cy="151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/>
        </p:nvSpPr>
        <p:spPr>
          <a:xfrm>
            <a:off x="1803400" y="306625"/>
            <a:ext cx="4330800" cy="69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1" lang="el" sz="3000" u="sng">
                <a:solidFill>
                  <a:srgbClr val="99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ΟΜΑΔΑ</a:t>
            </a:r>
          </a:p>
        </p:txBody>
      </p:sp>
      <p:sp>
        <p:nvSpPr>
          <p:cNvPr id="89" name="Shape 89"/>
          <p:cNvSpPr txBox="1"/>
          <p:nvPr/>
        </p:nvSpPr>
        <p:spPr>
          <a:xfrm>
            <a:off x="330200" y="1197800"/>
            <a:ext cx="8686800" cy="20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wrap="square" tIns="0">
            <a:noAutofit/>
          </a:bodyPr>
          <a:lstStyle/>
          <a:p>
            <a:pPr indent="-69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5000"/>
              <a:buFont typeface="Arial"/>
              <a:buNone/>
            </a:pPr>
            <a:r>
              <a:rPr lang="el" sz="2000">
                <a:solidFill>
                  <a:srgbClr val="434343"/>
                </a:solidFill>
                <a:latin typeface="Comic Sans MS"/>
                <a:ea typeface="Comic Sans MS"/>
                <a:cs typeface="Comic Sans MS"/>
                <a:sym typeface="Comic Sans MS"/>
              </a:rPr>
              <a:t>Ο χρωμίτης ανήκει στην κατηγόρια των οξειδίων της ομαδας σπινελλίου.</a:t>
            </a:r>
          </a:p>
          <a:p>
            <a:pPr indent="-69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5000"/>
              <a:buFont typeface="Arial"/>
              <a:buNone/>
            </a:pPr>
            <a:r>
              <a:rPr lang="el" sz="2000">
                <a:solidFill>
                  <a:srgbClr val="434343"/>
                </a:solidFill>
                <a:latin typeface="Comic Sans MS"/>
                <a:ea typeface="Comic Sans MS"/>
                <a:cs typeface="Comic Sans MS"/>
                <a:sym typeface="Comic Sans MS"/>
              </a:rPr>
              <a:t>Τα κυριότερα ορυκτα αυτής της ομάδας είναι : </a:t>
            </a:r>
          </a:p>
          <a:p>
            <a:pPr indent="-69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5000"/>
              <a:buFont typeface="Arial"/>
              <a:buNone/>
            </a:pPr>
            <a:r>
              <a:rPr lang="el" sz="2000">
                <a:solidFill>
                  <a:srgbClr val="434343"/>
                </a:solidFill>
                <a:latin typeface="Comic Sans MS"/>
                <a:ea typeface="Comic Sans MS"/>
                <a:cs typeface="Comic Sans MS"/>
                <a:sym typeface="Comic Sans MS"/>
              </a:rPr>
              <a:t>Σπινέλιος  MgAl</a:t>
            </a:r>
            <a:r>
              <a:rPr baseline="-25000" lang="el" sz="2000">
                <a:solidFill>
                  <a:srgbClr val="434343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el" sz="2000">
                <a:solidFill>
                  <a:srgbClr val="434343"/>
                </a:solidFill>
                <a:latin typeface="Comic Sans MS"/>
                <a:ea typeface="Comic Sans MS"/>
                <a:cs typeface="Comic Sans MS"/>
                <a:sym typeface="Comic Sans MS"/>
              </a:rPr>
              <a:t>O</a:t>
            </a:r>
            <a:r>
              <a:rPr baseline="-25000" lang="el" sz="2000">
                <a:solidFill>
                  <a:srgbClr val="434343"/>
                </a:solidFill>
                <a:latin typeface="Comic Sans MS"/>
                <a:ea typeface="Comic Sans MS"/>
                <a:cs typeface="Comic Sans MS"/>
                <a:sym typeface="Comic Sans MS"/>
              </a:rPr>
              <a:t>4</a:t>
            </a:r>
          </a:p>
          <a:p>
            <a:pPr indent="-69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5000"/>
              <a:buFont typeface="Arial"/>
              <a:buNone/>
            </a:pPr>
            <a:r>
              <a:rPr lang="el" sz="2000">
                <a:solidFill>
                  <a:srgbClr val="434343"/>
                </a:solidFill>
                <a:latin typeface="Comic Sans MS"/>
                <a:ea typeface="Comic Sans MS"/>
                <a:cs typeface="Comic Sans MS"/>
                <a:sym typeface="Comic Sans MS"/>
              </a:rPr>
              <a:t>Μαγνητίτης Fe</a:t>
            </a:r>
            <a:r>
              <a:rPr baseline="-25000" lang="el" sz="2000">
                <a:solidFill>
                  <a:srgbClr val="434343"/>
                </a:solidFill>
                <a:latin typeface="Comic Sans MS"/>
                <a:ea typeface="Comic Sans MS"/>
                <a:cs typeface="Comic Sans MS"/>
                <a:sym typeface="Comic Sans MS"/>
              </a:rPr>
              <a:t>3</a:t>
            </a:r>
            <a:r>
              <a:rPr lang="el" sz="2000">
                <a:solidFill>
                  <a:srgbClr val="434343"/>
                </a:solidFill>
                <a:latin typeface="Comic Sans MS"/>
                <a:ea typeface="Comic Sans MS"/>
                <a:cs typeface="Comic Sans MS"/>
                <a:sym typeface="Comic Sans MS"/>
              </a:rPr>
              <a:t>O</a:t>
            </a:r>
            <a:r>
              <a:rPr baseline="-25000" lang="el" sz="2000">
                <a:solidFill>
                  <a:srgbClr val="434343"/>
                </a:solidFill>
                <a:latin typeface="Comic Sans MS"/>
                <a:ea typeface="Comic Sans MS"/>
                <a:cs typeface="Comic Sans MS"/>
                <a:sym typeface="Comic Sans MS"/>
              </a:rPr>
              <a:t>4</a:t>
            </a:r>
          </a:p>
          <a:p>
            <a:pPr indent="-69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5000"/>
              <a:buFont typeface="Arial"/>
              <a:buNone/>
            </a:pPr>
            <a:r>
              <a:rPr lang="el" sz="2000">
                <a:solidFill>
                  <a:srgbClr val="434343"/>
                </a:solidFill>
                <a:latin typeface="Comic Sans MS"/>
                <a:ea typeface="Comic Sans MS"/>
                <a:cs typeface="Comic Sans MS"/>
                <a:sym typeface="Comic Sans MS"/>
              </a:rPr>
              <a:t>Χρωμίτης  FeCr</a:t>
            </a:r>
            <a:r>
              <a:rPr baseline="-25000" lang="el" sz="2000">
                <a:solidFill>
                  <a:srgbClr val="434343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el" sz="2000">
                <a:solidFill>
                  <a:srgbClr val="434343"/>
                </a:solidFill>
                <a:latin typeface="Comic Sans MS"/>
                <a:ea typeface="Comic Sans MS"/>
                <a:cs typeface="Comic Sans MS"/>
                <a:sym typeface="Comic Sans MS"/>
              </a:rPr>
              <a:t>O</a:t>
            </a:r>
            <a:r>
              <a:rPr baseline="-25000" lang="el" sz="2000">
                <a:solidFill>
                  <a:srgbClr val="434343"/>
                </a:solidFill>
                <a:latin typeface="Comic Sans MS"/>
                <a:ea typeface="Comic Sans MS"/>
                <a:cs typeface="Comic Sans MS"/>
                <a:sym typeface="Comic Sans MS"/>
              </a:rPr>
              <a:t>4</a:t>
            </a:r>
          </a:p>
        </p:txBody>
      </p:sp>
      <p:pic>
        <p:nvPicPr>
          <p:cNvPr id="90" name="Shape 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3276" y="3429147"/>
            <a:ext cx="2608230" cy="1465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02236" y="3429147"/>
            <a:ext cx="2612410" cy="1469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41197" y="3402694"/>
            <a:ext cx="2841772" cy="1496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2222500" y="90725"/>
            <a:ext cx="42798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279400" lvl="0" marL="0" marR="0" rtl="0" algn="ctr">
              <a:spcBef>
                <a:spcPts val="0"/>
              </a:spcBef>
              <a:buClr>
                <a:schemeClr val="dk1"/>
              </a:buClr>
              <a:buSzPct val="146666"/>
              <a:buFont typeface="Calibri"/>
              <a:buNone/>
            </a:pPr>
            <a:r>
              <a:rPr b="1" i="1" lang="el" sz="3000" u="sng">
                <a:solidFill>
                  <a:srgbClr val="99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ΧΡΗΣΕΙΣ</a:t>
            </a:r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330300" y="971550"/>
            <a:ext cx="8813700" cy="27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73050" lvl="0" marL="355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99"/>
              </a:buClr>
              <a:buSzPct val="45000"/>
              <a:buFont typeface="Noto Sans Symbols"/>
              <a:buChar char="●"/>
            </a:pPr>
            <a:r>
              <a:rPr lang="el" sz="2000">
                <a:solidFill>
                  <a:srgbClr val="434343"/>
                </a:solidFill>
                <a:latin typeface="Comic Sans MS"/>
                <a:ea typeface="Comic Sans MS"/>
                <a:cs typeface="Comic Sans MS"/>
                <a:sym typeface="Comic Sans MS"/>
              </a:rPr>
              <a:t>Από τον χρωμίτη συλλέγουμε το Cr:</a:t>
            </a:r>
          </a:p>
          <a:p>
            <a:pPr indent="-273050" lvl="0" marL="355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99"/>
              </a:buClr>
              <a:buSzPct val="45000"/>
              <a:buFont typeface="Noto Sans Symbols"/>
              <a:buChar char="●"/>
            </a:pPr>
            <a:r>
              <a:rPr lang="el" sz="2000">
                <a:solidFill>
                  <a:srgbClr val="434343"/>
                </a:solidFill>
                <a:latin typeface="Comic Sans MS"/>
                <a:ea typeface="Comic Sans MS"/>
                <a:cs typeface="Comic Sans MS"/>
                <a:sym typeface="Comic Sans MS"/>
              </a:rPr>
              <a:t>Μετάλλευμα μεταλλουργικού τύπου:  παραγωγή του ανοξείδωτου ατσαλιού.</a:t>
            </a:r>
          </a:p>
          <a:p>
            <a:pPr indent="-273050" lvl="0" marL="355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99"/>
              </a:buClr>
              <a:buSzPct val="45000"/>
              <a:buFont typeface="Noto Sans Symbols"/>
              <a:buChar char="●"/>
            </a:pPr>
            <a:r>
              <a:rPr lang="el" sz="2000">
                <a:solidFill>
                  <a:srgbClr val="434343"/>
                </a:solidFill>
                <a:latin typeface="Comic Sans MS"/>
                <a:ea typeface="Comic Sans MS"/>
                <a:cs typeface="Comic Sans MS"/>
                <a:sym typeface="Comic Sans MS"/>
              </a:rPr>
              <a:t>Μετάλλευμα πυρίμαχου τύπου: κατασκευή πυρίμαχων υλικών.</a:t>
            </a:r>
          </a:p>
          <a:p>
            <a:pPr indent="-273050" lvl="0" marL="355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99"/>
              </a:buClr>
              <a:buSzPct val="45000"/>
              <a:buFont typeface="Noto Sans Symbols"/>
              <a:buChar char="●"/>
            </a:pPr>
            <a:r>
              <a:rPr lang="el" sz="2000">
                <a:solidFill>
                  <a:srgbClr val="434343"/>
                </a:solidFill>
                <a:latin typeface="Comic Sans MS"/>
                <a:ea typeface="Comic Sans MS"/>
                <a:cs typeface="Comic Sans MS"/>
                <a:sym typeface="Comic Sans MS"/>
              </a:rPr>
              <a:t>Μετάλλευμα χημικού τύπου: χημική βιομηχανία: κατασκευή χρωμάτων, επεξεργασία δέρματος, επιχρωμιώσεις άλλων μετάλλων, στη φωτογραφική τέχνη, στις γεωτρήσεις (καταλύτης).</a:t>
            </a:r>
          </a:p>
          <a:p>
            <a:pPr indent="-273050" lvl="0" marL="355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99"/>
              </a:buClr>
              <a:buSzPct val="45000"/>
              <a:buFont typeface="Noto Sans Symbols"/>
              <a:buChar char="●"/>
            </a:pPr>
            <a:r>
              <a:rPr lang="el" sz="2000">
                <a:solidFill>
                  <a:srgbClr val="434343"/>
                </a:solidFill>
                <a:latin typeface="Comic Sans MS"/>
                <a:ea typeface="Comic Sans MS"/>
                <a:cs typeface="Comic Sans MS"/>
                <a:sym typeface="Comic Sans MS"/>
              </a:rPr>
              <a:t>Άμμος χυτηρίων: αντικαθιστά το ζιρκόνιο.</a:t>
            </a:r>
          </a:p>
          <a:p>
            <a:pPr indent="-120650" lvl="0" marL="0" marR="0" rtl="0" algn="l">
              <a:spcBef>
                <a:spcPts val="38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5225" y="3613423"/>
            <a:ext cx="3338774" cy="153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" y="3956325"/>
            <a:ext cx="2590523" cy="118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se.aminet.net/pix/map/Greece.jpg" id="105" name="Shape 105"/>
          <p:cNvPicPr preferRelativeResize="0"/>
          <p:nvPr/>
        </p:nvPicPr>
        <p:blipFill rotWithShape="1">
          <a:blip r:embed="rId3">
            <a:alphaModFix/>
          </a:blip>
          <a:srcRect b="27230" l="0" r="0" t="-27230"/>
          <a:stretch/>
        </p:blipFill>
        <p:spPr>
          <a:xfrm>
            <a:off x="43242" y="-1132858"/>
            <a:ext cx="8938491" cy="569153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/>
          <p:nvPr/>
        </p:nvSpPr>
        <p:spPr>
          <a:xfrm>
            <a:off x="2771440" y="1694806"/>
            <a:ext cx="648300" cy="3144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25400">
            <a:solidFill>
              <a:srgbClr val="0070C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000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5138848" y="3057804"/>
            <a:ext cx="369300" cy="4590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25400">
            <a:solidFill>
              <a:srgbClr val="0070C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08" name="Shape 108"/>
          <p:cNvSpPr/>
          <p:nvPr/>
        </p:nvSpPr>
        <p:spPr>
          <a:xfrm>
            <a:off x="2240744" y="1723762"/>
            <a:ext cx="432000" cy="256800"/>
          </a:xfrm>
          <a:prstGeom prst="ellipse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09" name="Shape 109"/>
          <p:cNvSpPr/>
          <p:nvPr/>
        </p:nvSpPr>
        <p:spPr>
          <a:xfrm>
            <a:off x="5017172" y="3598275"/>
            <a:ext cx="348600" cy="243000"/>
          </a:xfrm>
          <a:prstGeom prst="ellipse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10" name="Shape 110"/>
          <p:cNvSpPr/>
          <p:nvPr/>
        </p:nvSpPr>
        <p:spPr>
          <a:xfrm rot="-1216857">
            <a:off x="3929838" y="1563089"/>
            <a:ext cx="650850" cy="304371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25400">
            <a:solidFill>
              <a:srgbClr val="0070C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000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11" name="Shape 111"/>
          <p:cNvSpPr/>
          <p:nvPr/>
        </p:nvSpPr>
        <p:spPr>
          <a:xfrm rot="5400000">
            <a:off x="5074904" y="1576142"/>
            <a:ext cx="441900" cy="4245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25400">
            <a:solidFill>
              <a:srgbClr val="0070C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000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12" name="Shape 112"/>
          <p:cNvSpPr/>
          <p:nvPr/>
        </p:nvSpPr>
        <p:spPr>
          <a:xfrm rot="-1217333">
            <a:off x="2737184" y="2478924"/>
            <a:ext cx="609943" cy="333826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25400">
            <a:solidFill>
              <a:srgbClr val="0070C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000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i="1" lang="el" sz="3000" u="sng">
                <a:solidFill>
                  <a:srgbClr val="F9F9F9"/>
                </a:solidFill>
                <a:latin typeface="Comic Sans MS"/>
                <a:ea typeface="Comic Sans MS"/>
                <a:cs typeface="Comic Sans MS"/>
                <a:sym typeface="Comic Sans MS"/>
              </a:rPr>
              <a:t>Βιβλιογραφία</a:t>
            </a:r>
          </a:p>
        </p:txBody>
      </p:sp>
      <p:sp>
        <p:nvSpPr>
          <p:cNvPr id="118" name="Shape 118"/>
          <p:cNvSpPr txBox="1"/>
          <p:nvPr>
            <p:ph idx="1" type="subTitle"/>
          </p:nvPr>
        </p:nvSpPr>
        <p:spPr>
          <a:xfrm>
            <a:off x="2438400" y="3245850"/>
            <a:ext cx="3911700" cy="1453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l" u="sng">
                <a:solidFill>
                  <a:schemeClr val="hlink"/>
                </a:solidFill>
                <a:hlinkClick r:id="rId3"/>
              </a:rPr>
              <a:t>https://www.mindat.org/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l" u="sng">
                <a:solidFill>
                  <a:schemeClr val="hlink"/>
                </a:solidFill>
                <a:hlinkClick r:id="rId4"/>
              </a:rPr>
              <a:t>http://webmineral.com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l" u="sng">
                <a:solidFill>
                  <a:schemeClr val="hlink"/>
                </a:solidFill>
                <a:hlinkClick r:id="rId5"/>
              </a:rPr>
              <a:t>http://www.orykta.gr/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u="sng">
              <a:solidFill>
                <a:schemeClr val="hlink"/>
              </a:solidFill>
            </a:endParaRPr>
          </a:p>
          <a:p>
            <a:pPr lvl="0" rtl="0" algn="ctr">
              <a:lnSpc>
                <a:spcPct val="115000"/>
              </a:lnSpc>
              <a:spcBef>
                <a:spcPts val="38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