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710" autoAdjust="0"/>
  </p:normalViewPr>
  <p:slideViewPr>
    <p:cSldViewPr snapToGrid="0">
      <p:cViewPr varScale="1">
        <p:scale>
          <a:sx n="61" d="100"/>
          <a:sy n="61" d="100"/>
        </p:scale>
        <p:origin x="9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4BE37-DD8D-4290-8314-192ECEB1460A}" type="datetimeFigureOut">
              <a:rPr lang="el-GR" smtClean="0"/>
              <a:t>27/10/2017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0D67-4D6A-49EB-965B-80A49169213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788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7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9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4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4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7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9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5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ykta.gr/images/Figures/mineral_photos/rose_quartz.pn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rykta.gr/images/Figures/mineral_photos/rock_crystal_quartz.pn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colorTemperature colorTemp="6513"/>
                    </a14:imgEffect>
                    <a14:imgEffect>
                      <a14:saturation sat="108000"/>
                    </a14:imgEffect>
                    <a14:imgEffect>
                      <a14:brightnessContrast bright="-7000" contrast="29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303" y="198224"/>
            <a:ext cx="2536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u="sng" dirty="0" smtClean="0">
                <a:solidFill>
                  <a:schemeClr val="bg1"/>
                </a:solidFill>
              </a:rPr>
              <a:t>ΧΑΛΑΖΙΑΣ</a:t>
            </a:r>
            <a:endParaRPr lang="el-GR" sz="4400" b="1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5546" y="5534561"/>
            <a:ext cx="25119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i="1" u="sng" dirty="0" smtClean="0"/>
              <a:t>Ονόματα φοιτητών:</a:t>
            </a:r>
          </a:p>
          <a:p>
            <a:r>
              <a:rPr lang="el-GR" sz="2000" i="1" dirty="0" smtClean="0"/>
              <a:t>Νικοπούλου Ευσταθία</a:t>
            </a:r>
          </a:p>
          <a:p>
            <a:r>
              <a:rPr lang="el-GR" sz="2000" i="1" dirty="0" smtClean="0"/>
              <a:t>Στάθης Δημήτριος</a:t>
            </a:r>
          </a:p>
          <a:p>
            <a:r>
              <a:rPr lang="el-GR" sz="2000" i="1" dirty="0" smtClean="0"/>
              <a:t>Δημητρούλη Αγαθή 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22119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tx1"/>
            </a:gs>
            <a:gs pos="68000">
              <a:schemeClr val="tx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877" y="166254"/>
            <a:ext cx="7065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chemeClr val="bg1"/>
                </a:solidFill>
              </a:rPr>
              <a:t>ΧΑΡΑΚΤΗΡΙΣΤΙΚΑ</a:t>
            </a:r>
          </a:p>
          <a:p>
            <a:endParaRPr lang="el-GR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Ορυκτό του πυριτίου</a:t>
            </a: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l-GR" dirty="0" smtClean="0">
                <a:solidFill>
                  <a:schemeClr val="bg1"/>
                </a:solidFill>
              </a:rPr>
              <a:t>εύτερο </a:t>
            </a:r>
            <a:r>
              <a:rPr lang="el-GR" dirty="0">
                <a:solidFill>
                  <a:schemeClr val="bg1"/>
                </a:solidFill>
              </a:rPr>
              <a:t>πιο </a:t>
            </a:r>
            <a:r>
              <a:rPr lang="el-GR" dirty="0" smtClean="0">
                <a:solidFill>
                  <a:schemeClr val="bg1"/>
                </a:solidFill>
              </a:rPr>
              <a:t>διαδεδομένο στη </a:t>
            </a:r>
            <a:r>
              <a:rPr lang="el-GR" dirty="0">
                <a:solidFill>
                  <a:schemeClr val="bg1"/>
                </a:solidFill>
              </a:rPr>
              <a:t>φύση </a:t>
            </a: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Μεγάλη</a:t>
            </a:r>
            <a:r>
              <a:rPr lang="el-GR" dirty="0">
                <a:solidFill>
                  <a:schemeClr val="bg1"/>
                </a:solidFill>
              </a:rPr>
              <a:t> </a:t>
            </a:r>
            <a:r>
              <a:rPr lang="el-GR" dirty="0" smtClean="0">
                <a:solidFill>
                  <a:schemeClr val="bg1"/>
                </a:solidFill>
              </a:rPr>
              <a:t>σκληρότητα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Σκληρότητα 7 στην κλίμακα </a:t>
            </a:r>
            <a:r>
              <a:rPr lang="en-US" dirty="0" smtClean="0">
                <a:solidFill>
                  <a:schemeClr val="bg1"/>
                </a:solidFill>
              </a:rPr>
              <a:t>Mohs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Προέρχεται από τη λέξη «χάλαζα»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Κοκκώδη ή κρυσταλλική μορφή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Ανθεκτικό στη μηχανική και χημική αποσάθρωση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Γνωστός διεθνώς με το όνομα «</a:t>
            </a:r>
            <a:r>
              <a:rPr lang="en-US" dirty="0" smtClean="0">
                <a:solidFill>
                  <a:schemeClr val="bg1"/>
                </a:solidFill>
              </a:rPr>
              <a:t>Quartz</a:t>
            </a:r>
            <a:r>
              <a:rPr lang="el-GR" dirty="0" smtClean="0">
                <a:solidFill>
                  <a:schemeClr val="bg1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Πιεζοηλεκτρικές ιδιότητες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67" y="1411904"/>
            <a:ext cx="1845271" cy="1384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17" y="1395563"/>
            <a:ext cx="1867044" cy="1401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054" y="1395563"/>
            <a:ext cx="1874930" cy="139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7525" y="771011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>
                <a:solidFill>
                  <a:schemeClr val="bg1"/>
                </a:solidFill>
              </a:rPr>
              <a:t>ΜΟΡΦΕΣ ΧΑΛΑΖΙΑ</a:t>
            </a:r>
            <a:endParaRPr lang="el-GR" b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9389" y="2937949"/>
            <a:ext cx="198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Αμέθυστος (ιώδης)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3960" y="2937949"/>
            <a:ext cx="180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Κιτρίνης (κίτρινη)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1496" y="2947126"/>
            <a:ext cx="188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Καπνίας (σκούρος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κ</a:t>
            </a:r>
            <a:r>
              <a:rPr lang="el-GR" dirty="0" smtClean="0">
                <a:solidFill>
                  <a:schemeClr val="bg1"/>
                </a:solidFill>
              </a:rPr>
              <a:t>αφέ)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3" y="3874591"/>
            <a:ext cx="1816981" cy="13843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2455" y="5442505"/>
            <a:ext cx="148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Πρασεόλιθος 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(πρασινωπή)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3" name="Picture 12" descr="rock crystal quartz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53" y="3866001"/>
            <a:ext cx="1816981" cy="139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983984" y="5470390"/>
            <a:ext cx="1929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Ορεία κρύσταλλος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(διάφανη)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5" name="Picture 14" descr="rose quartz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33" y="3874591"/>
            <a:ext cx="1816981" cy="13671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299181" y="5442504"/>
            <a:ext cx="2025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Ροδοειδής (ροζ έως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ροδοκόκκινο)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4660" y="5413318"/>
            <a:ext cx="3099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Αβεντουρίνης (έγκλειστα μαρμαρυγία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 ή αιματίτη)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5054" y="3874591"/>
            <a:ext cx="1874930" cy="13843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32844" y="5425524"/>
            <a:ext cx="325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Κοινός (ημιδιάφανος 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έως αδιαφανής)</a:t>
            </a:r>
          </a:p>
        </p:txBody>
      </p:sp>
      <p:sp>
        <p:nvSpPr>
          <p:cNvPr id="2" name="AutoShape 2" descr="Σχετική εικόνα"/>
          <p:cNvSpPr>
            <a:spLocks noChangeAspect="1" noChangeArrowheads="1"/>
          </p:cNvSpPr>
          <p:nvPr/>
        </p:nvSpPr>
        <p:spPr bwMode="auto">
          <a:xfrm>
            <a:off x="63500" y="-136525"/>
            <a:ext cx="39338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65" y="3874591"/>
            <a:ext cx="1853345" cy="13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83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tx1"/>
            </a:gs>
            <a:gs pos="68000">
              <a:schemeClr val="tx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0737" y="178130"/>
            <a:ext cx="410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u="sng" dirty="0" smtClean="0">
                <a:solidFill>
                  <a:schemeClr val="bg1"/>
                </a:solidFill>
              </a:rPr>
              <a:t>ΧΗΜΙΚΗ ΣΥΣΤΑΣΗ – ΚΡΥΣΤΑΛΛΙΚΗ ΔΟΜΗ</a:t>
            </a:r>
            <a:endParaRPr lang="el-GR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302963" y="1080654"/>
            <a:ext cx="997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SiO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dirty="0">
                <a:solidFill>
                  <a:schemeClr val="bg1"/>
                </a:solidFill>
              </a:rPr>
              <a:t> (διοξείδιο του πυριτίου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bg1"/>
                </a:solidFill>
              </a:rPr>
              <a:t>Σχηματίζει πρισματικούς ή ρομβοεδρικούς κρυστάλλους σε πυραμιδοειδές σχήμα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bg1"/>
                </a:solidFill>
              </a:rPr>
              <a:t>Ανήκει στο τριγωνικό κρυσταλλικό σύστημα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255" y="2814175"/>
            <a:ext cx="3109229" cy="2975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4354" y="5953141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Κρυσταλλική δομή χαλαζία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tx1"/>
            </a:gs>
            <a:gs pos="68000">
              <a:schemeClr val="tx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8746" y="20188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b="1" u="sng" dirty="0" smtClean="0">
                <a:solidFill>
                  <a:schemeClr val="bg1"/>
                </a:solidFill>
              </a:rPr>
              <a:t>ΟΜΑΔΑ</a:t>
            </a:r>
            <a:endParaRPr lang="el-GR" b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512" y="771896"/>
            <a:ext cx="10834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Ανήκει στην ομάδα των τεκτοπυριτικών ορυκτών (τρισδιάστατο πλέγμα από </a:t>
            </a:r>
            <a:r>
              <a:rPr lang="el-GR" dirty="0" smtClean="0">
                <a:solidFill>
                  <a:schemeClr val="bg1"/>
                </a:solidFill>
              </a:rPr>
              <a:t>τετράεδρα </a:t>
            </a:r>
            <a:r>
              <a:rPr lang="el-GR" dirty="0" smtClean="0">
                <a:solidFill>
                  <a:schemeClr val="bg1"/>
                </a:solidFill>
              </a:rPr>
              <a:t>του πυριτίου, όπου κάθε</a:t>
            </a:r>
          </a:p>
          <a:p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                                                                                       οξυγόνο ανήκει σε όλα τα γειτονικά τετράεδρα)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341767" y="1996897"/>
            <a:ext cx="158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>
                <a:solidFill>
                  <a:schemeClr val="bg1"/>
                </a:solidFill>
              </a:rPr>
              <a:t>ΠΟΛΥΜΟΡΦΙΑ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47" y="2366229"/>
            <a:ext cx="1666379" cy="138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510" y="3825716"/>
            <a:ext cx="358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α-χαλαζίας (τριγωνικό, χαμηλή Τ)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β-χαλαζίας (εξαγωνικό, υψηλή Τ)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4709" y="3825716"/>
            <a:ext cx="3962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α-τριδυμίτης (μονοκλινές ή ρομβικό,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                              χαμηλή Τ)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β-τριδυμίτης (εξαγωνικό, υψηλή Τ)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771" y="2351579"/>
            <a:ext cx="1666379" cy="13886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6927" y="3825716"/>
            <a:ext cx="3750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α-χριστοβαλίτης (τετραγωνικό,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                                    χαμηλή Τ)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β-χριστοβαλίτης (κυβικό, </a:t>
            </a:r>
            <a:r>
              <a:rPr lang="el-GR" dirty="0">
                <a:solidFill>
                  <a:schemeClr val="bg1"/>
                </a:solidFill>
              </a:rPr>
              <a:t>υ</a:t>
            </a:r>
            <a:r>
              <a:rPr lang="el-GR" dirty="0" smtClean="0">
                <a:solidFill>
                  <a:schemeClr val="bg1"/>
                </a:solidFill>
              </a:rPr>
              <a:t>ψηλή Τ)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451" y="2369860"/>
            <a:ext cx="1666379" cy="13739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437" y="4749046"/>
            <a:ext cx="1666648" cy="1373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4240" y="6192648"/>
            <a:ext cx="225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Κοεσίτης (μονοκλινές)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510" y="4745655"/>
            <a:ext cx="1666379" cy="13807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3721" y="6192648"/>
            <a:ext cx="255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Στισοβίτης (τετραγωνικό)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3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1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tx1"/>
            </a:gs>
            <a:gs pos="68000">
              <a:schemeClr val="tx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7647" y="225631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u="sng" dirty="0" smtClean="0">
                <a:solidFill>
                  <a:schemeClr val="bg1"/>
                </a:solidFill>
              </a:rPr>
              <a:t>ΧΡΗΣΕΙΣ</a:t>
            </a:r>
            <a:endParaRPr lang="el-GR" b="1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157" y="1113183"/>
            <a:ext cx="9153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bg1"/>
                </a:solidFill>
              </a:rPr>
              <a:t>Διακοσμητική και κοσμηματοποιία (αμέθυστος, κιτρίνης, πρασεόλιθος)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bg1"/>
                </a:solidFill>
              </a:rPr>
              <a:t>Λειαντικό, βιομηχανία γυαλιού και πυριτικών τούβλων, συστατικό στη βιομηχανία χρωμάτων, παρασκευή ορισμένων τύπων πορσελάνης (χαλαζιακή άμμος)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bg1"/>
                </a:solidFill>
              </a:rPr>
              <a:t>Οικοδομικοί σκοποί (πέτρωμα)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bg1"/>
                </a:solidFill>
              </a:rPr>
              <a:t>Επιστημονικά οπτικά όργανα (ορεία κρύσταλλος)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bg1"/>
                </a:solidFill>
              </a:rPr>
              <a:t>Ραδιοσυχνότητες, μέτρηση υψηλών πιέσεων, κατασκευή ψηφιακών ρολογιών και ωρολογιακών μηχανισμών, κατασκευή ηλεκτρονικών κυκλωμάτων χρονισμού, παρασκευή πυριτίου (αυτούσιος)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17" y="4527842"/>
            <a:ext cx="2442183" cy="1831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4" y="4527842"/>
            <a:ext cx="1831637" cy="1831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66" y="4527842"/>
            <a:ext cx="2438664" cy="1831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855" y="4527842"/>
            <a:ext cx="1831637" cy="1831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9925" y="4527842"/>
            <a:ext cx="1526562" cy="18318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304" y="3939727"/>
            <a:ext cx="12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chemeClr val="bg1"/>
                </a:solidFill>
              </a:rPr>
              <a:t>Ενδεικτικά:</a:t>
            </a:r>
            <a:endParaRPr lang="el-G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tx1"/>
            </a:gs>
            <a:gs pos="68000">
              <a:schemeClr val="tx1">
                <a:lumMod val="85000"/>
                <a:lumOff val="15000"/>
              </a:schemeClr>
            </a:gs>
          </a:gsLst>
          <a:lin ang="6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244" y="236624"/>
            <a:ext cx="352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u="sng" dirty="0" smtClean="0">
                <a:solidFill>
                  <a:schemeClr val="bg1"/>
                </a:solidFill>
              </a:rPr>
              <a:t>ΠΑΡΟΥΣΙΑ ΚΟΙΤΑΣΜΑΤΩΝ ΧΑΛΑΖΙΑ</a:t>
            </a:r>
            <a:endParaRPr lang="el-GR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86" y="961578"/>
            <a:ext cx="1005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Ροδοπική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Ζώνη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Σερβομακεδονική Ζώνη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Πελαγονική Ζώνη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Αττικοκυκλαδική </a:t>
            </a:r>
            <a:r>
              <a:rPr lang="el-GR" dirty="0" smtClean="0">
                <a:solidFill>
                  <a:schemeClr val="bg1"/>
                </a:solidFill>
              </a:rPr>
              <a:t>Ζώνη 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Σκαλοχώρι Κοζάνης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Άργος </a:t>
            </a:r>
            <a:r>
              <a:rPr lang="el-GR" dirty="0" smtClean="0">
                <a:solidFill>
                  <a:schemeClr val="bg1"/>
                </a:solidFill>
              </a:rPr>
              <a:t>Ορεστικό </a:t>
            </a:r>
            <a:r>
              <a:rPr lang="el-GR" dirty="0" smtClean="0">
                <a:solidFill>
                  <a:schemeClr val="bg1"/>
                </a:solidFill>
              </a:rPr>
              <a:t>Καστοριάς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l-GR" dirty="0" smtClean="0">
                <a:solidFill>
                  <a:schemeClr val="bg1"/>
                </a:solidFill>
              </a:rPr>
              <a:t>οταμός Αξιός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Αχλάδα Φλώρινας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Ρούσσα </a:t>
            </a:r>
            <a:r>
              <a:rPr lang="el-GR" dirty="0" smtClean="0">
                <a:solidFill>
                  <a:schemeClr val="bg1"/>
                </a:solidFill>
              </a:rPr>
              <a:t>Έβρου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Θεσσαλονίκη (</a:t>
            </a:r>
            <a:r>
              <a:rPr lang="el-GR" dirty="0" smtClean="0">
                <a:solidFill>
                  <a:schemeClr val="bg1"/>
                </a:solidFill>
              </a:rPr>
              <a:t>Εξαμίλι)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Κιλκίς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Χαλκιδική</a:t>
            </a: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Λάρισα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Τρίκαλα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Κοζάνη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bg1"/>
                </a:solidFill>
              </a:rPr>
              <a:t>Ημαθία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Δεξί άγκιστρο 3"/>
          <p:cNvSpPr/>
          <p:nvPr/>
        </p:nvSpPr>
        <p:spPr>
          <a:xfrm>
            <a:off x="2675504" y="973102"/>
            <a:ext cx="552989" cy="110545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228493" y="1338666"/>
            <a:ext cx="202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χαλαζιακές φλέβες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Δεξί άγκιστρο 5"/>
          <p:cNvSpPr/>
          <p:nvPr/>
        </p:nvSpPr>
        <p:spPr>
          <a:xfrm>
            <a:off x="2888707" y="2435087"/>
            <a:ext cx="426720" cy="80467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315427" y="2652757"/>
            <a:ext cx="202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χαλαζιακή άμμος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2269448" y="3643622"/>
            <a:ext cx="34739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1922052" y="4175760"/>
            <a:ext cx="34739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Δεξί άγκιστρο 12"/>
          <p:cNvSpPr/>
          <p:nvPr/>
        </p:nvSpPr>
        <p:spPr>
          <a:xfrm>
            <a:off x="2675504" y="4663016"/>
            <a:ext cx="658921" cy="1605178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3334425" y="5280939"/>
            <a:ext cx="222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γαλακτώδης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bg1"/>
                </a:solidFill>
              </a:rPr>
              <a:t>χαλαζίας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696" y="688148"/>
            <a:ext cx="4221872" cy="5905741"/>
          </a:xfrm>
          <a:prstGeom prst="rect">
            <a:avLst/>
          </a:prstGeom>
        </p:spPr>
      </p:pic>
      <p:sp>
        <p:nvSpPr>
          <p:cNvPr id="25" name="Οβάλ 24"/>
          <p:cNvSpPr/>
          <p:nvPr/>
        </p:nvSpPr>
        <p:spPr>
          <a:xfrm>
            <a:off x="7485888" y="1463039"/>
            <a:ext cx="780288" cy="242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βάλ 26"/>
          <p:cNvSpPr/>
          <p:nvPr/>
        </p:nvSpPr>
        <p:spPr>
          <a:xfrm>
            <a:off x="7885876" y="1705394"/>
            <a:ext cx="490028" cy="159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βάλ 28"/>
          <p:cNvSpPr/>
          <p:nvPr/>
        </p:nvSpPr>
        <p:spPr>
          <a:xfrm>
            <a:off x="8729472" y="1207008"/>
            <a:ext cx="219456" cy="256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βάλ 29"/>
          <p:cNvSpPr/>
          <p:nvPr/>
        </p:nvSpPr>
        <p:spPr>
          <a:xfrm>
            <a:off x="8022336" y="1207008"/>
            <a:ext cx="463296" cy="256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βάλ 31"/>
          <p:cNvSpPr/>
          <p:nvPr/>
        </p:nvSpPr>
        <p:spPr>
          <a:xfrm>
            <a:off x="10738455" y="1207008"/>
            <a:ext cx="185577" cy="353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βάλ 32"/>
          <p:cNvSpPr/>
          <p:nvPr/>
        </p:nvSpPr>
        <p:spPr>
          <a:xfrm>
            <a:off x="8948928" y="1560576"/>
            <a:ext cx="597408" cy="107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Οβάλ 33"/>
          <p:cNvSpPr/>
          <p:nvPr/>
        </p:nvSpPr>
        <p:spPr>
          <a:xfrm>
            <a:off x="8948928" y="1262949"/>
            <a:ext cx="329184" cy="134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Οβάλ 35"/>
          <p:cNvSpPr/>
          <p:nvPr/>
        </p:nvSpPr>
        <p:spPr>
          <a:xfrm>
            <a:off x="9131808" y="1668038"/>
            <a:ext cx="609600" cy="163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Οβάλ 36"/>
          <p:cNvSpPr/>
          <p:nvPr/>
        </p:nvSpPr>
        <p:spPr>
          <a:xfrm>
            <a:off x="8266176" y="2182574"/>
            <a:ext cx="463296" cy="97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Οβάλ 37"/>
          <p:cNvSpPr/>
          <p:nvPr/>
        </p:nvSpPr>
        <p:spPr>
          <a:xfrm>
            <a:off x="7885876" y="2280110"/>
            <a:ext cx="490028" cy="154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Οβάλ 38"/>
          <p:cNvSpPr/>
          <p:nvPr/>
        </p:nvSpPr>
        <p:spPr>
          <a:xfrm>
            <a:off x="8485632" y="1560576"/>
            <a:ext cx="463296" cy="189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2556394" y="3428957"/>
            <a:ext cx="214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χαλαζιακές κροκάλες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4579" y="3978533"/>
            <a:ext cx="171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κοινός </a:t>
            </a:r>
            <a:r>
              <a:rPr lang="el-GR" dirty="0">
                <a:solidFill>
                  <a:schemeClr val="bg1"/>
                </a:solidFill>
              </a:rPr>
              <a:t>χαλαζίας</a:t>
            </a:r>
          </a:p>
        </p:txBody>
      </p:sp>
    </p:spTree>
    <p:extLst>
      <p:ext uri="{BB962C8B-B14F-4D97-AF65-F5344CB8AC3E}">
        <p14:creationId xmlns:p14="http://schemas.microsoft.com/office/powerpoint/2010/main" val="2345567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/>
      <p:bldP spid="13" grpId="0" animBg="1"/>
      <p:bldP spid="14" grpId="0"/>
      <p:bldP spid="25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tx1"/>
            </a:gs>
            <a:gs pos="68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013" y="252248"/>
            <a:ext cx="275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chemeClr val="bg1"/>
                </a:solidFill>
              </a:rPr>
              <a:t>ΒΙΒΛΙΟΓΡΑΦΙΑ</a:t>
            </a:r>
            <a:endParaRPr lang="el-GR" b="1" u="sng" dirty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>
            <a:spLocks/>
          </p:cNvSpPr>
          <p:nvPr/>
        </p:nvSpPr>
        <p:spPr>
          <a:xfrm>
            <a:off x="588177" y="5379459"/>
            <a:ext cx="11262635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ΕΥΧΑΡΙΣΤΟΥΜΕ ΓΙΑ ΤΗΝ ΠΡΟΣΟΧΗ ΣΑΣ!</a:t>
            </a:r>
            <a:endParaRPr lang="el-G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177" y="1450429"/>
            <a:ext cx="11035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http://www.orykta.gr/oryktes-protes-yles-tis-ellados/latomika-orykta/biomihanika-orykta/63-xalazias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http://www.geo.auth.gr/106/theory/polymorphism.htm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http://www.geo.auth.gr/106/8_silicates/tecto/quartz.htm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http://www.galleries.com/Quartz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http://www.jewelpedia.com/lex216-xalazias-quartz.html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https://www.mindat.org/min-3337.html</a:t>
            </a:r>
          </a:p>
        </p:txBody>
      </p:sp>
    </p:spTree>
    <p:extLst>
      <p:ext uri="{BB962C8B-B14F-4D97-AF65-F5344CB8AC3E}">
        <p14:creationId xmlns:p14="http://schemas.microsoft.com/office/powerpoint/2010/main" val="153251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309</Words>
  <Application>Microsoft Office PowerPoint</Application>
  <PresentationFormat>Ευρεία οθόνη</PresentationFormat>
  <Paragraphs>91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Χαλαζιας</dc:title>
  <dc:creator>DION</dc:creator>
  <cp:lastModifiedBy>ADMIN</cp:lastModifiedBy>
  <cp:revision>55</cp:revision>
  <dcterms:created xsi:type="dcterms:W3CDTF">2017-10-18T08:36:01Z</dcterms:created>
  <dcterms:modified xsi:type="dcterms:W3CDTF">2017-10-27T19:53:56Z</dcterms:modified>
</cp:coreProperties>
</file>