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2" r:id="rId2"/>
    <p:sldId id="256" r:id="rId3"/>
    <p:sldId id="258" r:id="rId4"/>
    <p:sldId id="260" r:id="rId5"/>
    <p:sldId id="261" r:id="rId6"/>
    <p:sldId id="263" r:id="rId7"/>
    <p:sldId id="265" r:id="rId8"/>
    <p:sldId id="266" r:id="rId9"/>
    <p:sldId id="264" r:id="rId10"/>
    <p:sldId id="268" r:id="rId11"/>
    <p:sldId id="269" r:id="rId12"/>
    <p:sldId id="271" r:id="rId13"/>
    <p:sldId id="262" r:id="rId14"/>
    <p:sldId id="267" r:id="rId15"/>
    <p:sldId id="270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diakopto@gmail.com" initials="s" lastIdx="5" clrIdx="0">
    <p:extLst>
      <p:ext uri="{19B8F6BF-5375-455C-9EA6-DF929625EA0E}">
        <p15:presenceInfo xmlns:p15="http://schemas.microsoft.com/office/powerpoint/2012/main" userId="baace94a12be8e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2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23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46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60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81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94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69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69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53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50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93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8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9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90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13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5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4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F180C6A-B944-492B-90FC-D7A8E06375B3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70DB69D-B8FA-4B61-92C5-AE79BFE3B4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1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3156D1D-6847-4E5C-B298-6A9E99B9B797}"/>
              </a:ext>
            </a:extLst>
          </p:cNvPr>
          <p:cNvSpPr/>
          <p:nvPr/>
        </p:nvSpPr>
        <p:spPr>
          <a:xfrm>
            <a:off x="186432" y="417251"/>
            <a:ext cx="1186056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i="1" dirty="0"/>
              <a:t>ΓΕΩΠΟΝΙΚΟ ΠΑΝΕΠΙΣΤΗΜΙΟ ΑΘΗΝΩΝ</a:t>
            </a:r>
          </a:p>
          <a:p>
            <a:r>
              <a:rPr lang="el-GR" sz="2800" i="1" dirty="0"/>
              <a:t>ΤΜΗΜΑ ΑΞΙΟΠΟΙΗΣΗΣ ΦΥΣΙΚΩΝ ΠΟΡΩΝ ΚΑΙ ΓΕΩΡΓΙΚΗΣ ΜΗΧΑΝΙΚΗΣ</a:t>
            </a:r>
          </a:p>
          <a:p>
            <a:endParaRPr lang="el-GR" sz="2800" dirty="0"/>
          </a:p>
          <a:p>
            <a:r>
              <a:rPr lang="el-GR" sz="2800" dirty="0"/>
              <a:t>Πετρολογία-Ορυκτολογία</a:t>
            </a:r>
          </a:p>
          <a:p>
            <a:r>
              <a:rPr lang="el-GR" sz="2800" dirty="0"/>
              <a:t>Υπεύθυνος Καθηγητής</a:t>
            </a:r>
            <a:r>
              <a:rPr lang="en-US" sz="2800" dirty="0"/>
              <a:t>:</a:t>
            </a:r>
            <a:r>
              <a:rPr lang="el-GR" sz="2800" dirty="0"/>
              <a:t> Ιωάννης </a:t>
            </a:r>
            <a:r>
              <a:rPr lang="el-GR" sz="2800" dirty="0" err="1"/>
              <a:t>Μπαζιώτης</a:t>
            </a:r>
            <a:endParaRPr lang="el-GR" sz="2800" dirty="0"/>
          </a:p>
          <a:p>
            <a:endParaRPr lang="el-GR" sz="3200" dirty="0"/>
          </a:p>
          <a:p>
            <a:r>
              <a:rPr lang="el-GR" sz="2800" b="1" dirty="0"/>
              <a:t>ΠΑΡΟΥΣΙΑΣΗ ΠΟΛΥΜΟΡΦΩΝ ΟΡΥΚΤΩΝ</a:t>
            </a:r>
          </a:p>
          <a:p>
            <a:endParaRPr lang="el-GR" dirty="0"/>
          </a:p>
          <a:p>
            <a:r>
              <a:rPr lang="el-GR" sz="2400" dirty="0" err="1"/>
              <a:t>Σιμώνη</a:t>
            </a:r>
            <a:r>
              <a:rPr lang="el-GR" sz="2400" dirty="0"/>
              <a:t> </a:t>
            </a:r>
            <a:r>
              <a:rPr lang="el-GR" sz="2400" dirty="0" err="1"/>
              <a:t>Σίλβια</a:t>
            </a:r>
            <a:endParaRPr lang="el-GR" sz="2400" dirty="0"/>
          </a:p>
          <a:p>
            <a:r>
              <a:rPr lang="el-GR" sz="2400" dirty="0"/>
              <a:t>Τζαγκαράκης Μιχάλης</a:t>
            </a:r>
          </a:p>
          <a:p>
            <a:r>
              <a:rPr lang="el-GR" sz="2400" dirty="0" err="1"/>
              <a:t>Φουσέκη</a:t>
            </a:r>
            <a:r>
              <a:rPr lang="el-GR" sz="2400" dirty="0"/>
              <a:t> Ίρις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ctr"/>
            <a:endParaRPr lang="el-GR" dirty="0"/>
          </a:p>
          <a:p>
            <a:pPr algn="ctr"/>
            <a:endParaRPr lang="el-GR" sz="1600" dirty="0"/>
          </a:p>
          <a:p>
            <a:pPr algn="ctr"/>
            <a:r>
              <a:rPr lang="el-GR" sz="1600" dirty="0"/>
              <a:t>Αθήνα,2017</a:t>
            </a:r>
          </a:p>
        </p:txBody>
      </p:sp>
    </p:spTree>
    <p:extLst>
      <p:ext uri="{BB962C8B-B14F-4D97-AF65-F5344CB8AC3E}">
        <p14:creationId xmlns:p14="http://schemas.microsoft.com/office/powerpoint/2010/main" val="93971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F6A90-27C9-430C-BBDB-B7C50A43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58" y="147961"/>
            <a:ext cx="9905998" cy="19050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ΣΙΔΗΡΟΠΥΡΙΤΗΣ – ΜΑΡΚΑΣΙΤΗΣ </a:t>
            </a:r>
            <a:br>
              <a:rPr lang="en-US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95893B-37CA-4242-B2F1-C79B775B6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199" y="1029440"/>
            <a:ext cx="4876800" cy="3124201"/>
          </a:xfrm>
        </p:spPr>
        <p:txBody>
          <a:bodyPr/>
          <a:lstStyle/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Ο σιδηροπυρίτης είναι θειούχο ορυκτό του σιδήρου</a:t>
            </a: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FeS</a:t>
            </a:r>
            <a:r>
              <a:rPr lang="en-US" sz="1050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l-GR" b="1" cap="none" spc="-1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Κυβικό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σύστημα κρυστάλλωσης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Χρώμα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: Κίτρινο του μπρούτζου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Σκληρότητα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(κλίμακα </a:t>
            </a:r>
            <a:r>
              <a:rPr lang="en-US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Mohs)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6-6.5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D7458B-47FF-46DB-B8BD-3EAC91943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900" y="1029441"/>
            <a:ext cx="4876800" cy="3124200"/>
          </a:xfrm>
        </p:spPr>
        <p:txBody>
          <a:bodyPr/>
          <a:lstStyle/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Ο μαρκασίτης είναι θειούχο ορυκτό του σιδήρου</a:t>
            </a:r>
            <a:r>
              <a:rPr lang="en-US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(FeS2)</a:t>
            </a:r>
            <a:endParaRPr lang="el-GR" cap="none" spc="-1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Ρομβικό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σύστημα κρυστάλλωσης 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Χρώμα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: Βενζοκίτρινο 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Σκληρότητα</a:t>
            </a:r>
            <a:r>
              <a:rPr lang="en-US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κλίμακα </a:t>
            </a:r>
            <a:r>
              <a:rPr lang="en-US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Mohs)</a:t>
            </a: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l-GR" b="1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6- 6.5</a:t>
            </a:r>
          </a:p>
          <a:p>
            <a:endParaRPr lang="el-GR" dirty="0"/>
          </a:p>
        </p:txBody>
      </p:sp>
      <p:pic>
        <p:nvPicPr>
          <p:cNvPr id="1028" name="Picture 4" descr="Αποτέλεσμα εικόνας για marcasite atomic structure">
            <a:extLst>
              <a:ext uri="{FF2B5EF4-FFF2-40B4-BE49-F238E27FC236}">
                <a16:creationId xmlns:a16="http://schemas.microsoft.com/office/drawing/2014/main" id="{87B70DB0-23C7-4941-B09C-E30C9790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44" y="3864826"/>
            <a:ext cx="5503543" cy="23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19853-DD29-42EC-A772-C387AB96A177}"/>
              </a:ext>
            </a:extLst>
          </p:cNvPr>
          <p:cNvSpPr txBox="1"/>
          <p:nvPr/>
        </p:nvSpPr>
        <p:spPr>
          <a:xfrm>
            <a:off x="8797771" y="5559082"/>
            <a:ext cx="293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 = Ni, </a:t>
            </a:r>
            <a:r>
              <a:rPr lang="en-US" b="1" dirty="0"/>
              <a:t>Fe</a:t>
            </a:r>
            <a:r>
              <a:rPr lang="en-US" dirty="0"/>
              <a:t>, Co, Cu</a:t>
            </a:r>
          </a:p>
          <a:p>
            <a:r>
              <a:rPr lang="en-US" dirty="0"/>
              <a:t>X = </a:t>
            </a:r>
            <a:r>
              <a:rPr lang="en-US" b="1" dirty="0"/>
              <a:t>S</a:t>
            </a:r>
            <a:r>
              <a:rPr lang="en-US" dirty="0"/>
              <a:t>, Se)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27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35E76-5FD3-4039-8307-9944838E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162579"/>
            <a:ext cx="9905998" cy="190500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ΣΙΔΗΡΟΠΥΡΙΤΗΣ - ΜΑΡΚΑΣΙΤΗΣ</a:t>
            </a:r>
            <a:br>
              <a:rPr lang="en-US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D3B4E3-3A5D-4E6C-8A03-3DACCDAFA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77" y="2067579"/>
            <a:ext cx="4876800" cy="1794208"/>
          </a:xfrm>
        </p:spPr>
        <p:txBody>
          <a:bodyPr/>
          <a:lstStyle/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Παρασκευή θεϊκού οξέος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Παρασκευή λιπασμάτων 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Στο καθάρισμα του πετρελαίου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Στη βιομηχανία μελάνης </a:t>
            </a:r>
          </a:p>
          <a:p>
            <a:pPr marL="216000" lvl="0" indent="-216000" defTabSz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cap="none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Στα απολυμαντικά </a:t>
            </a:r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BB26198-F631-46F9-A5D1-9A8C6110E867}"/>
              </a:ext>
            </a:extLst>
          </p:cNvPr>
          <p:cNvSpPr/>
          <p:nvPr/>
        </p:nvSpPr>
        <p:spPr>
          <a:xfrm>
            <a:off x="5248685" y="1211165"/>
            <a:ext cx="170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l-GR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ΧΡΗΣΕΙΣ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6039C-2668-4249-94A0-C2AC5EC8E83F}"/>
              </a:ext>
            </a:extLst>
          </p:cNvPr>
          <p:cNvSpPr txBox="1"/>
          <p:nvPr/>
        </p:nvSpPr>
        <p:spPr>
          <a:xfrm>
            <a:off x="7800975" y="1734385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7CC7C-F43D-4013-8C91-FAE0DFE733B9}"/>
              </a:ext>
            </a:extLst>
          </p:cNvPr>
          <p:cNvSpPr txBox="1"/>
          <p:nvPr/>
        </p:nvSpPr>
        <p:spPr>
          <a:xfrm>
            <a:off x="7244178" y="2157712"/>
            <a:ext cx="5140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l-GR" dirty="0"/>
              <a:t>λάχιστες χρήσεις καθώς με πάροδο του χρόνου οξειδώνεται και τελικά παίρνει μορφή λευκής σκόνης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Πηγή θείου στο παρελθόν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κοσμημάτων </a:t>
            </a:r>
          </a:p>
          <a:p>
            <a:endParaRPr lang="el-GR" dirty="0"/>
          </a:p>
        </p:txBody>
      </p:sp>
      <p:pic>
        <p:nvPicPr>
          <p:cNvPr id="1026" name="Picture 2" descr="https://scontent.fath3-2.fna.fbcdn.net/v/t34.0-12/22811522_988246601329755_255564741_n.jpg?oh=741efeeac69f9e7f22ea6ab1ef77c4e1&amp;oe=59F8962F">
            <a:extLst>
              <a:ext uri="{FF2B5EF4-FFF2-40B4-BE49-F238E27FC236}">
                <a16:creationId xmlns:a16="http://schemas.microsoft.com/office/drawing/2014/main" id="{C3D42265-46D9-4A44-92D0-3A546B3F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630931"/>
            <a:ext cx="4391025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σιδηροπυρίτης">
            <a:extLst>
              <a:ext uri="{FF2B5EF4-FFF2-40B4-BE49-F238E27FC236}">
                <a16:creationId xmlns:a16="http://schemas.microsoft.com/office/drawing/2014/main" id="{703121DB-8433-44E9-969E-011AD688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931"/>
            <a:ext cx="4291767" cy="323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7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ποτέλεσμα εικόνας για ελλαδα χαρτης">
            <a:extLst>
              <a:ext uri="{FF2B5EF4-FFF2-40B4-BE49-F238E27FC236}">
                <a16:creationId xmlns:a16="http://schemas.microsoft.com/office/drawing/2014/main" id="{1CC1A1D4-1639-4B7B-9321-C62A0FA4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6" y="372859"/>
            <a:ext cx="5982900" cy="61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ποτέλεσμα εικόνας για ελλαδα χαρτης">
            <a:extLst>
              <a:ext uri="{FF2B5EF4-FFF2-40B4-BE49-F238E27FC236}">
                <a16:creationId xmlns:a16="http://schemas.microsoft.com/office/drawing/2014/main" id="{FA3B40E7-EE97-42B0-8D9C-0E3735EA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16" y="372859"/>
            <a:ext cx="5860833" cy="61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35214-EF32-46CA-BBB2-75A98F27F561}"/>
              </a:ext>
            </a:extLst>
          </p:cNvPr>
          <p:cNvSpPr txBox="1"/>
          <p:nvPr/>
        </p:nvSpPr>
        <p:spPr>
          <a:xfrm>
            <a:off x="138716" y="5834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ΣΙΔΗΡΟΠΥΡΙΤΗΣ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CE7CD-AB8A-4CB7-9FE7-F7E0628EF72F}"/>
              </a:ext>
            </a:extLst>
          </p:cNvPr>
          <p:cNvSpPr txBox="1"/>
          <p:nvPr/>
        </p:nvSpPr>
        <p:spPr>
          <a:xfrm>
            <a:off x="6121616" y="5834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ΜΑΡΚΑΣΙΤΗΣ</a:t>
            </a:r>
          </a:p>
        </p:txBody>
      </p:sp>
      <p:pic>
        <p:nvPicPr>
          <p:cNvPr id="11" name="Γραφικό 10" descr="Σημάδι">
            <a:extLst>
              <a:ext uri="{FF2B5EF4-FFF2-40B4-BE49-F238E27FC236}">
                <a16:creationId xmlns:a16="http://schemas.microsoft.com/office/drawing/2014/main" id="{2CF16171-FEBF-44A5-91F7-6C6B153F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030" y="3309152"/>
            <a:ext cx="739066" cy="739066"/>
          </a:xfrm>
          <a:prstGeom prst="rect">
            <a:avLst/>
          </a:prstGeom>
        </p:spPr>
      </p:pic>
      <p:pic>
        <p:nvPicPr>
          <p:cNvPr id="12" name="Γραφικό 11" descr="Σημάδι">
            <a:extLst>
              <a:ext uri="{FF2B5EF4-FFF2-40B4-BE49-F238E27FC236}">
                <a16:creationId xmlns:a16="http://schemas.microsoft.com/office/drawing/2014/main" id="{6ACF4AC8-2945-4796-B437-A982C0F4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7964" y="3213902"/>
            <a:ext cx="739066" cy="739066"/>
          </a:xfrm>
          <a:prstGeom prst="rect">
            <a:avLst/>
          </a:prstGeom>
        </p:spPr>
      </p:pic>
      <p:pic>
        <p:nvPicPr>
          <p:cNvPr id="13" name="Γραφικό 12" descr="Σημάδι">
            <a:extLst>
              <a:ext uri="{FF2B5EF4-FFF2-40B4-BE49-F238E27FC236}">
                <a16:creationId xmlns:a16="http://schemas.microsoft.com/office/drawing/2014/main" id="{9E5A7449-B503-4119-903D-B25F238EE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166" y="3804452"/>
            <a:ext cx="739066" cy="739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27FF6-C249-4739-8A93-B45041A01DA4}"/>
              </a:ext>
            </a:extLst>
          </p:cNvPr>
          <p:cNvSpPr txBox="1"/>
          <p:nvPr/>
        </p:nvSpPr>
        <p:spPr>
          <a:xfrm>
            <a:off x="138716" y="5732941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(Σέριφος)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FBE86-1122-41E2-B95C-26A21E7676D6}"/>
              </a:ext>
            </a:extLst>
          </p:cNvPr>
          <p:cNvSpPr txBox="1"/>
          <p:nvPr/>
        </p:nvSpPr>
        <p:spPr>
          <a:xfrm>
            <a:off x="6121616" y="5732941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Κορινθία,Λαύριο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40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F280C57-89B7-47FA-B3F2-4896435A0A10}"/>
              </a:ext>
            </a:extLst>
          </p:cNvPr>
          <p:cNvSpPr/>
          <p:nvPr/>
        </p:nvSpPr>
        <p:spPr>
          <a:xfrm>
            <a:off x="553375" y="418815"/>
            <a:ext cx="110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χαλα</a:t>
            </a:r>
            <a:r>
              <a:rPr kumimoji="0" lang="en-US" sz="4400" b="0" i="0" u="none" strike="noStrike" kern="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ζι</a:t>
            </a:r>
            <a:r>
              <a:rPr kumimoji="0" lang="en-US" sz="4400" b="0" i="0" u="none" strike="noStrike" kern="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ασ - KΟΕΣΙΤΗΣ</a:t>
            </a:r>
            <a:endParaRPr kumimoji="0" lang="en-US" sz="44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4247D4C-A3FA-4130-93DF-9AA5F44AA213}"/>
              </a:ext>
            </a:extLst>
          </p:cNvPr>
          <p:cNvSpPr/>
          <p:nvPr/>
        </p:nvSpPr>
        <p:spPr>
          <a:xfrm>
            <a:off x="553375" y="15539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Ο  χαλαζίας είναι ορυκτό του </a:t>
            </a: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πυριτίου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(Si)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Τριγωνικό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 σύστημα κρυστάλλωσης 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Χρώμα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: Άχρωμο, μοβ, κόκκινο, μαύρο, κίτρινο, καφέ, πράσινο, μπλε, πορτοκαλί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Σκληρότητα 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(κλίμακα Mohs) : </a:t>
            </a: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7</a:t>
            </a:r>
            <a:endParaRPr kumimoji="0" lang="el-GR" sz="1800" b="1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B749D11-C09A-4695-9535-C483B9D2448E}"/>
              </a:ext>
            </a:extLst>
          </p:cNvPr>
          <p:cNvSpPr/>
          <p:nvPr/>
        </p:nvSpPr>
        <p:spPr>
          <a:xfrm>
            <a:off x="6741110" y="15539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Είναι ορυκτό του </a:t>
            </a: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πυριτίου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(Si)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Μονοκλινές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σύστημα κρυστάλλωσης 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Χρώμα :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 Άχρωμο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Σκληρότητα </a:t>
            </a: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(κλίμακα Mohs) </a:t>
            </a:r>
            <a:r>
              <a:rPr kumimoji="0" lang="el-GR" sz="18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: 7.5-8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15 - Εικόνα">
            <a:extLst>
              <a:ext uri="{FF2B5EF4-FFF2-40B4-BE49-F238E27FC236}">
                <a16:creationId xmlns:a16="http://schemas.microsoft.com/office/drawing/2014/main" id="{3FC6971E-5787-41E0-BD3F-ED63AAADAB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95033" y="3629142"/>
            <a:ext cx="3936960" cy="2476080"/>
          </a:xfrm>
          <a:prstGeom prst="rect">
            <a:avLst/>
          </a:prstGeom>
          <a:ln>
            <a:noFill/>
          </a:ln>
        </p:spPr>
      </p:pic>
      <p:pic>
        <p:nvPicPr>
          <p:cNvPr id="6" name="14 - Εικόνα">
            <a:extLst>
              <a:ext uri="{FF2B5EF4-FFF2-40B4-BE49-F238E27FC236}">
                <a16:creationId xmlns:a16="http://schemas.microsoft.com/office/drawing/2014/main" id="{66C8A85A-C094-4586-AA99-9824A4CB35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954466" y="3676302"/>
            <a:ext cx="3162600" cy="2428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26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6FF7ED-F31E-4800-A0E8-3920F57B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467672"/>
            <a:ext cx="9905998" cy="160094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en-US" sz="4900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χαλα</a:t>
            </a:r>
            <a:r>
              <a:rPr lang="en-US" sz="4900" spc="-1" dirty="0" err="1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ζι</a:t>
            </a:r>
            <a:r>
              <a:rPr lang="en-US" sz="4900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ασ - KΟΕΣΙΤΗΣ</a:t>
            </a:r>
            <a:br>
              <a:rPr lang="en-US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</a:br>
            <a:br>
              <a:rPr lang="el-GR" sz="4400" cap="none" spc="-1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</a:b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CE5CE52-7909-4D78-96ED-F4CAC8BE7440}"/>
              </a:ext>
            </a:extLst>
          </p:cNvPr>
          <p:cNvSpPr/>
          <p:nvPr/>
        </p:nvSpPr>
        <p:spPr>
          <a:xfrm>
            <a:off x="822757" y="17614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κατασκευή ωρολογίων 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ωρολογιακών μηχανισμών 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ηλεκτρονικά κυκλώματα χρονισμού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παρασκευή πυριτίου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διακοσμητική και την κοσμηματοποιία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κατασκευή οπτικών συσκευών.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παρασκευή γυαλιού,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παρασκευή πορσελανης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l-GR" sz="18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ως πέτρωμα (ψαμμίτες) στην οικοδομή </a:t>
            </a:r>
            <a:endParaRPr kumimoji="0" lang="el-GR" sz="1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AC15EB1-24B3-44A6-8027-56D0E979B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238668"/>
            <a:ext cx="4527548" cy="3527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9E17E6-4231-46F6-AC4F-B420DB212A77}"/>
              </a:ext>
            </a:extLst>
          </p:cNvPr>
          <p:cNvSpPr txBox="1"/>
          <p:nvPr/>
        </p:nvSpPr>
        <p:spPr>
          <a:xfrm>
            <a:off x="6773662" y="1791740"/>
            <a:ext cx="391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Ως δείκτης υψηλής πίεσης αποκρυστάλλωσης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39377-3C25-4AE5-8478-2F18E63317C0}"/>
              </a:ext>
            </a:extLst>
          </p:cNvPr>
          <p:cNvSpPr txBox="1"/>
          <p:nvPr/>
        </p:nvSpPr>
        <p:spPr>
          <a:xfrm>
            <a:off x="4838331" y="1113373"/>
            <a:ext cx="437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ΧΡΗΣΕΙΣ</a:t>
            </a:r>
            <a:r>
              <a:rPr lang="el-GR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14E74-C0D9-4D05-B06B-348E79BB6C3F}"/>
              </a:ext>
            </a:extLst>
          </p:cNvPr>
          <p:cNvSpPr txBox="1"/>
          <p:nvPr/>
        </p:nvSpPr>
        <p:spPr>
          <a:xfrm>
            <a:off x="958788" y="4935984"/>
            <a:ext cx="370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Διάγραμμα συσχέτισης</a:t>
            </a:r>
            <a:r>
              <a:rPr lang="en-US" dirty="0"/>
              <a:t> P – T</a:t>
            </a:r>
          </a:p>
          <a:p>
            <a:r>
              <a:rPr lang="en-US" dirty="0"/>
              <a:t>   (</a:t>
            </a:r>
            <a:r>
              <a:rPr lang="el-GR" dirty="0"/>
              <a:t>Χαλαζία – Κοεσίτη)</a:t>
            </a:r>
          </a:p>
        </p:txBody>
      </p:sp>
      <p:pic>
        <p:nvPicPr>
          <p:cNvPr id="13" name="Γραφικό 12" descr="Βέλος γραμμής: Ευθύγραμμο">
            <a:extLst>
              <a:ext uri="{FF2B5EF4-FFF2-40B4-BE49-F238E27FC236}">
                <a16:creationId xmlns:a16="http://schemas.microsoft.com/office/drawing/2014/main" id="{23BC0F0F-253D-4E51-9033-010265FF0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359213" y="46679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παγκοσμιος χαρτης στα ελληνικα hd">
            <a:extLst>
              <a:ext uri="{FF2B5EF4-FFF2-40B4-BE49-F238E27FC236}">
                <a16:creationId xmlns:a16="http://schemas.microsoft.com/office/drawing/2014/main" id="{EB11111E-EDE2-4FC4-B6DC-B05218F0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04" y="372860"/>
            <a:ext cx="63209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Αποτέλεσμα εικόνας για ελλαδα χαρτης">
            <a:extLst>
              <a:ext uri="{FF2B5EF4-FFF2-40B4-BE49-F238E27FC236}">
                <a16:creationId xmlns:a16="http://schemas.microsoft.com/office/drawing/2014/main" id="{002E24F6-23E3-4206-8BBC-4995ABFE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" y="372860"/>
            <a:ext cx="5713242" cy="61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5972D51-9954-4F03-B7D2-4F2247177FFE}"/>
              </a:ext>
            </a:extLst>
          </p:cNvPr>
          <p:cNvSpPr/>
          <p:nvPr/>
        </p:nvSpPr>
        <p:spPr>
          <a:xfrm>
            <a:off x="75000" y="5148385"/>
            <a:ext cx="201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(Θεσσαλονίκη,</a:t>
            </a:r>
          </a:p>
          <a:p>
            <a:r>
              <a:rPr lang="el-GR" dirty="0" err="1">
                <a:solidFill>
                  <a:schemeClr val="bg1"/>
                </a:solidFill>
              </a:rPr>
              <a:t>Κιλκίς,Χαλκιδική,Λάρισα,Τρίκαλα,Κοζάνη,Ημαθία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3" name="Γραφικό 12" descr="Σημάδι">
            <a:extLst>
              <a:ext uri="{FF2B5EF4-FFF2-40B4-BE49-F238E27FC236}">
                <a16:creationId xmlns:a16="http://schemas.microsoft.com/office/drawing/2014/main" id="{5EE0D926-C750-4B32-8AEC-DEE04513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9966" y="750117"/>
            <a:ext cx="674703" cy="716872"/>
          </a:xfrm>
          <a:prstGeom prst="rect">
            <a:avLst/>
          </a:prstGeom>
        </p:spPr>
      </p:pic>
      <p:pic>
        <p:nvPicPr>
          <p:cNvPr id="14" name="Γραφικό 13" descr="Σημάδι">
            <a:extLst>
              <a:ext uri="{FF2B5EF4-FFF2-40B4-BE49-F238E27FC236}">
                <a16:creationId xmlns:a16="http://schemas.microsoft.com/office/drawing/2014/main" id="{5E712453-D48E-4676-BD91-052662D6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6604" y="977677"/>
            <a:ext cx="674703" cy="716872"/>
          </a:xfrm>
          <a:prstGeom prst="rect">
            <a:avLst/>
          </a:prstGeom>
        </p:spPr>
      </p:pic>
      <p:pic>
        <p:nvPicPr>
          <p:cNvPr id="15" name="Γραφικό 14" descr="Σημάδι">
            <a:extLst>
              <a:ext uri="{FF2B5EF4-FFF2-40B4-BE49-F238E27FC236}">
                <a16:creationId xmlns:a16="http://schemas.microsoft.com/office/drawing/2014/main" id="{4716A793-9B38-4367-BA6D-39095FDF9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328" y="423929"/>
            <a:ext cx="674703" cy="716872"/>
          </a:xfrm>
          <a:prstGeom prst="rect">
            <a:avLst/>
          </a:prstGeom>
        </p:spPr>
      </p:pic>
      <p:pic>
        <p:nvPicPr>
          <p:cNvPr id="16" name="Γραφικό 15" descr="Σημάδι">
            <a:extLst>
              <a:ext uri="{FF2B5EF4-FFF2-40B4-BE49-F238E27FC236}">
                <a16:creationId xmlns:a16="http://schemas.microsoft.com/office/drawing/2014/main" id="{0CD060FA-C256-4BAA-80CA-FE8745E7F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1203" y="1531424"/>
            <a:ext cx="674703" cy="716872"/>
          </a:xfrm>
          <a:prstGeom prst="rect">
            <a:avLst/>
          </a:prstGeom>
        </p:spPr>
      </p:pic>
      <p:pic>
        <p:nvPicPr>
          <p:cNvPr id="17" name="Γραφικό 16" descr="Σημάδι">
            <a:extLst>
              <a:ext uri="{FF2B5EF4-FFF2-40B4-BE49-F238E27FC236}">
                <a16:creationId xmlns:a16="http://schemas.microsoft.com/office/drawing/2014/main" id="{3B9D5E63-F294-48AC-B620-DA47DF297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575" y="1634361"/>
            <a:ext cx="674703" cy="716872"/>
          </a:xfrm>
          <a:prstGeom prst="rect">
            <a:avLst/>
          </a:prstGeom>
        </p:spPr>
      </p:pic>
      <p:pic>
        <p:nvPicPr>
          <p:cNvPr id="18" name="Γραφικό 17" descr="Σημάδι">
            <a:extLst>
              <a:ext uri="{FF2B5EF4-FFF2-40B4-BE49-F238E27FC236}">
                <a16:creationId xmlns:a16="http://schemas.microsoft.com/office/drawing/2014/main" id="{F8C450C2-5ABA-410D-B12F-9EA92224B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1637" y="1070051"/>
            <a:ext cx="674703" cy="716872"/>
          </a:xfrm>
          <a:prstGeom prst="rect">
            <a:avLst/>
          </a:prstGeom>
        </p:spPr>
      </p:pic>
      <p:pic>
        <p:nvPicPr>
          <p:cNvPr id="19" name="Γραφικό 18" descr="Σημάδι">
            <a:extLst>
              <a:ext uri="{FF2B5EF4-FFF2-40B4-BE49-F238E27FC236}">
                <a16:creationId xmlns:a16="http://schemas.microsoft.com/office/drawing/2014/main" id="{CC64E993-E4EC-4ADF-A405-8E5D8144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8926" y="855028"/>
            <a:ext cx="674703" cy="7168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965C99-C98B-488C-867D-041960EA0F64}"/>
              </a:ext>
            </a:extLst>
          </p:cNvPr>
          <p:cNvSpPr txBox="1"/>
          <p:nvPr/>
        </p:nvSpPr>
        <p:spPr>
          <a:xfrm>
            <a:off x="62118" y="33393"/>
            <a:ext cx="329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ΧΑΛΑΖΙΑΣ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5BC3F8-079C-4F5C-8BC3-23F1BD1BB531}"/>
              </a:ext>
            </a:extLst>
          </p:cNvPr>
          <p:cNvSpPr txBox="1"/>
          <p:nvPr/>
        </p:nvSpPr>
        <p:spPr>
          <a:xfrm>
            <a:off x="5788242" y="54597"/>
            <a:ext cx="245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ΚΟΕΣΙΤΗΣ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55DCCF-D238-4E89-8AFA-E922D568566A}"/>
              </a:ext>
            </a:extLst>
          </p:cNvPr>
          <p:cNvSpPr txBox="1"/>
          <p:nvPr/>
        </p:nvSpPr>
        <p:spPr>
          <a:xfrm>
            <a:off x="5801124" y="5702383"/>
            <a:ext cx="317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ΗΠΑ,Νότια</a:t>
            </a:r>
            <a:r>
              <a:rPr lang="el-GR" dirty="0">
                <a:solidFill>
                  <a:schemeClr val="bg1"/>
                </a:solidFill>
              </a:rPr>
              <a:t> Αφρική,</a:t>
            </a:r>
          </a:p>
          <a:p>
            <a:r>
              <a:rPr lang="el-GR" dirty="0" err="1">
                <a:solidFill>
                  <a:schemeClr val="bg1"/>
                </a:solidFill>
              </a:rPr>
              <a:t>Κίνα,Γερμανία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4" name="Γραφικό 23" descr="Σημάδι">
            <a:extLst>
              <a:ext uri="{FF2B5EF4-FFF2-40B4-BE49-F238E27FC236}">
                <a16:creationId xmlns:a16="http://schemas.microsoft.com/office/drawing/2014/main" id="{C756D939-6ED6-4AF9-B788-B41329FA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4520" y="2206419"/>
            <a:ext cx="674703" cy="716872"/>
          </a:xfrm>
          <a:prstGeom prst="rect">
            <a:avLst/>
          </a:prstGeom>
        </p:spPr>
      </p:pic>
      <p:pic>
        <p:nvPicPr>
          <p:cNvPr id="25" name="Γραφικό 24" descr="Σημάδι">
            <a:extLst>
              <a:ext uri="{FF2B5EF4-FFF2-40B4-BE49-F238E27FC236}">
                <a16:creationId xmlns:a16="http://schemas.microsoft.com/office/drawing/2014/main" id="{5D072E28-7DAD-49B5-8630-F117ED0D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9804" y="4431513"/>
            <a:ext cx="674703" cy="716872"/>
          </a:xfrm>
          <a:prstGeom prst="rect">
            <a:avLst/>
          </a:prstGeom>
        </p:spPr>
      </p:pic>
      <p:pic>
        <p:nvPicPr>
          <p:cNvPr id="26" name="Γραφικό 25" descr="Σημάδι">
            <a:extLst>
              <a:ext uri="{FF2B5EF4-FFF2-40B4-BE49-F238E27FC236}">
                <a16:creationId xmlns:a16="http://schemas.microsoft.com/office/drawing/2014/main" id="{0202C9C4-BBE0-43D1-945C-7B80E2ADB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8914" y="1814514"/>
            <a:ext cx="674703" cy="716872"/>
          </a:xfrm>
          <a:prstGeom prst="rect">
            <a:avLst/>
          </a:prstGeom>
        </p:spPr>
      </p:pic>
      <p:pic>
        <p:nvPicPr>
          <p:cNvPr id="27" name="Γραφικό 26" descr="Σημάδι">
            <a:extLst>
              <a:ext uri="{FF2B5EF4-FFF2-40B4-BE49-F238E27FC236}">
                <a16:creationId xmlns:a16="http://schemas.microsoft.com/office/drawing/2014/main" id="{23F32818-8374-41C3-8550-4CEE6D04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7129" y="2564855"/>
            <a:ext cx="674703" cy="7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7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7AB131-D8A0-4CC0-A049-E92D2F677C90}"/>
              </a:ext>
            </a:extLst>
          </p:cNvPr>
          <p:cNvSpPr txBox="1"/>
          <p:nvPr/>
        </p:nvSpPr>
        <p:spPr>
          <a:xfrm>
            <a:off x="745724" y="1340529"/>
            <a:ext cx="8948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geo.auth.gr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mindat.org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webmineral.com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handbookofmineralogy.org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igws.indiana.edu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uwaterloo.ca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6E33D-84E2-4F61-B078-6984667F4110}"/>
              </a:ext>
            </a:extLst>
          </p:cNvPr>
          <p:cNvSpPr txBox="1"/>
          <p:nvPr/>
        </p:nvSpPr>
        <p:spPr>
          <a:xfrm>
            <a:off x="3559946" y="248575"/>
            <a:ext cx="613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ΒΙΒΛΙΟΓΡΑΦΙΑ</a:t>
            </a:r>
          </a:p>
        </p:txBody>
      </p:sp>
    </p:spTree>
    <p:extLst>
      <p:ext uri="{BB962C8B-B14F-4D97-AF65-F5344CB8AC3E}">
        <p14:creationId xmlns:p14="http://schemas.microsoft.com/office/powerpoint/2010/main" val="8946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5D394A-B970-46E1-BA07-E4AE01C7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24005"/>
            <a:ext cx="8676222" cy="1216241"/>
          </a:xfrm>
        </p:spPr>
        <p:txBody>
          <a:bodyPr/>
          <a:lstStyle/>
          <a:p>
            <a:r>
              <a:rPr lang="el-GR" i="1" dirty="0">
                <a:latin typeface="Georgia Pro Cond Black" panose="02040A06050405020203" pitchFamily="18" charset="0"/>
              </a:rPr>
              <a:t>Πολυμορφα ορυκτα</a:t>
            </a:r>
          </a:p>
        </p:txBody>
      </p:sp>
      <p:pic>
        <p:nvPicPr>
          <p:cNvPr id="1026" name="Picture 2" descr="http://www.geo.auth.gr/106/1_elements/diamond_07.jpg">
            <a:extLst>
              <a:ext uri="{FF2B5EF4-FFF2-40B4-BE49-F238E27FC236}">
                <a16:creationId xmlns:a16="http://schemas.microsoft.com/office/drawing/2014/main" id="{DAB28E02-4A23-4D26-A407-176381FB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4" y="2148339"/>
            <a:ext cx="2127194" cy="1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8D9E0-3D67-4A19-BBC4-E9487F7BF3A3}"/>
              </a:ext>
            </a:extLst>
          </p:cNvPr>
          <p:cNvSpPr txBox="1"/>
          <p:nvPr/>
        </p:nvSpPr>
        <p:spPr>
          <a:xfrm>
            <a:off x="614222" y="3710935"/>
            <a:ext cx="197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διαμάντι (</a:t>
            </a:r>
            <a:r>
              <a:rPr lang="en-US" dirty="0"/>
              <a:t>C</a:t>
            </a:r>
            <a:r>
              <a:rPr lang="el-GR" dirty="0"/>
              <a:t>) </a:t>
            </a:r>
          </a:p>
        </p:txBody>
      </p:sp>
      <p:pic>
        <p:nvPicPr>
          <p:cNvPr id="1028" name="Picture 4" descr="http://www.geo.auth.gr/106/5_carbonates/calcite_47.jpg">
            <a:extLst>
              <a:ext uri="{FF2B5EF4-FFF2-40B4-BE49-F238E27FC236}">
                <a16:creationId xmlns:a16="http://schemas.microsoft.com/office/drawing/2014/main" id="{174238DF-8D9A-49C3-951A-E9E89CBB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86" y="2148338"/>
            <a:ext cx="2423858" cy="1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CAB22-EE6D-4DB2-8CA3-B8C819230E62}"/>
              </a:ext>
            </a:extLst>
          </p:cNvPr>
          <p:cNvSpPr txBox="1"/>
          <p:nvPr/>
        </p:nvSpPr>
        <p:spPr>
          <a:xfrm>
            <a:off x="3257903" y="3715457"/>
            <a:ext cx="253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ασβεστίτης (</a:t>
            </a:r>
            <a:r>
              <a:rPr lang="en-US" dirty="0"/>
              <a:t>CaCO</a:t>
            </a:r>
            <a:r>
              <a:rPr lang="el-GR" sz="2400" baseline="-25000" dirty="0"/>
              <a:t>3</a:t>
            </a:r>
            <a:r>
              <a:rPr lang="el-GR" dirty="0"/>
              <a:t>) </a:t>
            </a:r>
          </a:p>
        </p:txBody>
      </p:sp>
      <p:pic>
        <p:nvPicPr>
          <p:cNvPr id="1030" name="Picture 6" descr="http://www.geo.auth.gr/106/2_sulfides/pyrite_01.jpg">
            <a:extLst>
              <a:ext uri="{FF2B5EF4-FFF2-40B4-BE49-F238E27FC236}">
                <a16:creationId xmlns:a16="http://schemas.microsoft.com/office/drawing/2014/main" id="{016B376A-5592-4543-97E5-FA63A032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16" y="2124048"/>
            <a:ext cx="2353654" cy="1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A5141-CE9C-4CF7-99C7-623F9CF36313}"/>
              </a:ext>
            </a:extLst>
          </p:cNvPr>
          <p:cNvSpPr txBox="1"/>
          <p:nvPr/>
        </p:nvSpPr>
        <p:spPr>
          <a:xfrm>
            <a:off x="6269547" y="3699845"/>
            <a:ext cx="270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σιδηροπυρίτης </a:t>
            </a:r>
            <a:r>
              <a:rPr lang="en-US" dirty="0"/>
              <a:t>(FeS</a:t>
            </a:r>
            <a:r>
              <a:rPr lang="en-US" sz="2400" baseline="-25000" dirty="0"/>
              <a:t>2</a:t>
            </a:r>
            <a:r>
              <a:rPr lang="en-US" dirty="0"/>
              <a:t>)</a:t>
            </a:r>
            <a:r>
              <a:rPr lang="el-GR" dirty="0"/>
              <a:t> </a:t>
            </a:r>
          </a:p>
        </p:txBody>
      </p:sp>
      <p:pic>
        <p:nvPicPr>
          <p:cNvPr id="1032" name="Picture 8" descr="http://www.geo.auth.gr/106/1_elements/graphite_04.jpg">
            <a:extLst>
              <a:ext uri="{FF2B5EF4-FFF2-40B4-BE49-F238E27FC236}">
                <a16:creationId xmlns:a16="http://schemas.microsoft.com/office/drawing/2014/main" id="{61575998-B91B-4079-BE0B-14CFD46A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3" y="4392992"/>
            <a:ext cx="2119638" cy="16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8B908-401F-43CD-A9EA-BDE25242AD51}"/>
              </a:ext>
            </a:extLst>
          </p:cNvPr>
          <p:cNvSpPr txBox="1"/>
          <p:nvPr/>
        </p:nvSpPr>
        <p:spPr>
          <a:xfrm>
            <a:off x="605399" y="6000750"/>
            <a:ext cx="229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γραφίτης (</a:t>
            </a:r>
            <a:r>
              <a:rPr lang="en-US" dirty="0"/>
              <a:t>C) </a:t>
            </a:r>
            <a:endParaRPr lang="el-GR" dirty="0"/>
          </a:p>
        </p:txBody>
      </p:sp>
      <p:pic>
        <p:nvPicPr>
          <p:cNvPr id="1034" name="Picture 10" descr="http://www.geo.auth.gr/106/5_carbonates/aragonite_18.jpg">
            <a:extLst>
              <a:ext uri="{FF2B5EF4-FFF2-40B4-BE49-F238E27FC236}">
                <a16:creationId xmlns:a16="http://schemas.microsoft.com/office/drawing/2014/main" id="{9E8080BD-F193-4D9F-9C69-93E3C017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2" y="4374074"/>
            <a:ext cx="2379817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FE8ECE-DC19-4EAB-A138-A60C2E5398F1}"/>
              </a:ext>
            </a:extLst>
          </p:cNvPr>
          <p:cNvSpPr txBox="1"/>
          <p:nvPr/>
        </p:nvSpPr>
        <p:spPr>
          <a:xfrm>
            <a:off x="3327018" y="5965408"/>
            <a:ext cx="269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αραγωνίτης (</a:t>
            </a:r>
            <a:r>
              <a:rPr lang="en-US" dirty="0"/>
              <a:t>CaCO</a:t>
            </a:r>
            <a:r>
              <a:rPr lang="en-US" sz="2400" baseline="-25000" dirty="0"/>
              <a:t>3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1036" name="Picture 12" descr="http://www.geo.auth.gr/106/2_sulfides/marcasite_01.jpg">
            <a:extLst>
              <a:ext uri="{FF2B5EF4-FFF2-40B4-BE49-F238E27FC236}">
                <a16:creationId xmlns:a16="http://schemas.microsoft.com/office/drawing/2014/main" id="{231AFD76-348E-4908-9D47-6F0CC579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16" y="4374074"/>
            <a:ext cx="2339906" cy="15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DD6A42-5E1C-45C4-9720-6D93BCF960FF}"/>
              </a:ext>
            </a:extLst>
          </p:cNvPr>
          <p:cNvSpPr txBox="1"/>
          <p:nvPr/>
        </p:nvSpPr>
        <p:spPr>
          <a:xfrm>
            <a:off x="6269547" y="6000750"/>
            <a:ext cx="227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μαρκασίτης (</a:t>
            </a:r>
            <a:r>
              <a:rPr lang="en-US" dirty="0"/>
              <a:t>FeS</a:t>
            </a:r>
            <a:r>
              <a:rPr lang="en-US" sz="2400" baseline="-25000" dirty="0"/>
              <a:t>2</a:t>
            </a:r>
            <a:r>
              <a:rPr lang="el-GR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FCA99-5CF7-42DA-B05A-574798FFFDCF}"/>
              </a:ext>
            </a:extLst>
          </p:cNvPr>
          <p:cNvSpPr txBox="1"/>
          <p:nvPr/>
        </p:nvSpPr>
        <p:spPr>
          <a:xfrm>
            <a:off x="9153943" y="3724217"/>
            <a:ext cx="269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l-GR" dirty="0"/>
              <a:t>αλαζίας </a:t>
            </a:r>
            <a:r>
              <a:rPr lang="en-US" dirty="0"/>
              <a:t>(SiO</a:t>
            </a:r>
            <a:r>
              <a:rPr lang="en-US" sz="2400" baseline="-25000" dirty="0"/>
              <a:t>2</a:t>
            </a:r>
            <a:r>
              <a:rPr lang="en-US" dirty="0"/>
              <a:t>)</a:t>
            </a:r>
            <a:endParaRPr lang="el-GR" baseline="-25000" dirty="0"/>
          </a:p>
        </p:txBody>
      </p:sp>
      <p:pic>
        <p:nvPicPr>
          <p:cNvPr id="3" name="Picture 2" descr="http://www.geo.auth.gr/courses/gmo/gmo106y_lab/photo/86_tecto/coesite_1.jpg">
            <a:extLst>
              <a:ext uri="{FF2B5EF4-FFF2-40B4-BE49-F238E27FC236}">
                <a16:creationId xmlns:a16="http://schemas.microsoft.com/office/drawing/2014/main" id="{C23D219A-E139-4A16-A699-26BD54FF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67" y="4352666"/>
            <a:ext cx="2323733" cy="1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content.fbud2-1.fna.fbcdn.net/v/t34.0-12/22835448_1678826415501435_1632670160_n.jpg?oh=b165758438d3c5b8183cf1cca2be50ca&amp;oe=59F1D2A5">
            <a:extLst>
              <a:ext uri="{FF2B5EF4-FFF2-40B4-BE49-F238E27FC236}">
                <a16:creationId xmlns:a16="http://schemas.microsoft.com/office/drawing/2014/main" id="{8D3FCD80-FE81-4F0E-8419-24F20703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98" y="2148338"/>
            <a:ext cx="2323866" cy="16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76CC61-15D8-49FF-A5AA-31D4354F7D2D}"/>
              </a:ext>
            </a:extLst>
          </p:cNvPr>
          <p:cNvSpPr txBox="1"/>
          <p:nvPr/>
        </p:nvSpPr>
        <p:spPr>
          <a:xfrm>
            <a:off x="9195728" y="5958079"/>
            <a:ext cx="26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κοεσίτης </a:t>
            </a:r>
            <a:r>
              <a:rPr lang="en-US" dirty="0"/>
              <a:t>(SiO</a:t>
            </a:r>
            <a:r>
              <a:rPr lang="en-US" sz="2400" baseline="-25000" dirty="0"/>
              <a:t>2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52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9DCB2-E3EC-483F-A1FB-1988E4E7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68" y="292963"/>
            <a:ext cx="9905998" cy="935115"/>
          </a:xfrm>
        </p:spPr>
        <p:txBody>
          <a:bodyPr>
            <a:normAutofit/>
          </a:bodyPr>
          <a:lstStyle/>
          <a:p>
            <a:pPr algn="ctr"/>
            <a:r>
              <a:rPr lang="el-GR" sz="4400" dirty="0" err="1"/>
              <a:t>πολυμορφια</a:t>
            </a:r>
            <a:endParaRPr lang="el-GR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00FAC-D72C-49E9-971F-B4028AE3FDD1}"/>
              </a:ext>
            </a:extLst>
          </p:cNvPr>
          <p:cNvSpPr txBox="1"/>
          <p:nvPr/>
        </p:nvSpPr>
        <p:spPr>
          <a:xfrm>
            <a:off x="870012" y="1627573"/>
            <a:ext cx="104845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Πολυμορφία</a:t>
            </a:r>
            <a:r>
              <a:rPr lang="el-GR" sz="2400" dirty="0"/>
              <a:t> ονομάζουμε το φαινόμενο κατά το οποίο μια χημική ένωση με συγκεκριμένη χημική σύσταση, εμφανίζεται, ως συνέπεια μεταβολών της πίεσης και της θερμοκρασίας, με περισσότερες της</a:t>
            </a:r>
            <a:r>
              <a:rPr lang="el-GR" sz="2400" b="1" dirty="0"/>
              <a:t> </a:t>
            </a:r>
            <a:r>
              <a:rPr lang="el-GR" sz="2400" dirty="0"/>
              <a:t>μίας μορφές, οι οποίες χαρακτηρίζονται από διαφορετικούς δομικούς τύπους.</a:t>
            </a:r>
            <a:endParaRPr lang="en-US" sz="2400"/>
          </a:p>
          <a:p>
            <a:endParaRPr lang="el-GR" sz="2400" dirty="0"/>
          </a:p>
          <a:p>
            <a:r>
              <a:rPr lang="el-GR" sz="2000" b="1" dirty="0"/>
              <a:t>Μηχανισμοί πολυμορφίας</a:t>
            </a:r>
          </a:p>
          <a:p>
            <a:r>
              <a:rPr lang="el-GR" sz="2000" dirty="0"/>
              <a:t>A) Μετατοπίσεως (</a:t>
            </a:r>
            <a:r>
              <a:rPr lang="el-GR" sz="2000" dirty="0" err="1"/>
              <a:t>Displacive</a:t>
            </a:r>
            <a:r>
              <a:rPr lang="el-GR" sz="2000" dirty="0"/>
              <a:t>)</a:t>
            </a:r>
          </a:p>
          <a:p>
            <a:r>
              <a:rPr lang="el-GR" sz="2000" dirty="0"/>
              <a:t>B) Αναδομήσεως (</a:t>
            </a:r>
            <a:r>
              <a:rPr lang="el-GR" sz="2000" dirty="0" err="1"/>
              <a:t>Reconstructive</a:t>
            </a:r>
            <a:r>
              <a:rPr lang="el-GR" sz="2000" dirty="0"/>
              <a:t>)</a:t>
            </a:r>
          </a:p>
          <a:p>
            <a:r>
              <a:rPr lang="el-GR" sz="2000" dirty="0"/>
              <a:t>Γ) </a:t>
            </a:r>
            <a:r>
              <a:rPr lang="el-GR" sz="2000" dirty="0" err="1"/>
              <a:t>Tάξης</a:t>
            </a:r>
            <a:r>
              <a:rPr lang="el-GR" sz="2000" dirty="0"/>
              <a:t> - αταξίας (</a:t>
            </a:r>
            <a:r>
              <a:rPr lang="el-GR" sz="2000" dirty="0" err="1"/>
              <a:t>Order</a:t>
            </a:r>
            <a:r>
              <a:rPr lang="el-GR" sz="2000" dirty="0"/>
              <a:t> - </a:t>
            </a:r>
            <a:r>
              <a:rPr lang="el-GR" sz="2000" dirty="0" err="1"/>
              <a:t>disorder</a:t>
            </a:r>
            <a:r>
              <a:rPr lang="el-GR" sz="2000" dirty="0"/>
              <a:t>)</a:t>
            </a:r>
          </a:p>
          <a:p>
            <a:r>
              <a:rPr lang="el-GR" sz="2000" dirty="0"/>
              <a:t>Το γεγονός ότι μια σταθερή χημική ένωση παρουσιάζεται με διαφορετικούς δομικούς τύπους οφείλεται στο ότι κάποιες δομικές διαμορφώσεις αντιπροσωπεύουν μεγαλύτερες ή μικρότερες εσωτερικές (δομικές) ενέργειες από κάποιες άλλες</a:t>
            </a:r>
            <a:r>
              <a:rPr lang="el-G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69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8FC218-ABAC-4D2E-97F5-894A421E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l-GR" sz="4400" dirty="0"/>
              <a:t>ΔΙΑΜΑΝΤΙ – ΓΡΑΦΙΤΗΣ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E54FC-B0F5-442D-904C-EAEB0C9486F0}"/>
              </a:ext>
            </a:extLst>
          </p:cNvPr>
          <p:cNvSpPr txBox="1"/>
          <p:nvPr/>
        </p:nvSpPr>
        <p:spPr>
          <a:xfrm>
            <a:off x="6507332" y="1559216"/>
            <a:ext cx="5521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Πολυμορφική ορυκτή μορφή του </a:t>
            </a:r>
            <a:r>
              <a:rPr lang="el-GR" b="1" dirty="0"/>
              <a:t>άνθρακα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Εξαγωνικό</a:t>
            </a:r>
            <a:r>
              <a:rPr lang="el-GR" dirty="0"/>
              <a:t> σύστημα κρυστάλλωσης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Χρώμα</a:t>
            </a:r>
            <a:r>
              <a:rPr lang="en-US" dirty="0"/>
              <a:t>: </a:t>
            </a:r>
            <a:r>
              <a:rPr lang="el-GR" dirty="0"/>
              <a:t>μαύρο, σιδηρόμαυρο έως σκούρο χαλυβδότεφρο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Σκληρότητα </a:t>
            </a:r>
            <a:r>
              <a:rPr lang="el-GR" dirty="0"/>
              <a:t>(κλίμακα </a:t>
            </a:r>
            <a:r>
              <a:rPr lang="en-US" dirty="0"/>
              <a:t>Mohs): </a:t>
            </a:r>
            <a:r>
              <a:rPr lang="el-GR" b="1" dirty="0"/>
              <a:t>1 –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3074" name="Picture 2" descr="Αποτέλεσμα εικόνας για δομή στον  γραφιτη">
            <a:extLst>
              <a:ext uri="{FF2B5EF4-FFF2-40B4-BE49-F238E27FC236}">
                <a16:creationId xmlns:a16="http://schemas.microsoft.com/office/drawing/2014/main" id="{C8C879EE-53AC-44FE-ACBB-4CBA3DB187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73" y="3968319"/>
            <a:ext cx="5809186" cy="2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6770F-C5CA-421C-8D5A-5D66D95D8C3B}"/>
              </a:ext>
            </a:extLst>
          </p:cNvPr>
          <p:cNvSpPr txBox="1"/>
          <p:nvPr/>
        </p:nvSpPr>
        <p:spPr>
          <a:xfrm>
            <a:off x="843378" y="1559216"/>
            <a:ext cx="4243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Πολυμορφική ορυκτή μορφή του </a:t>
            </a:r>
            <a:r>
              <a:rPr lang="el-GR" b="1" dirty="0"/>
              <a:t>άνθρακα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Κυβικό</a:t>
            </a:r>
            <a:r>
              <a:rPr lang="el-GR" dirty="0"/>
              <a:t> σύστημα κρυστάλλωσης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Χρώμα</a:t>
            </a:r>
            <a:r>
              <a:rPr lang="en-US" dirty="0"/>
              <a:t>: </a:t>
            </a:r>
            <a:r>
              <a:rPr lang="el-GR" dirty="0"/>
              <a:t>Άχρωμο, κίτρινο, γαλαζωπό, πορφυρό έως ερυθρό, ιώδες, μπλε, πράσινο, άσπρο, μαύρο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Σκληρότητα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κλίμακα </a:t>
            </a:r>
            <a:r>
              <a:rPr lang="en-US" dirty="0"/>
              <a:t>Mohs</a:t>
            </a:r>
            <a:r>
              <a:rPr lang="el-GR" dirty="0"/>
              <a:t>)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b="1" dirty="0"/>
              <a:t>10</a:t>
            </a:r>
            <a:r>
              <a:rPr lang="el-GR" dirty="0"/>
              <a:t> 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8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1F636-92C4-44F5-A2CC-169166B3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1" y="-147375"/>
            <a:ext cx="9905998" cy="1905000"/>
          </a:xfrm>
        </p:spPr>
        <p:txBody>
          <a:bodyPr/>
          <a:lstStyle/>
          <a:p>
            <a:pPr algn="ctr"/>
            <a:br>
              <a:rPr lang="el-GR" dirty="0"/>
            </a:b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D01B1-C2F2-434D-8B30-71C76320BA8E}"/>
              </a:ext>
            </a:extLst>
          </p:cNvPr>
          <p:cNvSpPr txBox="1"/>
          <p:nvPr/>
        </p:nvSpPr>
        <p:spPr>
          <a:xfrm>
            <a:off x="3364636" y="1018604"/>
            <a:ext cx="522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ΧΡΗΣΕΙΣ</a:t>
            </a:r>
            <a:r>
              <a:rPr lang="el-GR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51136-5E4D-40AE-B82C-5C8FFCFE3E12}"/>
              </a:ext>
            </a:extLst>
          </p:cNvPr>
          <p:cNvSpPr txBox="1"/>
          <p:nvPr/>
        </p:nvSpPr>
        <p:spPr>
          <a:xfrm>
            <a:off x="6971412" y="1627017"/>
            <a:ext cx="5111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πυρηνικούς αντιδραστήρες, ως επιβραδυντής νετρονίων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βασικό συστατικό για την κατασκευή των κοινών μολυβιών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ηλεκτροδίων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μπαταριών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πυρίμαχων υλικών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A5939-3581-4222-961B-DE6DF78E1E6A}"/>
              </a:ext>
            </a:extLst>
          </p:cNvPr>
          <p:cNvSpPr txBox="1"/>
          <p:nvPr/>
        </p:nvSpPr>
        <p:spPr>
          <a:xfrm>
            <a:off x="2325950" y="310718"/>
            <a:ext cx="7705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ΔΙΑΜΑΝΤΙ – ΓΡΑΦΙΤΗΣ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797E3-BE9D-4B76-B86A-1411DA2360D2}"/>
              </a:ext>
            </a:extLst>
          </p:cNvPr>
          <p:cNvSpPr txBox="1"/>
          <p:nvPr/>
        </p:nvSpPr>
        <p:spPr>
          <a:xfrm>
            <a:off x="843379" y="1634693"/>
            <a:ext cx="478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κοσμημάτων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κατασκευή εργαλείων κοπής και λείανσης άλλων σκληρών υλικών</a:t>
            </a:r>
          </a:p>
        </p:txBody>
      </p:sp>
      <p:pic>
        <p:nvPicPr>
          <p:cNvPr id="10" name="Picture 2" descr="https://scontent.fbud2-1.fna.fbcdn.net/v/t34.0-12/22810000_1678882318829178_471078045_n.jpg?oh=8679b6476e58ca9cf165613e0749cca5&amp;oe=59F3ABEE">
            <a:extLst>
              <a:ext uri="{FF2B5EF4-FFF2-40B4-BE49-F238E27FC236}">
                <a16:creationId xmlns:a16="http://schemas.microsoft.com/office/drawing/2014/main" id="{F44ABE77-50CF-4ADD-B3E1-6707E690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2680955"/>
            <a:ext cx="5879332" cy="41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16C491-60AF-4E3A-B268-D8CC3A0510A7}"/>
              </a:ext>
            </a:extLst>
          </p:cNvPr>
          <p:cNvSpPr txBox="1"/>
          <p:nvPr/>
        </p:nvSpPr>
        <p:spPr>
          <a:xfrm>
            <a:off x="7981025" y="4693498"/>
            <a:ext cx="410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Διάγραμμα συσχέτισης </a:t>
            </a:r>
            <a:r>
              <a:rPr lang="en-US" dirty="0"/>
              <a:t>P-T-</a:t>
            </a:r>
            <a:r>
              <a:rPr lang="el-GR" dirty="0"/>
              <a:t>βάθους (Γραφίτη-Διαμάντι)</a:t>
            </a:r>
          </a:p>
          <a:p>
            <a:pPr algn="ctr"/>
            <a:endParaRPr lang="el-GR" dirty="0"/>
          </a:p>
        </p:txBody>
      </p:sp>
      <p:pic>
        <p:nvPicPr>
          <p:cNvPr id="8" name="Γραφικό 7" descr="Βέλος γραμμής: Ευθύγραμμο">
            <a:extLst>
              <a:ext uri="{FF2B5EF4-FFF2-40B4-BE49-F238E27FC236}">
                <a16:creationId xmlns:a16="http://schemas.microsoft.com/office/drawing/2014/main" id="{330E6E1A-7EEB-4F15-A5C9-1C223D6F6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8617" y="4581195"/>
            <a:ext cx="732408" cy="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1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ελλαδα χαρτης">
            <a:extLst>
              <a:ext uri="{FF2B5EF4-FFF2-40B4-BE49-F238E27FC236}">
                <a16:creationId xmlns:a16="http://schemas.microsoft.com/office/drawing/2014/main" id="{31ABAAA7-BCC0-40BC-AA6E-3B5A5939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02" y="318570"/>
            <a:ext cx="5076332" cy="58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Γραφικό 5" descr="Σημάδι">
            <a:extLst>
              <a:ext uri="{FF2B5EF4-FFF2-40B4-BE49-F238E27FC236}">
                <a16:creationId xmlns:a16="http://schemas.microsoft.com/office/drawing/2014/main" id="{AF39D133-F984-48C9-B6B3-4DCC6562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1498" y="1094470"/>
            <a:ext cx="570298" cy="579638"/>
          </a:xfrm>
          <a:prstGeom prst="rect">
            <a:avLst/>
          </a:prstGeom>
        </p:spPr>
      </p:pic>
      <p:pic>
        <p:nvPicPr>
          <p:cNvPr id="8" name="Γραφικό 7" descr="Σημάδι">
            <a:extLst>
              <a:ext uri="{FF2B5EF4-FFF2-40B4-BE49-F238E27FC236}">
                <a16:creationId xmlns:a16="http://schemas.microsoft.com/office/drawing/2014/main" id="{1A12C0BF-9C2F-42F8-8D93-539AF53E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349" y="795134"/>
            <a:ext cx="570298" cy="579638"/>
          </a:xfrm>
          <a:prstGeom prst="rect">
            <a:avLst/>
          </a:prstGeom>
        </p:spPr>
      </p:pic>
      <p:pic>
        <p:nvPicPr>
          <p:cNvPr id="9" name="Γραφικό 8" descr="Σημάδι">
            <a:extLst>
              <a:ext uri="{FF2B5EF4-FFF2-40B4-BE49-F238E27FC236}">
                <a16:creationId xmlns:a16="http://schemas.microsoft.com/office/drawing/2014/main" id="{2267D35B-085A-49D5-AC1B-3DB0FCA6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11" y="5369526"/>
            <a:ext cx="570298" cy="579638"/>
          </a:xfrm>
          <a:prstGeom prst="rect">
            <a:avLst/>
          </a:prstGeom>
        </p:spPr>
      </p:pic>
      <p:pic>
        <p:nvPicPr>
          <p:cNvPr id="10" name="Γραφικό 9" descr="Σημάδι">
            <a:extLst>
              <a:ext uri="{FF2B5EF4-FFF2-40B4-BE49-F238E27FC236}">
                <a16:creationId xmlns:a16="http://schemas.microsoft.com/office/drawing/2014/main" id="{35080FD8-F6B0-4FC9-BD72-134720615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8411" y="3725569"/>
            <a:ext cx="571407" cy="530349"/>
          </a:xfrm>
          <a:prstGeom prst="rect">
            <a:avLst/>
          </a:prstGeom>
        </p:spPr>
      </p:pic>
      <p:pic>
        <p:nvPicPr>
          <p:cNvPr id="13" name="Picture 2" descr="Αποτέλεσμα εικόνας για παγκοσμιος χαρτης στα ελληνικα hd">
            <a:extLst>
              <a:ext uri="{FF2B5EF4-FFF2-40B4-BE49-F238E27FC236}">
                <a16:creationId xmlns:a16="http://schemas.microsoft.com/office/drawing/2014/main" id="{F8D59C47-A386-4179-949C-3B2E7787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0" y="323276"/>
            <a:ext cx="6862191" cy="58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603F59-F54B-40C8-9FDF-492FA4F1835A}"/>
              </a:ext>
            </a:extLst>
          </p:cNvPr>
          <p:cNvSpPr txBox="1"/>
          <p:nvPr/>
        </p:nvSpPr>
        <p:spPr>
          <a:xfrm>
            <a:off x="255571" y="5197680"/>
            <a:ext cx="498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 (Βραζιλία,ΗΠΑ,Ρωσία,Αυστραλία,Ινδονησία,Νότια Αφρική)</a:t>
            </a:r>
          </a:p>
        </p:txBody>
      </p:sp>
      <p:pic>
        <p:nvPicPr>
          <p:cNvPr id="15" name="Γραφικό 14" descr="Σημάδι">
            <a:extLst>
              <a:ext uri="{FF2B5EF4-FFF2-40B4-BE49-F238E27FC236}">
                <a16:creationId xmlns:a16="http://schemas.microsoft.com/office/drawing/2014/main" id="{F33DC198-23A6-48E2-AE0A-0634662ED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348" y="3568823"/>
            <a:ext cx="631794" cy="687095"/>
          </a:xfrm>
          <a:prstGeom prst="rect">
            <a:avLst/>
          </a:prstGeom>
        </p:spPr>
      </p:pic>
      <p:pic>
        <p:nvPicPr>
          <p:cNvPr id="18" name="Γραφικό 17" descr="Σημάδι">
            <a:extLst>
              <a:ext uri="{FF2B5EF4-FFF2-40B4-BE49-F238E27FC236}">
                <a16:creationId xmlns:a16="http://schemas.microsoft.com/office/drawing/2014/main" id="{5865B3BC-3C72-4428-BA53-E01F27D7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2898" y="2501857"/>
            <a:ext cx="631794" cy="687095"/>
          </a:xfrm>
          <a:prstGeom prst="rect">
            <a:avLst/>
          </a:prstGeom>
        </p:spPr>
      </p:pic>
      <p:pic>
        <p:nvPicPr>
          <p:cNvPr id="19" name="Γραφικό 18" descr="Σημάδι">
            <a:extLst>
              <a:ext uri="{FF2B5EF4-FFF2-40B4-BE49-F238E27FC236}">
                <a16:creationId xmlns:a16="http://schemas.microsoft.com/office/drawing/2014/main" id="{DA1D8AE2-BDD0-43FE-985B-B0BEE5D9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6773" y="3492623"/>
            <a:ext cx="631794" cy="687095"/>
          </a:xfrm>
          <a:prstGeom prst="rect">
            <a:avLst/>
          </a:prstGeom>
        </p:spPr>
      </p:pic>
      <p:pic>
        <p:nvPicPr>
          <p:cNvPr id="20" name="Γραφικό 19" descr="Σημάδι">
            <a:extLst>
              <a:ext uri="{FF2B5EF4-FFF2-40B4-BE49-F238E27FC236}">
                <a16:creationId xmlns:a16="http://schemas.microsoft.com/office/drawing/2014/main" id="{3994E3EC-A46E-4E2D-A0D4-3043C9113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423" y="2317191"/>
            <a:ext cx="631794" cy="687095"/>
          </a:xfrm>
          <a:prstGeom prst="rect">
            <a:avLst/>
          </a:prstGeom>
        </p:spPr>
      </p:pic>
      <p:pic>
        <p:nvPicPr>
          <p:cNvPr id="21" name="Γραφικό 20" descr="Σημάδι">
            <a:extLst>
              <a:ext uri="{FF2B5EF4-FFF2-40B4-BE49-F238E27FC236}">
                <a16:creationId xmlns:a16="http://schemas.microsoft.com/office/drawing/2014/main" id="{96180889-28E6-4E23-839F-1F0A727D0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772" y="2223698"/>
            <a:ext cx="631794" cy="687095"/>
          </a:xfrm>
          <a:prstGeom prst="rect">
            <a:avLst/>
          </a:prstGeom>
        </p:spPr>
      </p:pic>
      <p:pic>
        <p:nvPicPr>
          <p:cNvPr id="22" name="Γραφικό 21" descr="Σημάδι">
            <a:extLst>
              <a:ext uri="{FF2B5EF4-FFF2-40B4-BE49-F238E27FC236}">
                <a16:creationId xmlns:a16="http://schemas.microsoft.com/office/drawing/2014/main" id="{B8829FDF-D36F-49E9-ADAB-4ABBF8CF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866" y="2278793"/>
            <a:ext cx="631794" cy="687095"/>
          </a:xfrm>
          <a:prstGeom prst="rect">
            <a:avLst/>
          </a:prstGeom>
        </p:spPr>
      </p:pic>
      <p:pic>
        <p:nvPicPr>
          <p:cNvPr id="23" name="Γραφικό 22" descr="Σημάδι">
            <a:extLst>
              <a:ext uri="{FF2B5EF4-FFF2-40B4-BE49-F238E27FC236}">
                <a16:creationId xmlns:a16="http://schemas.microsoft.com/office/drawing/2014/main" id="{AFE2387C-E7F0-4057-AD9D-6269E30FE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670" y="2346071"/>
            <a:ext cx="631794" cy="687095"/>
          </a:xfrm>
          <a:prstGeom prst="rect">
            <a:avLst/>
          </a:prstGeom>
        </p:spPr>
      </p:pic>
      <p:pic>
        <p:nvPicPr>
          <p:cNvPr id="24" name="Γραφικό 23" descr="Σημάδι">
            <a:extLst>
              <a:ext uri="{FF2B5EF4-FFF2-40B4-BE49-F238E27FC236}">
                <a16:creationId xmlns:a16="http://schemas.microsoft.com/office/drawing/2014/main" id="{84F7C254-0186-43F5-95A9-6BDD9CE5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4960" y="2337151"/>
            <a:ext cx="631794" cy="687095"/>
          </a:xfrm>
          <a:prstGeom prst="rect">
            <a:avLst/>
          </a:prstGeom>
        </p:spPr>
      </p:pic>
      <p:pic>
        <p:nvPicPr>
          <p:cNvPr id="25" name="Γραφικό 24" descr="Σημάδι">
            <a:extLst>
              <a:ext uri="{FF2B5EF4-FFF2-40B4-BE49-F238E27FC236}">
                <a16:creationId xmlns:a16="http://schemas.microsoft.com/office/drawing/2014/main" id="{267CE435-138A-43F9-85BD-84C21447C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541" y="2413349"/>
            <a:ext cx="631794" cy="687095"/>
          </a:xfrm>
          <a:prstGeom prst="rect">
            <a:avLst/>
          </a:prstGeom>
        </p:spPr>
      </p:pic>
      <p:pic>
        <p:nvPicPr>
          <p:cNvPr id="26" name="Γραφικό 25" descr="Σημάδι">
            <a:extLst>
              <a:ext uri="{FF2B5EF4-FFF2-40B4-BE49-F238E27FC236}">
                <a16:creationId xmlns:a16="http://schemas.microsoft.com/office/drawing/2014/main" id="{B94DC920-2C83-479D-AD20-5754FC24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295" y="397858"/>
            <a:ext cx="631794" cy="687095"/>
          </a:xfrm>
          <a:prstGeom prst="rect">
            <a:avLst/>
          </a:prstGeom>
        </p:spPr>
      </p:pic>
      <p:pic>
        <p:nvPicPr>
          <p:cNvPr id="27" name="Γραφικό 26" descr="Σημάδι">
            <a:extLst>
              <a:ext uri="{FF2B5EF4-FFF2-40B4-BE49-F238E27FC236}">
                <a16:creationId xmlns:a16="http://schemas.microsoft.com/office/drawing/2014/main" id="{8450C925-FD1F-4748-B082-BEE93A77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931" y="476742"/>
            <a:ext cx="631794" cy="687095"/>
          </a:xfrm>
          <a:prstGeom prst="rect">
            <a:avLst/>
          </a:prstGeom>
        </p:spPr>
      </p:pic>
      <p:pic>
        <p:nvPicPr>
          <p:cNvPr id="28" name="Γραφικό 27" descr="Σημάδι">
            <a:extLst>
              <a:ext uri="{FF2B5EF4-FFF2-40B4-BE49-F238E27FC236}">
                <a16:creationId xmlns:a16="http://schemas.microsoft.com/office/drawing/2014/main" id="{1210A014-1B90-456A-9ABB-DBE51C6DB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4983" y="1611012"/>
            <a:ext cx="631794" cy="687095"/>
          </a:xfrm>
          <a:prstGeom prst="rect">
            <a:avLst/>
          </a:prstGeom>
        </p:spPr>
      </p:pic>
      <p:pic>
        <p:nvPicPr>
          <p:cNvPr id="29" name="Γραφικό 28" descr="Σημάδι">
            <a:extLst>
              <a:ext uri="{FF2B5EF4-FFF2-40B4-BE49-F238E27FC236}">
                <a16:creationId xmlns:a16="http://schemas.microsoft.com/office/drawing/2014/main" id="{548AD3DC-4FBD-495F-8BF5-E69E0B5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957" y="2462787"/>
            <a:ext cx="631794" cy="687095"/>
          </a:xfrm>
          <a:prstGeom prst="rect">
            <a:avLst/>
          </a:prstGeom>
        </p:spPr>
      </p:pic>
      <p:pic>
        <p:nvPicPr>
          <p:cNvPr id="30" name="Γραφικό 29" descr="Σημάδι">
            <a:extLst>
              <a:ext uri="{FF2B5EF4-FFF2-40B4-BE49-F238E27FC236}">
                <a16:creationId xmlns:a16="http://schemas.microsoft.com/office/drawing/2014/main" id="{B6494EF8-20C3-40CF-BAE6-3DC388238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9772" y="1031224"/>
            <a:ext cx="631794" cy="687095"/>
          </a:xfrm>
          <a:prstGeom prst="rect">
            <a:avLst/>
          </a:prstGeom>
        </p:spPr>
      </p:pic>
      <p:pic>
        <p:nvPicPr>
          <p:cNvPr id="31" name="Γραφικό 30" descr="Σημάδι">
            <a:extLst>
              <a:ext uri="{FF2B5EF4-FFF2-40B4-BE49-F238E27FC236}">
                <a16:creationId xmlns:a16="http://schemas.microsoft.com/office/drawing/2014/main" id="{E81E251E-DB83-4EE0-8FA3-48B93212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386" y="257707"/>
            <a:ext cx="631794" cy="687095"/>
          </a:xfrm>
          <a:prstGeom prst="rect">
            <a:avLst/>
          </a:prstGeom>
        </p:spPr>
      </p:pic>
      <p:pic>
        <p:nvPicPr>
          <p:cNvPr id="32" name="Γραφικό 31" descr="Σημάδι">
            <a:extLst>
              <a:ext uri="{FF2B5EF4-FFF2-40B4-BE49-F238E27FC236}">
                <a16:creationId xmlns:a16="http://schemas.microsoft.com/office/drawing/2014/main" id="{FB803295-D826-43A8-A2B9-89C3CACA6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6466" y="514798"/>
            <a:ext cx="631794" cy="687095"/>
          </a:xfrm>
          <a:prstGeom prst="rect">
            <a:avLst/>
          </a:prstGeom>
        </p:spPr>
      </p:pic>
      <p:pic>
        <p:nvPicPr>
          <p:cNvPr id="33" name="Γραφικό 32" descr="Σημάδι">
            <a:extLst>
              <a:ext uri="{FF2B5EF4-FFF2-40B4-BE49-F238E27FC236}">
                <a16:creationId xmlns:a16="http://schemas.microsoft.com/office/drawing/2014/main" id="{65EC36FF-3103-42CF-8693-E8B3DB98D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0915" y="1336506"/>
            <a:ext cx="631794" cy="687095"/>
          </a:xfrm>
          <a:prstGeom prst="rect">
            <a:avLst/>
          </a:prstGeom>
        </p:spPr>
      </p:pic>
      <p:pic>
        <p:nvPicPr>
          <p:cNvPr id="34" name="Γραφικό 33" descr="Σημάδι">
            <a:extLst>
              <a:ext uri="{FF2B5EF4-FFF2-40B4-BE49-F238E27FC236}">
                <a16:creationId xmlns:a16="http://schemas.microsoft.com/office/drawing/2014/main" id="{367FDB77-7499-4713-88E3-14ED0959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9101" y="4139841"/>
            <a:ext cx="631794" cy="687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089C9-DA1F-42E7-AF7F-F000441C8F90}"/>
              </a:ext>
            </a:extLst>
          </p:cNvPr>
          <p:cNvSpPr txBox="1"/>
          <p:nvPr/>
        </p:nvSpPr>
        <p:spPr>
          <a:xfrm>
            <a:off x="79269" y="-12029"/>
            <a:ext cx="227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ΔΙΑΜΑΝΤΙ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7AE5F-DF3D-44E0-9059-1E9ABAA9F038}"/>
              </a:ext>
            </a:extLst>
          </p:cNvPr>
          <p:cNvSpPr txBox="1"/>
          <p:nvPr/>
        </p:nvSpPr>
        <p:spPr>
          <a:xfrm>
            <a:off x="6993963" y="0"/>
            <a:ext cx="245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ΓΡΑΦΙΤΗΣ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4D066-61EE-4172-8D58-F53786B7F893}"/>
              </a:ext>
            </a:extLst>
          </p:cNvPr>
          <p:cNvSpPr txBox="1"/>
          <p:nvPr/>
        </p:nvSpPr>
        <p:spPr>
          <a:xfrm>
            <a:off x="7046098" y="4703370"/>
            <a:ext cx="2850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(Κομοτηνή,Ξάνθη, Δράμα,Καβάλα, θεσσαλονίκη, Χαλκιδική,Κοζάνη, Εύβοια,Σέριφος,Λασίθι)</a:t>
            </a:r>
          </a:p>
        </p:txBody>
      </p:sp>
    </p:spTree>
    <p:extLst>
      <p:ext uri="{BB962C8B-B14F-4D97-AF65-F5344CB8AC3E}">
        <p14:creationId xmlns:p14="http://schemas.microsoft.com/office/powerpoint/2010/main" val="120027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51FFE5-CDFF-4833-86B9-A81A21D3C6A5}"/>
              </a:ext>
            </a:extLst>
          </p:cNvPr>
          <p:cNvSpPr txBox="1"/>
          <p:nvPr/>
        </p:nvSpPr>
        <p:spPr>
          <a:xfrm>
            <a:off x="1752600" y="495300"/>
            <a:ext cx="897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A</a:t>
            </a:r>
            <a:r>
              <a:rPr lang="el-GR" sz="44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σβεστίτησ – αραγωνίτησ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A19EE-D76A-4D87-95CF-1948B0790F5F}"/>
              </a:ext>
            </a:extLst>
          </p:cNvPr>
          <p:cNvSpPr txBox="1"/>
          <p:nvPr/>
        </p:nvSpPr>
        <p:spPr>
          <a:xfrm>
            <a:off x="554838" y="1474548"/>
            <a:ext cx="4219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Πολυμορφική ορυκτή μορφή του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a</a:t>
            </a:r>
            <a:r>
              <a:rPr lang="el-GR" b="1" dirty="0">
                <a:solidFill>
                  <a:prstClr val="white"/>
                </a:solidFill>
              </a:rPr>
              <a:t>νθρακικού ασβεστίου</a:t>
            </a:r>
            <a:r>
              <a:rPr lang="el-GR" dirty="0">
                <a:solidFill>
                  <a:prstClr val="white"/>
                </a:solidFill>
              </a:rPr>
              <a:t> (</a:t>
            </a:r>
            <a:r>
              <a:rPr lang="en-US" dirty="0">
                <a:solidFill>
                  <a:prstClr val="white"/>
                </a:solidFill>
              </a:rPr>
              <a:t>CaCO</a:t>
            </a:r>
            <a:r>
              <a:rPr lang="en-US" baseline="-25000" dirty="0">
                <a:solidFill>
                  <a:prstClr val="white"/>
                </a:solidFill>
              </a:rPr>
              <a:t>3</a:t>
            </a:r>
            <a:r>
              <a:rPr lang="el-GR" dirty="0">
                <a:solidFill>
                  <a:prstClr val="white"/>
                </a:solidFill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Τριγωνικό </a:t>
            </a:r>
            <a:r>
              <a:rPr lang="el-GR" dirty="0">
                <a:solidFill>
                  <a:prstClr val="white"/>
                </a:solidFill>
              </a:rPr>
              <a:t>σύστημα κρυστάλλωσης </a:t>
            </a: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Χρώμα</a:t>
            </a:r>
            <a:r>
              <a:rPr lang="en-US" b="1" dirty="0">
                <a:solidFill>
                  <a:prstClr val="white"/>
                </a:solidFill>
              </a:rPr>
              <a:t>:</a:t>
            </a:r>
            <a:r>
              <a:rPr lang="el-GR" b="1" dirty="0">
                <a:solidFill>
                  <a:prstClr val="white"/>
                </a:solidFill>
              </a:rPr>
              <a:t> </a:t>
            </a:r>
            <a:r>
              <a:rPr lang="el-GR" dirty="0">
                <a:solidFill>
                  <a:prstClr val="white"/>
                </a:solidFill>
              </a:rPr>
              <a:t>λευκό</a:t>
            </a:r>
            <a:r>
              <a:rPr lang="en-US" dirty="0">
                <a:solidFill>
                  <a:prstClr val="white"/>
                </a:solidFill>
              </a:rPr>
              <a:t>,</a:t>
            </a:r>
            <a:r>
              <a:rPr lang="el-GR" dirty="0">
                <a:solidFill>
                  <a:prstClr val="white"/>
                </a:solidFill>
              </a:rPr>
              <a:t>κίτρινο</a:t>
            </a:r>
            <a:r>
              <a:rPr lang="en-US" dirty="0">
                <a:solidFill>
                  <a:prstClr val="white"/>
                </a:solidFill>
              </a:rPr>
              <a:t>,</a:t>
            </a:r>
            <a:r>
              <a:rPr lang="el-GR" dirty="0">
                <a:solidFill>
                  <a:prstClr val="white"/>
                </a:solidFill>
              </a:rPr>
              <a:t> κόκκινο, πορτοκαλί, μπλε</a:t>
            </a:r>
            <a:r>
              <a:rPr lang="en-US" dirty="0">
                <a:solidFill>
                  <a:prstClr val="white"/>
                </a:solidFill>
              </a:rPr>
              <a:t>,</a:t>
            </a:r>
            <a:r>
              <a:rPr lang="el-GR" dirty="0">
                <a:solidFill>
                  <a:prstClr val="white"/>
                </a:solidFill>
              </a:rPr>
              <a:t> πράσινο, καφέ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l-GR" dirty="0">
                <a:solidFill>
                  <a:prstClr val="white"/>
                </a:solidFill>
              </a:rPr>
              <a:t>γκρι </a:t>
            </a:r>
            <a:r>
              <a:rPr lang="el-GR" dirty="0" err="1">
                <a:solidFill>
                  <a:prstClr val="white"/>
                </a:solidFill>
              </a:rPr>
              <a:t>κλπ</a:t>
            </a:r>
            <a:endParaRPr lang="el-GR" dirty="0">
              <a:solidFill>
                <a:prstClr val="whit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Σκληρότητα </a:t>
            </a:r>
            <a:r>
              <a:rPr lang="el-GR" dirty="0">
                <a:solidFill>
                  <a:prstClr val="white"/>
                </a:solidFill>
              </a:rPr>
              <a:t>(κλίμακα </a:t>
            </a:r>
            <a:r>
              <a:rPr lang="en-US" dirty="0">
                <a:solidFill>
                  <a:prstClr val="white"/>
                </a:solidFill>
              </a:rPr>
              <a:t>Mohs)</a:t>
            </a:r>
            <a:r>
              <a:rPr lang="en-US" b="1" dirty="0">
                <a:solidFill>
                  <a:prstClr val="white"/>
                </a:solidFill>
              </a:rPr>
              <a:t>: </a:t>
            </a:r>
            <a:r>
              <a:rPr lang="el-GR" b="1" dirty="0">
                <a:solidFill>
                  <a:prstClr val="white"/>
                </a:solidFill>
              </a:rPr>
              <a:t>3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(Αλλιώς ονομάζεται και Ισλανδική κρύσταλλος)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3E674-DE5D-42B7-8359-C6963AA76DEB}"/>
              </a:ext>
            </a:extLst>
          </p:cNvPr>
          <p:cNvSpPr txBox="1"/>
          <p:nvPr/>
        </p:nvSpPr>
        <p:spPr>
          <a:xfrm>
            <a:off x="8043667" y="1474548"/>
            <a:ext cx="3467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Πολυμορφική ορυκτή μορφή του </a:t>
            </a:r>
            <a:r>
              <a:rPr lang="el-GR" b="1" dirty="0">
                <a:solidFill>
                  <a:prstClr val="white"/>
                </a:solidFill>
              </a:rPr>
              <a:t>ανθρακικού ασβεστίου </a:t>
            </a:r>
            <a:r>
              <a:rPr lang="en-US" dirty="0">
                <a:solidFill>
                  <a:prstClr val="white"/>
                </a:solidFill>
              </a:rPr>
              <a:t>(CaCO3)</a:t>
            </a:r>
            <a:endParaRPr lang="el-GR" b="1" baseline="-25000" dirty="0">
              <a:solidFill>
                <a:prstClr val="whit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Ρομβικό</a:t>
            </a:r>
            <a:r>
              <a:rPr lang="el-GR" dirty="0">
                <a:solidFill>
                  <a:prstClr val="white"/>
                </a:solidFill>
              </a:rPr>
              <a:t> σύστημα κρυστάλλωσης </a:t>
            </a: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Χρώμα</a:t>
            </a:r>
            <a:r>
              <a:rPr lang="en-US" dirty="0">
                <a:solidFill>
                  <a:prstClr val="white"/>
                </a:solidFill>
              </a:rPr>
              <a:t>:</a:t>
            </a:r>
            <a:r>
              <a:rPr lang="el-GR" dirty="0">
                <a:solidFill>
                  <a:prstClr val="white"/>
                </a:solidFill>
              </a:rPr>
              <a:t> Συνήθως άχρους ή λευκός έως τεφρός. Πολλές φορές σε ποικιλία χρωμάτων, λόγω προσμίξεων</a:t>
            </a:r>
          </a:p>
          <a:p>
            <a:pPr lvl="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</a:rPr>
              <a:t>Σκληρότητα</a:t>
            </a:r>
            <a:r>
              <a:rPr lang="el-GR" dirty="0">
                <a:solidFill>
                  <a:prstClr val="white"/>
                </a:solidFill>
              </a:rPr>
              <a:t> (κλίμακα </a:t>
            </a:r>
            <a:r>
              <a:rPr lang="en-US" dirty="0">
                <a:solidFill>
                  <a:prstClr val="white"/>
                </a:solidFill>
              </a:rPr>
              <a:t>Mohs): </a:t>
            </a:r>
            <a:r>
              <a:rPr lang="en-US" b="1" dirty="0">
                <a:solidFill>
                  <a:prstClr val="white"/>
                </a:solidFill>
              </a:rPr>
              <a:t>3,5 – 4</a:t>
            </a:r>
          </a:p>
        </p:txBody>
      </p:sp>
      <p:pic>
        <p:nvPicPr>
          <p:cNvPr id="11" name="17 - Εικόνα" descr="aragonite- calcite.gif">
            <a:extLst>
              <a:ext uri="{FF2B5EF4-FFF2-40B4-BE49-F238E27FC236}">
                <a16:creationId xmlns:a16="http://schemas.microsoft.com/office/drawing/2014/main" id="{ADEBBCD7-4AED-4C8E-8AC1-36035E281D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156" y="3963724"/>
            <a:ext cx="4924189" cy="28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158FD-B1D0-42B6-BC17-C212192C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03" y="156839"/>
            <a:ext cx="9905998" cy="1905000"/>
          </a:xfrm>
        </p:spPr>
        <p:txBody>
          <a:bodyPr/>
          <a:lstStyle/>
          <a:p>
            <a:pPr algn="ctr"/>
            <a:r>
              <a:rPr lang="el-GR" sz="4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Ασβεστίτησ – αραγωνιτησ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48F6374-D3D2-4B1B-903B-3F11BC9F3CD6}"/>
              </a:ext>
            </a:extLst>
          </p:cNvPr>
          <p:cNvSpPr/>
          <p:nvPr/>
        </p:nvSpPr>
        <p:spPr>
          <a:xfrm>
            <a:off x="5094961" y="1538619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dirty="0">
                <a:solidFill>
                  <a:prstClr val="white"/>
                </a:solidFill>
              </a:rPr>
              <a:t>ΧΡΗΣΕΙΣ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EEC9B2A-50B9-4045-BADE-07DB2A1C6CA7}"/>
              </a:ext>
            </a:extLst>
          </p:cNvPr>
          <p:cNvSpPr/>
          <p:nvPr/>
        </p:nvSpPr>
        <p:spPr>
          <a:xfrm>
            <a:off x="242657" y="2074662"/>
            <a:ext cx="4996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Κυρίως στην παρασκευή τσιμέντων Πόρτλαντ και ασβέστη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Στην οικοδομική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 Στη διακοσμητική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Στη λιθογραφία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 Ως λίπασμα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2295C73-8E68-45B6-976F-1A9FC76F4C7A}"/>
              </a:ext>
            </a:extLst>
          </p:cNvPr>
          <p:cNvSpPr/>
          <p:nvPr/>
        </p:nvSpPr>
        <p:spPr>
          <a:xfrm>
            <a:off x="6192637" y="207466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Στα ενυδρεία απαραίτητος για την δημιουργία συνθηκών κοραλλιογενών υφάλων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Διατήρηση κανονικών επιπέδων </a:t>
            </a:r>
            <a:r>
              <a:rPr lang="en-US" dirty="0">
                <a:solidFill>
                  <a:prstClr val="white"/>
                </a:solidFill>
              </a:rPr>
              <a:t>pH </a:t>
            </a:r>
            <a:r>
              <a:rPr lang="el-GR" dirty="0">
                <a:solidFill>
                  <a:prstClr val="white"/>
                </a:solidFill>
              </a:rPr>
              <a:t>ωκεανών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 Απομάκρυνση μολύβδου, ψευδάργυρου, κοβαλτίου από μολυσμένα νερά </a:t>
            </a:r>
          </a:p>
          <a:p>
            <a:pPr lvl="0">
              <a:buFont typeface="Arial" pitchFamily="34" charset="0"/>
              <a:buChar char="•"/>
            </a:pPr>
            <a:r>
              <a:rPr lang="el-GR" dirty="0">
                <a:solidFill>
                  <a:prstClr val="white"/>
                </a:solidFill>
              </a:rPr>
              <a:t>Πολλά μαλάκια σχηματίζουν το κέλυφός τους από αραγωνίτη, γι' αυτό και το εσωτερικό του εμφανίζει ιριδισμούς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9 - Εικόνα" descr="temprature.gif">
            <a:extLst>
              <a:ext uri="{FF2B5EF4-FFF2-40B4-BE49-F238E27FC236}">
                <a16:creationId xmlns:a16="http://schemas.microsoft.com/office/drawing/2014/main" id="{6D039657-245B-4441-95FF-BEACDDF86C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7658" y="2839441"/>
            <a:ext cx="3271244" cy="3922318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A39B7B6-FC93-4FD7-B3E8-E8E3268EE995}"/>
              </a:ext>
            </a:extLst>
          </p:cNvPr>
          <p:cNvSpPr/>
          <p:nvPr/>
        </p:nvSpPr>
        <p:spPr>
          <a:xfrm>
            <a:off x="7148346" y="5001309"/>
            <a:ext cx="504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Διάγραμμα συσχέτισης </a:t>
            </a:r>
            <a:r>
              <a:rPr lang="en-US" dirty="0">
                <a:solidFill>
                  <a:prstClr val="white"/>
                </a:solidFill>
              </a:rPr>
              <a:t>P-T</a:t>
            </a:r>
            <a:endParaRPr lang="el-GR" dirty="0">
              <a:solidFill>
                <a:prstClr val="white"/>
              </a:solidFill>
            </a:endParaRPr>
          </a:p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dirty="0">
                <a:solidFill>
                  <a:prstClr val="white"/>
                </a:solidFill>
              </a:rPr>
              <a:t>( Ασβεστίτη-</a:t>
            </a:r>
            <a:r>
              <a:rPr lang="el-GR" dirty="0" err="1">
                <a:solidFill>
                  <a:prstClr val="white"/>
                </a:solidFill>
              </a:rPr>
              <a:t>Αραγωνίτη</a:t>
            </a:r>
            <a:r>
              <a:rPr lang="el-GR" dirty="0">
                <a:solidFill>
                  <a:prstClr val="white"/>
                </a:solidFill>
              </a:rPr>
              <a:t> )</a:t>
            </a:r>
            <a:endParaRPr lang="el-GR" dirty="0"/>
          </a:p>
        </p:txBody>
      </p:sp>
      <p:pic>
        <p:nvPicPr>
          <p:cNvPr id="11" name="Γραφικό 10" descr="Βέλος γραμμής: Ευθύγραμμο">
            <a:extLst>
              <a:ext uri="{FF2B5EF4-FFF2-40B4-BE49-F238E27FC236}">
                <a16:creationId xmlns:a16="http://schemas.microsoft.com/office/drawing/2014/main" id="{B041485A-3ECC-4220-BD26-9BB1A10DF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8111" y="4958271"/>
            <a:ext cx="732408" cy="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ποτέλεσμα εικόνας για ελλαδα χαρτης">
            <a:extLst>
              <a:ext uri="{FF2B5EF4-FFF2-40B4-BE49-F238E27FC236}">
                <a16:creationId xmlns:a16="http://schemas.microsoft.com/office/drawing/2014/main" id="{2E78F3F1-1234-420F-8887-950E6EB1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7" y="159564"/>
            <a:ext cx="5543324" cy="61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Γραφικό 6" descr="Σημάδι">
            <a:extLst>
              <a:ext uri="{FF2B5EF4-FFF2-40B4-BE49-F238E27FC236}">
                <a16:creationId xmlns:a16="http://schemas.microsoft.com/office/drawing/2014/main" id="{8D576E51-4648-43B0-9FC9-6ADDF91F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9446" y="4094640"/>
            <a:ext cx="613193" cy="601370"/>
          </a:xfrm>
          <a:prstGeom prst="rect">
            <a:avLst/>
          </a:prstGeom>
        </p:spPr>
      </p:pic>
      <p:pic>
        <p:nvPicPr>
          <p:cNvPr id="8" name="Γραφικό 7" descr="Σημάδι">
            <a:extLst>
              <a:ext uri="{FF2B5EF4-FFF2-40B4-BE49-F238E27FC236}">
                <a16:creationId xmlns:a16="http://schemas.microsoft.com/office/drawing/2014/main" id="{79CDCC1A-F8A2-42F8-9191-BCA168267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769" y="3030823"/>
            <a:ext cx="631794" cy="687095"/>
          </a:xfrm>
          <a:prstGeom prst="rect">
            <a:avLst/>
          </a:prstGeom>
        </p:spPr>
      </p:pic>
      <p:pic>
        <p:nvPicPr>
          <p:cNvPr id="9" name="Γραφικό 8" descr="Σημάδι">
            <a:extLst>
              <a:ext uri="{FF2B5EF4-FFF2-40B4-BE49-F238E27FC236}">
                <a16:creationId xmlns:a16="http://schemas.microsoft.com/office/drawing/2014/main" id="{BB519EBF-A79D-4117-89DD-C175E8BC8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769" y="4094640"/>
            <a:ext cx="631794" cy="687095"/>
          </a:xfrm>
          <a:prstGeom prst="rect">
            <a:avLst/>
          </a:prstGeom>
        </p:spPr>
      </p:pic>
      <p:pic>
        <p:nvPicPr>
          <p:cNvPr id="10" name="Γραφικό 9" descr="Σημάδι">
            <a:extLst>
              <a:ext uri="{FF2B5EF4-FFF2-40B4-BE49-F238E27FC236}">
                <a16:creationId xmlns:a16="http://schemas.microsoft.com/office/drawing/2014/main" id="{EBA72E4F-666F-4EE6-A120-76AD3A3B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0590" y="3365561"/>
            <a:ext cx="631794" cy="687095"/>
          </a:xfrm>
          <a:prstGeom prst="rect">
            <a:avLst/>
          </a:prstGeom>
        </p:spPr>
      </p:pic>
      <p:pic>
        <p:nvPicPr>
          <p:cNvPr id="11" name="Γραφικό 10" descr="Σημάδι">
            <a:extLst>
              <a:ext uri="{FF2B5EF4-FFF2-40B4-BE49-F238E27FC236}">
                <a16:creationId xmlns:a16="http://schemas.microsoft.com/office/drawing/2014/main" id="{2D5E469A-F618-47FF-9957-D1965749D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804" y="3229437"/>
            <a:ext cx="631794" cy="687095"/>
          </a:xfrm>
          <a:prstGeom prst="rect">
            <a:avLst/>
          </a:prstGeom>
        </p:spPr>
      </p:pic>
      <p:pic>
        <p:nvPicPr>
          <p:cNvPr id="12" name="Γραφικό 11" descr="Σημάδι">
            <a:extLst>
              <a:ext uri="{FF2B5EF4-FFF2-40B4-BE49-F238E27FC236}">
                <a16:creationId xmlns:a16="http://schemas.microsoft.com/office/drawing/2014/main" id="{1A2E4E8B-B696-4A1F-98E2-B42F3853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8796" y="3064184"/>
            <a:ext cx="631794" cy="687095"/>
          </a:xfrm>
          <a:prstGeom prst="rect">
            <a:avLst/>
          </a:prstGeom>
        </p:spPr>
      </p:pic>
      <p:pic>
        <p:nvPicPr>
          <p:cNvPr id="13" name="Γραφικό 12" descr="Σημάδι">
            <a:extLst>
              <a:ext uri="{FF2B5EF4-FFF2-40B4-BE49-F238E27FC236}">
                <a16:creationId xmlns:a16="http://schemas.microsoft.com/office/drawing/2014/main" id="{B8216869-E26C-401D-BE87-246B6B874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4517" y="1852566"/>
            <a:ext cx="631794" cy="687095"/>
          </a:xfrm>
          <a:prstGeom prst="rect">
            <a:avLst/>
          </a:prstGeom>
        </p:spPr>
      </p:pic>
      <p:pic>
        <p:nvPicPr>
          <p:cNvPr id="14" name="Γραφικό 13" descr="Σημάδι">
            <a:extLst>
              <a:ext uri="{FF2B5EF4-FFF2-40B4-BE49-F238E27FC236}">
                <a16:creationId xmlns:a16="http://schemas.microsoft.com/office/drawing/2014/main" id="{0F94B5A5-C1FE-4DE9-963A-F8093EA37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6598" y="5408951"/>
            <a:ext cx="631794" cy="687095"/>
          </a:xfrm>
          <a:prstGeom prst="rect">
            <a:avLst/>
          </a:prstGeom>
        </p:spPr>
      </p:pic>
      <p:pic>
        <p:nvPicPr>
          <p:cNvPr id="15" name="Γραφικό 14" descr="Σημάδι">
            <a:extLst>
              <a:ext uri="{FF2B5EF4-FFF2-40B4-BE49-F238E27FC236}">
                <a16:creationId xmlns:a16="http://schemas.microsoft.com/office/drawing/2014/main" id="{015AAB69-3142-46A0-BDED-A0A77723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642" y="805510"/>
            <a:ext cx="631794" cy="687095"/>
          </a:xfrm>
          <a:prstGeom prst="rect">
            <a:avLst/>
          </a:prstGeom>
        </p:spPr>
      </p:pic>
      <p:pic>
        <p:nvPicPr>
          <p:cNvPr id="16" name="Γραφικό 15" descr="Σημάδι">
            <a:extLst>
              <a:ext uri="{FF2B5EF4-FFF2-40B4-BE49-F238E27FC236}">
                <a16:creationId xmlns:a16="http://schemas.microsoft.com/office/drawing/2014/main" id="{3F5C3418-9B62-4F96-B34C-4EEB4541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111" y="3783736"/>
            <a:ext cx="631794" cy="687095"/>
          </a:xfrm>
          <a:prstGeom prst="rect">
            <a:avLst/>
          </a:prstGeom>
        </p:spPr>
      </p:pic>
      <p:pic>
        <p:nvPicPr>
          <p:cNvPr id="17" name="Γραφικό 16" descr="Σημάδι">
            <a:extLst>
              <a:ext uri="{FF2B5EF4-FFF2-40B4-BE49-F238E27FC236}">
                <a16:creationId xmlns:a16="http://schemas.microsoft.com/office/drawing/2014/main" id="{191EA0B4-4D0E-497F-992A-35FF98FEA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7296" y="3093313"/>
            <a:ext cx="631794" cy="687095"/>
          </a:xfrm>
          <a:prstGeom prst="rect">
            <a:avLst/>
          </a:prstGeom>
        </p:spPr>
      </p:pic>
      <p:pic>
        <p:nvPicPr>
          <p:cNvPr id="18" name="Γραφικό 17" descr="Σημάδι">
            <a:extLst>
              <a:ext uri="{FF2B5EF4-FFF2-40B4-BE49-F238E27FC236}">
                <a16:creationId xmlns:a16="http://schemas.microsoft.com/office/drawing/2014/main" id="{06717C2F-4690-41A5-8101-082876EEE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8944" y="2992700"/>
            <a:ext cx="631794" cy="687095"/>
          </a:xfrm>
          <a:prstGeom prst="rect">
            <a:avLst/>
          </a:prstGeom>
        </p:spPr>
      </p:pic>
      <p:pic>
        <p:nvPicPr>
          <p:cNvPr id="19" name="Γραφικό 18" descr="Σημάδι">
            <a:extLst>
              <a:ext uri="{FF2B5EF4-FFF2-40B4-BE49-F238E27FC236}">
                <a16:creationId xmlns:a16="http://schemas.microsoft.com/office/drawing/2014/main" id="{C271D803-9E53-4B0E-920D-757077B2C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5197" y="2814406"/>
            <a:ext cx="631794" cy="687095"/>
          </a:xfrm>
          <a:prstGeom prst="rect">
            <a:avLst/>
          </a:prstGeom>
        </p:spPr>
      </p:pic>
      <p:pic>
        <p:nvPicPr>
          <p:cNvPr id="20" name="Γραφικό 19" descr="Σημάδι">
            <a:extLst>
              <a:ext uri="{FF2B5EF4-FFF2-40B4-BE49-F238E27FC236}">
                <a16:creationId xmlns:a16="http://schemas.microsoft.com/office/drawing/2014/main" id="{FD787A69-0F0A-4528-9DD3-1E358D52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7652" y="2885890"/>
            <a:ext cx="631794" cy="687095"/>
          </a:xfrm>
          <a:prstGeom prst="rect">
            <a:avLst/>
          </a:prstGeom>
        </p:spPr>
      </p:pic>
      <p:pic>
        <p:nvPicPr>
          <p:cNvPr id="22" name="Picture 2" descr="Αποτέλεσμα εικόνας για παγκοσμιος χαρτης στα ελληνικα hd">
            <a:extLst>
              <a:ext uri="{FF2B5EF4-FFF2-40B4-BE49-F238E27FC236}">
                <a16:creationId xmlns:a16="http://schemas.microsoft.com/office/drawing/2014/main" id="{0A74E971-ADFC-46C6-8F03-5D14176D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15" y="159566"/>
            <a:ext cx="6369299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B620EA-D0A7-48B8-BCCB-2D5F965E7F00}"/>
              </a:ext>
            </a:extLst>
          </p:cNvPr>
          <p:cNvSpPr txBox="1"/>
          <p:nvPr/>
        </p:nvSpPr>
        <p:spPr>
          <a:xfrm>
            <a:off x="5757922" y="6377034"/>
            <a:ext cx="481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ΑΡΑΓΩΝΙΤΗΣ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6" name="Γραφικό 25" descr="Σημάδι">
            <a:extLst>
              <a:ext uri="{FF2B5EF4-FFF2-40B4-BE49-F238E27FC236}">
                <a16:creationId xmlns:a16="http://schemas.microsoft.com/office/drawing/2014/main" id="{0025EA79-5E52-451F-B628-29999EA2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4067" y="2187790"/>
            <a:ext cx="631794" cy="687095"/>
          </a:xfrm>
          <a:prstGeom prst="rect">
            <a:avLst/>
          </a:prstGeom>
        </p:spPr>
      </p:pic>
      <p:pic>
        <p:nvPicPr>
          <p:cNvPr id="27" name="Γραφικό 26" descr="Σημάδι">
            <a:extLst>
              <a:ext uri="{FF2B5EF4-FFF2-40B4-BE49-F238E27FC236}">
                <a16:creationId xmlns:a16="http://schemas.microsoft.com/office/drawing/2014/main" id="{3A26E7D3-4109-4FAD-B58E-C7FB5864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7260" y="3981090"/>
            <a:ext cx="631794" cy="687095"/>
          </a:xfrm>
          <a:prstGeom prst="rect">
            <a:avLst/>
          </a:prstGeom>
        </p:spPr>
      </p:pic>
      <p:pic>
        <p:nvPicPr>
          <p:cNvPr id="28" name="Γραφικό 27" descr="Σημάδι">
            <a:extLst>
              <a:ext uri="{FF2B5EF4-FFF2-40B4-BE49-F238E27FC236}">
                <a16:creationId xmlns:a16="http://schemas.microsoft.com/office/drawing/2014/main" id="{E0658E17-705E-44BE-82BF-D723C5E24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046" y="1962057"/>
            <a:ext cx="631794" cy="687095"/>
          </a:xfrm>
          <a:prstGeom prst="rect">
            <a:avLst/>
          </a:prstGeom>
        </p:spPr>
      </p:pic>
      <p:pic>
        <p:nvPicPr>
          <p:cNvPr id="29" name="Γραφικό 28" descr="Σημάδι">
            <a:extLst>
              <a:ext uri="{FF2B5EF4-FFF2-40B4-BE49-F238E27FC236}">
                <a16:creationId xmlns:a16="http://schemas.microsoft.com/office/drawing/2014/main" id="{CEC85D26-708A-4964-AB29-C4E7BDDC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2414" y="1769893"/>
            <a:ext cx="631794" cy="687095"/>
          </a:xfrm>
          <a:prstGeom prst="rect">
            <a:avLst/>
          </a:prstGeom>
        </p:spPr>
      </p:pic>
      <p:pic>
        <p:nvPicPr>
          <p:cNvPr id="30" name="Γραφικό 29" descr="Σημάδι">
            <a:extLst>
              <a:ext uri="{FF2B5EF4-FFF2-40B4-BE49-F238E27FC236}">
                <a16:creationId xmlns:a16="http://schemas.microsoft.com/office/drawing/2014/main" id="{516F338E-189D-4D3A-9126-2FAC3675B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156" y="2343728"/>
            <a:ext cx="631794" cy="687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0D66F-8BCC-4644-A70F-CF65597116ED}"/>
              </a:ext>
            </a:extLst>
          </p:cNvPr>
          <p:cNvSpPr txBox="1"/>
          <p:nvPr/>
        </p:nvSpPr>
        <p:spPr>
          <a:xfrm>
            <a:off x="186775" y="6377034"/>
            <a:ext cx="290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ΑΣΒΕΣΤΙΤΗΣ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ABEC9-1CC8-4450-B691-EE5B7FE5E533}"/>
              </a:ext>
            </a:extLst>
          </p:cNvPr>
          <p:cNvSpPr txBox="1"/>
          <p:nvPr/>
        </p:nvSpPr>
        <p:spPr>
          <a:xfrm>
            <a:off x="199287" y="5140962"/>
            <a:ext cx="222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Χαλκιδική,Λέσβος,Λασίθι,Μέγαρα</a:t>
            </a:r>
            <a:r>
              <a:rPr lang="el-GR" dirty="0">
                <a:solidFill>
                  <a:schemeClr val="bg1"/>
                </a:solidFill>
              </a:rPr>
              <a:t>,</a:t>
            </a:r>
          </a:p>
          <a:p>
            <a:r>
              <a:rPr lang="el-GR" dirty="0" err="1">
                <a:solidFill>
                  <a:schemeClr val="bg1"/>
                </a:solidFill>
              </a:rPr>
              <a:t>Λαύριο,Μήλος</a:t>
            </a:r>
            <a:r>
              <a:rPr lang="el-GR" dirty="0">
                <a:solidFill>
                  <a:schemeClr val="bg1"/>
                </a:solidFill>
              </a:rPr>
              <a:t>,</a:t>
            </a:r>
          </a:p>
          <a:p>
            <a:r>
              <a:rPr lang="el-GR" dirty="0">
                <a:solidFill>
                  <a:schemeClr val="bg1"/>
                </a:solidFill>
              </a:rPr>
              <a:t>Σέριφος)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DFE57-CDE6-4981-8DF1-78867CF377C3}"/>
              </a:ext>
            </a:extLst>
          </p:cNvPr>
          <p:cNvSpPr txBox="1"/>
          <p:nvPr/>
        </p:nvSpPr>
        <p:spPr>
          <a:xfrm>
            <a:off x="5762393" y="5290833"/>
            <a:ext cx="3176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ΗΠΑ,Ναμίμπια</a:t>
            </a:r>
            <a:r>
              <a:rPr lang="el-GR" dirty="0">
                <a:solidFill>
                  <a:schemeClr val="bg1"/>
                </a:solidFill>
              </a:rPr>
              <a:t>,</a:t>
            </a:r>
          </a:p>
          <a:p>
            <a:r>
              <a:rPr lang="el-GR" dirty="0" err="1">
                <a:solidFill>
                  <a:schemeClr val="bg1"/>
                </a:solidFill>
              </a:rPr>
              <a:t>Μαρόκο,Αυστρία,Σλοβακία</a:t>
            </a:r>
            <a:r>
              <a:rPr lang="el-GR" dirty="0">
                <a:solidFill>
                  <a:schemeClr val="bg1"/>
                </a:solidFill>
              </a:rPr>
              <a:t> *Ελλάδα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l-GR" dirty="0">
                <a:solidFill>
                  <a:schemeClr val="bg1"/>
                </a:solidFill>
              </a:rPr>
              <a:t>Σέριφος)</a:t>
            </a:r>
          </a:p>
        </p:txBody>
      </p:sp>
    </p:spTree>
    <p:extLst>
      <p:ext uri="{BB962C8B-B14F-4D97-AF65-F5344CB8AC3E}">
        <p14:creationId xmlns:p14="http://schemas.microsoft.com/office/powerpoint/2010/main" val="2700900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TM03457485[[fn=Πλέγμα]]</Template>
  <TotalTime>938</TotalTime>
  <Words>681</Words>
  <Application>Microsoft Office PowerPoint</Application>
  <PresentationFormat>Ευρεία οθόνη</PresentationFormat>
  <Paragraphs>150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Georgia Pro Cond Black</vt:lpstr>
      <vt:lpstr>Wingdings</vt:lpstr>
      <vt:lpstr>Πλέγμα</vt:lpstr>
      <vt:lpstr>Παρουσίαση του PowerPoint</vt:lpstr>
      <vt:lpstr>Πολυμορφα ορυκτα</vt:lpstr>
      <vt:lpstr>πολυμορφια</vt:lpstr>
      <vt:lpstr>ΔΙΑΜΑΝΤΙ – ΓΡΑΦΙΤΗΣ </vt:lpstr>
      <vt:lpstr> </vt:lpstr>
      <vt:lpstr>Παρουσίαση του PowerPoint</vt:lpstr>
      <vt:lpstr>Παρουσίαση του PowerPoint</vt:lpstr>
      <vt:lpstr>Ασβεστίτησ – αραγωνιτησ</vt:lpstr>
      <vt:lpstr>Παρουσίαση του PowerPoint</vt:lpstr>
      <vt:lpstr>ΣΙΔΗΡΟΠΥΡΙΤΗΣ – ΜΑΡΚΑΣΙΤΗΣ  </vt:lpstr>
      <vt:lpstr>ΣΙΔΗΡΟΠΥΡΙΤΗΣ - ΜΑΡΚΑΣΙΤΗΣ </vt:lpstr>
      <vt:lpstr>Παρουσίαση του PowerPoint</vt:lpstr>
      <vt:lpstr>Παρουσίαση του PowerPoint</vt:lpstr>
      <vt:lpstr>χαλαζιασ - KΟΕΣΙΤΗΣ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Πολυμορφα ορυκτα</dc:title>
  <dc:creator>silviadiakopto@gmail.com</dc:creator>
  <cp:lastModifiedBy>silviadiakopto@gmail.com</cp:lastModifiedBy>
  <cp:revision>72</cp:revision>
  <dcterms:created xsi:type="dcterms:W3CDTF">2017-10-20T11:18:10Z</dcterms:created>
  <dcterms:modified xsi:type="dcterms:W3CDTF">2017-10-29T22:48:27Z</dcterms:modified>
</cp:coreProperties>
</file>