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l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l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slideplayer.gr/" TargetMode="External"/><Relationship Id="rId4" Type="http://schemas.openxmlformats.org/officeDocument/2006/relationships/hyperlink" Target="http://slideplayer.gr/" TargetMode="External"/><Relationship Id="rId5" Type="http://schemas.openxmlformats.org/officeDocument/2006/relationships/hyperlink" Target="https://physicsgg.me/" TargetMode="External"/><Relationship Id="rId6" Type="http://schemas.openxmlformats.org/officeDocument/2006/relationships/hyperlink" Target="http://www.orykta.g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6.gif"/><Relationship Id="rId5" Type="http://schemas.openxmlformats.org/officeDocument/2006/relationships/image" Target="../media/image3.gif"/><Relationship Id="rId6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0" y="0"/>
            <a:ext cx="9144000" cy="20469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l" sz="1800"/>
              <a:t>Μάρα Μιχελετάκη </a:t>
            </a:r>
          </a:p>
          <a:p>
            <a:pPr lvl="0" algn="l">
              <a:spcBef>
                <a:spcPts val="0"/>
              </a:spcBef>
              <a:buNone/>
            </a:pPr>
            <a:r>
              <a:rPr lang="el" sz="1800"/>
              <a:t>Μυρτώ Μαρία Ευσταθιάδη</a:t>
            </a:r>
          </a:p>
          <a:p>
            <a:pPr lvl="0" algn="l">
              <a:spcBef>
                <a:spcPts val="0"/>
              </a:spcBef>
              <a:buNone/>
            </a:pPr>
            <a:r>
              <a:rPr lang="el" sz="1800"/>
              <a:t>Βασιλική Χρυσανθάκη</a:t>
            </a:r>
          </a:p>
        </p:txBody>
      </p:sp>
      <p:pic>
        <p:nvPicPr>
          <p:cNvPr descr="galinitis.jpg"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50" y="2046900"/>
            <a:ext cx="9083450" cy="30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_greece.jpg" id="118" name="Shape 118"/>
          <p:cNvPicPr preferRelativeResize="0"/>
          <p:nvPr/>
        </p:nvPicPr>
        <p:blipFill rotWithShape="1">
          <a:blip r:embed="rId3">
            <a:alphaModFix/>
          </a:blip>
          <a:srcRect b="36475" l="6812" r="-8645" t="-1170"/>
          <a:stretch/>
        </p:blipFill>
        <p:spPr>
          <a:xfrm>
            <a:off x="380500" y="547415"/>
            <a:ext cx="6744300" cy="428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3345925" y="1613900"/>
            <a:ext cx="577200" cy="354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 rot="-1689447">
            <a:off x="2849609" y="4133125"/>
            <a:ext cx="511765" cy="35407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3201575" y="1023450"/>
            <a:ext cx="1705800" cy="656100"/>
          </a:xfrm>
          <a:prstGeom prst="flowChartConnector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2256850" y="1233400"/>
            <a:ext cx="944700" cy="22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6678675" y="916900"/>
            <a:ext cx="7337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>
                <a:solidFill>
                  <a:srgbClr val="00FF00"/>
                </a:solidFill>
              </a:rPr>
              <a:t>Ανατολική Μακεδονία</a:t>
            </a:r>
          </a:p>
          <a:p>
            <a:pPr lvl="0">
              <a:spcBef>
                <a:spcPts val="0"/>
              </a:spcBef>
              <a:buNone/>
            </a:pPr>
            <a:r>
              <a:rPr lang="el">
                <a:solidFill>
                  <a:srgbClr val="00FF00"/>
                </a:solidFill>
              </a:rPr>
              <a:t> και Θράκη.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l">
                <a:solidFill>
                  <a:srgbClr val="FF0000"/>
                </a:solidFill>
              </a:rPr>
              <a:t>Στρατώνι της Χαλκιδικής.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l">
                <a:solidFill>
                  <a:srgbClr val="9900FF"/>
                </a:solidFill>
              </a:rPr>
              <a:t>Λαύριο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>
                <a:solidFill>
                  <a:srgbClr val="F1C232"/>
                </a:solidFill>
              </a:rPr>
              <a:t>ΒΙΒΛΙΟΓΡΑΦΙΑ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354275" y="1364600"/>
            <a:ext cx="6481800" cy="1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1C232"/>
              </a:buClr>
              <a:buChar char="●"/>
            </a:pPr>
            <a:r>
              <a:rPr lang="el">
                <a:solidFill>
                  <a:srgbClr val="F1C232"/>
                </a:solidFill>
              </a:rPr>
              <a:t>‘’Ορυκτολογία-Πετρολογία”  - Στέργιος Σ. Θεοδωρηκάς, Θεσσαλονίκη 2013, έκδοση 4η.</a:t>
            </a:r>
          </a:p>
          <a:p>
            <a:pPr indent="-228600" lvl="0" marL="457200" rtl="0">
              <a:spcBef>
                <a:spcPts val="0"/>
              </a:spcBef>
              <a:buClr>
                <a:srgbClr val="F1C232"/>
              </a:buClr>
              <a:buChar char="●"/>
            </a:pPr>
            <a:r>
              <a:rPr lang="el">
                <a:solidFill>
                  <a:srgbClr val="F1C232"/>
                </a:solidFill>
              </a:rPr>
              <a:t> </a:t>
            </a:r>
            <a:r>
              <a:rPr lang="el" u="sng">
                <a:solidFill>
                  <a:schemeClr val="hlink"/>
                </a:solidFill>
                <a:hlinkClick r:id="rId3"/>
              </a:rPr>
              <a:t>http://slideplayer.gr/</a:t>
            </a:r>
            <a:r>
              <a:rPr lang="el">
                <a:solidFill>
                  <a:srgbClr val="F1C232"/>
                </a:solidFill>
              </a:rPr>
              <a:t>    - Κρυσταλλική δομή.</a:t>
            </a:r>
          </a:p>
          <a:p>
            <a:pPr indent="-228600" lvl="0" marL="457200" rtl="0">
              <a:spcBef>
                <a:spcPts val="0"/>
              </a:spcBef>
              <a:buClr>
                <a:srgbClr val="F1C232"/>
              </a:buClr>
              <a:buChar char="●"/>
            </a:pPr>
            <a:r>
              <a:rPr lang="el" u="sng">
                <a:solidFill>
                  <a:schemeClr val="hlink"/>
                </a:solidFill>
                <a:hlinkClick r:id="rId4"/>
              </a:rPr>
              <a:t>http://slideplayer.gr/</a:t>
            </a:r>
            <a:r>
              <a:rPr lang="el">
                <a:solidFill>
                  <a:srgbClr val="F1C232"/>
                </a:solidFill>
              </a:rPr>
              <a:t>     - Χημική σύσταση.</a:t>
            </a:r>
          </a:p>
          <a:p>
            <a:pPr indent="-228600" lvl="0" marL="457200" rtl="0">
              <a:spcBef>
                <a:spcPts val="0"/>
              </a:spcBef>
              <a:buClr>
                <a:srgbClr val="F1C232"/>
              </a:buClr>
              <a:buChar char="●"/>
            </a:pPr>
            <a:r>
              <a:rPr lang="el" u="sng">
                <a:solidFill>
                  <a:schemeClr val="hlink"/>
                </a:solidFill>
                <a:hlinkClick r:id="rId5"/>
              </a:rPr>
              <a:t>https://physicsgg.me/</a:t>
            </a:r>
            <a:r>
              <a:rPr lang="el">
                <a:solidFill>
                  <a:srgbClr val="F1C232"/>
                </a:solidFill>
              </a:rPr>
              <a:t>  - Χρήσεις.</a:t>
            </a:r>
          </a:p>
          <a:p>
            <a:pPr indent="-228600" lvl="0" marL="457200">
              <a:spcBef>
                <a:spcPts val="0"/>
              </a:spcBef>
              <a:buClr>
                <a:srgbClr val="F1C232"/>
              </a:buClr>
              <a:buChar char="●"/>
            </a:pPr>
            <a:r>
              <a:rPr lang="el" u="sng">
                <a:solidFill>
                  <a:schemeClr val="hlink"/>
                </a:solidFill>
                <a:hlinkClick r:id="rId6"/>
              </a:rPr>
              <a:t>http://www.orykta.gr</a:t>
            </a:r>
            <a:r>
              <a:rPr lang="el">
                <a:solidFill>
                  <a:srgbClr val="F1C232"/>
                </a:solidFill>
              </a:rPr>
              <a:t>    - Χρήσεις, τοποθεσία.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 u="sng">
                <a:solidFill>
                  <a:srgbClr val="F1C232"/>
                </a:solidFill>
              </a:rPr>
              <a:t>ΚΡΥΣΤΑΛΛΙΚΗ ΔΟΜΗ</a:t>
            </a:r>
            <a:r>
              <a:rPr lang="el">
                <a:solidFill>
                  <a:srgbClr val="F1C232"/>
                </a:solidFill>
              </a:rPr>
              <a:t> </a:t>
            </a:r>
          </a:p>
        </p:txBody>
      </p:sp>
      <p:pic>
        <p:nvPicPr>
          <p:cNvPr descr="images.jpg" id="61" name="Shape 61"/>
          <p:cNvPicPr preferRelativeResize="0"/>
          <p:nvPr/>
        </p:nvPicPr>
        <p:blipFill rotWithShape="1">
          <a:blip r:embed="rId3">
            <a:alphaModFix/>
          </a:blip>
          <a:srcRect b="3145" l="55519" r="0" t="47858"/>
          <a:stretch/>
        </p:blipFill>
        <p:spPr>
          <a:xfrm>
            <a:off x="223050" y="3650075"/>
            <a:ext cx="1456450" cy="1210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_4.gif"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5700" y="3227800"/>
            <a:ext cx="1863200" cy="174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ctahedron.gif"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0851" y="3227800"/>
            <a:ext cx="1768297" cy="174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_________________4d4c45131f1b3.jpg"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0925" y="3461650"/>
            <a:ext cx="1456450" cy="1282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Shape 65"/>
          <p:cNvCxnSpPr/>
          <p:nvPr/>
        </p:nvCxnSpPr>
        <p:spPr>
          <a:xfrm>
            <a:off x="4487450" y="3227800"/>
            <a:ext cx="0" cy="16665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6" name="Shape 66"/>
          <p:cNvSpPr txBox="1"/>
          <p:nvPr/>
        </p:nvSpPr>
        <p:spPr>
          <a:xfrm>
            <a:off x="223050" y="1017725"/>
            <a:ext cx="6298200" cy="13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sz="2400">
                <a:solidFill>
                  <a:srgbClr val="F1C232"/>
                </a:solidFill>
              </a:rPr>
              <a:t>Oι κρύσταλλοι συχνά είναι : </a:t>
            </a:r>
          </a:p>
          <a:p>
            <a:pPr indent="-381000" lvl="0" marL="457200" rtl="0">
              <a:spcBef>
                <a:spcPts val="0"/>
              </a:spcBef>
              <a:buClr>
                <a:srgbClr val="F1C232"/>
              </a:buClr>
              <a:buSzPct val="100000"/>
              <a:buChar char="●"/>
            </a:pPr>
            <a:r>
              <a:rPr lang="el" sz="2400">
                <a:solidFill>
                  <a:srgbClr val="F1C232"/>
                </a:solidFill>
              </a:rPr>
              <a:t>κυβικοί</a:t>
            </a:r>
          </a:p>
          <a:p>
            <a:pPr indent="-381000" lvl="0" marL="457200" rtl="0">
              <a:spcBef>
                <a:spcPts val="0"/>
              </a:spcBef>
              <a:buClr>
                <a:srgbClr val="F1C232"/>
              </a:buClr>
              <a:buSzPct val="100000"/>
              <a:buChar char="●"/>
            </a:pPr>
            <a:r>
              <a:rPr lang="el" sz="2400">
                <a:solidFill>
                  <a:srgbClr val="F1C232"/>
                </a:solidFill>
              </a:rPr>
              <a:t>οκταεδρικοί</a:t>
            </a:r>
          </a:p>
          <a:p>
            <a:pPr indent="-381000" lvl="0" marL="457200">
              <a:spcBef>
                <a:spcPts val="0"/>
              </a:spcBef>
              <a:buClr>
                <a:srgbClr val="F1C232"/>
              </a:buClr>
              <a:buSzPct val="100000"/>
              <a:buChar char="●"/>
            </a:pPr>
            <a:r>
              <a:rPr lang="el" sz="2400">
                <a:solidFill>
                  <a:srgbClr val="F1C232"/>
                </a:solidFill>
              </a:rPr>
              <a:t>κυβικοί - οκταεδρικοί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 u="sng">
                <a:solidFill>
                  <a:srgbClr val="F1C232"/>
                </a:solidFill>
              </a:rPr>
              <a:t>ΚΡΥΣΤΑΛΛΙΚΗ ΔΟΜΗ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65600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" sz="2400">
                <a:solidFill>
                  <a:srgbClr val="F1C232"/>
                </a:solidFill>
              </a:rPr>
              <a:t>Τα </a:t>
            </a:r>
            <a:r>
              <a:rPr lang="el" sz="2400">
                <a:solidFill>
                  <a:srgbClr val="F1C232"/>
                </a:solidFill>
              </a:rPr>
              <a:t>συσσωματώματα είναι συνήθως :</a:t>
            </a:r>
          </a:p>
          <a:p>
            <a:pPr indent="-381000" lvl="0" marL="457200" rtl="0">
              <a:spcBef>
                <a:spcPts val="0"/>
              </a:spcBef>
              <a:buClr>
                <a:srgbClr val="F1C232"/>
              </a:buClr>
              <a:buSzPct val="100000"/>
              <a:buChar char="●"/>
            </a:pPr>
            <a:r>
              <a:rPr lang="el" sz="2400">
                <a:solidFill>
                  <a:srgbClr val="F1C232"/>
                </a:solidFill>
              </a:rPr>
              <a:t> αδρόκκοκα</a:t>
            </a:r>
          </a:p>
          <a:p>
            <a:pPr indent="-381000" lvl="0" marL="457200" rtl="0">
              <a:spcBef>
                <a:spcPts val="0"/>
              </a:spcBef>
              <a:buClr>
                <a:srgbClr val="F1C232"/>
              </a:buClr>
              <a:buSzPct val="100000"/>
              <a:buChar char="●"/>
            </a:pPr>
            <a:r>
              <a:rPr lang="el" sz="2400">
                <a:solidFill>
                  <a:srgbClr val="F1C232"/>
                </a:solidFill>
              </a:rPr>
              <a:t> λεπτόκκοκα </a:t>
            </a:r>
          </a:p>
          <a:p>
            <a:pPr indent="-381000" lvl="0" marL="457200">
              <a:spcBef>
                <a:spcPts val="0"/>
              </a:spcBef>
              <a:buClr>
                <a:srgbClr val="F1C232"/>
              </a:buClr>
              <a:buSzPct val="100000"/>
              <a:buChar char="●"/>
            </a:pPr>
            <a:r>
              <a:rPr lang="el" sz="2400">
                <a:solidFill>
                  <a:srgbClr val="F1C232"/>
                </a:solidFill>
              </a:rPr>
              <a:t> συμπαγή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03550" y="2351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 u="sng">
                <a:solidFill>
                  <a:srgbClr val="F1C232"/>
                </a:solidFill>
              </a:rPr>
              <a:t>ΧΗΜΙΚΗ ΣΥΣΤΑΣΗ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206725" y="1139350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l" sz="1400" u="sng">
                <a:solidFill>
                  <a:srgbClr val="F1C232"/>
                </a:solidFill>
              </a:rPr>
              <a:t>Ο</a:t>
            </a:r>
            <a:r>
              <a:rPr b="1" lang="el" sz="1400" u="sng">
                <a:solidFill>
                  <a:srgbClr val="F1C232"/>
                </a:solidFill>
              </a:rPr>
              <a:t>μάδα</a:t>
            </a:r>
            <a:r>
              <a:rPr lang="el" sz="1400">
                <a:solidFill>
                  <a:srgbClr val="F1C232"/>
                </a:solidFill>
              </a:rPr>
              <a:t>:                                     </a:t>
            </a:r>
            <a:r>
              <a:rPr lang="el" sz="1400"/>
              <a:t>  σουλφίδια</a:t>
            </a:r>
          </a:p>
          <a:p>
            <a:pPr lvl="0">
              <a:spcBef>
                <a:spcPts val="0"/>
              </a:spcBef>
              <a:buNone/>
            </a:pPr>
            <a:r>
              <a:rPr b="1" lang="el" sz="1400" u="sng">
                <a:solidFill>
                  <a:srgbClr val="F1C232"/>
                </a:solidFill>
              </a:rPr>
              <a:t>Γενικός Χημικός Τύπος</a:t>
            </a:r>
            <a:r>
              <a:rPr lang="el" sz="1400">
                <a:solidFill>
                  <a:srgbClr val="F1C232"/>
                </a:solidFill>
              </a:rPr>
              <a:t> :          </a:t>
            </a:r>
            <a:r>
              <a:rPr lang="el" sz="1400"/>
              <a:t> ΑΧ και ειδικός PbS</a:t>
            </a:r>
            <a:br>
              <a:rPr lang="el" sz="1400"/>
            </a:br>
            <a:r>
              <a:rPr lang="el" sz="1400"/>
              <a:t>                                                    (S) θείο - (Ρb) μόλυβδος και περιέχει ακόμη και Ag. (άργυρος )</a:t>
            </a:r>
          </a:p>
          <a:p>
            <a:pPr lvl="0">
              <a:spcBef>
                <a:spcPts val="0"/>
              </a:spcBef>
              <a:buNone/>
            </a:pPr>
            <a:r>
              <a:rPr b="1" lang="el" sz="1400" u="sng">
                <a:solidFill>
                  <a:srgbClr val="F1C232"/>
                </a:solidFill>
              </a:rPr>
              <a:t>Λάμψη</a:t>
            </a:r>
            <a:r>
              <a:rPr lang="el" sz="1400">
                <a:solidFill>
                  <a:srgbClr val="F1C232"/>
                </a:solidFill>
              </a:rPr>
              <a:t> :</a:t>
            </a:r>
            <a:r>
              <a:rPr lang="el" sz="1400"/>
              <a:t>                                      μεταλλική και θαμπώνει κάπως με την έκθεση στον αέρα. </a:t>
            </a:r>
          </a:p>
          <a:p>
            <a:pPr lvl="0">
              <a:spcBef>
                <a:spcPts val="0"/>
              </a:spcBef>
              <a:buNone/>
            </a:pPr>
            <a:r>
              <a:rPr b="1" lang="el" sz="1400" u="sng">
                <a:solidFill>
                  <a:srgbClr val="F1C232"/>
                </a:solidFill>
              </a:rPr>
              <a:t>Χρώμα</a:t>
            </a:r>
            <a:r>
              <a:rPr lang="el" sz="1400">
                <a:solidFill>
                  <a:srgbClr val="F1C232"/>
                </a:solidFill>
              </a:rPr>
              <a:t> :                                     </a:t>
            </a:r>
            <a:r>
              <a:rPr lang="el" sz="1400"/>
              <a:t> μολυβδότεφρο - κυανότεφρο </a:t>
            </a:r>
          </a:p>
          <a:p>
            <a:pPr lvl="0">
              <a:spcBef>
                <a:spcPts val="0"/>
              </a:spcBef>
              <a:buNone/>
            </a:pPr>
            <a:r>
              <a:rPr b="1" lang="el" sz="1400" u="sng">
                <a:solidFill>
                  <a:srgbClr val="F1C232"/>
                </a:solidFill>
              </a:rPr>
              <a:t>Γραμμή Σκόνης </a:t>
            </a:r>
            <a:r>
              <a:rPr lang="el" sz="1400">
                <a:solidFill>
                  <a:srgbClr val="F1C232"/>
                </a:solidFill>
              </a:rPr>
              <a:t>:</a:t>
            </a:r>
            <a:r>
              <a:rPr lang="el" sz="1400"/>
              <a:t>                       μολυβδότεφρη. </a:t>
            </a:r>
          </a:p>
          <a:p>
            <a:pPr lvl="0">
              <a:spcBef>
                <a:spcPts val="0"/>
              </a:spcBef>
              <a:buNone/>
            </a:pPr>
            <a:r>
              <a:rPr b="1" lang="el" sz="1400" u="sng">
                <a:solidFill>
                  <a:srgbClr val="F1C232"/>
                </a:solidFill>
              </a:rPr>
              <a:t>Βαθμός Σκληρότητας</a:t>
            </a:r>
            <a:r>
              <a:rPr lang="el" sz="1400">
                <a:solidFill>
                  <a:srgbClr val="F1C232"/>
                </a:solidFill>
              </a:rPr>
              <a:t> :             </a:t>
            </a:r>
            <a:r>
              <a:rPr lang="el" sz="1400"/>
              <a:t> 2,5/10 </a:t>
            </a:r>
          </a:p>
          <a:p>
            <a:pPr lvl="0">
              <a:spcBef>
                <a:spcPts val="0"/>
              </a:spcBef>
              <a:buNone/>
            </a:pPr>
            <a:r>
              <a:rPr b="1" lang="el" sz="1400" u="sng">
                <a:solidFill>
                  <a:srgbClr val="F1C232"/>
                </a:solidFill>
              </a:rPr>
              <a:t>Eιδικό Βάρος</a:t>
            </a:r>
            <a:r>
              <a:rPr lang="el" sz="1400">
                <a:solidFill>
                  <a:srgbClr val="F1C232"/>
                </a:solidFill>
              </a:rPr>
              <a:t> </a:t>
            </a:r>
            <a:r>
              <a:rPr lang="el" sz="1400"/>
              <a:t>:                          κυμαίνεται από 7,4-7,6.</a:t>
            </a:r>
          </a:p>
          <a:p>
            <a:pPr lvl="0">
              <a:spcBef>
                <a:spcPts val="0"/>
              </a:spcBef>
              <a:buNone/>
            </a:pPr>
            <a:r>
              <a:rPr b="1" lang="el" sz="1400" u="sng">
                <a:solidFill>
                  <a:srgbClr val="F1C232"/>
                </a:solidFill>
              </a:rPr>
              <a:t>Πυκνότητα</a:t>
            </a:r>
            <a:r>
              <a:rPr lang="el" sz="1400">
                <a:solidFill>
                  <a:srgbClr val="F1C232"/>
                </a:solidFill>
              </a:rPr>
              <a:t> :</a:t>
            </a:r>
            <a:r>
              <a:rPr lang="el" sz="1400"/>
              <a:t>                               7,4gr/cm3.  Με τέλειο σχισμό (100) και θραύση κογχοειδής.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>
                <a:solidFill>
                  <a:srgbClr val="F1C232"/>
                </a:solidFill>
              </a:rPr>
              <a:t>ΧΡΗΣΕΙΣ</a:t>
            </a:r>
          </a:p>
        </p:txBody>
      </p:sp>
      <p:pic>
        <p:nvPicPr>
          <p:cNvPr descr="3.png" id="84" name="Shape 84"/>
          <p:cNvPicPr preferRelativeResize="0"/>
          <p:nvPr/>
        </p:nvPicPr>
        <p:blipFill rotWithShape="1">
          <a:blip r:embed="rId3">
            <a:alphaModFix/>
          </a:blip>
          <a:srcRect b="0" l="2296" r="0" t="3836"/>
          <a:stretch/>
        </p:blipFill>
        <p:spPr>
          <a:xfrm>
            <a:off x="2689850" y="445025"/>
            <a:ext cx="5586701" cy="41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>
                <a:solidFill>
                  <a:srgbClr val="F1C232"/>
                </a:solidFill>
              </a:rPr>
              <a:t>ΧΡΗΣΕΙΣ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128025" y="10999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Char char="●"/>
            </a:pPr>
            <a:r>
              <a:rPr lang="el"/>
              <a:t>πρώτη ύλη για μεταλλουργείες παραγωγής μεταλλικού μολύβδου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λαύριο παλιά φωτο2-Λεύκωμα ΣΜΕ.jp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01" y="1800300"/>
            <a:ext cx="2742076" cy="2716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talleion-sim-gumus-maden-sivas-sevasteia_1.jpg"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5775" y="1718900"/>
            <a:ext cx="4246000" cy="30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>
                <a:solidFill>
                  <a:srgbClr val="F1C232"/>
                </a:solidFill>
              </a:rPr>
              <a:t>ΧΡΗΣΕΙΣ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91850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Char char="●"/>
            </a:pPr>
            <a:r>
              <a:rPr lang="el"/>
              <a:t>ημιαγωγός (μπορεί να χρησιμοποιηθεί, σε συνδυασμό</a:t>
            </a:r>
          </a:p>
          <a:p>
            <a:pPr lvl="0" rtl="0">
              <a:spcBef>
                <a:spcPts val="0"/>
              </a:spcBef>
              <a:buNone/>
            </a:pPr>
            <a:r>
              <a:rPr lang="el"/>
              <a:t> με ένα λεπτό σύρμα, για να σχηματιστεί μια δίοδος </a:t>
            </a:r>
          </a:p>
          <a:p>
            <a:pPr lvl="0" rtl="0">
              <a:spcBef>
                <a:spcPts val="0"/>
              </a:spcBef>
              <a:buNone/>
            </a:pPr>
            <a:r>
              <a:rPr lang="el"/>
              <a:t>επαφής σημείου του γερμανίου. Η ιδιότητά του αυτή </a:t>
            </a:r>
          </a:p>
          <a:p>
            <a:pPr lvl="0" rtl="0">
              <a:spcBef>
                <a:spcPts val="0"/>
              </a:spcBef>
              <a:buNone/>
            </a:pPr>
            <a:r>
              <a:rPr lang="el"/>
              <a:t>είναι χρήσιμη για την φώραση των ραδιοφωνικών</a:t>
            </a:r>
          </a:p>
          <a:p>
            <a:pPr lvl="0" rtl="0">
              <a:spcBef>
                <a:spcPts val="0"/>
              </a:spcBef>
              <a:buNone/>
            </a:pPr>
            <a:r>
              <a:rPr lang="el"/>
              <a:t>κυμάτων και την κατασκευή απλών ραδιοφωνικών </a:t>
            </a:r>
          </a:p>
          <a:p>
            <a:pPr lvl="0" rtl="0">
              <a:spcBef>
                <a:spcPts val="0"/>
              </a:spcBef>
              <a:buNone/>
            </a:pPr>
            <a:r>
              <a:rPr lang="el"/>
              <a:t>δεκτών, των λεγόμενων ραδιοφώνων κρυστάλλου.)</a:t>
            </a:r>
            <a:br>
              <a:rPr lang="el"/>
            </a:br>
          </a:p>
        </p:txBody>
      </p:sp>
      <p:pic>
        <p:nvPicPr>
          <p:cNvPr descr="220px-1940_greek_homemade_galena_radio_receiver.JPG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4650" y="962900"/>
            <a:ext cx="2095500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>
                <a:solidFill>
                  <a:srgbClr val="F1C232"/>
                </a:solidFill>
              </a:rPr>
              <a:t>ΧΡΗΣΕΙΣ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Char char="●"/>
            </a:pPr>
            <a:r>
              <a:rPr lang="el"/>
              <a:t>ολιστική θεραπεία (εξαιρετική για τους γιατρούς , τους ομοιοπαθητικούς, και όσους θεραπεύουν με φυτά. Θεωρείται επίσης η πέτρα της αρμονίας.)</a:t>
            </a:r>
          </a:p>
          <a:p>
            <a:pPr lvl="0">
              <a:spcBef>
                <a:spcPts val="0"/>
              </a:spcBef>
              <a:buNone/>
            </a:pPr>
            <a:r>
              <a:rPr lang="el"/>
              <a:t> </a:t>
            </a:r>
          </a:p>
        </p:txBody>
      </p:sp>
      <p:pic>
        <p:nvPicPr>
          <p:cNvPr descr="_________________4edc9f3837e5c-600x489.jpg"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075" y="1991950"/>
            <a:ext cx="3585000" cy="2921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1kl-CfGFfL.jpg" id="107" name="Shape 107"/>
          <p:cNvPicPr preferRelativeResize="0"/>
          <p:nvPr/>
        </p:nvPicPr>
        <p:blipFill rotWithShape="1">
          <a:blip r:embed="rId4">
            <a:alphaModFix/>
          </a:blip>
          <a:srcRect b="0" l="17652" r="18063" t="0"/>
          <a:stretch/>
        </p:blipFill>
        <p:spPr>
          <a:xfrm>
            <a:off x="5668350" y="2024100"/>
            <a:ext cx="18369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>
                <a:solidFill>
                  <a:srgbClr val="F1C232"/>
                </a:solidFill>
              </a:rPr>
              <a:t>ΠΟΥ ΤΟ ΣΥΝΑΝΤΑΜΕ;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"/>
              <a:t>Στην Ελλάδα βρίσκεται κυρίως</a:t>
            </a:r>
            <a:r>
              <a:rPr lang="el"/>
              <a:t> στα μεταλλεία του Λαυρίου, το στρατώνι της Χαλκιδικής,και την ανατολική Μακεδονία και Θράκη.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l"/>
              <a:t> Παράλληλα συναντάται και σε άλλες χώρες του κόσμου όπως είναι οι ΗΠΑ, η Τσεχία και η Σαξωνία της Γερμανίας.</a:t>
            </a:r>
          </a:p>
          <a:p>
            <a:pPr lvl="0">
              <a:spcBef>
                <a:spcPts val="0"/>
              </a:spcBef>
              <a:buNone/>
            </a:pPr>
            <a:r>
              <a:rPr lang="el"/>
              <a:t>Ακόμη συναντάται στις μαύρες καμινάδες στους ωκεανούς, όπου υπάρχει ηφαιστιακή δραστηριότητα.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