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43"/>
  </p:notesMasterIdLst>
  <p:sldIdLst>
    <p:sldId id="316" r:id="rId2"/>
    <p:sldId id="257" r:id="rId3"/>
    <p:sldId id="317" r:id="rId4"/>
    <p:sldId id="259" r:id="rId5"/>
    <p:sldId id="262" r:id="rId6"/>
    <p:sldId id="269" r:id="rId7"/>
    <p:sldId id="263" r:id="rId8"/>
    <p:sldId id="297" r:id="rId9"/>
    <p:sldId id="260" r:id="rId10"/>
    <p:sldId id="283" r:id="rId11"/>
    <p:sldId id="285" r:id="rId12"/>
    <p:sldId id="282" r:id="rId13"/>
    <p:sldId id="286" r:id="rId14"/>
    <p:sldId id="287" r:id="rId15"/>
    <p:sldId id="261" r:id="rId16"/>
    <p:sldId id="273" r:id="rId17"/>
    <p:sldId id="288" r:id="rId18"/>
    <p:sldId id="289" r:id="rId19"/>
    <p:sldId id="274" r:id="rId20"/>
    <p:sldId id="290" r:id="rId21"/>
    <p:sldId id="291" r:id="rId22"/>
    <p:sldId id="292" r:id="rId23"/>
    <p:sldId id="266" r:id="rId24"/>
    <p:sldId id="293" r:id="rId25"/>
    <p:sldId id="265" r:id="rId26"/>
    <p:sldId id="298" r:id="rId27"/>
    <p:sldId id="299" r:id="rId28"/>
    <p:sldId id="267" r:id="rId29"/>
    <p:sldId id="300" r:id="rId30"/>
    <p:sldId id="268" r:id="rId31"/>
    <p:sldId id="301" r:id="rId32"/>
    <p:sldId id="302" r:id="rId33"/>
    <p:sldId id="275" r:id="rId34"/>
    <p:sldId id="277" r:id="rId35"/>
    <p:sldId id="278" r:id="rId36"/>
    <p:sldId id="294" r:id="rId37"/>
    <p:sldId id="295" r:id="rId38"/>
    <p:sldId id="279" r:id="rId39"/>
    <p:sldId id="280" r:id="rId40"/>
    <p:sldId id="315" r:id="rId41"/>
    <p:sldId id="281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932;&#945;%20&#941;&#947;&#947;&#961;&#945;&#966;&#940;%20&#956;&#959;&#965;\EIS%20GEOP%20BOOK\&#960;&#955;&#951;&#952;&#965;&#963;&#956;&#972;&#962;2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667711407166448E-2"/>
          <c:w val="1"/>
          <c:h val="0.7529526722311048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5090-4C6B-8640-027574F017B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090-4C6B-8640-027574F017B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090-4C6B-8640-027574F017BA}"/>
              </c:ext>
            </c:extLst>
          </c:dPt>
          <c:dLbls>
            <c:dLbl>
              <c:idx val="0"/>
              <c:layout>
                <c:manualLayout>
                  <c:x val="-0.10793942795012552"/>
                  <c:y val="7.73054510111195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90-4C6B-8640-027574F017BA}"/>
                </c:ext>
              </c:extLst>
            </c:dLbl>
            <c:dLbl>
              <c:idx val="1"/>
              <c:layout>
                <c:manualLayout>
                  <c:x val="3.4228235390398029E-2"/>
                  <c:y val="-3.79929180956786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90-4C6B-8640-027574F017BA}"/>
                </c:ext>
              </c:extLst>
            </c:dLbl>
            <c:dLbl>
              <c:idx val="2"/>
              <c:layout>
                <c:manualLayout>
                  <c:x val="3.6225265828408452E-2"/>
                  <c:y val="-4.06802738564694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90-4C6B-8640-027574F017BA}"/>
                </c:ext>
              </c:extLst>
            </c:dLbl>
            <c:numFmt formatCode="0%" sourceLinked="0"/>
            <c:spPr>
              <a:solidFill>
                <a:srgbClr val="FFC000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Sheet1!$A$9:$A$11</c:f>
              <c:strCache>
                <c:ptCount val="3"/>
                <c:pt idx="0">
                  <c:v>Φυτική παραγωγή</c:v>
                </c:pt>
                <c:pt idx="1">
                  <c:v>Ζωική παραγωγή</c:v>
                </c:pt>
                <c:pt idx="2">
                  <c:v>Δάση - Αλιεία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67</c:v>
                </c:pt>
                <c:pt idx="1">
                  <c:v>30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90-4C6B-8640-027574F017B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1811666314588439E-4"/>
          <c:y val="0.7601289469254755"/>
          <c:w val="0.56542162787389538"/>
          <c:h val="0.239871017837982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F0EFE71-B0E6-22F6-FA71-5C75F20344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1DF88CC-AF88-1316-0243-FB043515A1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D45A11-4C42-4444-8A17-418EF7AE9F1F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EDF184-F224-F51C-C927-19383E42BCB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AF69A215-EDBC-E6DF-C10B-8B94A914C3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FA6FE64B-A0F5-3C6E-18AA-20E219D783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AFAC9334-EA1A-7090-3661-38F5836114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760126-9C2F-409E-936B-5A19E1D0A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F8CE83D-CDCD-0218-A1E9-75FED16A55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D94B97E-2B65-883D-89BB-DF3FA21AD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1A1CC87-66C6-7F40-CCBC-4D983A4B1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A9182EC-191C-AA76-C34E-978721680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A72EE2A-1EA4-76EA-0A94-8470A4005E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1204B9D-0BA0-510E-52F2-044D56C58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51A3301-F3CB-B6A6-174F-148342F4CA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995D118-C2F1-AA43-BC06-0904EBB49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779C4AB-B64D-4F58-26B5-A6DF189CB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79772AC-0611-E6C4-E060-CC8D15E5E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7BE0016-0138-4296-D009-56B781AFD8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8C8B2F2-8421-84A6-4BF8-A884CFCA8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EB4D5C4-0B19-A8A7-0578-1E4A9B5C18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0C9D720-59A5-4D53-2FFD-590EF3B2C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E148E71-1968-E528-0C1B-15C781E870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AA99A51-5971-4794-4602-50EBACA3C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1553CD9-0AF2-9085-3BD5-EEE32E18E1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5A08587-E3AD-E119-67EC-14B7E166D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0D489A6-8234-8D03-61C8-3E18BBA08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A3685CC-91B9-2A23-8DB8-5EA9A29C2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7C96789-3FB0-15C8-4A22-BEE4ECFFF5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9CA4CFB-4F3F-3736-4D4C-C6D847FCA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2CED830-EABC-EE6E-CD85-BA3D64208A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7347066-F9E5-E81C-ED77-4D2EE7B2B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50A084E-CD71-6316-B43E-F18CFE5AA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3195DAA-B2B7-8435-59E8-D6E5CDCB4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923E05A-A96D-6A4C-AE01-6F862235C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9B06D9D-FAC3-3E26-572F-1EE04E19D0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5A859C4-19D8-162F-3352-92BC5F846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19976BE-73AA-7164-AEA3-2EEC96A53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2812FC7-F985-8166-A4E9-8A38C9AE7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775C86C-984E-87DA-91F3-A418A6AAE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F1FFA87-0A9A-C770-DDF6-B3B7D3E01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C9F6EF2-8542-A0D1-227F-ECE0A7A1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9A75853-7E0B-6B64-EDD7-10B982718E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06850E3D-D72B-50AD-50C3-AD77E9F3F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06EDDFE-AC44-A13C-7F4F-10EA79CE6B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211F998-DEC4-E1C8-AFAA-974626725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FFF1F3A-F7EC-55BF-4D27-5E1D46A48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C47D655-5686-7734-0F46-807805E0B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405446B-78F6-4DD2-975E-217E65E80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F90C230-7A1C-54C5-70ED-321CFEA16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21AF517-2F06-C818-C579-B9E2D741A6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F74E2BF-A003-DBD6-D56E-35AE1F2B3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A7D13B8-8D79-B084-BD45-9EFCDD3A73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C2F6AF5-C185-5CFB-3676-B83BC6E9B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35815ED5-88B3-4F08-F093-86808210CC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59C0148-1181-60AC-A9D8-7B3AA827D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C10C6E3-6762-3082-7A20-78158D899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0AF061C-5751-0629-0829-943F51ED2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474ED4B-638D-16AC-9FB3-8B6746AD28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7E69B19F-3BB9-0341-9664-C3B1F1082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69077E5-CC95-7DF7-D626-7F3AE449C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BCE785E-C2DA-A1CF-25BB-1A7498EB8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A49A12B-EBD6-2247-5C12-3DAE922BF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E439904-1768-F045-13C3-4B652B47F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29622195-8798-C71B-1D6A-9F87FE98F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56E4015-5C93-09BF-E0F4-4149F254A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A200EC6-9527-CCBB-11D4-AA4AD35006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5728D59-092E-55C0-5140-B0A25A469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ADFFB890-1F59-89ED-2BB2-A79446D16E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736270A-8BE5-BEAF-CE73-77238F0A5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60A135AE-39B1-52BF-FCBB-32E1F6C96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7E82232-4DDB-D1AF-7154-D48020E11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C9692BF-66C2-E7AA-609C-2333582830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2AA91987-3B58-3EC6-7499-2FA73A424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4F50F22-0144-65BC-71C1-7CF54F4C5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3DDA01C-FE4F-36E6-639F-881B9F0DA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0D50BB58-445B-6A82-DE7C-852AFFC36D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AC5FFA68-ABA9-2C70-F246-FB3CCF25F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DEF3918A-946E-670B-81DD-18CDFF5F85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9A2AB146-94E5-7052-B790-CA7B311D7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5A10D7D-0320-DD71-4BB1-C7EAB38952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463B995-FBDF-59FA-16F4-286FE2431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06AEF7D-F0B9-3871-E372-7D5993E956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DE22F77-7B5E-ACD2-8F1F-F3F37073F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E33D23A-1817-4E96-D064-8C630BCD4D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2761F2D-93DD-DB7B-08CC-A64BAE9EB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DDFBC4A-6DBA-3CE1-BDBF-9615539A55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C2CCFFB-35B9-F65D-809B-B40A8961A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784BB90-3704-45B8-0514-D54DCE525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A1A948C-4819-3B3A-C2DC-E7B0B5A25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3BFA618-1733-0AC2-CE42-C9DCE8C4AB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01B21-E581-41BC-BF7A-70CB5B0EF669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897B6B-3D98-53BE-6106-8B3F382E9C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D06287-391C-6F07-0B79-4A7C83E0B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BFA1-B003-4B6F-9325-96A86F06D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95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5D79CA-6897-0593-271F-B66E7E3853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76252-54F3-40F3-8298-F346D380F476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4CDF1F-7FAD-307E-AEEC-8323FD6D9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2235F8-9EE7-490F-1C93-BE6BF9AF65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5201D-A705-4C07-804E-7CC0C408F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80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0852DE-BD35-CE71-E86D-BCA06941F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6FD4-9D5D-4D8B-B90F-EE01C5809785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CB20D9-86C2-4A3F-7820-541CF946DE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CDDC72-05A2-5F67-0814-DF2CABCC4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C09B0-2288-46BB-9CAF-EE3A35A20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52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4B539-12F1-412C-FDDF-964D2D486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719B6-EC51-4A01-A35C-6E0819C9D1EE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C917CF-EBE2-1D9D-839E-97E229387F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0B62A5-44C2-F900-8E7B-35AA14069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BB8DF-AA26-4FAE-B5AD-913CF1007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99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63A756-9BF5-67B2-9F1D-82B934BDF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91C60-B468-4C71-881F-F5454A85E393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C031D1-8AC3-F440-C22A-8E1352EE7B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4159F1-2653-9B9E-41BE-DAC4E56775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0C3A-6D91-4D46-A5F8-FFE3C718B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13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ECFCC5-C7DF-99DD-80E9-F64F30ED1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25E74-44F5-404D-A3E2-0BE6BBF2C8E5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9AD80B-5B46-5DFE-B33C-AEAE08A176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65FC73-1020-9E29-BA00-CB8F9E04A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C4F52-64D9-4A73-9340-B2638E216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49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7FEED4-51A6-FE1D-6244-D94BD969C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02953-B7F2-48FD-99FC-95DA920256C5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82BDC-0FC4-F8DD-E8CF-FD2D989F1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785797-25D3-D33C-6AF4-77AB6F8CF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5CB2A-C7A3-4879-AB3C-AD48470A3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96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0E5DF7-D68A-1B09-13F6-8E0A33891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21987-7F42-462E-BD5E-755E826E8576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8BB915-97EB-5497-9CB9-1A89B02DB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5F2DFA-D083-DCBA-7372-11C297A19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70BA5-3FD7-4819-915A-265067825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9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9C90A1-BC20-4E60-4440-987BB4FD8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7F7F0-F60C-4E1E-ACE6-D5EEFDC25E2F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CB703F-E072-FDB5-1D1F-1B1C251512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53F12F-A3E9-389C-EEB2-E297A44F1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591BA-1A91-4DC1-97C3-8B6A2DBF4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97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A5C2CF-0093-C521-193B-559FDD6ED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F9821-8F19-4BAE-9116-9DB0A487F3FE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A55804-F5DE-E150-D3C7-9F8778C79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E9E1DC-A84F-B04A-282E-DF3E2D42B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55EF-5778-47E1-9E88-C21362F57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33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A0DDB-2E29-89A8-8810-6236ADF18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BBDD1-817D-4207-A1A1-AB19E49427BD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8828BD-F08E-D2DD-4146-E890FB65E5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8F73AA-00A4-31EF-60A8-CD96C2001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493E9-2501-4454-A6BA-AF282C15D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84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28D90-C275-8DE9-C0FF-9836D7731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A7DF7-DB1F-48A1-A24F-3F5F287C6276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378AE-B901-B640-25E7-1F7FD9925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73437-64D4-4155-B4ED-10E0A0C6E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7D113-9345-498C-B0E0-7CD839E81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19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E59545A4-C176-F4EE-991D-4760B8D16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CDB15FF8-8457-D46B-41F2-2C42C255A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586EEDF7-95CF-86F8-6089-43092F22C9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4EA2106-74D9-4067-A347-48196783C81D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98C643AA-958E-5A9D-68B7-B59676D87A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4AC87F9B-F85F-D0FA-28C7-C83388A98A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6AC133-DA37-42BF-8D58-6B2B8B7E5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2/24/Cotton_Plant.p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31EE3C-A10D-1545-F38D-4B2AFC854E5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dirty="0"/>
              <a:t>ΚΑΛΛΙΕΡΓΟΥΜΕΝΕΣ ΕΚΤΑΣΕΙΣ</a:t>
            </a:r>
            <a:r>
              <a:rPr lang="en-US" sz="2800" dirty="0"/>
              <a:t> (</a:t>
            </a:r>
            <a:r>
              <a:rPr lang="el-GR" sz="2800" dirty="0"/>
              <a:t>στρ.)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5D8C10-4965-5AF6-939E-2AE895F6D6D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6372225" cy="453072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>
                <a:effectLst/>
              </a:rPr>
              <a:t>Χερσαία επιφάνεια    132  10</a:t>
            </a:r>
            <a:r>
              <a:rPr lang="el-GR" sz="2400" baseline="30000" dirty="0">
                <a:effectLst/>
              </a:rPr>
              <a:t>6</a:t>
            </a:r>
            <a:endParaRPr lang="el-GR" sz="2400" dirty="0">
              <a:effectLst/>
            </a:endParaRPr>
          </a:p>
          <a:p>
            <a:pPr eaLnBrk="1" hangingPunct="1">
              <a:defRPr/>
            </a:pPr>
            <a:endParaRPr lang="el-GR" sz="2400" dirty="0">
              <a:effectLst/>
            </a:endParaRPr>
          </a:p>
          <a:p>
            <a:pPr eaLnBrk="1" hangingPunct="1">
              <a:defRPr/>
            </a:pPr>
            <a:r>
              <a:rPr lang="el-GR" sz="2400" dirty="0">
                <a:effectLst/>
              </a:rPr>
              <a:t>Δασικές εκτάσεις        17,9%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Φυσικές περιοχές       38,5%</a:t>
            </a:r>
            <a:endParaRPr lang="el-GR" sz="2400" baseline="30000" dirty="0">
              <a:effectLst/>
            </a:endParaRPr>
          </a:p>
          <a:p>
            <a:pPr eaLnBrk="1" hangingPunct="1">
              <a:defRPr/>
            </a:pPr>
            <a:r>
              <a:rPr lang="el-GR" sz="2400" dirty="0">
                <a:effectLst/>
              </a:rPr>
              <a:t>Τεχνητές περιοχές       2,2% 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Εσωτερικά νερά           1,2%</a:t>
            </a:r>
          </a:p>
          <a:p>
            <a:pPr eaLnBrk="1" hangingPunct="1">
              <a:defRPr/>
            </a:pPr>
            <a:r>
              <a:rPr lang="el-GR" sz="2400" dirty="0">
                <a:solidFill>
                  <a:srgbClr val="FFC000"/>
                </a:solidFill>
                <a:effectLst/>
              </a:rPr>
              <a:t>Γεωργική γη               40,2%</a:t>
            </a:r>
          </a:p>
          <a:p>
            <a:pPr eaLnBrk="1" hangingPunct="1">
              <a:defRPr/>
            </a:pPr>
            <a:endParaRPr lang="en-US" sz="2400" dirty="0">
              <a:solidFill>
                <a:srgbClr val="FFC000"/>
              </a:solidFill>
              <a:effectLst/>
            </a:endParaRPr>
          </a:p>
          <a:p>
            <a:pPr eaLnBrk="1" hangingPunct="1">
              <a:defRPr/>
            </a:pPr>
            <a:r>
              <a:rPr lang="el-GR" sz="2400" dirty="0" err="1">
                <a:solidFill>
                  <a:srgbClr val="FFC000"/>
                </a:solidFill>
                <a:effectLst/>
              </a:rPr>
              <a:t>Καλ</a:t>
            </a:r>
            <a:r>
              <a:rPr lang="el-GR" sz="2400" dirty="0">
                <a:solidFill>
                  <a:srgbClr val="FFC000"/>
                </a:solidFill>
                <a:effectLst/>
              </a:rPr>
              <a:t>/</a:t>
            </a:r>
            <a:r>
              <a:rPr lang="el-GR" sz="2400" dirty="0" err="1">
                <a:solidFill>
                  <a:srgbClr val="FFC000"/>
                </a:solidFill>
                <a:effectLst/>
              </a:rPr>
              <a:t>μενη</a:t>
            </a:r>
            <a:r>
              <a:rPr lang="el-GR" sz="2400" dirty="0">
                <a:solidFill>
                  <a:srgbClr val="FFC000"/>
                </a:solidFill>
                <a:effectLst/>
              </a:rPr>
              <a:t> έκταση             28,4 10</a:t>
            </a:r>
            <a:r>
              <a:rPr lang="el-GR" sz="2400" baseline="30000" dirty="0">
                <a:solidFill>
                  <a:srgbClr val="FFC000"/>
                </a:solidFill>
                <a:effectLst/>
              </a:rPr>
              <a:t>6</a:t>
            </a:r>
            <a:r>
              <a:rPr lang="el-GR" sz="2400" dirty="0">
                <a:solidFill>
                  <a:srgbClr val="FFC000"/>
                </a:solidFill>
                <a:effectLst/>
              </a:rPr>
              <a:t> </a:t>
            </a:r>
            <a:r>
              <a:rPr lang="el-GR" sz="2400" dirty="0" err="1">
                <a:solidFill>
                  <a:srgbClr val="FFC000"/>
                </a:solidFill>
                <a:effectLst/>
              </a:rPr>
              <a:t>στρ</a:t>
            </a:r>
            <a:r>
              <a:rPr lang="el-GR" sz="2400" dirty="0">
                <a:solidFill>
                  <a:srgbClr val="FFC000"/>
                </a:solidFill>
                <a:effectLst/>
              </a:rPr>
              <a:t>.</a:t>
            </a:r>
          </a:p>
          <a:p>
            <a:pPr eaLnBrk="1" hangingPunct="1">
              <a:defRPr/>
            </a:pPr>
            <a:r>
              <a:rPr lang="el-GR" sz="2400" dirty="0">
                <a:solidFill>
                  <a:srgbClr val="FFC000"/>
                </a:solidFill>
                <a:effectLst/>
              </a:rPr>
              <a:t>Βοσκότοποι &amp; Αγρανάπαυση 6,3 10</a:t>
            </a:r>
            <a:r>
              <a:rPr lang="el-GR" sz="2400" baseline="30000" dirty="0">
                <a:solidFill>
                  <a:srgbClr val="FFC000"/>
                </a:solidFill>
                <a:effectLst/>
              </a:rPr>
              <a:t>6</a:t>
            </a:r>
            <a:r>
              <a:rPr lang="el-GR" sz="2400" dirty="0">
                <a:solidFill>
                  <a:srgbClr val="FFC000"/>
                </a:solidFill>
                <a:effectLst/>
              </a:rPr>
              <a:t> </a:t>
            </a:r>
            <a:r>
              <a:rPr lang="el-GR" sz="2400" dirty="0" err="1">
                <a:solidFill>
                  <a:srgbClr val="FFC000"/>
                </a:solidFill>
                <a:effectLst/>
              </a:rPr>
              <a:t>στρ</a:t>
            </a:r>
            <a:r>
              <a:rPr lang="el-GR" sz="2400" dirty="0">
                <a:solidFill>
                  <a:srgbClr val="FFC000"/>
                </a:solidFill>
                <a:effectLst/>
              </a:rPr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>
            <a:extLst>
              <a:ext uri="{FF2B5EF4-FFF2-40B4-BE49-F238E27FC236}">
                <a16:creationId xmlns:a16="http://schemas.microsoft.com/office/drawing/2014/main" id="{2551C849-DE00-0A17-A005-1E91CB1D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ΣΙΤΑΡΙ</a:t>
            </a:r>
            <a:r>
              <a:rPr lang="el-GR" alt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Triticum sp.</a:t>
            </a:r>
            <a:endParaRPr lang="el-GR" altLang="en-US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347BFD-9B73-4B32-95AD-45BAED4DD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757738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Μαλακό σιτάρι</a:t>
            </a:r>
          </a:p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Έκταση 1,5 10</a:t>
            </a:r>
            <a:r>
              <a:rPr lang="el-GR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Παραγωγή 500 10</a:t>
            </a:r>
            <a:r>
              <a:rPr lang="el-GR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τόνοι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Κατανάλωση 1,4 10</a:t>
            </a:r>
            <a:r>
              <a:rPr lang="el-GR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τόνοι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l-G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Εισαγωγές 900 10</a:t>
            </a:r>
            <a:r>
              <a:rPr lang="el-GR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l-G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τόνοι</a:t>
            </a:r>
          </a:p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ΜΣΑ 250-300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Kg/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↓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 ΕΕ)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8" name="Content Placeholder 6" descr="esperia.jpg">
            <a:extLst>
              <a:ext uri="{FF2B5EF4-FFF2-40B4-BE49-F238E27FC236}">
                <a16:creationId xmlns:a16="http://schemas.microsoft.com/office/drawing/2014/main" id="{ACBFCC29-EC9A-2253-2ED0-9474EFA58C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2369403"/>
            <a:ext cx="2095500" cy="27860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0">
            <a:extLst>
              <a:ext uri="{FF2B5EF4-FFF2-40B4-BE49-F238E27FC236}">
                <a16:creationId xmlns:a16="http://schemas.microsoft.com/office/drawing/2014/main" id="{D968FB2F-41FD-F3A2-C5AC-7A286792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ΣΙΤΑΡΙ</a:t>
            </a:r>
            <a:r>
              <a:rPr lang="el-GR" alt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Triticum sp.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7D8E1B6-3E6F-DFEB-6210-8E3F3B59A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5" y="1714500"/>
            <a:ext cx="6015038" cy="43815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Σκληρό σιτάρι</a:t>
            </a:r>
          </a:p>
          <a:p>
            <a:pPr eaLnBrk="1" hangingPunct="1">
              <a:defRPr/>
            </a:pPr>
            <a:r>
              <a:rPr lang="el-G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Έκταση  5,5 10</a:t>
            </a:r>
            <a:r>
              <a:rPr lang="el-GR" alt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l-G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</a:t>
            </a:r>
            <a:r>
              <a:rPr lang="el-G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el-G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Παραγωγή  1,2-1,5 10</a:t>
            </a:r>
            <a:r>
              <a:rPr lang="el-GR" alt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l-G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τόνοι</a:t>
            </a:r>
            <a:endParaRPr lang="el-G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l-G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Κατανάλωση  350-400 10</a:t>
            </a:r>
            <a:r>
              <a:rPr lang="el-GR" alt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</a:t>
            </a:r>
            <a:r>
              <a:rPr lang="el-G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τόνοι</a:t>
            </a:r>
            <a:endParaRPr lang="el-G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l-GR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Εξαγωγές</a:t>
            </a:r>
            <a:r>
              <a:rPr lang="el-G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850 10</a:t>
            </a:r>
            <a:r>
              <a:rPr lang="el-GR" alt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-1,1 10</a:t>
            </a:r>
            <a:r>
              <a:rPr lang="el-GR" alt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l-G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τόνοι</a:t>
            </a:r>
          </a:p>
          <a:p>
            <a:pPr eaLnBrk="1" hangingPunct="1">
              <a:defRPr/>
            </a:pPr>
            <a:r>
              <a:rPr lang="el-G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ΜΣΑ 230-260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Kg/</a:t>
            </a:r>
            <a:r>
              <a:rPr lang="el-GR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</a:t>
            </a:r>
            <a:r>
              <a:rPr lang="el-G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</a:t>
            </a:r>
            <a:r>
              <a:rPr lang="el-G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↓  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l-G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 ΕΕ)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 dirty="0">
              <a:effectLst/>
            </a:endParaRPr>
          </a:p>
        </p:txBody>
      </p:sp>
      <p:pic>
        <p:nvPicPr>
          <p:cNvPr id="23556" name="Picture 2" descr="F:\My Pictures\εισαγωγη\774_02[1].jpg">
            <a:extLst>
              <a:ext uri="{FF2B5EF4-FFF2-40B4-BE49-F238E27FC236}">
                <a16:creationId xmlns:a16="http://schemas.microsoft.com/office/drawing/2014/main" id="{155A93D9-F80E-F296-C065-7406609A79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5063" y="1928813"/>
            <a:ext cx="2728912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98B0-1F57-17C4-CDDD-CA6FED73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l-GR" b="1" i="1" dirty="0">
                <a:solidFill>
                  <a:srgbClr val="000000"/>
                </a:solidFill>
              </a:rPr>
            </a:br>
            <a:r>
              <a:rPr lang="el-GR" b="1" dirty="0">
                <a:solidFill>
                  <a:srgbClr val="FFC000"/>
                </a:solidFill>
              </a:rPr>
              <a:t> </a:t>
            </a:r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Κριθάρι   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Hordeum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sp. </a:t>
            </a:r>
            <a:br>
              <a:rPr lang="en-US" sz="3600" b="1" i="1" dirty="0">
                <a:solidFill>
                  <a:schemeClr val="tx1"/>
                </a:solidFill>
                <a:effectLst/>
              </a:rPr>
            </a:br>
            <a:br>
              <a:rPr lang="el-GR" b="1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44CE4-D064-68BC-0809-EF83B28D9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56864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Έκταση 1-1,3 10</a:t>
            </a:r>
            <a:r>
              <a:rPr lang="el-GR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στρ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Παραγωγή 300-400 10</a:t>
            </a:r>
            <a:r>
              <a:rPr lang="el-GR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τόνοι</a:t>
            </a:r>
            <a:endParaRPr lang="el-G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Εισαγωγές 700 10</a:t>
            </a:r>
            <a:r>
              <a:rPr lang="el-GR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τόνοι</a:t>
            </a:r>
          </a:p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ΜΣΑ 230-300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Kg/</a:t>
            </a:r>
            <a:r>
              <a:rPr lang="el-G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στρ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(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↓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0-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0%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ΕΕ) 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l-G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5" name="Content Placeholder 6" descr="9907_06_31---Barley_web.jpg">
            <a:extLst>
              <a:ext uri="{FF2B5EF4-FFF2-40B4-BE49-F238E27FC236}">
                <a16:creationId xmlns:a16="http://schemas.microsoft.com/office/drawing/2014/main" id="{2278DD21-4BD2-9573-B632-639978809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33" y="2708920"/>
            <a:ext cx="33051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B1259A-FCD3-8B6E-1AD3-0C5E6B2EBE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C4BCB-9D9B-A4FF-A655-E72A69F1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l-GR" b="1" dirty="0">
                <a:solidFill>
                  <a:srgbClr val="FFC000"/>
                </a:solidFill>
              </a:rPr>
            </a:br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Βρώμη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Avena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sativa</a:t>
            </a:r>
            <a:br>
              <a:rPr lang="en-US" sz="3600" b="1" i="1" dirty="0">
                <a:solidFill>
                  <a:schemeClr val="tx1"/>
                </a:solidFill>
                <a:effectLst/>
              </a:rPr>
            </a:br>
            <a:br>
              <a:rPr lang="el-GR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56EBB-1519-F15C-963A-F4FFCD493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5410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Έκταση 580-950 10</a:t>
            </a:r>
            <a:r>
              <a:rPr lang="el-GR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στρ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Παραγωγή 110-130 10</a:t>
            </a:r>
            <a:r>
              <a:rPr lang="el-GR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τόνοι </a:t>
            </a:r>
          </a:p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ΜΣΑ 200-250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Kg/</a:t>
            </a:r>
            <a:r>
              <a:rPr lang="el-G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στρ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↓ 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50% ΕΕ)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653" name="Picture 3" descr="F:\My Pictures\εισαγωγη\RawOatsTall.jpg">
            <a:extLst>
              <a:ext uri="{FF2B5EF4-FFF2-40B4-BE49-F238E27FC236}">
                <a16:creationId xmlns:a16="http://schemas.microsoft.com/office/drawing/2014/main" id="{D0021423-CBBB-FA11-E18E-BAF49D48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53103"/>
            <a:ext cx="2776537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4328CB-4222-05D7-440E-53D00CF6F1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AF29-86CB-852E-6ED1-22D3B689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76313"/>
          </a:xfrm>
        </p:spPr>
        <p:txBody>
          <a:bodyPr/>
          <a:lstStyle/>
          <a:p>
            <a:pPr eaLnBrk="1" hangingPunct="1">
              <a:defRPr/>
            </a:pPr>
            <a:br>
              <a:rPr lang="el-GR" b="1" i="1" dirty="0">
                <a:solidFill>
                  <a:srgbClr val="000000"/>
                </a:solidFill>
              </a:rPr>
            </a:br>
            <a:r>
              <a:rPr lang="el-GR" b="1" dirty="0">
                <a:solidFill>
                  <a:srgbClr val="FFC000"/>
                </a:solidFill>
              </a:rPr>
              <a:t> </a:t>
            </a:r>
            <a:r>
              <a:rPr lang="el-GR" sz="3600" b="1" dirty="0">
                <a:solidFill>
                  <a:schemeClr val="tx1"/>
                </a:solidFill>
                <a:effectLst/>
              </a:rPr>
              <a:t>Σίκαλη </a:t>
            </a:r>
            <a:r>
              <a:rPr lang="en-US" sz="3600" b="1" i="1" dirty="0" err="1">
                <a:solidFill>
                  <a:schemeClr val="tx1"/>
                </a:solidFill>
                <a:effectLst/>
              </a:rPr>
              <a:t>Secale</a:t>
            </a:r>
            <a:r>
              <a:rPr lang="en-US" sz="3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effectLst/>
              </a:rPr>
              <a:t>cereale</a:t>
            </a:r>
            <a:br>
              <a:rPr lang="en-US" b="1" i="1" dirty="0">
                <a:solidFill>
                  <a:srgbClr val="000000"/>
                </a:solidFill>
                <a:effectLst/>
              </a:rPr>
            </a:br>
            <a:br>
              <a:rPr lang="el-GR" b="1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42C69-5493-0835-A289-13422E5FC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50514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Έκταση 150-200 10</a:t>
            </a:r>
            <a:r>
              <a:rPr lang="el-GR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στρ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Παραγωγή 25-35 10</a:t>
            </a:r>
            <a:r>
              <a:rPr lang="el-GR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τόνοι</a:t>
            </a:r>
          </a:p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ΜΣΑ 200-230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Kg/</a:t>
            </a:r>
            <a:r>
              <a:rPr lang="el-G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στρ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↓ 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60% ΕΕ)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701" name="Picture 2" descr="F:\My Pictures\WHEAT\secale cereale 3.jpg">
            <a:extLst>
              <a:ext uri="{FF2B5EF4-FFF2-40B4-BE49-F238E27FC236}">
                <a16:creationId xmlns:a16="http://schemas.microsoft.com/office/drawing/2014/main" id="{F6F91E9F-30D9-CE4F-C8D3-18E23EE7F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071563"/>
            <a:ext cx="276225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719DE5-28D3-1302-D59A-4F605E24EE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056C0A62-47E3-65AF-5BF3-F35FDC9B96FD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384175"/>
            <a:ext cx="8229600" cy="757238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/>
              <a:t>ΑΝΟΙΞΙΑΤΙΚΑ ΣΙΤΗΡΑ</a:t>
            </a:r>
            <a:endParaRPr lang="en-US" sz="3600" dirty="0"/>
          </a:p>
        </p:txBody>
      </p:sp>
      <p:pic>
        <p:nvPicPr>
          <p:cNvPr id="31747" name="Picture 9" descr="corn%20ears[1]">
            <a:extLst>
              <a:ext uri="{FF2B5EF4-FFF2-40B4-BE49-F238E27FC236}">
                <a16:creationId xmlns:a16="http://schemas.microsoft.com/office/drawing/2014/main" id="{FA65143F-83D1-8E33-4C17-55F2DD0EBDFD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052513"/>
            <a:ext cx="2735263" cy="2185987"/>
          </a:xfrm>
        </p:spPr>
      </p:pic>
      <p:pic>
        <p:nvPicPr>
          <p:cNvPr id="31748" name="Picture 14" descr="kibi_2[1]">
            <a:extLst>
              <a:ext uri="{FF2B5EF4-FFF2-40B4-BE49-F238E27FC236}">
                <a16:creationId xmlns:a16="http://schemas.microsoft.com/office/drawing/2014/main" id="{1484D563-FADA-37EC-687E-23949E46EC5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716338"/>
            <a:ext cx="3343275" cy="2508250"/>
          </a:xfrm>
        </p:spPr>
      </p:pic>
      <p:pic>
        <p:nvPicPr>
          <p:cNvPr id="31749" name="Picture 15" descr="sorghum[1]">
            <a:extLst>
              <a:ext uri="{FF2B5EF4-FFF2-40B4-BE49-F238E27FC236}">
                <a16:creationId xmlns:a16="http://schemas.microsoft.com/office/drawing/2014/main" id="{2FFD2DCD-975F-8FBB-4793-6D347CA565C3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9338" y="3355975"/>
            <a:ext cx="2185987" cy="3313113"/>
          </a:xfrm>
        </p:spPr>
      </p:pic>
      <p:pic>
        <p:nvPicPr>
          <p:cNvPr id="31750" name="Picture 16" descr="yasai1ine[1]">
            <a:extLst>
              <a:ext uri="{FF2B5EF4-FFF2-40B4-BE49-F238E27FC236}">
                <a16:creationId xmlns:a16="http://schemas.microsoft.com/office/drawing/2014/main" id="{C765A04C-26DC-79FC-F653-9EC25A3376F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981075"/>
            <a:ext cx="2914650" cy="2185988"/>
          </a:xfr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CDEFEA7-CFAA-A401-3F96-89FE9314B7D8}"/>
              </a:ext>
            </a:extLst>
          </p:cNvPr>
          <p:cNvSpPr>
            <a:spLocks noGrp="1"/>
          </p:cNvSpPr>
          <p:nvPr>
            <p:ph type="title" sz="quarter" idx="4294967295"/>
          </p:nvPr>
        </p:nvSpPr>
        <p:spPr>
          <a:xfrm>
            <a:off x="457200" y="214313"/>
            <a:ext cx="8229600" cy="1500187"/>
          </a:xfrm>
        </p:spPr>
        <p:txBody>
          <a:bodyPr/>
          <a:lstStyle/>
          <a:p>
            <a:pPr eaLnBrk="1" hangingPunct="1">
              <a:defRPr/>
            </a:pPr>
            <a:br>
              <a:rPr lang="el-GR" sz="4000" dirty="0"/>
            </a:br>
            <a:br>
              <a:rPr lang="el-GR" sz="4000" dirty="0"/>
            </a:br>
            <a:br>
              <a:rPr lang="el-GR" sz="4000" dirty="0"/>
            </a:br>
            <a:r>
              <a:rPr lang="el-GR" sz="3600" dirty="0"/>
              <a:t>ΑΝΟΙΞΙΑΤΙΚΑ ΣΙΤΗΡΑ</a:t>
            </a:r>
            <a:br>
              <a:rPr lang="el-GR" sz="3600" dirty="0"/>
            </a:br>
            <a:r>
              <a:rPr lang="el-GR" sz="3600" b="1" dirty="0">
                <a:solidFill>
                  <a:schemeClr val="tx1"/>
                </a:solidFill>
                <a:effectLst/>
              </a:rPr>
              <a:t>Αραβόσιτος     </a:t>
            </a:r>
            <a:r>
              <a:rPr lang="en-US" sz="3600" b="1" i="1" dirty="0" err="1">
                <a:solidFill>
                  <a:schemeClr val="tx1"/>
                </a:solidFill>
                <a:effectLst/>
              </a:rPr>
              <a:t>Zea</a:t>
            </a:r>
            <a:r>
              <a:rPr lang="en-US" sz="3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effectLst/>
              </a:rPr>
              <a:t>mays</a:t>
            </a:r>
            <a:br>
              <a:rPr lang="en-US" sz="3600" b="1" i="1" dirty="0">
                <a:solidFill>
                  <a:schemeClr val="tx1"/>
                </a:solidFill>
                <a:effectLst/>
              </a:rPr>
            </a:br>
            <a:br>
              <a:rPr lang="el-GR" sz="4000" b="1" dirty="0"/>
            </a:br>
            <a:br>
              <a:rPr lang="el-GR" sz="4000" dirty="0"/>
            </a:br>
            <a:endParaRPr lang="en-US" sz="4000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46BF4026-E961-F979-F0EA-32498A6D9F4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2000250"/>
            <a:ext cx="4038600" cy="3214688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>
                <a:effectLst/>
              </a:rPr>
              <a:t>Κτηνοτροφικό σιτηρό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Διατροφή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Έκταση 2 10</a:t>
            </a:r>
            <a:r>
              <a:rPr lang="el-GR" sz="2400" baseline="30000" dirty="0">
                <a:effectLst/>
              </a:rPr>
              <a:t>6 </a:t>
            </a:r>
            <a:r>
              <a:rPr lang="el-GR" sz="2400" dirty="0">
                <a:effectLst/>
              </a:rPr>
              <a:t> στρ.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Παραγωγή 2 10</a:t>
            </a:r>
            <a:r>
              <a:rPr lang="el-GR" sz="2400" baseline="30000" dirty="0">
                <a:effectLst/>
              </a:rPr>
              <a:t>6</a:t>
            </a:r>
            <a:r>
              <a:rPr lang="el-GR" sz="2400" dirty="0">
                <a:effectLst/>
              </a:rPr>
              <a:t> τόνοι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Εισαγωγές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ΜΣΑ 1000-1200 </a:t>
            </a:r>
            <a:r>
              <a:rPr lang="en-US" sz="2400" dirty="0">
                <a:effectLst/>
              </a:rPr>
              <a:t>Kg/</a:t>
            </a:r>
            <a:r>
              <a:rPr lang="el-GR" sz="2400" dirty="0">
                <a:effectLst/>
              </a:rPr>
              <a:t>στρ. </a:t>
            </a:r>
            <a:r>
              <a:rPr lang="el-GR" sz="2400" dirty="0">
                <a:solidFill>
                  <a:srgbClr val="FFC000"/>
                </a:solidFill>
                <a:effectLst/>
              </a:rPr>
              <a:t>(&gt;30-40% ΕΕ</a:t>
            </a:r>
            <a:r>
              <a:rPr lang="el-GR" sz="2400" dirty="0">
                <a:effectLst/>
              </a:rPr>
              <a:t>)</a:t>
            </a:r>
            <a:endParaRPr lang="en-US" sz="2400" dirty="0">
              <a:effectLst/>
            </a:endParaRPr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n-US" sz="2400" dirty="0"/>
          </a:p>
        </p:txBody>
      </p:sp>
      <p:pic>
        <p:nvPicPr>
          <p:cNvPr id="33796" name="Content Placeholder 6" descr="untitled.bmp">
            <a:extLst>
              <a:ext uri="{FF2B5EF4-FFF2-40B4-BE49-F238E27FC236}">
                <a16:creationId xmlns:a16="http://schemas.microsoft.com/office/drawing/2014/main" id="{89DEAF62-B1F0-85E7-CEA3-59CD0A7C648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2780928"/>
            <a:ext cx="2857500" cy="2143125"/>
          </a:xfr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87E7198-CF22-E980-3AA0-A8E9A1086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b="1">
                <a:solidFill>
                  <a:schemeClr val="tx1"/>
                </a:solidFill>
                <a:effectLst/>
              </a:rPr>
              <a:t>Ρύζι   </a:t>
            </a:r>
            <a:r>
              <a:rPr lang="en-US" altLang="en-US" sz="3600" b="1" i="1">
                <a:solidFill>
                  <a:schemeClr val="tx1"/>
                </a:solidFill>
                <a:effectLst/>
              </a:rPr>
              <a:t>Oryza sativa</a:t>
            </a:r>
            <a:br>
              <a:rPr lang="en-US" altLang="en-US" b="1" i="1">
                <a:effectLst/>
              </a:rPr>
            </a:br>
            <a:endParaRPr lang="en-US" altLang="en-US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EB185-1D56-BA33-F7A6-10C40755B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6863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effectLst/>
              </a:rPr>
              <a:t>Έκταση 200-300 10</a:t>
            </a:r>
            <a:r>
              <a:rPr lang="el-GR" baseline="30000" dirty="0">
                <a:effectLst/>
              </a:rPr>
              <a:t>3 </a:t>
            </a:r>
            <a:r>
              <a:rPr lang="el-GR" dirty="0">
                <a:effectLst/>
              </a:rPr>
              <a:t> στρ.</a:t>
            </a:r>
          </a:p>
          <a:p>
            <a:pPr eaLnBrk="1" hangingPunct="1">
              <a:defRPr/>
            </a:pPr>
            <a:r>
              <a:rPr lang="el-GR" dirty="0">
                <a:effectLst/>
              </a:rPr>
              <a:t>Παραγωγή 170-230 10</a:t>
            </a:r>
            <a:r>
              <a:rPr lang="el-GR" baseline="30000" dirty="0">
                <a:effectLst/>
              </a:rPr>
              <a:t>3</a:t>
            </a:r>
            <a:r>
              <a:rPr lang="el-GR" dirty="0">
                <a:effectLst/>
              </a:rPr>
              <a:t> τόνοι</a:t>
            </a:r>
          </a:p>
          <a:p>
            <a:pPr eaLnBrk="1" hangingPunct="1">
              <a:defRPr/>
            </a:pPr>
            <a:r>
              <a:rPr lang="el-GR" dirty="0">
                <a:effectLst/>
              </a:rPr>
              <a:t>ΜΣΑ 730-750 </a:t>
            </a:r>
            <a:r>
              <a:rPr lang="en-US" dirty="0">
                <a:effectLst/>
              </a:rPr>
              <a:t>Kg/</a:t>
            </a:r>
            <a:r>
              <a:rPr lang="el-GR" dirty="0">
                <a:effectLst/>
              </a:rPr>
              <a:t>στρ.</a:t>
            </a:r>
            <a:endParaRPr lang="en-US" dirty="0">
              <a:effectLst/>
            </a:endParaRPr>
          </a:p>
          <a:p>
            <a:pPr eaLnBrk="1" hangingPunct="1">
              <a:defRPr/>
            </a:pPr>
            <a:r>
              <a:rPr lang="el-GR" dirty="0">
                <a:solidFill>
                  <a:srgbClr val="FFC000"/>
                </a:solidFill>
                <a:effectLst/>
              </a:rPr>
              <a:t>(&gt;</a:t>
            </a:r>
            <a:r>
              <a:rPr lang="en-US" dirty="0">
                <a:solidFill>
                  <a:srgbClr val="FFC000"/>
                </a:solidFill>
                <a:effectLst/>
              </a:rPr>
              <a:t>2</a:t>
            </a:r>
            <a:r>
              <a:rPr lang="el-GR" dirty="0">
                <a:solidFill>
                  <a:srgbClr val="FFC000"/>
                </a:solidFill>
                <a:effectLst/>
              </a:rPr>
              <a:t>0-</a:t>
            </a:r>
            <a:r>
              <a:rPr lang="en-US" dirty="0">
                <a:solidFill>
                  <a:srgbClr val="FFC000"/>
                </a:solidFill>
                <a:effectLst/>
              </a:rPr>
              <a:t>3</a:t>
            </a:r>
            <a:r>
              <a:rPr lang="el-GR" dirty="0">
                <a:solidFill>
                  <a:srgbClr val="FFC000"/>
                </a:solidFill>
                <a:effectLst/>
              </a:rPr>
              <a:t>0% ΕΕ</a:t>
            </a:r>
            <a:r>
              <a:rPr lang="el-GR" dirty="0">
                <a:effectLst/>
              </a:rPr>
              <a:t>)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5844" name="Content Placeholder 7" descr="rice.jpg">
            <a:extLst>
              <a:ext uri="{FF2B5EF4-FFF2-40B4-BE49-F238E27FC236}">
                <a16:creationId xmlns:a16="http://schemas.microsoft.com/office/drawing/2014/main" id="{5C5A1888-DF8D-D79E-7F59-1B93433E47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3357563"/>
            <a:ext cx="4038600" cy="30289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Placeholder 4">
            <a:extLst>
              <a:ext uri="{FF2B5EF4-FFF2-40B4-BE49-F238E27FC236}">
                <a16:creationId xmlns:a16="http://schemas.microsoft.com/office/drawing/2014/main" id="{3FE5485B-AE4B-79AD-2BA2-F22762955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57188"/>
            <a:ext cx="4040188" cy="1000125"/>
          </a:xfrm>
        </p:spPr>
        <p:txBody>
          <a:bodyPr/>
          <a:lstStyle/>
          <a:p>
            <a:pPr eaLnBrk="1" hangingPunct="1"/>
            <a:r>
              <a:rPr lang="el-GR" altLang="en-US" sz="3200">
                <a:effectLst/>
              </a:rPr>
              <a:t>ΣΟΡΓΟ </a:t>
            </a:r>
            <a:endParaRPr lang="en-US" altLang="en-US" sz="3200">
              <a:effectLst/>
            </a:endParaRPr>
          </a:p>
          <a:p>
            <a:pPr eaLnBrk="1" hangingPunct="1"/>
            <a:r>
              <a:rPr lang="en-US" altLang="en-US" sz="3200">
                <a:effectLst/>
              </a:rPr>
              <a:t>Sorghum sp.</a:t>
            </a:r>
          </a:p>
        </p:txBody>
      </p:sp>
      <p:pic>
        <p:nvPicPr>
          <p:cNvPr id="37891" name="Content Placeholder 8" descr="sorghum.jpg">
            <a:extLst>
              <a:ext uri="{FF2B5EF4-FFF2-40B4-BE49-F238E27FC236}">
                <a16:creationId xmlns:a16="http://schemas.microsoft.com/office/drawing/2014/main" id="{FF0AFC21-1CB5-E6D7-DA8D-B289492620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75" y="2174875"/>
            <a:ext cx="3576638" cy="3951288"/>
          </a:xfrm>
        </p:spPr>
      </p:pic>
      <p:sp>
        <p:nvSpPr>
          <p:cNvPr id="37892" name="Text Placeholder 6">
            <a:extLst>
              <a:ext uri="{FF2B5EF4-FFF2-40B4-BE49-F238E27FC236}">
                <a16:creationId xmlns:a16="http://schemas.microsoft.com/office/drawing/2014/main" id="{1D92EB87-89E6-EE4B-AFD3-5F80E7B1DE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211638" y="428625"/>
            <a:ext cx="4932362" cy="928688"/>
          </a:xfrm>
        </p:spPr>
        <p:txBody>
          <a:bodyPr/>
          <a:lstStyle/>
          <a:p>
            <a:pPr eaLnBrk="1" hangingPunct="1"/>
            <a:r>
              <a:rPr lang="el-GR" altLang="en-US" sz="3200">
                <a:effectLst/>
              </a:rPr>
              <a:t>ΚΕΧΡΙ </a:t>
            </a:r>
            <a:endParaRPr lang="en-US" altLang="en-US" sz="3200">
              <a:effectLst/>
            </a:endParaRPr>
          </a:p>
          <a:p>
            <a:pPr eaLnBrk="1" hangingPunct="1"/>
            <a:r>
              <a:rPr lang="en-US" altLang="en-US" sz="3200">
                <a:effectLst/>
              </a:rPr>
              <a:t>Panicum milliaceum</a:t>
            </a:r>
            <a:r>
              <a:rPr lang="el-GR" altLang="en-US" sz="3200">
                <a:effectLst/>
              </a:rPr>
              <a:t> </a:t>
            </a:r>
            <a:endParaRPr lang="en-US" altLang="en-US" sz="3200">
              <a:effectLst/>
            </a:endParaRPr>
          </a:p>
        </p:txBody>
      </p:sp>
      <p:pic>
        <p:nvPicPr>
          <p:cNvPr id="37893" name="Content Placeholder 9" descr="Millet_Spray.jpg">
            <a:extLst>
              <a:ext uri="{FF2B5EF4-FFF2-40B4-BE49-F238E27FC236}">
                <a16:creationId xmlns:a16="http://schemas.microsoft.com/office/drawing/2014/main" id="{5D4DA1C4-D8A6-4B35-E469-D12EDD628F9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1413" y="2436813"/>
            <a:ext cx="3429000" cy="3429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A7F3C15-D6F5-94EE-183E-C5EDC568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/>
              <a:t>ΨΥΧΑΝΘΗ</a:t>
            </a:r>
            <a:endParaRPr lang="en-US" sz="3600" dirty="0"/>
          </a:p>
        </p:txBody>
      </p:sp>
      <p:sp>
        <p:nvSpPr>
          <p:cNvPr id="39939" name="Content Placeholder 4">
            <a:extLst>
              <a:ext uri="{FF2B5EF4-FFF2-40B4-BE49-F238E27FC236}">
                <a16:creationId xmlns:a16="http://schemas.microsoft.com/office/drawing/2014/main" id="{782B7AC5-AEC4-D545-04E6-C2525547202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l-GR" altLang="en-US">
                <a:effectLst/>
              </a:rPr>
              <a:t>Πρωτεΐνες 17-30%</a:t>
            </a:r>
          </a:p>
          <a:p>
            <a:pPr eaLnBrk="1" hangingPunct="1"/>
            <a:r>
              <a:rPr lang="el-GR" altLang="en-US">
                <a:effectLst/>
              </a:rPr>
              <a:t>Υδατάνθρακες</a:t>
            </a:r>
          </a:p>
          <a:p>
            <a:pPr eaLnBrk="1" hangingPunct="1"/>
            <a:r>
              <a:rPr lang="el-GR" altLang="en-US">
                <a:effectLst/>
              </a:rPr>
              <a:t>Λάδι  1-2%</a:t>
            </a:r>
            <a:r>
              <a:rPr lang="en-US" altLang="en-US">
                <a:effectLst/>
              </a:rPr>
              <a:t> </a:t>
            </a:r>
            <a:endParaRPr lang="el-GR" altLang="en-US">
              <a:effectLst/>
            </a:endParaRPr>
          </a:p>
          <a:p>
            <a:pPr eaLnBrk="1" hangingPunct="1"/>
            <a:r>
              <a:rPr lang="el-GR" altLang="en-US">
                <a:effectLst/>
              </a:rPr>
              <a:t>Βιταμίνες </a:t>
            </a:r>
            <a:r>
              <a:rPr lang="en-US" altLang="en-US">
                <a:effectLst/>
              </a:rPr>
              <a:t> Fe, Ca</a:t>
            </a:r>
          </a:p>
          <a:p>
            <a:pPr eaLnBrk="1" hangingPunct="1"/>
            <a:r>
              <a:rPr lang="el-GR" altLang="en-US">
                <a:effectLst/>
              </a:rPr>
              <a:t>Αζωτοδέσμευση</a:t>
            </a:r>
            <a:endParaRPr lang="en-US" altLang="en-US">
              <a:effectLst/>
            </a:endParaRPr>
          </a:p>
        </p:txBody>
      </p:sp>
      <p:pic>
        <p:nvPicPr>
          <p:cNvPr id="39940" name="Content Placeholder 7" descr="bm_27-03.jpg">
            <a:extLst>
              <a:ext uri="{FF2B5EF4-FFF2-40B4-BE49-F238E27FC236}">
                <a16:creationId xmlns:a16="http://schemas.microsoft.com/office/drawing/2014/main" id="{5F70C853-EE3E-C3BB-9394-3B7B7892D8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5738" y="1981200"/>
            <a:ext cx="2803525" cy="4114800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E1B5D7EF-32F7-ACB3-E00B-6CB7FEF48A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4175"/>
            <a:ext cx="8229600" cy="6731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/>
              <a:t>ΚΛΑΔΟΙ ΓΕΩΡΓΙΚΗΣ ΠΑΡΑΓΩΓΗΣ</a:t>
            </a:r>
            <a:endParaRPr lang="en-US" sz="3200" dirty="0"/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3F8E6B60-7A13-5835-663E-7A625D16C06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052513"/>
            <a:ext cx="8229600" cy="2719387"/>
          </a:xfrm>
        </p:spPr>
        <p:txBody>
          <a:bodyPr/>
          <a:lstStyle/>
          <a:p>
            <a:pPr eaLnBrk="1" hangingPunct="1">
              <a:defRPr/>
            </a:pPr>
            <a:endParaRPr lang="el-GR" sz="2800" dirty="0"/>
          </a:p>
          <a:p>
            <a:pPr eaLnBrk="1" hangingPunct="1">
              <a:defRPr/>
            </a:pPr>
            <a:r>
              <a:rPr lang="el-GR" sz="2800" dirty="0">
                <a:effectLst/>
              </a:rPr>
              <a:t>Φυτική Παραγωγή</a:t>
            </a:r>
            <a:r>
              <a:rPr lang="en-US" sz="2800" dirty="0">
                <a:effectLst/>
              </a:rPr>
              <a:t>  </a:t>
            </a:r>
            <a:r>
              <a:rPr lang="el-GR" sz="2800" dirty="0">
                <a:effectLst/>
              </a:rPr>
              <a:t>    </a:t>
            </a:r>
            <a:r>
              <a:rPr lang="en-US" sz="2800" dirty="0">
                <a:effectLst/>
              </a:rPr>
              <a:t>67 % </a:t>
            </a:r>
            <a:r>
              <a:rPr lang="el-GR" sz="2800" dirty="0">
                <a:effectLst/>
              </a:rPr>
              <a:t> </a:t>
            </a:r>
            <a:r>
              <a:rPr lang="el-GR" sz="2800" dirty="0" err="1">
                <a:effectLst/>
              </a:rPr>
              <a:t>ΑΓΠ</a:t>
            </a:r>
            <a:endParaRPr lang="el-GR" sz="2800" dirty="0">
              <a:effectLst/>
            </a:endParaRPr>
          </a:p>
          <a:p>
            <a:pPr eaLnBrk="1" hangingPunct="1">
              <a:defRPr/>
            </a:pPr>
            <a:r>
              <a:rPr lang="el-GR" sz="2800" dirty="0">
                <a:effectLst/>
              </a:rPr>
              <a:t>Ζωική Παραγωγή       30 %</a:t>
            </a:r>
          </a:p>
          <a:p>
            <a:pPr eaLnBrk="1" hangingPunct="1">
              <a:defRPr/>
            </a:pPr>
            <a:r>
              <a:rPr lang="el-GR" sz="2800" dirty="0">
                <a:effectLst/>
              </a:rPr>
              <a:t>Αλιεία &amp; Δάση              3 %</a:t>
            </a:r>
            <a:endParaRPr lang="en-US" sz="2800" dirty="0">
              <a:effectLst/>
            </a:endParaRPr>
          </a:p>
        </p:txBody>
      </p:sp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B2F221AF-6063-5C7B-151D-6F2A5C7E08BB}"/>
              </a:ext>
            </a:extLst>
          </p:cNvPr>
          <p:cNvGraphicFramePr>
            <a:graphicFrameLocks/>
          </p:cNvGraphicFramePr>
          <p:nvPr/>
        </p:nvGraphicFramePr>
        <p:xfrm>
          <a:off x="457200" y="3284984"/>
          <a:ext cx="7858180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72C9-F09F-23D7-2CFC-120B1DAA2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/>
              <a:t>ΨΥΧΑΝΘΗ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02094-24EE-9465-9E6F-09397C51D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4038600" cy="43815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solidFill>
                  <a:srgbClr val="FFC000"/>
                </a:solidFill>
                <a:effectLst/>
              </a:rPr>
              <a:t>ΦΘΙΝΟΠΩΡΙΝΑ</a:t>
            </a:r>
          </a:p>
          <a:p>
            <a:pPr eaLnBrk="1" hangingPunct="1">
              <a:defRPr/>
            </a:pPr>
            <a:r>
              <a:rPr lang="el-GR" dirty="0">
                <a:effectLst/>
                <a:latin typeface="Arial" pitchFamily="34" charset="0"/>
                <a:cs typeface="Arial" pitchFamily="34" charset="0"/>
              </a:rPr>
              <a:t>Φακή</a:t>
            </a:r>
          </a:p>
          <a:p>
            <a:pPr eaLnBrk="1" hangingPunct="1">
              <a:defRPr/>
            </a:pPr>
            <a:r>
              <a:rPr lang="el-GR" dirty="0">
                <a:effectLst/>
              </a:rPr>
              <a:t>Ρεβίθι</a:t>
            </a:r>
          </a:p>
          <a:p>
            <a:pPr eaLnBrk="1" hangingPunct="1">
              <a:defRPr/>
            </a:pPr>
            <a:r>
              <a:rPr lang="el-GR" dirty="0">
                <a:effectLst/>
              </a:rPr>
              <a:t>Μπιζέλι</a:t>
            </a:r>
          </a:p>
          <a:p>
            <a:pPr eaLnBrk="1" hangingPunct="1">
              <a:defRPr/>
            </a:pPr>
            <a:r>
              <a:rPr lang="el-GR" dirty="0">
                <a:effectLst/>
              </a:rPr>
              <a:t>Κουκί</a:t>
            </a:r>
          </a:p>
          <a:p>
            <a:pPr eaLnBrk="1" hangingPunct="1">
              <a:defRPr/>
            </a:pPr>
            <a:r>
              <a:rPr lang="el-GR" dirty="0">
                <a:effectLst/>
              </a:rPr>
              <a:t>Λαθούρι</a:t>
            </a:r>
          </a:p>
          <a:p>
            <a:pPr eaLnBrk="1" hangingPunct="1">
              <a:defRPr/>
            </a:pPr>
            <a:r>
              <a:rPr lang="el-GR" dirty="0">
                <a:effectLst/>
              </a:rPr>
              <a:t>Λούπινο</a:t>
            </a:r>
          </a:p>
          <a:p>
            <a:pPr eaLnBrk="1" hangingPunct="1">
              <a:defRPr/>
            </a:pPr>
            <a:r>
              <a:rPr lang="el-GR" dirty="0">
                <a:effectLst/>
              </a:rPr>
              <a:t>Ρόβη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1988" name="Content Placeholder 11" descr="119032[1].jpg">
            <a:extLst>
              <a:ext uri="{FF2B5EF4-FFF2-40B4-BE49-F238E27FC236}">
                <a16:creationId xmlns:a16="http://schemas.microsoft.com/office/drawing/2014/main" id="{2214242D-6D89-51E8-C8F2-DCDADA7344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5063" y="4000500"/>
            <a:ext cx="2714625" cy="2032000"/>
          </a:xfrm>
        </p:spPr>
      </p:pic>
      <p:pic>
        <p:nvPicPr>
          <p:cNvPr id="41990" name="Picture 3" descr="F:\My Pictures\εισαγωγη\chick1[1].jpg">
            <a:extLst>
              <a:ext uri="{FF2B5EF4-FFF2-40B4-BE49-F238E27FC236}">
                <a16:creationId xmlns:a16="http://schemas.microsoft.com/office/drawing/2014/main" id="{2FE3FA88-53E9-E75D-6F8F-36B08E5D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35239"/>
            <a:ext cx="22860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4" descr="F:\My Pictures\εισαγωγη\pisum-sativum[1].jpg">
            <a:extLst>
              <a:ext uri="{FF2B5EF4-FFF2-40B4-BE49-F238E27FC236}">
                <a16:creationId xmlns:a16="http://schemas.microsoft.com/office/drawing/2014/main" id="{66914987-5EB7-D126-1FD4-DC1DB58AB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643063"/>
            <a:ext cx="25717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EE9A5B7-A9A8-39D1-8AA7-F8700606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/>
              <a:t>ΨΥΧΑΝΘΗ</a:t>
            </a:r>
            <a:br>
              <a:rPr lang="el-GR" sz="2800" dirty="0"/>
            </a:br>
            <a:endParaRPr lang="en-US" sz="2800" dirty="0"/>
          </a:p>
        </p:txBody>
      </p:sp>
      <p:sp>
        <p:nvSpPr>
          <p:cNvPr id="44035" name="Content Placeholder 6">
            <a:extLst>
              <a:ext uri="{FF2B5EF4-FFF2-40B4-BE49-F238E27FC236}">
                <a16:creationId xmlns:a16="http://schemas.microsoft.com/office/drawing/2014/main" id="{3DBB4465-A38B-E68C-71DD-7BFAD64B0F8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571625"/>
            <a:ext cx="4038600" cy="4524375"/>
          </a:xfrm>
        </p:spPr>
        <p:txBody>
          <a:bodyPr/>
          <a:lstStyle/>
          <a:p>
            <a:pPr eaLnBrk="1" hangingPunct="1"/>
            <a:r>
              <a:rPr lang="el-GR" altLang="en-US">
                <a:solidFill>
                  <a:srgbClr val="FFC000"/>
                </a:solidFill>
                <a:effectLst/>
              </a:rPr>
              <a:t>ΑΝΟΙΞΙΑΤΙΚΑ</a:t>
            </a:r>
          </a:p>
          <a:p>
            <a:pPr eaLnBrk="1" hangingPunct="1"/>
            <a:r>
              <a:rPr lang="el-GR" altLang="en-US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Φασόλι</a:t>
            </a:r>
          </a:p>
          <a:p>
            <a:pPr eaLnBrk="1" hangingPunct="1"/>
            <a:r>
              <a:rPr lang="el-GR" altLang="en-US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Αραχίδα</a:t>
            </a:r>
          </a:p>
          <a:p>
            <a:pPr eaLnBrk="1" hangingPunct="1"/>
            <a:r>
              <a:rPr lang="el-GR" altLang="en-US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Σόγια</a:t>
            </a:r>
          </a:p>
          <a:p>
            <a:pPr eaLnBrk="1" hangingPunct="1"/>
            <a:r>
              <a:rPr lang="el-GR" altLang="en-US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Μηδική </a:t>
            </a:r>
          </a:p>
          <a:p>
            <a:pPr eaLnBrk="1" hangingPunct="1"/>
            <a:r>
              <a:rPr lang="el-GR" altLang="en-US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Τριφύλι</a:t>
            </a:r>
            <a:endParaRPr lang="en-US" altLang="en-US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6" name="Picture 2" descr="F:\My Pictures\εισαγωγη\beans,jpg-700668[1].jpg">
            <a:extLst>
              <a:ext uri="{FF2B5EF4-FFF2-40B4-BE49-F238E27FC236}">
                <a16:creationId xmlns:a16="http://schemas.microsoft.com/office/drawing/2014/main" id="{B7BCD446-BF2F-C6DD-025D-0602BE97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89" y="1571625"/>
            <a:ext cx="25908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F:\My Pictures\εισαγωγη\Arachis%20hypogaea%20Erdnuss%201.jpg">
            <a:extLst>
              <a:ext uri="{FF2B5EF4-FFF2-40B4-BE49-F238E27FC236}">
                <a16:creationId xmlns:a16="http://schemas.microsoft.com/office/drawing/2014/main" id="{E3F5F268-EB9A-17E3-30D5-1FFBC549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753" y="34290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4991637-E350-CBB5-D8BB-7B574EC9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/>
              <a:t>ΚΑΤΗΓΟΡΙΕΣ   ΨΥΧΑΝΘΩΝ                </a:t>
            </a:r>
            <a:endParaRPr lang="en-US" sz="3600" dirty="0"/>
          </a:p>
        </p:txBody>
      </p:sp>
      <p:sp>
        <p:nvSpPr>
          <p:cNvPr id="46083" name="Content Placeholder 5">
            <a:extLst>
              <a:ext uri="{FF2B5EF4-FFF2-40B4-BE49-F238E27FC236}">
                <a16:creationId xmlns:a16="http://schemas.microsoft.com/office/drawing/2014/main" id="{4A033766-FA41-D8A7-DCC8-42C502F011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2800">
                <a:effectLst/>
              </a:rPr>
              <a:t>Όσπρια</a:t>
            </a:r>
          </a:p>
          <a:p>
            <a:pPr eaLnBrk="1" hangingPunct="1"/>
            <a:endParaRPr lang="el-GR" altLang="en-US" sz="2800">
              <a:effectLst/>
            </a:endParaRPr>
          </a:p>
          <a:p>
            <a:pPr eaLnBrk="1" hangingPunct="1"/>
            <a:r>
              <a:rPr lang="el-GR" altLang="en-US" sz="2800">
                <a:effectLst/>
              </a:rPr>
              <a:t>Κτηνοτροφικά καρποδοτικά</a:t>
            </a:r>
          </a:p>
          <a:p>
            <a:pPr eaLnBrk="1" hangingPunct="1"/>
            <a:r>
              <a:rPr lang="el-GR" altLang="en-US" sz="2800">
                <a:effectLst/>
              </a:rPr>
              <a:t> </a:t>
            </a:r>
          </a:p>
          <a:p>
            <a:pPr eaLnBrk="1" hangingPunct="1"/>
            <a:r>
              <a:rPr lang="el-GR" altLang="en-US" sz="2800">
                <a:effectLst/>
              </a:rPr>
              <a:t>Χορτοδοτικά &amp; σανοδοτικά</a:t>
            </a:r>
          </a:p>
          <a:p>
            <a:pPr eaLnBrk="1" hangingPunct="1"/>
            <a:endParaRPr lang="el-GR" altLang="en-US" sz="2800">
              <a:effectLst/>
            </a:endParaRPr>
          </a:p>
          <a:p>
            <a:pPr eaLnBrk="1" hangingPunct="1"/>
            <a:r>
              <a:rPr lang="el-GR" altLang="en-US" sz="2800">
                <a:effectLst/>
              </a:rPr>
              <a:t>Χλωρής λίπανσης</a:t>
            </a:r>
            <a:endParaRPr lang="en-US" altLang="en-US" sz="2800">
              <a:effectLst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41DAA479-03CB-73A3-35B6-EBBB094878E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4175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FFCC66"/>
                </a:solidFill>
              </a:rPr>
              <a:t>ΟΣΠΡΙΑ</a:t>
            </a:r>
            <a:endParaRPr lang="en-US" sz="3600" dirty="0">
              <a:solidFill>
                <a:srgbClr val="FFCC66"/>
              </a:solidFill>
            </a:endParaRPr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242AED83-CB3B-80DD-7D1E-3801A3980CB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500188"/>
            <a:ext cx="4038600" cy="4595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z="2400" dirty="0">
              <a:effectLst/>
            </a:endParaRPr>
          </a:p>
          <a:p>
            <a:pPr eaLnBrk="1" hangingPunct="1"/>
            <a:r>
              <a:rPr lang="el-GR" altLang="en-US" sz="2400" dirty="0">
                <a:effectLst/>
              </a:rPr>
              <a:t>Έκταση   230 10</a:t>
            </a:r>
            <a:r>
              <a:rPr lang="el-GR" altLang="en-US" sz="2400" baseline="30000" dirty="0">
                <a:effectLst/>
              </a:rPr>
              <a:t>3</a:t>
            </a:r>
            <a:r>
              <a:rPr lang="el-GR" altLang="en-US" sz="2400" dirty="0">
                <a:effectLst/>
              </a:rPr>
              <a:t> </a:t>
            </a:r>
            <a:r>
              <a:rPr lang="el-GR" altLang="en-US" sz="2400" dirty="0" err="1">
                <a:effectLst/>
              </a:rPr>
              <a:t>στρ</a:t>
            </a:r>
            <a:r>
              <a:rPr lang="el-GR" altLang="en-US" sz="2400" dirty="0">
                <a:effectLst/>
              </a:rPr>
              <a:t>.</a:t>
            </a:r>
          </a:p>
          <a:p>
            <a:pPr eaLnBrk="1" hangingPunct="1"/>
            <a:endParaRPr lang="el-GR" altLang="en-US" sz="2400" dirty="0">
              <a:effectLst/>
            </a:endParaRPr>
          </a:p>
          <a:p>
            <a:pPr eaLnBrk="1" hangingPunct="1"/>
            <a:r>
              <a:rPr lang="el-GR" altLang="en-US" sz="2400" dirty="0">
                <a:effectLst/>
              </a:rPr>
              <a:t>Φασόλια 135 10</a:t>
            </a:r>
            <a:r>
              <a:rPr lang="el-GR" altLang="en-US" sz="2400" baseline="30000" dirty="0">
                <a:effectLst/>
              </a:rPr>
              <a:t>3</a:t>
            </a:r>
            <a:r>
              <a:rPr lang="el-GR" altLang="en-US" sz="2400" dirty="0">
                <a:effectLst/>
              </a:rPr>
              <a:t> </a:t>
            </a:r>
            <a:r>
              <a:rPr lang="el-GR" altLang="en-US" sz="2400" dirty="0" err="1">
                <a:effectLst/>
              </a:rPr>
              <a:t>στρ</a:t>
            </a:r>
            <a:r>
              <a:rPr lang="el-GR" altLang="en-US" sz="2400" dirty="0">
                <a:effectLst/>
              </a:rPr>
              <a:t>.</a:t>
            </a:r>
          </a:p>
          <a:p>
            <a:pPr eaLnBrk="1" hangingPunct="1"/>
            <a:endParaRPr lang="el-GR" altLang="en-US" sz="2400" dirty="0">
              <a:effectLst/>
            </a:endParaRPr>
          </a:p>
          <a:p>
            <a:pPr eaLnBrk="1" hangingPunct="1"/>
            <a:r>
              <a:rPr lang="el-GR" altLang="en-US" sz="2400" dirty="0">
                <a:effectLst/>
              </a:rPr>
              <a:t>Ρεβίθια, φακή, κουκιά, λαθούρι</a:t>
            </a:r>
            <a:endParaRPr lang="en-US" altLang="en-US" sz="2400" dirty="0">
              <a:effectLst/>
            </a:endParaRPr>
          </a:p>
        </p:txBody>
      </p:sp>
      <p:pic>
        <p:nvPicPr>
          <p:cNvPr id="48134" name="Picture 6" descr="F:\My Pictures\εισαγωγη\20691~Beans-Peas-and-Lentils-Posters.jpg">
            <a:extLst>
              <a:ext uri="{FF2B5EF4-FFF2-40B4-BE49-F238E27FC236}">
                <a16:creationId xmlns:a16="http://schemas.microsoft.com/office/drawing/2014/main" id="{BE660D4D-9C96-6617-F002-8848C3AF5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23" y="2235200"/>
            <a:ext cx="2500917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2B1A-ED9C-8396-61C3-1F7FB3D1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/>
              <a:t>ΚΤΗΝΟΤΡΟΦΙΚΑ ΨΥΧΑΝΘΗ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C7D92-502C-3238-3CAD-75642140C2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>
                <a:solidFill>
                  <a:srgbClr val="FFC000"/>
                </a:solidFill>
                <a:effectLst/>
                <a:cs typeface="Arial" charset="0"/>
              </a:rPr>
              <a:t>Κτηνοτροφικά καρποδοτικά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dirty="0">
                <a:effectLst/>
                <a:cs typeface="Arial" charset="0"/>
              </a:rPr>
              <a:t>    </a:t>
            </a:r>
            <a:r>
              <a:rPr lang="el-GR" dirty="0">
                <a:solidFill>
                  <a:srgbClr val="FFFF00"/>
                </a:solidFill>
                <a:effectLst/>
                <a:cs typeface="Arial" charset="0"/>
              </a:rPr>
              <a:t>Σόγια</a:t>
            </a:r>
            <a:r>
              <a:rPr lang="el-GR" dirty="0">
                <a:effectLst/>
                <a:cs typeface="Arial" charset="0"/>
              </a:rPr>
              <a:t>, κουκιά, λούπινο, μπιζέλι, ρεβίθια</a:t>
            </a:r>
          </a:p>
          <a:p>
            <a:pPr eaLnBrk="1" hangingPunct="1">
              <a:defRPr/>
            </a:pPr>
            <a:endParaRPr lang="en-US" dirty="0">
              <a:effectLst/>
              <a:cs typeface="Arial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50180" name="Picture 3" descr="F:\My Pictures\εισαγωγη\soyabeans.jpg">
            <a:extLst>
              <a:ext uri="{FF2B5EF4-FFF2-40B4-BE49-F238E27FC236}">
                <a16:creationId xmlns:a16="http://schemas.microsoft.com/office/drawing/2014/main" id="{E334004C-79AE-75F1-AD47-23A2E8A95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74938"/>
            <a:ext cx="22225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Content Placeholder 7" descr="Faba+bean+seeds.jpg">
            <a:extLst>
              <a:ext uri="{FF2B5EF4-FFF2-40B4-BE49-F238E27FC236}">
                <a16:creationId xmlns:a16="http://schemas.microsoft.com/office/drawing/2014/main" id="{09569634-8016-9656-6501-AED8BF9890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674938"/>
            <a:ext cx="2133600" cy="21336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03EB3D60-65C9-B69E-0583-E2446A3E70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4175"/>
            <a:ext cx="8229600" cy="757238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/>
              <a:t>ΚΤΗΝΟΤΡΟΦΙΚΑ ΨΥΧΑΝΘΗ</a:t>
            </a:r>
            <a:endParaRPr lang="en-US" sz="3600" dirty="0"/>
          </a:p>
        </p:txBody>
      </p:sp>
      <p:sp>
        <p:nvSpPr>
          <p:cNvPr id="52227" name="Rectangle 5">
            <a:extLst>
              <a:ext uri="{FF2B5EF4-FFF2-40B4-BE49-F238E27FC236}">
                <a16:creationId xmlns:a16="http://schemas.microsoft.com/office/drawing/2014/main" id="{D4426E8D-EC3F-DB21-7E4D-88682AEDD1E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96975"/>
            <a:ext cx="4329113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n-US" sz="2400" b="1">
                <a:solidFill>
                  <a:srgbClr val="FFC000"/>
                </a:solidFill>
                <a:effectLst/>
              </a:rPr>
              <a:t>Κτηνοτροφικά χορτοδοτικά</a:t>
            </a:r>
          </a:p>
          <a:p>
            <a:pPr eaLnBrk="1" hangingPunct="1"/>
            <a:r>
              <a:rPr lang="el-GR" altLang="en-US" sz="2400">
                <a:effectLst/>
              </a:rPr>
              <a:t>Παγκόσμια 150 </a:t>
            </a:r>
            <a:r>
              <a:rPr lang="el-GR" altLang="en-US" sz="2400">
                <a:effectLst/>
                <a:cs typeface="Arial" panose="020B0604020202020204" pitchFamily="34" charset="0"/>
              </a:rPr>
              <a:t>10</a:t>
            </a:r>
            <a:r>
              <a:rPr lang="el-GR" altLang="en-US" sz="2400" baseline="30000">
                <a:effectLst/>
                <a:cs typeface="Arial" panose="020B0604020202020204" pitchFamily="34" charset="0"/>
              </a:rPr>
              <a:t>6</a:t>
            </a:r>
            <a:r>
              <a:rPr lang="el-GR" altLang="en-US" sz="2400">
                <a:effectLst/>
                <a:cs typeface="Arial" panose="020B0604020202020204" pitchFamily="34" charset="0"/>
              </a:rPr>
              <a:t> στρ.</a:t>
            </a:r>
            <a:endParaRPr lang="el-GR" altLang="en-US" sz="2400">
              <a:effectLst/>
            </a:endParaRPr>
          </a:p>
          <a:p>
            <a:pPr eaLnBrk="1" hangingPunct="1"/>
            <a:r>
              <a:rPr lang="el-GR" altLang="en-US" sz="2400">
                <a:effectLst/>
              </a:rPr>
              <a:t>Ελλάδα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n-US" sz="2400">
                <a:effectLst/>
                <a:cs typeface="Arial" panose="020B0604020202020204" pitchFamily="34" charset="0"/>
              </a:rPr>
              <a:t>   μηδική </a:t>
            </a:r>
            <a:r>
              <a:rPr lang="en-US" altLang="en-US" sz="2400">
                <a:effectLst/>
                <a:cs typeface="Arial" panose="020B0604020202020204" pitchFamily="34" charset="0"/>
              </a:rPr>
              <a:t>→</a:t>
            </a:r>
            <a:r>
              <a:rPr lang="el-GR" altLang="en-US" sz="2400">
                <a:effectLst/>
                <a:cs typeface="Arial" panose="020B0604020202020204" pitchFamily="34" charset="0"/>
              </a:rPr>
              <a:t> 1,6 10</a:t>
            </a:r>
            <a:r>
              <a:rPr lang="el-GR" altLang="en-US" sz="2400" baseline="30000">
                <a:effectLst/>
                <a:cs typeface="Arial" panose="020B0604020202020204" pitchFamily="34" charset="0"/>
              </a:rPr>
              <a:t>6</a:t>
            </a:r>
            <a:r>
              <a:rPr lang="el-GR" altLang="en-US" sz="2400">
                <a:effectLst/>
                <a:cs typeface="Arial" panose="020B0604020202020204" pitchFamily="34" charset="0"/>
              </a:rPr>
              <a:t> στρ.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n-US" sz="2400">
                <a:effectLst/>
                <a:cs typeface="Arial" panose="020B0604020202020204" pitchFamily="34" charset="0"/>
              </a:rPr>
              <a:t>   βίκος   </a:t>
            </a:r>
            <a:r>
              <a:rPr lang="en-US" altLang="en-US" sz="2400">
                <a:effectLst/>
                <a:cs typeface="Arial" panose="020B0604020202020204" pitchFamily="34" charset="0"/>
              </a:rPr>
              <a:t>→</a:t>
            </a:r>
            <a:r>
              <a:rPr lang="el-GR" altLang="en-US" sz="2400">
                <a:effectLst/>
                <a:cs typeface="Arial" panose="020B0604020202020204" pitchFamily="34" charset="0"/>
              </a:rPr>
              <a:t> 230 10</a:t>
            </a:r>
            <a:r>
              <a:rPr lang="el-GR" altLang="en-US" sz="2400" baseline="30000">
                <a:effectLst/>
                <a:cs typeface="Arial" panose="020B0604020202020204" pitchFamily="34" charset="0"/>
              </a:rPr>
              <a:t>3</a:t>
            </a:r>
            <a:r>
              <a:rPr lang="el-GR" altLang="en-US" sz="2400">
                <a:effectLst/>
                <a:cs typeface="Arial" panose="020B0604020202020204" pitchFamily="34" charset="0"/>
              </a:rPr>
              <a:t> στρ.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n-US" sz="2400">
                <a:effectLst/>
                <a:cs typeface="Arial" panose="020B0604020202020204" pitchFamily="34" charset="0"/>
              </a:rPr>
              <a:t>τριφύλλι </a:t>
            </a:r>
            <a:r>
              <a:rPr lang="en-US" altLang="en-US" sz="2400">
                <a:effectLst/>
                <a:cs typeface="Arial" panose="020B0604020202020204" pitchFamily="34" charset="0"/>
              </a:rPr>
              <a:t>→</a:t>
            </a:r>
            <a:r>
              <a:rPr lang="el-GR" altLang="en-US" sz="2400">
                <a:effectLst/>
                <a:cs typeface="Arial" panose="020B0604020202020204" pitchFamily="34" charset="0"/>
              </a:rPr>
              <a:t> 400 10</a:t>
            </a:r>
            <a:r>
              <a:rPr lang="el-GR" altLang="en-US" sz="2400" baseline="30000">
                <a:effectLst/>
                <a:cs typeface="Arial" panose="020B0604020202020204" pitchFamily="34" charset="0"/>
              </a:rPr>
              <a:t>3</a:t>
            </a:r>
            <a:r>
              <a:rPr lang="el-GR" altLang="en-US" sz="2400">
                <a:effectLst/>
                <a:cs typeface="Arial" panose="020B0604020202020204" pitchFamily="34" charset="0"/>
              </a:rPr>
              <a:t> στρ.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l-GR" altLang="en-US" sz="2400">
              <a:effectLst/>
              <a:cs typeface="Arial" panose="020B0604020202020204" pitchFamily="34" charset="0"/>
            </a:endParaRPr>
          </a:p>
        </p:txBody>
      </p:sp>
      <p:pic>
        <p:nvPicPr>
          <p:cNvPr id="52228" name="Picture 10" descr="lucerne[1]">
            <a:extLst>
              <a:ext uri="{FF2B5EF4-FFF2-40B4-BE49-F238E27FC236}">
                <a16:creationId xmlns:a16="http://schemas.microsoft.com/office/drawing/2014/main" id="{DB210213-8FF7-2C7A-84E0-7A65A8272FD4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007921"/>
            <a:ext cx="2273300" cy="2630487"/>
          </a:xfrm>
        </p:spPr>
      </p:pic>
      <p:pic>
        <p:nvPicPr>
          <p:cNvPr id="52229" name="Picture 15" descr="CA4EF49N">
            <a:extLst>
              <a:ext uri="{FF2B5EF4-FFF2-40B4-BE49-F238E27FC236}">
                <a16:creationId xmlns:a16="http://schemas.microsoft.com/office/drawing/2014/main" id="{A088524F-FBEC-742C-88BE-85679BD96CCB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3826538"/>
            <a:ext cx="2286000" cy="2667000"/>
          </a:xfr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6A233A5-CBF1-95F7-B5B8-FAB23AB46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l-GR" altLang="en-US" sz="3600">
                <a:effectLst/>
              </a:rPr>
              <a:t>ΒΙΟΜΗΧΑΝΙΚΑ ΦΥΤΑ</a:t>
            </a:r>
            <a:endParaRPr lang="en-US" altLang="en-US" sz="3600">
              <a:effectLst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1533C00-303C-66FD-D964-17541E4AE6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l-GR" altLang="en-US">
                <a:effectLst/>
              </a:rPr>
              <a:t>1</a:t>
            </a:r>
            <a:r>
              <a:rPr lang="el-GR" altLang="en-US" baseline="30000">
                <a:effectLst/>
              </a:rPr>
              <a:t>η</a:t>
            </a:r>
            <a:r>
              <a:rPr lang="el-GR" altLang="en-US">
                <a:effectLst/>
              </a:rPr>
              <a:t> ύλη βιομηχανία</a:t>
            </a:r>
          </a:p>
          <a:p>
            <a:r>
              <a:rPr lang="el-GR" altLang="en-US">
                <a:effectLst/>
              </a:rPr>
              <a:t>Μεγάλες εκτάσεις</a:t>
            </a:r>
          </a:p>
          <a:p>
            <a:r>
              <a:rPr lang="el-GR" altLang="en-US">
                <a:effectLst/>
              </a:rPr>
              <a:t>Εισόδημα</a:t>
            </a:r>
          </a:p>
          <a:p>
            <a:r>
              <a:rPr lang="el-GR" altLang="en-US">
                <a:effectLst/>
              </a:rPr>
              <a:t>Εξαγωγές</a:t>
            </a:r>
          </a:p>
          <a:p>
            <a:r>
              <a:rPr lang="el-GR" altLang="en-US">
                <a:effectLst/>
              </a:rPr>
              <a:t>Συμμετοχή στο ΑΓΠ</a:t>
            </a:r>
            <a:endParaRPr lang="en-US" altLang="en-US">
              <a:effectLst/>
            </a:endParaRPr>
          </a:p>
        </p:txBody>
      </p:sp>
      <p:sp>
        <p:nvSpPr>
          <p:cNvPr id="54276" name="Rectangle 7">
            <a:extLst>
              <a:ext uri="{FF2B5EF4-FFF2-40B4-BE49-F238E27FC236}">
                <a16:creationId xmlns:a16="http://schemas.microsoft.com/office/drawing/2014/main" id="{CB2CEC0F-3941-A171-534D-2C3FF9B72D3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l-GR" altLang="en-US">
                <a:solidFill>
                  <a:srgbClr val="FFC000"/>
                </a:solidFill>
                <a:effectLst/>
              </a:rPr>
              <a:t>Βαμβάκι</a:t>
            </a:r>
          </a:p>
          <a:p>
            <a:r>
              <a:rPr lang="el-GR" altLang="en-US">
                <a:solidFill>
                  <a:srgbClr val="FFC000"/>
                </a:solidFill>
                <a:effectLst/>
              </a:rPr>
              <a:t>Καπνός</a:t>
            </a:r>
          </a:p>
          <a:p>
            <a:r>
              <a:rPr lang="el-GR" altLang="en-US">
                <a:solidFill>
                  <a:srgbClr val="FFC000"/>
                </a:solidFill>
                <a:effectLst/>
              </a:rPr>
              <a:t>Ζαχαρότευτλα</a:t>
            </a:r>
          </a:p>
          <a:p>
            <a:r>
              <a:rPr lang="el-GR" altLang="en-US">
                <a:solidFill>
                  <a:srgbClr val="FFC000"/>
                </a:solidFill>
                <a:effectLst/>
              </a:rPr>
              <a:t>Βιομηχανική τομάτα </a:t>
            </a:r>
            <a:endParaRPr lang="en-US" altLang="en-US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>
            <a:extLst>
              <a:ext uri="{FF2B5EF4-FFF2-40B4-BE49-F238E27FC236}">
                <a16:creationId xmlns:a16="http://schemas.microsoft.com/office/drawing/2014/main" id="{7E971439-EB8E-E933-CA37-7369A3C19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600" dirty="0"/>
              <a:t>ΒΑΜΒΑΚΙ  </a:t>
            </a:r>
            <a:r>
              <a:rPr lang="en-US" sz="3600" i="1" dirty="0" err="1"/>
              <a:t>Gossypium</a:t>
            </a:r>
            <a:r>
              <a:rPr lang="en-US" sz="3600" i="1" dirty="0"/>
              <a:t> </a:t>
            </a:r>
            <a:r>
              <a:rPr lang="en-US" sz="3600" i="1" dirty="0" err="1"/>
              <a:t>hirsutum</a:t>
            </a:r>
            <a:r>
              <a:rPr lang="el-GR" sz="3600" i="1" dirty="0"/>
              <a:t>       </a:t>
            </a:r>
            <a:br>
              <a:rPr lang="el-GR" sz="3600" i="1" dirty="0"/>
            </a:br>
            <a:r>
              <a:rPr lang="el-GR" sz="3600" dirty="0"/>
              <a:t>Λευκός χρυσός</a:t>
            </a:r>
            <a:endParaRPr lang="en-US" sz="3600" dirty="0"/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B542E385-59AC-8A91-3926-D30E6BBB0A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l-GR" altLang="en-US" sz="2800">
                <a:effectLst/>
              </a:rPr>
              <a:t>Θερμόφιλο</a:t>
            </a:r>
          </a:p>
          <a:p>
            <a:r>
              <a:rPr lang="el-GR" altLang="en-US" sz="2800">
                <a:effectLst/>
              </a:rPr>
              <a:t>Ανοιξιάτικο</a:t>
            </a:r>
          </a:p>
          <a:p>
            <a:r>
              <a:rPr lang="el-GR" altLang="en-US" sz="2800">
                <a:effectLst/>
              </a:rPr>
              <a:t>Αρδευόμενο</a:t>
            </a:r>
          </a:p>
          <a:p>
            <a:endParaRPr lang="el-GR" altLang="en-US" sz="2800">
              <a:effectLst/>
            </a:endParaRPr>
          </a:p>
          <a:p>
            <a:r>
              <a:rPr lang="el-GR" altLang="en-US" sz="2800">
                <a:solidFill>
                  <a:srgbClr val="FFC000"/>
                </a:solidFill>
                <a:effectLst/>
              </a:rPr>
              <a:t>Ίνες</a:t>
            </a:r>
            <a:r>
              <a:rPr lang="el-GR" altLang="en-US" sz="2800">
                <a:effectLst/>
              </a:rPr>
              <a:t> </a:t>
            </a:r>
            <a:r>
              <a:rPr lang="el-GR" altLang="en-US" sz="2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→ υφάσματα</a:t>
            </a:r>
          </a:p>
          <a:p>
            <a:r>
              <a:rPr lang="el-GR" altLang="en-US" sz="280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Σπόροι</a:t>
            </a:r>
            <a:r>
              <a:rPr lang="el-GR" altLang="en-US" sz="2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→ λάδι</a:t>
            </a:r>
          </a:p>
          <a:p>
            <a:r>
              <a:rPr lang="el-GR" altLang="en-US" sz="280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Βαμβακόπιτα </a:t>
            </a:r>
            <a:r>
              <a:rPr lang="el-GR" altLang="en-US" sz="2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→ ζωοτροφή</a:t>
            </a:r>
          </a:p>
        </p:txBody>
      </p:sp>
      <p:pic>
        <p:nvPicPr>
          <p:cNvPr id="56326" name="Picture 12" descr="File:Cotton Plant.png">
            <a:hlinkClick r:id="rId3"/>
            <a:extLst>
              <a:ext uri="{FF2B5EF4-FFF2-40B4-BE49-F238E27FC236}">
                <a16:creationId xmlns:a16="http://schemas.microsoft.com/office/drawing/2014/main" id="{CE735A29-D39B-300F-909F-C081C84A6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4094"/>
            <a:ext cx="24257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8EA95B03-F9E2-48C5-7E62-58743D4B3D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4175"/>
            <a:ext cx="8229600" cy="118745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/>
              <a:t>ΒΙΟΜΗΧΑΝΙΚΑ ΦΥΤΑ</a:t>
            </a:r>
            <a:br>
              <a:rPr lang="el-GR" sz="2800" dirty="0"/>
            </a:br>
            <a:r>
              <a:rPr lang="el-GR" sz="3200" dirty="0"/>
              <a:t>ΒΑΜΒΑΚΙ  </a:t>
            </a:r>
            <a:r>
              <a:rPr lang="en-US" sz="3200" i="1" dirty="0" err="1"/>
              <a:t>Gossypium</a:t>
            </a:r>
            <a:r>
              <a:rPr lang="en-US" sz="3200" i="1" dirty="0"/>
              <a:t> </a:t>
            </a:r>
            <a:r>
              <a:rPr lang="en-US" sz="3200" i="1" dirty="0" err="1"/>
              <a:t>hirsutum</a:t>
            </a:r>
            <a:endParaRPr lang="en-US" sz="3200" dirty="0"/>
          </a:p>
        </p:txBody>
      </p:sp>
      <p:sp>
        <p:nvSpPr>
          <p:cNvPr id="19459" name="Rectangle 7">
            <a:extLst>
              <a:ext uri="{FF2B5EF4-FFF2-40B4-BE49-F238E27FC236}">
                <a16:creationId xmlns:a16="http://schemas.microsoft.com/office/drawing/2014/main" id="{39C34503-5F1F-5A43-5965-F5CB1350BCA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5257800" cy="49006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Παγκόσμια</a:t>
            </a:r>
            <a:r>
              <a:rPr lang="el-G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Έκταση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300-350 10</a:t>
            </a:r>
            <a:r>
              <a:rPr lang="el-GR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στρ.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Παραγωγή 55 10</a:t>
            </a:r>
            <a:r>
              <a:rPr lang="el-GR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τόνοι </a:t>
            </a:r>
            <a:r>
              <a:rPr lang="el-GR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σύσπορο</a:t>
            </a: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18-23 10</a:t>
            </a:r>
            <a:r>
              <a:rPr lang="el-GR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τόνοι ίνες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Ελλάδα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Έκταση 2,8-3,0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10</a:t>
            </a:r>
            <a:r>
              <a:rPr lang="el-GR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στρ.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Παραγωγή 900-1100 10</a:t>
            </a:r>
            <a:r>
              <a:rPr lang="el-GR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τόνοι </a:t>
            </a:r>
            <a:r>
              <a:rPr lang="el-GR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συσπ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300-350 10</a:t>
            </a:r>
            <a:r>
              <a:rPr lang="el-GR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τόνοι  ίνες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600-650 10</a:t>
            </a:r>
            <a:r>
              <a:rPr lang="el-GR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τόνοι σπόροι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Εκμεταλλεύσεις 100.000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Απασχόληση     150.000 άτομα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Εξαγωγές  200 -300 10</a:t>
            </a:r>
            <a:r>
              <a:rPr lang="el-GR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τόνοι </a:t>
            </a:r>
            <a:r>
              <a:rPr lang="el-GR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εκκ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en-US" sz="2400" baseline="30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58372" name="Picture 10" descr="organic-cotton[1]">
            <a:extLst>
              <a:ext uri="{FF2B5EF4-FFF2-40B4-BE49-F238E27FC236}">
                <a16:creationId xmlns:a16="http://schemas.microsoft.com/office/drawing/2014/main" id="{065A04F8-7701-3534-C33E-13A541344B68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3047206"/>
            <a:ext cx="2309812" cy="2006600"/>
          </a:xfr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>
            <a:extLst>
              <a:ext uri="{FF2B5EF4-FFF2-40B4-BE49-F238E27FC236}">
                <a16:creationId xmlns:a16="http://schemas.microsoft.com/office/drawing/2014/main" id="{D4671AE4-6ED9-D28A-0F70-E17A1977A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600" dirty="0"/>
              <a:t>ΚΑΠΝΟΣ </a:t>
            </a:r>
            <a:r>
              <a:rPr lang="en-US" sz="3600" i="1" dirty="0" err="1"/>
              <a:t>Nicotiana</a:t>
            </a:r>
            <a:r>
              <a:rPr lang="en-US" sz="3600" i="1" dirty="0"/>
              <a:t> </a:t>
            </a:r>
            <a:r>
              <a:rPr lang="en-US" sz="3600" i="1" dirty="0" err="1"/>
              <a:t>tabacum</a:t>
            </a:r>
            <a:br>
              <a:rPr lang="el-GR" sz="3600" i="1" dirty="0"/>
            </a:br>
            <a:r>
              <a:rPr lang="el-GR" sz="3600" dirty="0"/>
              <a:t>παραδοσιακή καλλιέργεια</a:t>
            </a:r>
            <a:endParaRPr lang="en-US" sz="3600" dirty="0"/>
          </a:p>
        </p:txBody>
      </p:sp>
      <p:sp>
        <p:nvSpPr>
          <p:cNvPr id="60419" name="Rectangle 5">
            <a:extLst>
              <a:ext uri="{FF2B5EF4-FFF2-40B4-BE49-F238E27FC236}">
                <a16:creationId xmlns:a16="http://schemas.microsoft.com/office/drawing/2014/main" id="{BB3CF0F4-C150-F605-AF15-78257129DEA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800">
                <a:effectLst/>
              </a:rPr>
              <a:t>Ανοιξιάτικο</a:t>
            </a:r>
          </a:p>
          <a:p>
            <a:pPr>
              <a:lnSpc>
                <a:spcPct val="90000"/>
              </a:lnSpc>
            </a:pPr>
            <a:r>
              <a:rPr lang="el-GR" altLang="en-US" sz="2800">
                <a:effectLst/>
              </a:rPr>
              <a:t>Καπνά ανατολικού τύπου</a:t>
            </a:r>
          </a:p>
          <a:p>
            <a:pPr>
              <a:lnSpc>
                <a:spcPct val="90000"/>
              </a:lnSpc>
            </a:pPr>
            <a:r>
              <a:rPr lang="el-GR" altLang="en-US" sz="2800">
                <a:effectLst/>
              </a:rPr>
              <a:t>Καπνά αμερικάνικου τύπου</a:t>
            </a:r>
          </a:p>
          <a:p>
            <a:pPr>
              <a:lnSpc>
                <a:spcPct val="90000"/>
              </a:lnSpc>
            </a:pPr>
            <a:endParaRPr lang="el-GR" altLang="en-US" sz="2800">
              <a:effectLst/>
            </a:endParaRPr>
          </a:p>
          <a:p>
            <a:pPr>
              <a:lnSpc>
                <a:spcPct val="90000"/>
              </a:lnSpc>
            </a:pPr>
            <a:r>
              <a:rPr lang="el-GR" altLang="en-US" sz="2800">
                <a:solidFill>
                  <a:srgbClr val="FFCC66"/>
                </a:solidFill>
                <a:effectLst/>
              </a:rPr>
              <a:t>Τσιγάρα</a:t>
            </a:r>
          </a:p>
          <a:p>
            <a:pPr>
              <a:lnSpc>
                <a:spcPct val="90000"/>
              </a:lnSpc>
            </a:pPr>
            <a:r>
              <a:rPr lang="el-GR" altLang="en-US" sz="2800">
                <a:solidFill>
                  <a:srgbClr val="FFCC66"/>
                </a:solidFill>
                <a:effectLst/>
              </a:rPr>
              <a:t>Πούρα</a:t>
            </a:r>
          </a:p>
          <a:p>
            <a:pPr>
              <a:lnSpc>
                <a:spcPct val="90000"/>
              </a:lnSpc>
            </a:pPr>
            <a:r>
              <a:rPr lang="el-GR" altLang="en-US" sz="2800">
                <a:solidFill>
                  <a:srgbClr val="FFCC66"/>
                </a:solidFill>
                <a:effectLst/>
              </a:rPr>
              <a:t>Καπνός πίπας</a:t>
            </a:r>
            <a:endParaRPr lang="en-US" altLang="en-US" sz="2800">
              <a:solidFill>
                <a:srgbClr val="FFCC66"/>
              </a:solidFill>
              <a:effectLst/>
            </a:endParaRPr>
          </a:p>
        </p:txBody>
      </p:sp>
      <p:pic>
        <p:nvPicPr>
          <p:cNvPr id="60421" name="Picture 8" descr="cigarette">
            <a:extLst>
              <a:ext uri="{FF2B5EF4-FFF2-40B4-BE49-F238E27FC236}">
                <a16:creationId xmlns:a16="http://schemas.microsoft.com/office/drawing/2014/main" id="{4F1F1A2F-BE58-C13D-7032-981B56D0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7" y="2833688"/>
            <a:ext cx="1944687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9" descr="cigars">
            <a:extLst>
              <a:ext uri="{FF2B5EF4-FFF2-40B4-BE49-F238E27FC236}">
                <a16:creationId xmlns:a16="http://schemas.microsoft.com/office/drawing/2014/main" id="{E9F855DB-8B8C-BAD5-1569-32FCA0F4C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20938"/>
            <a:ext cx="239712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E5B3A-3837-2AE5-7545-2E5E8A52A5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>
            <a:extLst>
              <a:ext uri="{FF2B5EF4-FFF2-40B4-BE49-F238E27FC236}">
                <a16:creationId xmlns:a16="http://schemas.microsoft.com/office/drawing/2014/main" id="{F2D3B48C-95D0-1C42-2F49-3608F325BF3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20713"/>
            <a:ext cx="5267325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n-US" sz="2400" b="1">
                <a:effectLst/>
              </a:rPr>
              <a:t>Κατανομή καλ/νων εκτάσεων%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n-US" sz="2400" b="1">
                <a:effectLst/>
              </a:rPr>
              <a:t>Αρδευόμενες 12 10</a:t>
            </a:r>
            <a:r>
              <a:rPr lang="el-GR" altLang="en-US" sz="2400" b="1" baseline="30000">
                <a:effectLst/>
              </a:rPr>
              <a:t>6</a:t>
            </a:r>
            <a:r>
              <a:rPr lang="el-GR" altLang="en-US" sz="2400" b="1">
                <a:effectLst/>
              </a:rPr>
              <a:t> στρ. 43%</a:t>
            </a:r>
            <a:endParaRPr lang="en-US" altLang="en-US" sz="2400" b="1">
              <a:effectLst/>
            </a:endParaRPr>
          </a:p>
        </p:txBody>
      </p:sp>
      <p:graphicFrame>
        <p:nvGraphicFramePr>
          <p:cNvPr id="7171" name="Chart 9">
            <a:extLst>
              <a:ext uri="{FF2B5EF4-FFF2-40B4-BE49-F238E27FC236}">
                <a16:creationId xmlns:a16="http://schemas.microsoft.com/office/drawing/2014/main" id="{381ED357-8D41-2FA7-A46F-863C7D645E0A}"/>
              </a:ext>
            </a:extLst>
          </p:cNvPr>
          <p:cNvGraphicFramePr>
            <a:graphicFrameLocks noGrp="1"/>
          </p:cNvGraphicFramePr>
          <p:nvPr/>
        </p:nvGraphicFramePr>
        <p:xfrm>
          <a:off x="488950" y="1938338"/>
          <a:ext cx="8469313" cy="588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474174" imgH="5895343" progId="Excel.Chart.8">
                  <p:embed/>
                </p:oleObj>
              </mc:Choice>
              <mc:Fallback>
                <p:oleObj name="Chart" r:id="rId3" imgW="8474174" imgH="5895343" progId="Excel.Chart.8">
                  <p:embed/>
                  <p:pic>
                    <p:nvPicPr>
                      <p:cNvPr id="0" name="Chart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938338"/>
                        <a:ext cx="8469313" cy="588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52AB0D21-B872-15DB-5893-412666DEFF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4175"/>
            <a:ext cx="8229600" cy="930275"/>
          </a:xfrm>
        </p:spPr>
        <p:txBody>
          <a:bodyPr/>
          <a:lstStyle/>
          <a:p>
            <a:pPr algn="l" eaLnBrk="1" hangingPunct="1">
              <a:defRPr/>
            </a:pPr>
            <a:r>
              <a:rPr lang="el-GR" sz="2800"/>
              <a:t>ΚΑΠΝΟΣ </a:t>
            </a:r>
            <a:r>
              <a:rPr lang="en-US" sz="2800" i="1"/>
              <a:t>Nicotiana tabacum</a:t>
            </a:r>
            <a:br>
              <a:rPr lang="el-GR" sz="2800" i="1"/>
            </a:br>
            <a:r>
              <a:rPr lang="el-GR" sz="2800"/>
              <a:t>παραδοσιακή καλλιέργεια</a:t>
            </a:r>
            <a:endParaRPr lang="en-US" sz="2800" i="1"/>
          </a:p>
        </p:txBody>
      </p:sp>
      <p:sp>
        <p:nvSpPr>
          <p:cNvPr id="62467" name="Rectangle 5">
            <a:extLst>
              <a:ext uri="{FF2B5EF4-FFF2-40B4-BE49-F238E27FC236}">
                <a16:creationId xmlns:a16="http://schemas.microsoft.com/office/drawing/2014/main" id="{E765041D-AF11-AB59-ECFF-A919C423801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96975"/>
            <a:ext cx="5400675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n-US" sz="2400" b="1">
                <a:solidFill>
                  <a:srgbClr val="FFC000"/>
                </a:solidFill>
                <a:effectLst/>
              </a:rPr>
              <a:t>Παγκόσμια</a:t>
            </a:r>
            <a:r>
              <a:rPr lang="el-GR" altLang="en-US" sz="2400" b="1">
                <a:effectLst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n-US" sz="2400">
                <a:effectLst/>
              </a:rPr>
              <a:t>        Έκταση 38</a:t>
            </a:r>
            <a:r>
              <a:rPr lang="el-GR" altLang="en-US" sz="2400">
                <a:effectLst/>
                <a:cs typeface="Arial" panose="020B0604020202020204" pitchFamily="34" charset="0"/>
              </a:rPr>
              <a:t>-40 10</a:t>
            </a:r>
            <a:r>
              <a:rPr lang="el-GR" altLang="en-US" sz="2400" baseline="30000">
                <a:effectLst/>
                <a:cs typeface="Arial" panose="020B0604020202020204" pitchFamily="34" charset="0"/>
              </a:rPr>
              <a:t>6</a:t>
            </a:r>
            <a:r>
              <a:rPr lang="el-GR" altLang="en-US" sz="2400">
                <a:effectLst/>
                <a:cs typeface="Arial" panose="020B0604020202020204" pitchFamily="34" charset="0"/>
              </a:rPr>
              <a:t>στρ.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n-US" sz="2400">
                <a:effectLst/>
                <a:cs typeface="Arial" panose="020B0604020202020204" pitchFamily="34" charset="0"/>
              </a:rPr>
              <a:t>        Παραγωγή 6,5</a:t>
            </a:r>
            <a:r>
              <a:rPr lang="en-US" altLang="en-US" sz="2400">
                <a:effectLst/>
                <a:cs typeface="Arial" panose="020B0604020202020204" pitchFamily="34" charset="0"/>
              </a:rPr>
              <a:t>-</a:t>
            </a:r>
            <a:r>
              <a:rPr lang="el-GR" altLang="en-US" sz="2400">
                <a:effectLst/>
                <a:cs typeface="Arial" panose="020B0604020202020204" pitchFamily="34" charset="0"/>
              </a:rPr>
              <a:t>6,7 10</a:t>
            </a:r>
            <a:r>
              <a:rPr lang="el-GR" altLang="en-US" sz="2400" baseline="30000">
                <a:effectLst/>
                <a:cs typeface="Arial" panose="020B0604020202020204" pitchFamily="34" charset="0"/>
              </a:rPr>
              <a:t>6</a:t>
            </a:r>
            <a:r>
              <a:rPr lang="el-GR" altLang="en-US" sz="2400">
                <a:effectLst/>
                <a:cs typeface="Arial" panose="020B0604020202020204" pitchFamily="34" charset="0"/>
              </a:rPr>
              <a:t> τόνοι                 </a:t>
            </a:r>
          </a:p>
          <a:p>
            <a:pPr eaLnBrk="1" hangingPunct="1"/>
            <a:r>
              <a:rPr lang="el-GR" altLang="en-US" sz="2400">
                <a:effectLst/>
                <a:cs typeface="Arial" panose="020B0604020202020204" pitchFamily="34" charset="0"/>
              </a:rPr>
              <a:t>ΕΕ 1,3 10</a:t>
            </a:r>
            <a:r>
              <a:rPr lang="el-GR" altLang="en-US" sz="2400" baseline="30000">
                <a:effectLst/>
                <a:cs typeface="Arial" panose="020B0604020202020204" pitchFamily="34" charset="0"/>
              </a:rPr>
              <a:t>6</a:t>
            </a:r>
            <a:r>
              <a:rPr lang="el-GR" altLang="en-US" sz="2400">
                <a:effectLst/>
                <a:cs typeface="Arial" panose="020B0604020202020204" pitchFamily="34" charset="0"/>
              </a:rPr>
              <a:t>στρ., 333 10</a:t>
            </a:r>
            <a:r>
              <a:rPr lang="el-GR" altLang="en-US" sz="2400" baseline="30000">
                <a:effectLst/>
                <a:cs typeface="Arial" panose="020B0604020202020204" pitchFamily="34" charset="0"/>
              </a:rPr>
              <a:t>3</a:t>
            </a:r>
            <a:r>
              <a:rPr lang="el-GR" altLang="en-US" sz="2400">
                <a:effectLst/>
                <a:cs typeface="Arial" panose="020B0604020202020204" pitchFamily="34" charset="0"/>
              </a:rPr>
              <a:t> τ.  φύλλα</a:t>
            </a:r>
          </a:p>
          <a:p>
            <a:pPr eaLnBrk="1" hangingPunct="1"/>
            <a:r>
              <a:rPr lang="el-GR" altLang="en-US" sz="2400">
                <a:effectLst/>
                <a:cs typeface="Arial" panose="020B0604020202020204" pitchFamily="34" charset="0"/>
              </a:rPr>
              <a:t>Ιταλία 48% → 28-30%</a:t>
            </a:r>
          </a:p>
          <a:p>
            <a:pPr eaLnBrk="1" hangingPunct="1"/>
            <a:r>
              <a:rPr lang="el-GR" altLang="en-US" sz="2400">
                <a:effectLst/>
                <a:cs typeface="Arial" panose="020B0604020202020204" pitchFamily="34" charset="0"/>
              </a:rPr>
              <a:t> Ελλάδα 30-32% → μείωση</a:t>
            </a:r>
          </a:p>
          <a:p>
            <a:pPr eaLnBrk="1" hangingPunct="1"/>
            <a:r>
              <a:rPr lang="el-GR" altLang="en-US" sz="2400" b="1">
                <a:solidFill>
                  <a:srgbClr val="FFC000"/>
                </a:solidFill>
                <a:effectLst/>
                <a:cs typeface="Arial" panose="020B0604020202020204" pitchFamily="34" charset="0"/>
              </a:rPr>
              <a:t>Ελλάδα</a:t>
            </a:r>
            <a:r>
              <a:rPr lang="el-GR" altLang="en-US" sz="2400" b="1">
                <a:effectLst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effectLst/>
              </a:rPr>
              <a:t>       </a:t>
            </a:r>
            <a:r>
              <a:rPr lang="el-GR" altLang="en-US" sz="2400">
                <a:effectLst/>
              </a:rPr>
              <a:t>Έκταση </a:t>
            </a:r>
            <a:r>
              <a:rPr lang="el-GR" altLang="en-US" sz="2400">
                <a:solidFill>
                  <a:srgbClr val="FFC000"/>
                </a:solidFill>
                <a:effectLst/>
              </a:rPr>
              <a:t>600 - 700</a:t>
            </a:r>
            <a:r>
              <a:rPr lang="el-GR" altLang="en-US" sz="2400">
                <a:solidFill>
                  <a:srgbClr val="FFC000"/>
                </a:solidFill>
                <a:effectLst/>
                <a:cs typeface="Arial" panose="020B0604020202020204" pitchFamily="34" charset="0"/>
              </a:rPr>
              <a:t> 10</a:t>
            </a:r>
            <a:r>
              <a:rPr lang="el-GR" altLang="en-US" sz="2400" baseline="30000">
                <a:solidFill>
                  <a:srgbClr val="FFC000"/>
                </a:solidFill>
                <a:effectLst/>
                <a:cs typeface="Arial" panose="020B0604020202020204" pitchFamily="34" charset="0"/>
              </a:rPr>
              <a:t>3</a:t>
            </a:r>
            <a:r>
              <a:rPr lang="el-GR" altLang="en-US" sz="2400">
                <a:solidFill>
                  <a:srgbClr val="FFC000"/>
                </a:solidFill>
                <a:effectLst/>
                <a:cs typeface="Arial" panose="020B0604020202020204" pitchFamily="34" charset="0"/>
              </a:rPr>
              <a:t>στρ.</a:t>
            </a:r>
            <a:r>
              <a:rPr lang="en-US" altLang="en-US" sz="2400">
                <a:solidFill>
                  <a:srgbClr val="FFC000"/>
                </a:solidFill>
                <a:effectLst/>
                <a:cs typeface="Arial" panose="020B0604020202020204" pitchFamily="34" charset="0"/>
              </a:rPr>
              <a:t>(</a:t>
            </a:r>
            <a:r>
              <a:rPr lang="el-GR" altLang="en-US" sz="240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en-US" altLang="en-US" sz="240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60%)</a:t>
            </a:r>
            <a:endParaRPr lang="el-GR" altLang="en-US" sz="2400">
              <a:solidFill>
                <a:srgbClr val="FFC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n-US" sz="240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  <a:r>
              <a:rPr lang="el-GR" altLang="en-US" sz="2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150 </a:t>
            </a:r>
            <a:r>
              <a:rPr lang="el-GR" altLang="en-US" sz="2400">
                <a:effectLst/>
                <a:cs typeface="Arial" panose="020B0604020202020204" pitchFamily="34" charset="0"/>
              </a:rPr>
              <a:t>10</a:t>
            </a:r>
            <a:r>
              <a:rPr lang="el-GR" altLang="en-US" sz="2400" baseline="30000">
                <a:effectLst/>
                <a:cs typeface="Arial" panose="020B0604020202020204" pitchFamily="34" charset="0"/>
              </a:rPr>
              <a:t>3</a:t>
            </a:r>
            <a:r>
              <a:rPr lang="el-GR" altLang="en-US" sz="2400">
                <a:effectLst/>
                <a:cs typeface="Arial" panose="020B0604020202020204" pitchFamily="34" charset="0"/>
              </a:rPr>
              <a:t>στρ.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effectLst/>
                <a:cs typeface="Arial" panose="020B0604020202020204" pitchFamily="34" charset="0"/>
              </a:rPr>
              <a:t>       </a:t>
            </a:r>
            <a:r>
              <a:rPr lang="el-GR" altLang="en-US" sz="2400">
                <a:effectLst/>
                <a:cs typeface="Arial" panose="020B0604020202020204" pitchFamily="34" charset="0"/>
              </a:rPr>
              <a:t>Παραγωγή 28 10</a:t>
            </a:r>
            <a:r>
              <a:rPr lang="el-GR" altLang="en-US" sz="2400" baseline="30000">
                <a:effectLst/>
                <a:cs typeface="Arial" panose="020B0604020202020204" pitchFamily="34" charset="0"/>
              </a:rPr>
              <a:t>3</a:t>
            </a:r>
            <a:r>
              <a:rPr lang="el-GR" altLang="en-US" sz="2400">
                <a:effectLst/>
                <a:cs typeface="Arial" panose="020B0604020202020204" pitchFamily="34" charset="0"/>
              </a:rPr>
              <a:t> τόνοι φ.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effectLst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62468" name="Picture 8" descr="Nicotiana_tabacum[1]">
            <a:extLst>
              <a:ext uri="{FF2B5EF4-FFF2-40B4-BE49-F238E27FC236}">
                <a16:creationId xmlns:a16="http://schemas.microsoft.com/office/drawing/2014/main" id="{4D10059A-6DD5-1DF5-E29D-6D3B1AD3D4E0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168" y="2024856"/>
            <a:ext cx="2695575" cy="3646488"/>
          </a:xfr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D6C5473C-7635-FE95-235B-03E985510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600" dirty="0"/>
              <a:t>ΚΑΠΝΟΣ </a:t>
            </a:r>
            <a:r>
              <a:rPr lang="el-GR" sz="3600" dirty="0">
                <a:solidFill>
                  <a:srgbClr val="FFCC66"/>
                </a:solidFill>
              </a:rPr>
              <a:t>Παραδοσιακή καλλιέργεια</a:t>
            </a:r>
            <a:br>
              <a:rPr lang="el-GR" sz="3600" dirty="0">
                <a:solidFill>
                  <a:srgbClr val="FFCC66"/>
                </a:solidFill>
              </a:rPr>
            </a:br>
            <a:r>
              <a:rPr lang="el-GR" sz="3600" dirty="0">
                <a:solidFill>
                  <a:srgbClr val="FFCC66"/>
                </a:solidFill>
              </a:rPr>
              <a:t>Οικονομική &amp; κοινωνική σημασία </a:t>
            </a:r>
            <a:endParaRPr lang="en-US" sz="3600" dirty="0">
              <a:solidFill>
                <a:srgbClr val="FFCC66"/>
              </a:solidFill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236C528-A87D-2168-934E-DBD85B720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l-GR" altLang="en-US" sz="2800">
                <a:effectLst/>
              </a:rPr>
              <a:t>Ικανοποιητικό γ. εισόδημα με μικρό κλήρο</a:t>
            </a:r>
          </a:p>
          <a:p>
            <a:r>
              <a:rPr lang="el-GR" altLang="en-US" sz="2800">
                <a:effectLst/>
              </a:rPr>
              <a:t>Αξιοποίηση εργατικού δυναμικού διαφόρων ηλικιών</a:t>
            </a:r>
          </a:p>
          <a:p>
            <a:r>
              <a:rPr lang="el-GR" altLang="en-US" sz="2800">
                <a:effectLst/>
              </a:rPr>
              <a:t>Αξιοποίηση εκτάσεων χαμηλής γονιμότητας</a:t>
            </a:r>
          </a:p>
          <a:p>
            <a:r>
              <a:rPr lang="el-GR" altLang="en-US" sz="2800">
                <a:effectLst/>
              </a:rPr>
              <a:t>Ευνοϊκές κλιματολογικές συνθήκες</a:t>
            </a:r>
            <a:endParaRPr lang="en-US" altLang="en-US" sz="2800">
              <a:effectLst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>
            <a:extLst>
              <a:ext uri="{FF2B5EF4-FFF2-40B4-BE49-F238E27FC236}">
                <a16:creationId xmlns:a16="http://schemas.microsoft.com/office/drawing/2014/main" id="{1793B2D1-CB78-9E0E-9600-E6ECCE7C1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600" dirty="0"/>
              <a:t>ΖΑΧΑΡΟΤΕΥΤΛΑ </a:t>
            </a:r>
            <a:r>
              <a:rPr lang="en-US" sz="3600" i="1" dirty="0"/>
              <a:t>Beta </a:t>
            </a:r>
            <a:r>
              <a:rPr lang="en-US" sz="3600" i="1" dirty="0" err="1"/>
              <a:t>vulgaris</a:t>
            </a:r>
            <a:endParaRPr lang="en-US" sz="3600" i="1" dirty="0"/>
          </a:p>
        </p:txBody>
      </p:sp>
      <p:sp>
        <p:nvSpPr>
          <p:cNvPr id="66563" name="Rectangle 5">
            <a:extLst>
              <a:ext uri="{FF2B5EF4-FFF2-40B4-BE49-F238E27FC236}">
                <a16:creationId xmlns:a16="http://schemas.microsoft.com/office/drawing/2014/main" id="{BBABC76A-93FB-FDCE-0D99-D10B4AB8B9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l-GR" altLang="en-US" sz="2800">
                <a:effectLst/>
              </a:rPr>
              <a:t>Εύκρατες χώρες</a:t>
            </a:r>
          </a:p>
          <a:p>
            <a:r>
              <a:rPr lang="el-GR" altLang="en-US" sz="2800">
                <a:effectLst/>
              </a:rPr>
              <a:t>Ανοιξιάτικο</a:t>
            </a:r>
          </a:p>
          <a:p>
            <a:r>
              <a:rPr lang="el-GR" altLang="en-US" sz="2800">
                <a:effectLst/>
              </a:rPr>
              <a:t>Ζάχαρη</a:t>
            </a:r>
          </a:p>
          <a:p>
            <a:r>
              <a:rPr lang="el-GR" altLang="en-US" sz="2800">
                <a:effectLst/>
              </a:rPr>
              <a:t>Πούλπα</a:t>
            </a:r>
          </a:p>
          <a:p>
            <a:r>
              <a:rPr lang="el-GR" altLang="en-US" sz="2800">
                <a:effectLst/>
              </a:rPr>
              <a:t>Μελάσσα</a:t>
            </a:r>
          </a:p>
          <a:p>
            <a:r>
              <a:rPr lang="el-GR" altLang="en-US" sz="2800">
                <a:effectLst/>
              </a:rPr>
              <a:t>Βιομάζα</a:t>
            </a:r>
          </a:p>
          <a:p>
            <a:r>
              <a:rPr lang="el-GR" altLang="en-US" sz="2800">
                <a:effectLst/>
              </a:rPr>
              <a:t>Βιοαιθανόλη </a:t>
            </a:r>
            <a:endParaRPr lang="en-US" altLang="en-US" sz="2800">
              <a:effectLst/>
            </a:endParaRPr>
          </a:p>
        </p:txBody>
      </p:sp>
      <p:pic>
        <p:nvPicPr>
          <p:cNvPr id="66564" name="Picture 7" descr="new-production-of-sugar-by-products-in-ciego-de-avila-2009-01-16">
            <a:extLst>
              <a:ext uri="{FF2B5EF4-FFF2-40B4-BE49-F238E27FC236}">
                <a16:creationId xmlns:a16="http://schemas.microsoft.com/office/drawing/2014/main" id="{B5AD96AF-28A1-70E0-5AFE-A8335FA47B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2564904"/>
            <a:ext cx="3311525" cy="21653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7877E4FC-1936-BC1E-612F-E9926CB5ACA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/>
              <a:t>ΖΑΧΑΡΟΤΕΥΤΛΑ </a:t>
            </a:r>
            <a:r>
              <a:rPr lang="en-US" sz="3200" i="1" dirty="0"/>
              <a:t>Beta </a:t>
            </a:r>
            <a:r>
              <a:rPr lang="en-US" sz="3200" i="1" dirty="0" err="1"/>
              <a:t>vulgaris</a:t>
            </a:r>
            <a:endParaRPr lang="en-US" sz="3200" i="1" dirty="0"/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B8A189C7-7B88-E77C-0A62-8D1ECAE5EA7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981200"/>
            <a:ext cx="440055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dirty="0">
                <a:solidFill>
                  <a:srgbClr val="FFC000"/>
                </a:solidFill>
                <a:effectLst/>
              </a:rPr>
              <a:t>Παγκόσμια</a:t>
            </a:r>
            <a:r>
              <a:rPr lang="el-GR" sz="2400" b="1" dirty="0">
                <a:effectLst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>
                <a:effectLst/>
              </a:rPr>
              <a:t>        Έκταση </a:t>
            </a:r>
            <a:r>
              <a:rPr lang="en-US" sz="2400" dirty="0">
                <a:effectLst/>
              </a:rPr>
              <a:t>54</a:t>
            </a:r>
            <a:r>
              <a:rPr lang="el-GR" sz="2400" dirty="0">
                <a:effectLst/>
                <a:cs typeface="Arial" charset="0"/>
              </a:rPr>
              <a:t>-</a:t>
            </a:r>
            <a:r>
              <a:rPr lang="en-US" sz="2400" dirty="0">
                <a:effectLst/>
                <a:cs typeface="Arial" charset="0"/>
              </a:rPr>
              <a:t>60</a:t>
            </a:r>
            <a:r>
              <a:rPr lang="el-GR" sz="2400" dirty="0">
                <a:effectLst/>
                <a:cs typeface="Arial" charset="0"/>
              </a:rPr>
              <a:t> 10</a:t>
            </a:r>
            <a:r>
              <a:rPr lang="el-GR" sz="2400" baseline="30000" dirty="0">
                <a:effectLst/>
                <a:cs typeface="Arial" charset="0"/>
              </a:rPr>
              <a:t>6</a:t>
            </a:r>
            <a:r>
              <a:rPr lang="el-GR" sz="2400" dirty="0">
                <a:effectLst/>
                <a:cs typeface="Arial" charset="0"/>
              </a:rPr>
              <a:t>στρ.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>
                <a:effectLst/>
                <a:cs typeface="Arial" charset="0"/>
              </a:rPr>
              <a:t>        Παραγωγή </a:t>
            </a:r>
            <a:r>
              <a:rPr lang="en-US" sz="2400" dirty="0">
                <a:effectLst/>
                <a:cs typeface="Arial" charset="0"/>
              </a:rPr>
              <a:t>25</a:t>
            </a:r>
            <a:r>
              <a:rPr lang="el-GR" sz="2400" dirty="0">
                <a:effectLst/>
                <a:cs typeface="Arial" charset="0"/>
              </a:rPr>
              <a:t> 10</a:t>
            </a:r>
            <a:r>
              <a:rPr lang="el-GR" sz="2400" baseline="30000" dirty="0">
                <a:effectLst/>
                <a:cs typeface="Arial" charset="0"/>
              </a:rPr>
              <a:t>6</a:t>
            </a:r>
            <a:r>
              <a:rPr lang="el-GR" sz="2400" dirty="0">
                <a:effectLst/>
                <a:cs typeface="Arial" charset="0"/>
              </a:rPr>
              <a:t> τόνοι                 </a:t>
            </a:r>
          </a:p>
          <a:p>
            <a:pPr eaLnBrk="1" hangingPunct="1">
              <a:defRPr/>
            </a:pPr>
            <a:r>
              <a:rPr lang="el-GR" sz="2400" b="1" dirty="0">
                <a:solidFill>
                  <a:srgbClr val="FFC000"/>
                </a:solidFill>
                <a:effectLst/>
                <a:cs typeface="Arial" charset="0"/>
              </a:rPr>
              <a:t>Ελλάδα</a:t>
            </a:r>
            <a:r>
              <a:rPr lang="el-GR" sz="2400" b="1" dirty="0">
                <a:effectLst/>
                <a:cs typeface="Arial" charset="0"/>
              </a:rPr>
              <a:t> </a:t>
            </a:r>
            <a:r>
              <a:rPr lang="el-GR" sz="2400" b="1" dirty="0">
                <a:solidFill>
                  <a:srgbClr val="FFC000"/>
                </a:solidFill>
                <a:effectLst/>
                <a:cs typeface="Arial" charset="0"/>
              </a:rPr>
              <a:t>2005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>
                <a:solidFill>
                  <a:srgbClr val="FFC000"/>
                </a:solidFill>
                <a:effectLst/>
              </a:rPr>
              <a:t>   Έκταση </a:t>
            </a:r>
            <a:r>
              <a:rPr lang="en-US" sz="2400" dirty="0">
                <a:solidFill>
                  <a:srgbClr val="FFC000"/>
                </a:solidFill>
                <a:effectLst/>
              </a:rPr>
              <a:t>350</a:t>
            </a:r>
            <a:r>
              <a:rPr lang="el-GR" sz="2400" dirty="0">
                <a:solidFill>
                  <a:srgbClr val="FFC000"/>
                </a:solidFill>
                <a:effectLst/>
              </a:rPr>
              <a:t> - </a:t>
            </a:r>
            <a:r>
              <a:rPr lang="en-US" sz="2400" dirty="0">
                <a:solidFill>
                  <a:srgbClr val="FFC000"/>
                </a:solidFill>
                <a:effectLst/>
              </a:rPr>
              <a:t>400</a:t>
            </a:r>
            <a:r>
              <a:rPr lang="el-GR" sz="2400" dirty="0">
                <a:solidFill>
                  <a:srgbClr val="FFC000"/>
                </a:solidFill>
                <a:effectLst/>
                <a:cs typeface="Arial" charset="0"/>
              </a:rPr>
              <a:t> 10</a:t>
            </a:r>
            <a:r>
              <a:rPr lang="el-GR" sz="2400" baseline="30000" dirty="0">
                <a:solidFill>
                  <a:srgbClr val="FFC000"/>
                </a:solidFill>
                <a:effectLst/>
                <a:cs typeface="Arial" charset="0"/>
              </a:rPr>
              <a:t>3</a:t>
            </a:r>
            <a:r>
              <a:rPr lang="el-GR" sz="2400" dirty="0">
                <a:solidFill>
                  <a:srgbClr val="FFC000"/>
                </a:solidFill>
                <a:effectLst/>
                <a:cs typeface="Arial" charset="0"/>
              </a:rPr>
              <a:t>στρ.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>
                <a:solidFill>
                  <a:srgbClr val="FFC000"/>
                </a:solidFill>
                <a:effectLst/>
                <a:cs typeface="Arial" charset="0"/>
              </a:rPr>
              <a:t>  Παραγωγή </a:t>
            </a:r>
            <a:r>
              <a:rPr lang="en-US" sz="2400" dirty="0">
                <a:solidFill>
                  <a:srgbClr val="FFC000"/>
                </a:solidFill>
                <a:effectLst/>
                <a:cs typeface="Arial" charset="0"/>
              </a:rPr>
              <a:t> 1,8-2,6</a:t>
            </a:r>
            <a:r>
              <a:rPr lang="el-GR" sz="2400" dirty="0">
                <a:solidFill>
                  <a:srgbClr val="FFC000"/>
                </a:solidFill>
                <a:effectLst/>
                <a:cs typeface="Arial" charset="0"/>
              </a:rPr>
              <a:t> 10</a:t>
            </a:r>
            <a:r>
              <a:rPr lang="en-US" sz="2400" baseline="30000" dirty="0">
                <a:solidFill>
                  <a:srgbClr val="FFC000"/>
                </a:solidFill>
                <a:effectLst/>
                <a:cs typeface="Arial" charset="0"/>
              </a:rPr>
              <a:t>6</a:t>
            </a:r>
            <a:r>
              <a:rPr lang="el-GR" sz="2400" dirty="0">
                <a:solidFill>
                  <a:srgbClr val="FFC000"/>
                </a:solidFill>
                <a:effectLst/>
                <a:cs typeface="Arial" charset="0"/>
              </a:rPr>
              <a:t> τόνοι          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>
                <a:solidFill>
                  <a:srgbClr val="FFC000"/>
                </a:solidFill>
                <a:effectLst/>
                <a:cs typeface="Arial" charset="0"/>
              </a:rPr>
              <a:t>  </a:t>
            </a:r>
            <a:r>
              <a:rPr lang="en-US" sz="2400" dirty="0">
                <a:solidFill>
                  <a:srgbClr val="FFC000"/>
                </a:solidFill>
                <a:effectLst/>
                <a:cs typeface="Arial" charset="0"/>
              </a:rPr>
              <a:t>EBZ  </a:t>
            </a:r>
            <a:r>
              <a:rPr lang="el-GR" sz="2400" dirty="0">
                <a:solidFill>
                  <a:srgbClr val="FFC000"/>
                </a:solidFill>
                <a:effectLst/>
                <a:cs typeface="Arial" charset="0"/>
              </a:rPr>
              <a:t>Λάρισα, Πλατύ, Σέρρες, Ξάνθη, Ορεστιάδα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>
                <a:effectLst/>
                <a:cs typeface="Arial" charset="0"/>
              </a:rPr>
              <a:t>Σήμερα 17 10</a:t>
            </a:r>
            <a:r>
              <a:rPr lang="el-GR" sz="2400" baseline="30000" dirty="0">
                <a:effectLst/>
                <a:cs typeface="Arial" charset="0"/>
              </a:rPr>
              <a:t>3</a:t>
            </a:r>
            <a:r>
              <a:rPr lang="el-GR" sz="2400" dirty="0">
                <a:effectLst/>
                <a:cs typeface="Arial" charset="0"/>
              </a:rPr>
              <a:t>στρ. </a:t>
            </a:r>
            <a:endParaRPr lang="en-US" sz="2400" dirty="0">
              <a:effectLst/>
              <a:cs typeface="Arial" charset="0"/>
            </a:endParaRPr>
          </a:p>
          <a:p>
            <a:pPr eaLnBrk="1" hangingPunct="1">
              <a:defRPr/>
            </a:pPr>
            <a:endParaRPr lang="en-US" sz="2400" dirty="0"/>
          </a:p>
        </p:txBody>
      </p:sp>
      <p:pic>
        <p:nvPicPr>
          <p:cNvPr id="68612" name="Content Placeholder 6" descr="30750-004-9D0D439E.jpg">
            <a:extLst>
              <a:ext uri="{FF2B5EF4-FFF2-40B4-BE49-F238E27FC236}">
                <a16:creationId xmlns:a16="http://schemas.microsoft.com/office/drawing/2014/main" id="{E1912B45-975D-8656-F029-7DA509C1363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2000250"/>
            <a:ext cx="3841750" cy="4114800"/>
          </a:xfr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>
            <a:extLst>
              <a:ext uri="{FF2B5EF4-FFF2-40B4-BE49-F238E27FC236}">
                <a16:creationId xmlns:a16="http://schemas.microsoft.com/office/drawing/2014/main" id="{6D82F2EB-1A39-6E71-6B71-4C8F47E834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84175"/>
            <a:ext cx="8229600" cy="1258888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/>
              <a:t>ΒΙΟΜΗΧΑΝΙΚΗ ΤΟΜΑΤΑ</a:t>
            </a:r>
            <a:br>
              <a:rPr lang="el-GR" sz="3600" dirty="0"/>
            </a:br>
            <a:r>
              <a:rPr lang="en-US" sz="3600" i="1" dirty="0" err="1"/>
              <a:t>Lycopersicon</a:t>
            </a:r>
            <a:r>
              <a:rPr lang="en-US" sz="3600" i="1" dirty="0"/>
              <a:t> </a:t>
            </a:r>
            <a:r>
              <a:rPr lang="en-US" sz="3600" i="1" dirty="0" err="1"/>
              <a:t>esculentum</a:t>
            </a:r>
            <a:endParaRPr lang="en-US" sz="3600" dirty="0"/>
          </a:p>
        </p:txBody>
      </p:sp>
      <p:sp>
        <p:nvSpPr>
          <p:cNvPr id="70659" name="Text Placeholder 5">
            <a:extLst>
              <a:ext uri="{FF2B5EF4-FFF2-40B4-BE49-F238E27FC236}">
                <a16:creationId xmlns:a16="http://schemas.microsoft.com/office/drawing/2014/main" id="{DEFB3F76-38B0-4076-092B-01995AC30D5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57200" y="1785938"/>
            <a:ext cx="4757738" cy="4310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n-US" sz="2400" b="1">
                <a:solidFill>
                  <a:srgbClr val="FFC000"/>
                </a:solidFill>
                <a:effectLst/>
              </a:rPr>
              <a:t>Παγκόσμια</a:t>
            </a:r>
            <a:r>
              <a:rPr lang="el-GR" altLang="en-US" sz="2400" b="1">
                <a:effectLst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effectLst/>
                <a:cs typeface="Arial" panose="020B0604020202020204" pitchFamily="34" charset="0"/>
              </a:rPr>
              <a:t>      </a:t>
            </a:r>
            <a:r>
              <a:rPr lang="el-GR" altLang="en-US" sz="2400">
                <a:effectLst/>
                <a:cs typeface="Arial" panose="020B0604020202020204" pitchFamily="34" charset="0"/>
              </a:rPr>
              <a:t>Παραγωγή </a:t>
            </a:r>
            <a:r>
              <a:rPr lang="en-US" altLang="en-US" sz="2400">
                <a:effectLst/>
                <a:cs typeface="Arial" panose="020B0604020202020204" pitchFamily="34" charset="0"/>
              </a:rPr>
              <a:t>23-24</a:t>
            </a:r>
            <a:r>
              <a:rPr lang="el-GR" altLang="en-US" sz="2400">
                <a:effectLst/>
                <a:cs typeface="Arial" panose="020B0604020202020204" pitchFamily="34" charset="0"/>
              </a:rPr>
              <a:t> 10</a:t>
            </a:r>
            <a:r>
              <a:rPr lang="el-GR" altLang="en-US" sz="2400" baseline="30000">
                <a:effectLst/>
                <a:cs typeface="Arial" panose="020B0604020202020204" pitchFamily="34" charset="0"/>
              </a:rPr>
              <a:t>6</a:t>
            </a:r>
            <a:r>
              <a:rPr lang="el-GR" altLang="en-US" sz="2400">
                <a:effectLst/>
                <a:cs typeface="Arial" panose="020B0604020202020204" pitchFamily="34" charset="0"/>
              </a:rPr>
              <a:t> τόνοι                 </a:t>
            </a:r>
          </a:p>
          <a:p>
            <a:pPr eaLnBrk="1" hangingPunct="1"/>
            <a:r>
              <a:rPr lang="el-GR" altLang="en-US" sz="2400" b="1">
                <a:solidFill>
                  <a:srgbClr val="FFC000"/>
                </a:solidFill>
                <a:effectLst/>
                <a:cs typeface="Arial" panose="020B0604020202020204" pitchFamily="34" charset="0"/>
              </a:rPr>
              <a:t>Ελλάδα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n-US" sz="2400">
                <a:effectLst/>
              </a:rPr>
              <a:t>   Έκταση </a:t>
            </a:r>
            <a:r>
              <a:rPr lang="en-US" altLang="en-US" sz="2400">
                <a:effectLst/>
              </a:rPr>
              <a:t>190</a:t>
            </a:r>
            <a:r>
              <a:rPr lang="el-GR" altLang="en-US" sz="2400">
                <a:effectLst/>
              </a:rPr>
              <a:t> - </a:t>
            </a:r>
            <a:r>
              <a:rPr lang="en-US" altLang="en-US" sz="2400">
                <a:effectLst/>
              </a:rPr>
              <a:t>210</a:t>
            </a:r>
            <a:r>
              <a:rPr lang="el-GR" altLang="en-US" sz="2400">
                <a:effectLst/>
                <a:cs typeface="Arial" panose="020B0604020202020204" pitchFamily="34" charset="0"/>
              </a:rPr>
              <a:t> 10</a:t>
            </a:r>
            <a:r>
              <a:rPr lang="el-GR" altLang="en-US" sz="2400" baseline="30000">
                <a:effectLst/>
                <a:cs typeface="Arial" panose="020B0604020202020204" pitchFamily="34" charset="0"/>
              </a:rPr>
              <a:t>3</a:t>
            </a:r>
            <a:r>
              <a:rPr lang="el-GR" altLang="en-US" sz="2400">
                <a:effectLst/>
                <a:cs typeface="Arial" panose="020B0604020202020204" pitchFamily="34" charset="0"/>
              </a:rPr>
              <a:t>στρ.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n-US" sz="2400">
                <a:effectLst/>
                <a:cs typeface="Arial" panose="020B0604020202020204" pitchFamily="34" charset="0"/>
              </a:rPr>
              <a:t>  Παραγωγή </a:t>
            </a:r>
            <a:r>
              <a:rPr lang="en-US" altLang="en-US" sz="2400">
                <a:effectLst/>
                <a:cs typeface="Arial" panose="020B0604020202020204" pitchFamily="34" charset="0"/>
              </a:rPr>
              <a:t> 980-1200</a:t>
            </a:r>
            <a:r>
              <a:rPr lang="el-GR" altLang="en-US" sz="2400">
                <a:effectLst/>
                <a:cs typeface="Arial" panose="020B0604020202020204" pitchFamily="34" charset="0"/>
              </a:rPr>
              <a:t> 10</a:t>
            </a:r>
            <a:r>
              <a:rPr lang="en-US" altLang="en-US" sz="2400" baseline="30000">
                <a:effectLst/>
                <a:cs typeface="Arial" panose="020B0604020202020204" pitchFamily="34" charset="0"/>
              </a:rPr>
              <a:t>3</a:t>
            </a:r>
            <a:r>
              <a:rPr lang="el-GR" altLang="en-US" sz="2400">
                <a:effectLst/>
                <a:cs typeface="Arial" panose="020B0604020202020204" pitchFamily="34" charset="0"/>
              </a:rPr>
              <a:t> τόνοι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n-US" sz="2400">
                <a:effectLst/>
                <a:cs typeface="Arial" panose="020B0604020202020204" pitchFamily="34" charset="0"/>
              </a:rPr>
              <a:t>  (νωπή 580-680 10</a:t>
            </a:r>
            <a:r>
              <a:rPr lang="en-US" altLang="en-US" sz="2400" baseline="30000">
                <a:effectLst/>
                <a:cs typeface="Arial" panose="020B0604020202020204" pitchFamily="34" charset="0"/>
              </a:rPr>
              <a:t>3</a:t>
            </a:r>
            <a:r>
              <a:rPr lang="el-GR" altLang="en-US" sz="2400">
                <a:effectLst/>
                <a:cs typeface="Arial" panose="020B0604020202020204" pitchFamily="34" charset="0"/>
              </a:rPr>
              <a:t> τόνοι)</a:t>
            </a:r>
            <a:endParaRPr lang="en-US" altLang="en-US" sz="2400">
              <a:effectLst/>
              <a:cs typeface="Arial" panose="020B0604020202020204" pitchFamily="34" charset="0"/>
            </a:endParaRPr>
          </a:p>
          <a:p>
            <a:pPr eaLnBrk="1" hangingPunct="1"/>
            <a:endParaRPr lang="en-US" altLang="en-US" sz="2400">
              <a:effectLst/>
            </a:endParaRPr>
          </a:p>
        </p:txBody>
      </p:sp>
      <p:pic>
        <p:nvPicPr>
          <p:cNvPr id="70661" name="Content Placeholder 9" descr="img564.bmp">
            <a:extLst>
              <a:ext uri="{FF2B5EF4-FFF2-40B4-BE49-F238E27FC236}">
                <a16:creationId xmlns:a16="http://schemas.microsoft.com/office/drawing/2014/main" id="{F780ED0D-74D7-1875-9F86-D0BFE2700C2D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7700" y="3068960"/>
            <a:ext cx="2959100" cy="1987550"/>
          </a:xfr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E64631B-A17B-2240-6409-25ADD5DD10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84175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/>
              <a:t>ΚΛΩΣΤΙΚΑ ΦΥΤΑ</a:t>
            </a:r>
            <a:endParaRPr lang="en-US" sz="3600" dirty="0"/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1C45BF73-E869-CFA0-6606-5A0F1EC549F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03213" y="1628775"/>
            <a:ext cx="4614862" cy="4011613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>
                <a:effectLst/>
              </a:rPr>
              <a:t>Ίνες καρπών </a:t>
            </a:r>
            <a:r>
              <a:rPr lang="en-US" sz="2400" dirty="0">
                <a:effectLst/>
              </a:rPr>
              <a:t>: </a:t>
            </a:r>
            <a:r>
              <a:rPr lang="el-GR" sz="2400" dirty="0">
                <a:effectLst/>
              </a:rPr>
              <a:t>βαμβάκι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Ίνες φλοιού</a:t>
            </a:r>
            <a:r>
              <a:rPr lang="en-US" sz="2400" dirty="0">
                <a:effectLst/>
              </a:rPr>
              <a:t>: </a:t>
            </a:r>
            <a:r>
              <a:rPr lang="el-GR" sz="2400" dirty="0">
                <a:effectLst/>
              </a:rPr>
              <a:t>λινάρι, καννάβι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Ίνες φύλλων</a:t>
            </a:r>
            <a:r>
              <a:rPr lang="en-US" sz="2400" dirty="0">
                <a:effectLst/>
              </a:rPr>
              <a:t>: </a:t>
            </a:r>
            <a:r>
              <a:rPr lang="el-GR" sz="2400" dirty="0">
                <a:effectLst/>
              </a:rPr>
              <a:t>σιζάλ</a:t>
            </a:r>
          </a:p>
          <a:p>
            <a:pPr eaLnBrk="1" hangingPunct="1">
              <a:defRPr/>
            </a:pPr>
            <a:endParaRPr lang="el-GR" sz="2400" dirty="0">
              <a:effectLst/>
            </a:endParaRPr>
          </a:p>
          <a:p>
            <a:pPr eaLnBrk="1" hangingPunct="1">
              <a:defRPr/>
            </a:pPr>
            <a:r>
              <a:rPr lang="el-GR" sz="2400" dirty="0">
                <a:effectLst/>
              </a:rPr>
              <a:t>Φυτικές ίνες 46% αναγκών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Συνθετικές   54%</a:t>
            </a:r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400" dirty="0"/>
          </a:p>
          <a:p>
            <a:pPr eaLnBrk="1" hangingPunct="1">
              <a:defRPr/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04772-1189-8CBD-6C10-4A2785BCA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/>
              <a:t>Λινάρι </a:t>
            </a:r>
            <a:r>
              <a:rPr lang="en-US" sz="3600" i="1" dirty="0" err="1"/>
              <a:t>Linum</a:t>
            </a:r>
            <a:r>
              <a:rPr lang="en-US" sz="3600" i="1" dirty="0"/>
              <a:t> </a:t>
            </a:r>
            <a:r>
              <a:rPr lang="en-US" sz="3600" i="1" dirty="0" err="1"/>
              <a:t>usitatissimum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12894-FE4E-DE8C-1E8A-19B5B2D33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981200"/>
            <a:ext cx="5400675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Ίνες</a:t>
            </a:r>
          </a:p>
          <a:p>
            <a:pPr eaLnBrk="1" hangingPunct="1">
              <a:defRPr/>
            </a:pPr>
            <a:r>
              <a:rPr lang="el-GR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Χαρτοπολτός</a:t>
            </a:r>
          </a:p>
          <a:p>
            <a:pPr eaLnBrk="1" hangingPunct="1">
              <a:defRPr/>
            </a:pPr>
            <a:r>
              <a:rPr lang="el-GR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Λάδι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l-GR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Πίτα</a:t>
            </a:r>
          </a:p>
          <a:p>
            <a:pPr eaLnBrk="1" hangingPunct="1">
              <a:defRPr/>
            </a:pPr>
            <a:endParaRPr lang="el-G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Παγκόσμια έκταση 8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</a:t>
            </a:r>
            <a:r>
              <a:rPr lang="el-GR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στρ.</a:t>
            </a:r>
          </a:p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Παραγωγή 600 10</a:t>
            </a:r>
            <a:r>
              <a:rPr 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τόνοι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4757" name="Picture 2" descr="F:\My Pictures\klostika\ΛΙΝΑΡΙ\images[77].jpg">
            <a:extLst>
              <a:ext uri="{FF2B5EF4-FFF2-40B4-BE49-F238E27FC236}">
                <a16:creationId xmlns:a16="http://schemas.microsoft.com/office/drawing/2014/main" id="{639EA098-B8AF-6F7C-EBD0-1CD4F57BD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25" y="1981200"/>
            <a:ext cx="3008387" cy="388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C01490-DADA-F342-2064-A674094F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/>
              <a:t>Καννάβι </a:t>
            </a:r>
            <a:r>
              <a:rPr lang="en-US" sz="3600" i="1" dirty="0"/>
              <a:t>Cannabis sativa</a:t>
            </a:r>
          </a:p>
        </p:txBody>
      </p:sp>
      <p:sp>
        <p:nvSpPr>
          <p:cNvPr id="76803" name="Content Placeholder 5">
            <a:extLst>
              <a:ext uri="{FF2B5EF4-FFF2-40B4-BE49-F238E27FC236}">
                <a16:creationId xmlns:a16="http://schemas.microsoft.com/office/drawing/2014/main" id="{00972EB8-13ED-97C5-C6B2-09628D9EE4E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l-GR" altLang="en-US">
                <a:effectLst/>
              </a:rPr>
              <a:t>Ίνες</a:t>
            </a:r>
            <a:r>
              <a:rPr lang="en-US" altLang="en-US">
                <a:effectLst/>
              </a:rPr>
              <a:t> (</a:t>
            </a:r>
            <a:r>
              <a:rPr lang="el-GR" altLang="en-US">
                <a:effectLst/>
              </a:rPr>
              <a:t>υφάσματα, σκοινιά ….)</a:t>
            </a:r>
          </a:p>
          <a:p>
            <a:pPr eaLnBrk="1" hangingPunct="1"/>
            <a:r>
              <a:rPr lang="el-GR" altLang="en-US">
                <a:effectLst/>
              </a:rPr>
              <a:t>Χαρτί</a:t>
            </a:r>
          </a:p>
          <a:p>
            <a:pPr eaLnBrk="1" hangingPunct="1"/>
            <a:r>
              <a:rPr lang="el-GR" altLang="en-US">
                <a:effectLst/>
              </a:rPr>
              <a:t>Λάδι, σαπούνια</a:t>
            </a:r>
          </a:p>
          <a:p>
            <a:pPr eaLnBrk="1" hangingPunct="1"/>
            <a:r>
              <a:rPr lang="el-GR" altLang="en-US">
                <a:effectLst/>
              </a:rPr>
              <a:t>Υλικά οικοδομών</a:t>
            </a:r>
          </a:p>
          <a:p>
            <a:pPr eaLnBrk="1" hangingPunct="1"/>
            <a:r>
              <a:rPr lang="el-GR" altLang="en-US">
                <a:effectLst/>
              </a:rPr>
              <a:t>Διατροφή ζώων</a:t>
            </a:r>
          </a:p>
          <a:p>
            <a:pPr eaLnBrk="1" hangingPunct="1"/>
            <a:r>
              <a:rPr lang="el-GR" altLang="en-US">
                <a:effectLst/>
              </a:rPr>
              <a:t>Υπόστρωμα</a:t>
            </a:r>
          </a:p>
          <a:p>
            <a:pPr eaLnBrk="1" hangingPunct="1"/>
            <a:endParaRPr lang="en-US" altLang="en-US">
              <a:effectLst/>
            </a:endParaRPr>
          </a:p>
          <a:p>
            <a:pPr eaLnBrk="1" hangingPunct="1"/>
            <a:endParaRPr lang="el-GR" altLang="en-US">
              <a:effectLst/>
            </a:endParaRPr>
          </a:p>
          <a:p>
            <a:pPr eaLnBrk="1" hangingPunct="1"/>
            <a:endParaRPr lang="en-US" altLang="en-US">
              <a:effectLst/>
            </a:endParaRPr>
          </a:p>
        </p:txBody>
      </p:sp>
      <p:pic>
        <p:nvPicPr>
          <p:cNvPr id="76804" name="Content Placeholder 7" descr="Hemp-Field_combo[1].jpg">
            <a:extLst>
              <a:ext uri="{FF2B5EF4-FFF2-40B4-BE49-F238E27FC236}">
                <a16:creationId xmlns:a16="http://schemas.microsoft.com/office/drawing/2014/main" id="{A45740D7-82B5-9F11-EDA7-ED6F8FE128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2" y="2581276"/>
            <a:ext cx="3810000" cy="252412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6CE36CA-C7B2-C6CC-FDA6-784DEFCD71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84175"/>
            <a:ext cx="8229600" cy="1258888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/>
              <a:t>ΕΛΑΙΟΥΧΑ ΦΥΤΑ</a:t>
            </a:r>
            <a:endParaRPr lang="en-US" sz="3600" dirty="0"/>
          </a:p>
        </p:txBody>
      </p:sp>
      <p:sp>
        <p:nvSpPr>
          <p:cNvPr id="78851" name="Text Placeholder 2">
            <a:extLst>
              <a:ext uri="{FF2B5EF4-FFF2-40B4-BE49-F238E27FC236}">
                <a16:creationId xmlns:a16="http://schemas.microsoft.com/office/drawing/2014/main" id="{39C548C4-2227-FFA1-E320-50D7DD34CA4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57200" y="1981200"/>
            <a:ext cx="45434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n-US" sz="2400">
                <a:effectLst/>
              </a:rPr>
              <a:t>Ηλίανθος </a:t>
            </a:r>
          </a:p>
          <a:p>
            <a:pPr eaLnBrk="1" hangingPunct="1"/>
            <a:r>
              <a:rPr lang="el-GR" altLang="en-US" sz="2400">
                <a:effectLst/>
              </a:rPr>
              <a:t>Ελαιοκράμβη</a:t>
            </a:r>
          </a:p>
          <a:p>
            <a:pPr eaLnBrk="1" hangingPunct="1"/>
            <a:r>
              <a:rPr lang="el-GR" altLang="en-US" sz="2400">
                <a:effectLst/>
              </a:rPr>
              <a:t>Σόγια</a:t>
            </a:r>
          </a:p>
          <a:p>
            <a:pPr eaLnBrk="1" hangingPunct="1"/>
            <a:r>
              <a:rPr lang="el-GR" altLang="en-US" sz="2400">
                <a:effectLst/>
              </a:rPr>
              <a:t>Σουσάμι</a:t>
            </a:r>
          </a:p>
          <a:p>
            <a:pPr eaLnBrk="1" hangingPunct="1"/>
            <a:r>
              <a:rPr lang="el-GR" altLang="en-US" sz="2400">
                <a:effectLst/>
              </a:rPr>
              <a:t>Αραβόσιτος</a:t>
            </a:r>
          </a:p>
          <a:p>
            <a:pPr eaLnBrk="1" hangingPunct="1"/>
            <a:r>
              <a:rPr lang="el-GR" altLang="en-US" sz="2400">
                <a:effectLst/>
              </a:rPr>
              <a:t>Βαμβάκι</a:t>
            </a:r>
            <a:endParaRPr lang="en-US" altLang="en-US" sz="2400">
              <a:effectLst/>
            </a:endParaRPr>
          </a:p>
        </p:txBody>
      </p:sp>
      <p:pic>
        <p:nvPicPr>
          <p:cNvPr id="78852" name="Content Placeholder 5" descr="helianthus_annuus_3[1].jpg">
            <a:extLst>
              <a:ext uri="{FF2B5EF4-FFF2-40B4-BE49-F238E27FC236}">
                <a16:creationId xmlns:a16="http://schemas.microsoft.com/office/drawing/2014/main" id="{E35446D6-4E34-03D4-3DD2-0ABEC5A5717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1428750"/>
            <a:ext cx="3000375" cy="1968500"/>
          </a:xfrm>
        </p:spPr>
      </p:pic>
      <p:pic>
        <p:nvPicPr>
          <p:cNvPr id="78854" name="Picture 2" descr="F:\My Pictures\ELAIOYXA\EIK ELAIOKRAMBH\f2130002[1].jpg">
            <a:extLst>
              <a:ext uri="{FF2B5EF4-FFF2-40B4-BE49-F238E27FC236}">
                <a16:creationId xmlns:a16="http://schemas.microsoft.com/office/drawing/2014/main" id="{4515C938-FAFD-70A5-9D13-3F0DC03EE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37" y="3746186"/>
            <a:ext cx="30622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02A8A02-764C-9CA0-CFCA-F1A1A897FB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84175"/>
            <a:ext cx="8229600" cy="10287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/>
              <a:t>ΑΡΩΜΑΤΙΚΑ &amp; ΦΑΡΜΑΚΕΥΤΙΚΑ ΦΥΤΑ</a:t>
            </a:r>
            <a:endParaRPr lang="en-US" sz="3600" dirty="0"/>
          </a:p>
        </p:txBody>
      </p:sp>
      <p:sp>
        <p:nvSpPr>
          <p:cNvPr id="80899" name="Text Placeholder 2">
            <a:extLst>
              <a:ext uri="{FF2B5EF4-FFF2-40B4-BE49-F238E27FC236}">
                <a16:creationId xmlns:a16="http://schemas.microsoft.com/office/drawing/2014/main" id="{C554AD72-0709-D25D-8205-8E315B01DCB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57200" y="1484313"/>
            <a:ext cx="3900488" cy="3097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n-US" sz="2400">
                <a:effectLst/>
              </a:rPr>
              <a:t>Αρωματοποιία</a:t>
            </a:r>
          </a:p>
          <a:p>
            <a:pPr eaLnBrk="1" hangingPunct="1"/>
            <a:r>
              <a:rPr lang="el-GR" altLang="en-US" sz="2400">
                <a:effectLst/>
              </a:rPr>
              <a:t>Σαπωνοποιία, καλλυντικά</a:t>
            </a:r>
          </a:p>
          <a:p>
            <a:pPr eaLnBrk="1" hangingPunct="1"/>
            <a:r>
              <a:rPr lang="el-GR" altLang="en-US" sz="2400">
                <a:effectLst/>
              </a:rPr>
              <a:t>Βιομηχανία τροφίμων &amp; ποτών</a:t>
            </a:r>
          </a:p>
          <a:p>
            <a:pPr eaLnBrk="1" hangingPunct="1"/>
            <a:r>
              <a:rPr lang="el-GR" altLang="en-US" sz="2400">
                <a:effectLst/>
              </a:rPr>
              <a:t>Αρτυματικά</a:t>
            </a:r>
          </a:p>
          <a:p>
            <a:pPr eaLnBrk="1" hangingPunct="1"/>
            <a:r>
              <a:rPr lang="el-GR" altLang="en-US" sz="2400">
                <a:effectLst/>
              </a:rPr>
              <a:t>Φαρμακευτική</a:t>
            </a:r>
          </a:p>
          <a:p>
            <a:pPr eaLnBrk="1" hangingPunct="1"/>
            <a:r>
              <a:rPr lang="el-GR" altLang="en-US" sz="2400">
                <a:effectLst/>
              </a:rPr>
              <a:t>Μελισσοτροφικά</a:t>
            </a:r>
            <a:endParaRPr lang="en-US" altLang="en-US" sz="2400">
              <a:effectLst/>
            </a:endParaRPr>
          </a:p>
        </p:txBody>
      </p:sp>
      <p:pic>
        <p:nvPicPr>
          <p:cNvPr id="80900" name="Content Placeholder 6" descr="img486.bmp">
            <a:extLst>
              <a:ext uri="{FF2B5EF4-FFF2-40B4-BE49-F238E27FC236}">
                <a16:creationId xmlns:a16="http://schemas.microsoft.com/office/drawing/2014/main" id="{B0ECCDA1-1AD8-532F-55AA-9682ED785FC0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3882" y="3032919"/>
            <a:ext cx="1316038" cy="2187575"/>
          </a:xfrm>
        </p:spPr>
      </p:pic>
      <p:pic>
        <p:nvPicPr>
          <p:cNvPr id="80903" name="Picture 3" descr="F:\My Pictures\HERBS SPICE\1153[1].jpg">
            <a:extLst>
              <a:ext uri="{FF2B5EF4-FFF2-40B4-BE49-F238E27FC236}">
                <a16:creationId xmlns:a16="http://schemas.microsoft.com/office/drawing/2014/main" id="{BFB07FD4-3932-B72F-5430-03E31D9F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14" y="3218938"/>
            <a:ext cx="2284412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A341750-8570-2AB7-F544-E73D78013A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4175"/>
            <a:ext cx="8229600" cy="84455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 err="1">
                <a:solidFill>
                  <a:srgbClr val="FFC000"/>
                </a:solidFill>
              </a:rPr>
              <a:t>ΑΡΟΤΡΑΙΕΣ</a:t>
            </a:r>
            <a:r>
              <a:rPr lang="el-GR" sz="3200" dirty="0">
                <a:solidFill>
                  <a:srgbClr val="FFC000"/>
                </a:solidFill>
              </a:rPr>
              <a:t> ΚΑΛΛΙΕΡΓΕΙΕΣ ή </a:t>
            </a:r>
            <a:r>
              <a:rPr lang="el-GR" sz="3200" dirty="0" err="1">
                <a:solidFill>
                  <a:srgbClr val="FFC000"/>
                </a:solidFill>
              </a:rPr>
              <a:t>ΦΜΚ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5426CD0-A3B2-134F-3ADB-39052CFDA93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485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n-US" sz="2400">
                <a:effectLst/>
              </a:rPr>
              <a:t>Σιτηρά (χειμερινά, ανοιξιάτικα)</a:t>
            </a:r>
          </a:p>
          <a:p>
            <a:pPr eaLnBrk="1" hangingPunct="1"/>
            <a:r>
              <a:rPr lang="el-GR" altLang="en-US" sz="2400">
                <a:effectLst/>
              </a:rPr>
              <a:t>Ψυχανθή (όσπρια, κτηνοτροφικά)</a:t>
            </a:r>
          </a:p>
          <a:p>
            <a:pPr eaLnBrk="1" hangingPunct="1"/>
            <a:r>
              <a:rPr lang="el-GR" altLang="en-US" sz="2400">
                <a:effectLst/>
              </a:rPr>
              <a:t>Βιομηχανικά φυτά (βαμβάκι, καπνός, ζαχαρότευτλα, βιομ. τομάτα)</a:t>
            </a:r>
          </a:p>
          <a:p>
            <a:pPr eaLnBrk="1" hangingPunct="1"/>
            <a:r>
              <a:rPr lang="el-GR" altLang="en-US" sz="2400">
                <a:effectLst/>
              </a:rPr>
              <a:t>Ελαιούχα φυτά </a:t>
            </a:r>
            <a:r>
              <a:rPr lang="en-US" altLang="en-US" sz="2400">
                <a:effectLst/>
              </a:rPr>
              <a:t>(</a:t>
            </a:r>
            <a:r>
              <a:rPr lang="el-GR" altLang="en-US" sz="2400">
                <a:effectLst/>
              </a:rPr>
              <a:t>ηλίανθος, αραχίδα, σουσάμι)</a:t>
            </a:r>
          </a:p>
          <a:p>
            <a:pPr eaLnBrk="1" hangingPunct="1"/>
            <a:r>
              <a:rPr lang="el-GR" altLang="en-US" sz="2400">
                <a:effectLst/>
              </a:rPr>
              <a:t>Κλωστικά φυτά (λινάρι, καννάβι)</a:t>
            </a:r>
          </a:p>
          <a:p>
            <a:pPr eaLnBrk="1" hangingPunct="1"/>
            <a:r>
              <a:rPr lang="el-GR" altLang="en-US" sz="2400">
                <a:effectLst/>
              </a:rPr>
              <a:t>Αρωματικά φυτά (κρόκος, μαστίχα, μάραθος, γλυκάνισος</a:t>
            </a:r>
            <a:r>
              <a:rPr lang="en-US" altLang="en-US" sz="2400">
                <a:effectLst/>
              </a:rPr>
              <a:t>, </a:t>
            </a:r>
            <a:r>
              <a:rPr lang="el-GR" altLang="en-US" sz="2400">
                <a:effectLst/>
              </a:rPr>
              <a:t>ρίγανη, δυόσμος)</a:t>
            </a:r>
          </a:p>
          <a:p>
            <a:pPr eaLnBrk="1" hangingPunct="1"/>
            <a:r>
              <a:rPr lang="el-GR" altLang="en-US" sz="2400">
                <a:effectLst/>
              </a:rPr>
              <a:t>Φυτά βιομάζας (ελαιοκράμβη, γλυκό σόργο)</a:t>
            </a:r>
            <a:endParaRPr lang="en-US" altLang="en-US" sz="2400">
              <a:effectLst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815DB37-E6B0-C933-FB2E-4BFFB3751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/>
              <a:t>ΑΡΩΜΑΤΙΚΑ &amp; ΦΑΡΜΑΚΕΥΤΙΚΑ ΦΥΤΑ</a:t>
            </a:r>
            <a:endParaRPr lang="en-US" sz="2800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F84B5C3-6F16-8DFB-025A-AE8A773AA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400" b="1">
                <a:effectLst/>
              </a:rPr>
              <a:t>Αρωματικά φυτά </a:t>
            </a:r>
            <a:endParaRPr lang="el-GR" altLang="en-US" sz="240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n-US" sz="2400">
                <a:effectLst/>
              </a:rPr>
              <a:t>      αρωματοποιία, σαπωνοποιία, καλλυντικά &amp; προϊόντα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n-US" sz="2400">
                <a:effectLst/>
              </a:rPr>
              <a:t>      προσωπικής υγιεινής, αρωματοθεραπεία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n-US" sz="2400">
                <a:effectLst/>
              </a:rPr>
              <a:t>      βιομηχανία τροφίμων και ποτών &amp; στη ζαχαροπλαστική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n-US" sz="2400" b="1">
                <a:effectLst/>
              </a:rPr>
              <a:t>Αρτυματικά φυτά</a:t>
            </a:r>
            <a:r>
              <a:rPr lang="el-GR" altLang="en-US" sz="240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n-US" sz="2400">
                <a:effectLst/>
              </a:rPr>
              <a:t>       προσθετικά στα τρόφιμα, βελτιωτικά γεύσης</a:t>
            </a:r>
            <a:endParaRPr lang="el-GR" altLang="en-US" sz="2400" b="1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n-US" sz="2400" b="1">
                <a:effectLst/>
              </a:rPr>
              <a:t>Φαρμακευτικά φυτά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n-US" sz="2400">
                <a:effectLst/>
              </a:rPr>
              <a:t>      αντισηπτική, αναλγητική, καρδιοτονωτική ....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n-US" sz="2400">
                <a:effectLst/>
              </a:rPr>
              <a:t>       φαρμακευτική βιομηχανία (δισκία, κάψες, ενέσεις,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n-US" sz="2400">
                <a:effectLst/>
              </a:rPr>
              <a:t>       βάμματα, εγχύματα, μίγματα) &amp; οδοντιατρική</a:t>
            </a:r>
            <a:endParaRPr lang="el-GR" altLang="en-US" sz="2400" b="1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n-US" sz="2400" b="1">
                <a:effectLst/>
              </a:rPr>
              <a:t>Μελισσοτροφικά φυτά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n-US" sz="2400">
                <a:effectLst/>
              </a:rPr>
              <a:t>         νέκταρ και γύρη για τη διατροφή των μελισσών</a:t>
            </a:r>
            <a:endParaRPr lang="en-US" altLang="en-US" sz="2400">
              <a:effectLst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9D446EA0-32AA-7C70-A11D-A4161EDD69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84175"/>
            <a:ext cx="8229600" cy="1100138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/>
              <a:t>Φυτά Βιομάζας (Ενεργειακά φυτά)</a:t>
            </a:r>
            <a:endParaRPr lang="en-US" sz="3200" dirty="0"/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C4599ECD-7D07-8F91-F400-14D15F1B667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>
                <a:effectLst/>
              </a:rPr>
              <a:t>Παραγωγή ενέργειας</a:t>
            </a:r>
          </a:p>
          <a:p>
            <a:pPr eaLnBrk="1" hangingPunct="1">
              <a:defRPr/>
            </a:pPr>
            <a:r>
              <a:rPr lang="el-GR" sz="2400" dirty="0" err="1">
                <a:effectLst/>
              </a:rPr>
              <a:t>Βιοκαύσιμα</a:t>
            </a:r>
            <a:endParaRPr lang="el-GR" sz="2400" dirty="0">
              <a:effectLst/>
            </a:endParaRPr>
          </a:p>
          <a:p>
            <a:pPr eaLnBrk="1" hangingPunct="1">
              <a:defRPr/>
            </a:pPr>
            <a:endParaRPr lang="el-GR" sz="2400" dirty="0">
              <a:effectLst/>
            </a:endParaRPr>
          </a:p>
          <a:p>
            <a:pPr eaLnBrk="1" hangingPunct="1">
              <a:defRPr/>
            </a:pPr>
            <a:r>
              <a:rPr lang="el-GR" sz="2400" dirty="0">
                <a:effectLst/>
              </a:rPr>
              <a:t>Ελαιοκράμβη</a:t>
            </a:r>
          </a:p>
          <a:p>
            <a:pPr eaLnBrk="1" hangingPunct="1">
              <a:defRPr/>
            </a:pPr>
            <a:r>
              <a:rPr lang="el-GR" sz="2400" dirty="0" err="1">
                <a:effectLst/>
              </a:rPr>
              <a:t>Σαχαρούχο</a:t>
            </a:r>
            <a:r>
              <a:rPr lang="el-GR" sz="2400" dirty="0">
                <a:effectLst/>
              </a:rPr>
              <a:t> σόργο</a:t>
            </a:r>
          </a:p>
          <a:p>
            <a:pPr eaLnBrk="1" hangingPunct="1">
              <a:defRPr/>
            </a:pPr>
            <a:r>
              <a:rPr lang="el-GR" sz="2400" dirty="0" err="1">
                <a:effectLst/>
              </a:rPr>
              <a:t>Κενάφ</a:t>
            </a:r>
            <a:endParaRPr lang="el-GR" sz="2400" dirty="0">
              <a:effectLst/>
            </a:endParaRPr>
          </a:p>
          <a:p>
            <a:pPr eaLnBrk="1" hangingPunct="1">
              <a:defRPr/>
            </a:pPr>
            <a:r>
              <a:rPr lang="el-GR" sz="2400" dirty="0" err="1">
                <a:effectLst/>
              </a:rPr>
              <a:t>Μίσχανθος</a:t>
            </a:r>
            <a:endParaRPr lang="el-GR" sz="2400" dirty="0">
              <a:effectLst/>
            </a:endParaRPr>
          </a:p>
          <a:p>
            <a:pPr eaLnBrk="1" hangingPunct="1">
              <a:defRPr/>
            </a:pPr>
            <a:r>
              <a:rPr lang="el-GR" sz="2400" dirty="0" err="1">
                <a:effectLst/>
              </a:rPr>
              <a:t>Αγριογκινάρα</a:t>
            </a:r>
            <a:endParaRPr lang="el-GR" sz="2400" dirty="0">
              <a:effectLst/>
            </a:endParaRPr>
          </a:p>
          <a:p>
            <a:pPr eaLnBrk="1" hangingPunct="1">
              <a:defRPr/>
            </a:pPr>
            <a:r>
              <a:rPr lang="el-GR" sz="2400" dirty="0">
                <a:effectLst/>
              </a:rPr>
              <a:t>Καλάμι</a:t>
            </a:r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n-US" sz="2400" dirty="0"/>
          </a:p>
        </p:txBody>
      </p:sp>
      <p:pic>
        <p:nvPicPr>
          <p:cNvPr id="86022" name="Picture 2" descr="F:\My Pictures\εισαγωγη\Cynara_scolymus_g1.jpg">
            <a:extLst>
              <a:ext uri="{FF2B5EF4-FFF2-40B4-BE49-F238E27FC236}">
                <a16:creationId xmlns:a16="http://schemas.microsoft.com/office/drawing/2014/main" id="{FD53181A-2C08-01E7-AF48-59BC9818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2" y="2575187"/>
            <a:ext cx="2484438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8" descr="G:\WD Passport\My Pictures\ELAIOYXA\EIK ELAIOKRAMBH\492868036_b84382d6d0_m[1].jpg">
            <a:extLst>
              <a:ext uri="{FF2B5EF4-FFF2-40B4-BE49-F238E27FC236}">
                <a16:creationId xmlns:a16="http://schemas.microsoft.com/office/drawing/2014/main" id="{28C6D5B2-3AF7-2D09-8C87-C120DC75F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69065"/>
            <a:ext cx="153035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8009B0A-4944-94F5-0D57-D3202DD650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4175"/>
            <a:ext cx="8229600" cy="757238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/>
              <a:t>ΣΙΤΗΡΑ</a:t>
            </a:r>
            <a:endParaRPr lang="en-US" sz="3200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6F7FD24-483C-9DAC-158F-B82B0AF9F61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229600" cy="507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n-US" sz="2400">
                <a:effectLst/>
              </a:rPr>
              <a:t>1</a:t>
            </a:r>
            <a:r>
              <a:rPr lang="el-GR" altLang="en-US" sz="2400" baseline="30000">
                <a:effectLst/>
              </a:rPr>
              <a:t>η</a:t>
            </a:r>
            <a:r>
              <a:rPr lang="el-GR" altLang="en-US" sz="2400">
                <a:effectLst/>
              </a:rPr>
              <a:t> θέση στην ανθρώπινη διατροφή</a:t>
            </a:r>
          </a:p>
          <a:p>
            <a:pPr eaLnBrk="1" hangingPunct="1"/>
            <a:endParaRPr lang="el-GR" altLang="en-US" sz="2400">
              <a:effectLst/>
            </a:endParaRPr>
          </a:p>
          <a:p>
            <a:pPr eaLnBrk="1" hangingPunct="1"/>
            <a:r>
              <a:rPr lang="el-GR" altLang="en-US" sz="2400">
                <a:effectLst/>
              </a:rPr>
              <a:t>Άμεση κατανάλωση                53 % ενερ/κών αναγκών</a:t>
            </a:r>
          </a:p>
          <a:p>
            <a:pPr eaLnBrk="1" hangingPunct="1"/>
            <a:r>
              <a:rPr lang="el-GR" altLang="en-US" sz="2400">
                <a:solidFill>
                  <a:srgbClr val="FFFF00"/>
                </a:solidFill>
                <a:effectLst/>
              </a:rPr>
              <a:t>Σιτάρι, ρύζι                            41 %          </a:t>
            </a:r>
            <a:r>
              <a:rPr lang="en-US" altLang="en-US" sz="2400">
                <a:effectLst/>
                <a:cs typeface="Arial" panose="020B0604020202020204" pitchFamily="34" charset="0"/>
              </a:rPr>
              <a:t>»</a:t>
            </a:r>
            <a:endParaRPr lang="el-GR" altLang="en-US" sz="2400">
              <a:effectLst/>
            </a:endParaRPr>
          </a:p>
          <a:p>
            <a:pPr eaLnBrk="1" hangingPunct="1"/>
            <a:r>
              <a:rPr lang="el-GR" altLang="en-US" sz="2400">
                <a:effectLst/>
              </a:rPr>
              <a:t>Ζωικά προϊόντα (έμμεση κατ.)</a:t>
            </a:r>
            <a:r>
              <a:rPr lang="el-GR" altLang="en-US" sz="2400">
                <a:effectLst/>
                <a:cs typeface="Arial" panose="020B0604020202020204" pitchFamily="34" charset="0"/>
              </a:rPr>
              <a:t>    47 %          </a:t>
            </a:r>
            <a:r>
              <a:rPr lang="en-US" altLang="en-US" sz="2400">
                <a:effectLst/>
                <a:cs typeface="Arial" panose="020B0604020202020204" pitchFamily="34" charset="0"/>
              </a:rPr>
              <a:t>»</a:t>
            </a:r>
            <a:endParaRPr lang="el-GR" altLang="en-US" sz="2400">
              <a:effectLst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l-GR" altLang="en-US" sz="2400">
              <a:effectLst/>
              <a:cs typeface="Arial" panose="020B0604020202020204" pitchFamily="34" charset="0"/>
            </a:endParaRPr>
          </a:p>
          <a:p>
            <a:pPr eaLnBrk="1" hangingPunct="1"/>
            <a:r>
              <a:rPr lang="el-GR" altLang="en-US" sz="2400">
                <a:effectLst/>
                <a:cs typeface="Arial" panose="020B0604020202020204" pitchFamily="34" charset="0"/>
              </a:rPr>
              <a:t>Παγκόσμια παραγωγή σιτηρών  → 50% διατροφή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n-US" sz="2400">
                <a:effectLst/>
                <a:cs typeface="Arial" panose="020B0604020202020204" pitchFamily="34" charset="0"/>
              </a:rPr>
              <a:t>                                                     (σιτάρι &amp; ρύζι)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n-US" sz="2400">
                <a:effectLst/>
                <a:cs typeface="Arial" panose="020B0604020202020204" pitchFamily="34" charset="0"/>
              </a:rPr>
              <a:t>                                                 → 50% κτηνοτροφές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n-US" sz="2400">
                <a:effectLst/>
                <a:cs typeface="Arial" panose="020B0604020202020204" pitchFamily="34" charset="0"/>
              </a:rPr>
              <a:t>                                                     (αραβόσιτος)</a:t>
            </a:r>
            <a:endParaRPr lang="en-US" altLang="en-US" sz="2400"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2D39E88-37A9-F421-0DE7-40D9171A5906}"/>
              </a:ext>
            </a:extLst>
          </p:cNvPr>
          <p:cNvSpPr>
            <a:spLocks noGrp="1"/>
          </p:cNvSpPr>
          <p:nvPr>
            <p:ph type="title" sz="quarter" idx="4294967295"/>
          </p:nvPr>
        </p:nvSpPr>
        <p:spPr>
          <a:xfrm>
            <a:off x="457200" y="3841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/>
              <a:t>ΧΡΗΣΕΙΣ ΣΙΤΗΡΩΝ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4B8B3-5F09-69F3-4A3A-38559E40F2C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1628775"/>
            <a:ext cx="4038600" cy="19446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dirty="0">
                <a:effectLst/>
                <a:cs typeface="Arial" charset="0"/>
              </a:rPr>
              <a:t>προϊόντα διατροφής (ψωμί, ρύζι, ζυμαρικά ...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>
                <a:effectLst/>
                <a:cs typeface="Arial" charset="0"/>
              </a:rPr>
              <a:t>              </a:t>
            </a:r>
            <a:r>
              <a:rPr lang="en-US" sz="2400" dirty="0">
                <a:effectLst/>
                <a:cs typeface="Arial" charset="0"/>
              </a:rPr>
              <a:t>»</a:t>
            </a:r>
            <a:r>
              <a:rPr lang="el-GR" sz="2400" dirty="0">
                <a:effectLst/>
                <a:cs typeface="Arial" charset="0"/>
              </a:rPr>
              <a:t>   ζαχαροπλαστικής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>
                <a:effectLst/>
                <a:cs typeface="Arial" charset="0"/>
              </a:rPr>
              <a:t>      ποτά (μπύρα, ουίσκι)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>
                <a:effectLst/>
                <a:cs typeface="Arial" charset="0"/>
              </a:rPr>
              <a:t>Κτηνοτροφές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>
                <a:effectLst/>
                <a:cs typeface="Arial" charset="0"/>
              </a:rPr>
              <a:t>                  </a:t>
            </a:r>
            <a:endParaRPr lang="en-US" sz="2400" dirty="0">
              <a:effectLst/>
            </a:endParaRPr>
          </a:p>
        </p:txBody>
      </p:sp>
      <p:pic>
        <p:nvPicPr>
          <p:cNvPr id="13316" name="Content Placeholder 7" descr="Bread-794664.jpg">
            <a:extLst>
              <a:ext uri="{FF2B5EF4-FFF2-40B4-BE49-F238E27FC236}">
                <a16:creationId xmlns:a16="http://schemas.microsoft.com/office/drawing/2014/main" id="{F320D68F-F198-0877-F552-723653387C8E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4378473"/>
            <a:ext cx="1905000" cy="1428750"/>
          </a:xfrm>
        </p:spPr>
      </p:pic>
      <p:pic>
        <p:nvPicPr>
          <p:cNvPr id="13319" name="Content Placeholder 13" descr="3343_1.jpg">
            <a:extLst>
              <a:ext uri="{FF2B5EF4-FFF2-40B4-BE49-F238E27FC236}">
                <a16:creationId xmlns:a16="http://schemas.microsoft.com/office/drawing/2014/main" id="{278B4161-F587-825A-61BD-00B156989520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1112" y="4310210"/>
            <a:ext cx="1501775" cy="1565275"/>
          </a:xfrm>
        </p:spPr>
      </p:pic>
      <p:pic>
        <p:nvPicPr>
          <p:cNvPr id="13321" name="Picture 6" descr="F:\My Pictures\εισαγωγη\A214VMHCAEIEH7ICAHMWFEFCAK5PVEDCAKYGLL0CAB539J4CAQVK622CAY4PE7GCAD8VB3WCABBYHZ3CA2Y8NNZCA3B7UYPCA06RQB1CAZNX2I9CA6CTFFNCALC1ONGCA21J7OZCA3BJJ6E.jpg">
            <a:extLst>
              <a:ext uri="{FF2B5EF4-FFF2-40B4-BE49-F238E27FC236}">
                <a16:creationId xmlns:a16="http://schemas.microsoft.com/office/drawing/2014/main" id="{7F9A472C-BF4B-B229-A4AD-9A5AE3E09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14935"/>
            <a:ext cx="25717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">
            <a:extLst>
              <a:ext uri="{FF2B5EF4-FFF2-40B4-BE49-F238E27FC236}">
                <a16:creationId xmlns:a16="http://schemas.microsoft.com/office/drawing/2014/main" id="{69C020C6-DBD7-C9A1-6EB0-D00324EA13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4175"/>
            <a:ext cx="8229600" cy="687388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/>
              <a:t>ΣΙΤΗΡΑ – ΠΑΓΚΟΣΜΙΑ ΕΚΤΑΣΗ – ΠΑΡΑΓΩΓΗ</a:t>
            </a:r>
            <a:endParaRPr lang="en-US" sz="3200" dirty="0"/>
          </a:p>
        </p:txBody>
      </p:sp>
      <p:sp>
        <p:nvSpPr>
          <p:cNvPr id="2053" name="Rectangle 8">
            <a:extLst>
              <a:ext uri="{FF2B5EF4-FFF2-40B4-BE49-F238E27FC236}">
                <a16:creationId xmlns:a16="http://schemas.microsoft.com/office/drawing/2014/main" id="{D01D086E-62AE-7033-B701-C0D369F1972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14438"/>
            <a:ext cx="8229600" cy="4881562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>
                <a:effectLst/>
              </a:rPr>
              <a:t>Έκταση 7 10</a:t>
            </a:r>
            <a:r>
              <a:rPr lang="el-GR" sz="2400" baseline="30000" dirty="0">
                <a:effectLst/>
              </a:rPr>
              <a:t>9 </a:t>
            </a:r>
            <a:r>
              <a:rPr lang="el-GR" sz="2400" dirty="0">
                <a:effectLst/>
              </a:rPr>
              <a:t> στρ.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41,4 % χειμερινά (2,9 10</a:t>
            </a:r>
            <a:r>
              <a:rPr lang="el-GR" sz="2400" baseline="30000" dirty="0">
                <a:effectLst/>
              </a:rPr>
              <a:t>9 </a:t>
            </a:r>
            <a:r>
              <a:rPr lang="el-GR" sz="2400" dirty="0">
                <a:effectLst/>
              </a:rPr>
              <a:t> </a:t>
            </a:r>
            <a:r>
              <a:rPr lang="el-GR" sz="2400" dirty="0" err="1">
                <a:effectLst/>
              </a:rPr>
              <a:t>στρ</a:t>
            </a:r>
            <a:r>
              <a:rPr lang="el-GR" sz="2400" dirty="0">
                <a:effectLst/>
              </a:rPr>
              <a:t>.)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 58,6 % ανοιξιάτικα (4,1 10</a:t>
            </a:r>
            <a:r>
              <a:rPr lang="el-GR" sz="2400" baseline="30000" dirty="0">
                <a:effectLst/>
              </a:rPr>
              <a:t>9 </a:t>
            </a:r>
            <a:r>
              <a:rPr lang="el-GR" sz="2400" dirty="0">
                <a:effectLst/>
              </a:rPr>
              <a:t> </a:t>
            </a:r>
            <a:r>
              <a:rPr lang="el-GR" sz="2400" dirty="0" err="1">
                <a:effectLst/>
              </a:rPr>
              <a:t>στρ</a:t>
            </a:r>
            <a:r>
              <a:rPr lang="el-GR" sz="2400" dirty="0">
                <a:effectLst/>
              </a:rPr>
              <a:t>.)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Παραγωγή 2</a:t>
            </a:r>
            <a:r>
              <a:rPr lang="en-US" sz="2400" dirty="0">
                <a:effectLst/>
              </a:rPr>
              <a:t>,</a:t>
            </a:r>
            <a:r>
              <a:rPr lang="el-GR" sz="2400" dirty="0">
                <a:effectLst/>
              </a:rPr>
              <a:t>1</a:t>
            </a:r>
            <a:r>
              <a:rPr lang="en-US" sz="2400" dirty="0">
                <a:effectLst/>
              </a:rPr>
              <a:t>-2</a:t>
            </a:r>
            <a:r>
              <a:rPr lang="el-GR" sz="2400" dirty="0">
                <a:effectLst/>
              </a:rPr>
              <a:t>,7 10</a:t>
            </a:r>
            <a:r>
              <a:rPr lang="en-US" sz="2400" baseline="30000" dirty="0">
                <a:effectLst/>
              </a:rPr>
              <a:t>9</a:t>
            </a:r>
            <a:r>
              <a:rPr lang="en-US" sz="2400" dirty="0">
                <a:effectLst/>
              </a:rPr>
              <a:t> </a:t>
            </a:r>
            <a:r>
              <a:rPr lang="el-GR" sz="2400" dirty="0">
                <a:effectLst/>
              </a:rPr>
              <a:t>τ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Σιτάρι           26,5% 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Ρύζι              27,4% 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Αραβόσιτος   35,2% </a:t>
            </a:r>
          </a:p>
          <a:p>
            <a:pPr eaLnBrk="1" hangingPunct="1">
              <a:defRPr/>
            </a:pPr>
            <a:r>
              <a:rPr lang="el-GR" sz="2400" dirty="0">
                <a:solidFill>
                  <a:srgbClr val="FFC000"/>
                </a:solidFill>
                <a:effectLst/>
              </a:rPr>
              <a:t>ΕΕ</a:t>
            </a:r>
            <a:r>
              <a:rPr lang="el-GR" sz="2400" dirty="0">
                <a:effectLst/>
              </a:rPr>
              <a:t>  560 10</a:t>
            </a:r>
            <a:r>
              <a:rPr lang="el-GR" sz="2400" baseline="30000" dirty="0">
                <a:effectLst/>
              </a:rPr>
              <a:t>6 </a:t>
            </a:r>
            <a:r>
              <a:rPr lang="el-GR" sz="2400" dirty="0">
                <a:effectLst/>
              </a:rPr>
              <a:t> </a:t>
            </a:r>
            <a:r>
              <a:rPr lang="el-GR" sz="2400" dirty="0" err="1">
                <a:effectLst/>
              </a:rPr>
              <a:t>στρ</a:t>
            </a:r>
            <a:r>
              <a:rPr lang="el-GR" sz="2400" dirty="0">
                <a:effectLst/>
              </a:rPr>
              <a:t>. → 270-300 10</a:t>
            </a:r>
            <a:r>
              <a:rPr lang="el-GR" sz="2400" baseline="30000" dirty="0">
                <a:effectLst/>
              </a:rPr>
              <a:t>6  </a:t>
            </a:r>
            <a:r>
              <a:rPr lang="el-GR" sz="2400" dirty="0">
                <a:effectLst/>
              </a:rPr>
              <a:t>τον.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                                    σιτάρι 48% </a:t>
            </a:r>
            <a:endParaRPr lang="en-US" sz="2400" dirty="0">
              <a:effectLst/>
            </a:endParaRPr>
          </a:p>
          <a:p>
            <a:pPr eaLnBrk="1" hangingPunct="1">
              <a:defRPr/>
            </a:pPr>
            <a:r>
              <a:rPr lang="el-GR" sz="2400" dirty="0">
                <a:effectLst/>
              </a:rPr>
              <a:t>                                    κριθάρι 20%</a:t>
            </a:r>
          </a:p>
          <a:p>
            <a:pPr eaLnBrk="1" hangingPunct="1">
              <a:defRPr/>
            </a:pPr>
            <a:r>
              <a:rPr lang="el-GR" sz="2400" dirty="0">
                <a:effectLst/>
              </a:rPr>
              <a:t>                                αραβόσιτος 21%</a:t>
            </a:r>
          </a:p>
          <a:p>
            <a:pPr eaLnBrk="1" hangingPunct="1">
              <a:defRPr/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EF52-7729-0CE1-ABED-D1AE0E43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/>
              <a:t>ΤΑ ΣΙΤΗΡΑ ΣΤΗΝ ΕΛΛΑΔΑ</a:t>
            </a:r>
            <a:br>
              <a:rPr lang="el-GR" sz="3200" dirty="0"/>
            </a:br>
            <a:r>
              <a:rPr lang="el-GR" sz="3200" dirty="0">
                <a:solidFill>
                  <a:srgbClr val="FFC000"/>
                </a:solidFill>
              </a:rPr>
              <a:t>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7B0D6-73D1-B598-E270-1668CCD9B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6196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effectLst/>
              </a:rPr>
              <a:t>Έκταση 1</a:t>
            </a:r>
            <a:r>
              <a:rPr lang="en-US" dirty="0">
                <a:effectLst/>
              </a:rPr>
              <a:t>0</a:t>
            </a:r>
            <a:r>
              <a:rPr lang="el-GR" dirty="0">
                <a:effectLst/>
              </a:rPr>
              <a:t>-13 10</a:t>
            </a:r>
            <a:r>
              <a:rPr lang="el-GR" baseline="30000" dirty="0">
                <a:effectLst/>
              </a:rPr>
              <a:t>6 </a:t>
            </a:r>
            <a:r>
              <a:rPr lang="el-GR" dirty="0">
                <a:effectLst/>
              </a:rPr>
              <a:t> στρ.</a:t>
            </a:r>
          </a:p>
          <a:p>
            <a:pPr eaLnBrk="1" hangingPunct="1">
              <a:defRPr/>
            </a:pPr>
            <a:r>
              <a:rPr lang="el-GR" dirty="0">
                <a:effectLst/>
              </a:rPr>
              <a:t>35% των καλλ. εκτάσεων</a:t>
            </a:r>
          </a:p>
          <a:p>
            <a:pPr eaLnBrk="1" hangingPunct="1">
              <a:defRPr/>
            </a:pPr>
            <a:r>
              <a:rPr lang="el-GR" dirty="0">
                <a:effectLst/>
              </a:rPr>
              <a:t>4,4  10</a:t>
            </a:r>
            <a:r>
              <a:rPr lang="el-GR" baseline="30000" dirty="0">
                <a:effectLst/>
              </a:rPr>
              <a:t>6</a:t>
            </a:r>
            <a:r>
              <a:rPr lang="el-GR" dirty="0">
                <a:effectLst/>
              </a:rPr>
              <a:t> τον.</a:t>
            </a:r>
          </a:p>
          <a:p>
            <a:pPr eaLnBrk="1" hangingPunct="1">
              <a:defRPr/>
            </a:pPr>
            <a:r>
              <a:rPr lang="el-GR" dirty="0">
                <a:effectLst/>
              </a:rPr>
              <a:t>350.000  γ.  εκμ.  </a:t>
            </a:r>
            <a:endParaRPr lang="en-US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C4E3F-4FC5-B7C1-DC8A-6C5F13F8B9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CB11633C-41BA-5514-D96B-A2B550E0EE14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384175"/>
            <a:ext cx="8229600" cy="84455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/>
              <a:t>ΧΕΙΜΕΡΙΝΑ ΣΙΤΗΡΑ</a:t>
            </a:r>
            <a:endParaRPr lang="en-US" sz="3200" dirty="0"/>
          </a:p>
        </p:txBody>
      </p:sp>
      <p:pic>
        <p:nvPicPr>
          <p:cNvPr id="19459" name="Picture 10" descr="barley[1]">
            <a:extLst>
              <a:ext uri="{FF2B5EF4-FFF2-40B4-BE49-F238E27FC236}">
                <a16:creationId xmlns:a16="http://schemas.microsoft.com/office/drawing/2014/main" id="{7ED32FA4-B63F-2F68-7A17-6BA884828F7B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1736725"/>
            <a:ext cx="3549650" cy="2338388"/>
          </a:xfrm>
        </p:spPr>
      </p:pic>
      <p:pic>
        <p:nvPicPr>
          <p:cNvPr id="19460" name="Picture 11" descr="avena%20sativa%20avena%20comune">
            <a:extLst>
              <a:ext uri="{FF2B5EF4-FFF2-40B4-BE49-F238E27FC236}">
                <a16:creationId xmlns:a16="http://schemas.microsoft.com/office/drawing/2014/main" id="{88287A3C-54E4-E8EE-27AD-0A6391DBAF45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4149725"/>
            <a:ext cx="1917700" cy="2487613"/>
          </a:xfrm>
        </p:spPr>
      </p:pic>
      <p:pic>
        <p:nvPicPr>
          <p:cNvPr id="19461" name="Content Placeholder 7" descr="wheat[1].jpg">
            <a:extLst>
              <a:ext uri="{FF2B5EF4-FFF2-40B4-BE49-F238E27FC236}">
                <a16:creationId xmlns:a16="http://schemas.microsoft.com/office/drawing/2014/main" id="{4323B1F0-D6AC-6044-9B63-F85807BA644A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531938"/>
            <a:ext cx="2492375" cy="2435225"/>
          </a:xfrm>
        </p:spPr>
      </p:pic>
      <p:pic>
        <p:nvPicPr>
          <p:cNvPr id="19462" name="Picture 7" descr="E:\My Pictures\ΜΑΘΗΜΑ 6\ΣΙΚΑΛΗ\img624.tif">
            <a:extLst>
              <a:ext uri="{FF2B5EF4-FFF2-40B4-BE49-F238E27FC236}">
                <a16:creationId xmlns:a16="http://schemas.microsoft.com/office/drawing/2014/main" id="{4EE678EB-8E20-09BF-79B3-448D05F9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92600"/>
            <a:ext cx="32004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xtured">
  <a:themeElements>
    <a:clrScheme name="Textured 2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33CC33"/>
      </a:accent1>
      <a:accent2>
        <a:srgbClr val="46562A"/>
      </a:accent2>
      <a:accent3>
        <a:srgbClr val="B2B9AC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iff 7">
    <a:dk1>
      <a:srgbClr val="336699"/>
    </a:dk1>
    <a:lt1>
      <a:srgbClr val="F8F8F8"/>
    </a:lt1>
    <a:dk2>
      <a:srgbClr val="003366"/>
    </a:dk2>
    <a:lt2>
      <a:srgbClr val="D1DDD4"/>
    </a:lt2>
    <a:accent1>
      <a:srgbClr val="3399FF"/>
    </a:accent1>
    <a:accent2>
      <a:srgbClr val="006699"/>
    </a:accent2>
    <a:accent3>
      <a:srgbClr val="AAADB8"/>
    </a:accent3>
    <a:accent4>
      <a:srgbClr val="D4D4D4"/>
    </a:accent4>
    <a:accent5>
      <a:srgbClr val="ADCAFF"/>
    </a:accent5>
    <a:accent6>
      <a:srgbClr val="005C8A"/>
    </a:accent6>
    <a:hlink>
      <a:srgbClr val="86C0CE"/>
    </a:hlink>
    <a:folHlink>
      <a:srgbClr val="008080"/>
    </a:folHlink>
  </a:clrScheme>
  <a:fontScheme name="2_Cliff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1976</TotalTime>
  <Words>1125</Words>
  <Application>Microsoft Office PowerPoint</Application>
  <PresentationFormat>On-screen Show (4:3)</PresentationFormat>
  <Paragraphs>302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Tahoma</vt:lpstr>
      <vt:lpstr>Wingdings</vt:lpstr>
      <vt:lpstr>Textured</vt:lpstr>
      <vt:lpstr>Chart</vt:lpstr>
      <vt:lpstr>ΚΑΛΛΙΕΡΓΟΥΜΕΝΕΣ ΕΚΤΑΣΕΙΣ (στρ.)</vt:lpstr>
      <vt:lpstr>ΚΛΑΔΟΙ ΓΕΩΡΓΙΚΗΣ ΠΑΡΑΓΩΓΗΣ</vt:lpstr>
      <vt:lpstr>PowerPoint Presentation</vt:lpstr>
      <vt:lpstr>ΑΡΟΤΡΑΙΕΣ ΚΑΛΛΙΕΡΓΕΙΕΣ ή ΦΜΚ</vt:lpstr>
      <vt:lpstr>ΣΙΤΗΡΑ</vt:lpstr>
      <vt:lpstr>ΧΡΗΣΕΙΣ ΣΙΤΗΡΩΝ</vt:lpstr>
      <vt:lpstr>ΣΙΤΗΡΑ – ΠΑΓΚΟΣΜΙΑ ΕΚΤΑΣΗ – ΠΑΡΑΓΩΓΗ</vt:lpstr>
      <vt:lpstr>ΤΑ ΣΙΤΗΡΑ ΣΤΗΝ ΕΛΛΑΔΑ  </vt:lpstr>
      <vt:lpstr>ΧΕΙΜΕΡΙΝΑ ΣΙΤΗΡΑ</vt:lpstr>
      <vt:lpstr>ΣΙΤΑΡΙ   Triticum sp.</vt:lpstr>
      <vt:lpstr>ΣΙΤΑΡΙ   Triticum sp.</vt:lpstr>
      <vt:lpstr>  Κριθάρι    Hordeum sp.   </vt:lpstr>
      <vt:lpstr> Βρώμη Avena sativa  </vt:lpstr>
      <vt:lpstr>  Σίκαλη Secale cereale  </vt:lpstr>
      <vt:lpstr>ΑΝΟΙΞΙΑΤΙΚΑ ΣΙΤΗΡΑ</vt:lpstr>
      <vt:lpstr>   ΑΝΟΙΞΙΑΤΙΚΑ ΣΙΤΗΡΑ Αραβόσιτος     Zea mays   </vt:lpstr>
      <vt:lpstr>Ρύζι   Oryza sativa </vt:lpstr>
      <vt:lpstr>PowerPoint Presentation</vt:lpstr>
      <vt:lpstr>ΨΥΧΑΝΘΗ</vt:lpstr>
      <vt:lpstr>ΨΥΧΑΝΘΗ</vt:lpstr>
      <vt:lpstr>ΨΥΧΑΝΘΗ </vt:lpstr>
      <vt:lpstr>ΚΑΤΗΓΟΡΙΕΣ   ΨΥΧΑΝΘΩΝ                </vt:lpstr>
      <vt:lpstr>ΟΣΠΡΙΑ</vt:lpstr>
      <vt:lpstr>ΚΤΗΝΟΤΡΟΦΙΚΑ ΨΥΧΑΝΘΗ</vt:lpstr>
      <vt:lpstr>ΚΤΗΝΟΤΡΟΦΙΚΑ ΨΥΧΑΝΘΗ</vt:lpstr>
      <vt:lpstr>ΒΙΟΜΗΧΑΝΙΚΑ ΦΥΤΑ</vt:lpstr>
      <vt:lpstr>ΒΑΜΒΑΚΙ  Gossypium hirsutum        Λευκός χρυσός</vt:lpstr>
      <vt:lpstr>ΒΙΟΜΗΧΑΝΙΚΑ ΦΥΤΑ ΒΑΜΒΑΚΙ  Gossypium hirsutum</vt:lpstr>
      <vt:lpstr>ΚΑΠΝΟΣ Nicotiana tabacum παραδοσιακή καλλιέργεια</vt:lpstr>
      <vt:lpstr>ΚΑΠΝΟΣ Nicotiana tabacum παραδοσιακή καλλιέργεια</vt:lpstr>
      <vt:lpstr>ΚΑΠΝΟΣ Παραδοσιακή καλλιέργεια Οικονομική &amp; κοινωνική σημασία </vt:lpstr>
      <vt:lpstr>ΖΑΧΑΡΟΤΕΥΤΛΑ Beta vulgaris</vt:lpstr>
      <vt:lpstr>ΖΑΧΑΡΟΤΕΥΤΛΑ Beta vulgaris</vt:lpstr>
      <vt:lpstr>ΒΙΟΜΗΧΑΝΙΚΗ ΤΟΜΑΤΑ Lycopersicon esculentum</vt:lpstr>
      <vt:lpstr>ΚΛΩΣΤΙΚΑ ΦΥΤΑ</vt:lpstr>
      <vt:lpstr>Λινάρι Linum usitatissimum</vt:lpstr>
      <vt:lpstr>Καννάβι Cannabis sativa</vt:lpstr>
      <vt:lpstr>ΕΛΑΙΟΥΧΑ ΦΥΤΑ</vt:lpstr>
      <vt:lpstr>ΑΡΩΜΑΤΙΚΑ &amp; ΦΑΡΜΑΚΕΥΤΙΚΑ ΦΥΤΑ</vt:lpstr>
      <vt:lpstr>ΑΡΩΜΑΤΙΚΑ &amp; ΦΑΡΜΑΚΕΥΤΙΚΑ ΦΥΤΑ</vt:lpstr>
      <vt:lpstr>Φυτά Βιομάζας (Ενεργειακά φυτά)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ΚΛΑΔΟΙ ΓΕΩΡΓΙΚΗΣ ΠΑΡΑΓΩΓΗΣ</dc:title>
  <dc:creator>Papasotiriou</dc:creator>
  <cp:lastModifiedBy>Panayiota Papastylianou</cp:lastModifiedBy>
  <cp:revision>152</cp:revision>
  <dcterms:created xsi:type="dcterms:W3CDTF">2008-12-03T20:10:50Z</dcterms:created>
  <dcterms:modified xsi:type="dcterms:W3CDTF">2023-11-21T12:41:20Z</dcterms:modified>
</cp:coreProperties>
</file>