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04" r:id="rId2"/>
    <p:sldId id="537" r:id="rId3"/>
    <p:sldId id="507" r:id="rId4"/>
    <p:sldId id="542" r:id="rId5"/>
    <p:sldId id="551" r:id="rId6"/>
    <p:sldId id="566" r:id="rId7"/>
    <p:sldId id="541" r:id="rId8"/>
    <p:sldId id="543" r:id="rId9"/>
    <p:sldId id="568" r:id="rId10"/>
    <p:sldId id="511" r:id="rId11"/>
    <p:sldId id="512" r:id="rId12"/>
    <p:sldId id="513" r:id="rId13"/>
    <p:sldId id="499" r:id="rId14"/>
    <p:sldId id="450" r:id="rId15"/>
    <p:sldId id="544" r:id="rId16"/>
    <p:sldId id="259" r:id="rId17"/>
    <p:sldId id="260" r:id="rId18"/>
    <p:sldId id="258" r:id="rId19"/>
    <p:sldId id="265" r:id="rId20"/>
    <p:sldId id="545" r:id="rId21"/>
    <p:sldId id="256" r:id="rId22"/>
    <p:sldId id="264" r:id="rId23"/>
    <p:sldId id="257" r:id="rId24"/>
    <p:sldId id="501" r:id="rId25"/>
    <p:sldId id="553" r:id="rId26"/>
    <p:sldId id="554" r:id="rId27"/>
    <p:sldId id="555" r:id="rId28"/>
    <p:sldId id="556" r:id="rId29"/>
    <p:sldId id="276" r:id="rId30"/>
    <p:sldId id="561" r:id="rId31"/>
    <p:sldId id="562" r:id="rId32"/>
    <p:sldId id="563" r:id="rId33"/>
    <p:sldId id="311" r:id="rId34"/>
    <p:sldId id="54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  <a:srgbClr val="F65100"/>
    <a:srgbClr val="EE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92-4013-93C7-26D99AECC6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92-4013-93C7-26D99AECC6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92-4013-93C7-26D99AECC6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92-4013-93C7-26D99AECC684}"/>
              </c:ext>
            </c:extLst>
          </c:dPt>
          <c:dLbls>
            <c:dLbl>
              <c:idx val="0"/>
              <c:layout>
                <c:manualLayout>
                  <c:x val="4.2853674540682417E-2"/>
                  <c:y val="4.03193350831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92-4013-93C7-26D99AECC684}"/>
                </c:ext>
              </c:extLst>
            </c:dLbl>
            <c:dLbl>
              <c:idx val="1"/>
              <c:layout>
                <c:manualLayout>
                  <c:x val="7.6760061242344704E-2"/>
                  <c:y val="-5.91673957421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92-4013-93C7-26D99AECC684}"/>
                </c:ext>
              </c:extLst>
            </c:dLbl>
            <c:dLbl>
              <c:idx val="2"/>
              <c:layout>
                <c:manualLayout>
                  <c:x val="-7.0554461942257214E-3"/>
                  <c:y val="7.9509332166812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92-4013-93C7-26D99AECC684}"/>
                </c:ext>
              </c:extLst>
            </c:dLbl>
            <c:dLbl>
              <c:idx val="3"/>
              <c:layout>
                <c:manualLayout>
                  <c:x val="-3.9499781277340308E-2"/>
                  <c:y val="-7.586030912802566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92-4013-93C7-26D99AECC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Φύλλο1!$A$1:$A$4</c:f>
              <c:strCache>
                <c:ptCount val="4"/>
                <c:pt idx="0">
                  <c:v>Greek Med Diet</c:v>
                </c:pt>
                <c:pt idx="1">
                  <c:v>Sustainable Med Diet</c:v>
                </c:pt>
                <c:pt idx="2">
                  <c:v>Traditional composite foods</c:v>
                </c:pt>
                <c:pt idx="3">
                  <c:v>Non Traditional Foods</c:v>
                </c:pt>
              </c:strCache>
            </c:strRef>
          </c:cat>
          <c:val>
            <c:numRef>
              <c:f>Φύλλο1!$B$1:$B$4</c:f>
              <c:numCache>
                <c:formatCode>0.0%</c:formatCode>
                <c:ptCount val="4"/>
                <c:pt idx="0">
                  <c:v>0.25</c:v>
                </c:pt>
                <c:pt idx="1">
                  <c:v>0.32900000000000001</c:v>
                </c:pt>
                <c:pt idx="2">
                  <c:v>4.5999999999999999E-2</c:v>
                </c:pt>
                <c:pt idx="3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92-4013-93C7-26D99AECC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Milk</c:v>
                </c:pt>
                <c:pt idx="1">
                  <c:v>Yogurt</c:v>
                </c:pt>
                <c:pt idx="2">
                  <c:v>Cheese</c:v>
                </c:pt>
                <c:pt idx="3">
                  <c:v>Pasta or similar Product</c:v>
                </c:pt>
                <c:pt idx="4">
                  <c:v>Breakfast Cereal</c:v>
                </c:pt>
                <c:pt idx="5">
                  <c:v>Fine Bakery Ware</c:v>
                </c:pt>
                <c:pt idx="6">
                  <c:v>Starchy Root or Potato</c:v>
                </c:pt>
                <c:pt idx="7">
                  <c:v>Chocolate</c:v>
                </c:pt>
                <c:pt idx="8">
                  <c:v>Juice or Nectar</c:v>
                </c:pt>
                <c:pt idx="9">
                  <c:v>Non-Alcoholic Beverage</c:v>
                </c:pt>
                <c:pt idx="10">
                  <c:v>Prepared Food Product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0.4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  <c:pt idx="4">
                  <c:v>0.52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0.23100000000000001</c:v>
                </c:pt>
                <c:pt idx="9">
                  <c:v>0.6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1-4DFE-8CF3-625430129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HC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Milk</c:v>
                </c:pt>
                <c:pt idx="1">
                  <c:v>Yogurt</c:v>
                </c:pt>
                <c:pt idx="2">
                  <c:v>Cheese</c:v>
                </c:pt>
                <c:pt idx="3">
                  <c:v>Pasta or similar Product</c:v>
                </c:pt>
                <c:pt idx="4">
                  <c:v>Breakfast Cereal</c:v>
                </c:pt>
                <c:pt idx="5">
                  <c:v>Fine Bakery Ware</c:v>
                </c:pt>
                <c:pt idx="6">
                  <c:v>Starchy Root or Potato</c:v>
                </c:pt>
                <c:pt idx="7">
                  <c:v>Chocolate</c:v>
                </c:pt>
                <c:pt idx="8">
                  <c:v>Juice or Nectar</c:v>
                </c:pt>
                <c:pt idx="9">
                  <c:v>Non-Alcoholic Beverage</c:v>
                </c:pt>
                <c:pt idx="10">
                  <c:v>Prepared Food Product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0.6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  <c:pt idx="4">
                  <c:v>0.48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0.76900000000000002</c:v>
                </c:pt>
                <c:pt idx="9">
                  <c:v>0.4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1-4DFE-8CF3-625430129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0907855"/>
        <c:axId val="1971204735"/>
      </c:barChart>
      <c:catAx>
        <c:axId val="19709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204735"/>
        <c:crosses val="autoZero"/>
        <c:auto val="1"/>
        <c:lblAlgn val="ctr"/>
        <c:lblOffset val="100"/>
        <c:noMultiLvlLbl val="0"/>
      </c:catAx>
      <c:valAx>
        <c:axId val="19712047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90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Milk</c:v>
                </c:pt>
                <c:pt idx="1">
                  <c:v>Yogurt</c:v>
                </c:pt>
                <c:pt idx="2">
                  <c:v>Cheese</c:v>
                </c:pt>
                <c:pt idx="3">
                  <c:v>Pasta or similar Product</c:v>
                </c:pt>
                <c:pt idx="4">
                  <c:v>Breakfast Cereal</c:v>
                </c:pt>
                <c:pt idx="5">
                  <c:v>Fine Bakery Ware</c:v>
                </c:pt>
                <c:pt idx="6">
                  <c:v>Starchy Root or Potato</c:v>
                </c:pt>
                <c:pt idx="7">
                  <c:v>Chocolate</c:v>
                </c:pt>
                <c:pt idx="8">
                  <c:v>Juice or Nectar</c:v>
                </c:pt>
                <c:pt idx="9">
                  <c:v>Non-Alcoholic Beverage</c:v>
                </c:pt>
                <c:pt idx="10">
                  <c:v>Prepared Food Product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0.46700000000000003</c:v>
                </c:pt>
                <c:pt idx="1">
                  <c:v>0.94699999999999995</c:v>
                </c:pt>
                <c:pt idx="2">
                  <c:v>0.5</c:v>
                </c:pt>
                <c:pt idx="3">
                  <c:v>0</c:v>
                </c:pt>
                <c:pt idx="4">
                  <c:v>0.72</c:v>
                </c:pt>
                <c:pt idx="5">
                  <c:v>0</c:v>
                </c:pt>
                <c:pt idx="6">
                  <c:v>0</c:v>
                </c:pt>
                <c:pt idx="7">
                  <c:v>4.4999999999999998E-2</c:v>
                </c:pt>
                <c:pt idx="8">
                  <c:v>0.38500000000000001</c:v>
                </c:pt>
                <c:pt idx="9">
                  <c:v>0</c:v>
                </c:pt>
                <c:pt idx="10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1-4DFE-8CF3-625430129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NC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Milk</c:v>
                </c:pt>
                <c:pt idx="1">
                  <c:v>Yogurt</c:v>
                </c:pt>
                <c:pt idx="2">
                  <c:v>Cheese</c:v>
                </c:pt>
                <c:pt idx="3">
                  <c:v>Pasta or similar Product</c:v>
                </c:pt>
                <c:pt idx="4">
                  <c:v>Breakfast Cereal</c:v>
                </c:pt>
                <c:pt idx="5">
                  <c:v>Fine Bakery Ware</c:v>
                </c:pt>
                <c:pt idx="6">
                  <c:v>Starchy Root or Potato</c:v>
                </c:pt>
                <c:pt idx="7">
                  <c:v>Chocolate</c:v>
                </c:pt>
                <c:pt idx="8">
                  <c:v>Juice or Nectar</c:v>
                </c:pt>
                <c:pt idx="9">
                  <c:v>Non-Alcoholic Beverage</c:v>
                </c:pt>
                <c:pt idx="10">
                  <c:v>Prepared Food Product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0.53300000000000003</c:v>
                </c:pt>
                <c:pt idx="1">
                  <c:v>5.2999999999999999E-2</c:v>
                </c:pt>
                <c:pt idx="2">
                  <c:v>0.5</c:v>
                </c:pt>
                <c:pt idx="3">
                  <c:v>1</c:v>
                </c:pt>
                <c:pt idx="4">
                  <c:v>0.28000000000000003</c:v>
                </c:pt>
                <c:pt idx="5">
                  <c:v>1</c:v>
                </c:pt>
                <c:pt idx="6">
                  <c:v>1</c:v>
                </c:pt>
                <c:pt idx="7">
                  <c:v>0.95499999999999996</c:v>
                </c:pt>
                <c:pt idx="8">
                  <c:v>0.61499999999999999</c:v>
                </c:pt>
                <c:pt idx="9">
                  <c:v>1</c:v>
                </c:pt>
                <c:pt idx="10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1-4DFE-8CF3-625430129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0907855"/>
        <c:axId val="1971204735"/>
      </c:barChart>
      <c:catAx>
        <c:axId val="197090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204735"/>
        <c:crosses val="autoZero"/>
        <c:auto val="1"/>
        <c:lblAlgn val="ctr"/>
        <c:lblOffset val="100"/>
        <c:noMultiLvlLbl val="0"/>
      </c:catAx>
      <c:valAx>
        <c:axId val="19712047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90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Nutri-Score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(n=109)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CA6-8E42-938C-0C8709880E3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A6-8E42-938C-0C8709880E3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CA6-8E42-938C-0C8709880E3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A6-8E42-938C-0C8709880E35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0.22900000000000001</c:v>
                </c:pt>
                <c:pt idx="2">
                  <c:v>0.22</c:v>
                </c:pt>
                <c:pt idx="3">
                  <c:v>0.183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6-8E42-938C-0C8709880E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HC (n=26)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A6-8E42-938C-0C8709880E3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A6-8E42-938C-0C8709880E3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CA6-8E42-938C-0C8709880E3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A6-8E42-938C-0C8709880E35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</c:v>
                </c:pt>
                <c:pt idx="1">
                  <c:v>0.26900000000000002</c:v>
                </c:pt>
                <c:pt idx="2">
                  <c:v>0.308</c:v>
                </c:pt>
                <c:pt idx="3">
                  <c:v>0.192</c:v>
                </c:pt>
                <c:pt idx="4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6-8E42-938C-0C8709880E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NC (n=51)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CA6-8E42-938C-0C8709880E3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A6-8E42-938C-0C8709880E3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CA6-8E42-938C-0C8709880E3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A6-8E42-938C-0C8709880E3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A6-8E42-938C-0C8709880E35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3.9E-2</c:v>
                </c:pt>
                <c:pt idx="1">
                  <c:v>0.33300000000000002</c:v>
                </c:pt>
                <c:pt idx="2">
                  <c:v>0.373</c:v>
                </c:pt>
                <c:pt idx="3">
                  <c:v>0.13700000000000001</c:v>
                </c:pt>
                <c:pt idx="4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6-8E42-938C-0C8709880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1972207"/>
        <c:axId val="1782174463"/>
      </c:barChart>
      <c:catAx>
        <c:axId val="1781972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174463"/>
        <c:crosses val="autoZero"/>
        <c:auto val="1"/>
        <c:lblAlgn val="ctr"/>
        <c:lblOffset val="100"/>
        <c:noMultiLvlLbl val="0"/>
      </c:catAx>
      <c:valAx>
        <c:axId val="1782174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97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108CE-77B6-4BE5-BAC0-6F458B0886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CB20017-E4CC-42A6-87FC-2F2113A7AA93}">
      <dgm:prSet phldrT="[Text]" custT="1"/>
      <dgm:spPr>
        <a:xfrm>
          <a:off x="0" y="797468"/>
          <a:ext cx="2363355" cy="711111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Need of complete, current, reliable food data</a:t>
          </a:r>
          <a:endParaRPr lang="el-GR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4E4A77E-9CBA-41C2-8766-1525B6BB2284}" type="parTrans" cxnId="{ED5A4143-84E0-4565-AA45-2DE12409B4C8}">
      <dgm:prSet/>
      <dgm:spPr/>
      <dgm:t>
        <a:bodyPr/>
        <a:lstStyle/>
        <a:p>
          <a:endParaRPr lang="el-GR"/>
        </a:p>
      </dgm:t>
    </dgm:pt>
    <dgm:pt modelId="{EE3D5CBA-C165-41CA-A529-BFC7C11A093F}" type="sibTrans" cxnId="{ED5A4143-84E0-4565-AA45-2DE12409B4C8}">
      <dgm:prSet/>
      <dgm:spPr/>
      <dgm:t>
        <a:bodyPr/>
        <a:lstStyle/>
        <a:p>
          <a:endParaRPr lang="el-GR"/>
        </a:p>
      </dgm:t>
    </dgm:pt>
    <dgm:pt modelId="{AD34554F-F868-458F-8AD7-245F2B282255}">
      <dgm:prSet phldrT="[Text]"/>
      <dgm:spPr>
        <a:xfrm>
          <a:off x="5203629" y="791992"/>
          <a:ext cx="2599684" cy="782220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Need of studying processed food products</a:t>
          </a:r>
          <a:endParaRPr lang="el-GR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A379B8-C627-4F10-A194-29E0DFA9FD35}" type="parTrans" cxnId="{CA2BC8B1-F83D-4072-A0B7-B9DF8E709801}">
      <dgm:prSet/>
      <dgm:spPr/>
      <dgm:t>
        <a:bodyPr/>
        <a:lstStyle/>
        <a:p>
          <a:endParaRPr lang="el-GR"/>
        </a:p>
      </dgm:t>
    </dgm:pt>
    <dgm:pt modelId="{E2B14F12-5873-4E74-9F09-2FA332F3EDDC}" type="sibTrans" cxnId="{CA2BC8B1-F83D-4072-A0B7-B9DF8E709801}">
      <dgm:prSet/>
      <dgm:spPr/>
      <dgm:t>
        <a:bodyPr/>
        <a:lstStyle/>
        <a:p>
          <a:endParaRPr lang="el-GR"/>
        </a:p>
      </dgm:t>
    </dgm:pt>
    <dgm:pt modelId="{6882C4FE-192A-431F-9F6D-3DA6BA628D72}">
      <dgm:prSet custT="1"/>
      <dgm:spPr>
        <a:xfrm>
          <a:off x="2485777" y="791992"/>
          <a:ext cx="2599684" cy="782220"/>
        </a:xfrm>
        <a:prstGeom prst="round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Trend towards processed food products</a:t>
          </a:r>
          <a:endParaRPr lang="el-GR" sz="20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8C9F97-6520-46E5-B85E-D1E194CD56E7}" type="parTrans" cxnId="{48D25050-01CE-4710-82B4-262A23F66752}">
      <dgm:prSet/>
      <dgm:spPr/>
      <dgm:t>
        <a:bodyPr/>
        <a:lstStyle/>
        <a:p>
          <a:endParaRPr lang="el-GR"/>
        </a:p>
      </dgm:t>
    </dgm:pt>
    <dgm:pt modelId="{9F6275DC-3EE6-49E1-83D8-767983311A06}" type="sibTrans" cxnId="{48D25050-01CE-4710-82B4-262A23F66752}">
      <dgm:prSet/>
      <dgm:spPr/>
      <dgm:t>
        <a:bodyPr/>
        <a:lstStyle/>
        <a:p>
          <a:endParaRPr lang="el-GR"/>
        </a:p>
      </dgm:t>
    </dgm:pt>
    <dgm:pt modelId="{27D4C09D-A446-48CB-AF98-BE29CA4D7BBA}" type="pres">
      <dgm:prSet presAssocID="{ADC108CE-77B6-4BE5-BAC0-6F458B088696}" presName="CompostProcess" presStyleCnt="0">
        <dgm:presLayoutVars>
          <dgm:dir/>
          <dgm:resizeHandles val="exact"/>
        </dgm:presLayoutVars>
      </dgm:prSet>
      <dgm:spPr/>
    </dgm:pt>
    <dgm:pt modelId="{F538A40C-5088-4B70-97F9-8E0792C36B9F}" type="pres">
      <dgm:prSet presAssocID="{ADC108CE-77B6-4BE5-BAC0-6F458B088696}" presName="arrow" presStyleLbl="bgShp" presStyleIdx="0" presStyleCnt="1" custScaleX="82790" custScaleY="100000" custLinFactNeighborX="11902"/>
      <dgm:spPr>
        <a:xfrm>
          <a:off x="1712284" y="0"/>
          <a:ext cx="4548733" cy="2366206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E7450DE-11A5-4B87-915B-AE40D83AE972}" type="pres">
      <dgm:prSet presAssocID="{ADC108CE-77B6-4BE5-BAC0-6F458B088696}" presName="linearProcess" presStyleCnt="0"/>
      <dgm:spPr/>
    </dgm:pt>
    <dgm:pt modelId="{36619498-0905-4CD6-B5E3-51D86CA840DC}" type="pres">
      <dgm:prSet presAssocID="{9CB20017-E4CC-42A6-87FC-2F2113A7AA93}" presName="textNode" presStyleLbl="node1" presStyleIdx="0" presStyleCnt="3" custScaleX="75132" custScaleY="75132" custLinFactX="-41781" custLinFactNeighborX="-100000" custLinFactNeighborY="-3178">
        <dgm:presLayoutVars>
          <dgm:bulletEnabled val="1"/>
        </dgm:presLayoutVars>
      </dgm:prSet>
      <dgm:spPr/>
    </dgm:pt>
    <dgm:pt modelId="{02B1EB7D-9011-4189-A8BE-076551B4EC95}" type="pres">
      <dgm:prSet presAssocID="{EE3D5CBA-C165-41CA-A529-BFC7C11A093F}" presName="sibTrans" presStyleCnt="0"/>
      <dgm:spPr/>
    </dgm:pt>
    <dgm:pt modelId="{CA98F4EB-CF62-4844-BE6E-D4FFECB9BCAD}" type="pres">
      <dgm:prSet presAssocID="{6882C4FE-192A-431F-9F6D-3DA6BA628D72}" presName="textNode" presStyleLbl="node1" presStyleIdx="1" presStyleCnt="3" custScaleX="82645" custScaleY="82645">
        <dgm:presLayoutVars>
          <dgm:bulletEnabled val="1"/>
        </dgm:presLayoutVars>
      </dgm:prSet>
      <dgm:spPr/>
    </dgm:pt>
    <dgm:pt modelId="{14574798-BB73-40CB-8CBD-28E955B395C0}" type="pres">
      <dgm:prSet presAssocID="{9F6275DC-3EE6-49E1-83D8-767983311A06}" presName="sibTrans" presStyleCnt="0"/>
      <dgm:spPr/>
    </dgm:pt>
    <dgm:pt modelId="{0C6DA0C5-749B-4EA9-B5E9-A3F429D3C829}" type="pres">
      <dgm:prSet presAssocID="{AD34554F-F868-458F-8AD7-245F2B282255}" presName="textNode" presStyleLbl="node1" presStyleIdx="2" presStyleCnt="3" custScaleX="82645" custScaleY="82645">
        <dgm:presLayoutVars>
          <dgm:bulletEnabled val="1"/>
        </dgm:presLayoutVars>
      </dgm:prSet>
      <dgm:spPr/>
    </dgm:pt>
  </dgm:ptLst>
  <dgm:cxnLst>
    <dgm:cxn modelId="{6FF08439-28DE-4FFF-A5F7-D407A34A3FF6}" type="presOf" srcId="{9CB20017-E4CC-42A6-87FC-2F2113A7AA93}" destId="{36619498-0905-4CD6-B5E3-51D86CA840DC}" srcOrd="0" destOrd="0" presId="urn:microsoft.com/office/officeart/2005/8/layout/hProcess9"/>
    <dgm:cxn modelId="{DCCBD139-58B4-4C10-B232-04460A9E8FBC}" type="presOf" srcId="{6882C4FE-192A-431F-9F6D-3DA6BA628D72}" destId="{CA98F4EB-CF62-4844-BE6E-D4FFECB9BCAD}" srcOrd="0" destOrd="0" presId="urn:microsoft.com/office/officeart/2005/8/layout/hProcess9"/>
    <dgm:cxn modelId="{ED5A4143-84E0-4565-AA45-2DE12409B4C8}" srcId="{ADC108CE-77B6-4BE5-BAC0-6F458B088696}" destId="{9CB20017-E4CC-42A6-87FC-2F2113A7AA93}" srcOrd="0" destOrd="0" parTransId="{D4E4A77E-9CBA-41C2-8766-1525B6BB2284}" sibTransId="{EE3D5CBA-C165-41CA-A529-BFC7C11A093F}"/>
    <dgm:cxn modelId="{3D427665-E983-4CD1-903A-B1546C274AA0}" type="presOf" srcId="{ADC108CE-77B6-4BE5-BAC0-6F458B088696}" destId="{27D4C09D-A446-48CB-AF98-BE29CA4D7BBA}" srcOrd="0" destOrd="0" presId="urn:microsoft.com/office/officeart/2005/8/layout/hProcess9"/>
    <dgm:cxn modelId="{48D25050-01CE-4710-82B4-262A23F66752}" srcId="{ADC108CE-77B6-4BE5-BAC0-6F458B088696}" destId="{6882C4FE-192A-431F-9F6D-3DA6BA628D72}" srcOrd="1" destOrd="0" parTransId="{5B8C9F97-6520-46E5-B85E-D1E194CD56E7}" sibTransId="{9F6275DC-3EE6-49E1-83D8-767983311A06}"/>
    <dgm:cxn modelId="{CA2BC8B1-F83D-4072-A0B7-B9DF8E709801}" srcId="{ADC108CE-77B6-4BE5-BAC0-6F458B088696}" destId="{AD34554F-F868-458F-8AD7-245F2B282255}" srcOrd="2" destOrd="0" parTransId="{7AA379B8-C627-4F10-A194-29E0DFA9FD35}" sibTransId="{E2B14F12-5873-4E74-9F09-2FA332F3EDDC}"/>
    <dgm:cxn modelId="{7B8100F6-BC7D-4E6D-BDDB-F233FA492C8B}" type="presOf" srcId="{AD34554F-F868-458F-8AD7-245F2B282255}" destId="{0C6DA0C5-749B-4EA9-B5E9-A3F429D3C829}" srcOrd="0" destOrd="0" presId="urn:microsoft.com/office/officeart/2005/8/layout/hProcess9"/>
    <dgm:cxn modelId="{C842AA06-E986-416D-BA4B-D2AC64EC6E66}" type="presParOf" srcId="{27D4C09D-A446-48CB-AF98-BE29CA4D7BBA}" destId="{F538A40C-5088-4B70-97F9-8E0792C36B9F}" srcOrd="0" destOrd="0" presId="urn:microsoft.com/office/officeart/2005/8/layout/hProcess9"/>
    <dgm:cxn modelId="{2AC884BA-F4C2-4AD7-B123-A07B3F70F977}" type="presParOf" srcId="{27D4C09D-A446-48CB-AF98-BE29CA4D7BBA}" destId="{9E7450DE-11A5-4B87-915B-AE40D83AE972}" srcOrd="1" destOrd="0" presId="urn:microsoft.com/office/officeart/2005/8/layout/hProcess9"/>
    <dgm:cxn modelId="{8D2436B9-F4B5-427B-A93E-016279038D6A}" type="presParOf" srcId="{9E7450DE-11A5-4B87-915B-AE40D83AE972}" destId="{36619498-0905-4CD6-B5E3-51D86CA840DC}" srcOrd="0" destOrd="0" presId="urn:microsoft.com/office/officeart/2005/8/layout/hProcess9"/>
    <dgm:cxn modelId="{970A6047-B181-4C2E-BFF8-12D9844F029F}" type="presParOf" srcId="{9E7450DE-11A5-4B87-915B-AE40D83AE972}" destId="{02B1EB7D-9011-4189-A8BE-076551B4EC95}" srcOrd="1" destOrd="0" presId="urn:microsoft.com/office/officeart/2005/8/layout/hProcess9"/>
    <dgm:cxn modelId="{960556D7-0678-425F-8108-2B03876C0B3E}" type="presParOf" srcId="{9E7450DE-11A5-4B87-915B-AE40D83AE972}" destId="{CA98F4EB-CF62-4844-BE6E-D4FFECB9BCAD}" srcOrd="2" destOrd="0" presId="urn:microsoft.com/office/officeart/2005/8/layout/hProcess9"/>
    <dgm:cxn modelId="{DAF31A45-9EAE-4B22-A2A7-FEB5D9DC9DD5}" type="presParOf" srcId="{9E7450DE-11A5-4B87-915B-AE40D83AE972}" destId="{14574798-BB73-40CB-8CBD-28E955B395C0}" srcOrd="3" destOrd="0" presId="urn:microsoft.com/office/officeart/2005/8/layout/hProcess9"/>
    <dgm:cxn modelId="{673A5ABB-B03F-4569-A097-BB0AD6DB6D3E}" type="presParOf" srcId="{9E7450DE-11A5-4B87-915B-AE40D83AE972}" destId="{0C6DA0C5-749B-4EA9-B5E9-A3F429D3C8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A40C-5088-4B70-97F9-8E0792C36B9F}">
      <dsp:nvSpPr>
        <dsp:cNvPr id="0" name=""/>
        <dsp:cNvSpPr/>
      </dsp:nvSpPr>
      <dsp:spPr>
        <a:xfrm>
          <a:off x="2283045" y="0"/>
          <a:ext cx="6064978" cy="3154940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19498-0905-4CD6-B5E3-51D86CA840DC}">
      <dsp:nvSpPr>
        <dsp:cNvPr id="0" name=""/>
        <dsp:cNvSpPr/>
      </dsp:nvSpPr>
      <dsp:spPr>
        <a:xfrm>
          <a:off x="0" y="1063290"/>
          <a:ext cx="3122342" cy="948148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Need of complete, current, reliable food data</a:t>
          </a:r>
          <a:endParaRPr lang="el-GR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285" y="1109575"/>
        <a:ext cx="3029772" cy="855578"/>
      </dsp:txXfrm>
    </dsp:sp>
    <dsp:sp modelId="{CA98F4EB-CF62-4844-BE6E-D4FFECB9BCAD}">
      <dsp:nvSpPr>
        <dsp:cNvPr id="0" name=""/>
        <dsp:cNvSpPr/>
      </dsp:nvSpPr>
      <dsp:spPr>
        <a:xfrm>
          <a:off x="3331649" y="1055990"/>
          <a:ext cx="3434567" cy="1042960"/>
        </a:xfrm>
        <a:prstGeom prst="round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Trend towards processed food products</a:t>
          </a:r>
          <a:endParaRPr lang="el-GR" sz="20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82562" y="1106903"/>
        <a:ext cx="3332741" cy="941134"/>
      </dsp:txXfrm>
    </dsp:sp>
    <dsp:sp modelId="{0C6DA0C5-749B-4EA9-B5E9-A3F429D3C829}">
      <dsp:nvSpPr>
        <dsp:cNvPr id="0" name=""/>
        <dsp:cNvSpPr/>
      </dsp:nvSpPr>
      <dsp:spPr>
        <a:xfrm>
          <a:off x="6972034" y="1055990"/>
          <a:ext cx="3434567" cy="1042960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Need of studying processed food products</a:t>
          </a:r>
          <a:endParaRPr lang="el-GR" sz="25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22947" y="1106903"/>
        <a:ext cx="3332741" cy="94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F9B5-2B39-436D-B4BD-D40C2741247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CECD-5F0F-43E5-9B17-55AEE96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fb8d6ea64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fb8d6ea64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fb8d6ea64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fb8d6ea64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1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9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2321567" y="2141500"/>
            <a:ext cx="75468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321633" y="4144867"/>
            <a:ext cx="754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14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746200" y="711097"/>
            <a:ext cx="2499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950800" y="2738600"/>
            <a:ext cx="3438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6414704" y="1089367"/>
            <a:ext cx="804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7746200" y="1139811"/>
            <a:ext cx="338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6414704" y="2466100"/>
            <a:ext cx="804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5" hasCustomPrompt="1"/>
          </p:nvPr>
        </p:nvSpPr>
        <p:spPr>
          <a:xfrm>
            <a:off x="6414704" y="3855633"/>
            <a:ext cx="804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6" hasCustomPrompt="1"/>
          </p:nvPr>
        </p:nvSpPr>
        <p:spPr>
          <a:xfrm>
            <a:off x="6414704" y="5250767"/>
            <a:ext cx="804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7"/>
          </p:nvPr>
        </p:nvSpPr>
        <p:spPr>
          <a:xfrm>
            <a:off x="7746200" y="2098419"/>
            <a:ext cx="2499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7746200" y="2529932"/>
            <a:ext cx="338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9"/>
          </p:nvPr>
        </p:nvSpPr>
        <p:spPr>
          <a:xfrm>
            <a:off x="7746200" y="3487341"/>
            <a:ext cx="2499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3"/>
          </p:nvPr>
        </p:nvSpPr>
        <p:spPr>
          <a:xfrm>
            <a:off x="7746200" y="3918855"/>
            <a:ext cx="338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4"/>
          </p:nvPr>
        </p:nvSpPr>
        <p:spPr>
          <a:xfrm>
            <a:off x="7746200" y="4876264"/>
            <a:ext cx="2499200" cy="5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5"/>
          </p:nvPr>
        </p:nvSpPr>
        <p:spPr>
          <a:xfrm>
            <a:off x="7746200" y="5307777"/>
            <a:ext cx="338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7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661200" y="2161800"/>
            <a:ext cx="34976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1661200" y="3123400"/>
            <a:ext cx="3497600" cy="15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871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0376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700800" y="3261121"/>
            <a:ext cx="8790400" cy="2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88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871000" y="1817533"/>
            <a:ext cx="445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3871000" y="3374385"/>
            <a:ext cx="4450000" cy="1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47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50800" y="838033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90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4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F0FC0B-7118-4CBF-8528-1F2832B13CB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70C74D-666A-4B73-9C00-A8A2A569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B5212C-171B-DE54-F6CF-02489726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48454"/>
            <a:ext cx="9966960" cy="2127438"/>
          </a:xfrm>
        </p:spPr>
        <p:txBody>
          <a:bodyPr>
            <a:noAutofit/>
          </a:bodyPr>
          <a:lstStyle/>
          <a:p>
            <a:r>
              <a:rPr lang="en-US" sz="3600" i="0" cap="none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HelTH</a:t>
            </a:r>
            <a:r>
              <a:rPr lang="en-US" sz="3600" i="0" cap="none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en-US" sz="3600" b="0" i="0" cap="none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br>
              <a:rPr lang="en-US" sz="3600" b="0" i="0" cap="none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en-US" sz="3600" b="0" i="0" cap="none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 branded food composition database for Greece and potential applications</a:t>
            </a:r>
            <a:endParaRPr lang="en-US" sz="3600" cap="none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084F711-B606-564C-4D90-BACC91FDB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Prof Maria </a:t>
            </a:r>
            <a:r>
              <a:rPr lang="en-US" u="sng" dirty="0" err="1"/>
              <a:t>Kapsokefalou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F2BBB0-9AC9-BCE4-802C-8ABB065F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 b="1225"/>
          <a:stretch/>
        </p:blipFill>
        <p:spPr bwMode="auto">
          <a:xfrm>
            <a:off x="9531928" y="5594262"/>
            <a:ext cx="2349390" cy="9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FF155-E287-4C75-5BA5-9143DD3E379F}"/>
              </a:ext>
            </a:extLst>
          </p:cNvPr>
          <p:cNvSpPr txBox="1"/>
          <p:nvPr/>
        </p:nvSpPr>
        <p:spPr>
          <a:xfrm>
            <a:off x="-332232" y="344316"/>
            <a:ext cx="891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Α</a:t>
            </a:r>
            <a:r>
              <a:rPr lang="en-US" sz="1400" dirty="0"/>
              <a:t>GRICULTURAL UNIVERSITY OF ATHENS</a:t>
            </a:r>
            <a:endParaRPr lang="el-GR" sz="1400" dirty="0"/>
          </a:p>
          <a:p>
            <a:pPr algn="ctr"/>
            <a:r>
              <a:rPr lang="en-US" sz="1400" dirty="0"/>
              <a:t>DEPARTMENT OF FOOD SCIENCE &amp; HUMAN NUTRITION</a:t>
            </a:r>
            <a:endParaRPr lang="el-GR" sz="1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85D0869-0FD4-1A1E-2E16-FEED8A963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568" r="8611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>
          <a:xfrm>
            <a:off x="251795" y="166141"/>
            <a:ext cx="127220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9ACAC-770D-4E4E-C428-40781559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2" y="101600"/>
            <a:ext cx="9875520" cy="1356360"/>
          </a:xfrm>
        </p:spPr>
        <p:txBody>
          <a:bodyPr/>
          <a:lstStyle/>
          <a:p>
            <a:r>
              <a:rPr lang="en-US" dirty="0"/>
              <a:t>Mediterranean Diet  variations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E222CF6-1A48-2471-9435-E828E9D5CE2C}"/>
              </a:ext>
            </a:extLst>
          </p:cNvPr>
          <p:cNvSpPr/>
          <p:nvPr/>
        </p:nvSpPr>
        <p:spPr>
          <a:xfrm>
            <a:off x="538933" y="1864360"/>
            <a:ext cx="51843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u="sng" dirty="0">
                <a:solidFill>
                  <a:srgbClr val="2F2B20"/>
                </a:solidFill>
                <a:latin typeface="Calibri"/>
              </a:rPr>
              <a:t>The “original” publication by Prof A. </a:t>
            </a:r>
            <a:r>
              <a:rPr lang="en-GB" sz="2200" u="sng" dirty="0" err="1">
                <a:solidFill>
                  <a:srgbClr val="2F2B20"/>
                </a:solidFill>
                <a:latin typeface="Calibri"/>
              </a:rPr>
              <a:t>Trichopoulou</a:t>
            </a:r>
            <a:endParaRPr lang="en-GB" sz="2200" u="sng" dirty="0">
              <a:solidFill>
                <a:srgbClr val="2F2B20"/>
              </a:solidFill>
              <a:latin typeface="Calibri"/>
            </a:endParaRPr>
          </a:p>
          <a:p>
            <a:pPr algn="ctr"/>
            <a:endParaRPr lang="en-GB" sz="2200" u="sng" dirty="0">
              <a:solidFill>
                <a:srgbClr val="2F2B20"/>
              </a:solidFill>
              <a:latin typeface="Calibri"/>
            </a:endParaRPr>
          </a:p>
          <a:p>
            <a:pPr algn="ctr"/>
            <a:r>
              <a:rPr lang="en-GB" sz="2200" dirty="0">
                <a:solidFill>
                  <a:srgbClr val="2F2B20"/>
                </a:solidFill>
                <a:latin typeface="Calibri"/>
              </a:rPr>
              <a:t>With a strong focus on the traditional diet of inhabitants of the island of Crete, Greece</a:t>
            </a:r>
          </a:p>
        </p:txBody>
      </p:sp>
      <p:pic>
        <p:nvPicPr>
          <p:cNvPr id="5" name="Picture 2" descr="The traditional Mediterranean diet of Greece | Perlepe | Journal of  Nutritional Health &amp; Food Engineering">
            <a:extLst>
              <a:ext uri="{FF2B5EF4-FFF2-40B4-BE49-F238E27FC236}">
                <a16:creationId xmlns:a16="http://schemas.microsoft.com/office/drawing/2014/main" id="{71D34DDB-5F8D-92B2-57AF-292D72FC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70" y="1066646"/>
            <a:ext cx="4730694" cy="54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05B0A9-A490-E5EE-6D73-311EAA32478D}"/>
              </a:ext>
            </a:extLst>
          </p:cNvPr>
          <p:cNvSpPr txBox="1"/>
          <p:nvPr/>
        </p:nvSpPr>
        <p:spPr>
          <a:xfrm>
            <a:off x="757381" y="4599425"/>
            <a:ext cx="4230255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Excludes any non traditional and ultra processed foods.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Even imported foods are not considered a part of it.</a:t>
            </a:r>
          </a:p>
        </p:txBody>
      </p:sp>
    </p:spTree>
    <p:extLst>
      <p:ext uri="{BB962C8B-B14F-4D97-AF65-F5344CB8AC3E}">
        <p14:creationId xmlns:p14="http://schemas.microsoft.com/office/powerpoint/2010/main" val="17316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9ACAC-770D-4E4E-C428-40781559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2" y="101600"/>
            <a:ext cx="9875520" cy="1356360"/>
          </a:xfrm>
        </p:spPr>
        <p:txBody>
          <a:bodyPr/>
          <a:lstStyle/>
          <a:p>
            <a:r>
              <a:rPr lang="en-US" dirty="0"/>
              <a:t>Mediterranean Diet  variations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E222CF6-1A48-2471-9435-E828E9D5CE2C}"/>
              </a:ext>
            </a:extLst>
          </p:cNvPr>
          <p:cNvSpPr/>
          <p:nvPr/>
        </p:nvSpPr>
        <p:spPr>
          <a:xfrm>
            <a:off x="7327662" y="2021184"/>
            <a:ext cx="40330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u="sng" dirty="0">
                <a:solidFill>
                  <a:srgbClr val="2F2B20"/>
                </a:solidFill>
                <a:latin typeface="Calibri"/>
              </a:rPr>
              <a:t>The Sustainable Med Diet Pyramid</a:t>
            </a:r>
          </a:p>
          <a:p>
            <a:pPr algn="ctr"/>
            <a:endParaRPr lang="en-GB" sz="2200" u="sng" dirty="0">
              <a:solidFill>
                <a:srgbClr val="2F2B20"/>
              </a:solidFill>
              <a:latin typeface="Calibri"/>
            </a:endParaRPr>
          </a:p>
          <a:p>
            <a:pPr algn="ctr"/>
            <a:r>
              <a:rPr lang="en-GB" sz="2200" dirty="0">
                <a:solidFill>
                  <a:srgbClr val="2F2B20"/>
                </a:solidFill>
                <a:latin typeface="Calibri"/>
              </a:rPr>
              <a:t>An overarching paradigm for the Mediterranean Basin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5B0A9-A490-E5EE-6D73-311EAA32478D}"/>
              </a:ext>
            </a:extLst>
          </p:cNvPr>
          <p:cNvSpPr txBox="1"/>
          <p:nvPr/>
        </p:nvSpPr>
        <p:spPr>
          <a:xfrm>
            <a:off x="7620000" y="4729764"/>
            <a:ext cx="403306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More foods are included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Some degree of processing is allowed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Key difference is the positioning of meats and sweets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175FAB-EA52-DE12-7B81-F91EBB69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2" y="1448128"/>
            <a:ext cx="6729189" cy="44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06A36-F163-D0E2-2794-66E83E78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145"/>
            <a:ext cx="9875520" cy="905164"/>
          </a:xfrm>
        </p:spPr>
        <p:txBody>
          <a:bodyPr/>
          <a:lstStyle/>
          <a:p>
            <a:r>
              <a:rPr lang="en-US" dirty="0"/>
              <a:t>The Nutri-Score Debate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471AD4B4-F6ED-C609-B120-ED7AB1542598}"/>
              </a:ext>
            </a:extLst>
          </p:cNvPr>
          <p:cNvSpPr txBox="1">
            <a:spLocks/>
          </p:cNvSpPr>
          <p:nvPr/>
        </p:nvSpPr>
        <p:spPr>
          <a:xfrm>
            <a:off x="404552" y="1216455"/>
            <a:ext cx="9772072" cy="154254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The EU Commission is set to decide on a Nutrient Profiling Scheme for all Member States by the end of 2022 (Q1 2023)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Nutri-Score is the strongest candidate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fr-CH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E041F2-2DCD-DBC4-4ED0-3F4C96A9F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792" y="3837566"/>
            <a:ext cx="3986933" cy="2660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97CA2-0C69-4CA1-46AD-7065A1AEA826}"/>
              </a:ext>
            </a:extLst>
          </p:cNvPr>
          <p:cNvSpPr txBox="1"/>
          <p:nvPr/>
        </p:nvSpPr>
        <p:spPr>
          <a:xfrm>
            <a:off x="238432" y="2919716"/>
            <a:ext cx="705710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chemeClr val="accent1"/>
                </a:solidFill>
              </a:rPr>
              <a:t>There has been major push back on whether is supports the principles of the Mediterranean Diet</a:t>
            </a:r>
            <a:endParaRPr lang="el-GR" sz="2400" b="1" dirty="0">
              <a:solidFill>
                <a:schemeClr val="accent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DEA490B-C531-CEE6-6DD6-8102EEE2C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07" y="3968786"/>
            <a:ext cx="3776951" cy="2417529"/>
          </a:xfrm>
          <a:prstGeom prst="rect">
            <a:avLst/>
          </a:prstGeom>
        </p:spPr>
      </p:pic>
      <p:pic>
        <p:nvPicPr>
          <p:cNvPr id="1026" name="Picture 2" descr="Discover “battery label”, the Italian answer to Nutri-score -  Italianfood.net">
            <a:extLst>
              <a:ext uri="{FF2B5EF4-FFF2-40B4-BE49-F238E27FC236}">
                <a16:creationId xmlns:a16="http://schemas.microsoft.com/office/drawing/2014/main" id="{D95532B8-00E2-6500-F9F7-28FF2CE0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87" y="169288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FE82A2-2948-98FA-E233-4462650B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47" y="178876"/>
            <a:ext cx="10515600" cy="711560"/>
          </a:xfrm>
        </p:spPr>
        <p:txBody>
          <a:bodyPr/>
          <a:lstStyle/>
          <a:p>
            <a:r>
              <a:rPr lang="en-US" dirty="0"/>
              <a:t>Nutri Score calculation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E79A0EA-7BDA-67A5-8393-969FC270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8" y="924089"/>
            <a:ext cx="4399073" cy="269422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06590B5-6F11-5271-61BC-7F137D5C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40" y="4108911"/>
            <a:ext cx="3555920" cy="246308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9898E9A-470C-2BF6-F6C5-6300E3377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97" y="1755580"/>
            <a:ext cx="3888309" cy="2359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4EA41-189A-6F1D-2288-5510D8B637F9}"/>
              </a:ext>
            </a:extLst>
          </p:cNvPr>
          <p:cNvSpPr txBox="1"/>
          <p:nvPr/>
        </p:nvSpPr>
        <p:spPr>
          <a:xfrm>
            <a:off x="216130" y="4267792"/>
            <a:ext cx="3932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Energy, Total Sugars, SFA, Sodium, Protein and Fiber:</a:t>
            </a:r>
          </a:p>
          <a:p>
            <a:r>
              <a:rPr lang="en-US" dirty="0"/>
              <a:t>Nutrition Declaration</a:t>
            </a:r>
          </a:p>
          <a:p>
            <a:endParaRPr lang="en-US" dirty="0"/>
          </a:p>
          <a:p>
            <a:r>
              <a:rPr lang="en-US" b="1" dirty="0"/>
              <a:t>Fruits, vegetables, pulses, nuts and oils: </a:t>
            </a:r>
            <a:endParaRPr lang="el-GR" b="1" dirty="0"/>
          </a:p>
          <a:p>
            <a:r>
              <a:rPr lang="en-US" dirty="0"/>
              <a:t>Manually estimated from ingredient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1ED3C-2BC3-67D0-7728-65F951D6F5C7}"/>
              </a:ext>
            </a:extLst>
          </p:cNvPr>
          <p:cNvSpPr txBox="1"/>
          <p:nvPr/>
        </p:nvSpPr>
        <p:spPr>
          <a:xfrm>
            <a:off x="6124461" y="760558"/>
            <a:ext cx="293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Negative Nutrients:</a:t>
            </a:r>
          </a:p>
          <a:p>
            <a:r>
              <a:rPr lang="en-US" dirty="0"/>
              <a:t>Calculated first</a:t>
            </a: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7A2D258F-C87D-AD79-AE57-672F5E22943D}"/>
              </a:ext>
            </a:extLst>
          </p:cNvPr>
          <p:cNvCxnSpPr>
            <a:cxnSpLocks/>
          </p:cNvCxnSpPr>
          <p:nvPr/>
        </p:nvCxnSpPr>
        <p:spPr>
          <a:xfrm>
            <a:off x="4925683" y="2372264"/>
            <a:ext cx="4994172" cy="291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FBC785-53D9-5CD0-164F-EDDFA7AFEF20}"/>
              </a:ext>
            </a:extLst>
          </p:cNvPr>
          <p:cNvSpPr txBox="1"/>
          <p:nvPr/>
        </p:nvSpPr>
        <p:spPr>
          <a:xfrm>
            <a:off x="8544246" y="825497"/>
            <a:ext cx="223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Positive Nutrients: </a:t>
            </a:r>
            <a:br>
              <a:rPr lang="en-US" b="1" dirty="0"/>
            </a:br>
            <a:r>
              <a:rPr lang="en-US" dirty="0"/>
              <a:t>Accounted case</a:t>
            </a:r>
            <a:r>
              <a:rPr lang="el-GR" dirty="0"/>
              <a:t>-</a:t>
            </a:r>
            <a:r>
              <a:rPr lang="en-US" dirty="0"/>
              <a:t>wise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5021DF-7E82-8C42-0DCF-D834575BA42A}"/>
              </a:ext>
            </a:extLst>
          </p:cNvPr>
          <p:cNvSpPr txBox="1"/>
          <p:nvPr/>
        </p:nvSpPr>
        <p:spPr>
          <a:xfrm>
            <a:off x="185667" y="829440"/>
            <a:ext cx="29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CFD77-A0EA-FEB1-F37B-51656148A3ED}"/>
              </a:ext>
            </a:extLst>
          </p:cNvPr>
          <p:cNvSpPr txBox="1"/>
          <p:nvPr/>
        </p:nvSpPr>
        <p:spPr>
          <a:xfrm>
            <a:off x="4003577" y="3925019"/>
            <a:ext cx="29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41C6F-9F95-E474-798C-CFCA948C53F3}"/>
              </a:ext>
            </a:extLst>
          </p:cNvPr>
          <p:cNvSpPr txBox="1"/>
          <p:nvPr/>
        </p:nvSpPr>
        <p:spPr>
          <a:xfrm>
            <a:off x="6750169" y="1574545"/>
            <a:ext cx="29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321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0648682-92B3-441D-AADD-3F10795C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" t="7066" r="1599" b="11214"/>
          <a:stretch/>
        </p:blipFill>
        <p:spPr>
          <a:xfrm>
            <a:off x="7512488" y="4058635"/>
            <a:ext cx="3620729" cy="17736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C1BF6B-419B-48C9-AE85-8DC99C769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" t="2454" r="4359" b="4117"/>
          <a:stretch/>
        </p:blipFill>
        <p:spPr>
          <a:xfrm>
            <a:off x="604982" y="1755299"/>
            <a:ext cx="6371304" cy="3065114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D3CB70F5-27C9-FF8E-6AF6-B183854138DC}"/>
              </a:ext>
            </a:extLst>
          </p:cNvPr>
          <p:cNvSpPr txBox="1">
            <a:spLocks/>
          </p:cNvSpPr>
          <p:nvPr/>
        </p:nvSpPr>
        <p:spPr>
          <a:xfrm>
            <a:off x="367892" y="383801"/>
            <a:ext cx="10515600" cy="711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Nutri Score calculation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B5939-B48D-B739-4E59-A94B839207C8}"/>
              </a:ext>
            </a:extLst>
          </p:cNvPr>
          <p:cNvSpPr txBox="1"/>
          <p:nvPr/>
        </p:nvSpPr>
        <p:spPr>
          <a:xfrm>
            <a:off x="7356490" y="2228671"/>
            <a:ext cx="393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score is calculated as a continuous variable and is then converted to a 5-tier categorical variable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6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D3CB70F5-27C9-FF8E-6AF6-B183854138DC}"/>
              </a:ext>
            </a:extLst>
          </p:cNvPr>
          <p:cNvSpPr txBox="1">
            <a:spLocks/>
          </p:cNvSpPr>
          <p:nvPr/>
        </p:nvSpPr>
        <p:spPr>
          <a:xfrm>
            <a:off x="367892" y="383801"/>
            <a:ext cx="10515600" cy="711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Food Classification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B5939-B48D-B739-4E59-A94B839207C8}"/>
              </a:ext>
            </a:extLst>
          </p:cNvPr>
          <p:cNvSpPr txBox="1"/>
          <p:nvPr/>
        </p:nvSpPr>
        <p:spPr>
          <a:xfrm>
            <a:off x="527148" y="1350597"/>
            <a:ext cx="635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All foods were classified in 4 categories: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scope of the Greek Mediterranean Diet Pyramid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scope of the Sustainable Mediterranean Diet Pyramid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Traditional Foods not in scope of the Pyramid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Foods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A8CE43-4C1D-C47A-7B05-5B0A015C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78" y="3360159"/>
            <a:ext cx="4685676" cy="3114040"/>
          </a:xfrm>
          <a:prstGeom prst="rect">
            <a:avLst/>
          </a:prstGeom>
        </p:spPr>
      </p:pic>
      <p:pic>
        <p:nvPicPr>
          <p:cNvPr id="7" name="Picture 2" descr="The traditional Mediterranean diet of Greece | Perlepe | Journal of  Nutritional Health &amp; Food Engineering">
            <a:extLst>
              <a:ext uri="{FF2B5EF4-FFF2-40B4-BE49-F238E27FC236}">
                <a16:creationId xmlns:a16="http://schemas.microsoft.com/office/drawing/2014/main" id="{F840502F-94EE-3817-9409-A5DEE478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35" y="905835"/>
            <a:ext cx="3692030" cy="42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8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330031-8C02-D578-7026-5CD944F6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-80793"/>
            <a:ext cx="11711708" cy="1356360"/>
          </a:xfrm>
        </p:spPr>
        <p:txBody>
          <a:bodyPr>
            <a:normAutofit/>
          </a:bodyPr>
          <a:lstStyle/>
          <a:p>
            <a:r>
              <a:rPr lang="en-US" sz="3600" dirty="0"/>
              <a:t>Distribution of Nutri-Score in packaged foods in Greece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67E091AF-ACF9-6070-4B28-517264415FCC}"/>
              </a:ext>
            </a:extLst>
          </p:cNvPr>
          <p:cNvGrpSpPr/>
          <p:nvPr/>
        </p:nvGrpSpPr>
        <p:grpSpPr>
          <a:xfrm>
            <a:off x="1111314" y="2316785"/>
            <a:ext cx="9307036" cy="3435927"/>
            <a:chOff x="0" y="0"/>
            <a:chExt cx="6245009" cy="2058203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4518714-F6B2-719F-63EB-E6DD58843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2" r="32940"/>
            <a:stretch/>
          </p:blipFill>
          <p:spPr bwMode="auto">
            <a:xfrm>
              <a:off x="0" y="77638"/>
              <a:ext cx="2967355" cy="19805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37FE641D-D588-A4CA-3968-F4BDDDBBE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82" r="24554"/>
            <a:stretch/>
          </p:blipFill>
          <p:spPr bwMode="auto">
            <a:xfrm>
              <a:off x="3165894" y="0"/>
              <a:ext cx="3079115" cy="20554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A41BF2-4A57-9E7C-C8A6-D896597C55FB}"/>
              </a:ext>
            </a:extLst>
          </p:cNvPr>
          <p:cNvSpPr txBox="1"/>
          <p:nvPr/>
        </p:nvSpPr>
        <p:spPr>
          <a:xfrm>
            <a:off x="609599" y="6187826"/>
            <a:ext cx="10825019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1.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Distribution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FSAm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-NPS Score among branded solid foods and beverages in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HelTH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FCDB (n=3224).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1363A-119E-192A-C79E-DE6273A451A7}"/>
              </a:ext>
            </a:extLst>
          </p:cNvPr>
          <p:cNvSpPr txBox="1"/>
          <p:nvPr/>
        </p:nvSpPr>
        <p:spPr>
          <a:xfrm>
            <a:off x="2908559" y="5692495"/>
            <a:ext cx="12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BEF28-4748-96BC-6538-88BC59F494E6}"/>
              </a:ext>
            </a:extLst>
          </p:cNvPr>
          <p:cNvSpPr txBox="1"/>
          <p:nvPr/>
        </p:nvSpPr>
        <p:spPr>
          <a:xfrm>
            <a:off x="7330855" y="5741891"/>
            <a:ext cx="173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Beverages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5E28C49-EEEB-AA66-DF3D-A97E0D83B0C1}"/>
              </a:ext>
            </a:extLst>
          </p:cNvPr>
          <p:cNvSpPr/>
          <p:nvPr/>
        </p:nvSpPr>
        <p:spPr>
          <a:xfrm>
            <a:off x="2981039" y="2446392"/>
            <a:ext cx="415314" cy="2900218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FB6DEDB-D65D-751E-32B0-5124631D4E70}"/>
              </a:ext>
            </a:extLst>
          </p:cNvPr>
          <p:cNvSpPr/>
          <p:nvPr/>
        </p:nvSpPr>
        <p:spPr>
          <a:xfrm>
            <a:off x="3813168" y="2446392"/>
            <a:ext cx="415314" cy="2900218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F82D2FC-DE97-4EC1-2716-12C2653AC597}"/>
              </a:ext>
            </a:extLst>
          </p:cNvPr>
          <p:cNvSpPr/>
          <p:nvPr/>
        </p:nvSpPr>
        <p:spPr>
          <a:xfrm>
            <a:off x="7699695" y="2386701"/>
            <a:ext cx="415314" cy="2900218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NUTRI SCORE">
            <a:extLst>
              <a:ext uri="{FF2B5EF4-FFF2-40B4-BE49-F238E27FC236}">
                <a16:creationId xmlns:a16="http://schemas.microsoft.com/office/drawing/2014/main" id="{DB12F4B4-23FE-5957-95B2-C6E872F8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86" y="1860278"/>
            <a:ext cx="1024591" cy="4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NUTRI SCORE">
            <a:extLst>
              <a:ext uri="{FF2B5EF4-FFF2-40B4-BE49-F238E27FC236}">
                <a16:creationId xmlns:a16="http://schemas.microsoft.com/office/drawing/2014/main" id="{E858047B-91C6-9872-B6DC-04D683EA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76" y="1792133"/>
            <a:ext cx="1024591" cy="4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80AA80F-8AA7-085F-2E6C-E1966428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97" y="1816767"/>
            <a:ext cx="904050" cy="4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5473F8-8036-FECD-D844-B2284BB3731B}"/>
              </a:ext>
            </a:extLst>
          </p:cNvPr>
          <p:cNvSpPr txBox="1"/>
          <p:nvPr/>
        </p:nvSpPr>
        <p:spPr>
          <a:xfrm>
            <a:off x="414547" y="12358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Nutri-Score data were available for n=3224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8F58D-08E2-3F7C-D074-361DB042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0"/>
            <a:ext cx="9875520" cy="1356360"/>
          </a:xfrm>
        </p:spPr>
        <p:txBody>
          <a:bodyPr/>
          <a:lstStyle/>
          <a:p>
            <a:r>
              <a:rPr lang="en-US" dirty="0"/>
              <a:t>Nutri-Score per Food Group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DC88AAE0-0321-F1D7-6FAF-9CE420DBE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01531"/>
              </p:ext>
            </p:extLst>
          </p:nvPr>
        </p:nvGraphicFramePr>
        <p:xfrm>
          <a:off x="3445163" y="1717963"/>
          <a:ext cx="7675418" cy="447040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627418">
                  <a:extLst>
                    <a:ext uri="{9D8B030D-6E8A-4147-A177-3AD203B41FA5}">
                      <a16:colId xmlns:a16="http://schemas.microsoft.com/office/drawing/2014/main" val="38643041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91341643"/>
                    </a:ext>
                  </a:extLst>
                </a:gridCol>
              </a:tblGrid>
              <a:tr h="43682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 Category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Nutri-Score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(Q1, Q3)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8976056"/>
                  </a:ext>
                </a:extLst>
              </a:tr>
              <a:tr h="26513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Milk, Milk Products &amp; Substitutes (n=574)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(0, 15)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124068"/>
                  </a:ext>
                </a:extLst>
              </a:tr>
              <a:tr h="2761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Eggs or Egg Products (n=30)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(-1, 0)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650009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Meat or Meat Products (n=103)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15,5 (11, 19)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848774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Fish &amp; Seafood (n=58)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(2, 14)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372149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Fats &amp; Oils (n=63)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(9, 19)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0896416"/>
                  </a:ext>
                </a:extLst>
              </a:tr>
              <a:tr h="27807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Grains or Grain Products (n=935)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(-1, 15)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7978924"/>
                  </a:ext>
                </a:extLst>
              </a:tr>
              <a:tr h="30751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Nuts &amp; Seeds (n=114)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(2,13)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31582"/>
                  </a:ext>
                </a:extLst>
              </a:tr>
              <a:tr h="31848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Vegetables or vegetable products (n=210)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 (-10, -5)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8346496"/>
                  </a:ext>
                </a:extLst>
              </a:tr>
              <a:tr h="29250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Fruits or fruit products (n=37)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(-2, 4)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7849403"/>
                  </a:ext>
                </a:extLst>
              </a:tr>
              <a:tr h="2942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Sugar or sugar products (n=288)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(14, 26)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12574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milk beverages (n=370)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(5, 15)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5879804"/>
                  </a:ext>
                </a:extLst>
              </a:tr>
              <a:tr h="28846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Ready Meals (n=76)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-0.5 (-4, 2)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096429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Miscellaneous (n=278)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(5,15)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215878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(n=3224)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(0, 16)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38514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DE8E10-AB5D-8271-B466-D881CF4728D0}"/>
              </a:ext>
            </a:extLst>
          </p:cNvPr>
          <p:cNvSpPr txBox="1"/>
          <p:nvPr/>
        </p:nvSpPr>
        <p:spPr>
          <a:xfrm>
            <a:off x="311727" y="1167830"/>
            <a:ext cx="1084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These were split in 13 major food categories according to </a:t>
            </a:r>
            <a:r>
              <a:rPr lang="en-US" b="1" dirty="0" err="1"/>
              <a:t>LanguaL</a:t>
            </a:r>
            <a:r>
              <a:rPr lang="en-US" b="1" dirty="0"/>
              <a:t> classification</a:t>
            </a:r>
            <a:endParaRPr lang="en-US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F9D2F42-76BD-D31A-3D37-F63719788A76}"/>
              </a:ext>
            </a:extLst>
          </p:cNvPr>
          <p:cNvSpPr/>
          <p:nvPr/>
        </p:nvSpPr>
        <p:spPr>
          <a:xfrm>
            <a:off x="3297382" y="3943927"/>
            <a:ext cx="8192654" cy="5541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99A66-7A71-0760-E552-D4757501B45A}"/>
              </a:ext>
            </a:extLst>
          </p:cNvPr>
          <p:cNvSpPr txBox="1"/>
          <p:nvPr/>
        </p:nvSpPr>
        <p:spPr>
          <a:xfrm>
            <a:off x="147784" y="3897852"/>
            <a:ext cx="225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Includes Pulses and Vegetables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C6A45D83-2FDF-855B-2D84-A088981FCCFB}"/>
              </a:ext>
            </a:extLst>
          </p:cNvPr>
          <p:cNvCxnSpPr>
            <a:stCxn id="8" idx="3"/>
            <a:endCxn id="5" idx="2"/>
          </p:cNvCxnSpPr>
          <p:nvPr/>
        </p:nvCxnSpPr>
        <p:spPr>
          <a:xfrm>
            <a:off x="2401456" y="4221018"/>
            <a:ext cx="89592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8F4597-3094-7DA7-D1E0-426F84CED103}"/>
              </a:ext>
            </a:extLst>
          </p:cNvPr>
          <p:cNvSpPr txBox="1"/>
          <p:nvPr/>
        </p:nvSpPr>
        <p:spPr>
          <a:xfrm>
            <a:off x="336855" y="2524190"/>
            <a:ext cx="296052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Almost all foods in the Vegetables category were scored 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17C98EE3-55C5-28B2-E12A-71C8A04FD87F}"/>
              </a:ext>
            </a:extLst>
          </p:cNvPr>
          <p:cNvGrpSpPr/>
          <p:nvPr/>
        </p:nvGrpSpPr>
        <p:grpSpPr>
          <a:xfrm>
            <a:off x="311727" y="2929313"/>
            <a:ext cx="11614030" cy="3432108"/>
            <a:chOff x="-3784968" y="2118065"/>
            <a:chExt cx="11614030" cy="3432108"/>
          </a:xfrm>
        </p:grpSpPr>
        <p:grpSp>
          <p:nvGrpSpPr>
            <p:cNvPr id="5" name="Ομάδα 4">
              <a:extLst>
                <a:ext uri="{FF2B5EF4-FFF2-40B4-BE49-F238E27FC236}">
                  <a16:creationId xmlns:a16="http://schemas.microsoft.com/office/drawing/2014/main" id="{41906160-4087-7CFC-3C94-7B7F0DC5F689}"/>
                </a:ext>
              </a:extLst>
            </p:cNvPr>
            <p:cNvGrpSpPr/>
            <p:nvPr/>
          </p:nvGrpSpPr>
          <p:grpSpPr>
            <a:xfrm>
              <a:off x="3259253" y="2314889"/>
              <a:ext cx="4215418" cy="1862657"/>
              <a:chOff x="3969993" y="767378"/>
              <a:chExt cx="4517043" cy="2272147"/>
            </a:xfrm>
          </p:grpSpPr>
          <p:pic>
            <p:nvPicPr>
              <p:cNvPr id="14" name="Εικόνα 13">
                <a:extLst>
                  <a:ext uri="{FF2B5EF4-FFF2-40B4-BE49-F238E27FC236}">
                    <a16:creationId xmlns:a16="http://schemas.microsoft.com/office/drawing/2014/main" id="{6B4079B3-B962-EAAB-587C-B1B0FFD78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662" b="8104"/>
              <a:stretch/>
            </p:blipFill>
            <p:spPr>
              <a:xfrm>
                <a:off x="3969993" y="767378"/>
                <a:ext cx="4517043" cy="2272147"/>
              </a:xfrm>
              <a:prstGeom prst="rect">
                <a:avLst/>
              </a:prstGeom>
            </p:spPr>
          </p:pic>
          <p:sp>
            <p:nvSpPr>
              <p:cNvPr id="15" name="Ορθογώνιο 14">
                <a:extLst>
                  <a:ext uri="{FF2B5EF4-FFF2-40B4-BE49-F238E27FC236}">
                    <a16:creationId xmlns:a16="http://schemas.microsoft.com/office/drawing/2014/main" id="{63115221-6FDD-585F-124A-7DA1304E484A}"/>
                  </a:ext>
                </a:extLst>
              </p:cNvPr>
              <p:cNvSpPr/>
              <p:nvPr/>
            </p:nvSpPr>
            <p:spPr>
              <a:xfrm>
                <a:off x="4397015" y="2500882"/>
                <a:ext cx="4052161" cy="371600"/>
              </a:xfrm>
              <a:prstGeom prst="rect">
                <a:avLst/>
              </a:prstGeom>
              <a:solidFill>
                <a:srgbClr val="92D05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A8DB4129-7F48-0400-CEBB-9C414D6ADA54}"/>
                  </a:ext>
                </a:extLst>
              </p:cNvPr>
              <p:cNvSpPr/>
              <p:nvPr/>
            </p:nvSpPr>
            <p:spPr>
              <a:xfrm>
                <a:off x="4397015" y="2290367"/>
                <a:ext cx="4052161" cy="210517"/>
              </a:xfrm>
              <a:prstGeom prst="rect">
                <a:avLst/>
              </a:prstGeom>
              <a:solidFill>
                <a:srgbClr val="FFFF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Ορθογώνιο 16">
                <a:extLst>
                  <a:ext uri="{FF2B5EF4-FFF2-40B4-BE49-F238E27FC236}">
                    <a16:creationId xmlns:a16="http://schemas.microsoft.com/office/drawing/2014/main" id="{EB330615-B344-CE5B-3A16-1AD3B980E0F6}"/>
                  </a:ext>
                </a:extLst>
              </p:cNvPr>
              <p:cNvSpPr/>
              <p:nvPr/>
            </p:nvSpPr>
            <p:spPr>
              <a:xfrm>
                <a:off x="4397015" y="2068135"/>
                <a:ext cx="4052161" cy="222232"/>
              </a:xfrm>
              <a:prstGeom prst="rect">
                <a:avLst/>
              </a:prstGeom>
              <a:solidFill>
                <a:srgbClr val="FFC0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Ορθογώνιο 17">
                <a:extLst>
                  <a:ext uri="{FF2B5EF4-FFF2-40B4-BE49-F238E27FC236}">
                    <a16:creationId xmlns:a16="http://schemas.microsoft.com/office/drawing/2014/main" id="{0AD57701-271E-14CE-1088-E61F5698E07C}"/>
                  </a:ext>
                </a:extLst>
              </p:cNvPr>
              <p:cNvSpPr/>
              <p:nvPr/>
            </p:nvSpPr>
            <p:spPr>
              <a:xfrm>
                <a:off x="4397015" y="772138"/>
                <a:ext cx="4052161" cy="1290129"/>
              </a:xfrm>
              <a:prstGeom prst="rect">
                <a:avLst/>
              </a:prstGeom>
              <a:solidFill>
                <a:srgbClr val="FF00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226F61DA-64CA-0506-0889-537404901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67" b="4138"/>
            <a:stretch/>
          </p:blipFill>
          <p:spPr>
            <a:xfrm>
              <a:off x="-3784968" y="2118065"/>
              <a:ext cx="6320518" cy="3349515"/>
            </a:xfrm>
            <a:prstGeom prst="rect">
              <a:avLst/>
            </a:prstGeom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AA646BE2-0DD9-6C4C-F681-4ACE37BF8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169" t="7323" r="12121" b="67879"/>
            <a:stretch/>
          </p:blipFill>
          <p:spPr>
            <a:xfrm>
              <a:off x="6795230" y="4359727"/>
              <a:ext cx="1033832" cy="1190446"/>
            </a:xfrm>
            <a:prstGeom prst="rect">
              <a:avLst/>
            </a:prstGeom>
          </p:spPr>
        </p:pic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D1228ADC-A38D-C182-3340-5C77D09BAC10}"/>
                </a:ext>
              </a:extLst>
            </p:cNvPr>
            <p:cNvGrpSpPr/>
            <p:nvPr/>
          </p:nvGrpSpPr>
          <p:grpSpPr>
            <a:xfrm>
              <a:off x="-3162404" y="2160082"/>
              <a:ext cx="5621754" cy="1689941"/>
              <a:chOff x="-3162404" y="2160082"/>
              <a:chExt cx="5621754" cy="1689941"/>
            </a:xfrm>
          </p:grpSpPr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CAFFA0C3-6BD3-03A6-9FA8-021C92418303}"/>
                  </a:ext>
                </a:extLst>
              </p:cNvPr>
              <p:cNvSpPr/>
              <p:nvPr/>
            </p:nvSpPr>
            <p:spPr>
              <a:xfrm>
                <a:off x="-3149936" y="3309238"/>
                <a:ext cx="5609286" cy="540785"/>
              </a:xfrm>
              <a:prstGeom prst="rect">
                <a:avLst/>
              </a:prstGeom>
              <a:solidFill>
                <a:srgbClr val="00B05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AF876007-399F-D614-3C7B-88763B2B1A16}"/>
                  </a:ext>
                </a:extLst>
              </p:cNvPr>
              <p:cNvSpPr/>
              <p:nvPr/>
            </p:nvSpPr>
            <p:spPr>
              <a:xfrm>
                <a:off x="-3162404" y="3142200"/>
                <a:ext cx="5621754" cy="167038"/>
              </a:xfrm>
              <a:prstGeom prst="rect">
                <a:avLst/>
              </a:prstGeom>
              <a:solidFill>
                <a:srgbClr val="92D05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B33DDCAF-711A-699C-9C5E-1857D29D19A0}"/>
                  </a:ext>
                </a:extLst>
              </p:cNvPr>
              <p:cNvSpPr/>
              <p:nvPr/>
            </p:nvSpPr>
            <p:spPr>
              <a:xfrm>
                <a:off x="-3149936" y="3003844"/>
                <a:ext cx="5609286" cy="138356"/>
              </a:xfrm>
              <a:prstGeom prst="rect">
                <a:avLst/>
              </a:prstGeom>
              <a:solidFill>
                <a:srgbClr val="FFFF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0BE47AAE-BBBB-DBB7-521E-B908A2B0F3C1}"/>
                  </a:ext>
                </a:extLst>
              </p:cNvPr>
              <p:cNvSpPr/>
              <p:nvPr/>
            </p:nvSpPr>
            <p:spPr>
              <a:xfrm>
                <a:off x="-3149936" y="2770599"/>
                <a:ext cx="5609286" cy="230310"/>
              </a:xfrm>
              <a:prstGeom prst="rect">
                <a:avLst/>
              </a:prstGeom>
              <a:solidFill>
                <a:srgbClr val="FFC0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Ορθογώνιο 12">
                <a:extLst>
                  <a:ext uri="{FF2B5EF4-FFF2-40B4-BE49-F238E27FC236}">
                    <a16:creationId xmlns:a16="http://schemas.microsoft.com/office/drawing/2014/main" id="{6C4EBDFA-0F69-9AE2-55A7-77A9A35DC90E}"/>
                  </a:ext>
                </a:extLst>
              </p:cNvPr>
              <p:cNvSpPr/>
              <p:nvPr/>
            </p:nvSpPr>
            <p:spPr>
              <a:xfrm>
                <a:off x="-3149936" y="2160082"/>
                <a:ext cx="5609286" cy="607582"/>
              </a:xfrm>
              <a:prstGeom prst="rect">
                <a:avLst/>
              </a:prstGeom>
              <a:solidFill>
                <a:srgbClr val="FF0000">
                  <a:alpha val="2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ABFA4A-84E3-5127-1757-1ECF945490B4}"/>
              </a:ext>
            </a:extLst>
          </p:cNvPr>
          <p:cNvSpPr txBox="1"/>
          <p:nvPr/>
        </p:nvSpPr>
        <p:spPr>
          <a:xfrm>
            <a:off x="314713" y="6236852"/>
            <a:ext cx="1125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</a:t>
            </a:r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distribution of products within the main food categories (n=3224).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AC91C1-3710-60DB-C9A5-59D3980E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7" y="-51135"/>
            <a:ext cx="9875520" cy="1356360"/>
          </a:xfrm>
        </p:spPr>
        <p:txBody>
          <a:bodyPr/>
          <a:lstStyle/>
          <a:p>
            <a:r>
              <a:rPr lang="en-US" dirty="0"/>
              <a:t>Nutri-Score per Food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33E82-FB2A-46B9-B7F9-33719651371B}"/>
              </a:ext>
            </a:extLst>
          </p:cNvPr>
          <p:cNvSpPr txBox="1"/>
          <p:nvPr/>
        </p:nvSpPr>
        <p:spPr>
          <a:xfrm>
            <a:off x="436582" y="1061372"/>
            <a:ext cx="7977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These were split in 13 major food categories according to </a:t>
            </a:r>
            <a:r>
              <a:rPr lang="en-US" b="1" dirty="0" err="1"/>
              <a:t>LanguaL</a:t>
            </a:r>
            <a:r>
              <a:rPr lang="en-US" b="1" dirty="0"/>
              <a:t> classification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/>
              <a:t>Eggs were scored as either A or B,</a:t>
            </a:r>
          </a:p>
          <a:p>
            <a:pPr marL="285750" indent="-285750">
              <a:buFontTx/>
              <a:buChar char="-"/>
            </a:pPr>
            <a:r>
              <a:rPr lang="en-US" dirty="0"/>
              <a:t> Fruits were scored A to C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majority of Ready Meals were scored A to B</a:t>
            </a: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5CC68F5D-E691-F858-10F2-C33AE63C6B43}"/>
              </a:ext>
            </a:extLst>
          </p:cNvPr>
          <p:cNvSpPr/>
          <p:nvPr/>
        </p:nvSpPr>
        <p:spPr>
          <a:xfrm>
            <a:off x="5021427" y="2929313"/>
            <a:ext cx="387928" cy="3231069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3E50721D-1897-2241-B391-40A221F3725E}"/>
              </a:ext>
            </a:extLst>
          </p:cNvPr>
          <p:cNvSpPr/>
          <p:nvPr/>
        </p:nvSpPr>
        <p:spPr>
          <a:xfrm>
            <a:off x="8999732" y="2661191"/>
            <a:ext cx="1338606" cy="3231069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AF3AC2FF-AD92-2A61-6188-0DAF9D2D40C8}"/>
              </a:ext>
            </a:extLst>
          </p:cNvPr>
          <p:cNvSpPr/>
          <p:nvPr/>
        </p:nvSpPr>
        <p:spPr>
          <a:xfrm>
            <a:off x="2077922" y="2806942"/>
            <a:ext cx="387928" cy="3231069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CEFE0FE8-8FAD-1C3F-1CF7-E186A7DBABE1}"/>
              </a:ext>
            </a:extLst>
          </p:cNvPr>
          <p:cNvSpPr/>
          <p:nvPr/>
        </p:nvSpPr>
        <p:spPr>
          <a:xfrm>
            <a:off x="3355710" y="2859004"/>
            <a:ext cx="387928" cy="3231069"/>
          </a:xfrm>
          <a:prstGeom prst="ellipse">
            <a:avLst/>
          </a:prstGeom>
          <a:noFill/>
          <a:ln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CBBC39-205C-B8AA-700B-A494A1FA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0"/>
            <a:ext cx="10688582" cy="1356360"/>
          </a:xfrm>
        </p:spPr>
        <p:txBody>
          <a:bodyPr>
            <a:normAutofit/>
          </a:bodyPr>
          <a:lstStyle/>
          <a:p>
            <a:r>
              <a:rPr lang="en-US" sz="4000" dirty="0"/>
              <a:t>Distribution of foods according to the Med Diet</a:t>
            </a: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E1C342B6-3171-03CB-BC5C-F69217619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86021"/>
              </p:ext>
            </p:extLst>
          </p:nvPr>
        </p:nvGraphicFramePr>
        <p:xfrm>
          <a:off x="311085" y="1153160"/>
          <a:ext cx="4807671" cy="372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AD2E05F3-EA33-8DD4-7F46-D0E0B5E14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9" t="59189" r="22247"/>
          <a:stretch/>
        </p:blipFill>
        <p:spPr>
          <a:xfrm>
            <a:off x="509048" y="5099901"/>
            <a:ext cx="2997723" cy="1517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5053CE-3DDB-E45A-F6AC-4504C034805A}"/>
              </a:ext>
            </a:extLst>
          </p:cNvPr>
          <p:cNvSpPr txBox="1"/>
          <p:nvPr/>
        </p:nvSpPr>
        <p:spPr>
          <a:xfrm>
            <a:off x="5273964" y="2030624"/>
            <a:ext cx="64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Only a small proportion of foods (25%) would be considered eligible under the Greek Mediterranean Diet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3DE54-A116-AC25-593F-A02C4371EBD0}"/>
              </a:ext>
            </a:extLst>
          </p:cNvPr>
          <p:cNvSpPr txBox="1"/>
          <p:nvPr/>
        </p:nvSpPr>
        <p:spPr>
          <a:xfrm>
            <a:off x="5360138" y="3534715"/>
            <a:ext cx="64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newer definition of the Mediterranean Diet covers 57,9% of the foods sold in Greek Supermarkets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D0DD2-D3AD-ECC7-9331-29CB67D42D71}"/>
              </a:ext>
            </a:extLst>
          </p:cNvPr>
          <p:cNvSpPr txBox="1"/>
          <p:nvPr/>
        </p:nvSpPr>
        <p:spPr>
          <a:xfrm>
            <a:off x="5360139" y="4875280"/>
            <a:ext cx="6428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large proportion of foods currently available in the Greek supermarket are novel, or include novel ingredients/processes, or are non-Mediterranean</a:t>
            </a:r>
          </a:p>
        </p:txBody>
      </p:sp>
    </p:spTree>
    <p:extLst>
      <p:ext uri="{BB962C8B-B14F-4D97-AF65-F5344CB8AC3E}">
        <p14:creationId xmlns:p14="http://schemas.microsoft.com/office/powerpoint/2010/main" val="16279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AA1BA-FCC0-48B1-BC33-CC16BFB620E6}"/>
              </a:ext>
            </a:extLst>
          </p:cNvPr>
          <p:cNvSpPr txBox="1"/>
          <p:nvPr/>
        </p:nvSpPr>
        <p:spPr>
          <a:xfrm>
            <a:off x="2272489" y="585553"/>
            <a:ext cx="82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Branded Food Composition Databases (BFCDs)</a:t>
            </a:r>
            <a:endParaRPr lang="el-GR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8370E-6BD5-4387-ADAA-B647D2E6354A}"/>
              </a:ext>
            </a:extLst>
          </p:cNvPr>
          <p:cNvSpPr txBox="1"/>
          <p:nvPr/>
        </p:nvSpPr>
        <p:spPr>
          <a:xfrm>
            <a:off x="2051540" y="1687742"/>
            <a:ext cx="846461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189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Processed foods can make up almost 70% of the total energy intake, especially in the Western diet</a:t>
            </a:r>
          </a:p>
          <a:p>
            <a:pPr marL="800080" lvl="1" indent="-342891" algn="just" defTabSz="457189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FCDBs can not express the variability of processed foods</a:t>
            </a:r>
          </a:p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Diagram 16">
            <a:extLst>
              <a:ext uri="{FF2B5EF4-FFF2-40B4-BE49-F238E27FC236}">
                <a16:creationId xmlns:a16="http://schemas.microsoft.com/office/drawing/2014/main" id="{6F5200AC-69CC-440B-9149-6C10CFDDE9F8}"/>
              </a:ext>
            </a:extLst>
          </p:cNvPr>
          <p:cNvGraphicFramePr/>
          <p:nvPr/>
        </p:nvGraphicFramePr>
        <p:xfrm>
          <a:off x="1078802" y="3011180"/>
          <a:ext cx="10410092" cy="315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76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98E1D-C59A-F38A-837A-3585E4EA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2" y="83820"/>
            <a:ext cx="9875520" cy="1356360"/>
          </a:xfrm>
        </p:spPr>
        <p:txBody>
          <a:bodyPr/>
          <a:lstStyle/>
          <a:p>
            <a:r>
              <a:rPr lang="en-US" dirty="0"/>
              <a:t>Traditional vs Non-Traditional Foods</a:t>
            </a:r>
          </a:p>
        </p:txBody>
      </p:sp>
      <p:graphicFrame>
        <p:nvGraphicFramePr>
          <p:cNvPr id="4" name="Πίνακας 1023">
            <a:extLst>
              <a:ext uri="{FF2B5EF4-FFF2-40B4-BE49-F238E27FC236}">
                <a16:creationId xmlns:a16="http://schemas.microsoft.com/office/drawing/2014/main" id="{8CAA9A8F-9EAD-D95C-C560-1951DB0D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89539"/>
              </p:ext>
            </p:extLst>
          </p:nvPr>
        </p:nvGraphicFramePr>
        <p:xfrm>
          <a:off x="4277033" y="3429000"/>
          <a:ext cx="7487341" cy="2239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1691">
                  <a:extLst>
                    <a:ext uri="{9D8B030D-6E8A-4147-A177-3AD203B41FA5}">
                      <a16:colId xmlns:a16="http://schemas.microsoft.com/office/drawing/2014/main" val="3148232749"/>
                    </a:ext>
                  </a:extLst>
                </a:gridCol>
                <a:gridCol w="1837111">
                  <a:extLst>
                    <a:ext uri="{9D8B030D-6E8A-4147-A177-3AD203B41FA5}">
                      <a16:colId xmlns:a16="http://schemas.microsoft.com/office/drawing/2014/main" val="2296542946"/>
                    </a:ext>
                  </a:extLst>
                </a:gridCol>
                <a:gridCol w="2988539">
                  <a:extLst>
                    <a:ext uri="{9D8B030D-6E8A-4147-A177-3AD203B41FA5}">
                      <a16:colId xmlns:a16="http://schemas.microsoft.com/office/drawing/2014/main" val="3601782190"/>
                    </a:ext>
                  </a:extLst>
                </a:gridCol>
              </a:tblGrid>
              <a:tr h="6348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Nutri-Score</a:t>
                      </a:r>
                    </a:p>
                    <a:p>
                      <a:pPr algn="ctr"/>
                      <a:r>
                        <a:rPr lang="en-US" sz="16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Nutri-Score Category</a:t>
                      </a:r>
                    </a:p>
                    <a:p>
                      <a:pPr algn="ctr"/>
                      <a:r>
                        <a:rPr lang="en-US" sz="1600" dirty="0"/>
                        <a:t>Mode (Range)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32616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en-US" sz="2000" dirty="0"/>
                        <a:t>Greek Med Diet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4,94 ± 10,5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35119"/>
                  </a:ext>
                </a:extLst>
              </a:tr>
              <a:tr h="410972">
                <a:tc>
                  <a:txBody>
                    <a:bodyPr/>
                    <a:lstStyle/>
                    <a:p>
                      <a:r>
                        <a:rPr lang="en-US" sz="2000" dirty="0"/>
                        <a:t>Sustainable Med 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10,76 ± 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48346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en-US" sz="2000" dirty="0"/>
                        <a:t>Traditional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8,22 ± 8,4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49443"/>
                  </a:ext>
                </a:extLst>
              </a:tr>
              <a:tr h="393003">
                <a:tc>
                  <a:txBody>
                    <a:bodyPr/>
                    <a:lstStyle/>
                    <a:p>
                      <a:r>
                        <a:rPr lang="en-US" sz="2000" dirty="0"/>
                        <a:t>Modern foods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8,63 ± 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644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94A0A-BE45-CEFF-2239-B847CF020AF6}"/>
              </a:ext>
            </a:extLst>
          </p:cNvPr>
          <p:cNvSpPr txBox="1"/>
          <p:nvPr/>
        </p:nvSpPr>
        <p:spPr>
          <a:xfrm>
            <a:off x="422439" y="1498879"/>
            <a:ext cx="11150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Foods that are eligible according to the Greek Mediterranean Diet Pyramid receive a better Nutri-Score compared to all other categories (p&lt;0,05)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Sustainable Mediterranean Diet Pyramid includes more foods with higher Nutri-Score (mainly at the top tiers, data not shown)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67402-2100-0B4A-C6F4-6F05CE543B78}"/>
              </a:ext>
            </a:extLst>
          </p:cNvPr>
          <p:cNvSpPr txBox="1"/>
          <p:nvPr/>
        </p:nvSpPr>
        <p:spPr>
          <a:xfrm>
            <a:off x="520761" y="3881794"/>
            <a:ext cx="3546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Nutri-Score performance was not different among traditional composite dishes and non-traditional foods</a:t>
            </a:r>
          </a:p>
        </p:txBody>
      </p:sp>
    </p:spTree>
    <p:extLst>
      <p:ext uri="{BB962C8B-B14F-4D97-AF65-F5344CB8AC3E}">
        <p14:creationId xmlns:p14="http://schemas.microsoft.com/office/powerpoint/2010/main" val="379849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raditional Mediterranean diet of Greece | Perlepe | Journal of  Nutritional Health &amp; Food Engineering">
            <a:extLst>
              <a:ext uri="{FF2B5EF4-FFF2-40B4-BE49-F238E27FC236}">
                <a16:creationId xmlns:a16="http://schemas.microsoft.com/office/drawing/2014/main" id="{C6A873F7-799B-C2C5-8282-8F687460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3" y="3334458"/>
            <a:ext cx="2740670" cy="31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Πίνακας 1023">
            <a:extLst>
              <a:ext uri="{FF2B5EF4-FFF2-40B4-BE49-F238E27FC236}">
                <a16:creationId xmlns:a16="http://schemas.microsoft.com/office/drawing/2014/main" id="{DF0B746A-06A3-FE54-F3FD-38B6371BC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69360"/>
              </p:ext>
            </p:extLst>
          </p:nvPr>
        </p:nvGraphicFramePr>
        <p:xfrm>
          <a:off x="5935602" y="1374566"/>
          <a:ext cx="5278164" cy="4282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6346">
                  <a:extLst>
                    <a:ext uri="{9D8B030D-6E8A-4147-A177-3AD203B41FA5}">
                      <a16:colId xmlns:a16="http://schemas.microsoft.com/office/drawing/2014/main" val="3148232749"/>
                    </a:ext>
                  </a:extLst>
                </a:gridCol>
                <a:gridCol w="1295062">
                  <a:extLst>
                    <a:ext uri="{9D8B030D-6E8A-4147-A177-3AD203B41FA5}">
                      <a16:colId xmlns:a16="http://schemas.microsoft.com/office/drawing/2014/main" val="2296542946"/>
                    </a:ext>
                  </a:extLst>
                </a:gridCol>
                <a:gridCol w="2106756">
                  <a:extLst>
                    <a:ext uri="{9D8B030D-6E8A-4147-A177-3AD203B41FA5}">
                      <a16:colId xmlns:a16="http://schemas.microsoft.com/office/drawing/2014/main" val="3601782190"/>
                    </a:ext>
                  </a:extLst>
                </a:gridCol>
              </a:tblGrid>
              <a:tr h="4999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Pyramid Group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Nutri-Score</a:t>
                      </a:r>
                    </a:p>
                    <a:p>
                      <a:pPr algn="ctr"/>
                      <a:r>
                        <a:rPr lang="en-US" sz="12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Nutri-Score Category</a:t>
                      </a:r>
                    </a:p>
                    <a:p>
                      <a:pPr algn="ctr"/>
                      <a:r>
                        <a:rPr lang="en-US" sz="1200" dirty="0"/>
                        <a:t>Mode (Range)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32616"/>
                  </a:ext>
                </a:extLst>
              </a:tr>
              <a:tr h="258435">
                <a:tc>
                  <a:txBody>
                    <a:bodyPr/>
                    <a:lstStyle/>
                    <a:p>
                      <a:r>
                        <a:rPr lang="en-US" sz="1600" dirty="0"/>
                        <a:t>Red Meat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16,68 ± 4,6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 (C-E)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35119"/>
                  </a:ext>
                </a:extLst>
              </a:tr>
              <a:tr h="264185">
                <a:tc>
                  <a:txBody>
                    <a:bodyPr/>
                    <a:lstStyle/>
                    <a:p>
                      <a:r>
                        <a:rPr lang="en-US" sz="1600" dirty="0"/>
                        <a:t>Sweets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15,43 ± 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48346"/>
                  </a:ext>
                </a:extLst>
              </a:tr>
              <a:tr h="254897">
                <a:tc>
                  <a:txBody>
                    <a:bodyPr/>
                    <a:lstStyle/>
                    <a:p>
                      <a:r>
                        <a:rPr lang="en-US" sz="1600" dirty="0"/>
                        <a:t>Eggs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-0,63 ± 1,1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 (A-B)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49443"/>
                  </a:ext>
                </a:extLst>
              </a:tr>
              <a:tr h="174383">
                <a:tc>
                  <a:txBody>
                    <a:bodyPr/>
                    <a:lstStyle/>
                    <a:p>
                      <a:r>
                        <a:rPr lang="en-US" sz="1600" dirty="0"/>
                        <a:t>Potatoes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-0,63 ± 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 (A-B)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64406"/>
                  </a:ext>
                </a:extLst>
              </a:tr>
              <a:tr h="300904">
                <a:tc>
                  <a:txBody>
                    <a:bodyPr/>
                    <a:lstStyle/>
                    <a:p>
                      <a:r>
                        <a:rPr lang="en-US" sz="1600" dirty="0"/>
                        <a:t>Olives, Nuts, Pulses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1,36 ± 10,5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8383"/>
                  </a:ext>
                </a:extLst>
              </a:tr>
              <a:tr h="306655">
                <a:tc>
                  <a:txBody>
                    <a:bodyPr/>
                    <a:lstStyle/>
                    <a:p>
                      <a:r>
                        <a:rPr lang="en-US" sz="1600" dirty="0"/>
                        <a:t>Poultry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50289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r>
                        <a:rPr lang="en-US" sz="1600" dirty="0"/>
                        <a:t>Fish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5,29 ± 5,6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 (A-D)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5819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Dairy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5,23 ± 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2946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Olive oil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 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70043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Fruits &amp;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-3,11 ± 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58395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Non-refined Cereals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2,48 ± 7,7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93814"/>
                  </a:ext>
                </a:extLst>
              </a:tr>
            </a:tbl>
          </a:graphicData>
        </a:graphic>
      </p:graphicFrame>
      <p:sp>
        <p:nvSpPr>
          <p:cNvPr id="1024" name="Ορθογώνιο 1023">
            <a:extLst>
              <a:ext uri="{FF2B5EF4-FFF2-40B4-BE49-F238E27FC236}">
                <a16:creationId xmlns:a16="http://schemas.microsoft.com/office/drawing/2014/main" id="{B5619615-0BCD-AFCC-2CB7-6BD927DBFC8A}"/>
              </a:ext>
            </a:extLst>
          </p:cNvPr>
          <p:cNvSpPr/>
          <p:nvPr/>
        </p:nvSpPr>
        <p:spPr>
          <a:xfrm>
            <a:off x="7951337" y="2585644"/>
            <a:ext cx="980225" cy="652952"/>
          </a:xfrm>
          <a:prstGeom prst="rect">
            <a:avLst/>
          </a:prstGeom>
          <a:noFill/>
          <a:ln w="28575">
            <a:solidFill>
              <a:srgbClr val="F6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0B24F312-C073-804A-22DC-20F43931D3A5}"/>
              </a:ext>
            </a:extLst>
          </p:cNvPr>
          <p:cNvSpPr txBox="1"/>
          <p:nvPr/>
        </p:nvSpPr>
        <p:spPr>
          <a:xfrm>
            <a:off x="481512" y="1374566"/>
            <a:ext cx="499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Nutri-Score seems to better identify foods in the top of the pyramid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EDFD7F21-4513-3552-FA89-3576FC97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17" y="283339"/>
            <a:ext cx="11153328" cy="96981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Nurti</a:t>
            </a:r>
            <a:r>
              <a:rPr lang="en-US" sz="4000" dirty="0"/>
              <a:t>-Score Alignment with Greek Med Diet Pyramid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2C724-651F-621E-3B95-EC1A00129289}"/>
              </a:ext>
            </a:extLst>
          </p:cNvPr>
          <p:cNvSpPr txBox="1"/>
          <p:nvPr/>
        </p:nvSpPr>
        <p:spPr>
          <a:xfrm>
            <a:off x="481511" y="2425645"/>
            <a:ext cx="499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are some issues with categories in the middle of the pyramid</a:t>
            </a:r>
          </a:p>
        </p:txBody>
      </p:sp>
    </p:spTree>
    <p:extLst>
      <p:ext uri="{BB962C8B-B14F-4D97-AF65-F5344CB8AC3E}">
        <p14:creationId xmlns:p14="http://schemas.microsoft.com/office/powerpoint/2010/main" val="6395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Πίνακας 1023">
            <a:extLst>
              <a:ext uri="{FF2B5EF4-FFF2-40B4-BE49-F238E27FC236}">
                <a16:creationId xmlns:a16="http://schemas.microsoft.com/office/drawing/2014/main" id="{DF0B746A-06A3-FE54-F3FD-38B6371BC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81104"/>
              </p:ext>
            </p:extLst>
          </p:nvPr>
        </p:nvGraphicFramePr>
        <p:xfrm>
          <a:off x="6387993" y="2144179"/>
          <a:ext cx="5343226" cy="33604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1872">
                  <a:extLst>
                    <a:ext uri="{9D8B030D-6E8A-4147-A177-3AD203B41FA5}">
                      <a16:colId xmlns:a16="http://schemas.microsoft.com/office/drawing/2014/main" val="3148232749"/>
                    </a:ext>
                  </a:extLst>
                </a:gridCol>
                <a:gridCol w="1311026">
                  <a:extLst>
                    <a:ext uri="{9D8B030D-6E8A-4147-A177-3AD203B41FA5}">
                      <a16:colId xmlns:a16="http://schemas.microsoft.com/office/drawing/2014/main" val="2296542946"/>
                    </a:ext>
                  </a:extLst>
                </a:gridCol>
                <a:gridCol w="1680328">
                  <a:extLst>
                    <a:ext uri="{9D8B030D-6E8A-4147-A177-3AD203B41FA5}">
                      <a16:colId xmlns:a16="http://schemas.microsoft.com/office/drawing/2014/main" val="3601782190"/>
                    </a:ext>
                  </a:extLst>
                </a:gridCol>
              </a:tblGrid>
              <a:tr h="4999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Pyramid Group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Nutri-Score</a:t>
                      </a:r>
                    </a:p>
                    <a:p>
                      <a:pPr algn="ctr"/>
                      <a:r>
                        <a:rPr lang="en-US" sz="16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Nutri-Score Category</a:t>
                      </a:r>
                    </a:p>
                    <a:p>
                      <a:pPr algn="ctr"/>
                      <a:r>
                        <a:rPr lang="en-US" sz="1600" dirty="0"/>
                        <a:t>Mode (Range)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32616"/>
                  </a:ext>
                </a:extLst>
              </a:tr>
              <a:tr h="306655">
                <a:tc>
                  <a:txBody>
                    <a:bodyPr/>
                    <a:lstStyle/>
                    <a:p>
                      <a:r>
                        <a:rPr lang="en-US" sz="1600" dirty="0"/>
                        <a:t>Sweets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15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18</a:t>
                      </a:r>
                      <a:r>
                        <a:rPr lang="en-US" sz="1600" dirty="0"/>
                        <a:t> ± 7,</a:t>
                      </a:r>
                      <a:r>
                        <a:rPr lang="el-GR" sz="1600" dirty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750289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r>
                        <a:rPr lang="en-US" sz="1600" dirty="0"/>
                        <a:t>Red &amp; processed meat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16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88</a:t>
                      </a:r>
                      <a:r>
                        <a:rPr lang="en-US" sz="1600" dirty="0"/>
                        <a:t> ± </a:t>
                      </a:r>
                      <a:r>
                        <a:rPr lang="el-GR" sz="1600" dirty="0"/>
                        <a:t>4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5819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White meat, fish, 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2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94</a:t>
                      </a:r>
                      <a:r>
                        <a:rPr lang="en-US" sz="1600" dirty="0"/>
                        <a:t> ± </a:t>
                      </a:r>
                      <a:r>
                        <a:rPr lang="el-GR" sz="1600" dirty="0"/>
                        <a:t>5</a:t>
                      </a:r>
                      <a:r>
                        <a:rPr lang="en-US" sz="1600" dirty="0"/>
                        <a:t>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2946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Dairy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5,</a:t>
                      </a:r>
                      <a:r>
                        <a:rPr lang="el-GR" sz="1600" dirty="0"/>
                        <a:t>07</a:t>
                      </a:r>
                      <a:r>
                        <a:rPr lang="en-US" sz="1600" dirty="0"/>
                        <a:t> ± 7,</a:t>
                      </a:r>
                      <a:r>
                        <a:rPr lang="el-GR" sz="1600" dirty="0"/>
                        <a:t>6</a:t>
                      </a:r>
                      <a:endParaRPr lang="en-US" sz="1600" dirty="0"/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 (A-E) 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70043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Olives, nuts, seeds,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1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23</a:t>
                      </a:r>
                      <a:r>
                        <a:rPr lang="en-US" sz="1600" dirty="0"/>
                        <a:t> ± </a:t>
                      </a:r>
                      <a:r>
                        <a:rPr lang="el-GR" sz="1600" dirty="0"/>
                        <a:t>10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58395"/>
                  </a:ext>
                </a:extLst>
              </a:tr>
              <a:tr h="354345">
                <a:tc>
                  <a:txBody>
                    <a:bodyPr/>
                    <a:lstStyle/>
                    <a:p>
                      <a:r>
                        <a:rPr lang="en-US" sz="1600" dirty="0"/>
                        <a:t>Fruits, Vegetables &amp; Cereals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-0</a:t>
                      </a:r>
                      <a:r>
                        <a:rPr lang="en-US" sz="1600" dirty="0"/>
                        <a:t>,</a:t>
                      </a:r>
                      <a:r>
                        <a:rPr lang="el-GR" sz="1600" dirty="0"/>
                        <a:t>39</a:t>
                      </a:r>
                      <a:r>
                        <a:rPr lang="en-US" sz="1600" dirty="0"/>
                        <a:t> ± 7,</a:t>
                      </a:r>
                      <a:r>
                        <a:rPr lang="el-GR" sz="1600" dirty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93814"/>
                  </a:ext>
                </a:extLst>
              </a:tr>
            </a:tbl>
          </a:graphicData>
        </a:graphic>
      </p:graphicFrame>
      <p:sp>
        <p:nvSpPr>
          <p:cNvPr id="1025" name="TextBox 1024">
            <a:extLst>
              <a:ext uri="{FF2B5EF4-FFF2-40B4-BE49-F238E27FC236}">
                <a16:creationId xmlns:a16="http://schemas.microsoft.com/office/drawing/2014/main" id="{0B24F312-C073-804A-22DC-20F43931D3A5}"/>
              </a:ext>
            </a:extLst>
          </p:cNvPr>
          <p:cNvSpPr txBox="1"/>
          <p:nvPr/>
        </p:nvSpPr>
        <p:spPr>
          <a:xfrm>
            <a:off x="569923" y="1755420"/>
            <a:ext cx="534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 compared to the latest Med Diet pyramid, Nutri-Score shows greater granularity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B2067F9-83CB-D439-3F89-4F830BD8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4" y="3896435"/>
            <a:ext cx="3937422" cy="2616760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5D9272AA-ED08-D6A1-37FC-87B3444F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22" y="110242"/>
            <a:ext cx="10688582" cy="969818"/>
          </a:xfrm>
        </p:spPr>
        <p:txBody>
          <a:bodyPr>
            <a:normAutofit/>
          </a:bodyPr>
          <a:lstStyle/>
          <a:p>
            <a:r>
              <a:rPr lang="en-US" sz="4000" dirty="0"/>
              <a:t>Alignment with Greek Med Diet Pyramid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46BA2-7A99-CB0E-0789-FBCEABFE7E3C}"/>
              </a:ext>
            </a:extLst>
          </p:cNvPr>
          <p:cNvSpPr txBox="1"/>
          <p:nvPr/>
        </p:nvSpPr>
        <p:spPr>
          <a:xfrm>
            <a:off x="569923" y="2869201"/>
            <a:ext cx="55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There are foods available in all Scores for each pyramid Tier</a:t>
            </a:r>
          </a:p>
        </p:txBody>
      </p:sp>
    </p:spTree>
    <p:extLst>
      <p:ext uri="{BB962C8B-B14F-4D97-AF65-F5344CB8AC3E}">
        <p14:creationId xmlns:p14="http://schemas.microsoft.com/office/powerpoint/2010/main" val="127426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Πίνακας 1023">
            <a:extLst>
              <a:ext uri="{FF2B5EF4-FFF2-40B4-BE49-F238E27FC236}">
                <a16:creationId xmlns:a16="http://schemas.microsoft.com/office/drawing/2014/main" id="{DF0B746A-06A3-FE54-F3FD-38B6371BC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63050"/>
              </p:ext>
            </p:extLst>
          </p:nvPr>
        </p:nvGraphicFramePr>
        <p:xfrm>
          <a:off x="4399133" y="1200900"/>
          <a:ext cx="5690898" cy="17331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8237">
                  <a:extLst>
                    <a:ext uri="{9D8B030D-6E8A-4147-A177-3AD203B41FA5}">
                      <a16:colId xmlns:a16="http://schemas.microsoft.com/office/drawing/2014/main" val="3148232749"/>
                    </a:ext>
                  </a:extLst>
                </a:gridCol>
                <a:gridCol w="1474998">
                  <a:extLst>
                    <a:ext uri="{9D8B030D-6E8A-4147-A177-3AD203B41FA5}">
                      <a16:colId xmlns:a16="http://schemas.microsoft.com/office/drawing/2014/main" val="2296542946"/>
                    </a:ext>
                  </a:extLst>
                </a:gridCol>
                <a:gridCol w="2497663">
                  <a:extLst>
                    <a:ext uri="{9D8B030D-6E8A-4147-A177-3AD203B41FA5}">
                      <a16:colId xmlns:a16="http://schemas.microsoft.com/office/drawing/2014/main" val="3601782190"/>
                    </a:ext>
                  </a:extLst>
                </a:gridCol>
              </a:tblGrid>
              <a:tr h="6358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 Group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Nutri-Score</a:t>
                      </a:r>
                    </a:p>
                    <a:p>
                      <a:pPr algn="ctr"/>
                      <a:r>
                        <a:rPr lang="en-US" sz="14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Nutri-Score Category</a:t>
                      </a:r>
                    </a:p>
                    <a:p>
                      <a:pPr algn="ctr"/>
                      <a:r>
                        <a:rPr lang="en-US" sz="1400" dirty="0"/>
                        <a:t>Mode (Range)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32616"/>
                  </a:ext>
                </a:extLst>
              </a:tr>
              <a:tr h="325314">
                <a:tc>
                  <a:txBody>
                    <a:bodyPr/>
                    <a:lstStyle/>
                    <a:p>
                      <a:r>
                        <a:rPr lang="en-US" sz="1800" dirty="0"/>
                        <a:t>Milk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1,62 ± 6,3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35119"/>
                  </a:ext>
                </a:extLst>
              </a:tr>
              <a:tr h="325314">
                <a:tc>
                  <a:txBody>
                    <a:bodyPr/>
                    <a:lstStyle/>
                    <a:p>
                      <a:r>
                        <a:rPr lang="en-US" sz="1800" dirty="0"/>
                        <a:t>Yogurt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0,07 ± 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 (A-C)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48346"/>
                  </a:ext>
                </a:extLst>
              </a:tr>
              <a:tr h="325314">
                <a:tc>
                  <a:txBody>
                    <a:bodyPr/>
                    <a:lstStyle/>
                    <a:p>
                      <a:r>
                        <a:rPr lang="en-US" sz="1800" dirty="0"/>
                        <a:t>Cheese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12,5 ± 5,6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 (A-E)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49443"/>
                  </a:ext>
                </a:extLst>
              </a:tr>
            </a:tbl>
          </a:graphicData>
        </a:graphic>
      </p:graphicFrame>
      <p:pic>
        <p:nvPicPr>
          <p:cNvPr id="2050" name="Picture 2" descr="Dairy Products – Brokerage Dairy Products">
            <a:extLst>
              <a:ext uri="{FF2B5EF4-FFF2-40B4-BE49-F238E27FC236}">
                <a16:creationId xmlns:a16="http://schemas.microsoft.com/office/drawing/2014/main" id="{2F689A48-B147-F5E6-D423-AF3F2519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5" y="1339119"/>
            <a:ext cx="2396789" cy="16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20EB5-44DC-F39A-96AF-DD377C9C3966}"/>
              </a:ext>
            </a:extLst>
          </p:cNvPr>
          <p:cNvSpPr txBox="1"/>
          <p:nvPr/>
        </p:nvSpPr>
        <p:spPr>
          <a:xfrm>
            <a:off x="212436" y="3318314"/>
            <a:ext cx="1156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Evaporated Milk, Chocolate Milk and Kids Yogurts have higher Nutri-Score compared to the unsweetened variants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Cured cheeses receive </a:t>
            </a:r>
            <a:r>
              <a:rPr lang="en-US" b="1" dirty="0"/>
              <a:t>4 times higher Nutri-Score </a:t>
            </a:r>
            <a:r>
              <a:rPr lang="en-US" dirty="0"/>
              <a:t>compared to uncured cheeses (3</a:t>
            </a:r>
            <a:r>
              <a:rPr lang="en-US" sz="1800" dirty="0"/>
              <a:t>,7 ± 4,8 vs 14, ± 3,2; p&lt;0,05)</a:t>
            </a:r>
          </a:p>
        </p:txBody>
      </p:sp>
      <p:graphicFrame>
        <p:nvGraphicFramePr>
          <p:cNvPr id="13" name="Πίνακας 1023">
            <a:extLst>
              <a:ext uri="{FF2B5EF4-FFF2-40B4-BE49-F238E27FC236}">
                <a16:creationId xmlns:a16="http://schemas.microsoft.com/office/drawing/2014/main" id="{D355F0EC-E227-A757-AA4F-B0CC5FB4B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52822"/>
              </p:ext>
            </p:extLst>
          </p:nvPr>
        </p:nvGraphicFramePr>
        <p:xfrm>
          <a:off x="1455226" y="4559559"/>
          <a:ext cx="9553678" cy="1822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6136">
                  <a:extLst>
                    <a:ext uri="{9D8B030D-6E8A-4147-A177-3AD203B41FA5}">
                      <a16:colId xmlns:a16="http://schemas.microsoft.com/office/drawing/2014/main" val="3148232749"/>
                    </a:ext>
                  </a:extLst>
                </a:gridCol>
                <a:gridCol w="1685566">
                  <a:extLst>
                    <a:ext uri="{9D8B030D-6E8A-4147-A177-3AD203B41FA5}">
                      <a16:colId xmlns:a16="http://schemas.microsoft.com/office/drawing/2014/main" val="2296542946"/>
                    </a:ext>
                  </a:extLst>
                </a:gridCol>
                <a:gridCol w="2546555">
                  <a:extLst>
                    <a:ext uri="{9D8B030D-6E8A-4147-A177-3AD203B41FA5}">
                      <a16:colId xmlns:a16="http://schemas.microsoft.com/office/drawing/2014/main" val="3601782190"/>
                    </a:ext>
                  </a:extLst>
                </a:gridCol>
                <a:gridCol w="2025445">
                  <a:extLst>
                    <a:ext uri="{9D8B030D-6E8A-4147-A177-3AD203B41FA5}">
                      <a16:colId xmlns:a16="http://schemas.microsoft.com/office/drawing/2014/main" val="1128100406"/>
                    </a:ext>
                  </a:extLst>
                </a:gridCol>
                <a:gridCol w="1759976">
                  <a:extLst>
                    <a:ext uri="{9D8B030D-6E8A-4147-A177-3AD203B41FA5}">
                      <a16:colId xmlns:a16="http://schemas.microsoft.com/office/drawing/2014/main" val="4053814047"/>
                    </a:ext>
                  </a:extLst>
                </a:gridCol>
              </a:tblGrid>
              <a:tr h="7249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 Group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Energy (kcal)</a:t>
                      </a:r>
                    </a:p>
                    <a:p>
                      <a:pPr algn="ctr"/>
                      <a:r>
                        <a:rPr lang="en-US" sz="14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Fat (g)</a:t>
                      </a:r>
                    </a:p>
                    <a:p>
                      <a:pPr algn="ctr"/>
                      <a:r>
                        <a:rPr lang="en-US" sz="14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Protein (g)</a:t>
                      </a:r>
                    </a:p>
                    <a:p>
                      <a:pPr algn="ctr"/>
                      <a:r>
                        <a:rPr lang="en-US" sz="11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Sodium (mg)</a:t>
                      </a:r>
                    </a:p>
                    <a:p>
                      <a:pPr algn="ctr"/>
                      <a:r>
                        <a:rPr lang="en-US" sz="1100" dirty="0"/>
                        <a:t>Mean ± SD</a:t>
                      </a:r>
                    </a:p>
                  </a:txBody>
                  <a:tcPr>
                    <a:solidFill>
                      <a:srgbClr val="F65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32616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r>
                        <a:rPr lang="en-US" sz="1800" dirty="0"/>
                        <a:t>Milk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69,97 ± 55,0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2,56 ± 1,8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4,08 ± 3,8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54,90 ± 51,8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35119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r>
                        <a:rPr lang="en-US" sz="1800" dirty="0"/>
                        <a:t>Yogurt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84,81 ± 23,1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3,07 ± 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6,29 ± 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51,49 ± 20,5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48346"/>
                  </a:ext>
                </a:extLst>
              </a:tr>
              <a:tr h="310672">
                <a:tc>
                  <a:txBody>
                    <a:bodyPr/>
                    <a:lstStyle/>
                    <a:p>
                      <a:r>
                        <a:rPr lang="en-US" sz="1800" dirty="0"/>
                        <a:t>Cheese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293,58 ± 84,1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22,49± 8,2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20,94 ± 7,4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748,10 ± 332,7</a:t>
                      </a:r>
                    </a:p>
                  </a:txBody>
                  <a:tcPr>
                    <a:solidFill>
                      <a:srgbClr val="EEC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49443"/>
                  </a:ext>
                </a:extLst>
              </a:tr>
            </a:tbl>
          </a:graphicData>
        </a:graphic>
      </p:graphicFrame>
      <p:sp>
        <p:nvSpPr>
          <p:cNvPr id="16" name="Τίτλος 1">
            <a:extLst>
              <a:ext uri="{FF2B5EF4-FFF2-40B4-BE49-F238E27FC236}">
                <a16:creationId xmlns:a16="http://schemas.microsoft.com/office/drawing/2014/main" id="{8A9ECDC7-5883-7C06-65D3-DCF6EB6E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22" y="177176"/>
            <a:ext cx="10688582" cy="969818"/>
          </a:xfrm>
        </p:spPr>
        <p:txBody>
          <a:bodyPr>
            <a:normAutofit/>
          </a:bodyPr>
          <a:lstStyle/>
          <a:p>
            <a:r>
              <a:rPr lang="en-US" sz="4000" dirty="0"/>
              <a:t>Differentiation capacity within Med Diet Tier</a:t>
            </a:r>
          </a:p>
        </p:txBody>
      </p:sp>
    </p:spTree>
    <p:extLst>
      <p:ext uri="{BB962C8B-B14F-4D97-AF65-F5344CB8AC3E}">
        <p14:creationId xmlns:p14="http://schemas.microsoft.com/office/powerpoint/2010/main" val="105802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B7A052-ACE7-26DF-A6B9-B0D81E87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5" r="24687"/>
          <a:stretch/>
        </p:blipFill>
        <p:spPr>
          <a:xfrm>
            <a:off x="6152863" y="2043329"/>
            <a:ext cx="5276052" cy="3870036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1058394-A144-C641-F784-3CEB4E2EB3E1}"/>
              </a:ext>
            </a:extLst>
          </p:cNvPr>
          <p:cNvSpPr/>
          <p:nvPr/>
        </p:nvSpPr>
        <p:spPr>
          <a:xfrm>
            <a:off x="6914638" y="2422019"/>
            <a:ext cx="1154547" cy="29291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229D1-9532-7132-4B14-22E5BF8C6D5D}"/>
              </a:ext>
            </a:extLst>
          </p:cNvPr>
          <p:cNvSpPr txBox="1"/>
          <p:nvPr/>
        </p:nvSpPr>
        <p:spPr>
          <a:xfrm>
            <a:off x="6914638" y="1490517"/>
            <a:ext cx="1246910" cy="369332"/>
          </a:xfrm>
          <a:prstGeom prst="rect">
            <a:avLst/>
          </a:prstGeom>
          <a:noFill/>
          <a:ln w="3810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Anthotyro</a:t>
            </a:r>
            <a:endParaRPr lang="en-US" dirty="0"/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9AC12E3-79E8-0245-26B5-F63D8EF87401}"/>
              </a:ext>
            </a:extLst>
          </p:cNvPr>
          <p:cNvCxnSpPr/>
          <p:nvPr/>
        </p:nvCxnSpPr>
        <p:spPr>
          <a:xfrm>
            <a:off x="7491911" y="1915812"/>
            <a:ext cx="0" cy="50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FB8ABCE-2650-9B12-E913-3F5E1575CEF7}"/>
              </a:ext>
            </a:extLst>
          </p:cNvPr>
          <p:cNvSpPr/>
          <p:nvPr/>
        </p:nvSpPr>
        <p:spPr>
          <a:xfrm>
            <a:off x="10396748" y="3151692"/>
            <a:ext cx="900546" cy="229985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05FEC-6DB7-CA34-E612-37004B558639}"/>
              </a:ext>
            </a:extLst>
          </p:cNvPr>
          <p:cNvSpPr txBox="1"/>
          <p:nvPr/>
        </p:nvSpPr>
        <p:spPr>
          <a:xfrm>
            <a:off x="10274366" y="2335768"/>
            <a:ext cx="1154548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Manouri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640249CC-ADF9-459D-B7E0-F4A2C90A157F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10847021" y="2705100"/>
            <a:ext cx="4619" cy="44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EABD10-4CF8-3E65-A295-022AF0CDAD00}"/>
              </a:ext>
            </a:extLst>
          </p:cNvPr>
          <p:cNvSpPr txBox="1"/>
          <p:nvPr/>
        </p:nvSpPr>
        <p:spPr>
          <a:xfrm>
            <a:off x="8790889" y="1527778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Uncured cheese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5A54AB-A7DB-95D4-5ED1-D5FA97692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6" r="24577"/>
          <a:stretch/>
        </p:blipFill>
        <p:spPr>
          <a:xfrm>
            <a:off x="892753" y="1981123"/>
            <a:ext cx="5338619" cy="3940634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E54CC0B-1AFF-4911-AF49-AB64996CBBB9}"/>
              </a:ext>
            </a:extLst>
          </p:cNvPr>
          <p:cNvSpPr/>
          <p:nvPr/>
        </p:nvSpPr>
        <p:spPr>
          <a:xfrm>
            <a:off x="1995055" y="2055014"/>
            <a:ext cx="1348509" cy="340821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3405EF5-FFA3-D912-929A-561EE9B49FBB}"/>
              </a:ext>
            </a:extLst>
          </p:cNvPr>
          <p:cNvSpPr/>
          <p:nvPr/>
        </p:nvSpPr>
        <p:spPr>
          <a:xfrm>
            <a:off x="3343564" y="2055014"/>
            <a:ext cx="2225963" cy="3408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09576-FD27-4130-04F2-1D28C6A11D72}"/>
              </a:ext>
            </a:extLst>
          </p:cNvPr>
          <p:cNvSpPr txBox="1"/>
          <p:nvPr/>
        </p:nvSpPr>
        <p:spPr>
          <a:xfrm>
            <a:off x="1588656" y="6082069"/>
            <a:ext cx="969818" cy="369332"/>
          </a:xfrm>
          <a:prstGeom prst="rect">
            <a:avLst/>
          </a:prstGeom>
          <a:noFill/>
          <a:ln w="3810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Gruyere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3768E-D19D-49D1-7DD6-A284402ADA21}"/>
              </a:ext>
            </a:extLst>
          </p:cNvPr>
          <p:cNvSpPr txBox="1"/>
          <p:nvPr/>
        </p:nvSpPr>
        <p:spPr>
          <a:xfrm>
            <a:off x="4119418" y="6169061"/>
            <a:ext cx="113607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Kefalotyri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DF4EED8E-C12F-B006-6666-8189B5CDFC6E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2073565" y="5463232"/>
            <a:ext cx="595745" cy="61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05C09745-949F-26DB-F744-FAEB1C578956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H="1" flipV="1">
            <a:off x="4456546" y="5463232"/>
            <a:ext cx="230909" cy="70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7BA92A-83E6-E7DF-4560-62A4450EAF61}"/>
              </a:ext>
            </a:extLst>
          </p:cNvPr>
          <p:cNvSpPr txBox="1"/>
          <p:nvPr/>
        </p:nvSpPr>
        <p:spPr>
          <a:xfrm>
            <a:off x="2461492" y="1657850"/>
            <a:ext cx="257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Semi-hard cured cheese</a:t>
            </a:r>
          </a:p>
        </p:txBody>
      </p:sp>
      <p:sp>
        <p:nvSpPr>
          <p:cNvPr id="19" name="Τίτλος 1">
            <a:extLst>
              <a:ext uri="{FF2B5EF4-FFF2-40B4-BE49-F238E27FC236}">
                <a16:creationId xmlns:a16="http://schemas.microsoft.com/office/drawing/2014/main" id="{6A8C0762-9D03-7A03-747C-89C19370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22" y="177176"/>
            <a:ext cx="10688582" cy="969818"/>
          </a:xfrm>
        </p:spPr>
        <p:txBody>
          <a:bodyPr>
            <a:normAutofit/>
          </a:bodyPr>
          <a:lstStyle/>
          <a:p>
            <a:r>
              <a:rPr lang="en-US" sz="4000" dirty="0"/>
              <a:t>The Score reflect differences within subcategories</a:t>
            </a:r>
          </a:p>
        </p:txBody>
      </p:sp>
      <p:pic>
        <p:nvPicPr>
          <p:cNvPr id="20" name="Picture 6" descr="NUTRI SCORE">
            <a:extLst>
              <a:ext uri="{FF2B5EF4-FFF2-40B4-BE49-F238E27FC236}">
                <a16:creationId xmlns:a16="http://schemas.microsoft.com/office/drawing/2014/main" id="{D73EF188-53E7-0A23-05F0-981F74BA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55" y="4196287"/>
            <a:ext cx="1293413" cy="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B97C379A-868C-A7AD-E863-18A60FF1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40" y="3528291"/>
            <a:ext cx="1233223" cy="6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UTRI SCORE">
            <a:extLst>
              <a:ext uri="{FF2B5EF4-FFF2-40B4-BE49-F238E27FC236}">
                <a16:creationId xmlns:a16="http://schemas.microsoft.com/office/drawing/2014/main" id="{DB8AB277-5185-94AE-B9D9-AB650968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12" y="3445448"/>
            <a:ext cx="1280993" cy="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BBE1731-0C65-3A78-4A12-C3F8D734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80" y="3445448"/>
            <a:ext cx="1283855" cy="6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01CF75C-7134-4280-BCAE-E731DCF70F6D}"/>
              </a:ext>
            </a:extLst>
          </p:cNvPr>
          <p:cNvSpPr/>
          <p:nvPr/>
        </p:nvSpPr>
        <p:spPr>
          <a:xfrm>
            <a:off x="1523997" y="1201331"/>
            <a:ext cx="2254103" cy="10951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Total number of products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=4002)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7A70A8D-FB61-4304-84B3-E12F1FBF90C8}"/>
              </a:ext>
            </a:extLst>
          </p:cNvPr>
          <p:cNvSpPr/>
          <p:nvPr/>
        </p:nvSpPr>
        <p:spPr>
          <a:xfrm>
            <a:off x="1460201" y="3016990"/>
            <a:ext cx="2381695" cy="1282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Products with complete claims’ data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=3681)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B7CAF2E-C4DC-45CC-8BD8-585EF350A1EA}"/>
              </a:ext>
            </a:extLst>
          </p:cNvPr>
          <p:cNvSpPr/>
          <p:nvPr/>
        </p:nvSpPr>
        <p:spPr>
          <a:xfrm>
            <a:off x="1460199" y="5193416"/>
            <a:ext cx="2254104" cy="10951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Products with complete claims’ &amp; nutrients data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=3243)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FC6B6B0-08BE-4E00-A663-2A2B3A25FFFB}"/>
              </a:ext>
            </a:extLst>
          </p:cNvPr>
          <p:cNvSpPr/>
          <p:nvPr/>
        </p:nvSpPr>
        <p:spPr>
          <a:xfrm>
            <a:off x="4233691" y="2173398"/>
            <a:ext cx="2381695" cy="8435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Products with missing claims data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=343)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D29A457-A724-441A-A5AE-9A4275E5A3F7}"/>
              </a:ext>
            </a:extLst>
          </p:cNvPr>
          <p:cNvSpPr/>
          <p:nvPr/>
        </p:nvSpPr>
        <p:spPr>
          <a:xfrm>
            <a:off x="4139610" y="4427871"/>
            <a:ext cx="2381693" cy="7655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Products with missing nutrients’ data (</a:t>
            </a:r>
            <a:r>
              <a:rPr lang="en-US" sz="16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=416)</a:t>
            </a:r>
            <a:endParaRPr lang="el-GR" sz="16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8972E6F7-F5B7-4BFC-89A5-D11DAF8666BD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2651049" y="2296484"/>
            <a:ext cx="0" cy="720506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CFB0F89-4D99-4C9D-A872-84B9BD95281B}"/>
              </a:ext>
            </a:extLst>
          </p:cNvPr>
          <p:cNvCxnSpPr/>
          <p:nvPr/>
        </p:nvCxnSpPr>
        <p:spPr>
          <a:xfrm>
            <a:off x="2587252" y="4299690"/>
            <a:ext cx="0" cy="893725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1C012ECA-0DAE-48B1-B920-68D21BCF70B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681335" y="2595194"/>
            <a:ext cx="1552356" cy="1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9075FCE5-50A4-496B-8C3E-38ABB5D294DC}"/>
              </a:ext>
            </a:extLst>
          </p:cNvPr>
          <p:cNvCxnSpPr>
            <a:cxnSpLocks/>
          </p:cNvCxnSpPr>
          <p:nvPr/>
        </p:nvCxnSpPr>
        <p:spPr>
          <a:xfrm>
            <a:off x="2587253" y="4732375"/>
            <a:ext cx="1552356" cy="0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Τίτλος 1">
            <a:extLst>
              <a:ext uri="{FF2B5EF4-FFF2-40B4-BE49-F238E27FC236}">
                <a16:creationId xmlns:a16="http://schemas.microsoft.com/office/drawing/2014/main" id="{CE9A2B06-AC16-757A-A08E-2205DD71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22" y="177176"/>
            <a:ext cx="10688582" cy="969818"/>
          </a:xfrm>
        </p:spPr>
        <p:txBody>
          <a:bodyPr>
            <a:normAutofit/>
          </a:bodyPr>
          <a:lstStyle/>
          <a:p>
            <a:r>
              <a:rPr lang="en-US" sz="4000" dirty="0"/>
              <a:t>Analysis of Claims on Packaged Foods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ADB27F-96AA-477E-9B00-CD49D906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37" y="474676"/>
            <a:ext cx="9880232" cy="1207200"/>
          </a:xfrm>
        </p:spPr>
        <p:txBody>
          <a:bodyPr/>
          <a:lstStyle/>
          <a:p>
            <a:r>
              <a:rPr lang="en-US" sz="3200" dirty="0"/>
              <a:t>Prevalence of claims on branded foods sold in the Greek market</a:t>
            </a:r>
            <a:endParaRPr lang="el-GR" sz="3200" dirty="0"/>
          </a:p>
        </p:txBody>
      </p:sp>
      <p:graphicFrame>
        <p:nvGraphicFramePr>
          <p:cNvPr id="10" name="Πίνακας 10">
            <a:extLst>
              <a:ext uri="{FF2B5EF4-FFF2-40B4-BE49-F238E27FC236}">
                <a16:creationId xmlns:a16="http://schemas.microsoft.com/office/drawing/2014/main" id="{25602F73-58D3-491A-93E7-9B8733BB9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33723"/>
              </p:ext>
            </p:extLst>
          </p:nvPr>
        </p:nvGraphicFramePr>
        <p:xfrm>
          <a:off x="439478" y="1722120"/>
          <a:ext cx="11313043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7940">
                  <a:extLst>
                    <a:ext uri="{9D8B030D-6E8A-4147-A177-3AD203B41FA5}">
                      <a16:colId xmlns:a16="http://schemas.microsoft.com/office/drawing/2014/main" val="3289995282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761383034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3693038979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val="1058157126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154484419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561911348"/>
                    </a:ext>
                  </a:extLst>
                </a:gridCol>
                <a:gridCol w="1638703">
                  <a:extLst>
                    <a:ext uri="{9D8B030D-6E8A-4147-A177-3AD203B41FA5}">
                      <a16:colId xmlns:a16="http://schemas.microsoft.com/office/drawing/2014/main" val="4108460669"/>
                    </a:ext>
                  </a:extLst>
                </a:gridCol>
              </a:tblGrid>
              <a:tr h="17969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in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HelTH</a:t>
                      </a:r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Claims</a:t>
                      </a:r>
                    </a:p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(every on-pack communication)</a:t>
                      </a:r>
                      <a:endParaRPr lang="el-GR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Health Claims</a:t>
                      </a:r>
                    </a:p>
                    <a:p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Nutrition Claims</a:t>
                      </a:r>
                    </a:p>
                    <a:p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other Claims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(social/ environmental/quality/ health-related)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natural/bio Claims</a:t>
                      </a:r>
                    </a:p>
                    <a:p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Products with Special diet Claims</a:t>
                      </a:r>
                    </a:p>
                    <a:p>
                      <a:endParaRPr lang="el-GR" sz="2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535803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4002 (100%)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2402 (60%)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 (2.7%)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896 (21.7%)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334 (8.3%)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920 (23%)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280 (7%)</a:t>
                      </a:r>
                      <a:endParaRPr lang="el-GR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62772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FEE1573D-6C25-993B-A05E-4CB3CD254A18}"/>
              </a:ext>
            </a:extLst>
          </p:cNvPr>
          <p:cNvSpPr txBox="1">
            <a:spLocks/>
          </p:cNvSpPr>
          <p:nvPr/>
        </p:nvSpPr>
        <p:spPr>
          <a:xfrm>
            <a:off x="301849" y="593367"/>
            <a:ext cx="10688582" cy="9698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400" b="1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A6B727"/>
                </a:solidFill>
              </a:rPr>
              <a:t>Claims Prevalence</a:t>
            </a:r>
          </a:p>
        </p:txBody>
      </p:sp>
    </p:spTree>
    <p:extLst>
      <p:ext uri="{BB962C8B-B14F-4D97-AF65-F5344CB8AC3E}">
        <p14:creationId xmlns:p14="http://schemas.microsoft.com/office/powerpoint/2010/main" val="363311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4F1244BD-7903-413E-AA66-C385B3E9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64504"/>
              </p:ext>
            </p:extLst>
          </p:nvPr>
        </p:nvGraphicFramePr>
        <p:xfrm>
          <a:off x="3297382" y="1"/>
          <a:ext cx="8387480" cy="6661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1425">
                  <a:extLst>
                    <a:ext uri="{9D8B030D-6E8A-4147-A177-3AD203B41FA5}">
                      <a16:colId xmlns:a16="http://schemas.microsoft.com/office/drawing/2014/main" val="1700580360"/>
                    </a:ext>
                  </a:extLst>
                </a:gridCol>
                <a:gridCol w="2013450">
                  <a:extLst>
                    <a:ext uri="{9D8B030D-6E8A-4147-A177-3AD203B41FA5}">
                      <a16:colId xmlns:a16="http://schemas.microsoft.com/office/drawing/2014/main" val="24752207"/>
                    </a:ext>
                  </a:extLst>
                </a:gridCol>
                <a:gridCol w="2332605">
                  <a:extLst>
                    <a:ext uri="{9D8B030D-6E8A-4147-A177-3AD203B41FA5}">
                      <a16:colId xmlns:a16="http://schemas.microsoft.com/office/drawing/2014/main" val="928061457"/>
                    </a:ext>
                  </a:extLst>
                </a:gridCol>
              </a:tblGrid>
              <a:tr h="2708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Nutrition Claim</a:t>
                      </a:r>
                      <a:endParaRPr lang="el-GR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Claim</a:t>
                      </a:r>
                      <a:endParaRPr lang="el-GR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4029848225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Categories &amp; Subcategories</a:t>
                      </a:r>
                      <a:endParaRPr lang="el-G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822836740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Milk, Milk Product or Milk Substitute (n=693)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124915954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 (n=175)                                                                                                                                                                               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97(55,4</a:t>
                      </a: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19(10,9)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194726186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Yogurt (n=172) 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111(64,5)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12(7)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597689725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Cheese (n=212)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50(23,6)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6(2,8)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678579723"/>
                  </a:ext>
                </a:extLst>
              </a:tr>
              <a:tr h="24077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Cream (n=42)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38(90,5)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718053460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Imitation Milk Products (n=52)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37(71,2)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5(9,6)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89445834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Frozen Dairy Desserts (n=40)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4(10)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1(2,5)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8564853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Egg or Egg Product (n=35)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96328194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 or Processed Egg (n=35)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6(17,1)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2(5,7)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713716887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 or Meat Product (n=156)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71599003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Processed Meat Product (n=30)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1604991243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Preserved Meat Products (n= 89)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24(27)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182904891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Sausage or similar Meat Products (n=38)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2(5,3)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292130683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 Dish (n=26)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635935755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Seafood or Related Product (n=80)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114481425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Seafood Products (n=80)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21(26,3)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2(2,5)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427296699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 or Oil (n=81)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34252840"/>
                  </a:ext>
                </a:extLst>
              </a:tr>
              <a:tr h="24077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 Fat or Oil (n=8)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51442371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Margarine or Fat from mixed origin (n=39)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19(48,7)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12(30,8)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4174520596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 or other Animal Fat (n=34)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23(67,6)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3308966052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 or Grain Product (n=1,142)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/>
                      <a:endParaRPr lang="el-GR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750605180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Cereal or similar Milling Product (n=50)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1(2)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266528724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or similar Grain (n=97)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0(0)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507380229"/>
                  </a:ext>
                </a:extLst>
              </a:tr>
              <a:tr h="22306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Pasta or similar Product (n=203)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27(13,3)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3(1,5)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437763710"/>
                  </a:ext>
                </a:extLst>
              </a:tr>
              <a:tr h="24077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Breakfast Cereal (n=155)</a:t>
                      </a:r>
                      <a:endParaRPr lang="el-GR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55(35,5)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l-GR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44(28,4)</a:t>
                      </a:r>
                      <a:endParaRPr lang="el-G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97" marR="37497" marT="0" marB="0"/>
                </a:tc>
                <a:extLst>
                  <a:ext uri="{0D108BD9-81ED-4DB2-BD59-A6C34878D82A}">
                    <a16:rowId xmlns:a16="http://schemas.microsoft.com/office/drawing/2014/main" val="4134979801"/>
                  </a:ext>
                </a:extLst>
              </a:tr>
            </a:tbl>
          </a:graphicData>
        </a:graphic>
      </p:graphicFrame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5F0C5915-9DFA-4723-BB8D-5BC6C24EBB56}"/>
              </a:ext>
            </a:extLst>
          </p:cNvPr>
          <p:cNvSpPr/>
          <p:nvPr/>
        </p:nvSpPr>
        <p:spPr>
          <a:xfrm>
            <a:off x="7448101" y="5231762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45D1DA3-2D6C-45B6-B7FA-7895135B6243}"/>
              </a:ext>
            </a:extLst>
          </p:cNvPr>
          <p:cNvSpPr/>
          <p:nvPr/>
        </p:nvSpPr>
        <p:spPr>
          <a:xfrm>
            <a:off x="7398399" y="1559989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59846B3F-48EB-403A-83CF-D9A5AAF7E23D}"/>
              </a:ext>
            </a:extLst>
          </p:cNvPr>
          <p:cNvSpPr/>
          <p:nvPr/>
        </p:nvSpPr>
        <p:spPr>
          <a:xfrm>
            <a:off x="7448101" y="1863915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AE4E6329-8A03-4F07-964A-CC3163D088F3}"/>
              </a:ext>
            </a:extLst>
          </p:cNvPr>
          <p:cNvSpPr/>
          <p:nvPr/>
        </p:nvSpPr>
        <p:spPr>
          <a:xfrm rot="10800000">
            <a:off x="11056430" y="5008259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771228DE-A97E-497E-9F05-0DA0D383718B}"/>
              </a:ext>
            </a:extLst>
          </p:cNvPr>
          <p:cNvSpPr/>
          <p:nvPr/>
        </p:nvSpPr>
        <p:spPr>
          <a:xfrm rot="10800000">
            <a:off x="11056429" y="6458473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F5522436-4189-438C-A37B-A8C838C6BB3D}"/>
              </a:ext>
            </a:extLst>
          </p:cNvPr>
          <p:cNvSpPr/>
          <p:nvPr/>
        </p:nvSpPr>
        <p:spPr>
          <a:xfrm rot="10800000">
            <a:off x="10989628" y="902069"/>
            <a:ext cx="337815" cy="114496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0A1B6-A431-4325-8CB6-3127FC84767A}"/>
              </a:ext>
            </a:extLst>
          </p:cNvPr>
          <p:cNvSpPr txBox="1"/>
          <p:nvPr/>
        </p:nvSpPr>
        <p:spPr>
          <a:xfrm>
            <a:off x="279192" y="1120676"/>
            <a:ext cx="2112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A6B727"/>
                </a:solidFill>
              </a:rPr>
              <a:t>Prevalence of Health &amp; Nutrition Claims per food subcategory</a:t>
            </a:r>
            <a:endParaRPr lang="el-GR" sz="2400" b="1" i="1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58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AAFD72-013D-4548-BD61-F829D29B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169392"/>
            <a:ext cx="9875520" cy="1356360"/>
          </a:xfrm>
        </p:spPr>
        <p:txBody>
          <a:bodyPr/>
          <a:lstStyle/>
          <a:p>
            <a:pPr defTabSz="457200"/>
            <a:r>
              <a:rPr lang="en-US" sz="2400" b="1" i="1" dirty="0">
                <a:solidFill>
                  <a:srgbClr val="A6B727"/>
                </a:solidFill>
                <a:latin typeface="+mn-lt"/>
                <a:ea typeface="+mn-ea"/>
                <a:cs typeface="+mn-cs"/>
              </a:rPr>
              <a:t>Food Subcategories with the highest prevalence of Nutrition Claims</a:t>
            </a:r>
            <a:br>
              <a:rPr lang="en-US" sz="2400" b="1" i="1" dirty="0">
                <a:solidFill>
                  <a:srgbClr val="A6B727"/>
                </a:solidFill>
                <a:latin typeface="+mn-lt"/>
                <a:ea typeface="+mn-ea"/>
                <a:cs typeface="+mn-cs"/>
              </a:rPr>
            </a:br>
            <a:r>
              <a:rPr lang="en-US" sz="2400" b="1" i="1" dirty="0">
                <a:solidFill>
                  <a:srgbClr val="A6B727"/>
                </a:solidFill>
                <a:latin typeface="+mn-lt"/>
                <a:ea typeface="+mn-ea"/>
                <a:cs typeface="+mn-cs"/>
              </a:rPr>
              <a:t>per nutrient</a:t>
            </a:r>
            <a:endParaRPr lang="el-GR" sz="2400" b="1" i="1" dirty="0">
              <a:solidFill>
                <a:srgbClr val="A6B727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41A2AF3A-780E-446E-9031-6787DAE94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53311"/>
              </p:ext>
            </p:extLst>
          </p:nvPr>
        </p:nvGraphicFramePr>
        <p:xfrm>
          <a:off x="302491" y="1600988"/>
          <a:ext cx="11454804" cy="3901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3257">
                  <a:extLst>
                    <a:ext uri="{9D8B030D-6E8A-4147-A177-3AD203B41FA5}">
                      <a16:colId xmlns:a16="http://schemas.microsoft.com/office/drawing/2014/main" val="497910136"/>
                    </a:ext>
                  </a:extLst>
                </a:gridCol>
                <a:gridCol w="1122255">
                  <a:extLst>
                    <a:ext uri="{9D8B030D-6E8A-4147-A177-3AD203B41FA5}">
                      <a16:colId xmlns:a16="http://schemas.microsoft.com/office/drawing/2014/main" val="1715771280"/>
                    </a:ext>
                  </a:extLst>
                </a:gridCol>
                <a:gridCol w="1272756">
                  <a:extLst>
                    <a:ext uri="{9D8B030D-6E8A-4147-A177-3AD203B41FA5}">
                      <a16:colId xmlns:a16="http://schemas.microsoft.com/office/drawing/2014/main" val="1136246656"/>
                    </a:ext>
                  </a:extLst>
                </a:gridCol>
                <a:gridCol w="1342068">
                  <a:extLst>
                    <a:ext uri="{9D8B030D-6E8A-4147-A177-3AD203B41FA5}">
                      <a16:colId xmlns:a16="http://schemas.microsoft.com/office/drawing/2014/main" val="1292158436"/>
                    </a:ext>
                  </a:extLst>
                </a:gridCol>
                <a:gridCol w="1203444">
                  <a:extLst>
                    <a:ext uri="{9D8B030D-6E8A-4147-A177-3AD203B41FA5}">
                      <a16:colId xmlns:a16="http://schemas.microsoft.com/office/drawing/2014/main" val="3207400460"/>
                    </a:ext>
                  </a:extLst>
                </a:gridCol>
                <a:gridCol w="1272756">
                  <a:extLst>
                    <a:ext uri="{9D8B030D-6E8A-4147-A177-3AD203B41FA5}">
                      <a16:colId xmlns:a16="http://schemas.microsoft.com/office/drawing/2014/main" val="3964373879"/>
                    </a:ext>
                  </a:extLst>
                </a:gridCol>
                <a:gridCol w="1272756">
                  <a:extLst>
                    <a:ext uri="{9D8B030D-6E8A-4147-A177-3AD203B41FA5}">
                      <a16:colId xmlns:a16="http://schemas.microsoft.com/office/drawing/2014/main" val="2498071910"/>
                    </a:ext>
                  </a:extLst>
                </a:gridCol>
                <a:gridCol w="1272756">
                  <a:extLst>
                    <a:ext uri="{9D8B030D-6E8A-4147-A177-3AD203B41FA5}">
                      <a16:colId xmlns:a16="http://schemas.microsoft.com/office/drawing/2014/main" val="3407682844"/>
                    </a:ext>
                  </a:extLst>
                </a:gridCol>
                <a:gridCol w="1272756">
                  <a:extLst>
                    <a:ext uri="{9D8B030D-6E8A-4147-A177-3AD203B41FA5}">
                      <a16:colId xmlns:a16="http://schemas.microsoft.com/office/drawing/2014/main" val="2636133647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Energy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Fat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Sugars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Salt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Fiber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Protein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Vitamins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Minerals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Omega-3</a:t>
                      </a:r>
                      <a:endParaRPr lang="el-GR" sz="20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6035714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1600" dirty="0"/>
                        <a:t>Non-alcoholic beverages (22.4%)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Yogurt (45.3%)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Non-alcoholic beverages (31.2%)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Animal butter (55.9%)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Bread or Similar product (22.8%)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Frozen semi-ready meals (39%)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Margarines (41%)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Yogurt (14.5%)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Seafood (22.5%)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8838277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1600" dirty="0"/>
                        <a:t>Marmalades (7.1%) 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Milk (44%)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Imitation Milk Products (30.8%)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Condiments (2.1%)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Breakfast Cereals (18.1%)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Vegetables (excluding potato) (16.9%)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Vegetables (excluding potato) (18%)</a:t>
                      </a:r>
                      <a:endParaRPr kumimoji="0" lang="el-G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Milk (13.1%)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Margarines (10.3%)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4866758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1600" dirty="0"/>
                        <a:t>Juices &amp; Nectars (5.5%)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Cheese (9.4%)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Juices &amp; Nectars (26.7%)</a:t>
                      </a:r>
                      <a:endParaRPr kumimoji="0" lang="el-G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Nuts (0.1%)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Pasta (11.8%)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Yogurt (13.4%)</a:t>
                      </a:r>
                      <a:endParaRPr lang="el-G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Breakfast Cereals (14.8%)</a:t>
                      </a:r>
                      <a:endParaRPr kumimoji="0" lang="el-G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Breakfast Cereals (12.3%)</a:t>
                      </a:r>
                      <a:endParaRPr kumimoji="0" lang="el-G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9356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7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3131127" y="1817533"/>
            <a:ext cx="5911273" cy="12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rgbClr val="A6B727"/>
                </a:solidFill>
              </a:rPr>
              <a:t>Branded Food Products targeted to children</a:t>
            </a:r>
            <a:endParaRPr dirty="0">
              <a:solidFill>
                <a:srgbClr val="A6B727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F465D12-21B0-4343-AF66-830D4184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2605">
            <a:off x="899837" y="3035851"/>
            <a:ext cx="1959137" cy="32004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93C368-A069-4C15-B596-AB35B35DE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055" y="600335"/>
            <a:ext cx="1811147" cy="329963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9007CB-AB8D-4437-BFA3-EEB7ED76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0454">
            <a:off x="6615402" y="4908739"/>
            <a:ext cx="2054341" cy="1083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B8C4965-67E9-423B-8FBB-803240B9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83" y="51359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/>
              <a:t>DATABASE DESCRIPTION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258396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B2AF3-E888-4AD7-B8CB-2FC2F7F2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5" y="159849"/>
            <a:ext cx="9875520" cy="1356360"/>
          </a:xfrm>
        </p:spPr>
        <p:txBody>
          <a:bodyPr/>
          <a:lstStyle/>
          <a:p>
            <a:r>
              <a:rPr lang="en-US" sz="3200" dirty="0"/>
              <a:t>In which food subcategories can we find them?</a:t>
            </a:r>
            <a:endParaRPr lang="el-GR" sz="3200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5C2DFAD7-CAC6-4E6F-8EAA-B2888B5B5D80}"/>
              </a:ext>
            </a:extLst>
          </p:cNvPr>
          <p:cNvGraphicFramePr>
            <a:graphicFrameLocks/>
          </p:cNvGraphicFramePr>
          <p:nvPr/>
        </p:nvGraphicFramePr>
        <p:xfrm>
          <a:off x="3049905" y="2520332"/>
          <a:ext cx="6092191" cy="3499639"/>
        </p:xfrm>
        <a:graphic>
          <a:graphicData uri="http://schemas.openxmlformats.org/drawingml/2006/table">
            <a:tbl>
              <a:tblPr firstRow="1"/>
              <a:tblGrid>
                <a:gridCol w="3193148">
                  <a:extLst>
                    <a:ext uri="{9D8B030D-6E8A-4147-A177-3AD203B41FA5}">
                      <a16:colId xmlns:a16="http://schemas.microsoft.com/office/drawing/2014/main" val="2600960721"/>
                    </a:ext>
                  </a:extLst>
                </a:gridCol>
                <a:gridCol w="1512544">
                  <a:extLst>
                    <a:ext uri="{9D8B030D-6E8A-4147-A177-3AD203B41FA5}">
                      <a16:colId xmlns:a16="http://schemas.microsoft.com/office/drawing/2014/main" val="364726248"/>
                    </a:ext>
                  </a:extLst>
                </a:gridCol>
                <a:gridCol w="1386499">
                  <a:extLst>
                    <a:ext uri="{9D8B030D-6E8A-4147-A177-3AD203B41FA5}">
                      <a16:colId xmlns:a16="http://schemas.microsoft.com/office/drawing/2014/main" val="3634801932"/>
                    </a:ext>
                  </a:extLst>
                </a:gridCol>
              </a:tblGrid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 err="1">
                          <a:effectLst/>
                        </a:rPr>
                        <a:t>Food_SubCategory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Frequency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Percent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57419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Milk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11.5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67357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Yogurt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19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14.6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76229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Cheese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1.5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27986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Pasta or similar Product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1.5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579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Breakfast Cereal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19.2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294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Fine Bakery Ware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2.3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41179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Starchy Root or Potato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0.8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608241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Chocolate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16.9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09157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Juice or Nectar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26780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Non-Alcoholic Beverage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3.8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2537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 dirty="0">
                          <a:effectLst/>
                        </a:rPr>
                        <a:t>Prepared Food Product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23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17.7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78953"/>
                  </a:ext>
                </a:extLst>
              </a:tr>
              <a:tr h="2692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GB" sz="1500" u="none" strike="noStrike">
                          <a:effectLst/>
                        </a:rPr>
                        <a:t>Total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>
                          <a:effectLst/>
                        </a:rPr>
                        <a:t>130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rebuchet MS" panose="020B060302020202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100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84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30198C-D0B6-4BDD-ACE8-F108C9EA66EE}"/>
              </a:ext>
            </a:extLst>
          </p:cNvPr>
          <p:cNvGraphicFramePr>
            <a:graphicFrameLocks/>
          </p:cNvGraphicFramePr>
          <p:nvPr/>
        </p:nvGraphicFramePr>
        <p:xfrm>
          <a:off x="365126" y="1970568"/>
          <a:ext cx="11461749" cy="377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36CEE6A-717B-4EBE-9829-F05AC1EA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0"/>
            <a:ext cx="11462224" cy="1761067"/>
          </a:xfrm>
        </p:spPr>
        <p:txBody>
          <a:bodyPr>
            <a:noAutofit/>
          </a:bodyPr>
          <a:lstStyle/>
          <a:p>
            <a:r>
              <a:rPr lang="en-US" sz="2667" dirty="0"/>
              <a:t>Prevalence of Health Claims per food subcategory that includes products targeted to children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31696-1BC1-7FA5-F743-42C1E2F22C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27326"/>
              </p:ext>
            </p:extLst>
          </p:nvPr>
        </p:nvGraphicFramePr>
        <p:xfrm>
          <a:off x="1683192" y="5843889"/>
          <a:ext cx="8677835" cy="640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56448">
                  <a:extLst>
                    <a:ext uri="{9D8B030D-6E8A-4147-A177-3AD203B41FA5}">
                      <a16:colId xmlns:a16="http://schemas.microsoft.com/office/drawing/2014/main" val="4107257905"/>
                    </a:ext>
                  </a:extLst>
                </a:gridCol>
                <a:gridCol w="1941572">
                  <a:extLst>
                    <a:ext uri="{9D8B030D-6E8A-4147-A177-3AD203B41FA5}">
                      <a16:colId xmlns:a16="http://schemas.microsoft.com/office/drawing/2014/main" val="1301588761"/>
                    </a:ext>
                  </a:extLst>
                </a:gridCol>
                <a:gridCol w="2079815">
                  <a:extLst>
                    <a:ext uri="{9D8B030D-6E8A-4147-A177-3AD203B41FA5}">
                      <a16:colId xmlns:a16="http://schemas.microsoft.com/office/drawing/2014/main" val="4215762887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r>
                        <a:rPr lang="en-US" sz="1500" dirty="0"/>
                        <a:t>Branded foods targeted to children (n=130)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9738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500" dirty="0"/>
                        <a:t>Health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029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30198C-D0B6-4BDD-ACE8-F108C9EA66EE}"/>
              </a:ext>
            </a:extLst>
          </p:cNvPr>
          <p:cNvGraphicFramePr>
            <a:graphicFrameLocks/>
          </p:cNvGraphicFramePr>
          <p:nvPr/>
        </p:nvGraphicFramePr>
        <p:xfrm>
          <a:off x="365126" y="1970568"/>
          <a:ext cx="11461749" cy="377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36CEE6A-717B-4EBE-9829-F05AC1EA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0"/>
            <a:ext cx="11462224" cy="1761067"/>
          </a:xfrm>
        </p:spPr>
        <p:txBody>
          <a:bodyPr>
            <a:noAutofit/>
          </a:bodyPr>
          <a:lstStyle/>
          <a:p>
            <a:r>
              <a:rPr lang="en-US" sz="2667" dirty="0"/>
              <a:t>Prevalence of Nutrition Claims per food subcategory that includes products targeted to children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C70CE-D423-7724-7592-934D69192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79027"/>
              </p:ext>
            </p:extLst>
          </p:nvPr>
        </p:nvGraphicFramePr>
        <p:xfrm>
          <a:off x="1936376" y="5954725"/>
          <a:ext cx="8319248" cy="64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4035">
                  <a:extLst>
                    <a:ext uri="{9D8B030D-6E8A-4147-A177-3AD203B41FA5}">
                      <a16:colId xmlns:a16="http://schemas.microsoft.com/office/drawing/2014/main" val="4107257905"/>
                    </a:ext>
                  </a:extLst>
                </a:gridCol>
                <a:gridCol w="1861341">
                  <a:extLst>
                    <a:ext uri="{9D8B030D-6E8A-4147-A177-3AD203B41FA5}">
                      <a16:colId xmlns:a16="http://schemas.microsoft.com/office/drawing/2014/main" val="1301588761"/>
                    </a:ext>
                  </a:extLst>
                </a:gridCol>
                <a:gridCol w="1993872">
                  <a:extLst>
                    <a:ext uri="{9D8B030D-6E8A-4147-A177-3AD203B41FA5}">
                      <a16:colId xmlns:a16="http://schemas.microsoft.com/office/drawing/2014/main" val="4215762887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r>
                        <a:rPr lang="en-US" sz="1500" dirty="0"/>
                        <a:t>Branded foods targeted to children (n=130)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49738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500" dirty="0"/>
                        <a:t>Nutrition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9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24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0E40DC-AC61-F895-5CA1-8E418D99F2B5}"/>
              </a:ext>
            </a:extLst>
          </p:cNvPr>
          <p:cNvGraphicFramePr/>
          <p:nvPr/>
        </p:nvGraphicFramePr>
        <p:xfrm>
          <a:off x="2032000" y="949841"/>
          <a:ext cx="8128000" cy="518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9419C7-1289-C224-6D03-7F2806C6218A}"/>
              </a:ext>
            </a:extLst>
          </p:cNvPr>
          <p:cNvSpPr txBox="1"/>
          <p:nvPr/>
        </p:nvSpPr>
        <p:spPr>
          <a:xfrm>
            <a:off x="2665230" y="268262"/>
            <a:ext cx="786809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buClr>
                <a:srgbClr val="000000"/>
              </a:buClr>
              <a:buSzPts val="8200"/>
              <a:defRPr/>
            </a:pPr>
            <a:r>
              <a:rPr lang="en-US" sz="2667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rPr>
              <a:t>Products targeted to children and Nutri-Score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6D6F3-8C44-DD4A-8FF0-A5533D698026}"/>
              </a:ext>
            </a:extLst>
          </p:cNvPr>
          <p:cNvSpPr txBox="1"/>
          <p:nvPr/>
        </p:nvSpPr>
        <p:spPr>
          <a:xfrm>
            <a:off x="8549169" y="4183161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=51)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43FBA-2496-E6B3-0A74-2E9B9EFB51EF}"/>
              </a:ext>
            </a:extLst>
          </p:cNvPr>
          <p:cNvSpPr txBox="1"/>
          <p:nvPr/>
        </p:nvSpPr>
        <p:spPr>
          <a:xfrm>
            <a:off x="9299946" y="3308422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=51)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C2117-5C40-15F7-15D1-B1F49A41894B}"/>
              </a:ext>
            </a:extLst>
          </p:cNvPr>
          <p:cNvSpPr txBox="1"/>
          <p:nvPr/>
        </p:nvSpPr>
        <p:spPr>
          <a:xfrm>
            <a:off x="4862624" y="2434594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=51)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1AF9C-6464-53A6-F32B-72853292346B}"/>
              </a:ext>
            </a:extLst>
          </p:cNvPr>
          <p:cNvSpPr txBox="1"/>
          <p:nvPr/>
        </p:nvSpPr>
        <p:spPr>
          <a:xfrm>
            <a:off x="4520017" y="1504737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=51)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75ED2-6492-839B-93E4-848F00AEDFC4}"/>
              </a:ext>
            </a:extLst>
          </p:cNvPr>
          <p:cNvSpPr txBox="1"/>
          <p:nvPr/>
        </p:nvSpPr>
        <p:spPr>
          <a:xfrm>
            <a:off x="3097189" y="4981130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=51)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8B3B8-6AA2-6FEA-76A6-DB53F148C66F}"/>
              </a:ext>
            </a:extLst>
          </p:cNvPr>
          <p:cNvSpPr txBox="1"/>
          <p:nvPr/>
        </p:nvSpPr>
        <p:spPr>
          <a:xfrm>
            <a:off x="6621301" y="1697455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=26)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2C276-5891-F1D9-5BF4-9921DE710BA2}"/>
              </a:ext>
            </a:extLst>
          </p:cNvPr>
          <p:cNvSpPr txBox="1"/>
          <p:nvPr/>
        </p:nvSpPr>
        <p:spPr>
          <a:xfrm>
            <a:off x="8380341" y="1950927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=109)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F497F-0D35-F519-5658-2E3CE2A68E00}"/>
              </a:ext>
            </a:extLst>
          </p:cNvPr>
          <p:cNvSpPr txBox="1"/>
          <p:nvPr/>
        </p:nvSpPr>
        <p:spPr>
          <a:xfrm>
            <a:off x="8097823" y="3502283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=26)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7AC5F-356A-93FE-434A-DCC2CE0C985D}"/>
              </a:ext>
            </a:extLst>
          </p:cNvPr>
          <p:cNvSpPr txBox="1"/>
          <p:nvPr/>
        </p:nvSpPr>
        <p:spPr>
          <a:xfrm>
            <a:off x="5982588" y="2587567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=26)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EB57FD-9A39-F0D0-C288-D57F48C838B9}"/>
              </a:ext>
            </a:extLst>
          </p:cNvPr>
          <p:cNvSpPr txBox="1"/>
          <p:nvPr/>
        </p:nvSpPr>
        <p:spPr>
          <a:xfrm>
            <a:off x="7349889" y="4377022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HC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=26)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A24AD-3184-CCA0-7CFC-A008DAD84F72}"/>
              </a:ext>
            </a:extLst>
          </p:cNvPr>
          <p:cNvSpPr txBox="1"/>
          <p:nvPr/>
        </p:nvSpPr>
        <p:spPr>
          <a:xfrm>
            <a:off x="6460726" y="3649990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=109)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072E62-50E8-87A6-A760-C2DB3AE9CB04}"/>
              </a:ext>
            </a:extLst>
          </p:cNvPr>
          <p:cNvSpPr txBox="1"/>
          <p:nvPr/>
        </p:nvSpPr>
        <p:spPr>
          <a:xfrm>
            <a:off x="6628281" y="4529441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=109)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06AD86-38E9-E7DD-E6F2-E672C23A4766}"/>
              </a:ext>
            </a:extLst>
          </p:cNvPr>
          <p:cNvSpPr txBox="1"/>
          <p:nvPr/>
        </p:nvSpPr>
        <p:spPr>
          <a:xfrm>
            <a:off x="3286641" y="5431459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=109)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910BC-DFA9-D98B-7B52-84BCCE974400}"/>
              </a:ext>
            </a:extLst>
          </p:cNvPr>
          <p:cNvSpPr txBox="1"/>
          <p:nvPr/>
        </p:nvSpPr>
        <p:spPr>
          <a:xfrm>
            <a:off x="5798237" y="2798110"/>
            <a:ext cx="12333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(</a:t>
            </a:r>
            <a:r>
              <a:rPr lang="en-US" sz="10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=109)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54E3C-327D-CE30-0675-972E0069BE8B}"/>
              </a:ext>
            </a:extLst>
          </p:cNvPr>
          <p:cNvSpPr txBox="1"/>
          <p:nvPr/>
        </p:nvSpPr>
        <p:spPr>
          <a:xfrm>
            <a:off x="10139381" y="1851535"/>
            <a:ext cx="16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NC: Products that carry Nutrition Claims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0F03A-E8AD-0E47-475F-EBEAE97D9C9D}"/>
              </a:ext>
            </a:extLst>
          </p:cNvPr>
          <p:cNvSpPr txBox="1"/>
          <p:nvPr/>
        </p:nvSpPr>
        <p:spPr>
          <a:xfrm>
            <a:off x="10139381" y="2332033"/>
            <a:ext cx="168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HC: Products that carry </a:t>
            </a:r>
            <a:r>
              <a:rPr lang="en-US" sz="1200" dirty="0" err="1"/>
              <a:t>Healt</a:t>
            </a:r>
            <a:r>
              <a:rPr lang="en-US" sz="1200" dirty="0"/>
              <a:t> Claims</a:t>
            </a:r>
          </a:p>
        </p:txBody>
      </p:sp>
    </p:spTree>
    <p:extLst>
      <p:ext uri="{BB962C8B-B14F-4D97-AF65-F5344CB8AC3E}">
        <p14:creationId xmlns:p14="http://schemas.microsoft.com/office/powerpoint/2010/main" val="309212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F2BBB0-9AC9-BCE4-802C-8ABB065F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 b="1225"/>
          <a:stretch/>
        </p:blipFill>
        <p:spPr bwMode="auto">
          <a:xfrm>
            <a:off x="9394276" y="344316"/>
            <a:ext cx="2349390" cy="9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FF155-E287-4C75-5BA5-9143DD3E379F}"/>
              </a:ext>
            </a:extLst>
          </p:cNvPr>
          <p:cNvSpPr txBox="1"/>
          <p:nvPr/>
        </p:nvSpPr>
        <p:spPr>
          <a:xfrm>
            <a:off x="-332232" y="344316"/>
            <a:ext cx="891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Α</a:t>
            </a:r>
            <a:r>
              <a:rPr lang="en-US" sz="1400" dirty="0"/>
              <a:t>GRICULTURAL UNIVERSITY OF ATHENS</a:t>
            </a:r>
            <a:endParaRPr lang="el-GR" sz="1400" dirty="0"/>
          </a:p>
          <a:p>
            <a:pPr algn="ctr"/>
            <a:r>
              <a:rPr lang="en-US" sz="1400" dirty="0"/>
              <a:t>DEPARTMENT OF FOOD SCIENCE &amp; HUMAN NUTRITION</a:t>
            </a:r>
            <a:endParaRPr lang="el-GR" sz="1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85D0869-0FD4-1A1E-2E16-FEED8A963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568" r="8611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15"/>
          <a:stretch/>
        </p:blipFill>
        <p:spPr>
          <a:xfrm>
            <a:off x="251795" y="166141"/>
            <a:ext cx="1272205" cy="1276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F9F34-1D8F-F369-FD2B-17F2F22E7035}"/>
              </a:ext>
            </a:extLst>
          </p:cNvPr>
          <p:cNvSpPr txBox="1"/>
          <p:nvPr/>
        </p:nvSpPr>
        <p:spPr>
          <a:xfrm>
            <a:off x="652802" y="2010960"/>
            <a:ext cx="7521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Acknowledgements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Dr Antonis </a:t>
            </a:r>
            <a:r>
              <a:rPr lang="en-US" b="1" dirty="0" err="1">
                <a:solidFill>
                  <a:schemeClr val="bg1"/>
                </a:solidFill>
              </a:rPr>
              <a:t>Vlassopoulos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Alexandra </a:t>
            </a:r>
            <a:r>
              <a:rPr lang="en-US" b="1" dirty="0" err="1">
                <a:solidFill>
                  <a:schemeClr val="bg1"/>
                </a:solidFill>
              </a:rPr>
              <a:t>Katidi</a:t>
            </a:r>
            <a:r>
              <a:rPr lang="en-US" b="1" dirty="0">
                <a:solidFill>
                  <a:schemeClr val="bg1"/>
                </a:solidFill>
              </a:rPr>
              <a:t>, PhD (c)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Stephania </a:t>
            </a:r>
            <a:r>
              <a:rPr lang="en-US" b="1" dirty="0" err="1">
                <a:solidFill>
                  <a:schemeClr val="bg1"/>
                </a:solidFill>
              </a:rPr>
              <a:t>Xanthopoulou</a:t>
            </a:r>
            <a:r>
              <a:rPr lang="en-US" b="1" dirty="0">
                <a:solidFill>
                  <a:schemeClr val="bg1"/>
                </a:solidFill>
              </a:rPr>
              <a:t>, PhD ©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The numerous students from the </a:t>
            </a:r>
            <a:r>
              <a:rPr lang="en-US" b="1" dirty="0" err="1">
                <a:solidFill>
                  <a:schemeClr val="bg1"/>
                </a:solidFill>
              </a:rPr>
              <a:t>HelTH</a:t>
            </a:r>
            <a:r>
              <a:rPr lang="en-US" b="1" dirty="0">
                <a:solidFill>
                  <a:schemeClr val="bg1"/>
                </a:solidFill>
              </a:rPr>
              <a:t> team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53E1F-15CB-054E-1E28-B150A459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7" y="-72129"/>
            <a:ext cx="9875520" cy="1356360"/>
          </a:xfrm>
        </p:spPr>
        <p:txBody>
          <a:bodyPr/>
          <a:lstStyle/>
          <a:p>
            <a:r>
              <a:rPr lang="en-US" dirty="0"/>
              <a:t>Food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E4F35-11FB-11B8-1A55-01317ADD4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 b="1225"/>
          <a:stretch/>
        </p:blipFill>
        <p:spPr bwMode="auto">
          <a:xfrm>
            <a:off x="4595090" y="840442"/>
            <a:ext cx="2669309" cy="10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B14BE31-1AE9-4FB6-A2D6-7AA668C7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0" t="50222" r="14297" b="31505"/>
          <a:stretch/>
        </p:blipFill>
        <p:spPr>
          <a:xfrm>
            <a:off x="2867889" y="2232763"/>
            <a:ext cx="6585527" cy="923638"/>
          </a:xfrm>
          <a:prstGeom prst="rect">
            <a:avLst/>
          </a:prstGeom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93944652-C7E5-DAC2-1DA2-4625D64182F9}"/>
              </a:ext>
            </a:extLst>
          </p:cNvPr>
          <p:cNvSpPr/>
          <p:nvPr/>
        </p:nvSpPr>
        <p:spPr>
          <a:xfrm>
            <a:off x="1288470" y="3558309"/>
            <a:ext cx="9744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F2B20"/>
                </a:solidFill>
                <a:latin typeface="Calibri"/>
              </a:rPr>
              <a:t>The  first and only branded food composition database for Greece, created in the Laboratory of Food Chemistry &amp; Analysis, Department of Food Science &amp; Human Nutrition, Agricultural University of Athens</a:t>
            </a:r>
          </a:p>
          <a:p>
            <a:pPr algn="ctr"/>
            <a:endParaRPr lang="en-GB" dirty="0">
              <a:solidFill>
                <a:srgbClr val="2F2B20"/>
              </a:solidFill>
              <a:latin typeface="Calibri"/>
            </a:endParaRPr>
          </a:p>
          <a:p>
            <a:pPr algn="ctr"/>
            <a:r>
              <a:rPr lang="en-GB" dirty="0">
                <a:solidFill>
                  <a:srgbClr val="2F2B20"/>
                </a:solidFill>
                <a:latin typeface="Calibri"/>
              </a:rPr>
              <a:t>It started in 2019 and it currently includes &gt;5000 foods sold in Greek Supermarkets</a:t>
            </a:r>
          </a:p>
          <a:p>
            <a:pPr algn="ctr"/>
            <a:endParaRPr lang="en-GB" dirty="0">
              <a:solidFill>
                <a:srgbClr val="2F2B20"/>
              </a:solidFill>
              <a:latin typeface="Calibri"/>
            </a:endParaRPr>
          </a:p>
          <a:p>
            <a:pPr algn="ctr"/>
            <a:r>
              <a:rPr lang="en-GB" dirty="0">
                <a:solidFill>
                  <a:srgbClr val="2F2B20"/>
                </a:solidFill>
                <a:latin typeface="Calibri"/>
              </a:rPr>
              <a:t>Data collection is taking place in waves through online super-markets</a:t>
            </a:r>
          </a:p>
          <a:p>
            <a:pPr algn="ctr"/>
            <a:endParaRPr lang="en-GB" dirty="0">
              <a:solidFill>
                <a:srgbClr val="2F2B20"/>
              </a:solidFill>
              <a:latin typeface="Calibri"/>
            </a:endParaRPr>
          </a:p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The 2020 version was used for this analysis (n=4002)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448DC-51D9-29D2-1849-5C0FAA22A391}"/>
              </a:ext>
            </a:extLst>
          </p:cNvPr>
          <p:cNvSpPr txBox="1"/>
          <p:nvPr/>
        </p:nvSpPr>
        <p:spPr>
          <a:xfrm>
            <a:off x="6428509" y="6345382"/>
            <a:ext cx="5892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Katidi</a:t>
            </a:r>
            <a:r>
              <a:rPr lang="en-US" sz="1200" dirty="0"/>
              <a:t> et al </a:t>
            </a:r>
            <a:r>
              <a:rPr lang="en-US" altLang="en-US" sz="1200" dirty="0"/>
              <a:t>2021 Food Chem Jun 15;347:129010. </a:t>
            </a:r>
            <a:r>
              <a:rPr lang="en-US" altLang="en-US" sz="1200" dirty="0" err="1"/>
              <a:t>doi</a:t>
            </a:r>
            <a:r>
              <a:rPr lang="en-US" altLang="en-US" sz="1200" dirty="0"/>
              <a:t>: 10.1016/j.foodchem.2021.129010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 idx="4"/>
          </p:nvPr>
        </p:nvSpPr>
        <p:spPr>
          <a:xfrm>
            <a:off x="5001296" y="3491155"/>
            <a:ext cx="804800" cy="5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 idx="5"/>
          </p:nvPr>
        </p:nvSpPr>
        <p:spPr>
          <a:xfrm>
            <a:off x="4698901" y="5250767"/>
            <a:ext cx="804800" cy="5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1344D32-D1F2-475A-B464-00D40CC36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9" t="1" r="12251" b="1001"/>
          <a:stretch/>
        </p:blipFill>
        <p:spPr>
          <a:xfrm>
            <a:off x="6260451" y="1563669"/>
            <a:ext cx="4539623" cy="147773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2F7E628-0CB9-434B-A716-AED2C2515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8" t="11645" r="5646" b="4750"/>
          <a:stretch/>
        </p:blipFill>
        <p:spPr>
          <a:xfrm>
            <a:off x="375690" y="4141683"/>
            <a:ext cx="4212374" cy="1109084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8C23B9F9-6AC5-4267-91C0-082FB537A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6" t="20068" r="17714" b="-3444"/>
          <a:stretch/>
        </p:blipFill>
        <p:spPr>
          <a:xfrm>
            <a:off x="302491" y="1698802"/>
            <a:ext cx="5303982" cy="139431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C2B7-5AF7-F883-8130-5CAC48A5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0"/>
            <a:ext cx="9875520" cy="135636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chemeClr val="accent1"/>
                </a:solidFill>
              </a:rPr>
              <a:t>HelTH</a:t>
            </a:r>
            <a:r>
              <a:rPr lang="en-US" dirty="0">
                <a:solidFill>
                  <a:schemeClr val="accent1"/>
                </a:solidFill>
              </a:rPr>
              <a:t> publications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D4FAA-B359-F39B-FD45-BD6F41E86034}"/>
              </a:ext>
            </a:extLst>
          </p:cNvPr>
          <p:cNvSpPr txBox="1"/>
          <p:nvPr/>
        </p:nvSpPr>
        <p:spPr>
          <a:xfrm>
            <a:off x="302491" y="1228436"/>
            <a:ext cx="405122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Database Architecture &amp;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5CAB2-A7BC-F6FF-8075-C88E443C33A1}"/>
              </a:ext>
            </a:extLst>
          </p:cNvPr>
          <p:cNvSpPr txBox="1"/>
          <p:nvPr/>
        </p:nvSpPr>
        <p:spPr>
          <a:xfrm>
            <a:off x="302491" y="3605700"/>
            <a:ext cx="405122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Applications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A7E879A-0A4B-77D1-D24E-A65DDEB81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701" y="3383843"/>
            <a:ext cx="3531868" cy="167257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D5F82A6-3E41-95A7-5888-EE0CCC670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882" y="5147149"/>
            <a:ext cx="4295777" cy="133826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EFE531B-6497-AAAD-301D-242473E11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504" y="5250767"/>
            <a:ext cx="4539624" cy="1228659"/>
          </a:xfrm>
          <a:prstGeom prst="rect">
            <a:avLst/>
          </a:prstGeom>
        </p:spPr>
      </p:pic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75473FA-C9DA-4AA2-C575-17C582FC7DFE}"/>
              </a:ext>
            </a:extLst>
          </p:cNvPr>
          <p:cNvCxnSpPr/>
          <p:nvPr/>
        </p:nvCxnSpPr>
        <p:spPr>
          <a:xfrm flipV="1">
            <a:off x="665018" y="3206180"/>
            <a:ext cx="10326255" cy="425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97EF741-04F5-1C08-A1FE-5F68C9177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 b="1225"/>
          <a:stretch/>
        </p:blipFill>
        <p:spPr bwMode="auto">
          <a:xfrm>
            <a:off x="10068510" y="5745010"/>
            <a:ext cx="1857944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75468124-7FA2-8DE1-9577-2B7447D478CE}"/>
              </a:ext>
            </a:extLst>
          </p:cNvPr>
          <p:cNvSpPr txBox="1">
            <a:spLocks/>
          </p:cNvSpPr>
          <p:nvPr/>
        </p:nvSpPr>
        <p:spPr>
          <a:xfrm>
            <a:off x="265545" y="166254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Overall Structure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22CB70-61B2-C056-9D93-CF783BDB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2" t="2885" r="16033" b="3156"/>
          <a:stretch/>
        </p:blipFill>
        <p:spPr>
          <a:xfrm>
            <a:off x="265545" y="1146544"/>
            <a:ext cx="11641394" cy="45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B59F20-0DCB-6F14-59CD-4EC56668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1" y="0"/>
            <a:ext cx="9875520" cy="1356360"/>
          </a:xfrm>
        </p:spPr>
        <p:txBody>
          <a:bodyPr/>
          <a:lstStyle/>
          <a:p>
            <a:r>
              <a:rPr lang="en-US" dirty="0"/>
              <a:t>The pack is our data source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C6082C-768A-01A8-D10D-398EA1BF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19" y="1356360"/>
            <a:ext cx="7250262" cy="4693354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9B5A0028-2732-8A61-CB36-3EE04A4AEDF7}"/>
              </a:ext>
            </a:extLst>
          </p:cNvPr>
          <p:cNvSpPr/>
          <p:nvPr/>
        </p:nvSpPr>
        <p:spPr>
          <a:xfrm>
            <a:off x="520461" y="2197893"/>
            <a:ext cx="37652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All information made available on pack is indexed in a single database </a:t>
            </a:r>
          </a:p>
          <a:p>
            <a:pPr algn="ctr"/>
            <a:endParaRPr lang="en-GB" sz="2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algn="ctr"/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 systematic process is described and published in a manual</a:t>
            </a:r>
          </a:p>
        </p:txBody>
      </p:sp>
    </p:spTree>
    <p:extLst>
      <p:ext uri="{BB962C8B-B14F-4D97-AF65-F5344CB8AC3E}">
        <p14:creationId xmlns:p14="http://schemas.microsoft.com/office/powerpoint/2010/main" val="36694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53E1F-15CB-054E-1E28-B150A459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7" y="-72129"/>
            <a:ext cx="9875520" cy="1356360"/>
          </a:xfrm>
        </p:spPr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HelTH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E4F35-11FB-11B8-1A55-01317ADD4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 b="1225"/>
          <a:stretch/>
        </p:blipFill>
        <p:spPr bwMode="auto">
          <a:xfrm>
            <a:off x="503379" y="1761555"/>
            <a:ext cx="2669309" cy="10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603898AA-09FC-4180-8CCF-7597AD153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08" b="7877"/>
          <a:stretch/>
        </p:blipFill>
        <p:spPr>
          <a:xfrm>
            <a:off x="3899150" y="900717"/>
            <a:ext cx="7632452" cy="3911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CFBE2-220C-4BD7-B19A-9032A4D1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5163" r="34001" b="9929"/>
          <a:stretch/>
        </p:blipFill>
        <p:spPr>
          <a:xfrm>
            <a:off x="794327" y="3834020"/>
            <a:ext cx="4495443" cy="24545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70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B8C4965-67E9-423B-8FBB-803240B9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83" y="513590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/>
              <a:t>APPLICATIONS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1727014345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TM03457444[[fn=Βάση]]</Template>
  <TotalTime>674</TotalTime>
  <Words>2285</Words>
  <Application>Microsoft Office PowerPoint</Application>
  <PresentationFormat>Ευρεία οθόνη</PresentationFormat>
  <Paragraphs>483</Paragraphs>
  <Slides>34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3" baseType="lpstr">
      <vt:lpstr>Arial</vt:lpstr>
      <vt:lpstr>Calibri</vt:lpstr>
      <vt:lpstr>Corbel</vt:lpstr>
      <vt:lpstr>Karla</vt:lpstr>
      <vt:lpstr>Open Sans</vt:lpstr>
      <vt:lpstr>Times New Roman</vt:lpstr>
      <vt:lpstr>Trebuchet MS</vt:lpstr>
      <vt:lpstr>Wingdings</vt:lpstr>
      <vt:lpstr>Βάση</vt:lpstr>
      <vt:lpstr>HelTH-  A branded food composition database for Greece and potential applications</vt:lpstr>
      <vt:lpstr>Παρουσίαση του PowerPoint</vt:lpstr>
      <vt:lpstr>DATABASE DESCRIPTION</vt:lpstr>
      <vt:lpstr>Food Data</vt:lpstr>
      <vt:lpstr>02</vt:lpstr>
      <vt:lpstr>Παρουσίαση του PowerPoint</vt:lpstr>
      <vt:lpstr>The pack is our data source</vt:lpstr>
      <vt:lpstr>Demo of HelTH</vt:lpstr>
      <vt:lpstr>APPLICATIONS</vt:lpstr>
      <vt:lpstr>Mediterranean Diet  variations</vt:lpstr>
      <vt:lpstr>Mediterranean Diet  variations</vt:lpstr>
      <vt:lpstr>The Nutri-Score Debate</vt:lpstr>
      <vt:lpstr>Nutri Score calculation</vt:lpstr>
      <vt:lpstr>Παρουσίαση του PowerPoint</vt:lpstr>
      <vt:lpstr>Παρουσίαση του PowerPoint</vt:lpstr>
      <vt:lpstr>Distribution of Nutri-Score in packaged foods in Greece</vt:lpstr>
      <vt:lpstr>Nutri-Score per Food Group</vt:lpstr>
      <vt:lpstr>Nutri-Score per Food Group</vt:lpstr>
      <vt:lpstr>Distribution of foods according to the Med Diet</vt:lpstr>
      <vt:lpstr>Traditional vs Non-Traditional Foods</vt:lpstr>
      <vt:lpstr>Nurti-Score Alignment with Greek Med Diet Pyramid</vt:lpstr>
      <vt:lpstr>Alignment with Greek Med Diet Pyramid</vt:lpstr>
      <vt:lpstr>Differentiation capacity within Med Diet Tier</vt:lpstr>
      <vt:lpstr>The Score reflect differences within subcategories</vt:lpstr>
      <vt:lpstr>Analysis of Claims on Packaged Foods</vt:lpstr>
      <vt:lpstr>Prevalence of claims on branded foods sold in the Greek market</vt:lpstr>
      <vt:lpstr>Παρουσίαση του PowerPoint</vt:lpstr>
      <vt:lpstr>Food Subcategories with the highest prevalence of Nutrition Claims per nutrient</vt:lpstr>
      <vt:lpstr>Branded Food Products targeted to children</vt:lpstr>
      <vt:lpstr>In which food subcategories can we find them?</vt:lpstr>
      <vt:lpstr>Prevalence of Health Claims per food subcategory that includes products targeted to children</vt:lpstr>
      <vt:lpstr>Prevalence of Nutrition Claims per food subcategory that includes products targeted to children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Αντώνης Βλασσόπουλος</dc:creator>
  <cp:lastModifiedBy>Αντώνης Βλασσόπουλος</cp:lastModifiedBy>
  <cp:revision>29</cp:revision>
  <dcterms:created xsi:type="dcterms:W3CDTF">2022-09-22T12:22:22Z</dcterms:created>
  <dcterms:modified xsi:type="dcterms:W3CDTF">2023-03-16T13:31:41Z</dcterms:modified>
</cp:coreProperties>
</file>