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1" r:id="rId3"/>
    <p:sldId id="552" r:id="rId4"/>
    <p:sldId id="266" r:id="rId5"/>
    <p:sldId id="551" r:id="rId6"/>
    <p:sldId id="267" r:id="rId7"/>
    <p:sldId id="539" r:id="rId8"/>
    <p:sldId id="540" r:id="rId9"/>
    <p:sldId id="538" r:id="rId10"/>
    <p:sldId id="553" r:id="rId11"/>
    <p:sldId id="554" r:id="rId12"/>
    <p:sldId id="555" r:id="rId13"/>
    <p:sldId id="556" r:id="rId14"/>
    <p:sldId id="557" r:id="rId15"/>
    <p:sldId id="523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jitsu" initials="F" lastIdx="1" clrIdx="0">
    <p:extLst>
      <p:ext uri="{19B8F6BF-5375-455C-9EA6-DF929625EA0E}">
        <p15:presenceInfo xmlns:p15="http://schemas.microsoft.com/office/powerpoint/2012/main" userId="Fujits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933;&#960;&#959;&#955;&#959;&#947;&#953;&#963;&#964;&#942;&#962;\Urinary%20AGEs\Urinary%20AGEs%20HD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Φύλλο1!$M$3</c:f>
              <c:strCache>
                <c:ptCount val="1"/>
                <c:pt idx="0">
                  <c:v>Mean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Φύλλο1!$O$3:$T$3</c:f>
              <c:numCache>
                <c:formatCode>General</c:formatCode>
                <c:ptCount val="6"/>
                <c:pt idx="0">
                  <c:v>151176.70198675495</c:v>
                </c:pt>
                <c:pt idx="1">
                  <c:v>170138.57516339869</c:v>
                </c:pt>
                <c:pt idx="2">
                  <c:v>150016.19078947368</c:v>
                </c:pt>
                <c:pt idx="3">
                  <c:v>142197.0625</c:v>
                </c:pt>
                <c:pt idx="4">
                  <c:v>146055.85616438356</c:v>
                </c:pt>
                <c:pt idx="5">
                  <c:v>159829.52816901408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70-4CFA-8A28-CB56A600588F}"/>
            </c:ext>
          </c:extLst>
        </c:ser>
        <c:ser>
          <c:idx val="1"/>
          <c:order val="1"/>
          <c:tx>
            <c:strRef>
              <c:f>Φύλλο1!$M$4</c:f>
              <c:strCache>
                <c:ptCount val="1"/>
                <c:pt idx="0">
                  <c:v>Upper 95</c:v>
                </c:pt>
              </c:strCache>
            </c:strRef>
          </c:tx>
          <c:spPr>
            <a:ln w="19050" cap="rnd">
              <a:solidFill>
                <a:srgbClr val="C00000">
                  <a:alpha val="45882"/>
                </a:srgbClr>
              </a:solidFill>
              <a:round/>
            </a:ln>
            <a:effectLst/>
          </c:spPr>
          <c:marker>
            <c:symbol val="none"/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Φύλλο1!$O$4:$T$4</c:f>
              <c:numCache>
                <c:formatCode>General</c:formatCode>
                <c:ptCount val="6"/>
                <c:pt idx="0">
                  <c:v>176240.45079175819</c:v>
                </c:pt>
                <c:pt idx="1">
                  <c:v>193199.44365538983</c:v>
                </c:pt>
                <c:pt idx="2">
                  <c:v>173598.10636706141</c:v>
                </c:pt>
                <c:pt idx="3">
                  <c:v>164536.36316791456</c:v>
                </c:pt>
                <c:pt idx="4">
                  <c:v>173729.84644395774</c:v>
                </c:pt>
                <c:pt idx="5">
                  <c:v>184564.76880236412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C70-4CFA-8A28-CB56A600588F}"/>
            </c:ext>
          </c:extLst>
        </c:ser>
        <c:ser>
          <c:idx val="2"/>
          <c:order val="2"/>
          <c:tx>
            <c:strRef>
              <c:f>Φύλλο1!$M$5</c:f>
              <c:strCache>
                <c:ptCount val="1"/>
                <c:pt idx="0">
                  <c:v>Lower 95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Φύλλο1!$O$5:$T$5</c:f>
            </c:numRef>
          </c:yVal>
          <c:smooth val="1"/>
          <c:extLst>
            <c:ext xmlns:c16="http://schemas.microsoft.com/office/drawing/2014/chart" uri="{C3380CC4-5D6E-409C-BE32-E72D297353CC}">
              <c16:uniqueId val="{00000002-1C70-4CFA-8A28-CB56A600588F}"/>
            </c:ext>
          </c:extLst>
        </c:ser>
        <c:ser>
          <c:idx val="3"/>
          <c:order val="3"/>
          <c:tx>
            <c:strRef>
              <c:f>Φύλλο1!$M$6</c:f>
              <c:strCache>
                <c:ptCount val="1"/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Φύλλο1!$O$6:$T$6</c:f>
            </c:numRef>
          </c:yVal>
          <c:smooth val="0"/>
          <c:extLst>
            <c:ext xmlns:c16="http://schemas.microsoft.com/office/drawing/2014/chart" uri="{C3380CC4-5D6E-409C-BE32-E72D297353CC}">
              <c16:uniqueId val="{00000003-1C70-4CFA-8A28-CB56A600588F}"/>
            </c:ext>
          </c:extLst>
        </c:ser>
        <c:ser>
          <c:idx val="4"/>
          <c:order val="4"/>
          <c:tx>
            <c:strRef>
              <c:f>Φύλλο1!$M$7</c:f>
              <c:strCache>
                <c:ptCount val="1"/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Φύλλο1!$O$7:$T$7</c:f>
            </c:numRef>
          </c:yVal>
          <c:smooth val="0"/>
          <c:extLst>
            <c:ext xmlns:c16="http://schemas.microsoft.com/office/drawing/2014/chart" uri="{C3380CC4-5D6E-409C-BE32-E72D297353CC}">
              <c16:uniqueId val="{00000004-1C70-4CFA-8A28-CB56A600588F}"/>
            </c:ext>
          </c:extLst>
        </c:ser>
        <c:ser>
          <c:idx val="5"/>
          <c:order val="5"/>
          <c:tx>
            <c:strRef>
              <c:f>Φύλλο1!$M$8</c:f>
              <c:strCache>
                <c:ptCount val="1"/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Φύλλο1!$O$8:$T$8</c:f>
            </c:numRef>
          </c:yVal>
          <c:smooth val="0"/>
          <c:extLst>
            <c:ext xmlns:c16="http://schemas.microsoft.com/office/drawing/2014/chart" uri="{C3380CC4-5D6E-409C-BE32-E72D297353CC}">
              <c16:uniqueId val="{00000005-1C70-4CFA-8A28-CB56A600588F}"/>
            </c:ext>
          </c:extLst>
        </c:ser>
        <c:ser>
          <c:idx val="6"/>
          <c:order val="6"/>
          <c:tx>
            <c:strRef>
              <c:f>Φύλλο1!$M$9</c:f>
              <c:strCache>
                <c:ptCount val="1"/>
                <c:pt idx="0">
                  <c:v>Lower 95</c:v>
                </c:pt>
              </c:strCache>
            </c:strRef>
          </c:tx>
          <c:spPr>
            <a:ln w="19050" cap="rnd">
              <a:solidFill>
                <a:srgbClr val="C00000">
                  <a:alpha val="43000"/>
                </a:srgbClr>
              </a:solidFill>
              <a:round/>
            </a:ln>
            <a:effectLst/>
          </c:spPr>
          <c:marker>
            <c:symbol val="none"/>
          </c:marker>
          <c:xVal>
            <c:strRef>
              <c:f>Φύλλο1!$O$2:$T$2</c:f>
              <c:strCache>
                <c:ptCount val="6"/>
                <c:pt idx="0">
                  <c:v>Day 2</c:v>
                </c:pt>
                <c:pt idx="1">
                  <c:v>Day 3</c:v>
                </c:pt>
                <c:pt idx="2">
                  <c:v>Day 4</c:v>
                </c:pt>
                <c:pt idx="3">
                  <c:v>Day 5</c:v>
                </c:pt>
                <c:pt idx="4">
                  <c:v>Day 6</c:v>
                </c:pt>
                <c:pt idx="5">
                  <c:v>Day 7</c:v>
                </c:pt>
              </c:strCache>
            </c:strRef>
          </c:xVal>
          <c:yVal>
            <c:numRef>
              <c:f>Φύλλο1!$O$9:$T$9</c:f>
              <c:numCache>
                <c:formatCode>General</c:formatCode>
                <c:ptCount val="6"/>
                <c:pt idx="0">
                  <c:v>126112.95318175171</c:v>
                </c:pt>
                <c:pt idx="1">
                  <c:v>147077.70667140756</c:v>
                </c:pt>
                <c:pt idx="2">
                  <c:v>126434.27521188594</c:v>
                </c:pt>
                <c:pt idx="3">
                  <c:v>119857.76183208544</c:v>
                </c:pt>
                <c:pt idx="4">
                  <c:v>118381.86588480938</c:v>
                </c:pt>
                <c:pt idx="5">
                  <c:v>135094.28753566404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C70-4CFA-8A28-CB56A6005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728384"/>
        <c:axId val="535732976"/>
      </c:scatterChart>
      <c:valAx>
        <c:axId val="535728384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Ημέρες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32976"/>
        <c:crosses val="autoZero"/>
        <c:crossBetween val="midCat"/>
      </c:valAx>
      <c:valAx>
        <c:axId val="53573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Συγκέντρωση </a:t>
                </a:r>
                <a:r>
                  <a:rPr lang="en-US"/>
                  <a:t>AGEs </a:t>
                </a:r>
                <a:r>
                  <a:rPr lang="el-GR"/>
                  <a:t>ούρων 24ωρου (</a:t>
                </a:r>
                <a:r>
                  <a:rPr lang="en-US"/>
                  <a:t>AU)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28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F1BA-0FFD-4852-9F95-EB4B38325878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5DB0-9DDC-40E3-9D04-61F07591E0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31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0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26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0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21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0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2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8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47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6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BE6DADF-0F96-46A3-9870-E9A0D5E6B5C6}" type="datetimeFigureOut">
              <a:rPr lang="el-GR" smtClean="0"/>
              <a:t>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CE300E-3A46-477E-AA67-B298B01E1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1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F9270-1F28-4E9D-A9B7-9F6974120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97" y="2601119"/>
            <a:ext cx="10890503" cy="1655761"/>
          </a:xfrm>
        </p:spPr>
        <p:txBody>
          <a:bodyPr anchor="ctr">
            <a:noAutofit/>
          </a:bodyPr>
          <a:lstStyle/>
          <a:p>
            <a:r>
              <a:rPr lang="el-GR" sz="2800" b="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ΔΙΑΚΥΜΑΝΣΗ ΤΩΝ ΕΠΙΠΕΔΩΝ ΔΕΙΚΤΩΝ ΜΗ ΕΝΖΥΜΑΤΙΚΗΣ ΓΛΥΚΟΖΥΛΙΩΣΗΣ ΚΑΙ Η ΣΥΣΧΕΤΙΣΗ ΤΟΥΣ ΜΕ ΤΗ ΔΙΑΤΡΟΦΙΚΗ ΠΡΟΣΛΗΨΗ ΣΕ ΔΕΙΓΜΑ ΥΓΙΩΝ ΕΝΗΛΙΚΩΝ</a:t>
            </a:r>
            <a:b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</a:br>
            <a:endParaRPr lang="el-GR" sz="4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140A1A-C5C0-4904-B2ED-8B666C0FD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352" y="4846818"/>
            <a:ext cx="9635186" cy="1393318"/>
          </a:xfrm>
        </p:spPr>
        <p:txBody>
          <a:bodyPr>
            <a:normAutofit/>
          </a:bodyPr>
          <a:lstStyle/>
          <a:p>
            <a:r>
              <a:rPr lang="el-GR" sz="2400" dirty="0"/>
              <a:t>Α. Βλασσόπουλος, Ε. Αθανασίου, Α. </a:t>
            </a:r>
            <a:r>
              <a:rPr lang="el-GR" sz="2400" dirty="0" err="1"/>
              <a:t>Αθανασάτου</a:t>
            </a:r>
            <a:r>
              <a:rPr lang="el-GR" sz="2400" dirty="0"/>
              <a:t>, </a:t>
            </a:r>
            <a:r>
              <a:rPr lang="el-GR" sz="2400" dirty="0" err="1"/>
              <a:t>Μ.Καψοκεφάλου</a:t>
            </a:r>
            <a:endParaRPr lang="en-US" sz="2400" dirty="0"/>
          </a:p>
          <a:p>
            <a:endParaRPr lang="el-GR" sz="2000" dirty="0"/>
          </a:p>
          <a:p>
            <a:r>
              <a:rPr lang="el-GR" sz="2000" dirty="0"/>
              <a:t>Επιστημονικός συνεργάτης </a:t>
            </a:r>
            <a:r>
              <a:rPr lang="el-GR" sz="2100" dirty="0"/>
              <a:t>Γεωπονικό Πανεπιστήμιο Αθηνών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6306B-880D-4D2F-9580-5CC495CD53F6}"/>
              </a:ext>
            </a:extLst>
          </p:cNvPr>
          <p:cNvSpPr txBox="1"/>
          <p:nvPr/>
        </p:nvSpPr>
        <p:spPr>
          <a:xfrm>
            <a:off x="-1246632" y="434984"/>
            <a:ext cx="8918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Agricultural University of Athens</a:t>
            </a:r>
          </a:p>
          <a:p>
            <a:pPr algn="ctr"/>
            <a:r>
              <a:rPr lang="en-US" sz="1400" dirty="0"/>
              <a:t>Department of Food Science &amp; Human Nutrition</a:t>
            </a:r>
          </a:p>
          <a:p>
            <a:pPr algn="ctr"/>
            <a:r>
              <a:rPr lang="en-US" sz="1400" dirty="0"/>
              <a:t>Laboratory of Food Chemistry &amp; Analysis</a:t>
            </a:r>
            <a:endParaRPr lang="el-GR" sz="1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8E7E78-39DF-472F-AB10-7B3FE02DA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568" r="8611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>
          <a:xfrm>
            <a:off x="251795" y="166141"/>
            <a:ext cx="127220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1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" y="97361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Σχεδιασμός Μελέτης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985322" y="1160193"/>
            <a:ext cx="9896037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Ελληνική </a:t>
            </a:r>
            <a:r>
              <a:rPr lang="el-GR" sz="1500" dirty="0" err="1"/>
              <a:t>κοορτή</a:t>
            </a:r>
            <a:r>
              <a:rPr lang="el-GR" sz="1500" dirty="0"/>
              <a:t> του </a:t>
            </a:r>
            <a:r>
              <a:rPr lang="en-US" sz="1500" dirty="0"/>
              <a:t>European Hydration Research Study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Υγιείς ενήλικες 20-60 ετών, Κάτοικοι Νομού Αττικής χωρίς διάγνωση νόσου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Διάρκεια 1/2013-7/2014 χωρισμένη σε δυο περιόδους Χειμώνα/Καλοκαίρι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grpSp>
        <p:nvGrpSpPr>
          <p:cNvPr id="45" name="Ομάδα 44">
            <a:extLst>
              <a:ext uri="{FF2B5EF4-FFF2-40B4-BE49-F238E27FC236}">
                <a16:creationId xmlns:a16="http://schemas.microsoft.com/office/drawing/2014/main" id="{84035321-12E8-4974-8056-E1C16AD6FB38}"/>
              </a:ext>
            </a:extLst>
          </p:cNvPr>
          <p:cNvGrpSpPr/>
          <p:nvPr/>
        </p:nvGrpSpPr>
        <p:grpSpPr>
          <a:xfrm>
            <a:off x="2741167" y="2792052"/>
            <a:ext cx="6979921" cy="3481827"/>
            <a:chOff x="2741167" y="2792052"/>
            <a:chExt cx="6979921" cy="3481827"/>
          </a:xfrm>
        </p:grpSpPr>
        <p:grpSp>
          <p:nvGrpSpPr>
            <p:cNvPr id="43" name="Ομάδα 42">
              <a:extLst>
                <a:ext uri="{FF2B5EF4-FFF2-40B4-BE49-F238E27FC236}">
                  <a16:creationId xmlns:a16="http://schemas.microsoft.com/office/drawing/2014/main" id="{0F7E6AD3-4020-4F0A-AF2E-B731D949E795}"/>
                </a:ext>
              </a:extLst>
            </p:cNvPr>
            <p:cNvGrpSpPr/>
            <p:nvPr/>
          </p:nvGrpSpPr>
          <p:grpSpPr>
            <a:xfrm>
              <a:off x="2741167" y="2792052"/>
              <a:ext cx="6979921" cy="3481827"/>
              <a:chOff x="2823463" y="3112092"/>
              <a:chExt cx="6979921" cy="3481827"/>
            </a:xfrm>
          </p:grpSpPr>
          <p:grpSp>
            <p:nvGrpSpPr>
              <p:cNvPr id="35" name="Ομάδα 34">
                <a:extLst>
                  <a:ext uri="{FF2B5EF4-FFF2-40B4-BE49-F238E27FC236}">
                    <a16:creationId xmlns:a16="http://schemas.microsoft.com/office/drawing/2014/main" id="{6220C6E0-F683-4AB9-9AB8-E812AA0FA7DC}"/>
                  </a:ext>
                </a:extLst>
              </p:cNvPr>
              <p:cNvGrpSpPr/>
              <p:nvPr/>
            </p:nvGrpSpPr>
            <p:grpSpPr>
              <a:xfrm>
                <a:off x="2823463" y="3112092"/>
                <a:ext cx="6979921" cy="2422208"/>
                <a:chOff x="1886719" y="2998660"/>
                <a:chExt cx="6979921" cy="2422208"/>
              </a:xfrm>
            </p:grpSpPr>
            <p:grpSp>
              <p:nvGrpSpPr>
                <p:cNvPr id="21" name="Ομάδα 20">
                  <a:extLst>
                    <a:ext uri="{FF2B5EF4-FFF2-40B4-BE49-F238E27FC236}">
                      <a16:creationId xmlns:a16="http://schemas.microsoft.com/office/drawing/2014/main" id="{81BD5667-E5D5-4DCE-A100-CA9EDFDFFF7D}"/>
                    </a:ext>
                  </a:extLst>
                </p:cNvPr>
                <p:cNvGrpSpPr/>
                <p:nvPr/>
              </p:nvGrpSpPr>
              <p:grpSpPr>
                <a:xfrm>
                  <a:off x="1886719" y="3726968"/>
                  <a:ext cx="6979921" cy="804672"/>
                  <a:chOff x="1920240" y="3724658"/>
                  <a:chExt cx="6979921" cy="804672"/>
                </a:xfrm>
              </p:grpSpPr>
              <p:sp>
                <p:nvSpPr>
                  <p:cNvPr id="6" name="Βέλος: Δεξιό 5">
                    <a:extLst>
                      <a:ext uri="{FF2B5EF4-FFF2-40B4-BE49-F238E27FC236}">
                        <a16:creationId xmlns:a16="http://schemas.microsoft.com/office/drawing/2014/main" id="{8090902A-809B-43CC-8A7D-C792FD16868D}"/>
                      </a:ext>
                    </a:extLst>
                  </p:cNvPr>
                  <p:cNvSpPr/>
                  <p:nvPr/>
                </p:nvSpPr>
                <p:spPr>
                  <a:xfrm>
                    <a:off x="1920240" y="3724658"/>
                    <a:ext cx="6979921" cy="356616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Ομάδα 18">
                    <a:extLst>
                      <a:ext uri="{FF2B5EF4-FFF2-40B4-BE49-F238E27FC236}">
                        <a16:creationId xmlns:a16="http://schemas.microsoft.com/office/drawing/2014/main" id="{E627F410-53E4-4FE6-9AC5-A35DDA82EBB8}"/>
                      </a:ext>
                    </a:extLst>
                  </p:cNvPr>
                  <p:cNvGrpSpPr/>
                  <p:nvPr/>
                </p:nvGrpSpPr>
                <p:grpSpPr>
                  <a:xfrm>
                    <a:off x="3069339" y="3921254"/>
                    <a:ext cx="4247383" cy="608076"/>
                    <a:chOff x="1844043" y="4036696"/>
                    <a:chExt cx="4247383" cy="608076"/>
                  </a:xfrm>
                </p:grpSpPr>
                <p:sp>
                  <p:nvSpPr>
                    <p:cNvPr id="7" name="Σύμβολο αφαίρεσης 6">
                      <a:extLst>
                        <a:ext uri="{FF2B5EF4-FFF2-40B4-BE49-F238E27FC236}">
                          <a16:creationId xmlns:a16="http://schemas.microsoft.com/office/drawing/2014/main" id="{0C45FBFE-D4E3-4D60-92EA-8DE26850E18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22885" y="4157854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Σύμβολο αφαίρεσης 7">
                      <a:extLst>
                        <a:ext uri="{FF2B5EF4-FFF2-40B4-BE49-F238E27FC236}">
                          <a16:creationId xmlns:a16="http://schemas.microsoft.com/office/drawing/2014/main" id="{F878A6B1-E3CC-4EAB-A3CC-60FE4C4F466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95170" y="4157854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Σύμβολο αφαίρεσης 8">
                      <a:extLst>
                        <a:ext uri="{FF2B5EF4-FFF2-40B4-BE49-F238E27FC236}">
                          <a16:creationId xmlns:a16="http://schemas.microsoft.com/office/drawing/2014/main" id="{158B5BBF-3F9B-4D16-BAF6-6306DC3F19C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290698" y="4165920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" name="Σύμβολο αφαίρεσης 12">
                      <a:extLst>
                        <a:ext uri="{FF2B5EF4-FFF2-40B4-BE49-F238E27FC236}">
                          <a16:creationId xmlns:a16="http://schemas.microsoft.com/office/drawing/2014/main" id="{74ABBCC1-83E7-4196-B588-228D5739FE2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026408" y="4157854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Σύμβολο αφαίρεσης 14">
                      <a:extLst>
                        <a:ext uri="{FF2B5EF4-FFF2-40B4-BE49-F238E27FC236}">
                          <a16:creationId xmlns:a16="http://schemas.microsoft.com/office/drawing/2014/main" id="{BC7F4684-8F75-46B8-BCBD-F914111DC53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797170" y="4166998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" name="Σύμβολο αφαίρεσης 15">
                      <a:extLst>
                        <a:ext uri="{FF2B5EF4-FFF2-40B4-BE49-F238E27FC236}">
                          <a16:creationId xmlns:a16="http://schemas.microsoft.com/office/drawing/2014/main" id="{78016C3B-B2EE-4435-9B11-F0EFEB8FCEB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613652" y="4166998"/>
                      <a:ext cx="598932" cy="356616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E51115-5EB4-4ABE-B801-9D8867814C4E}"/>
                    </a:ext>
                  </a:extLst>
                </p:cNvPr>
                <p:cNvSpPr txBox="1"/>
                <p:nvPr/>
              </p:nvSpPr>
              <p:spPr>
                <a:xfrm>
                  <a:off x="3889656" y="2998660"/>
                  <a:ext cx="4087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/>
                    <a:t>Χρονοδιάγραμμα μελέτης</a:t>
                  </a:r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4F285F-E4A8-4838-ACC2-CB4B85202E90}"/>
                    </a:ext>
                  </a:extLst>
                </p:cNvPr>
                <p:cNvSpPr txBox="1"/>
                <p:nvPr/>
              </p:nvSpPr>
              <p:spPr>
                <a:xfrm>
                  <a:off x="2974852" y="3482342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D1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592FA61-E969-4649-A59A-E62AFE140662}"/>
                    </a:ext>
                  </a:extLst>
                </p:cNvPr>
                <p:cNvSpPr txBox="1"/>
                <p:nvPr/>
              </p:nvSpPr>
              <p:spPr>
                <a:xfrm>
                  <a:off x="3765426" y="3482342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D2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EEC5334-E360-4ED9-BDEA-6B28CE987C70}"/>
                    </a:ext>
                  </a:extLst>
                </p:cNvPr>
                <p:cNvSpPr txBox="1"/>
                <p:nvPr/>
              </p:nvSpPr>
              <p:spPr>
                <a:xfrm>
                  <a:off x="4561619" y="3448789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F3A2ABE-0C2F-48DA-B23A-425D5FE13D02}"/>
                    </a:ext>
                  </a:extLst>
                </p:cNvPr>
                <p:cNvSpPr txBox="1"/>
                <p:nvPr/>
              </p:nvSpPr>
              <p:spPr>
                <a:xfrm>
                  <a:off x="5289043" y="3448789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D4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1B970AB-C947-41DF-B1FE-B9A12B1D207E}"/>
                    </a:ext>
                  </a:extLst>
                </p:cNvPr>
                <p:cNvSpPr txBox="1"/>
                <p:nvPr/>
              </p:nvSpPr>
              <p:spPr>
                <a:xfrm>
                  <a:off x="6093953" y="3444480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D5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15F0EE0-1B62-4562-9AB8-59CBC2541868}"/>
                    </a:ext>
                  </a:extLst>
                </p:cNvPr>
                <p:cNvSpPr txBox="1"/>
                <p:nvPr/>
              </p:nvSpPr>
              <p:spPr>
                <a:xfrm>
                  <a:off x="6898863" y="3444480"/>
                  <a:ext cx="52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D6</a:t>
                  </a:r>
                </a:p>
              </p:txBody>
            </p:sp>
            <p:pic>
              <p:nvPicPr>
                <p:cNvPr id="29" name="Εικόνα 28">
                  <a:extLst>
                    <a:ext uri="{FF2B5EF4-FFF2-40B4-BE49-F238E27FC236}">
                      <a16:creationId xmlns:a16="http://schemas.microsoft.com/office/drawing/2014/main" id="{FCB0A80F-53D7-4CDC-AABD-4DDD0B47F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2913886" y="4497325"/>
                  <a:ext cx="646186" cy="923543"/>
                </a:xfrm>
                <a:prstGeom prst="rect">
                  <a:avLst/>
                </a:prstGeom>
              </p:spPr>
            </p:pic>
            <p:pic>
              <p:nvPicPr>
                <p:cNvPr id="30" name="Εικόνα 29">
                  <a:extLst>
                    <a:ext uri="{FF2B5EF4-FFF2-40B4-BE49-F238E27FC236}">
                      <a16:creationId xmlns:a16="http://schemas.microsoft.com/office/drawing/2014/main" id="{B6410AB2-8F6D-4788-A371-73E9A564E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3698373" y="4497325"/>
                  <a:ext cx="646186" cy="923543"/>
                </a:xfrm>
                <a:prstGeom prst="rect">
                  <a:avLst/>
                </a:prstGeom>
              </p:spPr>
            </p:pic>
            <p:pic>
              <p:nvPicPr>
                <p:cNvPr id="31" name="Εικόνα 30">
                  <a:extLst>
                    <a:ext uri="{FF2B5EF4-FFF2-40B4-BE49-F238E27FC236}">
                      <a16:creationId xmlns:a16="http://schemas.microsoft.com/office/drawing/2014/main" id="{E3D6B87C-704E-4FDF-8010-0D28737B3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4478653" y="4497323"/>
                  <a:ext cx="646186" cy="923543"/>
                </a:xfrm>
                <a:prstGeom prst="rect">
                  <a:avLst/>
                </a:prstGeom>
              </p:spPr>
            </p:pic>
            <p:pic>
              <p:nvPicPr>
                <p:cNvPr id="32" name="Εικόνα 31">
                  <a:extLst>
                    <a:ext uri="{FF2B5EF4-FFF2-40B4-BE49-F238E27FC236}">
                      <a16:creationId xmlns:a16="http://schemas.microsoft.com/office/drawing/2014/main" id="{03D157A3-9664-4FDD-991C-1BCA4C2E1B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5218587" y="4497323"/>
                  <a:ext cx="646186" cy="923543"/>
                </a:xfrm>
                <a:prstGeom prst="rect">
                  <a:avLst/>
                </a:prstGeom>
              </p:spPr>
            </p:pic>
            <p:pic>
              <p:nvPicPr>
                <p:cNvPr id="33" name="Εικόνα 32">
                  <a:extLst>
                    <a:ext uri="{FF2B5EF4-FFF2-40B4-BE49-F238E27FC236}">
                      <a16:creationId xmlns:a16="http://schemas.microsoft.com/office/drawing/2014/main" id="{BF7A0164-7BEC-47D5-A1CE-17B30DA22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6010306" y="4497323"/>
                  <a:ext cx="646186" cy="923543"/>
                </a:xfrm>
                <a:prstGeom prst="rect">
                  <a:avLst/>
                </a:prstGeom>
              </p:spPr>
            </p:pic>
            <p:pic>
              <p:nvPicPr>
                <p:cNvPr id="34" name="Εικόνα 33">
                  <a:extLst>
                    <a:ext uri="{FF2B5EF4-FFF2-40B4-BE49-F238E27FC236}">
                      <a16:creationId xmlns:a16="http://schemas.microsoft.com/office/drawing/2014/main" id="{15A0A1FF-92B1-4185-B62C-DA6228BDD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454" t="16472" r="26615" b="22572"/>
                <a:stretch/>
              </p:blipFill>
              <p:spPr>
                <a:xfrm>
                  <a:off x="6815321" y="4497323"/>
                  <a:ext cx="646186" cy="923543"/>
                </a:xfrm>
                <a:prstGeom prst="rect">
                  <a:avLst/>
                </a:prstGeom>
              </p:spPr>
            </p:pic>
          </p:grpSp>
          <p:pic>
            <p:nvPicPr>
              <p:cNvPr id="37" name="Εικόνα 36">
                <a:extLst>
                  <a:ext uri="{FF2B5EF4-FFF2-40B4-BE49-F238E27FC236}">
                    <a16:creationId xmlns:a16="http://schemas.microsoft.com/office/drawing/2014/main" id="{09B0FCAF-1E36-476D-8B34-8A3F8809D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162" y="5697807"/>
                <a:ext cx="1022654" cy="886968"/>
              </a:xfrm>
              <a:prstGeom prst="rect">
                <a:avLst/>
              </a:prstGeom>
            </p:spPr>
          </p:pic>
          <p:pic>
            <p:nvPicPr>
              <p:cNvPr id="38" name="Εικόνα 37">
                <a:extLst>
                  <a:ext uri="{FF2B5EF4-FFF2-40B4-BE49-F238E27FC236}">
                    <a16:creationId xmlns:a16="http://schemas.microsoft.com/office/drawing/2014/main" id="{D2F8ACFF-3EEA-4690-803F-CA33844D9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2466" y="5697807"/>
                <a:ext cx="1022654" cy="886968"/>
              </a:xfrm>
              <a:prstGeom prst="rect">
                <a:avLst/>
              </a:prstGeom>
            </p:spPr>
          </p:pic>
          <p:pic>
            <p:nvPicPr>
              <p:cNvPr id="39" name="Εικόνα 38">
                <a:extLst>
                  <a:ext uri="{FF2B5EF4-FFF2-40B4-BE49-F238E27FC236}">
                    <a16:creationId xmlns:a16="http://schemas.microsoft.com/office/drawing/2014/main" id="{25BDACBB-2F02-462B-AB76-13666203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6423" y="5697807"/>
                <a:ext cx="1022654" cy="886968"/>
              </a:xfrm>
              <a:prstGeom prst="rect">
                <a:avLst/>
              </a:prstGeom>
            </p:spPr>
          </p:pic>
          <p:pic>
            <p:nvPicPr>
              <p:cNvPr id="40" name="Εικόνα 39">
                <a:extLst>
                  <a:ext uri="{FF2B5EF4-FFF2-40B4-BE49-F238E27FC236}">
                    <a16:creationId xmlns:a16="http://schemas.microsoft.com/office/drawing/2014/main" id="{87306E26-2C49-4103-9810-D612D964E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5407" y="5702379"/>
                <a:ext cx="1022654" cy="886968"/>
              </a:xfrm>
              <a:prstGeom prst="rect">
                <a:avLst/>
              </a:prstGeom>
            </p:spPr>
          </p:pic>
          <p:pic>
            <p:nvPicPr>
              <p:cNvPr id="41" name="Εικόνα 40">
                <a:extLst>
                  <a:ext uri="{FF2B5EF4-FFF2-40B4-BE49-F238E27FC236}">
                    <a16:creationId xmlns:a16="http://schemas.microsoft.com/office/drawing/2014/main" id="{C13CEE89-E7C9-4A3D-BF7E-9C454E264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5816" y="5706951"/>
                <a:ext cx="1022654" cy="886968"/>
              </a:xfrm>
              <a:prstGeom prst="rect">
                <a:avLst/>
              </a:prstGeom>
            </p:spPr>
          </p:pic>
          <p:pic>
            <p:nvPicPr>
              <p:cNvPr id="42" name="Εικόνα 41">
                <a:extLst>
                  <a:ext uri="{FF2B5EF4-FFF2-40B4-BE49-F238E27FC236}">
                    <a16:creationId xmlns:a16="http://schemas.microsoft.com/office/drawing/2014/main" id="{E9FDD1CD-677A-49C3-AAA2-165FE5D60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9306" y="5706951"/>
                <a:ext cx="1022654" cy="88696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D47732-8124-4518-ADB1-BA3E0A9EE7B0}"/>
                </a:ext>
              </a:extLst>
            </p:cNvPr>
            <p:cNvSpPr txBox="1"/>
            <p:nvPr/>
          </p:nvSpPr>
          <p:spPr>
            <a:xfrm>
              <a:off x="2966859" y="4694503"/>
              <a:ext cx="8624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24ωρου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11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8" y="271097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Αναλύσεις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2482341" y="1333929"/>
            <a:ext cx="7368032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Ολικός όγκος ούρων 24ωρου</a:t>
            </a:r>
            <a:endParaRPr lang="en-US" sz="1500" dirty="0"/>
          </a:p>
          <a:p>
            <a:pPr algn="ctr">
              <a:lnSpc>
                <a:spcPct val="100000"/>
              </a:lnSpc>
            </a:pPr>
            <a:r>
              <a:rPr lang="el-GR" sz="1500" dirty="0"/>
              <a:t>Χρώμα σε κλίμακα 8 σημείων </a:t>
            </a:r>
            <a:r>
              <a:rPr lang="en-US" sz="1500" dirty="0"/>
              <a:t>Armstrong et al 1994</a:t>
            </a:r>
            <a:endParaRPr lang="el-GR" sz="1500" dirty="0"/>
          </a:p>
          <a:p>
            <a:pPr algn="ctr">
              <a:lnSpc>
                <a:spcPct val="100000"/>
              </a:lnSpc>
            </a:pPr>
            <a:r>
              <a:rPr lang="el-GR" sz="1500" dirty="0" err="1"/>
              <a:t>Οσμωτικότητα</a:t>
            </a:r>
            <a:r>
              <a:rPr lang="el-GR" sz="1500" dirty="0"/>
              <a:t> ούρων </a:t>
            </a:r>
          </a:p>
          <a:p>
            <a:pPr algn="ctr">
              <a:lnSpc>
                <a:spcPct val="100000"/>
              </a:lnSpc>
            </a:pPr>
            <a:r>
              <a:rPr lang="el-GR" sz="1500" dirty="0" err="1"/>
              <a:t>Κρεατινίνη</a:t>
            </a:r>
            <a:r>
              <a:rPr lang="el-GR" sz="1500" dirty="0"/>
              <a:t> 24ωρου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Συγκέντρωση </a:t>
            </a:r>
            <a:r>
              <a:rPr lang="en-US" sz="1500" dirty="0"/>
              <a:t>AGEs </a:t>
            </a:r>
            <a:r>
              <a:rPr lang="el-GR" sz="1500" dirty="0"/>
              <a:t>με τη μέθοδο της </a:t>
            </a:r>
            <a:r>
              <a:rPr lang="el-GR" sz="1500" dirty="0" err="1"/>
              <a:t>φθορισμομετρίας</a:t>
            </a:r>
            <a:r>
              <a:rPr lang="el-GR" sz="1500" dirty="0"/>
              <a:t> λ</a:t>
            </a:r>
            <a:r>
              <a:rPr lang="en-US" sz="1500" dirty="0"/>
              <a:t>emission=370 nm, </a:t>
            </a:r>
            <a:r>
              <a:rPr lang="el-GR" sz="1500" dirty="0"/>
              <a:t>λ</a:t>
            </a:r>
            <a:r>
              <a:rPr lang="en-US" sz="1500" dirty="0"/>
              <a:t>excitation=440nm</a:t>
            </a:r>
            <a:r>
              <a:rPr lang="el-GR" sz="1500" dirty="0"/>
              <a:t> 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9E5491CD-35CB-41ED-96CF-A0C62166A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4" t="16472" r="26615" b="22572"/>
          <a:stretch/>
        </p:blipFill>
        <p:spPr>
          <a:xfrm>
            <a:off x="1241750" y="1592417"/>
            <a:ext cx="646186" cy="923543"/>
          </a:xfrm>
          <a:prstGeom prst="rect">
            <a:avLst/>
          </a:prstGeom>
        </p:spPr>
      </p:pic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787DAA0D-B7A5-444D-B942-9A98EB10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2" y="3429000"/>
            <a:ext cx="1022654" cy="886968"/>
          </a:xfrm>
          <a:prstGeom prst="rect">
            <a:avLst/>
          </a:prstGeom>
        </p:spPr>
      </p:pic>
      <p:sp>
        <p:nvSpPr>
          <p:cNvPr id="48" name="Θέση περιεχομένου 4">
            <a:extLst>
              <a:ext uri="{FF2B5EF4-FFF2-40B4-BE49-F238E27FC236}">
                <a16:creationId xmlns:a16="http://schemas.microsoft.com/office/drawing/2014/main" id="{88B0FA17-E1AC-4B6C-8777-D7E909A71DA4}"/>
              </a:ext>
            </a:extLst>
          </p:cNvPr>
          <p:cNvSpPr txBox="1">
            <a:spLocks/>
          </p:cNvSpPr>
          <p:nvPr/>
        </p:nvSpPr>
        <p:spPr>
          <a:xfrm>
            <a:off x="2482341" y="3218332"/>
            <a:ext cx="7368032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300" dirty="0"/>
              <a:t>Ζυγισμένο 7 ήμερο ημερολόγιο</a:t>
            </a:r>
            <a:endParaRPr lang="en-US" sz="1300" dirty="0"/>
          </a:p>
          <a:p>
            <a:pPr algn="ctr">
              <a:lnSpc>
                <a:spcPct val="100000"/>
              </a:lnSpc>
            </a:pPr>
            <a:r>
              <a:rPr lang="el-GR" sz="1300" dirty="0"/>
              <a:t>Ανάλυση με </a:t>
            </a:r>
            <a:r>
              <a:rPr lang="en-US" sz="1300" dirty="0" err="1"/>
              <a:t>DietAnalysis</a:t>
            </a:r>
            <a:r>
              <a:rPr lang="en-US" sz="1300" dirty="0"/>
              <a:t> Plus</a:t>
            </a:r>
            <a:endParaRPr lang="el-GR" sz="1300" dirty="0"/>
          </a:p>
          <a:p>
            <a:pPr algn="ctr">
              <a:lnSpc>
                <a:spcPct val="100000"/>
              </a:lnSpc>
            </a:pPr>
            <a:r>
              <a:rPr lang="el-GR" sz="1300" dirty="0"/>
              <a:t>Υπολογισμός ημερήσιας διαιτητικής πρόσληψης σε ενέργεια και </a:t>
            </a:r>
            <a:r>
              <a:rPr lang="el-GR" sz="1300" dirty="0" err="1"/>
              <a:t>μακροθρεπτικά</a:t>
            </a:r>
            <a:endParaRPr lang="el-GR" sz="1300" dirty="0"/>
          </a:p>
          <a:p>
            <a:pPr algn="ctr">
              <a:lnSpc>
                <a:spcPct val="100000"/>
              </a:lnSpc>
            </a:pPr>
            <a:r>
              <a:rPr lang="el-GR" sz="1300" dirty="0"/>
              <a:t>Υπολογισμός εβδομαδιαίας πρόσληψης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AC709DC-F0FB-4C23-80C1-7F93D3F6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53" t="11094" r="19471" b="10863"/>
          <a:stretch/>
        </p:blipFill>
        <p:spPr>
          <a:xfrm>
            <a:off x="913518" y="5182750"/>
            <a:ext cx="1302651" cy="1024128"/>
          </a:xfrm>
          <a:prstGeom prst="rect">
            <a:avLst/>
          </a:prstGeom>
        </p:spPr>
      </p:pic>
      <p:sp>
        <p:nvSpPr>
          <p:cNvPr id="49" name="Θέση περιεχομένου 4">
            <a:extLst>
              <a:ext uri="{FF2B5EF4-FFF2-40B4-BE49-F238E27FC236}">
                <a16:creationId xmlns:a16="http://schemas.microsoft.com/office/drawing/2014/main" id="{71BF94E8-C956-4CCE-AD4A-6239609052A1}"/>
              </a:ext>
            </a:extLst>
          </p:cNvPr>
          <p:cNvSpPr txBox="1">
            <a:spLocks/>
          </p:cNvSpPr>
          <p:nvPr/>
        </p:nvSpPr>
        <p:spPr>
          <a:xfrm>
            <a:off x="2482341" y="5007508"/>
            <a:ext cx="7368032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300" dirty="0"/>
              <a:t>IBM SPSS 20</a:t>
            </a:r>
          </a:p>
          <a:p>
            <a:pPr algn="ctr">
              <a:lnSpc>
                <a:spcPct val="100000"/>
              </a:lnSpc>
            </a:pPr>
            <a:r>
              <a:rPr lang="en-US" sz="1300" dirty="0"/>
              <a:t>Student’s T-test, </a:t>
            </a:r>
            <a:r>
              <a:rPr lang="el-GR" sz="1300" dirty="0"/>
              <a:t>Ανάλυση Διακύμανσης</a:t>
            </a:r>
            <a:endParaRPr lang="en-US" sz="1300" dirty="0"/>
          </a:p>
          <a:p>
            <a:pPr algn="ctr">
              <a:lnSpc>
                <a:spcPct val="100000"/>
              </a:lnSpc>
            </a:pPr>
            <a:r>
              <a:rPr lang="el-GR" sz="1300" dirty="0"/>
              <a:t>Συντελεστής Συσχέτισης </a:t>
            </a:r>
            <a:r>
              <a:rPr lang="en-US" sz="1300" dirty="0"/>
              <a:t>Pearson</a:t>
            </a:r>
          </a:p>
          <a:p>
            <a:pPr algn="ctr">
              <a:lnSpc>
                <a:spcPct val="100000"/>
              </a:lnSpc>
            </a:pPr>
            <a:r>
              <a:rPr lang="el-GR" sz="1300" dirty="0"/>
              <a:t>Ανάλυση Διακύμανσης Επαναλαμβανόμενων Μετρήσεων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330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8" y="271097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Δημογραφικά Χαρακτηριστικά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2482341" y="1333929"/>
            <a:ext cx="7368032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Ολικός όγκος ούρων 24ωρου</a:t>
            </a:r>
            <a:endParaRPr lang="en-US" sz="1500" dirty="0"/>
          </a:p>
          <a:p>
            <a:pPr algn="ctr">
              <a:lnSpc>
                <a:spcPct val="100000"/>
              </a:lnSpc>
            </a:pPr>
            <a:r>
              <a:rPr lang="el-GR" sz="1500" dirty="0"/>
              <a:t>Χρώμα σε κλίμακα 8 σημείων </a:t>
            </a:r>
            <a:r>
              <a:rPr lang="en-US" sz="1500" dirty="0"/>
              <a:t>Armstrong et al 1994</a:t>
            </a:r>
            <a:endParaRPr lang="el-GR" sz="1500" dirty="0"/>
          </a:p>
          <a:p>
            <a:pPr algn="ctr">
              <a:lnSpc>
                <a:spcPct val="100000"/>
              </a:lnSpc>
            </a:pPr>
            <a:r>
              <a:rPr lang="el-GR" sz="1500" dirty="0" err="1"/>
              <a:t>Οσμωτικότητα</a:t>
            </a:r>
            <a:r>
              <a:rPr lang="el-GR" sz="1500" dirty="0"/>
              <a:t> ούρων </a:t>
            </a:r>
          </a:p>
          <a:p>
            <a:pPr algn="ctr">
              <a:lnSpc>
                <a:spcPct val="100000"/>
              </a:lnSpc>
            </a:pPr>
            <a:r>
              <a:rPr lang="el-GR" sz="1500" dirty="0" err="1"/>
              <a:t>Κρεατινίνη</a:t>
            </a:r>
            <a:r>
              <a:rPr lang="el-GR" sz="1500" dirty="0"/>
              <a:t> 24ωρου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Συγκέντρωση </a:t>
            </a:r>
            <a:r>
              <a:rPr lang="en-US" sz="1500" dirty="0"/>
              <a:t>AGEs </a:t>
            </a:r>
            <a:r>
              <a:rPr lang="el-GR" sz="1500" dirty="0"/>
              <a:t>με τη μέθοδο της </a:t>
            </a:r>
            <a:r>
              <a:rPr lang="el-GR" sz="1500" dirty="0" err="1"/>
              <a:t>φθορισμομετρίας</a:t>
            </a:r>
            <a:r>
              <a:rPr lang="el-GR" sz="1500" dirty="0"/>
              <a:t> λ</a:t>
            </a:r>
            <a:r>
              <a:rPr lang="en-US" sz="1500" dirty="0"/>
              <a:t>emission=370 nm, </a:t>
            </a:r>
            <a:r>
              <a:rPr lang="el-GR" sz="1500" dirty="0"/>
              <a:t>λ</a:t>
            </a:r>
            <a:r>
              <a:rPr lang="en-US" sz="1500" dirty="0"/>
              <a:t>excitation=440nm</a:t>
            </a:r>
            <a:r>
              <a:rPr lang="el-GR" sz="1500" dirty="0"/>
              <a:t> 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105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8" y="271097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Εβδομαδιαία Διακύμανση</a:t>
            </a:r>
            <a:r>
              <a:rPr lang="en-US" sz="4000" dirty="0">
                <a:solidFill>
                  <a:srgbClr val="C00000"/>
                </a:solidFill>
                <a:latin typeface="Trebuchet MS" pitchFamily="34" charset="0"/>
              </a:rPr>
              <a:t> AGEs</a:t>
            </a: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2110232" y="1351122"/>
            <a:ext cx="8176768" cy="1062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Παρατηρήθηκε μειωμένη διακύμανση στην 24ωρη απέκκριση </a:t>
            </a:r>
            <a:r>
              <a:rPr lang="en-US" sz="1500" dirty="0"/>
              <a:t>AGEs </a:t>
            </a:r>
            <a:r>
              <a:rPr lang="el-GR" sz="1500" dirty="0"/>
              <a:t>σε περίοδο 6 ημερών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Παρόλα αυτά παρατηρήθηκε μεγάλη διακύμανση μεταξύ των συμμετεχόντων σε όλες τις ημέρες</a:t>
            </a:r>
          </a:p>
          <a:p>
            <a:pPr algn="ctr">
              <a:lnSpc>
                <a:spcPct val="100000"/>
              </a:lnSpc>
            </a:pPr>
            <a:r>
              <a:rPr lang="en-US" sz="1500" dirty="0"/>
              <a:t>Coefficient of Variation: 85-116%</a:t>
            </a:r>
            <a:endParaRPr lang="el-GR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9898A-8642-4941-A555-E52986F49E46}"/>
              </a:ext>
            </a:extLst>
          </p:cNvPr>
          <p:cNvSpPr txBox="1"/>
          <p:nvPr/>
        </p:nvSpPr>
        <p:spPr>
          <a:xfrm>
            <a:off x="7150608" y="2962656"/>
            <a:ext cx="16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p-trend=0.56</a:t>
            </a: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E65096CA-AE95-43B1-8ADA-099478F2F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611839"/>
              </p:ext>
            </p:extLst>
          </p:nvPr>
        </p:nvGraphicFramePr>
        <p:xfrm>
          <a:off x="2821114" y="2762884"/>
          <a:ext cx="5938838" cy="336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52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84" y="8282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Εβδομαδιαία Διακύμανση</a:t>
            </a:r>
            <a:r>
              <a:rPr lang="en-US" sz="4000" dirty="0">
                <a:solidFill>
                  <a:srgbClr val="C00000"/>
                </a:solidFill>
                <a:latin typeface="Trebuchet MS" pitchFamily="34" charset="0"/>
              </a:rPr>
              <a:t> AGEs</a:t>
            </a: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1619228" y="852237"/>
            <a:ext cx="9217152" cy="939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Οι συμμετέχοντες εμφάνιζαν μεγάλο εύρος στην ατομική τους διακύμανση στην απέκκριση </a:t>
            </a:r>
            <a:r>
              <a:rPr lang="en-US" sz="1500" dirty="0"/>
              <a:t>AGEs</a:t>
            </a:r>
            <a:r>
              <a:rPr lang="el-GR" sz="1500" dirty="0"/>
              <a:t> (</a:t>
            </a:r>
            <a:r>
              <a:rPr lang="en-US" sz="1500" dirty="0"/>
              <a:t>intraindividual variability weekly)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Η εσωτερική διακύμανση ανά συμμετέχοντα κυμαινόταν από 2,38% έως 164,53%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2F97891D-7D81-43F1-BAAC-E4D3618CBFE2}"/>
              </a:ext>
            </a:extLst>
          </p:cNvPr>
          <p:cNvGrpSpPr/>
          <p:nvPr/>
        </p:nvGrpSpPr>
        <p:grpSpPr>
          <a:xfrm>
            <a:off x="5333228" y="1823312"/>
            <a:ext cx="4924042" cy="2490320"/>
            <a:chOff x="5780251" y="1837085"/>
            <a:chExt cx="4924042" cy="2490320"/>
          </a:xfrm>
        </p:grpSpPr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B22B7DE9-07E6-4A95-B379-CBFC3A75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0251" y="1837085"/>
              <a:ext cx="4924042" cy="24903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BF0FA6-B68E-4A6E-990C-386089885BB1}"/>
                </a:ext>
              </a:extLst>
            </p:cNvPr>
            <p:cNvSpPr txBox="1"/>
            <p:nvPr/>
          </p:nvSpPr>
          <p:spPr>
            <a:xfrm>
              <a:off x="7865978" y="1851173"/>
              <a:ext cx="1708806" cy="31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p-trend=0.224</a:t>
              </a:r>
            </a:p>
          </p:txBody>
        </p:sp>
      </p:grp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32A090D5-A728-4130-AD64-D07221B8CC9A}"/>
              </a:ext>
            </a:extLst>
          </p:cNvPr>
          <p:cNvGrpSpPr/>
          <p:nvPr/>
        </p:nvGrpSpPr>
        <p:grpSpPr>
          <a:xfrm>
            <a:off x="965512" y="4034273"/>
            <a:ext cx="3837390" cy="2302434"/>
            <a:chOff x="308723" y="3976377"/>
            <a:chExt cx="3837390" cy="23024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17F7A770-D1A7-46F2-AC7B-373FD26A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723" y="3976377"/>
              <a:ext cx="3837390" cy="23024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528A29-078B-4C35-9512-5655DDBE512C}"/>
                </a:ext>
              </a:extLst>
            </p:cNvPr>
            <p:cNvSpPr txBox="1"/>
            <p:nvPr/>
          </p:nvSpPr>
          <p:spPr>
            <a:xfrm>
              <a:off x="1934730" y="4032719"/>
              <a:ext cx="82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p=0.16</a:t>
              </a: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57EC751D-F990-45B9-BAF2-BF47F9EE862C}"/>
              </a:ext>
            </a:extLst>
          </p:cNvPr>
          <p:cNvGrpSpPr/>
          <p:nvPr/>
        </p:nvGrpSpPr>
        <p:grpSpPr>
          <a:xfrm>
            <a:off x="965512" y="1854017"/>
            <a:ext cx="3584217" cy="2150531"/>
            <a:chOff x="435310" y="1837085"/>
            <a:chExt cx="3584217" cy="2150531"/>
          </a:xfrm>
        </p:grpSpPr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251D0252-C7BF-4C8A-9E98-35EA880B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310" y="1837085"/>
              <a:ext cx="3584217" cy="21505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76B14-4784-46BF-AB13-145419A2E6CF}"/>
                </a:ext>
              </a:extLst>
            </p:cNvPr>
            <p:cNvSpPr txBox="1"/>
            <p:nvPr/>
          </p:nvSpPr>
          <p:spPr>
            <a:xfrm>
              <a:off x="2069448" y="2137481"/>
              <a:ext cx="82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p=0.41</a:t>
              </a: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2B61C3E3-14C6-4B0B-8FE4-5A58BDA925D6}"/>
              </a:ext>
            </a:extLst>
          </p:cNvPr>
          <p:cNvGrpSpPr/>
          <p:nvPr/>
        </p:nvGrpSpPr>
        <p:grpSpPr>
          <a:xfrm>
            <a:off x="5706596" y="4345710"/>
            <a:ext cx="4029466" cy="2395671"/>
            <a:chOff x="6227804" y="4290829"/>
            <a:chExt cx="4029466" cy="2395671"/>
          </a:xfrm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6DF09639-29A1-4AFD-B880-C63054FF0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7804" y="4290829"/>
              <a:ext cx="3992784" cy="239567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95F25-D28E-4C2A-988C-D660EC98952F}"/>
                </a:ext>
              </a:extLst>
            </p:cNvPr>
            <p:cNvSpPr txBox="1"/>
            <p:nvPr/>
          </p:nvSpPr>
          <p:spPr>
            <a:xfrm>
              <a:off x="8548464" y="4313632"/>
              <a:ext cx="1708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p-trend=0.96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4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10497" y="152400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Ευχαριστίες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800" y="1638019"/>
            <a:ext cx="8323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Γεωπονικό Πανεπιστήμιο Αθηνών</a:t>
            </a:r>
            <a:endParaRPr lang="en-US" b="1" dirty="0"/>
          </a:p>
          <a:p>
            <a:endParaRPr lang="en-US" dirty="0"/>
          </a:p>
          <a:p>
            <a:r>
              <a:rPr lang="el-GR" dirty="0"/>
              <a:t>Καθηγήτρια</a:t>
            </a:r>
            <a:r>
              <a:rPr lang="en-US" dirty="0"/>
              <a:t> </a:t>
            </a:r>
            <a:r>
              <a:rPr lang="el-GR" dirty="0"/>
              <a:t>Μ. </a:t>
            </a:r>
            <a:r>
              <a:rPr lang="el-GR" dirty="0" err="1"/>
              <a:t>Καψοκεφάλου</a:t>
            </a:r>
            <a:endParaRPr lang="en-US" dirty="0"/>
          </a:p>
          <a:p>
            <a:r>
              <a:rPr lang="el-GR" dirty="0"/>
              <a:t>Επίκουρη Καθηγήτρια Α. </a:t>
            </a:r>
            <a:r>
              <a:rPr lang="el-GR" dirty="0" err="1"/>
              <a:t>Γαρδέλη</a:t>
            </a:r>
            <a:endParaRPr lang="en-US" dirty="0"/>
          </a:p>
          <a:p>
            <a:r>
              <a:rPr lang="el-GR" dirty="0" err="1"/>
              <a:t>Θ.Μικρού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779EBF-6F83-4F67-A23C-85A5EC1E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629" y="2180094"/>
            <a:ext cx="5794580" cy="73684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DAD81B-3273-4E65-B90F-B628F82A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31922"/>
            <a:ext cx="5375019" cy="8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7620000" cy="1143000"/>
          </a:xfrm>
        </p:spPr>
        <p:txBody>
          <a:bodyPr/>
          <a:lstStyle/>
          <a:p>
            <a:pPr algn="ctr"/>
            <a:r>
              <a:rPr lang="el-GR" b="1" dirty="0"/>
              <a:t>Ευχαριστώ!!!!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5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7" y="1524000"/>
            <a:ext cx="73437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920" y="284211"/>
            <a:ext cx="822816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Ιστορική αναδρομή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257801" y="3657600"/>
            <a:ext cx="1971103" cy="22098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2209800"/>
            <a:ext cx="1371600" cy="1143000"/>
          </a:xfrm>
          <a:prstGeom prst="ellipse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920" y="6134100"/>
            <a:ext cx="407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Naila Rabbani </a:t>
            </a:r>
            <a:r>
              <a:rPr lang="el-GR" sz="1400" i="1" dirty="0"/>
              <a:t>,</a:t>
            </a:r>
            <a:r>
              <a:rPr lang="it-IT" sz="1400" i="1" dirty="0"/>
              <a:t> Paul J. Thornalley</a:t>
            </a:r>
            <a:r>
              <a:rPr lang="el-GR" sz="1400" i="1" dirty="0"/>
              <a:t>, </a:t>
            </a:r>
            <a:r>
              <a:rPr lang="en-US" sz="1400" i="1" dirty="0"/>
              <a:t>Amino Acids (2012)</a:t>
            </a:r>
          </a:p>
        </p:txBody>
      </p:sp>
    </p:spTree>
    <p:extLst>
      <p:ext uri="{BB962C8B-B14F-4D97-AF65-F5344CB8AC3E}">
        <p14:creationId xmlns:p14="http://schemas.microsoft.com/office/powerpoint/2010/main" val="14885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8CAAE-3A21-445C-BD72-277BCDDCB6B8}"/>
              </a:ext>
            </a:extLst>
          </p:cNvPr>
          <p:cNvSpPr txBox="1"/>
          <p:nvPr/>
        </p:nvSpPr>
        <p:spPr>
          <a:xfrm>
            <a:off x="471557" y="1536947"/>
            <a:ext cx="4802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Μελέτη σε </a:t>
            </a:r>
            <a:r>
              <a:rPr lang="en-US" dirty="0"/>
              <a:t>535</a:t>
            </a:r>
            <a:r>
              <a:rPr lang="el-GR" dirty="0"/>
              <a:t> άνδρες και </a:t>
            </a:r>
            <a:r>
              <a:rPr lang="en-US" dirty="0"/>
              <a:t>606</a:t>
            </a:r>
            <a:r>
              <a:rPr lang="el-GR" dirty="0"/>
              <a:t> γυναίκες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Ελεύθεροι ΣΔ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45-65 </a:t>
            </a:r>
            <a:r>
              <a:rPr lang="el-GR" dirty="0"/>
              <a:t>ετών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</a:t>
            </a:r>
            <a:r>
              <a:rPr lang="en-US" dirty="0"/>
              <a:t>8</a:t>
            </a:r>
            <a:r>
              <a:rPr lang="el-GR" dirty="0"/>
              <a:t> χρόνια </a:t>
            </a:r>
            <a:r>
              <a:rPr lang="en-US" dirty="0"/>
              <a:t>follow up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Συσχέτιση </a:t>
            </a:r>
            <a:r>
              <a:rPr lang="en-US" dirty="0"/>
              <a:t>AGEs </a:t>
            </a:r>
            <a:r>
              <a:rPr lang="el-GR" dirty="0"/>
              <a:t>στο ορό (δείγμα νηστείας) με καρδιαγγειακή θνητότητα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98B98DC-01DE-4D3F-A48F-F6C68B59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97" y="478378"/>
            <a:ext cx="4625369" cy="340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5E19872-3B60-4B44-A107-48B7AAF364C5}"/>
              </a:ext>
            </a:extLst>
          </p:cNvPr>
          <p:cNvSpPr/>
          <p:nvPr/>
        </p:nvSpPr>
        <p:spPr>
          <a:xfrm>
            <a:off x="4833458" y="6343323"/>
            <a:ext cx="7528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100" dirty="0" err="1"/>
              <a:t>Bente</a:t>
            </a:r>
            <a:r>
              <a:rPr lang="en-US" altLang="el-GR" sz="1100" dirty="0"/>
              <a:t> K. </a:t>
            </a:r>
            <a:r>
              <a:rPr lang="en-US" altLang="el-GR" sz="1100" dirty="0" err="1"/>
              <a:t>Kilhovd</a:t>
            </a:r>
            <a:r>
              <a:rPr lang="en-US" altLang="el-GR" sz="1100" dirty="0"/>
              <a:t>. Arteriosclerosis, Thrombosis, and Vascular Biology. DOI: (10.1161/01.ATV.0000158380.44231.fe)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B93ABC6-9210-413B-B865-21AF065B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4" y="3907854"/>
            <a:ext cx="6475325" cy="24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1C6F8143-7208-4D13-9AD4-ACCE6AA3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22" y="360535"/>
            <a:ext cx="822816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4000" dirty="0">
                <a:solidFill>
                  <a:srgbClr val="C00000"/>
                </a:solidFill>
                <a:latin typeface="Trebuchet MS" pitchFamily="34" charset="0"/>
              </a:rPr>
              <a:t>AGEs </a:t>
            </a: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και θνητότητα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DED5D-5E63-4F4C-9640-7D0EA2C6DC6A}"/>
              </a:ext>
            </a:extLst>
          </p:cNvPr>
          <p:cNvSpPr txBox="1"/>
          <p:nvPr/>
        </p:nvSpPr>
        <p:spPr>
          <a:xfrm>
            <a:off x="675076" y="4313335"/>
            <a:ext cx="3330273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dirty="0"/>
              <a:t>63 % υψηλότερο κίνδυνο ολικής θνητότητας και 5 φορές υψηλότερο κίνδυνο θνητότητας από καρδιαγγειακά στις γυναίκες μόνο </a:t>
            </a:r>
          </a:p>
        </p:txBody>
      </p:sp>
    </p:spTree>
    <p:extLst>
      <p:ext uri="{BB962C8B-B14F-4D97-AF65-F5344CB8AC3E}">
        <p14:creationId xmlns:p14="http://schemas.microsoft.com/office/powerpoint/2010/main" val="38835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980481" y="313953"/>
            <a:ext cx="822816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el-GR" sz="40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35867" y="208287"/>
            <a:ext cx="822816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Γήρανση και </a:t>
            </a:r>
            <a:r>
              <a:rPr lang="el-GR" sz="4000" dirty="0" err="1">
                <a:solidFill>
                  <a:srgbClr val="C00000"/>
                </a:solidFill>
                <a:latin typeface="Trebuchet MS" pitchFamily="34" charset="0"/>
              </a:rPr>
              <a:t>παθογέννεση</a:t>
            </a: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 νόσων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16" y="1482451"/>
            <a:ext cx="6359887" cy="42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5556" y="5868810"/>
            <a:ext cx="4554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K. </a:t>
            </a:r>
            <a:r>
              <a:rPr lang="en-US" sz="1200" i="1" dirty="0" err="1">
                <a:solidFill>
                  <a:prstClr val="black"/>
                </a:solidFill>
              </a:rPr>
              <a:t>Byun</a:t>
            </a:r>
            <a:r>
              <a:rPr lang="en-US" sz="1200" i="1" dirty="0">
                <a:solidFill>
                  <a:prstClr val="black"/>
                </a:solidFill>
              </a:rPr>
              <a:t> et al. / Pharmacology &amp; Therapeutics 177 (2017) 44–55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B7DF3-1118-4410-A402-0661085C086D}"/>
              </a:ext>
            </a:extLst>
          </p:cNvPr>
          <p:cNvSpPr txBox="1"/>
          <p:nvPr/>
        </p:nvSpPr>
        <p:spPr>
          <a:xfrm>
            <a:off x="535867" y="2485402"/>
            <a:ext cx="4522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</a:t>
            </a:r>
            <a:r>
              <a:rPr lang="en-US" dirty="0"/>
              <a:t> AGEs </a:t>
            </a:r>
            <a:r>
              <a:rPr lang="el-GR" dirty="0"/>
              <a:t>έχουν εμπλακεί στην </a:t>
            </a:r>
            <a:r>
              <a:rPr lang="el-GR" dirty="0" err="1"/>
              <a:t>παθογέννεση</a:t>
            </a:r>
            <a:r>
              <a:rPr lang="el-GR" dirty="0"/>
              <a:t> πληθώρας χρόνιων νόσων </a:t>
            </a:r>
          </a:p>
          <a:p>
            <a:endParaRPr lang="el-GR" dirty="0"/>
          </a:p>
          <a:p>
            <a:r>
              <a:rPr lang="el-GR" dirty="0"/>
              <a:t>Ως μια από τις κύριες πηγές </a:t>
            </a:r>
            <a:r>
              <a:rPr lang="el-GR" dirty="0" err="1"/>
              <a:t>ιστικής</a:t>
            </a:r>
            <a:r>
              <a:rPr lang="el-GR" dirty="0"/>
              <a:t> βλάβης κατέχουν πρωταγωνιστικό ρόλο στους μηχανισμούς γήρανσης.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72" y="830545"/>
            <a:ext cx="5493999" cy="478229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096000" y="5773539"/>
            <a:ext cx="71988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50" dirty="0" err="1"/>
              <a:t>Lisanne</a:t>
            </a:r>
            <a:r>
              <a:rPr lang="el-GR" sz="1050" dirty="0"/>
              <a:t> C. de </a:t>
            </a:r>
            <a:r>
              <a:rPr lang="el-GR" sz="1050" dirty="0" err="1"/>
              <a:t>Vos</a:t>
            </a:r>
            <a:r>
              <a:rPr lang="el-GR" sz="1050" dirty="0"/>
              <a:t>, </a:t>
            </a:r>
            <a:r>
              <a:rPr lang="en-US" sz="1050" dirty="0"/>
              <a:t>et al 2016, </a:t>
            </a:r>
            <a:r>
              <a:rPr lang="el-GR" sz="1050" dirty="0" err="1"/>
              <a:t>Atherosclerosis</a:t>
            </a:r>
            <a:r>
              <a:rPr lang="el-GR" sz="1050" dirty="0"/>
              <a:t>, https://doi.org/10.1016/j.atherosclerosis.2016.10.012.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62D4F-3FEC-4700-B37B-5CA714F790CF}"/>
              </a:ext>
            </a:extLst>
          </p:cNvPr>
          <p:cNvSpPr txBox="1"/>
          <p:nvPr/>
        </p:nvSpPr>
        <p:spPr>
          <a:xfrm>
            <a:off x="365121" y="122314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</a:t>
            </a:r>
            <a:r>
              <a:rPr lang="en-US" dirty="0"/>
              <a:t> AGEs </a:t>
            </a:r>
            <a:r>
              <a:rPr lang="el-GR" dirty="0"/>
              <a:t>φαίνεται να δρουν μέσω τεσσάρων  ανεξάρτητων μηχανισμών: </a:t>
            </a:r>
            <a:endParaRPr lang="en-US" dirty="0"/>
          </a:p>
          <a:p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l-GR" dirty="0"/>
              <a:t>Ενεργοποίηση των </a:t>
            </a:r>
            <a:r>
              <a:rPr lang="el-GR" dirty="0" err="1"/>
              <a:t>μακροφάγων</a:t>
            </a:r>
            <a:endParaRPr lang="el-GR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l-GR" dirty="0"/>
              <a:t>Μείωση της δράσης πρωτεϊνών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l-GR" dirty="0"/>
              <a:t>Προώθηση της διασύνδεσης πρωτεϊνών (</a:t>
            </a:r>
            <a:r>
              <a:rPr lang="en-US" dirty="0"/>
              <a:t>cross-linking)</a:t>
            </a:r>
            <a:endParaRPr lang="el-GR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l-GR" dirty="0"/>
              <a:t>Πρόσδεση στον υποδοχέα τους </a:t>
            </a:r>
            <a:r>
              <a:rPr lang="en-US" dirty="0"/>
              <a:t>RAGE</a:t>
            </a:r>
            <a:endParaRPr lang="el-GR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502C761C-233A-405C-85B8-4E33B666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1" y="0"/>
            <a:ext cx="822816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Μηχανισμοί δράσης</a:t>
            </a:r>
          </a:p>
        </p:txBody>
      </p:sp>
    </p:spTree>
    <p:extLst>
      <p:ext uri="{BB962C8B-B14F-4D97-AF65-F5344CB8AC3E}">
        <p14:creationId xmlns:p14="http://schemas.microsoft.com/office/powerpoint/2010/main" val="256314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8600" y="46666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Η προελευση τους</a:t>
            </a:r>
          </a:p>
        </p:txBody>
      </p:sp>
      <p:pic>
        <p:nvPicPr>
          <p:cNvPr id="10242" name="Picture 2" descr="ÎÏÎ¿ÏÎ­Î»ÎµÏÎ¼Î± ÎµÎ¹ÎºÏÎ½Î±Ï Î³Î¹Î± dietary glycation p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"/>
          <a:stretch/>
        </p:blipFill>
        <p:spPr bwMode="auto">
          <a:xfrm>
            <a:off x="4493342" y="940199"/>
            <a:ext cx="6847553" cy="54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629093" y="3321609"/>
            <a:ext cx="2438400" cy="9144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6F720095-1FFE-4E3E-B3A5-F2918092214B}"/>
              </a:ext>
            </a:extLst>
          </p:cNvPr>
          <p:cNvSpPr/>
          <p:nvPr/>
        </p:nvSpPr>
        <p:spPr>
          <a:xfrm>
            <a:off x="9525000" y="3321609"/>
            <a:ext cx="2033323" cy="56459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467868"/>
            <a:ext cx="87344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486331" y="234148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41331" y="3809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0548" y="4326672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31677" y="555489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63486" y="119434"/>
            <a:ext cx="11307404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Κύριοι παράγοντες διατροφής &amp; τρόπου ζωής</a:t>
            </a:r>
          </a:p>
        </p:txBody>
      </p:sp>
      <p:sp>
        <p:nvSpPr>
          <p:cNvPr id="4" name="Rectangle 3"/>
          <p:cNvSpPr/>
          <p:nvPr/>
        </p:nvSpPr>
        <p:spPr>
          <a:xfrm>
            <a:off x="8781051" y="55548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 </a:t>
            </a:r>
            <a:r>
              <a:rPr lang="en-US" sz="1200" i="1" dirty="0" err="1"/>
              <a:t>Ottum</a:t>
            </a:r>
            <a:r>
              <a:rPr lang="en-US" sz="1200" i="1" dirty="0"/>
              <a:t> MS (2015) J. </a:t>
            </a:r>
            <a:r>
              <a:rPr lang="en-US" sz="1200" i="1" dirty="0" err="1"/>
              <a:t>Clin</a:t>
            </a:r>
            <a:r>
              <a:rPr lang="en-US" sz="1200" i="1" dirty="0"/>
              <a:t>. </a:t>
            </a:r>
            <a:r>
              <a:rPr lang="en-US" sz="1200" i="1" dirty="0" err="1"/>
              <a:t>Biochem</a:t>
            </a:r>
            <a:r>
              <a:rPr lang="en-US" sz="1200" i="1" dirty="0"/>
              <a:t>. </a:t>
            </a:r>
            <a:r>
              <a:rPr lang="en-US" sz="1200" i="1" dirty="0" err="1"/>
              <a:t>Nutr</a:t>
            </a:r>
            <a:r>
              <a:rPr lang="en-US" sz="1200" i="1" dirty="0"/>
              <a:t>. 57 (1) 1–12</a:t>
            </a:r>
          </a:p>
        </p:txBody>
      </p:sp>
    </p:spTree>
    <p:extLst>
      <p:ext uri="{BB962C8B-B14F-4D97-AF65-F5344CB8AC3E}">
        <p14:creationId xmlns:p14="http://schemas.microsoft.com/office/powerpoint/2010/main" val="9983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467868"/>
            <a:ext cx="87344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695206" y="4923417"/>
            <a:ext cx="609600" cy="381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81051" y="53044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 </a:t>
            </a:r>
            <a:r>
              <a:rPr lang="en-US" sz="1200" i="1" dirty="0" err="1"/>
              <a:t>Ottum</a:t>
            </a:r>
            <a:r>
              <a:rPr lang="en-US" sz="1200" i="1" dirty="0"/>
              <a:t> MS (2015) J. </a:t>
            </a:r>
            <a:r>
              <a:rPr lang="en-US" sz="1200" i="1" dirty="0" err="1"/>
              <a:t>Clin</a:t>
            </a:r>
            <a:r>
              <a:rPr lang="en-US" sz="1200" i="1" dirty="0"/>
              <a:t>. </a:t>
            </a:r>
            <a:r>
              <a:rPr lang="en-US" sz="1200" i="1" dirty="0" err="1"/>
              <a:t>Biochem</a:t>
            </a:r>
            <a:r>
              <a:rPr lang="en-US" sz="1200" i="1" dirty="0"/>
              <a:t>. </a:t>
            </a:r>
            <a:r>
              <a:rPr lang="en-US" sz="1200" i="1" dirty="0" err="1"/>
              <a:t>Nutr</a:t>
            </a:r>
            <a:r>
              <a:rPr lang="en-US" sz="1200" i="1" dirty="0"/>
              <a:t>. 57 (1) 1–12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7927AF7C-1FD2-40E2-8416-8F0E531C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6" y="119434"/>
            <a:ext cx="11307404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Κύριοι παράγοντες διατροφής &amp; τρόπου ζωής</a:t>
            </a:r>
          </a:p>
        </p:txBody>
      </p:sp>
    </p:spTree>
    <p:extLst>
      <p:ext uri="{BB962C8B-B14F-4D97-AF65-F5344CB8AC3E}">
        <p14:creationId xmlns:p14="http://schemas.microsoft.com/office/powerpoint/2010/main" val="12798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D10F2E-1346-4E16-9926-F09B6E3B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98" y="2382096"/>
            <a:ext cx="7874982" cy="322897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CA11F05-331E-49D5-BA7A-8AA8DD6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" y="79073"/>
            <a:ext cx="92964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l-GR" sz="4000" dirty="0">
                <a:solidFill>
                  <a:srgbClr val="C00000"/>
                </a:solidFill>
                <a:latin typeface="Trebuchet MS" pitchFamily="34" charset="0"/>
              </a:rPr>
              <a:t>Βασικά προβλήματα στην μελέτη τους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F52D5E9B-78ED-423F-BC97-D260E35E072C}"/>
              </a:ext>
            </a:extLst>
          </p:cNvPr>
          <p:cNvSpPr txBox="1">
            <a:spLocks/>
          </p:cNvSpPr>
          <p:nvPr/>
        </p:nvSpPr>
        <p:spPr>
          <a:xfrm>
            <a:off x="592130" y="948048"/>
            <a:ext cx="9896037" cy="137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l-GR" sz="1500" dirty="0"/>
              <a:t>Ο μεταβολισμός και απέκκριση των </a:t>
            </a:r>
            <a:r>
              <a:rPr lang="en-US" sz="1500" dirty="0"/>
              <a:t>AGEs </a:t>
            </a:r>
            <a:r>
              <a:rPr lang="el-GR" sz="1500" dirty="0"/>
              <a:t>είναι λιγότερο γνωστή</a:t>
            </a:r>
            <a:endParaRPr lang="en-US" sz="1500" dirty="0"/>
          </a:p>
          <a:p>
            <a:pPr algn="ctr">
              <a:lnSpc>
                <a:spcPct val="100000"/>
              </a:lnSpc>
            </a:pPr>
            <a:r>
              <a:rPr lang="el-GR" sz="1500" dirty="0"/>
              <a:t>Η μελέτη της συνολικής έκθεσης και παραγωγής </a:t>
            </a:r>
            <a:r>
              <a:rPr lang="en-US" sz="1500" dirty="0"/>
              <a:t>AGEs </a:t>
            </a:r>
            <a:r>
              <a:rPr lang="el-GR" sz="1500" dirty="0"/>
              <a:t>σε μεγάλες περιόδους είναι ελάχιστα μελετημένη</a:t>
            </a:r>
          </a:p>
          <a:p>
            <a:pPr algn="ctr">
              <a:lnSpc>
                <a:spcPct val="100000"/>
              </a:lnSpc>
            </a:pPr>
            <a:r>
              <a:rPr lang="el-GR" sz="1500" dirty="0"/>
              <a:t>Η εστίαση σε δείκτες συγκέντρωσης στο αίμα περιορίζει την μακροχρόνια αποτύπωση της κινητικής και του κιρκάδιου ρυθμού των </a:t>
            </a:r>
            <a:r>
              <a:rPr lang="en-US" sz="1500" dirty="0"/>
              <a:t>AGES</a:t>
            </a:r>
            <a:endParaRPr lang="el-GR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788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D756544-7139-43A2-9BB6-F41F393DBD14}"/>
              </a:ext>
            </a:extLst>
          </p:cNvPr>
          <p:cNvSpPr txBox="1">
            <a:spLocks/>
          </p:cNvSpPr>
          <p:nvPr/>
        </p:nvSpPr>
        <p:spPr>
          <a:xfrm>
            <a:off x="1084990" y="5670507"/>
            <a:ext cx="9527458" cy="852087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l-GR" sz="1500" b="1" u="sng" dirty="0"/>
              <a:t>Σκοπός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500" dirty="0"/>
              <a:t>Αποτύπωση της εβδομαδιαίας διακύμανσης των </a:t>
            </a:r>
            <a:r>
              <a:rPr lang="en-US" sz="1500" dirty="0"/>
              <a:t>AGEs </a:t>
            </a:r>
            <a:r>
              <a:rPr lang="el-GR" sz="1500" dirty="0"/>
              <a:t>στα ούρα υγιών ενηλίκων και η συσχέτιση τους με της διαιτητική πρόσληψη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352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3751</TotalTime>
  <Words>610</Words>
  <Application>Microsoft Office PowerPoint</Application>
  <PresentationFormat>Ευρεία οθόνη</PresentationFormat>
  <Paragraphs>132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Courier New</vt:lpstr>
      <vt:lpstr>Trebuchet MS</vt:lpstr>
      <vt:lpstr>Βάση</vt:lpstr>
      <vt:lpstr>ΔΙΑΚΥΜΑΝΣΗ ΤΩΝ ΕΠΙΠΕΔΩΝ ΔΕΙΚΤΩΝ ΜΗ ΕΝΖΥΜΑΤΙΚΗΣ ΓΛΥΚΟΖΥΛΙΩΣΗΣ ΚΑΙ Η ΣΥΣΧΕΤΙΣΗ ΤΟΥΣ ΜΕ ΤΗ ΔΙΑΤΡΟΦΙΚΗ ΠΡΟΣΛΗΨΗ ΣΕ ΔΕΙΓΜΑ ΥΓΙΩΝ ΕΝΗΛΙΚΩΝ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Ευχαριστώ!!!!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ΕΚΤΙΜΗΣΗ ΤΗΣ ΣΥΝΕΙΣΦΟΡΑΣ ΤΟΥ ΠΡΟΓΡΑΜΜΑΤΟΣ ΣΤΗΡΙΞΗΣ ΔΙΑΤΡΟΦΗΣ ΕΥΑΛΩΤΩΝ ΠΛΗΘΥΣΜΙΑΚΩΝ ΟΜΑΔΩΝ: ΤΑ ΠΡΟΓΡΑΜΜΑΤΑ "ΤΑΜΕΙΟ ΕΥΡΩΠΑΪΚΗΣ ΒΟΗΘΕΙΑΣ ΓΙΑ ΤΟΥΣ ΑΠΟΡΟΥΣ (TEBA/FEAD)"»</dc:title>
  <dc:creator>Fujitsu</dc:creator>
  <cp:lastModifiedBy>Αντώνης Βλασσόπουλος</cp:lastModifiedBy>
  <cp:revision>213</cp:revision>
  <dcterms:created xsi:type="dcterms:W3CDTF">2018-10-28T10:24:20Z</dcterms:created>
  <dcterms:modified xsi:type="dcterms:W3CDTF">2021-12-07T23:54:15Z</dcterms:modified>
</cp:coreProperties>
</file>