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93" r:id="rId4"/>
    <p:sldId id="295" r:id="rId5"/>
    <p:sldId id="294" r:id="rId6"/>
    <p:sldId id="292" r:id="rId7"/>
    <p:sldId id="344" r:id="rId8"/>
    <p:sldId id="346" r:id="rId9"/>
    <p:sldId id="347" r:id="rId10"/>
    <p:sldId id="348" r:id="rId11"/>
    <p:sldId id="345" r:id="rId12"/>
    <p:sldId id="349" r:id="rId13"/>
    <p:sldId id="350" r:id="rId14"/>
    <p:sldId id="351" r:id="rId15"/>
    <p:sldId id="296" r:id="rId16"/>
    <p:sldId id="341" r:id="rId17"/>
    <p:sldId id="342" r:id="rId18"/>
    <p:sldId id="297" r:id="rId19"/>
    <p:sldId id="343" r:id="rId20"/>
    <p:sldId id="303" r:id="rId21"/>
    <p:sldId id="353" r:id="rId22"/>
    <p:sldId id="352" r:id="rId23"/>
    <p:sldId id="314" r:id="rId24"/>
    <p:sldId id="354" r:id="rId25"/>
    <p:sldId id="355" r:id="rId26"/>
    <p:sldId id="340"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9C79-DE7F-36B5-335F-AD2B10A19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D41DAB31-5C73-870D-81ED-C967B3D795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2832CB7C-AE1A-EF80-1D02-0181B57F902B}"/>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5" name="Footer Placeholder 4">
            <a:extLst>
              <a:ext uri="{FF2B5EF4-FFF2-40B4-BE49-F238E27FC236}">
                <a16:creationId xmlns:a16="http://schemas.microsoft.com/office/drawing/2014/main" id="{ADE9594D-9BBD-AEDC-8D1A-99733A6B4D04}"/>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72981051-9094-65C2-9B08-70A4911D5EAA}"/>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258158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9F96-6125-463A-E0E7-2791806298B4}"/>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1A852926-8B53-5D41-3534-E76BD462A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36FB8086-0A1F-022B-2709-3F409849244D}"/>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5" name="Footer Placeholder 4">
            <a:extLst>
              <a:ext uri="{FF2B5EF4-FFF2-40B4-BE49-F238E27FC236}">
                <a16:creationId xmlns:a16="http://schemas.microsoft.com/office/drawing/2014/main" id="{3537A63F-1E32-38BF-D4F5-3CECB397F73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6671913-3E29-5ECA-AAC2-9AC08ED0379E}"/>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163313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9E3EB-8E45-02E5-C01C-17616FFD1A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D2D06329-B57B-579D-B275-7E453DFAB2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7A9B18A2-B6EC-B64B-F21D-CDAB0D0EE072}"/>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5" name="Footer Placeholder 4">
            <a:extLst>
              <a:ext uri="{FF2B5EF4-FFF2-40B4-BE49-F238E27FC236}">
                <a16:creationId xmlns:a16="http://schemas.microsoft.com/office/drawing/2014/main" id="{26EF4671-8D20-2E16-0860-6AFAF8F23D7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BFC2C35-A3F1-3C38-0794-F7CEA3E01865}"/>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3292099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211357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28616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9736140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1BF2F1-A0A1-42E5-9E52-8962C9287A52}" type="datetimeFigureOut">
              <a:rPr lang="el-GR" smtClean="0"/>
              <a:t>5/1/2023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079230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1BF2F1-A0A1-42E5-9E52-8962C9287A52}" type="datetimeFigureOut">
              <a:rPr lang="el-GR" smtClean="0"/>
              <a:t>5/1/2023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388705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1BF2F1-A0A1-42E5-9E52-8962C9287A52}" type="datetimeFigureOut">
              <a:rPr lang="el-GR" smtClean="0"/>
              <a:t>5/1/2023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2156578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BF2F1-A0A1-42E5-9E52-8962C9287A52}" type="datetimeFigureOut">
              <a:rPr lang="el-GR" smtClean="0"/>
              <a:t>5/1/2023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4070155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1BF2F1-A0A1-42E5-9E52-8962C9287A52}" type="datetimeFigureOut">
              <a:rPr lang="el-GR" smtClean="0"/>
              <a:t>5/1/2023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3050876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E8F6B-EEE8-8F57-F776-8F58A9075302}"/>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CD647C2B-E0D0-8F0B-5097-623B28F1E1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26F6D99E-BCC5-1605-0B98-A5C09C690231}"/>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5" name="Footer Placeholder 4">
            <a:extLst>
              <a:ext uri="{FF2B5EF4-FFF2-40B4-BE49-F238E27FC236}">
                <a16:creationId xmlns:a16="http://schemas.microsoft.com/office/drawing/2014/main" id="{27975402-93CC-79A7-AEFF-7DC9E02FB50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27FE5DA-B07F-03C6-CB41-40A3ABF202F6}"/>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3428665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1BF2F1-A0A1-42E5-9E52-8962C9287A52}" type="datetimeFigureOut">
              <a:rPr lang="el-GR" smtClean="0"/>
              <a:t>5/1/2023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2721020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525279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64343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057226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61314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9151547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18512598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1BF2F1-A0A1-42E5-9E52-8962C9287A52}" type="datetimeFigureOut">
              <a:rPr lang="el-GR" smtClean="0"/>
              <a:t>5/1/2023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A9C813-0644-41FA-A094-77900AD4F080}" type="slidenum">
              <a:rPr lang="el-GR" smtClean="0"/>
              <a:t>‹#›</a:t>
            </a:fld>
            <a:endParaRPr lang="el-GR"/>
          </a:p>
        </p:txBody>
      </p:sp>
    </p:spTree>
    <p:extLst>
      <p:ext uri="{BB962C8B-B14F-4D97-AF65-F5344CB8AC3E}">
        <p14:creationId xmlns:p14="http://schemas.microsoft.com/office/powerpoint/2010/main" val="375541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24AA-8334-E609-C008-6B2A95B71C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6FD30D8-E1E0-51D7-6656-3C4611F3F4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AE82-7116-3B24-B390-14D5D465FAA8}"/>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5" name="Footer Placeholder 4">
            <a:extLst>
              <a:ext uri="{FF2B5EF4-FFF2-40B4-BE49-F238E27FC236}">
                <a16:creationId xmlns:a16="http://schemas.microsoft.com/office/drawing/2014/main" id="{C7DAC7F7-6901-74B9-66DF-519B38E7549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0E27ECA-FAA1-527C-0FD7-A9BCC4C23489}"/>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523414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15AC-F4E8-82AF-214F-0464FAF4C718}"/>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BE650A30-1164-E47B-29B9-E2E3A1FB8F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12362A1C-4F89-22A8-642C-18EFEF0BE8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8BDE5165-4A8C-525A-B460-DE50E5AF86F2}"/>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6" name="Footer Placeholder 5">
            <a:extLst>
              <a:ext uri="{FF2B5EF4-FFF2-40B4-BE49-F238E27FC236}">
                <a16:creationId xmlns:a16="http://schemas.microsoft.com/office/drawing/2014/main" id="{8B470474-45DC-D6BF-B26E-6DCD1E0D197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0180C5D-212D-51DC-A1EE-4853C7F73FA3}"/>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122110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3F7C-A98B-7B6A-5537-0C1B0ABD5EAB}"/>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8598B3CB-44EE-196F-44AB-B94761DDAC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17F3D-C271-C52E-4270-80D863F62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2BEDDAAE-140D-DF6D-0C97-5DBF2C51E7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47519D-7A83-9A76-59DA-63DED3AF5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A61757F1-A216-C9C1-3CB7-2ED265450067}"/>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8" name="Footer Placeholder 7">
            <a:extLst>
              <a:ext uri="{FF2B5EF4-FFF2-40B4-BE49-F238E27FC236}">
                <a16:creationId xmlns:a16="http://schemas.microsoft.com/office/drawing/2014/main" id="{B1BAE070-5988-BD92-D515-EEFA7B5AAE16}"/>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9254911C-07EB-CD5D-0836-F3C98A515E62}"/>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3093108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F6EE-01F4-CABB-C2D6-AF688AD3242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01B55F21-E79C-50EC-D1F0-1D2330AE4841}"/>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4" name="Footer Placeholder 3">
            <a:extLst>
              <a:ext uri="{FF2B5EF4-FFF2-40B4-BE49-F238E27FC236}">
                <a16:creationId xmlns:a16="http://schemas.microsoft.com/office/drawing/2014/main" id="{10591AED-34F8-0C64-2127-29E7E7BDC610}"/>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EA26A822-A0B1-D9FE-2EBD-7692E38D7D61}"/>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254419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17878-73C9-636B-C1D6-1AE2AC120972}"/>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3" name="Footer Placeholder 2">
            <a:extLst>
              <a:ext uri="{FF2B5EF4-FFF2-40B4-BE49-F238E27FC236}">
                <a16:creationId xmlns:a16="http://schemas.microsoft.com/office/drawing/2014/main" id="{1B37FD3E-6352-EA67-C41E-93AE648E4267}"/>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152BC0A7-8694-5D22-9CED-1168B9FE0C72}"/>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857873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3B161-7526-4626-8419-941BA6E173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99E64EAF-9576-2ED0-98FA-9D36BFD34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8106CC84-4FF9-1BE0-DC0E-08ED193A2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24FD2-572A-353B-3A9D-43750EEDC63E}"/>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6" name="Footer Placeholder 5">
            <a:extLst>
              <a:ext uri="{FF2B5EF4-FFF2-40B4-BE49-F238E27FC236}">
                <a16:creationId xmlns:a16="http://schemas.microsoft.com/office/drawing/2014/main" id="{666A9174-1306-93F4-EF30-CB081EDB71F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72725D33-6276-3773-1444-B3743DA8D149}"/>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3164264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291A-EF21-48FF-FDBD-C402624886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9AD81CC6-D11B-33EB-032B-9403E91FB4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D208E61B-3936-A14B-8643-AE6964922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ACF0B-868B-9CEB-9CC9-2F2192216385}"/>
              </a:ext>
            </a:extLst>
          </p:cNvPr>
          <p:cNvSpPr>
            <a:spLocks noGrp="1"/>
          </p:cNvSpPr>
          <p:nvPr>
            <p:ph type="dt" sz="half" idx="10"/>
          </p:nvPr>
        </p:nvSpPr>
        <p:spPr/>
        <p:txBody>
          <a:bodyPr/>
          <a:lstStyle/>
          <a:p>
            <a:fld id="{5ACB4B7C-1E60-41B6-A637-778A97265F65}" type="datetimeFigureOut">
              <a:rPr lang="el-GR" smtClean="0"/>
              <a:t>5/1/2023</a:t>
            </a:fld>
            <a:endParaRPr lang="el-GR"/>
          </a:p>
        </p:txBody>
      </p:sp>
      <p:sp>
        <p:nvSpPr>
          <p:cNvPr id="6" name="Footer Placeholder 5">
            <a:extLst>
              <a:ext uri="{FF2B5EF4-FFF2-40B4-BE49-F238E27FC236}">
                <a16:creationId xmlns:a16="http://schemas.microsoft.com/office/drawing/2014/main" id="{D9BC5873-33B3-29DD-D31F-1A4F6AC75410}"/>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C09000F9-E5A1-7FD7-1A9D-ECB5A5E75999}"/>
              </a:ext>
            </a:extLst>
          </p:cNvPr>
          <p:cNvSpPr>
            <a:spLocks noGrp="1"/>
          </p:cNvSpPr>
          <p:nvPr>
            <p:ph type="sldNum" sz="quarter" idx="12"/>
          </p:nvPr>
        </p:nvSpPr>
        <p:spPr/>
        <p:txBody>
          <a:bodyPr/>
          <a:lstStyle/>
          <a:p>
            <a:fld id="{8E4C453F-D38F-4175-B423-6ADD880D8E5E}" type="slidenum">
              <a:rPr lang="el-GR" smtClean="0"/>
              <a:t>‹#›</a:t>
            </a:fld>
            <a:endParaRPr lang="el-GR"/>
          </a:p>
        </p:txBody>
      </p:sp>
    </p:spTree>
    <p:extLst>
      <p:ext uri="{BB962C8B-B14F-4D97-AF65-F5344CB8AC3E}">
        <p14:creationId xmlns:p14="http://schemas.microsoft.com/office/powerpoint/2010/main" val="2017014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572D2A-216B-E341-F9AA-DFD5A67D62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D70F90A2-50B6-008C-1231-C46E374BDC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43679D2-FB98-F87E-EF08-E0322B7FE4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B4B7C-1E60-41B6-A637-778A97265F65}" type="datetimeFigureOut">
              <a:rPr lang="el-GR" smtClean="0"/>
              <a:t>5/1/2023</a:t>
            </a:fld>
            <a:endParaRPr lang="el-GR"/>
          </a:p>
        </p:txBody>
      </p:sp>
      <p:sp>
        <p:nvSpPr>
          <p:cNvPr id="5" name="Footer Placeholder 4">
            <a:extLst>
              <a:ext uri="{FF2B5EF4-FFF2-40B4-BE49-F238E27FC236}">
                <a16:creationId xmlns:a16="http://schemas.microsoft.com/office/drawing/2014/main" id="{5B519E38-13FE-11CC-6D71-E911D96413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4E7C7AFE-1448-D0C2-E73D-7FEDB8926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C453F-D38F-4175-B423-6ADD880D8E5E}" type="slidenum">
              <a:rPr lang="el-GR" smtClean="0"/>
              <a:t>‹#›</a:t>
            </a:fld>
            <a:endParaRPr lang="el-GR"/>
          </a:p>
        </p:txBody>
      </p:sp>
    </p:spTree>
    <p:extLst>
      <p:ext uri="{BB962C8B-B14F-4D97-AF65-F5344CB8AC3E}">
        <p14:creationId xmlns:p14="http://schemas.microsoft.com/office/powerpoint/2010/main" val="2328018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5C8FF1C-D908-4615-8B45-51E66CBDC32F}" type="datetimeFigureOut">
              <a:rPr lang="el-GR" smtClean="0"/>
              <a:t>5/1/2023</a:t>
            </a:fld>
            <a:endParaRPr lang="el-G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9BC8646-67C5-4478-8B1F-23437729F479}" type="slidenum">
              <a:rPr lang="el-GR" smtClean="0"/>
              <a:t>‹#›</a:t>
            </a:fld>
            <a:endParaRPr lang="el-GR"/>
          </a:p>
        </p:txBody>
      </p:sp>
    </p:spTree>
    <p:extLst>
      <p:ext uri="{BB962C8B-B14F-4D97-AF65-F5344CB8AC3E}">
        <p14:creationId xmlns:p14="http://schemas.microsoft.com/office/powerpoint/2010/main" val="28399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B1B1-8629-2EB8-903D-A55A97148B5F}"/>
              </a:ext>
            </a:extLst>
          </p:cNvPr>
          <p:cNvSpPr>
            <a:spLocks noGrp="1"/>
          </p:cNvSpPr>
          <p:nvPr>
            <p:ph type="ctrTitle"/>
          </p:nvPr>
        </p:nvSpPr>
        <p:spPr>
          <a:xfrm>
            <a:off x="838940" y="1814822"/>
            <a:ext cx="10514120" cy="1614178"/>
          </a:xfrm>
        </p:spPr>
        <p:txBody>
          <a:bodyPr>
            <a:normAutofit fontScale="90000"/>
          </a:bodyPr>
          <a:lstStyle/>
          <a:p>
            <a:pPr>
              <a:lnSpc>
                <a:spcPct val="150000"/>
              </a:lnSpc>
            </a:pPr>
            <a:r>
              <a:rPr lang="el-GR" dirty="0">
                <a:latin typeface="Arial" panose="020B0604020202020204" pitchFamily="34" charset="0"/>
                <a:cs typeface="Arial" panose="020B0604020202020204" pitchFamily="34" charset="0"/>
              </a:rPr>
              <a:t>Αρωματικά Φυτά &amp; Αιθέρια Έλαια</a:t>
            </a:r>
          </a:p>
        </p:txBody>
      </p:sp>
      <p:sp>
        <p:nvSpPr>
          <p:cNvPr id="3" name="Subtitle 2">
            <a:extLst>
              <a:ext uri="{FF2B5EF4-FFF2-40B4-BE49-F238E27FC236}">
                <a16:creationId xmlns:a16="http://schemas.microsoft.com/office/drawing/2014/main" id="{A5784C2B-3ECC-D43F-DA96-B7E97E9CAB89}"/>
              </a:ext>
            </a:extLst>
          </p:cNvPr>
          <p:cNvSpPr>
            <a:spLocks noGrp="1"/>
          </p:cNvSpPr>
          <p:nvPr>
            <p:ph type="subTitle" idx="1"/>
          </p:nvPr>
        </p:nvSpPr>
        <p:spPr>
          <a:xfrm>
            <a:off x="1524000" y="3986075"/>
            <a:ext cx="9144000" cy="2539012"/>
          </a:xfrm>
        </p:spPr>
        <p:txBody>
          <a:bodyPr>
            <a:normAutofit lnSpcReduction="10000"/>
          </a:bodyPr>
          <a:lstStyle/>
          <a:p>
            <a:pPr>
              <a:lnSpc>
                <a:spcPct val="160000"/>
              </a:lnSpc>
            </a:pPr>
            <a:r>
              <a:rPr lang="el-GR" sz="2200" dirty="0">
                <a:latin typeface="Arial" panose="020B0604020202020204" pitchFamily="34" charset="0"/>
                <a:cs typeface="Arial" panose="020B0604020202020204" pitchFamily="34" charset="0"/>
              </a:rPr>
              <a:t>Διάλεξη </a:t>
            </a:r>
            <a:r>
              <a:rPr lang="en-US" sz="2200" dirty="0">
                <a:latin typeface="Arial" panose="020B0604020202020204" pitchFamily="34" charset="0"/>
                <a:cs typeface="Arial" panose="020B0604020202020204" pitchFamily="34" charset="0"/>
              </a:rPr>
              <a:t>7</a:t>
            </a:r>
            <a:r>
              <a:rPr lang="el-GR" sz="2200" baseline="30000" dirty="0">
                <a:latin typeface="Arial" panose="020B0604020202020204" pitchFamily="34" charset="0"/>
                <a:cs typeface="Arial" panose="020B0604020202020204" pitchFamily="34" charset="0"/>
              </a:rPr>
              <a:t>η</a:t>
            </a:r>
            <a:r>
              <a:rPr lang="el-GR" sz="2200" dirty="0">
                <a:latin typeface="Arial" panose="020B0604020202020204" pitchFamily="34" charset="0"/>
                <a:cs typeface="Arial" panose="020B0604020202020204" pitchFamily="34" charset="0"/>
              </a:rPr>
              <a:t>  </a:t>
            </a:r>
          </a:p>
          <a:p>
            <a:pPr>
              <a:lnSpc>
                <a:spcPct val="160000"/>
              </a:lnSpc>
            </a:pPr>
            <a:r>
              <a:rPr lang="el-GR" sz="2200" dirty="0">
                <a:latin typeface="Arial" panose="020B0604020202020204" pitchFamily="34" charset="0"/>
                <a:cs typeface="Arial" panose="020B0604020202020204" pitchFamily="34" charset="0"/>
              </a:rPr>
              <a:t>Παλαιογεώργου Αναστασία-Μαρίνα </a:t>
            </a:r>
          </a:p>
          <a:p>
            <a:pPr>
              <a:lnSpc>
                <a:spcPct val="160000"/>
              </a:lnSpc>
            </a:pPr>
            <a:r>
              <a:rPr lang="el-GR" sz="2200" dirty="0">
                <a:latin typeface="Arial" panose="020B0604020202020204" pitchFamily="34" charset="0"/>
                <a:cs typeface="Arial" panose="020B0604020202020204" pitchFamily="34" charset="0"/>
              </a:rPr>
              <a:t>Βιοτεχνολόγος MSc, PhD</a:t>
            </a:r>
          </a:p>
          <a:p>
            <a:pPr>
              <a:lnSpc>
                <a:spcPct val="160000"/>
              </a:lnSpc>
            </a:pPr>
            <a:r>
              <a:rPr lang="el-GR" sz="2200" dirty="0">
                <a:latin typeface="Arial" panose="020B0604020202020204" pitchFamily="34" charset="0"/>
                <a:cs typeface="Arial" panose="020B0604020202020204" pitchFamily="34" charset="0"/>
              </a:rPr>
              <a:t>Πανεπιστημιακή Υπότροφος </a:t>
            </a:r>
          </a:p>
          <a:p>
            <a:endParaRPr lang="el-GR" dirty="0"/>
          </a:p>
        </p:txBody>
      </p:sp>
      <p:pic>
        <p:nvPicPr>
          <p:cNvPr id="4" name="Picture 3">
            <a:extLst>
              <a:ext uri="{FF2B5EF4-FFF2-40B4-BE49-F238E27FC236}">
                <a16:creationId xmlns:a16="http://schemas.microsoft.com/office/drawing/2014/main" id="{52C0DEF9-DBA7-BA80-0B93-347C06B1DE6B}"/>
              </a:ext>
            </a:extLst>
          </p:cNvPr>
          <p:cNvPicPr>
            <a:picLocks noChangeAspect="1"/>
          </p:cNvPicPr>
          <p:nvPr/>
        </p:nvPicPr>
        <p:blipFill>
          <a:blip r:embed="rId2"/>
          <a:stretch>
            <a:fillRect/>
          </a:stretch>
        </p:blipFill>
        <p:spPr>
          <a:xfrm>
            <a:off x="287563" y="226443"/>
            <a:ext cx="2144920" cy="14721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48796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EE8661-57F5-A8DE-412A-2C5BD99859E2}"/>
              </a:ext>
            </a:extLst>
          </p:cNvPr>
          <p:cNvSpPr txBox="1"/>
          <p:nvPr/>
        </p:nvSpPr>
        <p:spPr>
          <a:xfrm>
            <a:off x="648070" y="1056766"/>
            <a:ext cx="10262586" cy="3901837"/>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Hoary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americanum</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Holy basil </a:t>
            </a:r>
            <a:r>
              <a:rPr lang="en-US" sz="2400" b="0" dirty="0">
                <a:solidFill>
                  <a:srgbClr val="202122"/>
                </a:solidFill>
                <a:effectLst/>
                <a:latin typeface="Arial" panose="020B0604020202020204" pitchFamily="34" charset="0"/>
              </a:rPr>
              <a:t>(</a:t>
            </a:r>
            <a:r>
              <a:rPr lang="en-US" sz="2400" dirty="0" err="1">
                <a:solidFill>
                  <a:srgbClr val="202122"/>
                </a:solidFill>
                <a:latin typeface="Arial" panose="020B0604020202020204" pitchFamily="34" charset="0"/>
              </a:rPr>
              <a:t>Ocimum</a:t>
            </a:r>
            <a:r>
              <a:rPr lang="en-US" sz="2400" dirty="0">
                <a:solidFill>
                  <a:srgbClr val="202122"/>
                </a:solidFill>
                <a:latin typeface="Arial" panose="020B0604020202020204" pitchFamily="34" charset="0"/>
              </a:rPr>
              <a:t> </a:t>
            </a:r>
            <a:r>
              <a:rPr lang="en-US" sz="2400" dirty="0" err="1">
                <a:solidFill>
                  <a:srgbClr val="202122"/>
                </a:solidFill>
                <a:latin typeface="Arial" panose="020B0604020202020204" pitchFamily="34" charset="0"/>
              </a:rPr>
              <a:t>tenuiflorum</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Lemon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americanum</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Lettuce leaf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Crispum</a:t>
            </a:r>
            <a:r>
              <a:rPr lang="en-US" sz="2400" b="0" i="1" dirty="0">
                <a:solidFill>
                  <a:srgbClr val="202122"/>
                </a:solidFill>
                <a:effectLst/>
                <a:latin typeface="Arial" panose="020B0604020202020204" pitchFamily="34" charset="0"/>
              </a:rPr>
              <a:t>'</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Purple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Purpurescens</a:t>
            </a:r>
            <a:r>
              <a:rPr lang="en-US" sz="2400" b="0" i="1" dirty="0">
                <a:solidFill>
                  <a:srgbClr val="202122"/>
                </a:solidFill>
                <a:effectLst/>
                <a:latin typeface="Arial" panose="020B0604020202020204" pitchFamily="34" charset="0"/>
              </a:rPr>
              <a:t>'</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Queen of Siam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citriodorum</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Rubin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'Rubin'</a:t>
            </a:r>
            <a:r>
              <a:rPr lang="en-US" sz="2400" b="0" dirty="0">
                <a:solidFill>
                  <a:srgbClr val="202122"/>
                </a:solidFill>
                <a:effectLst/>
                <a:latin typeface="Arial" panose="020B0604020202020204" pitchFamily="34" charset="0"/>
              </a:rPr>
              <a:t>)</a:t>
            </a:r>
          </a:p>
        </p:txBody>
      </p:sp>
    </p:spTree>
    <p:extLst>
      <p:ext uri="{BB962C8B-B14F-4D97-AF65-F5344CB8AC3E}">
        <p14:creationId xmlns:p14="http://schemas.microsoft.com/office/powerpoint/2010/main" val="274198986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5287925-C597-A10E-D5B3-1FD529F0136B}"/>
              </a:ext>
            </a:extLst>
          </p:cNvPr>
          <p:cNvPicPr>
            <a:picLocks noChangeAspect="1"/>
          </p:cNvPicPr>
          <p:nvPr/>
        </p:nvPicPr>
        <p:blipFill rotWithShape="1">
          <a:blip r:embed="rId2"/>
          <a:srcRect r="5882"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EFC5028-22DA-429C-E7B2-6935A881ABC1}"/>
              </a:ext>
            </a:extLst>
          </p:cNvPr>
          <p:cNvSpPr txBox="1"/>
          <p:nvPr/>
        </p:nvSpPr>
        <p:spPr>
          <a:xfrm>
            <a:off x="838201" y="2434201"/>
            <a:ext cx="2190750" cy="1213874"/>
          </a:xfrm>
          <a:prstGeom prst="rect">
            <a:avLst/>
          </a:prstGeom>
        </p:spPr>
        <p:txBody>
          <a:bodyPr vert="horz" lIns="91440" tIns="45720" rIns="91440" bIns="45720" rtlCol="0">
            <a:normAutofit/>
          </a:bodyPr>
          <a:lstStyle/>
          <a:p>
            <a:pPr>
              <a:lnSpc>
                <a:spcPct val="90000"/>
              </a:lnSpc>
              <a:spcAft>
                <a:spcPts val="600"/>
              </a:spcAft>
            </a:pPr>
            <a:r>
              <a:rPr lang="en-US" sz="2400" i="1" dirty="0">
                <a:latin typeface="Arial" panose="020B0604020202020204" pitchFamily="34" charset="0"/>
                <a:cs typeface="Arial" panose="020B0604020202020204" pitchFamily="34" charset="0"/>
              </a:rPr>
              <a:t>Holy basil </a:t>
            </a:r>
          </a:p>
        </p:txBody>
      </p:sp>
    </p:spTree>
    <p:extLst>
      <p:ext uri="{BB962C8B-B14F-4D97-AF65-F5344CB8AC3E}">
        <p14:creationId xmlns:p14="http://schemas.microsoft.com/office/powerpoint/2010/main" val="391007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C400F17-44EB-FC2B-E9E9-BAE9847AF359}"/>
              </a:ext>
            </a:extLst>
          </p:cNvPr>
          <p:cNvPicPr>
            <a:picLocks noChangeAspect="1"/>
          </p:cNvPicPr>
          <p:nvPr/>
        </p:nvPicPr>
        <p:blipFill rotWithShape="1">
          <a:blip r:embed="rId2"/>
          <a:srcRect b="543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33A6C915-8045-8E06-D14D-8E5B44A90147}"/>
              </a:ext>
            </a:extLst>
          </p:cNvPr>
          <p:cNvSpPr txBox="1"/>
          <p:nvPr/>
        </p:nvSpPr>
        <p:spPr>
          <a:xfrm>
            <a:off x="838200" y="2434201"/>
            <a:ext cx="2390775" cy="842399"/>
          </a:xfrm>
          <a:prstGeom prst="rect">
            <a:avLst/>
          </a:prstGeom>
        </p:spPr>
        <p:txBody>
          <a:bodyPr vert="horz" lIns="91440" tIns="45720" rIns="91440" bIns="45720" rtlCol="0">
            <a:normAutofit/>
          </a:bodyPr>
          <a:lstStyle/>
          <a:p>
            <a:pPr>
              <a:lnSpc>
                <a:spcPct val="90000"/>
              </a:lnSpc>
              <a:spcAft>
                <a:spcPts val="600"/>
              </a:spcAft>
            </a:pPr>
            <a:r>
              <a:rPr lang="en-US" sz="2400" i="1" dirty="0">
                <a:latin typeface="Arial" panose="020B0604020202020204" pitchFamily="34" charset="0"/>
                <a:cs typeface="Arial" panose="020B0604020202020204" pitchFamily="34" charset="0"/>
              </a:rPr>
              <a:t>Purple basil </a:t>
            </a:r>
          </a:p>
        </p:txBody>
      </p:sp>
    </p:spTree>
    <p:extLst>
      <p:ext uri="{BB962C8B-B14F-4D97-AF65-F5344CB8AC3E}">
        <p14:creationId xmlns:p14="http://schemas.microsoft.com/office/powerpoint/2010/main" val="445190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A437679-814C-B44E-DC34-D35B72283DF5}"/>
              </a:ext>
            </a:extLst>
          </p:cNvPr>
          <p:cNvPicPr>
            <a:picLocks noChangeAspect="1"/>
          </p:cNvPicPr>
          <p:nvPr/>
        </p:nvPicPr>
        <p:blipFill rotWithShape="1">
          <a:blip r:embed="rId2"/>
          <a:srcRect t="11730" b="17347"/>
          <a:stretch/>
        </p:blipFill>
        <p:spPr>
          <a:xfrm>
            <a:off x="2522356" y="10"/>
            <a:ext cx="9669642" cy="6857990"/>
          </a:xfrm>
          <a:prstGeom prst="rect">
            <a:avLst/>
          </a:prstGeom>
        </p:spPr>
      </p:pic>
      <p:sp>
        <p:nvSpPr>
          <p:cNvPr id="18"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6C1AC2F-9E1B-EE1A-08E1-84D6AFA5F514}"/>
              </a:ext>
            </a:extLst>
          </p:cNvPr>
          <p:cNvSpPr txBox="1"/>
          <p:nvPr/>
        </p:nvSpPr>
        <p:spPr>
          <a:xfrm>
            <a:off x="589980" y="2931600"/>
            <a:ext cx="3105150" cy="994799"/>
          </a:xfrm>
          <a:prstGeom prst="rect">
            <a:avLst/>
          </a:prstGeom>
        </p:spPr>
        <p:txBody>
          <a:bodyPr vert="horz" lIns="91440" tIns="45720" rIns="91440" bIns="45720" rtlCol="0">
            <a:normAutofit/>
          </a:bodyPr>
          <a:lstStyle/>
          <a:p>
            <a:pPr>
              <a:lnSpc>
                <a:spcPct val="90000"/>
              </a:lnSpc>
              <a:spcAft>
                <a:spcPts val="600"/>
              </a:spcAft>
            </a:pPr>
            <a:r>
              <a:rPr lang="en-US" sz="2400" i="1" dirty="0">
                <a:latin typeface="Arial" panose="020B0604020202020204" pitchFamily="34" charset="0"/>
                <a:cs typeface="Arial" panose="020B0604020202020204" pitchFamily="34" charset="0"/>
              </a:rPr>
              <a:t>Queen of Siam basil </a:t>
            </a:r>
          </a:p>
        </p:txBody>
      </p:sp>
    </p:spTree>
    <p:extLst>
      <p:ext uri="{BB962C8B-B14F-4D97-AF65-F5344CB8AC3E}">
        <p14:creationId xmlns:p14="http://schemas.microsoft.com/office/powerpoint/2010/main" val="2389323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EC9EAE-A949-0044-0D4F-42AF65183394}"/>
              </a:ext>
            </a:extLst>
          </p:cNvPr>
          <p:cNvSpPr txBox="1"/>
          <p:nvPr/>
        </p:nvSpPr>
        <p:spPr>
          <a:xfrm>
            <a:off x="508616" y="1478081"/>
            <a:ext cx="11174768" cy="3901837"/>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E</a:t>
            </a:r>
            <a:r>
              <a:rPr lang="el-GR" sz="2400" dirty="0">
                <a:latin typeface="Arial" panose="020B0604020202020204" pitchFamily="34" charset="0"/>
                <a:cs typeface="Arial" panose="020B0604020202020204" pitchFamily="34" charset="0"/>
              </a:rPr>
              <a:t>ίναι ετήσιο, αρωματικό, ποώδες φυτό</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Τα καλλιεργούμενα είδη μπορούν να είναι και πολυετή</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Είναι φυτό πολύκλαδο με ύψος ανάλογα με την ποικιλία 20-80 εκατοστών</a:t>
            </a:r>
            <a:endParaRPr lang="en-US" sz="2400" dirty="0">
              <a:latin typeface="Arial" panose="020B0604020202020204" pitchFamily="34" charset="0"/>
              <a:cs typeface="Arial" panose="020B0604020202020204" pitchFamily="34" charset="0"/>
            </a:endParaRP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Ανάλογα με την ποικιλία, τα διάφορα είδη παρουσιάζουν διαφορετικό μέγεθος φύλλου </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Τα άνθη του είναι συνήθως λευκά αλλά σε κάποια είδη παρουσιάζουν και άλλα χρώματα όπως ανοιχτό ροζ ή μωβ.</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43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B143199A-91FA-AE01-B55C-8D73D75CBD9B}"/>
              </a:ext>
            </a:extLst>
          </p:cNvPr>
          <p:cNvPicPr>
            <a:picLocks noChangeAspect="1"/>
          </p:cNvPicPr>
          <p:nvPr/>
        </p:nvPicPr>
        <p:blipFill rotWithShape="1">
          <a:blip r:embed="rId2"/>
          <a:srcRect l="22395" r="2149"/>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100FD175-52FB-2CB8-7BB9-D009D75716F4}"/>
              </a:ext>
            </a:extLst>
          </p:cNvPr>
          <p:cNvPicPr>
            <a:picLocks noChangeAspect="1"/>
          </p:cNvPicPr>
          <p:nvPr/>
        </p:nvPicPr>
        <p:blipFill rotWithShape="1">
          <a:blip r:embed="rId3"/>
          <a:srcRect l="20720" r="9646" b="-1"/>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60229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6F1BB479-AD10-E062-86AE-E84B2941D432}"/>
              </a:ext>
            </a:extLst>
          </p:cNvPr>
          <p:cNvPicPr>
            <a:picLocks noChangeAspect="1"/>
          </p:cNvPicPr>
          <p:nvPr/>
        </p:nvPicPr>
        <p:blipFill rotWithShape="1">
          <a:blip r:embed="rId2"/>
          <a:srcRect l="13349" r="13782" b="2"/>
          <a:stretch/>
        </p:blipFill>
        <p:spPr>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11" name="Freeform: Shape 10">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9078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EC9EAE-A949-0044-0D4F-42AF65183394}"/>
              </a:ext>
            </a:extLst>
          </p:cNvPr>
          <p:cNvSpPr txBox="1"/>
          <p:nvPr/>
        </p:nvSpPr>
        <p:spPr>
          <a:xfrm>
            <a:off x="508616" y="283099"/>
            <a:ext cx="11174768" cy="6671826"/>
          </a:xfrm>
          <a:prstGeom prst="rect">
            <a:avLst/>
          </a:prstGeom>
          <a:noFill/>
        </p:spPr>
        <p:txBody>
          <a:bodyPr wrap="square">
            <a:spAutoFit/>
          </a:bodyPr>
          <a:lstStyle/>
          <a:p>
            <a:pPr marL="342900" indent="-342900" algn="just">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A</a:t>
            </a:r>
            <a:r>
              <a:rPr lang="el-GR" sz="2400" dirty="0">
                <a:latin typeface="Arial" panose="020B0604020202020204" pitchFamily="34" charset="0"/>
                <a:cs typeface="Arial" panose="020B0604020202020204" pitchFamily="34" charset="0"/>
              </a:rPr>
              <a:t>ν και μπορεί να καλλιεργηθεί τόσο σε θερμές όσο και σε ψυχρές περιοχές, προτιμάει αυτές που έχουν εύκρατο κλίμα, με ήπιο και βραχύ χειμώνα και δροσερό καλοκαίρι. </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Πολλαπλασιάζεται κυρίως με σπόρο</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Ο βασιλικός μεταφυτεύεται στο χωράφι όταν τα νεαρά φυτά έχουν ύψος 10 περίπου εκατοστά.</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Η καταλληλότερη εποχή για την καλλιέργεια του φυτού με σπόρο απευθείας στο χωράφι είναι μέσα Μαρτίου, ενώ με μοσχεύματα που μεταφυτεύονται από το θερμοκήπιο στο χωράφι τον Απρίλιο-Μάιο</a:t>
            </a:r>
          </a:p>
          <a:p>
            <a:pPr marL="342900" indent="-342900" algn="just">
              <a:lnSpc>
                <a:spcPct val="150000"/>
              </a:lnSpc>
              <a:buFont typeface="Wingdings" panose="05000000000000000000" pitchFamily="2" charset="2"/>
              <a:buChar char="ü"/>
            </a:pPr>
            <a:r>
              <a:rPr lang="el-GR" sz="2400" dirty="0">
                <a:latin typeface="Arial" panose="020B0604020202020204" pitchFamily="34" charset="0"/>
                <a:cs typeface="Arial" panose="020B0604020202020204" pitchFamily="34" charset="0"/>
              </a:rPr>
              <a:t>Είναι ένα φυτικό είδος που έχει ανάγκη το άφθονο νερό, ωστόσο προτιμά τα καλά στραγγιζόμενα εδάφη</a:t>
            </a:r>
          </a:p>
          <a:p>
            <a:pPr marL="342900" indent="-342900" algn="just">
              <a:lnSpc>
                <a:spcPct val="150000"/>
              </a:lnSpc>
              <a:buFont typeface="Wingdings" panose="05000000000000000000" pitchFamily="2" charset="2"/>
              <a:buChar char="ü"/>
            </a:pP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86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DEAEE08D-A745-4391-9073-9E99767E0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4539" y="266074"/>
            <a:ext cx="7489662" cy="625218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B13930A4-9243-5D85-243A-A7BC654DD63C}"/>
              </a:ext>
            </a:extLst>
          </p:cNvPr>
          <p:cNvPicPr>
            <a:picLocks noChangeAspect="1"/>
          </p:cNvPicPr>
          <p:nvPr/>
        </p:nvPicPr>
        <p:blipFill rotWithShape="1">
          <a:blip r:embed="rId2"/>
          <a:srcRect t="2778" r="-3" b="6476"/>
          <a:stretch/>
        </p:blipFill>
        <p:spPr>
          <a:xfrm>
            <a:off x="2659414" y="339746"/>
            <a:ext cx="7203799" cy="6030364"/>
          </a:xfrm>
          <a:custGeom>
            <a:avLst/>
            <a:gdLst/>
            <a:ahLst/>
            <a:cxnLst/>
            <a:rect l="l" t="t" r="r" b="b"/>
            <a:pathLst>
              <a:path w="7203799" h="6030364">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p:spPr>
      </p:pic>
      <p:sp>
        <p:nvSpPr>
          <p:cNvPr id="11" name="Freeform: Shape 10">
            <a:extLst>
              <a:ext uri="{FF2B5EF4-FFF2-40B4-BE49-F238E27FC236}">
                <a16:creationId xmlns:a16="http://schemas.microsoft.com/office/drawing/2014/main" id="{7E862DF0-097D-4BBD-A1A1-35B522C5E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59414" y="339746"/>
            <a:ext cx="7203799" cy="6030364"/>
          </a:xfrm>
          <a:custGeom>
            <a:avLst/>
            <a:gdLst>
              <a:gd name="connsiteX0" fmla="*/ 4090459 w 7203799"/>
              <a:gd name="connsiteY0" fmla="*/ 146611 h 6030364"/>
              <a:gd name="connsiteX1" fmla="*/ 2634463 w 7203799"/>
              <a:gd name="connsiteY1" fmla="*/ 392518 h 6030364"/>
              <a:gd name="connsiteX2" fmla="*/ 1340972 w 7203799"/>
              <a:gd name="connsiteY2" fmla="*/ 1068045 h 6030364"/>
              <a:gd name="connsiteX3" fmla="*/ 446301 w 7203799"/>
              <a:gd name="connsiteY3" fmla="*/ 2042135 h 6030364"/>
              <a:gd name="connsiteX4" fmla="*/ 121886 w 7203799"/>
              <a:gd name="connsiteY4" fmla="*/ 3175764 h 6030364"/>
              <a:gd name="connsiteX5" fmla="*/ 658808 w 7203799"/>
              <a:gd name="connsiteY5" fmla="*/ 4228382 h 6030364"/>
              <a:gd name="connsiteX6" fmla="*/ 929352 w 7203799"/>
              <a:gd name="connsiteY6" fmla="*/ 4562487 h 6030364"/>
              <a:gd name="connsiteX7" fmla="*/ 3467971 w 7203799"/>
              <a:gd name="connsiteY7" fmla="*/ 5868460 h 6030364"/>
              <a:gd name="connsiteX8" fmla="*/ 5395115 w 7203799"/>
              <a:gd name="connsiteY8" fmla="*/ 5065016 h 6030364"/>
              <a:gd name="connsiteX9" fmla="*/ 5629645 w 7203799"/>
              <a:gd name="connsiteY9" fmla="*/ 4905476 h 6030364"/>
              <a:gd name="connsiteX10" fmla="*/ 6696345 w 7203799"/>
              <a:gd name="connsiteY10" fmla="*/ 4071455 h 6030364"/>
              <a:gd name="connsiteX11" fmla="*/ 7056622 w 7203799"/>
              <a:gd name="connsiteY11" fmla="*/ 3175764 h 6030364"/>
              <a:gd name="connsiteX12" fmla="*/ 6247816 w 7203799"/>
              <a:gd name="connsiteY12" fmla="*/ 991737 h 6030364"/>
              <a:gd name="connsiteX13" fmla="*/ 5337969 w 7203799"/>
              <a:gd name="connsiteY13" fmla="*/ 375142 h 6030364"/>
              <a:gd name="connsiteX14" fmla="*/ 4090459 w 7203799"/>
              <a:gd name="connsiteY14" fmla="*/ 146611 h 6030364"/>
              <a:gd name="connsiteX15" fmla="*/ 4122552 w 7203799"/>
              <a:gd name="connsiteY15" fmla="*/ 0 h 6030364"/>
              <a:gd name="connsiteX16" fmla="*/ 5418463 w 7203799"/>
              <a:gd name="connsiteY16" fmla="*/ 240852 h 6030364"/>
              <a:gd name="connsiteX17" fmla="*/ 6363612 w 7203799"/>
              <a:gd name="connsiteY17" fmla="*/ 890695 h 6030364"/>
              <a:gd name="connsiteX18" fmla="*/ 7203799 w 7203799"/>
              <a:gd name="connsiteY18" fmla="*/ 3192481 h 6030364"/>
              <a:gd name="connsiteX19" fmla="*/ 6829541 w 7203799"/>
              <a:gd name="connsiteY19" fmla="*/ 4136467 h 6030364"/>
              <a:gd name="connsiteX20" fmla="*/ 5721456 w 7203799"/>
              <a:gd name="connsiteY20" fmla="*/ 5015457 h 6030364"/>
              <a:gd name="connsiteX21" fmla="*/ 5477826 w 7203799"/>
              <a:gd name="connsiteY21" fmla="*/ 5183599 h 6030364"/>
              <a:gd name="connsiteX22" fmla="*/ 3475911 w 7203799"/>
              <a:gd name="connsiteY22" fmla="*/ 6030364 h 6030364"/>
              <a:gd name="connsiteX23" fmla="*/ 838794 w 7203799"/>
              <a:gd name="connsiteY23" fmla="*/ 4653974 h 6030364"/>
              <a:gd name="connsiteX24" fmla="*/ 557754 w 7203799"/>
              <a:gd name="connsiteY24" fmla="*/ 4301854 h 6030364"/>
              <a:gd name="connsiteX25" fmla="*/ 0 w 7203799"/>
              <a:gd name="connsiteY25" fmla="*/ 3192481 h 6030364"/>
              <a:gd name="connsiteX26" fmla="*/ 337002 w 7203799"/>
              <a:gd name="connsiteY26" fmla="*/ 1997729 h 6030364"/>
              <a:gd name="connsiteX27" fmla="*/ 1266386 w 7203799"/>
              <a:gd name="connsiteY27" fmla="*/ 971116 h 6030364"/>
              <a:gd name="connsiteX28" fmla="*/ 2610064 w 7203799"/>
              <a:gd name="connsiteY28" fmla="*/ 259166 h 6030364"/>
              <a:gd name="connsiteX29" fmla="*/ 4122552 w 7203799"/>
              <a:gd name="connsiteY29" fmla="*/ 0 h 603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799" h="6030364">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6650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5D3E86D-DDD1-5E88-7B7A-8E746E300956}"/>
              </a:ext>
            </a:extLst>
          </p:cNvPr>
          <p:cNvSpPr txBox="1"/>
          <p:nvPr/>
        </p:nvSpPr>
        <p:spPr>
          <a:xfrm>
            <a:off x="1996892" y="1202213"/>
            <a:ext cx="8425492" cy="4736947"/>
          </a:xfrm>
          <a:prstGeom prst="rect">
            <a:avLst/>
          </a:prstGeom>
        </p:spPr>
        <p:txBody>
          <a:bodyPr vert="horz" lIns="91440" tIns="45720" rIns="91440" bIns="45720" rtlCol="0" anchor="t">
            <a:normAutofit lnSpcReduction="10000"/>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2400" b="0" i="0" u="sng"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Ιδιότητες</a:t>
            </a:r>
            <a:endParaRPr kumimoji="0" lang="el-GR" sz="2400" b="0" i="0" u="sng"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600"/>
              </a:spcAft>
              <a:buClrTx/>
              <a:buSzTx/>
              <a:buFontTx/>
              <a:buNone/>
              <a:tabLst/>
              <a:defRPr/>
            </a:pPr>
            <a:r>
              <a:rPr lang="el-GR" sz="2400" dirty="0">
                <a:solidFill>
                  <a:prstClr val="white"/>
                </a:solidFill>
                <a:latin typeface="Arial" panose="020B0604020202020204" pitchFamily="34" charset="0"/>
                <a:cs typeface="Arial" panose="020B0604020202020204" pitchFamily="34" charset="0"/>
              </a:rPr>
              <a:t>Ο </a:t>
            </a: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βασιλικός έχει αντιοξειδωτικές και</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αντικαρκινικές  </a:t>
            </a:r>
            <a:r>
              <a:rPr kumimoji="0" lang="el-GR" sz="2400" b="0" i="0" u="none" strike="noStrike" kern="1200" cap="none" spc="0" normalizeH="0" baseline="0" noProof="0" dirty="0">
                <a:ln>
                  <a:noFill/>
                </a:ln>
                <a:solidFill>
                  <a:srgbClr val="727272"/>
                </a:solidFill>
                <a:effectLst/>
                <a:uLnTx/>
                <a:uFillTx/>
                <a:latin typeface="Muli"/>
                <a:ea typeface="+mn-ea"/>
                <a:cs typeface="+mn-cs"/>
              </a:rPr>
              <a:t> </a:t>
            </a: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ιδιότητες. Όταν καταναλωθεί ως ρόφημα, καταπραΰνει τους σπασμούς της κοιλιάς, ενώ βοηθά στις ημικρανίες και ενισχύει την μνήμη. Είναι ευεργετικός για το αναπνευστικό σύστημα. Ακόμη, πολλές έρευνες έχουν δείξει την αντικαταθλιπτική του δράση.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t>
            </a: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άλιστα, παρουσιάζει αντιμικροβιακή δράση, ενώ μπορεί να χρησιμοποιηθεί και ως εντομοαπωθητικό.</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3433586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89C1EC-4883-F397-DDA8-D58D3B6D3762}"/>
              </a:ext>
            </a:extLst>
          </p:cNvPr>
          <p:cNvSpPr txBox="1"/>
          <p:nvPr/>
        </p:nvSpPr>
        <p:spPr>
          <a:xfrm>
            <a:off x="357326" y="2368074"/>
            <a:ext cx="10358022" cy="2317558"/>
          </a:xfrm>
          <a:prstGeom prst="rect">
            <a:avLst/>
          </a:prstGeom>
          <a:noFill/>
        </p:spPr>
        <p:txBody>
          <a:bodyPr wrap="square">
            <a:spAutoFit/>
          </a:bodyPr>
          <a:lstStyle/>
          <a:p>
            <a:pPr marL="0" marR="0" lvl="0" indent="0" algn="ctr" defTabSz="914400" rtl="0" eaLnBrk="1" fontAlgn="ctr" latinLnBrk="0" hangingPunct="1">
              <a:lnSpc>
                <a:spcPct val="115000"/>
              </a:lnSpc>
              <a:spcBef>
                <a:spcPts val="0"/>
              </a:spcBef>
              <a:spcAft>
                <a:spcPts val="10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ctr" latinLnBrk="0" hangingPunct="1">
              <a:lnSpc>
                <a:spcPct val="115000"/>
              </a:lnSpc>
              <a:spcBef>
                <a:spcPts val="0"/>
              </a:spcBef>
              <a:spcAft>
                <a:spcPts val="1000"/>
              </a:spcAft>
              <a:buClrTx/>
              <a:buSzTx/>
              <a:buFontTx/>
              <a:buNone/>
              <a:tabLst/>
              <a:defRPr/>
            </a:pPr>
            <a:r>
              <a:rPr lang="en-US" sz="2400" b="1" dirty="0">
                <a:solidFill>
                  <a:srgbClr val="FF66CC"/>
                </a:solidFill>
                <a:latin typeface="Arial" panose="020B0604020202020204" pitchFamily="34" charset="0"/>
                <a:cs typeface="Arial" panose="020B0604020202020204" pitchFamily="34" charset="0"/>
              </a:rPr>
              <a:t>10</a:t>
            </a:r>
            <a:r>
              <a:rPr kumimoji="0" lang="el-GR" sz="24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rPr>
              <a:t> </a:t>
            </a:r>
            <a:r>
              <a:rPr kumimoji="0" lang="el-GR" sz="24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rPr>
              <a:t>Βασιλικός-είδη-καλλιεργητική πρακτική-προϊόντα</a:t>
            </a:r>
          </a:p>
          <a:p>
            <a:pPr marL="0" marR="0" lvl="0" indent="0" algn="ctr" defTabSz="914400" rtl="0" eaLnBrk="1" fontAlgn="ctr" latinLnBrk="0" hangingPunct="1">
              <a:lnSpc>
                <a:spcPct val="115000"/>
              </a:lnSpc>
              <a:spcBef>
                <a:spcPts val="0"/>
              </a:spcBef>
              <a:spcAft>
                <a:spcPts val="1000"/>
              </a:spcAft>
              <a:buClrTx/>
              <a:buSzTx/>
              <a:buFontTx/>
              <a:buNone/>
              <a:tabLst/>
              <a:defRPr/>
            </a:pPr>
            <a:endParaRPr kumimoji="0" lang="el-GR" sz="24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ctr" latinLnBrk="0" hangingPunct="1">
              <a:lnSpc>
                <a:spcPct val="115000"/>
              </a:lnSpc>
              <a:spcBef>
                <a:spcPts val="0"/>
              </a:spcBef>
              <a:spcAft>
                <a:spcPts val="1000"/>
              </a:spcAft>
              <a:buClrTx/>
              <a:buSzTx/>
              <a:buFontTx/>
              <a:buNone/>
              <a:tabLst/>
              <a:defRPr/>
            </a:pPr>
            <a:r>
              <a:rPr kumimoji="0" lang="el-GR" sz="24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rPr>
              <a:t> </a:t>
            </a:r>
            <a:endParaRPr kumimoji="0" lang="el-GR" sz="2000" b="1" i="0" u="none" strike="noStrike" kern="1200" cap="none" spc="0" normalizeH="0" baseline="0" noProof="0" dirty="0">
              <a:ln>
                <a:noFill/>
              </a:ln>
              <a:solidFill>
                <a:srgbClr val="FF66C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012072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BF994-258C-2714-B36F-5275D654F3E6}"/>
              </a:ext>
            </a:extLst>
          </p:cNvPr>
          <p:cNvSpPr txBox="1"/>
          <p:nvPr/>
        </p:nvSpPr>
        <p:spPr>
          <a:xfrm>
            <a:off x="1003177" y="2863076"/>
            <a:ext cx="10306974" cy="1131848"/>
          </a:xfrm>
          <a:prstGeom prst="rect">
            <a:avLst/>
          </a:prstGeom>
          <a:noFill/>
        </p:spPr>
        <p:txBody>
          <a:bodyPr wrap="square">
            <a:spAutoFit/>
          </a:bodyPr>
          <a:lstStyle/>
          <a:p>
            <a:pPr algn="just">
              <a:lnSpc>
                <a:spcPct val="150000"/>
              </a:lnSpc>
            </a:pPr>
            <a:r>
              <a:rPr lang="el-GR" sz="2400" b="0" i="0" dirty="0">
                <a:solidFill>
                  <a:srgbClr val="333333"/>
                </a:solidFill>
                <a:effectLst/>
                <a:latin typeface="Arial" panose="020B0604020202020204" pitchFamily="34" charset="0"/>
                <a:cs typeface="Arial" panose="020B0604020202020204" pitchFamily="34" charset="0"/>
              </a:rPr>
              <a:t>Το αιθέριο έλαιο του βασιλικού προέρχεται από την απόσταξη των φύλλων του με υδροατμοαπόσταξη.</a:t>
            </a: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3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B694AD-5CCE-FD18-ABE0-9EFBC8D295D8}"/>
              </a:ext>
            </a:extLst>
          </p:cNvPr>
          <p:cNvSpPr txBox="1"/>
          <p:nvPr/>
        </p:nvSpPr>
        <p:spPr>
          <a:xfrm>
            <a:off x="855030" y="2309078"/>
            <a:ext cx="10481939" cy="2239844"/>
          </a:xfrm>
          <a:prstGeom prst="rect">
            <a:avLst/>
          </a:prstGeom>
          <a:noFill/>
        </p:spPr>
        <p:txBody>
          <a:bodyPr wrap="square">
            <a:spAutoFit/>
          </a:bodyPr>
          <a:lstStyle/>
          <a:p>
            <a:pPr algn="just">
              <a:lnSpc>
                <a:spcPct val="150000"/>
              </a:lnSpc>
            </a:pPr>
            <a:r>
              <a:rPr lang="el-GR" sz="2400" b="0" i="0" dirty="0">
                <a:solidFill>
                  <a:srgbClr val="000000"/>
                </a:solidFill>
                <a:effectLst/>
                <a:latin typeface="Arial" panose="020B0604020202020204" pitchFamily="34" charset="0"/>
                <a:cs typeface="Arial" panose="020B0604020202020204" pitchFamily="34" charset="0"/>
              </a:rPr>
              <a:t>Τα φύλλα του φυτού, από τα οποία παράγεται το αιθέριο έλαιο, περιέχουν υψηλή συγκέντρωση λιναλοόλης και οιστραγόλης, συστατικά στα οποία οφείλεται η αντιμικροβιακή δράση. Εξαιτίας δε της λιναλοόλης, το αιθέριο έλαιο δρα και σαν εντομοαπωθητικό</a:t>
            </a:r>
            <a:r>
              <a:rPr lang="el-GR" sz="2400" dirty="0">
                <a:solidFill>
                  <a:srgbClr val="000000"/>
                </a:solidFill>
                <a:latin typeface="Arial" panose="020B0604020202020204" pitchFamily="34" charset="0"/>
                <a:cs typeface="Arial" panose="020B0604020202020204" pitchFamily="34" charset="0"/>
              </a:rPr>
              <a:t>.</a:t>
            </a: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7969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673A74E-1FFA-7366-9990-5C7627752946}"/>
              </a:ext>
            </a:extLst>
          </p:cNvPr>
          <p:cNvPicPr>
            <a:picLocks noChangeAspect="1"/>
          </p:cNvPicPr>
          <p:nvPr/>
        </p:nvPicPr>
        <p:blipFill rotWithShape="1">
          <a:blip r:embed="rId2"/>
          <a:srcRect t="25328" b="3749"/>
          <a:stretch/>
        </p:blipFill>
        <p:spPr>
          <a:xfrm>
            <a:off x="2522356" y="10"/>
            <a:ext cx="9669642" cy="6857990"/>
          </a:xfrm>
          <a:prstGeom prst="rect">
            <a:avLst/>
          </a:prstGeom>
        </p:spPr>
      </p:pic>
      <p:sp>
        <p:nvSpPr>
          <p:cNvPr id="52" name="Rectangle 5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F99B85F-C560-FD68-6B60-27EBDC1F330F}"/>
              </a:ext>
            </a:extLst>
          </p:cNvPr>
          <p:cNvSpPr txBox="1"/>
          <p:nvPr/>
        </p:nvSpPr>
        <p:spPr>
          <a:xfrm>
            <a:off x="382179" y="2087972"/>
            <a:ext cx="4577179" cy="3742762"/>
          </a:xfrm>
          <a:prstGeom prst="rect">
            <a:avLst/>
          </a:prstGeom>
        </p:spPr>
        <p:txBody>
          <a:bodyPr vert="horz" lIns="91440" tIns="45720" rIns="91440" bIns="45720" rtlCol="0">
            <a:normAutofit/>
          </a:bodyPr>
          <a:lstStyle/>
          <a:p>
            <a:pPr algn="just">
              <a:lnSpc>
                <a:spcPct val="150000"/>
              </a:lnSpc>
              <a:spcAft>
                <a:spcPts val="600"/>
              </a:spcAft>
            </a:pPr>
            <a:r>
              <a:rPr lang="en-US" sz="2400" dirty="0" err="1">
                <a:latin typeface="Arial" panose="020B0604020202020204" pitchFamily="34" charset="0"/>
                <a:cs typeface="Arial" panose="020B0604020202020204" pitchFamily="34" charset="0"/>
              </a:rPr>
              <a:t>Άλλες</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δρ</a:t>
            </a:r>
            <a:r>
              <a:rPr lang="en-US" sz="2400" dirty="0">
                <a:latin typeface="Arial" panose="020B0604020202020204" pitchFamily="34" charset="0"/>
                <a:cs typeface="Arial" panose="020B0604020202020204" pitchFamily="34" charset="0"/>
              </a:rPr>
              <a:t>αστικές ουσίες που περιέχονται στο αιθέριο έλαιο του βασιλικού είναι η καμφορά, η ευγενόλη, τα α- και β-πινένιο, η ευκαλυπτόλη, κ.α.</a:t>
            </a:r>
          </a:p>
        </p:txBody>
      </p:sp>
      <p:sp>
        <p:nvSpPr>
          <p:cNvPr id="8" name="TextBox 7">
            <a:extLst>
              <a:ext uri="{FF2B5EF4-FFF2-40B4-BE49-F238E27FC236}">
                <a16:creationId xmlns:a16="http://schemas.microsoft.com/office/drawing/2014/main" id="{CA5CF595-2FA5-EF16-1395-D29D52637D0E}"/>
              </a:ext>
            </a:extLst>
          </p:cNvPr>
          <p:cNvSpPr txBox="1"/>
          <p:nvPr/>
        </p:nvSpPr>
        <p:spPr>
          <a:xfrm>
            <a:off x="7784000" y="2382049"/>
            <a:ext cx="4025821" cy="1309456"/>
          </a:xfrm>
          <a:prstGeom prst="rect">
            <a:avLst/>
          </a:prstGeom>
        </p:spPr>
        <p:txBody>
          <a:bodyPr vert="horz" lIns="91440" tIns="45720" rIns="91440" bIns="45720" rtlCol="0" anchor="b">
            <a:noAutofit/>
          </a:bodyPr>
          <a:lstStyle/>
          <a:p>
            <a:pPr marR="0" lvl="0" algn="just" defTabSz="914400" rtl="0" eaLnBrk="1" fontAlgn="auto" latinLnBrk="0" hangingPunct="1">
              <a:lnSpc>
                <a:spcPct val="150000"/>
              </a:lnSpc>
              <a:spcBef>
                <a:spcPct val="0"/>
              </a:spcBef>
              <a:spcAft>
                <a:spcPts val="600"/>
              </a:spcAft>
              <a:buClrTx/>
              <a:buSzTx/>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2104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ACFC0-9400-B16F-BC4D-DED2B0ACAAF2}"/>
              </a:ext>
            </a:extLst>
          </p:cNvPr>
          <p:cNvPicPr>
            <a:picLocks noChangeAspect="1"/>
          </p:cNvPicPr>
          <p:nvPr/>
        </p:nvPicPr>
        <p:blipFill rotWithShape="1">
          <a:blip r:embed="rId2"/>
          <a:srcRect l="32890" t="41667" r="18906" b="37360"/>
          <a:stretch/>
        </p:blipFill>
        <p:spPr>
          <a:xfrm>
            <a:off x="641013" y="1209675"/>
            <a:ext cx="7550488" cy="1847850"/>
          </a:xfrm>
          <a:prstGeom prst="rect">
            <a:avLst/>
          </a:prstGeom>
        </p:spPr>
      </p:pic>
      <p:pic>
        <p:nvPicPr>
          <p:cNvPr id="5" name="Picture 4">
            <a:extLst>
              <a:ext uri="{FF2B5EF4-FFF2-40B4-BE49-F238E27FC236}">
                <a16:creationId xmlns:a16="http://schemas.microsoft.com/office/drawing/2014/main" id="{E1A0FA6F-3FC8-8A13-A38B-93868D9B30FD}"/>
              </a:ext>
            </a:extLst>
          </p:cNvPr>
          <p:cNvPicPr>
            <a:picLocks noChangeAspect="1"/>
          </p:cNvPicPr>
          <p:nvPr/>
        </p:nvPicPr>
        <p:blipFill rotWithShape="1">
          <a:blip r:embed="rId3"/>
          <a:srcRect l="27188" t="29167" r="27890" b="29306"/>
          <a:stretch/>
        </p:blipFill>
        <p:spPr>
          <a:xfrm>
            <a:off x="5766288" y="3228975"/>
            <a:ext cx="5806587" cy="3019425"/>
          </a:xfrm>
          <a:prstGeom prst="rect">
            <a:avLst/>
          </a:prstGeom>
        </p:spPr>
      </p:pic>
    </p:spTree>
    <p:extLst>
      <p:ext uri="{BB962C8B-B14F-4D97-AF65-F5344CB8AC3E}">
        <p14:creationId xmlns:p14="http://schemas.microsoft.com/office/powerpoint/2010/main" val="2107685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1B68B-85E2-A1E2-D296-B74CD63DB7A0}"/>
              </a:ext>
            </a:extLst>
          </p:cNvPr>
          <p:cNvPicPr>
            <a:picLocks noChangeAspect="1"/>
          </p:cNvPicPr>
          <p:nvPr/>
        </p:nvPicPr>
        <p:blipFill rotWithShape="1">
          <a:blip r:embed="rId2"/>
          <a:srcRect l="20193" t="22409" r="21339" b="33755"/>
          <a:stretch/>
        </p:blipFill>
        <p:spPr>
          <a:xfrm>
            <a:off x="2600325" y="2314574"/>
            <a:ext cx="6110287" cy="2576863"/>
          </a:xfrm>
          <a:prstGeom prst="rect">
            <a:avLst/>
          </a:prstGeom>
        </p:spPr>
      </p:pic>
    </p:spTree>
    <p:extLst>
      <p:ext uri="{BB962C8B-B14F-4D97-AF65-F5344CB8AC3E}">
        <p14:creationId xmlns:p14="http://schemas.microsoft.com/office/powerpoint/2010/main" val="3572016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B1B1-8629-2EB8-903D-A55A97148B5F}"/>
              </a:ext>
            </a:extLst>
          </p:cNvPr>
          <p:cNvSpPr>
            <a:spLocks noGrp="1"/>
          </p:cNvSpPr>
          <p:nvPr>
            <p:ph type="ctrTitle"/>
          </p:nvPr>
        </p:nvSpPr>
        <p:spPr>
          <a:xfrm>
            <a:off x="838940" y="1814822"/>
            <a:ext cx="10514120" cy="1614178"/>
          </a:xfrm>
        </p:spPr>
        <p:txBody>
          <a:bodyPr>
            <a:normAutofit/>
          </a:bodyPr>
          <a:lstStyle/>
          <a:p>
            <a:pPr>
              <a:lnSpc>
                <a:spcPct val="150000"/>
              </a:lnSpc>
            </a:pPr>
            <a:r>
              <a:rPr lang="el-GR" dirty="0">
                <a:latin typeface="Arial" panose="020B0604020202020204" pitchFamily="34" charset="0"/>
                <a:cs typeface="Arial" panose="020B0604020202020204" pitchFamily="34" charset="0"/>
              </a:rPr>
              <a:t>Ευχαριστώ πολύ!!</a:t>
            </a:r>
          </a:p>
        </p:txBody>
      </p:sp>
    </p:spTree>
    <p:extLst>
      <p:ext uri="{BB962C8B-B14F-4D97-AF65-F5344CB8AC3E}">
        <p14:creationId xmlns:p14="http://schemas.microsoft.com/office/powerpoint/2010/main" val="290316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7BE7C0-9DE9-6E2D-8D97-6EF14E2274B5}"/>
              </a:ext>
            </a:extLst>
          </p:cNvPr>
          <p:cNvPicPr>
            <a:picLocks noChangeAspect="1"/>
          </p:cNvPicPr>
          <p:nvPr/>
        </p:nvPicPr>
        <p:blipFill rotWithShape="1">
          <a:blip r:embed="rId2"/>
          <a:srcRect l="9091" t="7005" b="14324"/>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EA7701B-B0E9-7733-E1D2-9F743E0F4255}"/>
              </a:ext>
            </a:extLst>
          </p:cNvPr>
          <p:cNvSpPr txBox="1"/>
          <p:nvPr/>
        </p:nvSpPr>
        <p:spPr>
          <a:xfrm>
            <a:off x="7448626" y="1019730"/>
            <a:ext cx="4651637" cy="2754086"/>
          </a:xfrm>
          <a:prstGeom prst="rect">
            <a:avLst/>
          </a:prstGeom>
        </p:spPr>
        <p:txBody>
          <a:bodyPr vert="horz" lIns="91440" tIns="45720" rIns="91440" bIns="45720" rtlCol="0" anchor="t">
            <a:noAutofit/>
          </a:bodyPr>
          <a:lstStyle/>
          <a:p>
            <a:pPr algn="just">
              <a:lnSpc>
                <a:spcPct val="150000"/>
              </a:lnSpc>
              <a:spcAft>
                <a:spcPts val="600"/>
              </a:spcAft>
            </a:pPr>
            <a:r>
              <a:rPr lang="en-US" sz="2400" dirty="0">
                <a:latin typeface="Arial" panose="020B0604020202020204" pitchFamily="34" charset="0"/>
                <a:cs typeface="Arial" panose="020B0604020202020204" pitchFamily="34" charset="0"/>
              </a:rPr>
              <a:t>O βα</a:t>
            </a:r>
            <a:r>
              <a:rPr lang="en-US" sz="2400" dirty="0" err="1">
                <a:latin typeface="Arial" panose="020B0604020202020204" pitchFamily="34" charset="0"/>
                <a:cs typeface="Arial" panose="020B0604020202020204" pitchFamily="34" charset="0"/>
              </a:rPr>
              <a:t>σιλικός</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είν</a:t>
            </a:r>
            <a:r>
              <a:rPr lang="en-US" sz="2400" dirty="0">
                <a:latin typeface="Arial" panose="020B0604020202020204" pitchFamily="34" charset="0"/>
                <a:cs typeface="Arial" panose="020B0604020202020204" pitchFamily="34" charset="0"/>
              </a:rPr>
              <a:t>αι ένα φυτό ευρέως χρησιμοποιούμενο τόσο για καλλωπιστικούς λόγους, αλλά και για διατροφικούς. </a:t>
            </a:r>
            <a:r>
              <a:rPr lang="en-US" sz="2400" dirty="0" err="1">
                <a:latin typeface="Arial" panose="020B0604020202020204" pitchFamily="34" charset="0"/>
                <a:cs typeface="Arial" panose="020B0604020202020204" pitchFamily="34" charset="0"/>
              </a:rPr>
              <a:t>Ξεχωρίζει</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γι</a:t>
            </a:r>
            <a:r>
              <a:rPr lang="en-US" sz="2400" dirty="0">
                <a:latin typeface="Arial" panose="020B0604020202020204" pitchFamily="34" charset="0"/>
                <a:cs typeface="Arial" panose="020B0604020202020204" pitchFamily="34" charset="0"/>
              </a:rPr>
              <a:t>α το χαρακτηριστικό άρωμά του.</a:t>
            </a:r>
          </a:p>
        </p:txBody>
      </p:sp>
    </p:spTree>
    <p:extLst>
      <p:ext uri="{BB962C8B-B14F-4D97-AF65-F5344CB8AC3E}">
        <p14:creationId xmlns:p14="http://schemas.microsoft.com/office/powerpoint/2010/main" val="428560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BE6E43-FB0D-8ADC-6C08-5982853C6A6A}"/>
              </a:ext>
            </a:extLst>
          </p:cNvPr>
          <p:cNvGraphicFramePr>
            <a:graphicFrameLocks noGrp="1"/>
          </p:cNvGraphicFramePr>
          <p:nvPr>
            <p:extLst>
              <p:ext uri="{D42A27DB-BD31-4B8C-83A1-F6EECF244321}">
                <p14:modId xmlns:p14="http://schemas.microsoft.com/office/powerpoint/2010/main" val="4183758633"/>
              </p:ext>
            </p:extLst>
          </p:nvPr>
        </p:nvGraphicFramePr>
        <p:xfrm>
          <a:off x="2330716" y="643466"/>
          <a:ext cx="7530568" cy="5571072"/>
        </p:xfrm>
        <a:graphic>
          <a:graphicData uri="http://schemas.openxmlformats.org/drawingml/2006/table">
            <a:tbl>
              <a:tblPr/>
              <a:tblGrid>
                <a:gridCol w="3201373">
                  <a:extLst>
                    <a:ext uri="{9D8B030D-6E8A-4147-A177-3AD203B41FA5}">
                      <a16:colId xmlns:a16="http://schemas.microsoft.com/office/drawing/2014/main" val="596357068"/>
                    </a:ext>
                  </a:extLst>
                </a:gridCol>
                <a:gridCol w="4329195">
                  <a:extLst>
                    <a:ext uri="{9D8B030D-6E8A-4147-A177-3AD203B41FA5}">
                      <a16:colId xmlns:a16="http://schemas.microsoft.com/office/drawing/2014/main" val="1420367651"/>
                    </a:ext>
                  </a:extLst>
                </a:gridCol>
              </a:tblGrid>
              <a:tr h="619008">
                <a:tc>
                  <a:txBody>
                    <a:bodyPr/>
                    <a:lstStyle/>
                    <a:p>
                      <a:pPr algn="l" fontAlgn="t"/>
                      <a:r>
                        <a:rPr lang="en-US" sz="2400">
                          <a:solidFill>
                            <a:schemeClr val="tx1"/>
                          </a:solidFill>
                          <a:effectLst/>
                          <a:latin typeface="Arial" panose="020B0604020202020204" pitchFamily="34" charset="0"/>
                          <a:cs typeface="Arial" panose="020B0604020202020204" pitchFamily="34" charset="0"/>
                        </a:rPr>
                        <a:t>Kingdom:</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a:solidFill>
                            <a:schemeClr val="tx1"/>
                          </a:solidFill>
                          <a:effectLst/>
                          <a:latin typeface="Arial" panose="020B0604020202020204" pitchFamily="34" charset="0"/>
                          <a:cs typeface="Arial" panose="020B0604020202020204" pitchFamily="34" charset="0"/>
                        </a:rPr>
                        <a:t>Plantae</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74552521"/>
                  </a:ext>
                </a:extLst>
              </a:tr>
              <a:tr h="619008">
                <a:tc>
                  <a:txBody>
                    <a:bodyPr/>
                    <a:lstStyle/>
                    <a:p>
                      <a:pPr algn="l" fontAlgn="t"/>
                      <a:r>
                        <a:rPr lang="en-US" sz="2400" i="0">
                          <a:solidFill>
                            <a:schemeClr val="tx1"/>
                          </a:solidFill>
                          <a:effectLst/>
                          <a:latin typeface="Arial" panose="020B0604020202020204" pitchFamily="34" charset="0"/>
                          <a:cs typeface="Arial" panose="020B0604020202020204" pitchFamily="34" charset="0"/>
                        </a:rPr>
                        <a:t>Clade:</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a:solidFill>
                            <a:schemeClr val="tx1"/>
                          </a:solidFill>
                          <a:effectLst/>
                          <a:latin typeface="Arial" panose="020B0604020202020204" pitchFamily="34" charset="0"/>
                          <a:cs typeface="Arial" panose="020B0604020202020204" pitchFamily="34" charset="0"/>
                        </a:rPr>
                        <a:t>Tracheophytes</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34544327"/>
                  </a:ext>
                </a:extLst>
              </a:tr>
              <a:tr h="619008">
                <a:tc>
                  <a:txBody>
                    <a:bodyPr/>
                    <a:lstStyle/>
                    <a:p>
                      <a:pPr algn="l" fontAlgn="t"/>
                      <a:r>
                        <a:rPr lang="en-US" sz="2400" i="0">
                          <a:solidFill>
                            <a:schemeClr val="tx1"/>
                          </a:solidFill>
                          <a:effectLst/>
                          <a:latin typeface="Arial" panose="020B0604020202020204" pitchFamily="34" charset="0"/>
                          <a:cs typeface="Arial" panose="020B0604020202020204" pitchFamily="34" charset="0"/>
                        </a:rPr>
                        <a:t>Clade:</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a:solidFill>
                            <a:schemeClr val="tx1"/>
                          </a:solidFill>
                          <a:effectLst/>
                          <a:latin typeface="Arial" panose="020B0604020202020204" pitchFamily="34" charset="0"/>
                          <a:cs typeface="Arial" panose="020B0604020202020204" pitchFamily="34" charset="0"/>
                        </a:rPr>
                        <a:t>Angiosperms</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374714382"/>
                  </a:ext>
                </a:extLst>
              </a:tr>
              <a:tr h="619008">
                <a:tc>
                  <a:txBody>
                    <a:bodyPr/>
                    <a:lstStyle/>
                    <a:p>
                      <a:pPr algn="l" fontAlgn="t"/>
                      <a:r>
                        <a:rPr lang="en-US" sz="2400" i="0">
                          <a:solidFill>
                            <a:schemeClr val="tx1"/>
                          </a:solidFill>
                          <a:effectLst/>
                          <a:latin typeface="Arial" panose="020B0604020202020204" pitchFamily="34" charset="0"/>
                          <a:cs typeface="Arial" panose="020B0604020202020204" pitchFamily="34" charset="0"/>
                        </a:rPr>
                        <a:t>Clade:</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a:solidFill>
                            <a:schemeClr val="tx1"/>
                          </a:solidFill>
                          <a:effectLst/>
                          <a:latin typeface="Arial" panose="020B0604020202020204" pitchFamily="34" charset="0"/>
                          <a:cs typeface="Arial" panose="020B0604020202020204" pitchFamily="34" charset="0"/>
                        </a:rPr>
                        <a:t>Eudicots</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50327375"/>
                  </a:ext>
                </a:extLst>
              </a:tr>
              <a:tr h="619008">
                <a:tc>
                  <a:txBody>
                    <a:bodyPr/>
                    <a:lstStyle/>
                    <a:p>
                      <a:pPr algn="l" fontAlgn="t"/>
                      <a:r>
                        <a:rPr lang="en-US" sz="2400" i="0" dirty="0">
                          <a:solidFill>
                            <a:schemeClr val="tx1"/>
                          </a:solidFill>
                          <a:effectLst/>
                          <a:latin typeface="Arial" panose="020B0604020202020204" pitchFamily="34" charset="0"/>
                          <a:cs typeface="Arial" panose="020B0604020202020204" pitchFamily="34" charset="0"/>
                        </a:rPr>
                        <a:t>Clade:</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err="1">
                          <a:solidFill>
                            <a:schemeClr val="tx1"/>
                          </a:solidFill>
                          <a:effectLst/>
                          <a:latin typeface="Arial" panose="020B0604020202020204" pitchFamily="34" charset="0"/>
                          <a:cs typeface="Arial" panose="020B0604020202020204" pitchFamily="34" charset="0"/>
                        </a:rPr>
                        <a:t>Asterids</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719253541"/>
                  </a:ext>
                </a:extLst>
              </a:tr>
              <a:tr h="619008">
                <a:tc>
                  <a:txBody>
                    <a:bodyPr/>
                    <a:lstStyle/>
                    <a:p>
                      <a:pPr algn="l" fontAlgn="t"/>
                      <a:r>
                        <a:rPr lang="en-US" sz="2400">
                          <a:solidFill>
                            <a:schemeClr val="tx1"/>
                          </a:solidFill>
                          <a:effectLst/>
                          <a:latin typeface="Arial" panose="020B0604020202020204" pitchFamily="34" charset="0"/>
                          <a:cs typeface="Arial" panose="020B0604020202020204" pitchFamily="34" charset="0"/>
                        </a:rPr>
                        <a:t>Order:</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err="1">
                          <a:solidFill>
                            <a:schemeClr val="tx1"/>
                          </a:solidFill>
                          <a:effectLst/>
                          <a:latin typeface="Arial" panose="020B0604020202020204" pitchFamily="34" charset="0"/>
                          <a:cs typeface="Arial" panose="020B0604020202020204" pitchFamily="34" charset="0"/>
                        </a:rPr>
                        <a:t>Lamiales</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72320211"/>
                  </a:ext>
                </a:extLst>
              </a:tr>
              <a:tr h="619008">
                <a:tc>
                  <a:txBody>
                    <a:bodyPr/>
                    <a:lstStyle/>
                    <a:p>
                      <a:pPr algn="l" fontAlgn="t"/>
                      <a:r>
                        <a:rPr lang="en-US" sz="2400">
                          <a:solidFill>
                            <a:schemeClr val="tx1"/>
                          </a:solidFill>
                          <a:effectLst/>
                          <a:latin typeface="Arial" panose="020B0604020202020204" pitchFamily="34" charset="0"/>
                          <a:cs typeface="Arial" panose="020B0604020202020204" pitchFamily="34" charset="0"/>
                        </a:rPr>
                        <a:t>Family:</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u="none" strike="noStrike" dirty="0" err="1">
                          <a:solidFill>
                            <a:schemeClr val="tx1"/>
                          </a:solidFill>
                          <a:effectLst/>
                          <a:latin typeface="Arial" panose="020B0604020202020204" pitchFamily="34" charset="0"/>
                          <a:cs typeface="Arial" panose="020B0604020202020204" pitchFamily="34" charset="0"/>
                        </a:rPr>
                        <a:t>Lamiaceae</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40365538"/>
                  </a:ext>
                </a:extLst>
              </a:tr>
              <a:tr h="619008">
                <a:tc>
                  <a:txBody>
                    <a:bodyPr/>
                    <a:lstStyle/>
                    <a:p>
                      <a:pPr algn="l" fontAlgn="t"/>
                      <a:r>
                        <a:rPr lang="en-US" sz="2400">
                          <a:solidFill>
                            <a:schemeClr val="tx1"/>
                          </a:solidFill>
                          <a:effectLst/>
                          <a:latin typeface="Arial" panose="020B0604020202020204" pitchFamily="34" charset="0"/>
                          <a:cs typeface="Arial" panose="020B0604020202020204" pitchFamily="34" charset="0"/>
                        </a:rPr>
                        <a:t>Genus:</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i="1" u="none" strike="noStrike" dirty="0" err="1">
                          <a:solidFill>
                            <a:schemeClr val="tx1"/>
                          </a:solidFill>
                          <a:effectLst/>
                          <a:latin typeface="Arial" panose="020B0604020202020204" pitchFamily="34" charset="0"/>
                          <a:cs typeface="Arial" panose="020B0604020202020204" pitchFamily="34" charset="0"/>
                        </a:rPr>
                        <a:t>Ocimum</a:t>
                      </a:r>
                      <a:endParaRPr lang="en-US" sz="240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51739134"/>
                  </a:ext>
                </a:extLst>
              </a:tr>
              <a:tr h="619008">
                <a:tc>
                  <a:txBody>
                    <a:bodyPr/>
                    <a:lstStyle/>
                    <a:p>
                      <a:pPr algn="l" fontAlgn="t"/>
                      <a:r>
                        <a:rPr lang="en-US" sz="2400">
                          <a:solidFill>
                            <a:schemeClr val="tx1"/>
                          </a:solidFill>
                          <a:effectLst/>
                          <a:latin typeface="Arial" panose="020B0604020202020204" pitchFamily="34" charset="0"/>
                          <a:cs typeface="Arial" panose="020B0604020202020204" pitchFamily="34" charset="0"/>
                        </a:rPr>
                        <a:t>Species:</a:t>
                      </a: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sz="2400" b="0" i="1" dirty="0">
                          <a:solidFill>
                            <a:schemeClr val="tx1"/>
                          </a:solidFill>
                          <a:effectLst/>
                          <a:latin typeface="Arial" panose="020B0604020202020204" pitchFamily="34" charset="0"/>
                          <a:cs typeface="Arial" panose="020B0604020202020204" pitchFamily="34" charset="0"/>
                        </a:rPr>
                        <a:t>O. </a:t>
                      </a:r>
                      <a:r>
                        <a:rPr lang="en-US" sz="2400" b="0" i="1" dirty="0" err="1">
                          <a:solidFill>
                            <a:schemeClr val="tx1"/>
                          </a:solidFill>
                          <a:effectLst/>
                          <a:latin typeface="Arial" panose="020B0604020202020204" pitchFamily="34" charset="0"/>
                          <a:cs typeface="Arial" panose="020B0604020202020204" pitchFamily="34" charset="0"/>
                        </a:rPr>
                        <a:t>basilicum</a:t>
                      </a:r>
                      <a:endParaRPr lang="en-US" sz="2400" b="0" dirty="0">
                        <a:solidFill>
                          <a:schemeClr val="tx1"/>
                        </a:solidFill>
                        <a:effectLst/>
                        <a:latin typeface="Arial" panose="020B0604020202020204" pitchFamily="34" charset="0"/>
                        <a:cs typeface="Arial" panose="020B0604020202020204" pitchFamily="34" charset="0"/>
                      </a:endParaRPr>
                    </a:p>
                  </a:txBody>
                  <a:tcPr marL="133658" marR="133658" marT="66830" marB="66830">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33752356"/>
                  </a:ext>
                </a:extLst>
              </a:tr>
            </a:tbl>
          </a:graphicData>
        </a:graphic>
      </p:graphicFrame>
    </p:spTree>
    <p:extLst>
      <p:ext uri="{BB962C8B-B14F-4D97-AF65-F5344CB8AC3E}">
        <p14:creationId xmlns:p14="http://schemas.microsoft.com/office/powerpoint/2010/main" val="361636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DF95AC-D144-74A2-CA6B-777505A3BAAF}"/>
              </a:ext>
            </a:extLst>
          </p:cNvPr>
          <p:cNvSpPr txBox="1"/>
          <p:nvPr/>
        </p:nvSpPr>
        <p:spPr>
          <a:xfrm>
            <a:off x="178986" y="2268809"/>
            <a:ext cx="9764003" cy="2922082"/>
          </a:xfrm>
          <a:prstGeom prst="rect">
            <a:avLst/>
          </a:prstGeom>
          <a:noFill/>
        </p:spPr>
        <p:txBody>
          <a:bodyPr wrap="square">
            <a:spAutoFit/>
          </a:bodyPr>
          <a:lstStyle/>
          <a:p>
            <a:pPr algn="just">
              <a:lnSpc>
                <a:spcPct val="150000"/>
              </a:lnSpc>
              <a:spcBef>
                <a:spcPts val="1000"/>
              </a:spcBef>
              <a:defRPr/>
            </a:pPr>
            <a:r>
              <a:rPr lang="en-US" sz="2400" b="0" i="0" dirty="0">
                <a:effectLst/>
                <a:latin typeface="Arial" panose="020B0604020202020204" pitchFamily="34" charset="0"/>
                <a:cs typeface="Arial" panose="020B0604020202020204" pitchFamily="34" charset="0"/>
              </a:rPr>
              <a:t>Υπ</a:t>
            </a:r>
            <a:r>
              <a:rPr lang="en-US" sz="2400" b="0" i="0" dirty="0" err="1">
                <a:effectLst/>
                <a:latin typeface="Arial" panose="020B0604020202020204" pitchFamily="34" charset="0"/>
                <a:cs typeface="Arial" panose="020B0604020202020204" pitchFamily="34" charset="0"/>
              </a:rPr>
              <a:t>άρχουν</a:t>
            </a:r>
            <a:r>
              <a:rPr lang="en-US" sz="2400" b="0" i="0" dirty="0">
                <a:effectLst/>
                <a:latin typeface="Arial" panose="020B0604020202020204" pitchFamily="34" charset="0"/>
                <a:cs typeface="Arial" panose="020B0604020202020204" pitchFamily="34" charset="0"/>
              </a:rPr>
              <a:t> π</a:t>
            </a:r>
            <a:r>
              <a:rPr lang="en-US" sz="2400" b="0" i="0" dirty="0" err="1">
                <a:effectLst/>
                <a:latin typeface="Arial" panose="020B0604020202020204" pitchFamily="34" charset="0"/>
                <a:cs typeface="Arial" panose="020B0604020202020204" pitchFamily="34" charset="0"/>
              </a:rPr>
              <a:t>ερισσότερες</a:t>
            </a:r>
            <a:r>
              <a:rPr lang="en-US" sz="2400" b="0" i="0" dirty="0">
                <a:effectLst/>
                <a:latin typeface="Arial" panose="020B0604020202020204" pitchFamily="34" charset="0"/>
                <a:cs typeface="Arial" panose="020B0604020202020204" pitchFamily="34" charset="0"/>
              </a:rPr>
              <a:t> από 100 π</a:t>
            </a:r>
            <a:r>
              <a:rPr lang="en-US" sz="2400" b="0" i="0" dirty="0" err="1">
                <a:effectLst/>
                <a:latin typeface="Arial" panose="020B0604020202020204" pitchFamily="34" charset="0"/>
                <a:cs typeface="Arial" panose="020B0604020202020204" pitchFamily="34" charset="0"/>
              </a:rPr>
              <a:t>οικιλίες</a:t>
            </a:r>
            <a:r>
              <a:rPr lang="en-US" sz="2400" b="0" i="0" dirty="0">
                <a:effectLst/>
                <a:latin typeface="Arial" panose="020B0604020202020204" pitchFamily="34" charset="0"/>
                <a:cs typeface="Arial" panose="020B0604020202020204" pitchFamily="34" charset="0"/>
              </a:rPr>
              <a:t> </a:t>
            </a:r>
            <a:r>
              <a:rPr lang="en-US" sz="2400" b="0" i="0" dirty="0" err="1">
                <a:effectLst/>
                <a:latin typeface="Arial" panose="020B0604020202020204" pitchFamily="34" charset="0"/>
                <a:cs typeface="Arial" panose="020B0604020202020204" pitchFamily="34" charset="0"/>
              </a:rPr>
              <a:t>δι</a:t>
            </a:r>
            <a:r>
              <a:rPr lang="en-US" sz="2400" b="0" i="0" dirty="0">
                <a:effectLst/>
                <a:latin typeface="Arial" panose="020B0604020202020204" pitchFamily="34" charset="0"/>
                <a:cs typeface="Arial" panose="020B0604020202020204" pitchFamily="34" charset="0"/>
              </a:rPr>
              <a:t>αθέσιμες ενώ σημαντικός αριθμός αυτών αποτελούν υβρίδια.</a:t>
            </a:r>
            <a:r>
              <a:rPr lang="el-GR" sz="2400" b="0" i="0" dirty="0">
                <a:effectLst/>
                <a:latin typeface="Arial" panose="020B0604020202020204" pitchFamily="34" charset="0"/>
                <a:cs typeface="Arial" panose="020B0604020202020204" pitchFamily="34" charset="0"/>
              </a:rPr>
              <a:t> </a:t>
            </a:r>
            <a:r>
              <a:rPr lang="el-GR" sz="2400" b="0" i="0" dirty="0">
                <a:solidFill>
                  <a:srgbClr val="202122"/>
                </a:solidFill>
                <a:effectLst/>
                <a:latin typeface="Arial" panose="020B0604020202020204" pitchFamily="34" charset="0"/>
              </a:rPr>
              <a:t>Ο βασιλικός πιθανόν κατάγεται από την </a:t>
            </a:r>
            <a:r>
              <a:rPr lang="el-GR" sz="2400" dirty="0">
                <a:latin typeface="Arial" panose="020B0604020202020204" pitchFamily="34" charset="0"/>
                <a:cs typeface="Arial" panose="020B0604020202020204" pitchFamily="34" charset="0"/>
              </a:rPr>
              <a:t>Ινδία ή το Ιράν και </a:t>
            </a:r>
            <a:r>
              <a:rPr lang="el-GR" sz="2400" b="0" i="0" dirty="0">
                <a:solidFill>
                  <a:srgbClr val="202122"/>
                </a:solidFill>
                <a:effectLst/>
                <a:latin typeface="Arial" panose="020B0604020202020204" pitchFamily="34" charset="0"/>
              </a:rPr>
              <a:t>καλλιεργείται εκεί για περισσότερα από 5.000 χρόνια.</a:t>
            </a:r>
            <a:endParaRPr lang="en-US" sz="2400" dirty="0">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375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8FD5-DF7C-9A33-7B91-6E8A49C83C1B}"/>
              </a:ext>
            </a:extLst>
          </p:cNvPr>
          <p:cNvSpPr>
            <a:spLocks noGrp="1"/>
          </p:cNvSpPr>
          <p:nvPr>
            <p:ph type="title"/>
          </p:nvPr>
        </p:nvSpPr>
        <p:spPr/>
        <p:txBody>
          <a:bodyPr/>
          <a:lstStyle/>
          <a:p>
            <a:r>
              <a:rPr lang="el-GR" sz="2400">
                <a:latin typeface="Arial" panose="020B0604020202020204" pitchFamily="34" charset="0"/>
                <a:ea typeface="+mn-ea"/>
                <a:cs typeface="Arial" panose="020B0604020202020204" pitchFamily="34" charset="0"/>
              </a:rPr>
              <a:t>Διάφορες ποικιλίες βασιλικού</a:t>
            </a:r>
            <a:endParaRPr lang="el-GR" sz="2400" dirty="0">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41EE8661-57F5-A8DE-412A-2C5BD99859E2}"/>
              </a:ext>
            </a:extLst>
          </p:cNvPr>
          <p:cNvSpPr txBox="1"/>
          <p:nvPr/>
        </p:nvSpPr>
        <p:spPr>
          <a:xfrm>
            <a:off x="736847" y="1305341"/>
            <a:ext cx="10262586" cy="3347840"/>
          </a:xfrm>
          <a:prstGeom prst="rect">
            <a:avLst/>
          </a:prstGeom>
          <a:noFill/>
        </p:spPr>
        <p:txBody>
          <a:bodyPr wrap="square">
            <a:spAutoFit/>
          </a:bodyPr>
          <a:lstStyle/>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African blue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X O. </a:t>
            </a:r>
            <a:r>
              <a:rPr lang="en-US" sz="2400" b="0" i="1" dirty="0" err="1">
                <a:solidFill>
                  <a:srgbClr val="202122"/>
                </a:solidFill>
                <a:effectLst/>
                <a:latin typeface="Arial" panose="020B0604020202020204" pitchFamily="34" charset="0"/>
              </a:rPr>
              <a:t>kilimandscharicum</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Anise basil</a:t>
            </a:r>
            <a:r>
              <a:rPr lang="en-US" sz="2400" b="0" i="0" dirty="0">
                <a:solidFill>
                  <a:srgbClr val="202122"/>
                </a:solidFill>
                <a:effectLst/>
                <a:latin typeface="Arial" panose="020B0604020202020204" pitchFamily="34" charset="0"/>
              </a:rPr>
              <a:t> </a:t>
            </a:r>
            <a:r>
              <a:rPr lang="el-GR" sz="2400" b="0" i="0" dirty="0">
                <a:solidFill>
                  <a:srgbClr val="202122"/>
                </a:solidFill>
                <a:effectLst/>
                <a:latin typeface="Arial" panose="020B0604020202020204" pitchFamily="34" charset="0"/>
              </a:rPr>
              <a:t>ή </a:t>
            </a:r>
            <a:r>
              <a:rPr lang="en-US" sz="2400" b="0" i="1" dirty="0">
                <a:solidFill>
                  <a:srgbClr val="202122"/>
                </a:solidFill>
                <a:effectLst/>
                <a:latin typeface="Arial" panose="020B0604020202020204" pitchFamily="34" charset="0"/>
              </a:rPr>
              <a:t>Persian basil </a:t>
            </a:r>
            <a:r>
              <a:rPr lang="en-US" sz="2400" b="0" dirty="0">
                <a:solidFill>
                  <a:srgbClr val="202122"/>
                </a:solidFill>
                <a:effectLst/>
                <a:latin typeface="Arial" panose="020B0604020202020204" pitchFamily="34" charset="0"/>
              </a:rPr>
              <a:t>(</a:t>
            </a:r>
            <a:r>
              <a:rPr lang="en-US" sz="2400" b="0" i="1" dirty="0">
                <a:solidFill>
                  <a:srgbClr val="202122"/>
                </a:solidFill>
                <a:effectLst/>
                <a:latin typeface="Arial" panose="020B0604020202020204" pitchFamily="34" charset="0"/>
              </a:rPr>
              <a:t>Licorice basil || O.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'Licorice'||)</a:t>
            </a:r>
            <a:endParaRPr lang="en-US" sz="2400" b="0" i="0" dirty="0">
              <a:solidFill>
                <a:srgbClr val="202122"/>
              </a:solidFill>
              <a:effectLst/>
              <a:latin typeface="Arial" panose="020B0604020202020204" pitchFamily="34" charset="0"/>
            </a:endParaRP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Camphor basil, African basil </a:t>
            </a:r>
            <a:r>
              <a:rPr lang="en-US" sz="2400" b="0" dirty="0">
                <a:solidFill>
                  <a:srgbClr val="202122"/>
                </a:solidFill>
                <a:effectLst/>
                <a:latin typeface="Arial" panose="020B0604020202020204" pitchFamily="34" charset="0"/>
              </a:rPr>
              <a:t>(</a:t>
            </a:r>
            <a:r>
              <a:rPr lang="en-US" sz="2400" b="0" i="1" dirty="0">
                <a:solidFill>
                  <a:srgbClr val="202122"/>
                </a:solidFill>
                <a:effectLst/>
                <a:latin typeface="Arial" panose="020B0604020202020204" pitchFamily="34" charset="0"/>
              </a:rPr>
              <a:t>O. </a:t>
            </a:r>
            <a:r>
              <a:rPr lang="en-US" sz="2400" b="0" i="1" dirty="0" err="1">
                <a:solidFill>
                  <a:srgbClr val="202122"/>
                </a:solidFill>
                <a:effectLst/>
                <a:latin typeface="Arial" panose="020B0604020202020204" pitchFamily="34" charset="0"/>
              </a:rPr>
              <a:t>kilimandscharicum</a:t>
            </a:r>
            <a:r>
              <a:rPr lang="en-US" sz="2400" b="0" i="1" dirty="0">
                <a:solidFill>
                  <a:srgbClr val="202122"/>
                </a:solidFill>
                <a:effectLst/>
                <a:latin typeface="Arial" panose="020B0604020202020204" pitchFamily="34" charset="0"/>
              </a:rPr>
              <a:t>)</a:t>
            </a:r>
            <a:endParaRPr lang="en-US" sz="2400" b="0" i="0" dirty="0">
              <a:solidFill>
                <a:srgbClr val="202122"/>
              </a:solidFill>
              <a:effectLst/>
              <a:latin typeface="Arial" panose="020B0604020202020204" pitchFamily="34" charset="0"/>
            </a:endParaRP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Cinnamon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'Cinnamon'</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Dark opal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'Dark Opal'</a:t>
            </a:r>
            <a:r>
              <a:rPr lang="en-US" sz="2400" b="0" dirty="0">
                <a:solidFill>
                  <a:srgbClr val="202122"/>
                </a:solidFill>
                <a:effectLst/>
                <a:latin typeface="Arial" panose="020B0604020202020204" pitchFamily="34" charset="0"/>
              </a:rPr>
              <a:t>)</a:t>
            </a:r>
          </a:p>
          <a:p>
            <a:pPr marL="285750" indent="-285750" algn="just">
              <a:lnSpc>
                <a:spcPct val="150000"/>
              </a:lnSpc>
              <a:buFont typeface="Wingdings" panose="05000000000000000000" pitchFamily="2" charset="2"/>
              <a:buChar char="ü"/>
            </a:pPr>
            <a:r>
              <a:rPr lang="en-US" sz="2400" b="0" i="1" dirty="0">
                <a:solidFill>
                  <a:srgbClr val="202122"/>
                </a:solidFill>
                <a:effectLst/>
                <a:latin typeface="Arial" panose="020B0604020202020204" pitchFamily="34" charset="0"/>
              </a:rPr>
              <a:t>Globe basil, dwarf basil, French basil </a:t>
            </a:r>
            <a:r>
              <a:rPr lang="en-US" sz="2400" b="0" dirty="0">
                <a:solidFill>
                  <a:srgbClr val="202122"/>
                </a:solidFill>
                <a:effectLst/>
                <a:latin typeface="Arial" panose="020B0604020202020204" pitchFamily="34" charset="0"/>
              </a:rPr>
              <a:t>(</a:t>
            </a:r>
            <a:r>
              <a:rPr lang="en-US" sz="2400" b="0" i="1" dirty="0" err="1">
                <a:solidFill>
                  <a:srgbClr val="202122"/>
                </a:solidFill>
                <a:effectLst/>
                <a:latin typeface="Arial" panose="020B0604020202020204" pitchFamily="34" charset="0"/>
              </a:rPr>
              <a:t>Ocimum</a:t>
            </a:r>
            <a:r>
              <a:rPr lang="en-US" sz="2400" b="0" i="1" dirty="0">
                <a:solidFill>
                  <a:srgbClr val="202122"/>
                </a:solidFill>
                <a:effectLst/>
                <a:latin typeface="Arial" panose="020B0604020202020204" pitchFamily="34" charset="0"/>
              </a:rPr>
              <a:t> </a:t>
            </a:r>
            <a:r>
              <a:rPr lang="en-US" sz="2400" b="0" i="1" dirty="0" err="1">
                <a:solidFill>
                  <a:srgbClr val="202122"/>
                </a:solidFill>
                <a:effectLst/>
                <a:latin typeface="Arial" panose="020B0604020202020204" pitchFamily="34" charset="0"/>
              </a:rPr>
              <a:t>basilicum</a:t>
            </a:r>
            <a:r>
              <a:rPr lang="en-US" sz="2400" b="0" i="1" dirty="0">
                <a:solidFill>
                  <a:srgbClr val="202122"/>
                </a:solidFill>
                <a:effectLst/>
                <a:latin typeface="Arial" panose="020B0604020202020204" pitchFamily="34" charset="0"/>
              </a:rPr>
              <a:t> 'Minimum'</a:t>
            </a:r>
            <a:r>
              <a:rPr lang="en-US" sz="2400" b="0" dirty="0">
                <a:solidFill>
                  <a:srgbClr val="202122"/>
                </a:solidFill>
                <a:effectLst/>
                <a:latin typeface="Arial" panose="020B0604020202020204" pitchFamily="34" charset="0"/>
              </a:rPr>
              <a:t>)</a:t>
            </a:r>
          </a:p>
        </p:txBody>
      </p:sp>
    </p:spTree>
    <p:extLst>
      <p:ext uri="{BB962C8B-B14F-4D97-AF65-F5344CB8AC3E}">
        <p14:creationId xmlns:p14="http://schemas.microsoft.com/office/powerpoint/2010/main" val="7929856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F93AE9A-2AD7-0A6D-E0F4-74D7396449A0}"/>
              </a:ext>
            </a:extLst>
          </p:cNvPr>
          <p:cNvPicPr>
            <a:picLocks noChangeAspect="1"/>
          </p:cNvPicPr>
          <p:nvPr/>
        </p:nvPicPr>
        <p:blipFill rotWithShape="1">
          <a:blip r:embed="rId2"/>
          <a:srcRect t="8028" b="12283"/>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D74D5E6-16BB-B1E2-B4B4-DAFAF9B5A518}"/>
              </a:ext>
            </a:extLst>
          </p:cNvPr>
          <p:cNvSpPr txBox="1"/>
          <p:nvPr/>
        </p:nvSpPr>
        <p:spPr>
          <a:xfrm>
            <a:off x="838200" y="2434201"/>
            <a:ext cx="3822189" cy="870974"/>
          </a:xfrm>
          <a:prstGeom prst="rect">
            <a:avLst/>
          </a:prstGeom>
        </p:spPr>
        <p:txBody>
          <a:bodyPr vert="horz" lIns="91440" tIns="45720" rIns="91440" bIns="45720" rtlCol="0">
            <a:normAutofit/>
          </a:bodyPr>
          <a:lstStyle/>
          <a:p>
            <a:pPr>
              <a:lnSpc>
                <a:spcPct val="90000"/>
              </a:lnSpc>
              <a:spcAft>
                <a:spcPts val="600"/>
              </a:spcAft>
            </a:pPr>
            <a:r>
              <a:rPr kumimoji="0" lang="en-US" sz="2400" b="0" i="1" u="none" strike="noStrike" cap="none" spc="0" normalizeH="0" baseline="0" noProof="0" dirty="0">
                <a:ln>
                  <a:noFill/>
                </a:ln>
                <a:effectLst/>
                <a:uLnTx/>
                <a:uFillTx/>
                <a:latin typeface="Arial" panose="020B0604020202020204" pitchFamily="34" charset="0"/>
                <a:cs typeface="Arial" panose="020B0604020202020204" pitchFamily="34" charset="0"/>
              </a:rPr>
              <a:t>African blue basil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041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02E9BCF-6685-E7B4-2622-66DB83B446DE}"/>
              </a:ext>
            </a:extLst>
          </p:cNvPr>
          <p:cNvPicPr>
            <a:picLocks noChangeAspect="1"/>
          </p:cNvPicPr>
          <p:nvPr/>
        </p:nvPicPr>
        <p:blipFill rotWithShape="1">
          <a:blip r:embed="rId2"/>
          <a:srcRect t="2058" b="6723"/>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E2F65F3-50E2-0E40-7E88-E14871C82DA2}"/>
              </a:ext>
            </a:extLst>
          </p:cNvPr>
          <p:cNvSpPr txBox="1"/>
          <p:nvPr/>
        </p:nvSpPr>
        <p:spPr>
          <a:xfrm>
            <a:off x="8658508" y="3188803"/>
            <a:ext cx="3301752" cy="832782"/>
          </a:xfrm>
          <a:prstGeom prst="rect">
            <a:avLst/>
          </a:prstGeom>
        </p:spPr>
        <p:txBody>
          <a:bodyPr vert="horz" lIns="91440" tIns="45720" rIns="91440" bIns="45720" rtlCol="0">
            <a:normAutofit/>
          </a:bodyPr>
          <a:lstStyle/>
          <a:p>
            <a:pPr>
              <a:lnSpc>
                <a:spcPct val="90000"/>
              </a:lnSpc>
              <a:spcAft>
                <a:spcPts val="600"/>
              </a:spcAft>
            </a:pPr>
            <a:r>
              <a:rPr lang="en-US" sz="2400" i="1" dirty="0">
                <a:latin typeface="Arial" panose="020B0604020202020204" pitchFamily="34" charset="0"/>
                <a:cs typeface="Arial" panose="020B0604020202020204" pitchFamily="34" charset="0"/>
              </a:rPr>
              <a:t>Cinnamon</a:t>
            </a:r>
            <a:r>
              <a:rPr lang="en-US" sz="2000" dirty="0"/>
              <a:t> </a:t>
            </a:r>
            <a:r>
              <a:rPr lang="en-US" sz="2400" i="1" dirty="0">
                <a:latin typeface="Arial" panose="020B0604020202020204" pitchFamily="34" charset="0"/>
                <a:cs typeface="Arial" panose="020B0604020202020204" pitchFamily="34" charset="0"/>
              </a:rPr>
              <a:t>basil</a:t>
            </a:r>
            <a:r>
              <a:rPr lang="en-US" sz="2000" dirty="0"/>
              <a:t> </a:t>
            </a:r>
          </a:p>
        </p:txBody>
      </p:sp>
    </p:spTree>
    <p:extLst>
      <p:ext uri="{BB962C8B-B14F-4D97-AF65-F5344CB8AC3E}">
        <p14:creationId xmlns:p14="http://schemas.microsoft.com/office/powerpoint/2010/main" val="368852518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F1164A7-2F52-6090-4A2E-6D4F12AF16B7}"/>
              </a:ext>
            </a:extLst>
          </p:cNvPr>
          <p:cNvPicPr>
            <a:picLocks noChangeAspect="1"/>
          </p:cNvPicPr>
          <p:nvPr/>
        </p:nvPicPr>
        <p:blipFill rotWithShape="1">
          <a:blip r:embed="rId2"/>
          <a:srcRect t="5291" b="23786"/>
          <a:stretch/>
        </p:blipFill>
        <p:spPr>
          <a:xfrm>
            <a:off x="2522356" y="10"/>
            <a:ext cx="9669642" cy="6857990"/>
          </a:xfrm>
          <a:prstGeom prst="rect">
            <a:avLst/>
          </a:prstGeom>
        </p:spPr>
      </p:pic>
      <p:sp>
        <p:nvSpPr>
          <p:cNvPr id="14"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4078C8-4F81-7BB7-DEEE-02C100ACE913}"/>
              </a:ext>
            </a:extLst>
          </p:cNvPr>
          <p:cNvSpPr txBox="1"/>
          <p:nvPr/>
        </p:nvSpPr>
        <p:spPr>
          <a:xfrm>
            <a:off x="952500" y="2605651"/>
            <a:ext cx="2500913" cy="1070999"/>
          </a:xfrm>
          <a:prstGeom prst="rect">
            <a:avLst/>
          </a:prstGeom>
        </p:spPr>
        <p:txBody>
          <a:bodyPr vert="horz" lIns="91440" tIns="45720" rIns="91440" bIns="45720" rtlCol="0">
            <a:normAutofit/>
          </a:bodyPr>
          <a:lstStyle/>
          <a:p>
            <a:pPr>
              <a:lnSpc>
                <a:spcPct val="90000"/>
              </a:lnSpc>
              <a:spcAft>
                <a:spcPts val="600"/>
              </a:spcAft>
            </a:pPr>
            <a:r>
              <a:rPr lang="en-US" sz="2400" i="1" dirty="0">
                <a:latin typeface="Arial" panose="020B0604020202020204" pitchFamily="34" charset="0"/>
                <a:cs typeface="Arial" panose="020B0604020202020204" pitchFamily="34" charset="0"/>
              </a:rPr>
              <a:t>Dark opal basil </a:t>
            </a:r>
          </a:p>
        </p:txBody>
      </p:sp>
    </p:spTree>
    <p:extLst>
      <p:ext uri="{BB962C8B-B14F-4D97-AF65-F5344CB8AC3E}">
        <p14:creationId xmlns:p14="http://schemas.microsoft.com/office/powerpoint/2010/main" val="28879946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otalTime>133</TotalTime>
  <Words>543</Words>
  <Application>Microsoft Office PowerPoint</Application>
  <PresentationFormat>Widescreen</PresentationFormat>
  <Paragraphs>65</Paragraphs>
  <Slides>25</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Meiryo</vt:lpstr>
      <vt:lpstr>Arial</vt:lpstr>
      <vt:lpstr>Calibri</vt:lpstr>
      <vt:lpstr>Calibri Light</vt:lpstr>
      <vt:lpstr>Muli</vt:lpstr>
      <vt:lpstr>Trebuchet MS</vt:lpstr>
      <vt:lpstr>Wingdings</vt:lpstr>
      <vt:lpstr>Wingdings 3</vt:lpstr>
      <vt:lpstr>Office Theme</vt:lpstr>
      <vt:lpstr>Facet</vt:lpstr>
      <vt:lpstr>Αρωματικά Φυτά &amp; Αιθέρια Έλαια</vt:lpstr>
      <vt:lpstr>PowerPoint Presentation</vt:lpstr>
      <vt:lpstr>PowerPoint Presentation</vt:lpstr>
      <vt:lpstr>PowerPoint Presentation</vt:lpstr>
      <vt:lpstr>PowerPoint Presentation</vt:lpstr>
      <vt:lpstr>Διάφορες ποικιλίες βασιλικού</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πολύ!!</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Αρωματικά Φυτά &amp; Αιθέρια Έλαια</dc:title>
  <dc:creator>palaiogeorgou_am@aua.gr</dc:creator>
  <cp:lastModifiedBy>palaiogeorgou_am@aua.gr</cp:lastModifiedBy>
  <cp:revision>53</cp:revision>
  <dcterms:created xsi:type="dcterms:W3CDTF">2023-01-05T11:02:15Z</dcterms:created>
  <dcterms:modified xsi:type="dcterms:W3CDTF">2023-01-05T13:15:22Z</dcterms:modified>
</cp:coreProperties>
</file>