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293" r:id="rId4"/>
    <p:sldId id="294" r:id="rId5"/>
    <p:sldId id="295" r:id="rId6"/>
    <p:sldId id="296" r:id="rId7"/>
    <p:sldId id="297" r:id="rId8"/>
    <p:sldId id="298" r:id="rId9"/>
    <p:sldId id="299" r:id="rId10"/>
    <p:sldId id="300" r:id="rId11"/>
    <p:sldId id="346" r:id="rId12"/>
    <p:sldId id="303" r:id="rId13"/>
    <p:sldId id="302" r:id="rId14"/>
    <p:sldId id="304" r:id="rId15"/>
    <p:sldId id="306" r:id="rId16"/>
    <p:sldId id="305" r:id="rId17"/>
    <p:sldId id="307" r:id="rId18"/>
    <p:sldId id="345" r:id="rId19"/>
    <p:sldId id="342" r:id="rId20"/>
    <p:sldId id="343" r:id="rId21"/>
    <p:sldId id="344" r:id="rId22"/>
    <p:sldId id="347" r:id="rId23"/>
    <p:sldId id="348" r:id="rId24"/>
    <p:sldId id="349" r:id="rId25"/>
    <p:sldId id="350" r:id="rId26"/>
    <p:sldId id="351" r:id="rId27"/>
    <p:sldId id="352" r:id="rId28"/>
    <p:sldId id="340" r:id="rId2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5073D-7AF8-5DA7-FE50-DBBEE1EBB7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a:extLst>
              <a:ext uri="{FF2B5EF4-FFF2-40B4-BE49-F238E27FC236}">
                <a16:creationId xmlns:a16="http://schemas.microsoft.com/office/drawing/2014/main" id="{2DF019AC-78DC-5C1E-DCDD-96BCAE7F76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B4E574B2-4ABE-EE14-C430-8082F19D4258}"/>
              </a:ext>
            </a:extLst>
          </p:cNvPr>
          <p:cNvSpPr>
            <a:spLocks noGrp="1"/>
          </p:cNvSpPr>
          <p:nvPr>
            <p:ph type="dt" sz="half" idx="10"/>
          </p:nvPr>
        </p:nvSpPr>
        <p:spPr/>
        <p:txBody>
          <a:bodyPr/>
          <a:lstStyle/>
          <a:p>
            <a:fld id="{AE142C63-8644-43F9-AA52-E944FC046F1F}" type="datetimeFigureOut">
              <a:rPr lang="el-GR" smtClean="0"/>
              <a:t>20/12/2022</a:t>
            </a:fld>
            <a:endParaRPr lang="el-GR"/>
          </a:p>
        </p:txBody>
      </p:sp>
      <p:sp>
        <p:nvSpPr>
          <p:cNvPr id="5" name="Footer Placeholder 4">
            <a:extLst>
              <a:ext uri="{FF2B5EF4-FFF2-40B4-BE49-F238E27FC236}">
                <a16:creationId xmlns:a16="http://schemas.microsoft.com/office/drawing/2014/main" id="{FED64B13-4B10-1366-9E4B-59146DA1921E}"/>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7E9B1D2E-81E0-7DAD-B1A5-CD06E12C7975}"/>
              </a:ext>
            </a:extLst>
          </p:cNvPr>
          <p:cNvSpPr>
            <a:spLocks noGrp="1"/>
          </p:cNvSpPr>
          <p:nvPr>
            <p:ph type="sldNum" sz="quarter" idx="12"/>
          </p:nvPr>
        </p:nvSpPr>
        <p:spPr/>
        <p:txBody>
          <a:bodyPr/>
          <a:lstStyle/>
          <a:p>
            <a:fld id="{E50C25D5-C2FD-44E8-8E07-C68E719A1207}" type="slidenum">
              <a:rPr lang="el-GR" smtClean="0"/>
              <a:t>‹#›</a:t>
            </a:fld>
            <a:endParaRPr lang="el-GR"/>
          </a:p>
        </p:txBody>
      </p:sp>
    </p:spTree>
    <p:extLst>
      <p:ext uri="{BB962C8B-B14F-4D97-AF65-F5344CB8AC3E}">
        <p14:creationId xmlns:p14="http://schemas.microsoft.com/office/powerpoint/2010/main" val="635486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2ADF0-B13B-FED5-E7E1-6A507E7ED453}"/>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F282D66B-8B45-6707-E67A-C0EDFB1DA4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87A9969C-C5B3-55F0-E67D-C72E88BC9406}"/>
              </a:ext>
            </a:extLst>
          </p:cNvPr>
          <p:cNvSpPr>
            <a:spLocks noGrp="1"/>
          </p:cNvSpPr>
          <p:nvPr>
            <p:ph type="dt" sz="half" idx="10"/>
          </p:nvPr>
        </p:nvSpPr>
        <p:spPr/>
        <p:txBody>
          <a:bodyPr/>
          <a:lstStyle/>
          <a:p>
            <a:fld id="{AE142C63-8644-43F9-AA52-E944FC046F1F}" type="datetimeFigureOut">
              <a:rPr lang="el-GR" smtClean="0"/>
              <a:t>20/12/2022</a:t>
            </a:fld>
            <a:endParaRPr lang="el-GR"/>
          </a:p>
        </p:txBody>
      </p:sp>
      <p:sp>
        <p:nvSpPr>
          <p:cNvPr id="5" name="Footer Placeholder 4">
            <a:extLst>
              <a:ext uri="{FF2B5EF4-FFF2-40B4-BE49-F238E27FC236}">
                <a16:creationId xmlns:a16="http://schemas.microsoft.com/office/drawing/2014/main" id="{F6947B7C-F545-FCB8-1F0A-F561BAD18FF2}"/>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5BAEA9E6-76B3-5FD6-C83B-C3BDFD32E978}"/>
              </a:ext>
            </a:extLst>
          </p:cNvPr>
          <p:cNvSpPr>
            <a:spLocks noGrp="1"/>
          </p:cNvSpPr>
          <p:nvPr>
            <p:ph type="sldNum" sz="quarter" idx="12"/>
          </p:nvPr>
        </p:nvSpPr>
        <p:spPr/>
        <p:txBody>
          <a:bodyPr/>
          <a:lstStyle/>
          <a:p>
            <a:fld id="{E50C25D5-C2FD-44E8-8E07-C68E719A1207}" type="slidenum">
              <a:rPr lang="el-GR" smtClean="0"/>
              <a:t>‹#›</a:t>
            </a:fld>
            <a:endParaRPr lang="el-GR"/>
          </a:p>
        </p:txBody>
      </p:sp>
    </p:spTree>
    <p:extLst>
      <p:ext uri="{BB962C8B-B14F-4D97-AF65-F5344CB8AC3E}">
        <p14:creationId xmlns:p14="http://schemas.microsoft.com/office/powerpoint/2010/main" val="544880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F58DDB-C17C-F82B-533D-4036F9721C4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AC70828F-85C1-7758-953F-C59853333D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B1785C77-9A15-CD81-6350-49AD60854C14}"/>
              </a:ext>
            </a:extLst>
          </p:cNvPr>
          <p:cNvSpPr>
            <a:spLocks noGrp="1"/>
          </p:cNvSpPr>
          <p:nvPr>
            <p:ph type="dt" sz="half" idx="10"/>
          </p:nvPr>
        </p:nvSpPr>
        <p:spPr/>
        <p:txBody>
          <a:bodyPr/>
          <a:lstStyle/>
          <a:p>
            <a:fld id="{AE142C63-8644-43F9-AA52-E944FC046F1F}" type="datetimeFigureOut">
              <a:rPr lang="el-GR" smtClean="0"/>
              <a:t>20/12/2022</a:t>
            </a:fld>
            <a:endParaRPr lang="el-GR"/>
          </a:p>
        </p:txBody>
      </p:sp>
      <p:sp>
        <p:nvSpPr>
          <p:cNvPr id="5" name="Footer Placeholder 4">
            <a:extLst>
              <a:ext uri="{FF2B5EF4-FFF2-40B4-BE49-F238E27FC236}">
                <a16:creationId xmlns:a16="http://schemas.microsoft.com/office/drawing/2014/main" id="{D35BE3CB-64F3-7786-1105-753C14FCB5CE}"/>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25047C48-81F4-C7F6-2BA8-4090D23A0901}"/>
              </a:ext>
            </a:extLst>
          </p:cNvPr>
          <p:cNvSpPr>
            <a:spLocks noGrp="1"/>
          </p:cNvSpPr>
          <p:nvPr>
            <p:ph type="sldNum" sz="quarter" idx="12"/>
          </p:nvPr>
        </p:nvSpPr>
        <p:spPr/>
        <p:txBody>
          <a:bodyPr/>
          <a:lstStyle/>
          <a:p>
            <a:fld id="{E50C25D5-C2FD-44E8-8E07-C68E719A1207}" type="slidenum">
              <a:rPr lang="el-GR" smtClean="0"/>
              <a:t>‹#›</a:t>
            </a:fld>
            <a:endParaRPr lang="el-GR"/>
          </a:p>
        </p:txBody>
      </p:sp>
    </p:spTree>
    <p:extLst>
      <p:ext uri="{BB962C8B-B14F-4D97-AF65-F5344CB8AC3E}">
        <p14:creationId xmlns:p14="http://schemas.microsoft.com/office/powerpoint/2010/main" val="3249691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1BF2F1-A0A1-42E5-9E52-8962C9287A52}" type="datetimeFigureOut">
              <a:rPr lang="el-GR" smtClean="0"/>
              <a:t>20/12/2022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9A9C813-0644-41FA-A094-77900AD4F080}" type="slidenum">
              <a:rPr lang="el-GR" smtClean="0"/>
              <a:t>‹#›</a:t>
            </a:fld>
            <a:endParaRPr lang="el-GR"/>
          </a:p>
        </p:txBody>
      </p:sp>
    </p:spTree>
    <p:extLst>
      <p:ext uri="{BB962C8B-B14F-4D97-AF65-F5344CB8AC3E}">
        <p14:creationId xmlns:p14="http://schemas.microsoft.com/office/powerpoint/2010/main" val="21761182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1BF2F1-A0A1-42E5-9E52-8962C9287A52}" type="datetimeFigureOut">
              <a:rPr lang="el-GR" smtClean="0"/>
              <a:t>20/12/2022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9A9C813-0644-41FA-A094-77900AD4F080}" type="slidenum">
              <a:rPr lang="el-GR" smtClean="0"/>
              <a:t>‹#›</a:t>
            </a:fld>
            <a:endParaRPr lang="el-GR"/>
          </a:p>
        </p:txBody>
      </p:sp>
    </p:spTree>
    <p:extLst>
      <p:ext uri="{BB962C8B-B14F-4D97-AF65-F5344CB8AC3E}">
        <p14:creationId xmlns:p14="http://schemas.microsoft.com/office/powerpoint/2010/main" val="2195417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1BF2F1-A0A1-42E5-9E52-8962C9287A52}" type="datetimeFigureOut">
              <a:rPr lang="el-GR" smtClean="0"/>
              <a:t>20/12/2022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9A9C813-0644-41FA-A094-77900AD4F080}" type="slidenum">
              <a:rPr lang="el-GR" smtClean="0"/>
              <a:t>‹#›</a:t>
            </a:fld>
            <a:endParaRPr lang="el-GR"/>
          </a:p>
        </p:txBody>
      </p:sp>
    </p:spTree>
    <p:extLst>
      <p:ext uri="{BB962C8B-B14F-4D97-AF65-F5344CB8AC3E}">
        <p14:creationId xmlns:p14="http://schemas.microsoft.com/office/powerpoint/2010/main" val="4671685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71BF2F1-A0A1-42E5-9E52-8962C9287A52}" type="datetimeFigureOut">
              <a:rPr lang="el-GR" smtClean="0"/>
              <a:t>20/12/2022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9A9C813-0644-41FA-A094-77900AD4F080}" type="slidenum">
              <a:rPr lang="el-GR" smtClean="0"/>
              <a:t>‹#›</a:t>
            </a:fld>
            <a:endParaRPr lang="el-GR"/>
          </a:p>
        </p:txBody>
      </p:sp>
    </p:spTree>
    <p:extLst>
      <p:ext uri="{BB962C8B-B14F-4D97-AF65-F5344CB8AC3E}">
        <p14:creationId xmlns:p14="http://schemas.microsoft.com/office/powerpoint/2010/main" val="1415486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71BF2F1-A0A1-42E5-9E52-8962C9287A52}" type="datetimeFigureOut">
              <a:rPr lang="el-GR" smtClean="0"/>
              <a:t>20/12/2022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39A9C813-0644-41FA-A094-77900AD4F080}" type="slidenum">
              <a:rPr lang="el-GR" smtClean="0"/>
              <a:t>‹#›</a:t>
            </a:fld>
            <a:endParaRPr lang="el-GR"/>
          </a:p>
        </p:txBody>
      </p:sp>
    </p:spTree>
    <p:extLst>
      <p:ext uri="{BB962C8B-B14F-4D97-AF65-F5344CB8AC3E}">
        <p14:creationId xmlns:p14="http://schemas.microsoft.com/office/powerpoint/2010/main" val="4260943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71BF2F1-A0A1-42E5-9E52-8962C9287A52}" type="datetimeFigureOut">
              <a:rPr lang="el-GR" smtClean="0"/>
              <a:t>20/12/2022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39A9C813-0644-41FA-A094-77900AD4F080}" type="slidenum">
              <a:rPr lang="el-GR" smtClean="0"/>
              <a:t>‹#›</a:t>
            </a:fld>
            <a:endParaRPr lang="el-GR"/>
          </a:p>
        </p:txBody>
      </p:sp>
    </p:spTree>
    <p:extLst>
      <p:ext uri="{BB962C8B-B14F-4D97-AF65-F5344CB8AC3E}">
        <p14:creationId xmlns:p14="http://schemas.microsoft.com/office/powerpoint/2010/main" val="34936006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1BF2F1-A0A1-42E5-9E52-8962C9287A52}" type="datetimeFigureOut">
              <a:rPr lang="el-GR" smtClean="0"/>
              <a:t>20/12/2022</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39A9C813-0644-41FA-A094-77900AD4F080}" type="slidenum">
              <a:rPr lang="el-GR" smtClean="0"/>
              <a:t>‹#›</a:t>
            </a:fld>
            <a:endParaRPr lang="el-GR"/>
          </a:p>
        </p:txBody>
      </p:sp>
    </p:spTree>
    <p:extLst>
      <p:ext uri="{BB962C8B-B14F-4D97-AF65-F5344CB8AC3E}">
        <p14:creationId xmlns:p14="http://schemas.microsoft.com/office/powerpoint/2010/main" val="1047366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1BF2F1-A0A1-42E5-9E52-8962C9287A52}" type="datetimeFigureOut">
              <a:rPr lang="el-GR" smtClean="0"/>
              <a:t>20/12/2022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9A9C813-0644-41FA-A094-77900AD4F080}" type="slidenum">
              <a:rPr lang="el-GR" smtClean="0"/>
              <a:t>‹#›</a:t>
            </a:fld>
            <a:endParaRPr lang="el-GR"/>
          </a:p>
        </p:txBody>
      </p:sp>
    </p:spTree>
    <p:extLst>
      <p:ext uri="{BB962C8B-B14F-4D97-AF65-F5344CB8AC3E}">
        <p14:creationId xmlns:p14="http://schemas.microsoft.com/office/powerpoint/2010/main" val="4066794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8E783-72FF-E88B-42E6-5F997A6F4884}"/>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0C66FCF4-4FED-0BFF-55A5-D54616EF3F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A08CD5B8-F516-43B3-3659-8D6639FEC222}"/>
              </a:ext>
            </a:extLst>
          </p:cNvPr>
          <p:cNvSpPr>
            <a:spLocks noGrp="1"/>
          </p:cNvSpPr>
          <p:nvPr>
            <p:ph type="dt" sz="half" idx="10"/>
          </p:nvPr>
        </p:nvSpPr>
        <p:spPr/>
        <p:txBody>
          <a:bodyPr/>
          <a:lstStyle/>
          <a:p>
            <a:fld id="{AE142C63-8644-43F9-AA52-E944FC046F1F}" type="datetimeFigureOut">
              <a:rPr lang="el-GR" smtClean="0"/>
              <a:t>20/12/2022</a:t>
            </a:fld>
            <a:endParaRPr lang="el-GR"/>
          </a:p>
        </p:txBody>
      </p:sp>
      <p:sp>
        <p:nvSpPr>
          <p:cNvPr id="5" name="Footer Placeholder 4">
            <a:extLst>
              <a:ext uri="{FF2B5EF4-FFF2-40B4-BE49-F238E27FC236}">
                <a16:creationId xmlns:a16="http://schemas.microsoft.com/office/drawing/2014/main" id="{12C3C97E-37AB-165E-83C3-B9F6961BA1BC}"/>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2264B680-0B57-D02C-A0E3-1228E2C89CF1}"/>
              </a:ext>
            </a:extLst>
          </p:cNvPr>
          <p:cNvSpPr>
            <a:spLocks noGrp="1"/>
          </p:cNvSpPr>
          <p:nvPr>
            <p:ph type="sldNum" sz="quarter" idx="12"/>
          </p:nvPr>
        </p:nvSpPr>
        <p:spPr/>
        <p:txBody>
          <a:bodyPr/>
          <a:lstStyle/>
          <a:p>
            <a:fld id="{E50C25D5-C2FD-44E8-8E07-C68E719A1207}" type="slidenum">
              <a:rPr lang="el-GR" smtClean="0"/>
              <a:t>‹#›</a:t>
            </a:fld>
            <a:endParaRPr lang="el-GR"/>
          </a:p>
        </p:txBody>
      </p:sp>
    </p:spTree>
    <p:extLst>
      <p:ext uri="{BB962C8B-B14F-4D97-AF65-F5344CB8AC3E}">
        <p14:creationId xmlns:p14="http://schemas.microsoft.com/office/powerpoint/2010/main" val="3745685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1BF2F1-A0A1-42E5-9E52-8962C9287A52}" type="datetimeFigureOut">
              <a:rPr lang="el-GR" smtClean="0"/>
              <a:t>20/12/2022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9A9C813-0644-41FA-A094-77900AD4F080}" type="slidenum">
              <a:rPr lang="el-GR" smtClean="0"/>
              <a:t>‹#›</a:t>
            </a:fld>
            <a:endParaRPr lang="el-GR"/>
          </a:p>
        </p:txBody>
      </p:sp>
    </p:spTree>
    <p:extLst>
      <p:ext uri="{BB962C8B-B14F-4D97-AF65-F5344CB8AC3E}">
        <p14:creationId xmlns:p14="http://schemas.microsoft.com/office/powerpoint/2010/main" val="25631366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1BF2F1-A0A1-42E5-9E52-8962C9287A52}" type="datetimeFigureOut">
              <a:rPr lang="el-GR" smtClean="0"/>
              <a:t>20/12/2022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9A9C813-0644-41FA-A094-77900AD4F080}" type="slidenum">
              <a:rPr lang="el-GR" smtClean="0"/>
              <a:t>‹#›</a:t>
            </a:fld>
            <a:endParaRPr lang="el-GR"/>
          </a:p>
        </p:txBody>
      </p:sp>
    </p:spTree>
    <p:extLst>
      <p:ext uri="{BB962C8B-B14F-4D97-AF65-F5344CB8AC3E}">
        <p14:creationId xmlns:p14="http://schemas.microsoft.com/office/powerpoint/2010/main" val="38016288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1BF2F1-A0A1-42E5-9E52-8962C9287A52}" type="datetimeFigureOut">
              <a:rPr lang="el-GR" smtClean="0"/>
              <a:t>20/12/2022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9A9C813-0644-41FA-A094-77900AD4F080}" type="slidenum">
              <a:rPr lang="el-GR" smtClean="0"/>
              <a:t>‹#›</a:t>
            </a:fld>
            <a:endParaRPr lang="el-G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985991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1BF2F1-A0A1-42E5-9E52-8962C9287A52}" type="datetimeFigureOut">
              <a:rPr lang="el-GR" smtClean="0"/>
              <a:t>20/12/2022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9A9C813-0644-41FA-A094-77900AD4F080}" type="slidenum">
              <a:rPr lang="el-GR" smtClean="0"/>
              <a:t>‹#›</a:t>
            </a:fld>
            <a:endParaRPr lang="el-GR"/>
          </a:p>
        </p:txBody>
      </p:sp>
    </p:spTree>
    <p:extLst>
      <p:ext uri="{BB962C8B-B14F-4D97-AF65-F5344CB8AC3E}">
        <p14:creationId xmlns:p14="http://schemas.microsoft.com/office/powerpoint/2010/main" val="28681352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1BF2F1-A0A1-42E5-9E52-8962C9287A52}" type="datetimeFigureOut">
              <a:rPr lang="el-GR" smtClean="0"/>
              <a:t>20/12/2022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9A9C813-0644-41FA-A094-77900AD4F080}" type="slidenum">
              <a:rPr lang="el-GR" smtClean="0"/>
              <a:t>‹#›</a:t>
            </a:fld>
            <a:endParaRPr lang="el-G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96931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1BF2F1-A0A1-42E5-9E52-8962C9287A52}" type="datetimeFigureOut">
              <a:rPr lang="el-GR" smtClean="0"/>
              <a:t>20/12/2022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9A9C813-0644-41FA-A094-77900AD4F080}" type="slidenum">
              <a:rPr lang="el-GR" smtClean="0"/>
              <a:t>‹#›</a:t>
            </a:fld>
            <a:endParaRPr lang="el-GR"/>
          </a:p>
        </p:txBody>
      </p:sp>
    </p:spTree>
    <p:extLst>
      <p:ext uri="{BB962C8B-B14F-4D97-AF65-F5344CB8AC3E}">
        <p14:creationId xmlns:p14="http://schemas.microsoft.com/office/powerpoint/2010/main" val="22003842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1BF2F1-A0A1-42E5-9E52-8962C9287A52}" type="datetimeFigureOut">
              <a:rPr lang="el-GR" smtClean="0"/>
              <a:t>20/12/2022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9A9C813-0644-41FA-A094-77900AD4F080}" type="slidenum">
              <a:rPr lang="el-GR" smtClean="0"/>
              <a:t>‹#›</a:t>
            </a:fld>
            <a:endParaRPr lang="el-GR"/>
          </a:p>
        </p:txBody>
      </p:sp>
    </p:spTree>
    <p:extLst>
      <p:ext uri="{BB962C8B-B14F-4D97-AF65-F5344CB8AC3E}">
        <p14:creationId xmlns:p14="http://schemas.microsoft.com/office/powerpoint/2010/main" val="39559147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1BF2F1-A0A1-42E5-9E52-8962C9287A52}" type="datetimeFigureOut">
              <a:rPr lang="el-GR" smtClean="0"/>
              <a:t>20/12/2022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9A9C813-0644-41FA-A094-77900AD4F080}" type="slidenum">
              <a:rPr lang="el-GR" smtClean="0"/>
              <a:t>‹#›</a:t>
            </a:fld>
            <a:endParaRPr lang="el-GR"/>
          </a:p>
        </p:txBody>
      </p:sp>
    </p:spTree>
    <p:extLst>
      <p:ext uri="{BB962C8B-B14F-4D97-AF65-F5344CB8AC3E}">
        <p14:creationId xmlns:p14="http://schemas.microsoft.com/office/powerpoint/2010/main" val="2348110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F31EC-59DD-60DB-F90D-04013D96CA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id="{A5522E99-64BD-2C45-476F-EFD15A9937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AAEB96-A6EF-F35D-04B2-7D9CCC94BB76}"/>
              </a:ext>
            </a:extLst>
          </p:cNvPr>
          <p:cNvSpPr>
            <a:spLocks noGrp="1"/>
          </p:cNvSpPr>
          <p:nvPr>
            <p:ph type="dt" sz="half" idx="10"/>
          </p:nvPr>
        </p:nvSpPr>
        <p:spPr/>
        <p:txBody>
          <a:bodyPr/>
          <a:lstStyle/>
          <a:p>
            <a:fld id="{AE142C63-8644-43F9-AA52-E944FC046F1F}" type="datetimeFigureOut">
              <a:rPr lang="el-GR" smtClean="0"/>
              <a:t>20/12/2022</a:t>
            </a:fld>
            <a:endParaRPr lang="el-GR"/>
          </a:p>
        </p:txBody>
      </p:sp>
      <p:sp>
        <p:nvSpPr>
          <p:cNvPr id="5" name="Footer Placeholder 4">
            <a:extLst>
              <a:ext uri="{FF2B5EF4-FFF2-40B4-BE49-F238E27FC236}">
                <a16:creationId xmlns:a16="http://schemas.microsoft.com/office/drawing/2014/main" id="{BD0239CB-8191-563F-7E7D-3128AAD1FF49}"/>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E7F4D8DD-9AF9-BCE1-2D82-5CE527B05F5F}"/>
              </a:ext>
            </a:extLst>
          </p:cNvPr>
          <p:cNvSpPr>
            <a:spLocks noGrp="1"/>
          </p:cNvSpPr>
          <p:nvPr>
            <p:ph type="sldNum" sz="quarter" idx="12"/>
          </p:nvPr>
        </p:nvSpPr>
        <p:spPr/>
        <p:txBody>
          <a:bodyPr/>
          <a:lstStyle/>
          <a:p>
            <a:fld id="{E50C25D5-C2FD-44E8-8E07-C68E719A1207}" type="slidenum">
              <a:rPr lang="el-GR" smtClean="0"/>
              <a:t>‹#›</a:t>
            </a:fld>
            <a:endParaRPr lang="el-GR"/>
          </a:p>
        </p:txBody>
      </p:sp>
    </p:spTree>
    <p:extLst>
      <p:ext uri="{BB962C8B-B14F-4D97-AF65-F5344CB8AC3E}">
        <p14:creationId xmlns:p14="http://schemas.microsoft.com/office/powerpoint/2010/main" val="1821694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B9276-A889-761B-31C3-FE0D0A4CD534}"/>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D057D702-8B46-215E-68E3-73CD22BF62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B4A68B52-A845-E6C7-02CA-A809A349AF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id="{F47AC2F8-6E0F-05D2-0558-DEA968E2A7DF}"/>
              </a:ext>
            </a:extLst>
          </p:cNvPr>
          <p:cNvSpPr>
            <a:spLocks noGrp="1"/>
          </p:cNvSpPr>
          <p:nvPr>
            <p:ph type="dt" sz="half" idx="10"/>
          </p:nvPr>
        </p:nvSpPr>
        <p:spPr/>
        <p:txBody>
          <a:bodyPr/>
          <a:lstStyle/>
          <a:p>
            <a:fld id="{AE142C63-8644-43F9-AA52-E944FC046F1F}" type="datetimeFigureOut">
              <a:rPr lang="el-GR" smtClean="0"/>
              <a:t>20/12/2022</a:t>
            </a:fld>
            <a:endParaRPr lang="el-GR"/>
          </a:p>
        </p:txBody>
      </p:sp>
      <p:sp>
        <p:nvSpPr>
          <p:cNvPr id="6" name="Footer Placeholder 5">
            <a:extLst>
              <a:ext uri="{FF2B5EF4-FFF2-40B4-BE49-F238E27FC236}">
                <a16:creationId xmlns:a16="http://schemas.microsoft.com/office/drawing/2014/main" id="{14E708B6-9C6A-AD4D-5D6A-DEAE533F0213}"/>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7E0E860C-523F-2E29-EFAE-452BD1C57686}"/>
              </a:ext>
            </a:extLst>
          </p:cNvPr>
          <p:cNvSpPr>
            <a:spLocks noGrp="1"/>
          </p:cNvSpPr>
          <p:nvPr>
            <p:ph type="sldNum" sz="quarter" idx="12"/>
          </p:nvPr>
        </p:nvSpPr>
        <p:spPr/>
        <p:txBody>
          <a:bodyPr/>
          <a:lstStyle/>
          <a:p>
            <a:fld id="{E50C25D5-C2FD-44E8-8E07-C68E719A1207}" type="slidenum">
              <a:rPr lang="el-GR" smtClean="0"/>
              <a:t>‹#›</a:t>
            </a:fld>
            <a:endParaRPr lang="el-GR"/>
          </a:p>
        </p:txBody>
      </p:sp>
    </p:spTree>
    <p:extLst>
      <p:ext uri="{BB962C8B-B14F-4D97-AF65-F5344CB8AC3E}">
        <p14:creationId xmlns:p14="http://schemas.microsoft.com/office/powerpoint/2010/main" val="2183282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474A8-B26E-6CAA-212E-ECFEED26A4B9}"/>
              </a:ext>
            </a:extLst>
          </p:cNvPr>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id="{755E672B-6BEE-AF77-5437-5E6B225D71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EC83F6-8D2F-908D-00AD-2AA5E18EFA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id="{74B1FF41-8303-821E-F24C-044113848B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A8235E-C77F-43FD-1EB1-F301AF2AA0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id="{0F21197A-791F-2F71-2669-7E1B7AA4DFC4}"/>
              </a:ext>
            </a:extLst>
          </p:cNvPr>
          <p:cNvSpPr>
            <a:spLocks noGrp="1"/>
          </p:cNvSpPr>
          <p:nvPr>
            <p:ph type="dt" sz="half" idx="10"/>
          </p:nvPr>
        </p:nvSpPr>
        <p:spPr/>
        <p:txBody>
          <a:bodyPr/>
          <a:lstStyle/>
          <a:p>
            <a:fld id="{AE142C63-8644-43F9-AA52-E944FC046F1F}" type="datetimeFigureOut">
              <a:rPr lang="el-GR" smtClean="0"/>
              <a:t>20/12/2022</a:t>
            </a:fld>
            <a:endParaRPr lang="el-GR"/>
          </a:p>
        </p:txBody>
      </p:sp>
      <p:sp>
        <p:nvSpPr>
          <p:cNvPr id="8" name="Footer Placeholder 7">
            <a:extLst>
              <a:ext uri="{FF2B5EF4-FFF2-40B4-BE49-F238E27FC236}">
                <a16:creationId xmlns:a16="http://schemas.microsoft.com/office/drawing/2014/main" id="{40ED5974-10CC-C7E9-D872-EB1CD2F42CFE}"/>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DECD881E-2553-14DC-E5BB-FCFA1DE13C66}"/>
              </a:ext>
            </a:extLst>
          </p:cNvPr>
          <p:cNvSpPr>
            <a:spLocks noGrp="1"/>
          </p:cNvSpPr>
          <p:nvPr>
            <p:ph type="sldNum" sz="quarter" idx="12"/>
          </p:nvPr>
        </p:nvSpPr>
        <p:spPr/>
        <p:txBody>
          <a:bodyPr/>
          <a:lstStyle/>
          <a:p>
            <a:fld id="{E50C25D5-C2FD-44E8-8E07-C68E719A1207}" type="slidenum">
              <a:rPr lang="el-GR" smtClean="0"/>
              <a:t>‹#›</a:t>
            </a:fld>
            <a:endParaRPr lang="el-GR"/>
          </a:p>
        </p:txBody>
      </p:sp>
    </p:spTree>
    <p:extLst>
      <p:ext uri="{BB962C8B-B14F-4D97-AF65-F5344CB8AC3E}">
        <p14:creationId xmlns:p14="http://schemas.microsoft.com/office/powerpoint/2010/main" val="3402092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C493C-E806-1BD3-D0E7-01CCE930BEDB}"/>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id="{504FBC59-0500-0742-0165-AE83E6A34313}"/>
              </a:ext>
            </a:extLst>
          </p:cNvPr>
          <p:cNvSpPr>
            <a:spLocks noGrp="1"/>
          </p:cNvSpPr>
          <p:nvPr>
            <p:ph type="dt" sz="half" idx="10"/>
          </p:nvPr>
        </p:nvSpPr>
        <p:spPr/>
        <p:txBody>
          <a:bodyPr/>
          <a:lstStyle/>
          <a:p>
            <a:fld id="{AE142C63-8644-43F9-AA52-E944FC046F1F}" type="datetimeFigureOut">
              <a:rPr lang="el-GR" smtClean="0"/>
              <a:t>20/12/2022</a:t>
            </a:fld>
            <a:endParaRPr lang="el-GR"/>
          </a:p>
        </p:txBody>
      </p:sp>
      <p:sp>
        <p:nvSpPr>
          <p:cNvPr id="4" name="Footer Placeholder 3">
            <a:extLst>
              <a:ext uri="{FF2B5EF4-FFF2-40B4-BE49-F238E27FC236}">
                <a16:creationId xmlns:a16="http://schemas.microsoft.com/office/drawing/2014/main" id="{8D8817D2-9AC3-4A80-6B7F-867638FFBAFA}"/>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174E9AAD-5BFB-C0EB-DB68-733F08E72C16}"/>
              </a:ext>
            </a:extLst>
          </p:cNvPr>
          <p:cNvSpPr>
            <a:spLocks noGrp="1"/>
          </p:cNvSpPr>
          <p:nvPr>
            <p:ph type="sldNum" sz="quarter" idx="12"/>
          </p:nvPr>
        </p:nvSpPr>
        <p:spPr/>
        <p:txBody>
          <a:bodyPr/>
          <a:lstStyle/>
          <a:p>
            <a:fld id="{E50C25D5-C2FD-44E8-8E07-C68E719A1207}" type="slidenum">
              <a:rPr lang="el-GR" smtClean="0"/>
              <a:t>‹#›</a:t>
            </a:fld>
            <a:endParaRPr lang="el-GR"/>
          </a:p>
        </p:txBody>
      </p:sp>
    </p:spTree>
    <p:extLst>
      <p:ext uri="{BB962C8B-B14F-4D97-AF65-F5344CB8AC3E}">
        <p14:creationId xmlns:p14="http://schemas.microsoft.com/office/powerpoint/2010/main" val="1805377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BB76F9-1CD7-CC07-20C9-D6957E2C7425}"/>
              </a:ext>
            </a:extLst>
          </p:cNvPr>
          <p:cNvSpPr>
            <a:spLocks noGrp="1"/>
          </p:cNvSpPr>
          <p:nvPr>
            <p:ph type="dt" sz="half" idx="10"/>
          </p:nvPr>
        </p:nvSpPr>
        <p:spPr/>
        <p:txBody>
          <a:bodyPr/>
          <a:lstStyle/>
          <a:p>
            <a:fld id="{AE142C63-8644-43F9-AA52-E944FC046F1F}" type="datetimeFigureOut">
              <a:rPr lang="el-GR" smtClean="0"/>
              <a:t>20/12/2022</a:t>
            </a:fld>
            <a:endParaRPr lang="el-GR"/>
          </a:p>
        </p:txBody>
      </p:sp>
      <p:sp>
        <p:nvSpPr>
          <p:cNvPr id="3" name="Footer Placeholder 2">
            <a:extLst>
              <a:ext uri="{FF2B5EF4-FFF2-40B4-BE49-F238E27FC236}">
                <a16:creationId xmlns:a16="http://schemas.microsoft.com/office/drawing/2014/main" id="{CCB41A1E-4095-3D1C-8281-30C16A34AE53}"/>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CBDC4C23-1388-6742-AC0F-251A69B3BE05}"/>
              </a:ext>
            </a:extLst>
          </p:cNvPr>
          <p:cNvSpPr>
            <a:spLocks noGrp="1"/>
          </p:cNvSpPr>
          <p:nvPr>
            <p:ph type="sldNum" sz="quarter" idx="12"/>
          </p:nvPr>
        </p:nvSpPr>
        <p:spPr/>
        <p:txBody>
          <a:bodyPr/>
          <a:lstStyle/>
          <a:p>
            <a:fld id="{E50C25D5-C2FD-44E8-8E07-C68E719A1207}" type="slidenum">
              <a:rPr lang="el-GR" smtClean="0"/>
              <a:t>‹#›</a:t>
            </a:fld>
            <a:endParaRPr lang="el-GR"/>
          </a:p>
        </p:txBody>
      </p:sp>
    </p:spTree>
    <p:extLst>
      <p:ext uri="{BB962C8B-B14F-4D97-AF65-F5344CB8AC3E}">
        <p14:creationId xmlns:p14="http://schemas.microsoft.com/office/powerpoint/2010/main" val="225791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FB618-C9DD-B1A9-E7E8-D46F7918D4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55F1FCAF-52FA-E9E3-4EEA-1922355772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id="{958B33C3-E501-E66C-2ED9-6C0F458687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248A15-BD73-1302-8BBE-D11DD1C3D666}"/>
              </a:ext>
            </a:extLst>
          </p:cNvPr>
          <p:cNvSpPr>
            <a:spLocks noGrp="1"/>
          </p:cNvSpPr>
          <p:nvPr>
            <p:ph type="dt" sz="half" idx="10"/>
          </p:nvPr>
        </p:nvSpPr>
        <p:spPr/>
        <p:txBody>
          <a:bodyPr/>
          <a:lstStyle/>
          <a:p>
            <a:fld id="{AE142C63-8644-43F9-AA52-E944FC046F1F}" type="datetimeFigureOut">
              <a:rPr lang="el-GR" smtClean="0"/>
              <a:t>20/12/2022</a:t>
            </a:fld>
            <a:endParaRPr lang="el-GR"/>
          </a:p>
        </p:txBody>
      </p:sp>
      <p:sp>
        <p:nvSpPr>
          <p:cNvPr id="6" name="Footer Placeholder 5">
            <a:extLst>
              <a:ext uri="{FF2B5EF4-FFF2-40B4-BE49-F238E27FC236}">
                <a16:creationId xmlns:a16="http://schemas.microsoft.com/office/drawing/2014/main" id="{0FE19E8C-8643-CF8B-09E0-02D6F891BD96}"/>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5A357757-81D3-F616-BC11-5F05D8CE1A37}"/>
              </a:ext>
            </a:extLst>
          </p:cNvPr>
          <p:cNvSpPr>
            <a:spLocks noGrp="1"/>
          </p:cNvSpPr>
          <p:nvPr>
            <p:ph type="sldNum" sz="quarter" idx="12"/>
          </p:nvPr>
        </p:nvSpPr>
        <p:spPr/>
        <p:txBody>
          <a:bodyPr/>
          <a:lstStyle/>
          <a:p>
            <a:fld id="{E50C25D5-C2FD-44E8-8E07-C68E719A1207}" type="slidenum">
              <a:rPr lang="el-GR" smtClean="0"/>
              <a:t>‹#›</a:t>
            </a:fld>
            <a:endParaRPr lang="el-GR"/>
          </a:p>
        </p:txBody>
      </p:sp>
    </p:spTree>
    <p:extLst>
      <p:ext uri="{BB962C8B-B14F-4D97-AF65-F5344CB8AC3E}">
        <p14:creationId xmlns:p14="http://schemas.microsoft.com/office/powerpoint/2010/main" val="1747268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8A0E5-8F38-EB8D-AAD9-00B9C19F16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id="{34E24E54-D763-4437-F30D-9789A60FEF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a:extLst>
              <a:ext uri="{FF2B5EF4-FFF2-40B4-BE49-F238E27FC236}">
                <a16:creationId xmlns:a16="http://schemas.microsoft.com/office/drawing/2014/main" id="{6E0D5351-573A-F248-B1CD-F54FF80732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64ED16-D54D-4A93-E818-C0C5EEA58A31}"/>
              </a:ext>
            </a:extLst>
          </p:cNvPr>
          <p:cNvSpPr>
            <a:spLocks noGrp="1"/>
          </p:cNvSpPr>
          <p:nvPr>
            <p:ph type="dt" sz="half" idx="10"/>
          </p:nvPr>
        </p:nvSpPr>
        <p:spPr/>
        <p:txBody>
          <a:bodyPr/>
          <a:lstStyle/>
          <a:p>
            <a:fld id="{AE142C63-8644-43F9-AA52-E944FC046F1F}" type="datetimeFigureOut">
              <a:rPr lang="el-GR" smtClean="0"/>
              <a:t>20/12/2022</a:t>
            </a:fld>
            <a:endParaRPr lang="el-GR"/>
          </a:p>
        </p:txBody>
      </p:sp>
      <p:sp>
        <p:nvSpPr>
          <p:cNvPr id="6" name="Footer Placeholder 5">
            <a:extLst>
              <a:ext uri="{FF2B5EF4-FFF2-40B4-BE49-F238E27FC236}">
                <a16:creationId xmlns:a16="http://schemas.microsoft.com/office/drawing/2014/main" id="{5E4CA9A7-D7E0-B518-C2EF-3AFD32465745}"/>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E4A00594-E0E8-9BEA-B51E-B26F8A163C45}"/>
              </a:ext>
            </a:extLst>
          </p:cNvPr>
          <p:cNvSpPr>
            <a:spLocks noGrp="1"/>
          </p:cNvSpPr>
          <p:nvPr>
            <p:ph type="sldNum" sz="quarter" idx="12"/>
          </p:nvPr>
        </p:nvSpPr>
        <p:spPr/>
        <p:txBody>
          <a:bodyPr/>
          <a:lstStyle/>
          <a:p>
            <a:fld id="{E50C25D5-C2FD-44E8-8E07-C68E719A1207}" type="slidenum">
              <a:rPr lang="el-GR" smtClean="0"/>
              <a:t>‹#›</a:t>
            </a:fld>
            <a:endParaRPr lang="el-GR"/>
          </a:p>
        </p:txBody>
      </p:sp>
    </p:spTree>
    <p:extLst>
      <p:ext uri="{BB962C8B-B14F-4D97-AF65-F5344CB8AC3E}">
        <p14:creationId xmlns:p14="http://schemas.microsoft.com/office/powerpoint/2010/main" val="2169836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813C27-EF6C-B29B-1BD8-545D44E2E2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a:extLst>
              <a:ext uri="{FF2B5EF4-FFF2-40B4-BE49-F238E27FC236}">
                <a16:creationId xmlns:a16="http://schemas.microsoft.com/office/drawing/2014/main" id="{C1BDAEFD-DEE1-CE07-AB61-12E6D49A92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79E92D52-FA5B-7904-94E1-4A0F7A1990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142C63-8644-43F9-AA52-E944FC046F1F}" type="datetimeFigureOut">
              <a:rPr lang="el-GR" smtClean="0"/>
              <a:t>20/12/2022</a:t>
            </a:fld>
            <a:endParaRPr lang="el-GR"/>
          </a:p>
        </p:txBody>
      </p:sp>
      <p:sp>
        <p:nvSpPr>
          <p:cNvPr id="5" name="Footer Placeholder 4">
            <a:extLst>
              <a:ext uri="{FF2B5EF4-FFF2-40B4-BE49-F238E27FC236}">
                <a16:creationId xmlns:a16="http://schemas.microsoft.com/office/drawing/2014/main" id="{61271165-53D9-80A8-32AD-8E482AD30B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a:extLst>
              <a:ext uri="{FF2B5EF4-FFF2-40B4-BE49-F238E27FC236}">
                <a16:creationId xmlns:a16="http://schemas.microsoft.com/office/drawing/2014/main" id="{9CEF3AB5-2936-2E21-DE6D-8679BD97DC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0C25D5-C2FD-44E8-8E07-C68E719A1207}" type="slidenum">
              <a:rPr lang="el-GR" smtClean="0"/>
              <a:t>‹#›</a:t>
            </a:fld>
            <a:endParaRPr lang="el-GR"/>
          </a:p>
        </p:txBody>
      </p:sp>
    </p:spTree>
    <p:extLst>
      <p:ext uri="{BB962C8B-B14F-4D97-AF65-F5344CB8AC3E}">
        <p14:creationId xmlns:p14="http://schemas.microsoft.com/office/powerpoint/2010/main" val="1739760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5C8FF1C-D908-4615-8B45-51E66CBDC32F}" type="datetimeFigureOut">
              <a:rPr lang="el-GR" smtClean="0"/>
              <a:t>20/12/2022</a:t>
            </a:fld>
            <a:endParaRPr lang="el-G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09BC8646-67C5-4478-8B1F-23437729F479}" type="slidenum">
              <a:rPr lang="el-GR" smtClean="0"/>
              <a:t>‹#›</a:t>
            </a:fld>
            <a:endParaRPr lang="el-GR"/>
          </a:p>
        </p:txBody>
      </p:sp>
    </p:spTree>
    <p:extLst>
      <p:ext uri="{BB962C8B-B14F-4D97-AF65-F5344CB8AC3E}">
        <p14:creationId xmlns:p14="http://schemas.microsoft.com/office/powerpoint/2010/main" val="445106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66C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8B1B1-8629-2EB8-903D-A55A97148B5F}"/>
              </a:ext>
            </a:extLst>
          </p:cNvPr>
          <p:cNvSpPr>
            <a:spLocks noGrp="1"/>
          </p:cNvSpPr>
          <p:nvPr>
            <p:ph type="ctrTitle"/>
          </p:nvPr>
        </p:nvSpPr>
        <p:spPr>
          <a:xfrm>
            <a:off x="838940" y="1814822"/>
            <a:ext cx="10514120" cy="1614178"/>
          </a:xfrm>
        </p:spPr>
        <p:txBody>
          <a:bodyPr>
            <a:normAutofit fontScale="90000"/>
          </a:bodyPr>
          <a:lstStyle/>
          <a:p>
            <a:pPr>
              <a:lnSpc>
                <a:spcPct val="150000"/>
              </a:lnSpc>
            </a:pPr>
            <a:r>
              <a:rPr lang="el-GR" dirty="0">
                <a:latin typeface="Arial" panose="020B0604020202020204" pitchFamily="34" charset="0"/>
                <a:cs typeface="Arial" panose="020B0604020202020204" pitchFamily="34" charset="0"/>
              </a:rPr>
              <a:t>Αρωματικά Φυτά &amp; Αιθέρια Έλαια</a:t>
            </a:r>
          </a:p>
        </p:txBody>
      </p:sp>
      <p:sp>
        <p:nvSpPr>
          <p:cNvPr id="3" name="Subtitle 2">
            <a:extLst>
              <a:ext uri="{FF2B5EF4-FFF2-40B4-BE49-F238E27FC236}">
                <a16:creationId xmlns:a16="http://schemas.microsoft.com/office/drawing/2014/main" id="{A5784C2B-3ECC-D43F-DA96-B7E97E9CAB89}"/>
              </a:ext>
            </a:extLst>
          </p:cNvPr>
          <p:cNvSpPr>
            <a:spLocks noGrp="1"/>
          </p:cNvSpPr>
          <p:nvPr>
            <p:ph type="subTitle" idx="1"/>
          </p:nvPr>
        </p:nvSpPr>
        <p:spPr>
          <a:xfrm>
            <a:off x="1524000" y="3986075"/>
            <a:ext cx="9144000" cy="2539012"/>
          </a:xfrm>
        </p:spPr>
        <p:txBody>
          <a:bodyPr>
            <a:normAutofit lnSpcReduction="10000"/>
          </a:bodyPr>
          <a:lstStyle/>
          <a:p>
            <a:pPr>
              <a:lnSpc>
                <a:spcPct val="160000"/>
              </a:lnSpc>
            </a:pPr>
            <a:r>
              <a:rPr lang="el-GR" sz="2200" dirty="0">
                <a:latin typeface="Arial" panose="020B0604020202020204" pitchFamily="34" charset="0"/>
                <a:cs typeface="Arial" panose="020B0604020202020204" pitchFamily="34" charset="0"/>
              </a:rPr>
              <a:t>Διάλεξη </a:t>
            </a:r>
            <a:r>
              <a:rPr lang="en-US" sz="2200" dirty="0">
                <a:latin typeface="Arial" panose="020B0604020202020204" pitchFamily="34" charset="0"/>
                <a:cs typeface="Arial" panose="020B0604020202020204" pitchFamily="34" charset="0"/>
              </a:rPr>
              <a:t>5</a:t>
            </a:r>
            <a:r>
              <a:rPr lang="el-GR" sz="2200" baseline="30000" dirty="0">
                <a:latin typeface="Arial" panose="020B0604020202020204" pitchFamily="34" charset="0"/>
                <a:cs typeface="Arial" panose="020B0604020202020204" pitchFamily="34" charset="0"/>
              </a:rPr>
              <a:t>η</a:t>
            </a:r>
            <a:r>
              <a:rPr lang="el-GR" sz="2200" dirty="0">
                <a:latin typeface="Arial" panose="020B0604020202020204" pitchFamily="34" charset="0"/>
                <a:cs typeface="Arial" panose="020B0604020202020204" pitchFamily="34" charset="0"/>
              </a:rPr>
              <a:t>  </a:t>
            </a:r>
          </a:p>
          <a:p>
            <a:pPr>
              <a:lnSpc>
                <a:spcPct val="160000"/>
              </a:lnSpc>
            </a:pPr>
            <a:r>
              <a:rPr lang="el-GR" sz="2200" dirty="0">
                <a:latin typeface="Arial" panose="020B0604020202020204" pitchFamily="34" charset="0"/>
                <a:cs typeface="Arial" panose="020B0604020202020204" pitchFamily="34" charset="0"/>
              </a:rPr>
              <a:t>Παλαιογεώργου Αναστασία-Μαρίνα </a:t>
            </a:r>
          </a:p>
          <a:p>
            <a:pPr>
              <a:lnSpc>
                <a:spcPct val="160000"/>
              </a:lnSpc>
            </a:pPr>
            <a:r>
              <a:rPr lang="el-GR" sz="2200" dirty="0">
                <a:latin typeface="Arial" panose="020B0604020202020204" pitchFamily="34" charset="0"/>
                <a:cs typeface="Arial" panose="020B0604020202020204" pitchFamily="34" charset="0"/>
              </a:rPr>
              <a:t>Βιοτεχνολόγος MSc, PhD</a:t>
            </a:r>
          </a:p>
          <a:p>
            <a:pPr>
              <a:lnSpc>
                <a:spcPct val="160000"/>
              </a:lnSpc>
            </a:pPr>
            <a:r>
              <a:rPr lang="el-GR" sz="2200" dirty="0">
                <a:latin typeface="Arial" panose="020B0604020202020204" pitchFamily="34" charset="0"/>
                <a:cs typeface="Arial" panose="020B0604020202020204" pitchFamily="34" charset="0"/>
              </a:rPr>
              <a:t>Πανεπιστημιακή Υπότροφος </a:t>
            </a:r>
          </a:p>
          <a:p>
            <a:endParaRPr lang="el-GR" dirty="0"/>
          </a:p>
        </p:txBody>
      </p:sp>
      <p:pic>
        <p:nvPicPr>
          <p:cNvPr id="4" name="Picture 3">
            <a:extLst>
              <a:ext uri="{FF2B5EF4-FFF2-40B4-BE49-F238E27FC236}">
                <a16:creationId xmlns:a16="http://schemas.microsoft.com/office/drawing/2014/main" id="{52C0DEF9-DBA7-BA80-0B93-347C06B1DE6B}"/>
              </a:ext>
            </a:extLst>
          </p:cNvPr>
          <p:cNvPicPr>
            <a:picLocks noChangeAspect="1"/>
          </p:cNvPicPr>
          <p:nvPr/>
        </p:nvPicPr>
        <p:blipFill>
          <a:blip r:embed="rId2"/>
          <a:stretch>
            <a:fillRect/>
          </a:stretch>
        </p:blipFill>
        <p:spPr>
          <a:xfrm>
            <a:off x="287563" y="226443"/>
            <a:ext cx="2144920" cy="147215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448796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8E1BEF-6481-D507-CB6D-8950DDF8FBCB}"/>
              </a:ext>
            </a:extLst>
          </p:cNvPr>
          <p:cNvSpPr txBox="1"/>
          <p:nvPr/>
        </p:nvSpPr>
        <p:spPr>
          <a:xfrm>
            <a:off x="597393" y="1122999"/>
            <a:ext cx="10997214" cy="4464684"/>
          </a:xfrm>
          <a:prstGeom prst="rect">
            <a:avLst/>
          </a:prstGeom>
          <a:noFill/>
        </p:spPr>
        <p:txBody>
          <a:bodyPr wrap="square">
            <a:spAutoFit/>
          </a:bodyPr>
          <a:lstStyle/>
          <a:p>
            <a:pPr algn="just">
              <a:lnSpc>
                <a:spcPct val="150000"/>
              </a:lnSpc>
            </a:pPr>
            <a:r>
              <a:rPr lang="el-GR" sz="2400" dirty="0">
                <a:latin typeface="Arial" panose="020B0604020202020204" pitchFamily="34" charset="0"/>
                <a:cs typeface="Arial" panose="020B0604020202020204" pitchFamily="34" charset="0"/>
              </a:rPr>
              <a:t>Δύο εποχές κρίνονται κατάλληλες για τη φύτευση, το φθινόπωρο (Οκτώβρης-Νοέμβρης) και τέλος του χειμώνα με αρχές άνοιξης (Φλεβάρης-Μάρτης).</a:t>
            </a:r>
          </a:p>
          <a:p>
            <a:pPr algn="just">
              <a:lnSpc>
                <a:spcPct val="150000"/>
              </a:lnSpc>
            </a:pPr>
            <a:endParaRPr lang="el-GR" sz="2400" dirty="0">
              <a:latin typeface="Arial" panose="020B0604020202020204" pitchFamily="34" charset="0"/>
              <a:cs typeface="Arial" panose="020B0604020202020204" pitchFamily="34" charset="0"/>
            </a:endParaRPr>
          </a:p>
          <a:p>
            <a:pPr algn="just">
              <a:lnSpc>
                <a:spcPct val="150000"/>
              </a:lnSpc>
            </a:pPr>
            <a:r>
              <a:rPr lang="el-GR" sz="2400" dirty="0">
                <a:latin typeface="Arial" panose="020B0604020202020204" pitchFamily="34" charset="0"/>
                <a:cs typeface="Arial" panose="020B0604020202020204" pitchFamily="34" charset="0"/>
              </a:rPr>
              <a:t>Η ξήρανση του τσαγιού γίνεται στα υπόστεγα, είτε με άπλωμα είτε με κρέμασμα σε μικρά σε ματάκια (ματσάκια). Μετά την ξήρανση ένα δεματάκι ζυγίζει περίπου 80 γραμμάρια. Τα δεματάκια στη συνέχεια συσκευάζονται σε δέματα, που περιμετρικά καλύπτονται με λινάτσα. Σ' αυτή τη μορφή φυλάγεται σε αποθήκες που αερίζονται καλά, μέχρι να διατεθεί στο εμπόριο.</a:t>
            </a:r>
          </a:p>
        </p:txBody>
      </p:sp>
    </p:spTree>
    <p:extLst>
      <p:ext uri="{BB962C8B-B14F-4D97-AF65-F5344CB8AC3E}">
        <p14:creationId xmlns:p14="http://schemas.microsoft.com/office/powerpoint/2010/main" val="1031171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F5D3E86D-DDD1-5E88-7B7A-8E746E300956}"/>
              </a:ext>
            </a:extLst>
          </p:cNvPr>
          <p:cNvSpPr txBox="1"/>
          <p:nvPr/>
        </p:nvSpPr>
        <p:spPr>
          <a:xfrm>
            <a:off x="2165569" y="1956816"/>
            <a:ext cx="7860863" cy="4024884"/>
          </a:xfrm>
          <a:prstGeom prst="rect">
            <a:avLst/>
          </a:prstGeom>
        </p:spPr>
        <p:txBody>
          <a:bodyPr vert="horz" lIns="91440" tIns="45720" rIns="91440" bIns="45720" rtlCol="0" anchor="t">
            <a:norm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en-US" sz="2400" b="0" i="0" u="sng"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Ιδιότητες</a:t>
            </a:r>
            <a:endParaRPr kumimoji="0" lang="el-GR" sz="2400" b="0"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el-GR" sz="2400" b="0" i="0"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Ο Σιδερίτης περιέχει πλήθος φλαβονοειδών, κατεχινών, μονοτερπενίων, διτερπενίων, στερολών, αιθέριων ελαίων, κουρκουμίνης, καρυοφυλλίνης κ.α. </a:t>
            </a:r>
          </a:p>
          <a:p>
            <a:pPr marL="0" marR="0" lvl="0" indent="0" algn="just" defTabSz="914400" rtl="0" eaLnBrk="1" fontAlgn="auto" latinLnBrk="0" hangingPunct="1">
              <a:lnSpc>
                <a:spcPct val="150000"/>
              </a:lnSpc>
              <a:spcBef>
                <a:spcPts val="0"/>
              </a:spcBef>
              <a:spcAft>
                <a:spcPts val="600"/>
              </a:spcAft>
              <a:buClrTx/>
              <a:buSzTx/>
              <a:buFontTx/>
              <a:buNone/>
              <a:tabLst/>
              <a:defRPr/>
            </a:pPr>
            <a:r>
              <a:rPr lang="el-GR" sz="2400" dirty="0">
                <a:solidFill>
                  <a:prstClr val="white"/>
                </a:solidFill>
                <a:latin typeface="Arial" panose="020B0604020202020204" pitchFamily="34" charset="0"/>
                <a:cs typeface="Arial" panose="020B0604020202020204" pitchFamily="34" charset="0"/>
              </a:rPr>
              <a:t>Ακόμη, αποτελεί φυσική πηγή σιδήρου.</a:t>
            </a:r>
            <a:endParaRPr lang="en-US" sz="24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4335866"/>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BA1E6A-0A77-4153-EDFC-7921251EEAEF}"/>
              </a:ext>
            </a:extLst>
          </p:cNvPr>
          <p:cNvPicPr>
            <a:picLocks noChangeAspect="1"/>
          </p:cNvPicPr>
          <p:nvPr/>
        </p:nvPicPr>
        <p:blipFill rotWithShape="1">
          <a:blip r:embed="rId2"/>
          <a:srcRect t="25483" b="13647"/>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TextBox 2">
            <a:extLst>
              <a:ext uri="{FF2B5EF4-FFF2-40B4-BE49-F238E27FC236}">
                <a16:creationId xmlns:a16="http://schemas.microsoft.com/office/drawing/2014/main" id="{84F8254F-EDC0-94A3-874A-C5AAE64E640A}"/>
              </a:ext>
            </a:extLst>
          </p:cNvPr>
          <p:cNvSpPr txBox="1"/>
          <p:nvPr/>
        </p:nvSpPr>
        <p:spPr>
          <a:xfrm>
            <a:off x="381740" y="3752850"/>
            <a:ext cx="11327655" cy="2452687"/>
          </a:xfrm>
          <a:prstGeom prst="rect">
            <a:avLst/>
          </a:prstGeom>
        </p:spPr>
        <p:txBody>
          <a:bodyPr vert="horz" lIns="91440" tIns="45720" rIns="91440" bIns="45720" rtlCol="0" anchor="ctr">
            <a:normAutofit/>
          </a:bodyPr>
          <a:lstStyle/>
          <a:p>
            <a:pPr algn="just">
              <a:lnSpc>
                <a:spcPct val="150000"/>
              </a:lnSpc>
              <a:spcAft>
                <a:spcPts val="600"/>
              </a:spcAft>
            </a:pPr>
            <a:r>
              <a:rPr lang="en-US" sz="2400" dirty="0">
                <a:latin typeface="Arial" panose="020B0604020202020204" pitchFamily="34" charset="0"/>
                <a:cs typeface="Arial" panose="020B0604020202020204" pitchFamily="34" charset="0"/>
              </a:rPr>
              <a:t>Υπ</a:t>
            </a:r>
            <a:r>
              <a:rPr lang="en-US" sz="2400" dirty="0" err="1">
                <a:latin typeface="Arial" panose="020B0604020202020204" pitchFamily="34" charset="0"/>
                <a:cs typeface="Arial" panose="020B0604020202020204" pitchFamily="34" charset="0"/>
              </a:rPr>
              <a:t>άρχουν</a:t>
            </a:r>
            <a:r>
              <a:rPr lang="en-US" sz="2400" dirty="0">
                <a:latin typeface="Arial" panose="020B0604020202020204" pitchFamily="34" charset="0"/>
                <a:cs typeface="Arial" panose="020B0604020202020204" pitchFamily="34" charset="0"/>
              </a:rPr>
              <a:t> π</a:t>
            </a:r>
            <a:r>
              <a:rPr lang="en-US" sz="2400" dirty="0" err="1">
                <a:latin typeface="Arial" panose="020B0604020202020204" pitchFamily="34" charset="0"/>
                <a:cs typeface="Arial" panose="020B0604020202020204" pitchFamily="34" charset="0"/>
              </a:rPr>
              <a:t>ολυάριθμες</a:t>
            </a:r>
            <a:r>
              <a:rPr lang="en-US" sz="2400" dirty="0">
                <a:latin typeface="Arial" panose="020B0604020202020204" pitchFamily="34" charset="0"/>
                <a:cs typeface="Arial" panose="020B0604020202020204" pitchFamily="34" charset="0"/>
              </a:rPr>
              <a:t> ανα</a:t>
            </a:r>
            <a:r>
              <a:rPr lang="en-US" sz="2400" dirty="0" err="1">
                <a:latin typeface="Arial" panose="020B0604020202020204" pitchFamily="34" charset="0"/>
                <a:cs typeface="Arial" panose="020B0604020202020204" pitchFamily="34" charset="0"/>
              </a:rPr>
              <a:t>φορές</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στη</a:t>
            </a:r>
            <a:r>
              <a:rPr lang="en-US" sz="2400" dirty="0">
                <a:latin typeface="Arial" panose="020B0604020202020204" pitchFamily="34" charset="0"/>
                <a:cs typeface="Arial" panose="020B0604020202020204" pitchFamily="34" charset="0"/>
              </a:rPr>
              <a:t> βιβ</a:t>
            </a:r>
            <a:r>
              <a:rPr lang="en-US" sz="2400" dirty="0" err="1">
                <a:latin typeface="Arial" panose="020B0604020202020204" pitchFamily="34" charset="0"/>
                <a:cs typeface="Arial" panose="020B0604020202020204" pitchFamily="34" charset="0"/>
              </a:rPr>
              <a:t>λιογρ</a:t>
            </a:r>
            <a:r>
              <a:rPr lang="en-US" sz="2400" dirty="0">
                <a:latin typeface="Arial" panose="020B0604020202020204" pitchFamily="34" charset="0"/>
                <a:cs typeface="Arial" panose="020B0604020202020204" pitchFamily="34" charset="0"/>
              </a:rPr>
              <a:t>αφία που υποστηρίζουν την </a:t>
            </a:r>
            <a:r>
              <a:rPr lang="el-GR" sz="2400" dirty="0">
                <a:latin typeface="Arial" panose="020B0604020202020204" pitchFamily="34" charset="0"/>
                <a:cs typeface="Arial" panose="020B0604020202020204" pitchFamily="34" charset="0"/>
              </a:rPr>
              <a:t>αντιφλεγμονώδη, </a:t>
            </a:r>
            <a:r>
              <a:rPr lang="en-US" sz="2400" dirty="0">
                <a:latin typeface="Arial" panose="020B0604020202020204" pitchFamily="34" charset="0"/>
                <a:cs typeface="Arial" panose="020B0604020202020204" pitchFamily="34" charset="0"/>
              </a:rPr>
              <a:t>α</a:t>
            </a:r>
            <a:r>
              <a:rPr lang="en-US" sz="2400" dirty="0" err="1">
                <a:latin typeface="Arial" panose="020B0604020202020204" pitchFamily="34" charset="0"/>
                <a:cs typeface="Arial" panose="020B0604020202020204" pitchFamily="34" charset="0"/>
              </a:rPr>
              <a:t>ντιοξειδωτική</a:t>
            </a:r>
            <a:r>
              <a:rPr lang="el-GR" sz="2400" dirty="0">
                <a:latin typeface="Arial" panose="020B0604020202020204" pitchFamily="34" charset="0"/>
                <a:cs typeface="Arial" panose="020B0604020202020204" pitchFamily="34" charset="0"/>
              </a:rPr>
              <a:t>, αντιθρομβωτική, αντιυπερτασική</a:t>
            </a:r>
            <a:r>
              <a:rPr lang="en-US" sz="2400" dirty="0">
                <a:latin typeface="Arial" panose="020B0604020202020204" pitchFamily="34" charset="0"/>
                <a:cs typeface="Arial" panose="020B0604020202020204" pitchFamily="34" charset="0"/>
              </a:rPr>
              <a:t> και αντιμικροβιακή δράση του.</a:t>
            </a:r>
          </a:p>
        </p:txBody>
      </p:sp>
    </p:spTree>
    <p:extLst>
      <p:ext uri="{BB962C8B-B14F-4D97-AF65-F5344CB8AC3E}">
        <p14:creationId xmlns:p14="http://schemas.microsoft.com/office/powerpoint/2010/main" val="1960024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431CBC-6011-3B85-A0EB-182A509EA3CA}"/>
              </a:ext>
            </a:extLst>
          </p:cNvPr>
          <p:cNvPicPr>
            <a:picLocks noChangeAspect="1"/>
          </p:cNvPicPr>
          <p:nvPr/>
        </p:nvPicPr>
        <p:blipFill rotWithShape="1">
          <a:blip r:embed="rId2"/>
          <a:srcRect l="36603" t="56666" r="18234" b="15073"/>
          <a:stretch/>
        </p:blipFill>
        <p:spPr>
          <a:xfrm>
            <a:off x="3930389" y="3697355"/>
            <a:ext cx="7539370" cy="2653749"/>
          </a:xfrm>
          <a:prstGeom prst="rect">
            <a:avLst/>
          </a:prstGeom>
        </p:spPr>
      </p:pic>
      <p:pic>
        <p:nvPicPr>
          <p:cNvPr id="5" name="Picture 4">
            <a:extLst>
              <a:ext uri="{FF2B5EF4-FFF2-40B4-BE49-F238E27FC236}">
                <a16:creationId xmlns:a16="http://schemas.microsoft.com/office/drawing/2014/main" id="{FDB93503-C425-F893-6D97-CC01EA7D0F35}"/>
              </a:ext>
            </a:extLst>
          </p:cNvPr>
          <p:cNvPicPr>
            <a:picLocks noChangeAspect="1"/>
          </p:cNvPicPr>
          <p:nvPr/>
        </p:nvPicPr>
        <p:blipFill rotWithShape="1">
          <a:blip r:embed="rId3"/>
          <a:srcRect l="35544" t="26812" r="18479" b="51014"/>
          <a:stretch/>
        </p:blipFill>
        <p:spPr>
          <a:xfrm>
            <a:off x="571788" y="894522"/>
            <a:ext cx="8353552" cy="2266123"/>
          </a:xfrm>
          <a:prstGeom prst="rect">
            <a:avLst/>
          </a:prstGeom>
        </p:spPr>
      </p:pic>
      <p:sp>
        <p:nvSpPr>
          <p:cNvPr id="6" name="TextBox 5">
            <a:extLst>
              <a:ext uri="{FF2B5EF4-FFF2-40B4-BE49-F238E27FC236}">
                <a16:creationId xmlns:a16="http://schemas.microsoft.com/office/drawing/2014/main" id="{7EF402D9-78B1-F4BF-3B02-4D0CE37B4C21}"/>
              </a:ext>
            </a:extLst>
          </p:cNvPr>
          <p:cNvSpPr txBox="1"/>
          <p:nvPr/>
        </p:nvSpPr>
        <p:spPr>
          <a:xfrm>
            <a:off x="2895600" y="276063"/>
            <a:ext cx="6400800" cy="461665"/>
          </a:xfrm>
          <a:prstGeom prst="rect">
            <a:avLst/>
          </a:prstGeom>
          <a:noFill/>
        </p:spPr>
        <p:txBody>
          <a:bodyPr wrap="square" rtlCol="0">
            <a:spAutoFit/>
          </a:bodyPr>
          <a:lstStyle/>
          <a:p>
            <a:pPr algn="ctr"/>
            <a:r>
              <a:rPr lang="el-GR" sz="2400" dirty="0">
                <a:latin typeface="Arial" panose="020B0604020202020204" pitchFamily="34" charset="0"/>
                <a:cs typeface="Arial" panose="020B0604020202020204" pitchFamily="34" charset="0"/>
              </a:rPr>
              <a:t>Παράδειγμα αντιμικροβιακής δράσης</a:t>
            </a:r>
          </a:p>
        </p:txBody>
      </p:sp>
    </p:spTree>
    <p:extLst>
      <p:ext uri="{BB962C8B-B14F-4D97-AF65-F5344CB8AC3E}">
        <p14:creationId xmlns:p14="http://schemas.microsoft.com/office/powerpoint/2010/main" val="3397797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F0ACE-6F14-D88B-EE6D-2A6D3E429BDD}"/>
              </a:ext>
            </a:extLst>
          </p:cNvPr>
          <p:cNvSpPr>
            <a:spLocks noGrp="1"/>
          </p:cNvSpPr>
          <p:nvPr>
            <p:ph type="title"/>
          </p:nvPr>
        </p:nvSpPr>
        <p:spPr>
          <a:xfrm>
            <a:off x="739898" y="407010"/>
            <a:ext cx="10515600" cy="1591107"/>
          </a:xfrm>
        </p:spPr>
        <p:txBody>
          <a:bodyPr>
            <a:noAutofit/>
          </a:bodyPr>
          <a:lstStyle/>
          <a:p>
            <a:pPr algn="just">
              <a:lnSpc>
                <a:spcPct val="150000"/>
              </a:lnSpc>
            </a:pPr>
            <a:r>
              <a:rPr lang="el-GR" sz="2400" dirty="0">
                <a:latin typeface="Arial" panose="020B0604020202020204" pitchFamily="34" charset="0"/>
                <a:cs typeface="Arial" panose="020B0604020202020204" pitchFamily="34" charset="0"/>
              </a:rPr>
              <a:t>Πληθώρα ερευνών έχει δείξει ότι τα διάφορα είδη του σιδερίτη μπορούν να έχουν ευεργατική δράση απέναντι σε διαταραχές του νευρικού συστήματος όπως το</a:t>
            </a:r>
            <a:r>
              <a:rPr lang="en-US" sz="2400" dirty="0">
                <a:latin typeface="Arial" panose="020B0604020202020204" pitchFamily="34" charset="0"/>
                <a:cs typeface="Arial" panose="020B0604020202020204" pitchFamily="34" charset="0"/>
              </a:rPr>
              <a:t> Alzheimer.</a:t>
            </a:r>
            <a:r>
              <a:rPr lang="el-GR" sz="2400" dirty="0">
                <a:latin typeface="Arial" panose="020B0604020202020204" pitchFamily="34" charset="0"/>
                <a:cs typeface="Arial" panose="020B0604020202020204" pitchFamily="34" charset="0"/>
              </a:rPr>
              <a:t> </a:t>
            </a:r>
          </a:p>
        </p:txBody>
      </p:sp>
      <p:pic>
        <p:nvPicPr>
          <p:cNvPr id="4" name="Picture 3">
            <a:extLst>
              <a:ext uri="{FF2B5EF4-FFF2-40B4-BE49-F238E27FC236}">
                <a16:creationId xmlns:a16="http://schemas.microsoft.com/office/drawing/2014/main" id="{CA61B238-BFB0-BA52-BE70-10D5F14865E5}"/>
              </a:ext>
            </a:extLst>
          </p:cNvPr>
          <p:cNvPicPr>
            <a:picLocks noChangeAspect="1"/>
          </p:cNvPicPr>
          <p:nvPr/>
        </p:nvPicPr>
        <p:blipFill rotWithShape="1">
          <a:blip r:embed="rId2"/>
          <a:srcRect l="12813" t="24862" r="40937" b="38055"/>
          <a:stretch/>
        </p:blipFill>
        <p:spPr>
          <a:xfrm>
            <a:off x="202237" y="2371725"/>
            <a:ext cx="6219826" cy="2805225"/>
          </a:xfrm>
          <a:prstGeom prst="rect">
            <a:avLst/>
          </a:prstGeom>
        </p:spPr>
      </p:pic>
      <p:pic>
        <p:nvPicPr>
          <p:cNvPr id="6" name="Picture 5">
            <a:extLst>
              <a:ext uri="{FF2B5EF4-FFF2-40B4-BE49-F238E27FC236}">
                <a16:creationId xmlns:a16="http://schemas.microsoft.com/office/drawing/2014/main" id="{503CFA4E-D6FF-842F-7EE6-B1793C7DD7FE}"/>
              </a:ext>
            </a:extLst>
          </p:cNvPr>
          <p:cNvPicPr>
            <a:picLocks noChangeAspect="1"/>
          </p:cNvPicPr>
          <p:nvPr/>
        </p:nvPicPr>
        <p:blipFill rotWithShape="1">
          <a:blip r:embed="rId3"/>
          <a:srcRect l="10156" t="20580" r="38828" b="47223"/>
          <a:stretch/>
        </p:blipFill>
        <p:spPr>
          <a:xfrm>
            <a:off x="5650910" y="4314825"/>
            <a:ext cx="6017216" cy="2136165"/>
          </a:xfrm>
          <a:prstGeom prst="rect">
            <a:avLst/>
          </a:prstGeom>
        </p:spPr>
      </p:pic>
    </p:spTree>
    <p:extLst>
      <p:ext uri="{BB962C8B-B14F-4D97-AF65-F5344CB8AC3E}">
        <p14:creationId xmlns:p14="http://schemas.microsoft.com/office/powerpoint/2010/main" val="2920292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FC64080-2838-3772-36A5-3642AA9AC757}"/>
              </a:ext>
            </a:extLst>
          </p:cNvPr>
          <p:cNvPicPr>
            <a:picLocks noChangeAspect="1"/>
          </p:cNvPicPr>
          <p:nvPr/>
        </p:nvPicPr>
        <p:blipFill>
          <a:blip r:embed="rId2"/>
          <a:stretch>
            <a:fillRect/>
          </a:stretch>
        </p:blipFill>
        <p:spPr>
          <a:xfrm>
            <a:off x="1940887" y="287002"/>
            <a:ext cx="8310226" cy="4836185"/>
          </a:xfrm>
          <a:prstGeom prst="rect">
            <a:avLst/>
          </a:prstGeom>
        </p:spPr>
      </p:pic>
      <p:sp>
        <p:nvSpPr>
          <p:cNvPr id="4" name="TextBox 3">
            <a:extLst>
              <a:ext uri="{FF2B5EF4-FFF2-40B4-BE49-F238E27FC236}">
                <a16:creationId xmlns:a16="http://schemas.microsoft.com/office/drawing/2014/main" id="{37D04053-A6A1-51B2-4793-97DE6B0000DB}"/>
              </a:ext>
            </a:extLst>
          </p:cNvPr>
          <p:cNvSpPr txBox="1"/>
          <p:nvPr/>
        </p:nvSpPr>
        <p:spPr>
          <a:xfrm>
            <a:off x="712803" y="5571678"/>
            <a:ext cx="10766394" cy="878574"/>
          </a:xfrm>
          <a:prstGeom prst="rect">
            <a:avLst/>
          </a:prstGeom>
          <a:noFill/>
        </p:spPr>
        <p:txBody>
          <a:bodyPr wrap="square">
            <a:spAutoFit/>
          </a:bodyPr>
          <a:lstStyle/>
          <a:p>
            <a:pPr>
              <a:lnSpc>
                <a:spcPct val="150000"/>
              </a:lnSpc>
            </a:pPr>
            <a:r>
              <a:rPr lang="en-US" b="0" i="0" dirty="0">
                <a:solidFill>
                  <a:srgbClr val="222222"/>
                </a:solidFill>
                <a:effectLst/>
                <a:latin typeface="Arial" panose="020B0604020202020204" pitchFamily="34" charset="0"/>
              </a:rPr>
              <a:t>Moussavi, N., </a:t>
            </a:r>
            <a:r>
              <a:rPr lang="en-US" b="0" i="0" dirty="0" err="1">
                <a:solidFill>
                  <a:srgbClr val="222222"/>
                </a:solidFill>
                <a:effectLst/>
                <a:latin typeface="Arial" panose="020B0604020202020204" pitchFamily="34" charset="0"/>
              </a:rPr>
              <a:t>Azizullah</a:t>
            </a:r>
            <a:r>
              <a:rPr lang="en-US" b="0" i="0" dirty="0">
                <a:solidFill>
                  <a:srgbClr val="222222"/>
                </a:solidFill>
                <a:effectLst/>
                <a:latin typeface="Arial" panose="020B0604020202020204" pitchFamily="34" charset="0"/>
              </a:rPr>
              <a:t>, H., </a:t>
            </a:r>
            <a:r>
              <a:rPr lang="en-US" b="0" i="0" dirty="0" err="1">
                <a:solidFill>
                  <a:srgbClr val="222222"/>
                </a:solidFill>
                <a:effectLst/>
                <a:latin typeface="Arial" panose="020B0604020202020204" pitchFamily="34" charset="0"/>
              </a:rPr>
              <a:t>Malterud</a:t>
            </a:r>
            <a:r>
              <a:rPr lang="en-US" b="0" i="0" dirty="0">
                <a:solidFill>
                  <a:srgbClr val="222222"/>
                </a:solidFill>
                <a:effectLst/>
                <a:latin typeface="Arial" panose="020B0604020202020204" pitchFamily="34" charset="0"/>
              </a:rPr>
              <a:t>, K. E., </a:t>
            </a:r>
            <a:r>
              <a:rPr lang="en-US" b="0" i="0" dirty="0" err="1">
                <a:solidFill>
                  <a:srgbClr val="222222"/>
                </a:solidFill>
                <a:effectLst/>
                <a:latin typeface="Arial" panose="020B0604020202020204" pitchFamily="34" charset="0"/>
              </a:rPr>
              <a:t>Inngjerdingen</a:t>
            </a:r>
            <a:r>
              <a:rPr lang="en-US" b="0" i="0" dirty="0">
                <a:solidFill>
                  <a:srgbClr val="222222"/>
                </a:solidFill>
                <a:effectLst/>
                <a:latin typeface="Arial" panose="020B0604020202020204" pitchFamily="34" charset="0"/>
              </a:rPr>
              <a:t>, K. T., &amp; Wangensteen, H. (2022). Immunomodulating polyphenols from </a:t>
            </a:r>
            <a:r>
              <a:rPr lang="en-US" b="0" i="0" dirty="0" err="1">
                <a:solidFill>
                  <a:srgbClr val="222222"/>
                </a:solidFill>
                <a:effectLst/>
                <a:latin typeface="Arial" panose="020B0604020202020204" pitchFamily="34" charset="0"/>
              </a:rPr>
              <a:t>Sideritis</a:t>
            </a:r>
            <a:r>
              <a:rPr lang="en-US" b="0" i="0" dirty="0">
                <a:solidFill>
                  <a:srgbClr val="222222"/>
                </a:solidFill>
                <a:effectLst/>
                <a:latin typeface="Arial" panose="020B0604020202020204" pitchFamily="34" charset="0"/>
              </a:rPr>
              <a:t> </a:t>
            </a:r>
            <a:r>
              <a:rPr lang="en-US" b="0" i="0" dirty="0" err="1">
                <a:solidFill>
                  <a:srgbClr val="222222"/>
                </a:solidFill>
                <a:effectLst/>
                <a:latin typeface="Arial" panose="020B0604020202020204" pitchFamily="34" charset="0"/>
              </a:rPr>
              <a:t>scardica</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Journal of Functional Foods</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96</a:t>
            </a:r>
            <a:r>
              <a:rPr lang="en-US" b="0" i="0" dirty="0">
                <a:solidFill>
                  <a:srgbClr val="222222"/>
                </a:solidFill>
                <a:effectLst/>
                <a:latin typeface="Arial" panose="020B0604020202020204" pitchFamily="34" charset="0"/>
              </a:rPr>
              <a:t>, 105197.</a:t>
            </a:r>
            <a:endParaRPr lang="el-GR" dirty="0"/>
          </a:p>
        </p:txBody>
      </p:sp>
    </p:spTree>
    <p:extLst>
      <p:ext uri="{BB962C8B-B14F-4D97-AF65-F5344CB8AC3E}">
        <p14:creationId xmlns:p14="http://schemas.microsoft.com/office/powerpoint/2010/main" val="2995665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097C9-F0DC-0768-4DD0-59BB56E4E4D3}"/>
              </a:ext>
            </a:extLst>
          </p:cNvPr>
          <p:cNvSpPr>
            <a:spLocks noGrp="1"/>
          </p:cNvSpPr>
          <p:nvPr>
            <p:ph type="title"/>
          </p:nvPr>
        </p:nvSpPr>
        <p:spPr>
          <a:xfrm>
            <a:off x="575937" y="418390"/>
            <a:ext cx="11426671" cy="1325563"/>
          </a:xfrm>
        </p:spPr>
        <p:txBody>
          <a:bodyPr>
            <a:noAutofit/>
          </a:bodyPr>
          <a:lstStyle/>
          <a:p>
            <a:pPr>
              <a:lnSpc>
                <a:spcPct val="150000"/>
              </a:lnSpc>
            </a:pPr>
            <a:r>
              <a:rPr lang="el-GR" sz="2400" u="sng" dirty="0">
                <a:latin typeface="Arial" panose="020B0604020202020204" pitchFamily="34" charset="0"/>
                <a:cs typeface="Arial" panose="020B0604020202020204" pitchFamily="34" charset="0"/>
              </a:rPr>
              <a:t>Απόδοση</a:t>
            </a:r>
            <a:endParaRPr lang="el-GR"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9AD4D4DA-C607-EBA7-E2B6-E1A7307BE3A9}"/>
              </a:ext>
            </a:extLst>
          </p:cNvPr>
          <p:cNvSpPr txBox="1"/>
          <p:nvPr/>
        </p:nvSpPr>
        <p:spPr>
          <a:xfrm>
            <a:off x="575937" y="1630752"/>
            <a:ext cx="10938401" cy="3347840"/>
          </a:xfrm>
          <a:prstGeom prst="rect">
            <a:avLst/>
          </a:prstGeom>
          <a:noFill/>
        </p:spPr>
        <p:txBody>
          <a:bodyPr wrap="square">
            <a:spAutoFit/>
          </a:bodyPr>
          <a:lstStyle/>
          <a:p>
            <a:pPr marL="342900" indent="-342900" algn="just">
              <a:lnSpc>
                <a:spcPct val="150000"/>
              </a:lnSpc>
              <a:buFont typeface="Wingdings" panose="05000000000000000000" pitchFamily="2" charset="2"/>
              <a:buChar char="ü"/>
            </a:pPr>
            <a:r>
              <a:rPr kumimoji="0" lang="el-GR" sz="2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Η καλλιέργεια στο ίδιο χωράφι διαρκεί 5-8 χρόνια. Η παραγωγή από το 2°-4° έτος αυξάνεται και από το 5° έτος αρχίζει να μειώνεται.</a:t>
            </a:r>
          </a:p>
          <a:p>
            <a:pPr marL="342900" indent="-342900" algn="just">
              <a:lnSpc>
                <a:spcPct val="150000"/>
              </a:lnSpc>
              <a:buFont typeface="Wingdings" panose="05000000000000000000" pitchFamily="2" charset="2"/>
              <a:buChar char="ü"/>
            </a:pPr>
            <a:r>
              <a:rPr kumimoji="0" lang="el-GR" sz="2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Σε χρονιά πλήρους παραγωγής οι αποδόσεις σε ξηρό προϊόν αγγίζουν τα 100-150 κιλά ανά στρέμμα.</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342900" indent="-342900" algn="just">
              <a:lnSpc>
                <a:spcPct val="150000"/>
              </a:lnSpc>
              <a:buFont typeface="Wingdings" panose="05000000000000000000" pitchFamily="2" charset="2"/>
              <a:buChar char="ü"/>
            </a:pPr>
            <a:r>
              <a:rPr lang="el-GR" sz="2400" dirty="0">
                <a:solidFill>
                  <a:prstClr val="black"/>
                </a:solidFill>
                <a:latin typeface="Arial" panose="020B0604020202020204" pitchFamily="34" charset="0"/>
                <a:ea typeface="+mj-ea"/>
                <a:cs typeface="Arial" panose="020B0604020202020204" pitchFamily="34" charset="0"/>
              </a:rPr>
              <a:t>Συνήθως το ετήσιο εισόδημα από την καλλιέργεια είναι πολύ χαμηλό γι’ αυτό και είναι συμπληρωματικό. </a:t>
            </a:r>
          </a:p>
        </p:txBody>
      </p:sp>
    </p:spTree>
    <p:extLst>
      <p:ext uri="{BB962C8B-B14F-4D97-AF65-F5344CB8AC3E}">
        <p14:creationId xmlns:p14="http://schemas.microsoft.com/office/powerpoint/2010/main" val="2128411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0BAA3B-348C-EC65-02CA-00F3DBEA290E}"/>
              </a:ext>
            </a:extLst>
          </p:cNvPr>
          <p:cNvPicPr>
            <a:picLocks noChangeAspect="1"/>
          </p:cNvPicPr>
          <p:nvPr/>
        </p:nvPicPr>
        <p:blipFill rotWithShape="1">
          <a:blip r:embed="rId2"/>
          <a:srcRect t="15730"/>
          <a:stretch/>
        </p:blipFill>
        <p:spPr>
          <a:xfrm>
            <a:off x="20" y="10"/>
            <a:ext cx="12191980" cy="6857990"/>
          </a:xfrm>
          <a:prstGeom prst="rect">
            <a:avLst/>
          </a:prstGeom>
        </p:spPr>
      </p:pic>
      <p:sp>
        <p:nvSpPr>
          <p:cNvPr id="8" name="Rectangle 7">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85FFAA2-7D03-F683-62BB-01AED1E3E24B}"/>
              </a:ext>
            </a:extLst>
          </p:cNvPr>
          <p:cNvSpPr txBox="1"/>
          <p:nvPr/>
        </p:nvSpPr>
        <p:spPr>
          <a:xfrm>
            <a:off x="523875" y="5317240"/>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2400" b="1" dirty="0" err="1">
                <a:solidFill>
                  <a:srgbClr val="FF66CC"/>
                </a:solidFill>
                <a:latin typeface="Arial" panose="020B0604020202020204" pitchFamily="34" charset="0"/>
                <a:cs typeface="Arial" panose="020B0604020202020204" pitchFamily="34" charset="0"/>
              </a:rPr>
              <a:t>Το</a:t>
            </a:r>
            <a:r>
              <a:rPr lang="en-US" sz="2400" b="1" dirty="0">
                <a:solidFill>
                  <a:srgbClr val="FF66CC"/>
                </a:solidFill>
                <a:latin typeface="Arial" panose="020B0604020202020204" pitchFamily="34" charset="0"/>
                <a:cs typeface="Arial" panose="020B0604020202020204" pitchFamily="34" charset="0"/>
              </a:rPr>
              <a:t> χα</a:t>
            </a:r>
            <a:r>
              <a:rPr lang="en-US" sz="2400" b="1" dirty="0" err="1">
                <a:solidFill>
                  <a:srgbClr val="FF66CC"/>
                </a:solidFill>
                <a:latin typeface="Arial" panose="020B0604020202020204" pitchFamily="34" charset="0"/>
                <a:cs typeface="Arial" panose="020B0604020202020204" pitchFamily="34" charset="0"/>
              </a:rPr>
              <a:t>μομήλι</a:t>
            </a:r>
            <a:endParaRPr lang="en-US" sz="2400" b="1" dirty="0">
              <a:solidFill>
                <a:srgbClr val="FF66CC"/>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4624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8" name="Straight Connector 27">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9"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35">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8" name="Rectangle 37">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a:extLst>
              <a:ext uri="{FF2B5EF4-FFF2-40B4-BE49-F238E27FC236}">
                <a16:creationId xmlns:a16="http://schemas.microsoft.com/office/drawing/2014/main" id="{3A251628-0765-FC90-28B9-73B0C3B51903}"/>
              </a:ext>
            </a:extLst>
          </p:cNvPr>
          <p:cNvGraphicFramePr>
            <a:graphicFrameLocks noGrp="1"/>
          </p:cNvGraphicFramePr>
          <p:nvPr>
            <p:extLst>
              <p:ext uri="{D42A27DB-BD31-4B8C-83A1-F6EECF244321}">
                <p14:modId xmlns:p14="http://schemas.microsoft.com/office/powerpoint/2010/main" val="1790674398"/>
              </p:ext>
            </p:extLst>
          </p:nvPr>
        </p:nvGraphicFramePr>
        <p:xfrm>
          <a:off x="2908073" y="1131994"/>
          <a:ext cx="6377731" cy="4131351"/>
        </p:xfrm>
        <a:graphic>
          <a:graphicData uri="http://schemas.openxmlformats.org/drawingml/2006/table">
            <a:tbl>
              <a:tblPr/>
              <a:tblGrid>
                <a:gridCol w="2782758">
                  <a:extLst>
                    <a:ext uri="{9D8B030D-6E8A-4147-A177-3AD203B41FA5}">
                      <a16:colId xmlns:a16="http://schemas.microsoft.com/office/drawing/2014/main" val="986353972"/>
                    </a:ext>
                  </a:extLst>
                </a:gridCol>
                <a:gridCol w="3594973">
                  <a:extLst>
                    <a:ext uri="{9D8B030D-6E8A-4147-A177-3AD203B41FA5}">
                      <a16:colId xmlns:a16="http://schemas.microsoft.com/office/drawing/2014/main" val="2660479656"/>
                    </a:ext>
                  </a:extLst>
                </a:gridCol>
              </a:tblGrid>
              <a:tr h="459039">
                <a:tc>
                  <a:txBody>
                    <a:bodyPr/>
                    <a:lstStyle/>
                    <a:p>
                      <a:pPr algn="l" fontAlgn="t">
                        <a:spcBef>
                          <a:spcPts val="0"/>
                        </a:spcBef>
                        <a:spcAft>
                          <a:spcPts val="0"/>
                        </a:spcAft>
                      </a:pPr>
                      <a:r>
                        <a:rPr lang="en-US" sz="2100" b="0" i="0" u="none" strike="noStrike">
                          <a:solidFill>
                            <a:schemeClr val="tx1"/>
                          </a:solidFill>
                          <a:effectLst/>
                          <a:latin typeface="Arial" panose="020B0604020202020204" pitchFamily="34" charset="0"/>
                        </a:rPr>
                        <a:t>Kingdom:</a:t>
                      </a:r>
                    </a:p>
                  </a:txBody>
                  <a:tcPr marL="104327" marR="104327" marT="52163" marB="52163">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fontAlgn="t">
                        <a:spcBef>
                          <a:spcPts val="0"/>
                        </a:spcBef>
                        <a:spcAft>
                          <a:spcPts val="0"/>
                        </a:spcAft>
                      </a:pPr>
                      <a:r>
                        <a:rPr lang="en-US" sz="2100" b="0" i="0" u="none" strike="noStrike" dirty="0">
                          <a:solidFill>
                            <a:schemeClr val="tx1"/>
                          </a:solidFill>
                          <a:effectLst/>
                          <a:latin typeface="Arial" panose="020B0604020202020204" pitchFamily="34" charset="0"/>
                        </a:rPr>
                        <a:t>Plantae</a:t>
                      </a:r>
                    </a:p>
                  </a:txBody>
                  <a:tcPr marL="104327" marR="104327" marT="52163" marB="52163">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776556181"/>
                  </a:ext>
                </a:extLst>
              </a:tr>
              <a:tr h="459039">
                <a:tc>
                  <a:txBody>
                    <a:bodyPr/>
                    <a:lstStyle/>
                    <a:p>
                      <a:pPr algn="l" fontAlgn="t">
                        <a:spcBef>
                          <a:spcPts val="0"/>
                        </a:spcBef>
                        <a:spcAft>
                          <a:spcPts val="0"/>
                        </a:spcAft>
                      </a:pPr>
                      <a:r>
                        <a:rPr lang="en-US" sz="2100" b="0" i="0" u="none" strike="noStrike">
                          <a:solidFill>
                            <a:schemeClr val="tx1"/>
                          </a:solidFill>
                          <a:effectLst/>
                          <a:latin typeface="Arial" panose="020B0604020202020204" pitchFamily="34" charset="0"/>
                        </a:rPr>
                        <a:t>Clade:</a:t>
                      </a:r>
                    </a:p>
                  </a:txBody>
                  <a:tcPr marL="104327" marR="104327" marT="52163" marB="52163">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fontAlgn="t">
                        <a:spcBef>
                          <a:spcPts val="0"/>
                        </a:spcBef>
                        <a:spcAft>
                          <a:spcPts val="0"/>
                        </a:spcAft>
                      </a:pPr>
                      <a:r>
                        <a:rPr lang="en-US" sz="2100" b="0" i="0" u="none" strike="noStrike" dirty="0">
                          <a:solidFill>
                            <a:schemeClr val="tx1"/>
                          </a:solidFill>
                          <a:effectLst/>
                          <a:latin typeface="Arial" panose="020B0604020202020204" pitchFamily="34" charset="0"/>
                        </a:rPr>
                        <a:t>Tracheophytes</a:t>
                      </a:r>
                    </a:p>
                  </a:txBody>
                  <a:tcPr marL="104327" marR="104327" marT="52163" marB="52163">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4193551467"/>
                  </a:ext>
                </a:extLst>
              </a:tr>
              <a:tr h="459039">
                <a:tc>
                  <a:txBody>
                    <a:bodyPr/>
                    <a:lstStyle/>
                    <a:p>
                      <a:pPr algn="l" fontAlgn="t">
                        <a:spcBef>
                          <a:spcPts val="0"/>
                        </a:spcBef>
                        <a:spcAft>
                          <a:spcPts val="0"/>
                        </a:spcAft>
                      </a:pPr>
                      <a:r>
                        <a:rPr lang="en-US" sz="2100" b="0" i="0" u="none" strike="noStrike">
                          <a:solidFill>
                            <a:schemeClr val="tx1"/>
                          </a:solidFill>
                          <a:effectLst/>
                          <a:latin typeface="Arial" panose="020B0604020202020204" pitchFamily="34" charset="0"/>
                        </a:rPr>
                        <a:t>Clade:</a:t>
                      </a:r>
                    </a:p>
                  </a:txBody>
                  <a:tcPr marL="104327" marR="104327" marT="52163" marB="52163">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fontAlgn="t">
                        <a:spcBef>
                          <a:spcPts val="0"/>
                        </a:spcBef>
                        <a:spcAft>
                          <a:spcPts val="0"/>
                        </a:spcAft>
                      </a:pPr>
                      <a:r>
                        <a:rPr lang="en-US" sz="2100" b="0" i="0" u="none" strike="noStrike" dirty="0">
                          <a:solidFill>
                            <a:schemeClr val="tx1"/>
                          </a:solidFill>
                          <a:effectLst/>
                          <a:latin typeface="Arial" panose="020B0604020202020204" pitchFamily="34" charset="0"/>
                        </a:rPr>
                        <a:t>Angiosperms</a:t>
                      </a:r>
                    </a:p>
                  </a:txBody>
                  <a:tcPr marL="104327" marR="104327" marT="52163" marB="52163">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922207303"/>
                  </a:ext>
                </a:extLst>
              </a:tr>
              <a:tr h="459039">
                <a:tc>
                  <a:txBody>
                    <a:bodyPr/>
                    <a:lstStyle/>
                    <a:p>
                      <a:pPr algn="l" fontAlgn="t">
                        <a:spcBef>
                          <a:spcPts val="0"/>
                        </a:spcBef>
                        <a:spcAft>
                          <a:spcPts val="0"/>
                        </a:spcAft>
                      </a:pPr>
                      <a:r>
                        <a:rPr lang="en-US" sz="2100" b="0" i="0" u="none" strike="noStrike">
                          <a:solidFill>
                            <a:schemeClr val="tx1"/>
                          </a:solidFill>
                          <a:effectLst/>
                          <a:latin typeface="Arial" panose="020B0604020202020204" pitchFamily="34" charset="0"/>
                        </a:rPr>
                        <a:t>Clade:</a:t>
                      </a:r>
                    </a:p>
                  </a:txBody>
                  <a:tcPr marL="104327" marR="104327" marT="52163" marB="52163">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fontAlgn="t">
                        <a:spcBef>
                          <a:spcPts val="0"/>
                        </a:spcBef>
                        <a:spcAft>
                          <a:spcPts val="0"/>
                        </a:spcAft>
                      </a:pPr>
                      <a:r>
                        <a:rPr lang="en-US" sz="2100" b="0" i="0" u="none" strike="noStrike" dirty="0">
                          <a:solidFill>
                            <a:schemeClr val="tx1"/>
                          </a:solidFill>
                          <a:effectLst/>
                          <a:latin typeface="Arial" panose="020B0604020202020204" pitchFamily="34" charset="0"/>
                        </a:rPr>
                        <a:t>Eudicots</a:t>
                      </a:r>
                    </a:p>
                  </a:txBody>
                  <a:tcPr marL="104327" marR="104327" marT="52163" marB="52163">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4118211219"/>
                  </a:ext>
                </a:extLst>
              </a:tr>
              <a:tr h="459039">
                <a:tc>
                  <a:txBody>
                    <a:bodyPr/>
                    <a:lstStyle/>
                    <a:p>
                      <a:pPr algn="l" fontAlgn="t">
                        <a:spcBef>
                          <a:spcPts val="0"/>
                        </a:spcBef>
                        <a:spcAft>
                          <a:spcPts val="0"/>
                        </a:spcAft>
                      </a:pPr>
                      <a:r>
                        <a:rPr lang="en-US" sz="2100" b="0" i="0" u="none" strike="noStrike" dirty="0">
                          <a:solidFill>
                            <a:schemeClr val="tx1"/>
                          </a:solidFill>
                          <a:effectLst/>
                          <a:latin typeface="Arial" panose="020B0604020202020204" pitchFamily="34" charset="0"/>
                        </a:rPr>
                        <a:t>Clade:</a:t>
                      </a:r>
                    </a:p>
                  </a:txBody>
                  <a:tcPr marL="104327" marR="104327" marT="52163" marB="52163">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fontAlgn="t">
                        <a:spcBef>
                          <a:spcPts val="0"/>
                        </a:spcBef>
                        <a:spcAft>
                          <a:spcPts val="0"/>
                        </a:spcAft>
                      </a:pPr>
                      <a:r>
                        <a:rPr lang="en-US" sz="2100" b="0" i="0" u="none" strike="noStrike" dirty="0" err="1">
                          <a:solidFill>
                            <a:schemeClr val="tx1"/>
                          </a:solidFill>
                          <a:effectLst/>
                          <a:latin typeface="Arial" panose="020B0604020202020204" pitchFamily="34" charset="0"/>
                        </a:rPr>
                        <a:t>Asterids</a:t>
                      </a:r>
                      <a:endParaRPr lang="en-US" sz="2100" b="0" i="0" u="none" strike="noStrike" dirty="0">
                        <a:solidFill>
                          <a:schemeClr val="tx1"/>
                        </a:solidFill>
                        <a:effectLst/>
                        <a:latin typeface="Arial" panose="020B0604020202020204" pitchFamily="34" charset="0"/>
                      </a:endParaRPr>
                    </a:p>
                  </a:txBody>
                  <a:tcPr marL="104327" marR="104327" marT="52163" marB="52163">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029702758"/>
                  </a:ext>
                </a:extLst>
              </a:tr>
              <a:tr h="459039">
                <a:tc>
                  <a:txBody>
                    <a:bodyPr/>
                    <a:lstStyle/>
                    <a:p>
                      <a:pPr algn="l" fontAlgn="t">
                        <a:spcBef>
                          <a:spcPts val="0"/>
                        </a:spcBef>
                        <a:spcAft>
                          <a:spcPts val="0"/>
                        </a:spcAft>
                      </a:pPr>
                      <a:r>
                        <a:rPr lang="en-US" sz="2100" b="0" i="0" u="none" strike="noStrike">
                          <a:solidFill>
                            <a:schemeClr val="tx1"/>
                          </a:solidFill>
                          <a:effectLst/>
                          <a:latin typeface="Arial" panose="020B0604020202020204" pitchFamily="34" charset="0"/>
                        </a:rPr>
                        <a:t>Order:</a:t>
                      </a:r>
                    </a:p>
                  </a:txBody>
                  <a:tcPr marL="104327" marR="104327" marT="52163" marB="52163">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fontAlgn="t">
                        <a:spcBef>
                          <a:spcPts val="0"/>
                        </a:spcBef>
                        <a:spcAft>
                          <a:spcPts val="0"/>
                        </a:spcAft>
                      </a:pPr>
                      <a:r>
                        <a:rPr lang="en-US" sz="2100" b="0" i="0" u="none" strike="noStrike" dirty="0">
                          <a:solidFill>
                            <a:schemeClr val="tx1"/>
                          </a:solidFill>
                          <a:effectLst/>
                          <a:latin typeface="Arial" panose="020B0604020202020204" pitchFamily="34" charset="0"/>
                        </a:rPr>
                        <a:t>Asterales</a:t>
                      </a:r>
                    </a:p>
                  </a:txBody>
                  <a:tcPr marL="104327" marR="104327" marT="52163" marB="52163">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33229644"/>
                  </a:ext>
                </a:extLst>
              </a:tr>
              <a:tr h="459039">
                <a:tc>
                  <a:txBody>
                    <a:bodyPr/>
                    <a:lstStyle/>
                    <a:p>
                      <a:pPr algn="l" fontAlgn="t">
                        <a:spcBef>
                          <a:spcPts val="0"/>
                        </a:spcBef>
                        <a:spcAft>
                          <a:spcPts val="0"/>
                        </a:spcAft>
                      </a:pPr>
                      <a:r>
                        <a:rPr lang="en-US" sz="2100" b="0" i="0" u="none" strike="noStrike">
                          <a:solidFill>
                            <a:schemeClr val="tx1"/>
                          </a:solidFill>
                          <a:effectLst/>
                          <a:latin typeface="Arial" panose="020B0604020202020204" pitchFamily="34" charset="0"/>
                        </a:rPr>
                        <a:t>Family:</a:t>
                      </a:r>
                    </a:p>
                  </a:txBody>
                  <a:tcPr marL="104327" marR="104327" marT="52163" marB="52163">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fontAlgn="t">
                        <a:spcBef>
                          <a:spcPts val="0"/>
                        </a:spcBef>
                        <a:spcAft>
                          <a:spcPts val="0"/>
                        </a:spcAft>
                      </a:pPr>
                      <a:r>
                        <a:rPr lang="en-US" sz="2100" b="0" i="0" u="none" strike="noStrike" dirty="0">
                          <a:solidFill>
                            <a:schemeClr val="tx1"/>
                          </a:solidFill>
                          <a:effectLst/>
                          <a:latin typeface="Arial" panose="020B0604020202020204" pitchFamily="34" charset="0"/>
                        </a:rPr>
                        <a:t>Asteraceae</a:t>
                      </a:r>
                    </a:p>
                  </a:txBody>
                  <a:tcPr marL="104327" marR="104327" marT="52163" marB="52163">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279857630"/>
                  </a:ext>
                </a:extLst>
              </a:tr>
              <a:tr h="459039">
                <a:tc>
                  <a:txBody>
                    <a:bodyPr/>
                    <a:lstStyle/>
                    <a:p>
                      <a:pPr algn="l" fontAlgn="t">
                        <a:spcBef>
                          <a:spcPts val="0"/>
                        </a:spcBef>
                        <a:spcAft>
                          <a:spcPts val="0"/>
                        </a:spcAft>
                      </a:pPr>
                      <a:r>
                        <a:rPr lang="en-US" sz="2100" b="0" i="0" u="none" strike="noStrike">
                          <a:solidFill>
                            <a:schemeClr val="tx1"/>
                          </a:solidFill>
                          <a:effectLst/>
                          <a:latin typeface="Arial" panose="020B0604020202020204" pitchFamily="34" charset="0"/>
                        </a:rPr>
                        <a:t>Subfamily:</a:t>
                      </a:r>
                    </a:p>
                  </a:txBody>
                  <a:tcPr marL="104327" marR="104327" marT="52163" marB="52163">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fontAlgn="t">
                        <a:spcBef>
                          <a:spcPts val="0"/>
                        </a:spcBef>
                        <a:spcAft>
                          <a:spcPts val="0"/>
                        </a:spcAft>
                      </a:pPr>
                      <a:r>
                        <a:rPr lang="en-US" sz="2100" b="0" i="0" u="none" strike="noStrike" dirty="0" err="1">
                          <a:solidFill>
                            <a:schemeClr val="tx1"/>
                          </a:solidFill>
                          <a:effectLst/>
                          <a:latin typeface="Arial" panose="020B0604020202020204" pitchFamily="34" charset="0"/>
                        </a:rPr>
                        <a:t>Asteroideae</a:t>
                      </a:r>
                      <a:endParaRPr lang="en-US" sz="2100" b="0" i="0" u="none" strike="noStrike" dirty="0">
                        <a:solidFill>
                          <a:schemeClr val="tx1"/>
                        </a:solidFill>
                        <a:effectLst/>
                        <a:latin typeface="Arial" panose="020B0604020202020204" pitchFamily="34" charset="0"/>
                      </a:endParaRPr>
                    </a:p>
                  </a:txBody>
                  <a:tcPr marL="104327" marR="104327" marT="52163" marB="52163">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80121909"/>
                  </a:ext>
                </a:extLst>
              </a:tr>
              <a:tr h="459039">
                <a:tc>
                  <a:txBody>
                    <a:bodyPr/>
                    <a:lstStyle/>
                    <a:p>
                      <a:pPr algn="l" fontAlgn="t">
                        <a:spcBef>
                          <a:spcPts val="0"/>
                        </a:spcBef>
                        <a:spcAft>
                          <a:spcPts val="0"/>
                        </a:spcAft>
                      </a:pPr>
                      <a:r>
                        <a:rPr lang="en-US" sz="2100" b="0" i="0" u="none" strike="noStrike" dirty="0">
                          <a:solidFill>
                            <a:schemeClr val="tx1"/>
                          </a:solidFill>
                          <a:effectLst/>
                          <a:latin typeface="Arial" panose="020B0604020202020204" pitchFamily="34" charset="0"/>
                        </a:rPr>
                        <a:t>Genus:</a:t>
                      </a:r>
                    </a:p>
                  </a:txBody>
                  <a:tcPr marL="104327" marR="104327" marT="52163" marB="52163">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fontAlgn="t">
                        <a:spcBef>
                          <a:spcPts val="0"/>
                        </a:spcBef>
                        <a:spcAft>
                          <a:spcPts val="0"/>
                        </a:spcAft>
                      </a:pPr>
                      <a:r>
                        <a:rPr lang="en-US" sz="2100" b="0" i="1" u="none" strike="noStrike" dirty="0" err="1">
                          <a:solidFill>
                            <a:schemeClr val="tx1"/>
                          </a:solidFill>
                          <a:effectLst/>
                          <a:latin typeface="Arial" panose="020B0604020202020204" pitchFamily="34" charset="0"/>
                        </a:rPr>
                        <a:t>Matricaria</a:t>
                      </a:r>
                      <a:endParaRPr lang="en-US" sz="2100" b="0" i="0" u="none" strike="noStrike" dirty="0">
                        <a:solidFill>
                          <a:schemeClr val="tx1"/>
                        </a:solidFill>
                        <a:effectLst/>
                        <a:latin typeface="Arial" panose="020B0604020202020204" pitchFamily="34" charset="0"/>
                      </a:endParaRPr>
                    </a:p>
                  </a:txBody>
                  <a:tcPr marL="104327" marR="104327" marT="52163" marB="52163">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48142947"/>
                  </a:ext>
                </a:extLst>
              </a:tr>
            </a:tbl>
          </a:graphicData>
        </a:graphic>
      </p:graphicFrame>
    </p:spTree>
    <p:extLst>
      <p:ext uri="{BB962C8B-B14F-4D97-AF65-F5344CB8AC3E}">
        <p14:creationId xmlns:p14="http://schemas.microsoft.com/office/powerpoint/2010/main" val="3371570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1F9A48-82FA-A1AC-7A3A-E8981A9ABF4B}"/>
              </a:ext>
            </a:extLst>
          </p:cNvPr>
          <p:cNvSpPr>
            <a:spLocks noGrp="1"/>
          </p:cNvSpPr>
          <p:nvPr>
            <p:ph type="body" idx="1"/>
          </p:nvPr>
        </p:nvSpPr>
        <p:spPr>
          <a:xfrm>
            <a:off x="285750" y="2832627"/>
            <a:ext cx="7943993" cy="1513914"/>
          </a:xfrm>
        </p:spPr>
        <p:txBody>
          <a:bodyPr/>
          <a:lstStyle/>
          <a:p>
            <a:r>
              <a:rPr lang="el-GR" sz="2400" dirty="0">
                <a:solidFill>
                  <a:schemeClr val="tx1"/>
                </a:solidFill>
                <a:latin typeface="Arial" panose="020B0604020202020204" pitchFamily="34" charset="0"/>
                <a:ea typeface="+mj-ea"/>
                <a:cs typeface="Arial" panose="020B0604020202020204" pitchFamily="34" charset="0"/>
              </a:rPr>
              <a:t>Τα πιο κοινά είδη αυτής της οικογένειας είναι:</a:t>
            </a:r>
          </a:p>
          <a:p>
            <a:r>
              <a:rPr lang="en-US" sz="2400" b="0" i="1" dirty="0" err="1">
                <a:solidFill>
                  <a:srgbClr val="202122"/>
                </a:solidFill>
                <a:effectLst/>
                <a:latin typeface="Arial" panose="020B0604020202020204" pitchFamily="34" charset="0"/>
              </a:rPr>
              <a:t>Matricaria</a:t>
            </a:r>
            <a:r>
              <a:rPr lang="en-US" sz="2400" b="0" i="1" dirty="0">
                <a:solidFill>
                  <a:srgbClr val="202122"/>
                </a:solidFill>
                <a:effectLst/>
                <a:latin typeface="Arial" panose="020B0604020202020204" pitchFamily="34" charset="0"/>
              </a:rPr>
              <a:t> </a:t>
            </a:r>
            <a:r>
              <a:rPr lang="en-US" sz="2400" b="0" i="1" dirty="0" err="1">
                <a:solidFill>
                  <a:srgbClr val="202122"/>
                </a:solidFill>
                <a:effectLst/>
                <a:latin typeface="Arial" panose="020B0604020202020204" pitchFamily="34" charset="0"/>
              </a:rPr>
              <a:t>recutita</a:t>
            </a:r>
            <a:endParaRPr lang="el-GR" sz="2400" b="0" i="1" dirty="0">
              <a:solidFill>
                <a:schemeClr val="tx1"/>
              </a:solidFill>
              <a:effectLst/>
              <a:latin typeface="Arial" panose="020B0604020202020204" pitchFamily="34" charset="0"/>
              <a:ea typeface="+mj-ea"/>
              <a:cs typeface="Arial" panose="020B0604020202020204" pitchFamily="34" charset="0"/>
            </a:endParaRPr>
          </a:p>
          <a:p>
            <a:r>
              <a:rPr lang="en-US" sz="2400" i="1" dirty="0" err="1">
                <a:solidFill>
                  <a:schemeClr val="tx1"/>
                </a:solidFill>
                <a:latin typeface="Arial" panose="020B0604020202020204" pitchFamily="34" charset="0"/>
                <a:ea typeface="+mj-ea"/>
                <a:cs typeface="Arial" panose="020B0604020202020204" pitchFamily="34" charset="0"/>
              </a:rPr>
              <a:t>Matricaria</a:t>
            </a:r>
            <a:r>
              <a:rPr lang="en-US" sz="2400" i="1" dirty="0">
                <a:solidFill>
                  <a:schemeClr val="tx1"/>
                </a:solidFill>
                <a:latin typeface="Arial" panose="020B0604020202020204" pitchFamily="34" charset="0"/>
                <a:ea typeface="+mj-ea"/>
                <a:cs typeface="Arial" panose="020B0604020202020204" pitchFamily="34" charset="0"/>
              </a:rPr>
              <a:t> chamomilla</a:t>
            </a:r>
            <a:endParaRPr lang="el-GR" sz="2400" i="1" dirty="0">
              <a:solidFill>
                <a:schemeClr val="tx1"/>
              </a:solidFill>
              <a:latin typeface="Arial" panose="020B0604020202020204" pitchFamily="34" charset="0"/>
              <a:ea typeface="+mj-ea"/>
              <a:cs typeface="Arial" panose="020B0604020202020204" pitchFamily="34" charset="0"/>
            </a:endParaRPr>
          </a:p>
        </p:txBody>
      </p:sp>
      <p:pic>
        <p:nvPicPr>
          <p:cNvPr id="4" name="Picture 3">
            <a:extLst>
              <a:ext uri="{FF2B5EF4-FFF2-40B4-BE49-F238E27FC236}">
                <a16:creationId xmlns:a16="http://schemas.microsoft.com/office/drawing/2014/main" id="{1841054F-26F0-D11E-C26A-C126227DF1D0}"/>
              </a:ext>
            </a:extLst>
          </p:cNvPr>
          <p:cNvPicPr>
            <a:picLocks noChangeAspect="1"/>
          </p:cNvPicPr>
          <p:nvPr/>
        </p:nvPicPr>
        <p:blipFill>
          <a:blip r:embed="rId2"/>
          <a:stretch>
            <a:fillRect/>
          </a:stretch>
        </p:blipFill>
        <p:spPr>
          <a:xfrm>
            <a:off x="7105650" y="1938584"/>
            <a:ext cx="4953000" cy="3302000"/>
          </a:xfrm>
          <a:prstGeom prst="rect">
            <a:avLst/>
          </a:prstGeom>
        </p:spPr>
      </p:pic>
    </p:spTree>
    <p:extLst>
      <p:ext uri="{BB962C8B-B14F-4D97-AF65-F5344CB8AC3E}">
        <p14:creationId xmlns:p14="http://schemas.microsoft.com/office/powerpoint/2010/main" val="27023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E89C1EC-4883-F397-DDA8-D58D3B6D3762}"/>
              </a:ext>
            </a:extLst>
          </p:cNvPr>
          <p:cNvSpPr txBox="1"/>
          <p:nvPr/>
        </p:nvSpPr>
        <p:spPr>
          <a:xfrm>
            <a:off x="357326" y="2368074"/>
            <a:ext cx="10358022" cy="1764586"/>
          </a:xfrm>
          <a:prstGeom prst="rect">
            <a:avLst/>
          </a:prstGeom>
          <a:noFill/>
        </p:spPr>
        <p:txBody>
          <a:bodyPr wrap="square">
            <a:spAutoFit/>
          </a:bodyPr>
          <a:lstStyle/>
          <a:p>
            <a:pPr marL="0" marR="0" lvl="0" indent="0" algn="ctr" defTabSz="914400" rtl="0" eaLnBrk="1" fontAlgn="ctr" latinLnBrk="0" hangingPunct="1">
              <a:lnSpc>
                <a:spcPct val="115000"/>
              </a:lnSpc>
              <a:spcBef>
                <a:spcPts val="0"/>
              </a:spcBef>
              <a:spcAft>
                <a:spcPts val="1000"/>
              </a:spcAft>
              <a:buClrTx/>
              <a:buSzTx/>
              <a:buFontTx/>
              <a:buNone/>
              <a:tabLst/>
              <a:defRPr/>
            </a:pPr>
            <a:endParaRPr kumimoji="0" lang="el-GR"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ctr" defTabSz="914400" rtl="0" eaLnBrk="1" fontAlgn="ctr" latinLnBrk="0" hangingPunct="1">
              <a:lnSpc>
                <a:spcPct val="115000"/>
              </a:lnSpc>
              <a:spcBef>
                <a:spcPts val="0"/>
              </a:spcBef>
              <a:spcAft>
                <a:spcPts val="1000"/>
              </a:spcAft>
              <a:buClrTx/>
              <a:buSzTx/>
              <a:buFontTx/>
              <a:buNone/>
              <a:tabLst/>
              <a:defRPr/>
            </a:pPr>
            <a:r>
              <a:rPr lang="en-US" sz="2400" b="1" dirty="0">
                <a:solidFill>
                  <a:srgbClr val="FF66CC"/>
                </a:solidFill>
                <a:latin typeface="Arial" panose="020B0604020202020204" pitchFamily="34" charset="0"/>
                <a:cs typeface="Arial" panose="020B0604020202020204" pitchFamily="34" charset="0"/>
              </a:rPr>
              <a:t>8</a:t>
            </a:r>
            <a:r>
              <a:rPr kumimoji="0" lang="el-GR" sz="2400" b="1" i="0" u="none" strike="noStrike" kern="1200" cap="none" spc="0" normalizeH="0" baseline="0" noProof="0" dirty="0">
                <a:ln>
                  <a:noFill/>
                </a:ln>
                <a:solidFill>
                  <a:srgbClr val="FF66CC"/>
                </a:solidFill>
                <a:effectLst/>
                <a:uLnTx/>
                <a:uFillTx/>
                <a:latin typeface="Arial" panose="020B0604020202020204" pitchFamily="34" charset="0"/>
                <a:ea typeface="+mn-ea"/>
                <a:cs typeface="Arial" panose="020B0604020202020204" pitchFamily="34" charset="0"/>
              </a:rPr>
              <a:t>.</a:t>
            </a:r>
            <a:r>
              <a:rPr kumimoji="0" lang="en-US" sz="2400" b="1" i="0" u="none" strike="noStrike" kern="1200" cap="none" spc="0" normalizeH="0" baseline="0" noProof="0" dirty="0">
                <a:ln>
                  <a:noFill/>
                </a:ln>
                <a:solidFill>
                  <a:srgbClr val="FF66CC"/>
                </a:solidFill>
                <a:effectLst/>
                <a:uLnTx/>
                <a:uFillTx/>
                <a:latin typeface="Arial" panose="020B0604020202020204" pitchFamily="34" charset="0"/>
                <a:ea typeface="+mn-ea"/>
                <a:cs typeface="Arial" panose="020B0604020202020204" pitchFamily="34" charset="0"/>
              </a:rPr>
              <a:t> </a:t>
            </a:r>
            <a:r>
              <a:rPr kumimoji="0" lang="el-GR" sz="2400" b="1" i="0" u="none" strike="noStrike" kern="1200" cap="none" spc="0" normalizeH="0" baseline="0" noProof="0" dirty="0">
                <a:ln>
                  <a:noFill/>
                </a:ln>
                <a:solidFill>
                  <a:srgbClr val="FF66CC"/>
                </a:solidFill>
                <a:effectLst/>
                <a:uLnTx/>
                <a:uFillTx/>
                <a:latin typeface="Arial" panose="020B0604020202020204" pitchFamily="34" charset="0"/>
                <a:ea typeface="+mn-ea"/>
                <a:cs typeface="Arial" panose="020B0604020202020204" pitchFamily="34" charset="0"/>
              </a:rPr>
              <a:t>Τσάϊ του βουνού, Χαμομήλι-καλλιεργητική πρακτική-προϊόντα</a:t>
            </a:r>
          </a:p>
          <a:p>
            <a:pPr marL="0" marR="0" lvl="0" indent="0" algn="ctr" defTabSz="914400" rtl="0" eaLnBrk="1" fontAlgn="ctr" latinLnBrk="0" hangingPunct="1">
              <a:lnSpc>
                <a:spcPct val="115000"/>
              </a:lnSpc>
              <a:spcBef>
                <a:spcPts val="0"/>
              </a:spcBef>
              <a:spcAft>
                <a:spcPts val="1000"/>
              </a:spcAft>
              <a:buClrTx/>
              <a:buSzTx/>
              <a:buFontTx/>
              <a:buNone/>
              <a:tabLst/>
              <a:defRPr/>
            </a:pPr>
            <a:r>
              <a:rPr kumimoji="0" lang="el-GR" sz="2400" b="1" i="0" u="none" strike="noStrike" kern="1200" cap="none" spc="0" normalizeH="0" baseline="0" noProof="0" dirty="0">
                <a:ln>
                  <a:noFill/>
                </a:ln>
                <a:solidFill>
                  <a:srgbClr val="FF66CC"/>
                </a:solidFill>
                <a:effectLst/>
                <a:uLnTx/>
                <a:uFillTx/>
                <a:latin typeface="Arial" panose="020B0604020202020204" pitchFamily="34" charset="0"/>
                <a:ea typeface="+mn-ea"/>
                <a:cs typeface="Arial" panose="020B0604020202020204" pitchFamily="34" charset="0"/>
              </a:rPr>
              <a:t> </a:t>
            </a:r>
            <a:endParaRPr kumimoji="0" lang="el-GR" sz="2000" b="1" i="0" u="none" strike="noStrike" kern="1200" cap="none" spc="0" normalizeH="0" baseline="0" noProof="0" dirty="0">
              <a:ln>
                <a:noFill/>
              </a:ln>
              <a:solidFill>
                <a:srgbClr val="FF66CC"/>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00120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6" name="Straight Connector 45">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7"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Isosceles Triangle 48">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3" name="Isosceles Triangle 52">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4" name="Isosceles Triangle 53">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56" name="Rectangle 55">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E2595DD2-F9C7-5D0A-AC4E-B70EC5A93D66}"/>
              </a:ext>
            </a:extLst>
          </p:cNvPr>
          <p:cNvGraphicFramePr>
            <a:graphicFrameLocks noGrp="1"/>
          </p:cNvGraphicFramePr>
          <p:nvPr>
            <p:extLst>
              <p:ext uri="{D42A27DB-BD31-4B8C-83A1-F6EECF244321}">
                <p14:modId xmlns:p14="http://schemas.microsoft.com/office/powerpoint/2010/main" val="2115860655"/>
              </p:ext>
            </p:extLst>
          </p:nvPr>
        </p:nvGraphicFramePr>
        <p:xfrm>
          <a:off x="2797615" y="1131994"/>
          <a:ext cx="6598648" cy="4590387"/>
        </p:xfrm>
        <a:graphic>
          <a:graphicData uri="http://schemas.openxmlformats.org/drawingml/2006/table">
            <a:tbl>
              <a:tblPr/>
              <a:tblGrid>
                <a:gridCol w="2766410">
                  <a:extLst>
                    <a:ext uri="{9D8B030D-6E8A-4147-A177-3AD203B41FA5}">
                      <a16:colId xmlns:a16="http://schemas.microsoft.com/office/drawing/2014/main" val="3979267534"/>
                    </a:ext>
                  </a:extLst>
                </a:gridCol>
                <a:gridCol w="3832238">
                  <a:extLst>
                    <a:ext uri="{9D8B030D-6E8A-4147-A177-3AD203B41FA5}">
                      <a16:colId xmlns:a16="http://schemas.microsoft.com/office/drawing/2014/main" val="691430460"/>
                    </a:ext>
                  </a:extLst>
                </a:gridCol>
              </a:tblGrid>
              <a:tr h="510043">
                <a:tc>
                  <a:txBody>
                    <a:bodyPr/>
                    <a:lstStyle/>
                    <a:p>
                      <a:pPr algn="l" fontAlgn="t"/>
                      <a:r>
                        <a:rPr lang="en-US" sz="2400" dirty="0">
                          <a:solidFill>
                            <a:schemeClr val="tx1"/>
                          </a:solidFill>
                          <a:effectLst/>
                          <a:latin typeface="Arial" panose="020B0604020202020204" pitchFamily="34" charset="0"/>
                          <a:cs typeface="Arial" panose="020B0604020202020204" pitchFamily="34" charset="0"/>
                        </a:rPr>
                        <a:t>Kingdom:</a:t>
                      </a:r>
                    </a:p>
                  </a:txBody>
                  <a:tcPr marL="109650" marR="109650" marT="54825" marB="54825">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2400" u="none" strike="noStrike" dirty="0">
                          <a:solidFill>
                            <a:schemeClr val="tx1"/>
                          </a:solidFill>
                          <a:effectLst/>
                          <a:latin typeface="Arial" panose="020B0604020202020204" pitchFamily="34" charset="0"/>
                          <a:cs typeface="Arial" panose="020B0604020202020204" pitchFamily="34" charset="0"/>
                        </a:rPr>
                        <a:t>Plantae</a:t>
                      </a:r>
                      <a:endParaRPr lang="en-US" sz="2400" dirty="0">
                        <a:solidFill>
                          <a:schemeClr val="tx1"/>
                        </a:solidFill>
                        <a:effectLst/>
                        <a:latin typeface="Arial" panose="020B0604020202020204" pitchFamily="34" charset="0"/>
                        <a:cs typeface="Arial" panose="020B0604020202020204" pitchFamily="34" charset="0"/>
                      </a:endParaRPr>
                    </a:p>
                  </a:txBody>
                  <a:tcPr marL="109650" marR="109650" marT="54825" marB="54825">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250670758"/>
                  </a:ext>
                </a:extLst>
              </a:tr>
              <a:tr h="510043">
                <a:tc>
                  <a:txBody>
                    <a:bodyPr/>
                    <a:lstStyle/>
                    <a:p>
                      <a:pPr algn="l" fontAlgn="t"/>
                      <a:r>
                        <a:rPr lang="en-US" sz="2400" i="0" dirty="0">
                          <a:solidFill>
                            <a:schemeClr val="tx1"/>
                          </a:solidFill>
                          <a:effectLst/>
                          <a:latin typeface="Arial" panose="020B0604020202020204" pitchFamily="34" charset="0"/>
                          <a:cs typeface="Arial" panose="020B0604020202020204" pitchFamily="34" charset="0"/>
                        </a:rPr>
                        <a:t>Clade:</a:t>
                      </a:r>
                    </a:p>
                  </a:txBody>
                  <a:tcPr marL="109650" marR="109650" marT="54825" marB="54825">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2400" u="none" strike="noStrike" dirty="0">
                          <a:solidFill>
                            <a:schemeClr val="tx1"/>
                          </a:solidFill>
                          <a:effectLst/>
                          <a:latin typeface="Arial" panose="020B0604020202020204" pitchFamily="34" charset="0"/>
                          <a:cs typeface="Arial" panose="020B0604020202020204" pitchFamily="34" charset="0"/>
                        </a:rPr>
                        <a:t>Tracheophytes</a:t>
                      </a:r>
                      <a:endParaRPr lang="en-US" sz="2400" dirty="0">
                        <a:solidFill>
                          <a:schemeClr val="tx1"/>
                        </a:solidFill>
                        <a:effectLst/>
                        <a:latin typeface="Arial" panose="020B0604020202020204" pitchFamily="34" charset="0"/>
                        <a:cs typeface="Arial" panose="020B0604020202020204" pitchFamily="34" charset="0"/>
                      </a:endParaRPr>
                    </a:p>
                  </a:txBody>
                  <a:tcPr marL="109650" marR="109650" marT="54825" marB="54825">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057137321"/>
                  </a:ext>
                </a:extLst>
              </a:tr>
              <a:tr h="510043">
                <a:tc>
                  <a:txBody>
                    <a:bodyPr/>
                    <a:lstStyle/>
                    <a:p>
                      <a:pPr algn="l" fontAlgn="t"/>
                      <a:r>
                        <a:rPr lang="en-US" sz="2400" i="0" dirty="0">
                          <a:solidFill>
                            <a:schemeClr val="tx1"/>
                          </a:solidFill>
                          <a:effectLst/>
                          <a:latin typeface="Arial" panose="020B0604020202020204" pitchFamily="34" charset="0"/>
                          <a:cs typeface="Arial" panose="020B0604020202020204" pitchFamily="34" charset="0"/>
                        </a:rPr>
                        <a:t>Clade:</a:t>
                      </a:r>
                    </a:p>
                  </a:txBody>
                  <a:tcPr marL="109650" marR="109650" marT="54825" marB="54825">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2400" u="none" strike="noStrike" dirty="0">
                          <a:solidFill>
                            <a:schemeClr val="tx1"/>
                          </a:solidFill>
                          <a:effectLst/>
                          <a:latin typeface="Arial" panose="020B0604020202020204" pitchFamily="34" charset="0"/>
                          <a:cs typeface="Arial" panose="020B0604020202020204" pitchFamily="34" charset="0"/>
                        </a:rPr>
                        <a:t>Angiosperms</a:t>
                      </a:r>
                      <a:endParaRPr lang="en-US" sz="2400" dirty="0">
                        <a:solidFill>
                          <a:schemeClr val="tx1"/>
                        </a:solidFill>
                        <a:effectLst/>
                        <a:latin typeface="Arial" panose="020B0604020202020204" pitchFamily="34" charset="0"/>
                        <a:cs typeface="Arial" panose="020B0604020202020204" pitchFamily="34" charset="0"/>
                      </a:endParaRPr>
                    </a:p>
                  </a:txBody>
                  <a:tcPr marL="109650" marR="109650" marT="54825" marB="54825">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390731031"/>
                  </a:ext>
                </a:extLst>
              </a:tr>
              <a:tr h="510043">
                <a:tc>
                  <a:txBody>
                    <a:bodyPr/>
                    <a:lstStyle/>
                    <a:p>
                      <a:pPr algn="l" fontAlgn="t"/>
                      <a:r>
                        <a:rPr lang="en-US" sz="2400" i="0" dirty="0">
                          <a:solidFill>
                            <a:schemeClr val="tx1"/>
                          </a:solidFill>
                          <a:effectLst/>
                          <a:latin typeface="Arial" panose="020B0604020202020204" pitchFamily="34" charset="0"/>
                          <a:cs typeface="Arial" panose="020B0604020202020204" pitchFamily="34" charset="0"/>
                        </a:rPr>
                        <a:t>Clade:</a:t>
                      </a:r>
                    </a:p>
                  </a:txBody>
                  <a:tcPr marL="109650" marR="109650" marT="54825" marB="54825">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2400" u="none" strike="noStrike" dirty="0">
                          <a:solidFill>
                            <a:schemeClr val="tx1"/>
                          </a:solidFill>
                          <a:effectLst/>
                          <a:latin typeface="Arial" panose="020B0604020202020204" pitchFamily="34" charset="0"/>
                          <a:cs typeface="Arial" panose="020B0604020202020204" pitchFamily="34" charset="0"/>
                        </a:rPr>
                        <a:t>Eudicots</a:t>
                      </a:r>
                      <a:endParaRPr lang="en-US" sz="2400" dirty="0">
                        <a:solidFill>
                          <a:schemeClr val="tx1"/>
                        </a:solidFill>
                        <a:effectLst/>
                        <a:latin typeface="Arial" panose="020B0604020202020204" pitchFamily="34" charset="0"/>
                        <a:cs typeface="Arial" panose="020B0604020202020204" pitchFamily="34" charset="0"/>
                      </a:endParaRPr>
                    </a:p>
                  </a:txBody>
                  <a:tcPr marL="109650" marR="109650" marT="54825" marB="54825">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935746968"/>
                  </a:ext>
                </a:extLst>
              </a:tr>
              <a:tr h="510043">
                <a:tc>
                  <a:txBody>
                    <a:bodyPr/>
                    <a:lstStyle/>
                    <a:p>
                      <a:pPr algn="l" fontAlgn="t"/>
                      <a:r>
                        <a:rPr lang="en-US" sz="2400" i="0" dirty="0">
                          <a:solidFill>
                            <a:schemeClr val="tx1"/>
                          </a:solidFill>
                          <a:effectLst/>
                          <a:latin typeface="Arial" panose="020B0604020202020204" pitchFamily="34" charset="0"/>
                          <a:cs typeface="Arial" panose="020B0604020202020204" pitchFamily="34" charset="0"/>
                        </a:rPr>
                        <a:t>Clade:</a:t>
                      </a:r>
                    </a:p>
                  </a:txBody>
                  <a:tcPr marL="109650" marR="109650" marT="54825" marB="54825">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2400" u="none" strike="noStrike" dirty="0" err="1">
                          <a:solidFill>
                            <a:schemeClr val="tx1"/>
                          </a:solidFill>
                          <a:effectLst/>
                          <a:latin typeface="Arial" panose="020B0604020202020204" pitchFamily="34" charset="0"/>
                          <a:cs typeface="Arial" panose="020B0604020202020204" pitchFamily="34" charset="0"/>
                        </a:rPr>
                        <a:t>Asterids</a:t>
                      </a:r>
                      <a:endParaRPr lang="en-US" sz="2400" dirty="0">
                        <a:solidFill>
                          <a:schemeClr val="tx1"/>
                        </a:solidFill>
                        <a:effectLst/>
                        <a:latin typeface="Arial" panose="020B0604020202020204" pitchFamily="34" charset="0"/>
                        <a:cs typeface="Arial" panose="020B0604020202020204" pitchFamily="34" charset="0"/>
                      </a:endParaRPr>
                    </a:p>
                  </a:txBody>
                  <a:tcPr marL="109650" marR="109650" marT="54825" marB="54825">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184214367"/>
                  </a:ext>
                </a:extLst>
              </a:tr>
              <a:tr h="510043">
                <a:tc>
                  <a:txBody>
                    <a:bodyPr/>
                    <a:lstStyle/>
                    <a:p>
                      <a:pPr algn="l" fontAlgn="t"/>
                      <a:r>
                        <a:rPr lang="en-US" sz="2400">
                          <a:solidFill>
                            <a:schemeClr val="tx1"/>
                          </a:solidFill>
                          <a:effectLst/>
                          <a:latin typeface="Arial" panose="020B0604020202020204" pitchFamily="34" charset="0"/>
                          <a:cs typeface="Arial" panose="020B0604020202020204" pitchFamily="34" charset="0"/>
                        </a:rPr>
                        <a:t>Order:</a:t>
                      </a:r>
                    </a:p>
                  </a:txBody>
                  <a:tcPr marL="109650" marR="109650" marT="54825" marB="54825">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2400" u="none" strike="noStrike" dirty="0">
                          <a:solidFill>
                            <a:schemeClr val="tx1"/>
                          </a:solidFill>
                          <a:effectLst/>
                          <a:latin typeface="Arial" panose="020B0604020202020204" pitchFamily="34" charset="0"/>
                          <a:cs typeface="Arial" panose="020B0604020202020204" pitchFamily="34" charset="0"/>
                        </a:rPr>
                        <a:t>Asterales</a:t>
                      </a:r>
                      <a:endParaRPr lang="en-US" sz="2400" dirty="0">
                        <a:solidFill>
                          <a:schemeClr val="tx1"/>
                        </a:solidFill>
                        <a:effectLst/>
                        <a:latin typeface="Arial" panose="020B0604020202020204" pitchFamily="34" charset="0"/>
                        <a:cs typeface="Arial" panose="020B0604020202020204" pitchFamily="34" charset="0"/>
                      </a:endParaRPr>
                    </a:p>
                  </a:txBody>
                  <a:tcPr marL="109650" marR="109650" marT="54825" marB="54825">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551328976"/>
                  </a:ext>
                </a:extLst>
              </a:tr>
              <a:tr h="510043">
                <a:tc>
                  <a:txBody>
                    <a:bodyPr/>
                    <a:lstStyle/>
                    <a:p>
                      <a:pPr algn="l" fontAlgn="t"/>
                      <a:r>
                        <a:rPr lang="en-US" sz="2400">
                          <a:solidFill>
                            <a:schemeClr val="tx1"/>
                          </a:solidFill>
                          <a:effectLst/>
                          <a:latin typeface="Arial" panose="020B0604020202020204" pitchFamily="34" charset="0"/>
                          <a:cs typeface="Arial" panose="020B0604020202020204" pitchFamily="34" charset="0"/>
                        </a:rPr>
                        <a:t>Family:</a:t>
                      </a:r>
                    </a:p>
                  </a:txBody>
                  <a:tcPr marL="109650" marR="109650" marT="54825" marB="54825">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2400" u="none" strike="noStrike" dirty="0">
                          <a:solidFill>
                            <a:schemeClr val="tx1"/>
                          </a:solidFill>
                          <a:effectLst/>
                          <a:latin typeface="Arial" panose="020B0604020202020204" pitchFamily="34" charset="0"/>
                          <a:cs typeface="Arial" panose="020B0604020202020204" pitchFamily="34" charset="0"/>
                        </a:rPr>
                        <a:t>Asteraceae</a:t>
                      </a:r>
                      <a:endParaRPr lang="en-US" sz="2400" dirty="0">
                        <a:solidFill>
                          <a:schemeClr val="tx1"/>
                        </a:solidFill>
                        <a:effectLst/>
                        <a:latin typeface="Arial" panose="020B0604020202020204" pitchFamily="34" charset="0"/>
                        <a:cs typeface="Arial" panose="020B0604020202020204" pitchFamily="34" charset="0"/>
                      </a:endParaRPr>
                    </a:p>
                  </a:txBody>
                  <a:tcPr marL="109650" marR="109650" marT="54825" marB="54825">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4056454411"/>
                  </a:ext>
                </a:extLst>
              </a:tr>
              <a:tr h="510043">
                <a:tc>
                  <a:txBody>
                    <a:bodyPr/>
                    <a:lstStyle/>
                    <a:p>
                      <a:pPr algn="l" fontAlgn="t"/>
                      <a:r>
                        <a:rPr lang="en-US" sz="2400">
                          <a:solidFill>
                            <a:schemeClr val="tx1"/>
                          </a:solidFill>
                          <a:effectLst/>
                          <a:latin typeface="Arial" panose="020B0604020202020204" pitchFamily="34" charset="0"/>
                          <a:cs typeface="Arial" panose="020B0604020202020204" pitchFamily="34" charset="0"/>
                        </a:rPr>
                        <a:t>Genus:</a:t>
                      </a:r>
                    </a:p>
                  </a:txBody>
                  <a:tcPr marL="109650" marR="109650" marT="54825" marB="54825">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2400" i="0" u="none" strike="noStrike" dirty="0">
                          <a:solidFill>
                            <a:schemeClr val="tx1"/>
                          </a:solidFill>
                          <a:effectLst/>
                          <a:latin typeface="Arial" panose="020B0604020202020204" pitchFamily="34" charset="0"/>
                          <a:cs typeface="Arial" panose="020B0604020202020204" pitchFamily="34" charset="0"/>
                        </a:rPr>
                        <a:t>Chamaemelum</a:t>
                      </a:r>
                      <a:endParaRPr lang="en-US" sz="2400" i="0" dirty="0">
                        <a:solidFill>
                          <a:schemeClr val="tx1"/>
                        </a:solidFill>
                        <a:effectLst/>
                        <a:latin typeface="Arial" panose="020B0604020202020204" pitchFamily="34" charset="0"/>
                        <a:cs typeface="Arial" panose="020B0604020202020204" pitchFamily="34" charset="0"/>
                      </a:endParaRPr>
                    </a:p>
                  </a:txBody>
                  <a:tcPr marL="109650" marR="109650" marT="54825" marB="54825">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726886784"/>
                  </a:ext>
                </a:extLst>
              </a:tr>
              <a:tr h="510043">
                <a:tc>
                  <a:txBody>
                    <a:bodyPr/>
                    <a:lstStyle/>
                    <a:p>
                      <a:pPr algn="l" fontAlgn="t"/>
                      <a:r>
                        <a:rPr lang="en-US" sz="2400">
                          <a:solidFill>
                            <a:schemeClr val="tx1"/>
                          </a:solidFill>
                          <a:effectLst/>
                          <a:latin typeface="Arial" panose="020B0604020202020204" pitchFamily="34" charset="0"/>
                          <a:cs typeface="Arial" panose="020B0604020202020204" pitchFamily="34" charset="0"/>
                        </a:rPr>
                        <a:t>Species:</a:t>
                      </a:r>
                    </a:p>
                  </a:txBody>
                  <a:tcPr marL="109650" marR="109650" marT="54825" marB="54825">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2400" b="0" i="1" dirty="0">
                          <a:solidFill>
                            <a:schemeClr val="tx1"/>
                          </a:solidFill>
                          <a:effectLst/>
                          <a:latin typeface="Arial" panose="020B0604020202020204" pitchFamily="34" charset="0"/>
                          <a:cs typeface="Arial" panose="020B0604020202020204" pitchFamily="34" charset="0"/>
                        </a:rPr>
                        <a:t>C. </a:t>
                      </a:r>
                      <a:r>
                        <a:rPr lang="en-US" sz="2400" b="0" i="1" dirty="0" err="1">
                          <a:solidFill>
                            <a:schemeClr val="tx1"/>
                          </a:solidFill>
                          <a:effectLst/>
                          <a:latin typeface="Arial" panose="020B0604020202020204" pitchFamily="34" charset="0"/>
                          <a:cs typeface="Arial" panose="020B0604020202020204" pitchFamily="34" charset="0"/>
                        </a:rPr>
                        <a:t>nobile</a:t>
                      </a:r>
                      <a:endParaRPr lang="en-US" sz="2400" b="0" dirty="0">
                        <a:solidFill>
                          <a:schemeClr val="tx1"/>
                        </a:solidFill>
                        <a:effectLst/>
                        <a:latin typeface="Arial" panose="020B0604020202020204" pitchFamily="34" charset="0"/>
                        <a:cs typeface="Arial" panose="020B0604020202020204" pitchFamily="34" charset="0"/>
                      </a:endParaRPr>
                    </a:p>
                  </a:txBody>
                  <a:tcPr marL="109650" marR="109650" marT="54825" marB="54825">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568121889"/>
                  </a:ext>
                </a:extLst>
              </a:tr>
            </a:tbl>
          </a:graphicData>
        </a:graphic>
      </p:graphicFrame>
    </p:spTree>
    <p:extLst>
      <p:ext uri="{BB962C8B-B14F-4D97-AF65-F5344CB8AC3E}">
        <p14:creationId xmlns:p14="http://schemas.microsoft.com/office/powerpoint/2010/main" val="2152671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DE4356-FBE3-B7AF-DE63-385BF12709A2}"/>
              </a:ext>
            </a:extLst>
          </p:cNvPr>
          <p:cNvSpPr>
            <a:spLocks noGrp="1"/>
          </p:cNvSpPr>
          <p:nvPr>
            <p:ph idx="1"/>
          </p:nvPr>
        </p:nvSpPr>
        <p:spPr>
          <a:xfrm>
            <a:off x="412071" y="804693"/>
            <a:ext cx="10515600" cy="4351338"/>
          </a:xfrm>
        </p:spPr>
        <p:txBody>
          <a:bodyPr>
            <a:normAutofit/>
          </a:bodyPr>
          <a:lstStyle/>
          <a:p>
            <a:pPr algn="just">
              <a:lnSpc>
                <a:spcPct val="150000"/>
              </a:lnSpc>
              <a:buFont typeface="Wingdings" panose="05000000000000000000" pitchFamily="2" charset="2"/>
              <a:buChar char="ü"/>
            </a:pPr>
            <a:r>
              <a:rPr lang="el-GR" sz="2400" b="0" i="0" dirty="0">
                <a:solidFill>
                  <a:srgbClr val="202122"/>
                </a:solidFill>
                <a:effectLst/>
                <a:latin typeface="Arial" panose="020B0604020202020204" pitchFamily="34" charset="0"/>
              </a:rPr>
              <a:t>Είναι φυτό ποώδες και ζει ένα χρόνο (μονοετές)</a:t>
            </a:r>
          </a:p>
          <a:p>
            <a:pPr algn="just">
              <a:lnSpc>
                <a:spcPct val="150000"/>
              </a:lnSpc>
              <a:buFont typeface="Wingdings" panose="05000000000000000000" pitchFamily="2" charset="2"/>
              <a:buChar char="ü"/>
            </a:pPr>
            <a:r>
              <a:rPr lang="el-GR" sz="2400" b="0" i="0" dirty="0">
                <a:solidFill>
                  <a:srgbClr val="202122"/>
                </a:solidFill>
                <a:effectLst/>
                <a:latin typeface="Arial" panose="020B0604020202020204" pitchFamily="34" charset="0"/>
              </a:rPr>
              <a:t>Έχει λείο βλαστό</a:t>
            </a:r>
          </a:p>
          <a:p>
            <a:pPr algn="just">
              <a:lnSpc>
                <a:spcPct val="150000"/>
              </a:lnSpc>
              <a:buFont typeface="Wingdings" panose="05000000000000000000" pitchFamily="2" charset="2"/>
              <a:buChar char="ü"/>
            </a:pPr>
            <a:r>
              <a:rPr lang="el-GR" sz="2400" dirty="0">
                <a:solidFill>
                  <a:srgbClr val="202122"/>
                </a:solidFill>
                <a:latin typeface="Arial" panose="020B0604020202020204" pitchFamily="34" charset="0"/>
              </a:rPr>
              <a:t>Το ύψος του δεν ξεπερνάει τα 35 εκατοστά</a:t>
            </a:r>
          </a:p>
          <a:p>
            <a:pPr algn="just">
              <a:lnSpc>
                <a:spcPct val="150000"/>
              </a:lnSpc>
              <a:buFont typeface="Wingdings" panose="05000000000000000000" pitchFamily="2" charset="2"/>
              <a:buChar char="ü"/>
            </a:pPr>
            <a:r>
              <a:rPr lang="el-GR" sz="2400" dirty="0">
                <a:solidFill>
                  <a:srgbClr val="202122"/>
                </a:solidFill>
                <a:latin typeface="Arial" panose="020B0604020202020204" pitchFamily="34" charset="0"/>
              </a:rPr>
              <a:t>Ευδοκιμεί σε περιοχές με ήπιο κλίμα</a:t>
            </a:r>
          </a:p>
        </p:txBody>
      </p:sp>
    </p:spTree>
    <p:extLst>
      <p:ext uri="{BB962C8B-B14F-4D97-AF65-F5344CB8AC3E}">
        <p14:creationId xmlns:p14="http://schemas.microsoft.com/office/powerpoint/2010/main" val="119046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F5D3E86D-DDD1-5E88-7B7A-8E746E300956}"/>
              </a:ext>
            </a:extLst>
          </p:cNvPr>
          <p:cNvSpPr txBox="1"/>
          <p:nvPr/>
        </p:nvSpPr>
        <p:spPr>
          <a:xfrm>
            <a:off x="2165568" y="2032631"/>
            <a:ext cx="7860863" cy="2792738"/>
          </a:xfrm>
          <a:prstGeom prst="rect">
            <a:avLst/>
          </a:prstGeom>
        </p:spPr>
        <p:txBody>
          <a:bodyPr vert="horz" lIns="91440" tIns="45720" rIns="91440" bIns="45720" rtlCol="0" anchor="t">
            <a:norm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en-US" sz="2400" b="0" i="0" u="sng"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Ιδιότητες</a:t>
            </a:r>
            <a:endParaRPr kumimoji="0" lang="en-US" sz="2400" b="0"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en-US" sz="2400" b="0" i="0"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To </a:t>
            </a:r>
            <a:r>
              <a:rPr kumimoji="0" lang="el-GR" sz="2400" b="0" i="0"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χαμομήλι περιέχει χαμαζουλένιο, βισαβολόλη, κουμαρίνες, φλαβονοειδή, σεσκιτερπένια, λουτεολίνη, φλαβονοειδή </a:t>
            </a:r>
            <a:endParaRPr kumimoji="0" lang="el-GR" sz="2400" b="0"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44108136"/>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205E5619-E3A5-01CC-B6EC-F0E6C8DAB2D2}"/>
              </a:ext>
            </a:extLst>
          </p:cNvPr>
          <p:cNvPicPr>
            <a:picLocks noChangeAspect="1"/>
          </p:cNvPicPr>
          <p:nvPr/>
        </p:nvPicPr>
        <p:blipFill rotWithShape="1">
          <a:blip r:embed="rId2"/>
          <a:srcRect l="1118" r="9694"/>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4" name="TextBox 3">
            <a:extLst>
              <a:ext uri="{FF2B5EF4-FFF2-40B4-BE49-F238E27FC236}">
                <a16:creationId xmlns:a16="http://schemas.microsoft.com/office/drawing/2014/main" id="{6A03D08A-F8B7-C1C3-E185-7F5DF6BCE9D0}"/>
              </a:ext>
            </a:extLst>
          </p:cNvPr>
          <p:cNvSpPr txBox="1"/>
          <p:nvPr/>
        </p:nvSpPr>
        <p:spPr>
          <a:xfrm>
            <a:off x="6116569" y="2204848"/>
            <a:ext cx="5469494" cy="3843666"/>
          </a:xfrm>
          <a:prstGeom prst="rect">
            <a:avLst/>
          </a:prstGeom>
        </p:spPr>
        <p:txBody>
          <a:bodyPr vert="horz" lIns="91440" tIns="45720" rIns="91440" bIns="45720" rtlCol="0">
            <a:normAutofit/>
          </a:bodyPr>
          <a:lstStyle/>
          <a:p>
            <a:pPr algn="just">
              <a:lnSpc>
                <a:spcPct val="150000"/>
              </a:lnSpc>
              <a:spcBef>
                <a:spcPct val="0"/>
              </a:spcBef>
              <a:spcAft>
                <a:spcPts val="600"/>
              </a:spcAft>
            </a:pPr>
            <a:r>
              <a:rPr lang="en-US" sz="2400" b="0" i="0" dirty="0" err="1">
                <a:effectLst/>
                <a:latin typeface="Arial" panose="020B0604020202020204" pitchFamily="34" charset="0"/>
                <a:cs typeface="Arial" panose="020B0604020202020204" pitchFamily="34" charset="0"/>
              </a:rPr>
              <a:t>Το</a:t>
            </a:r>
            <a:r>
              <a:rPr lang="en-US" sz="2400" b="0" i="0" dirty="0">
                <a:effectLst/>
                <a:latin typeface="Arial" panose="020B0604020202020204" pitchFamily="34" charset="0"/>
                <a:cs typeface="Arial" panose="020B0604020202020204" pitchFamily="34" charset="0"/>
              </a:rPr>
              <a:t> χα</a:t>
            </a:r>
            <a:r>
              <a:rPr lang="en-US" sz="2400" b="0" i="0" dirty="0" err="1">
                <a:effectLst/>
                <a:latin typeface="Arial" panose="020B0604020202020204" pitchFamily="34" charset="0"/>
                <a:cs typeface="Arial" panose="020B0604020202020204" pitchFamily="34" charset="0"/>
              </a:rPr>
              <a:t>μομήλι</a:t>
            </a:r>
            <a:r>
              <a:rPr lang="en-US" sz="2400" b="0" i="0" dirty="0">
                <a:effectLst/>
                <a:latin typeface="Arial" panose="020B0604020202020204" pitchFamily="34" charset="0"/>
                <a:cs typeface="Arial" panose="020B0604020202020204" pitchFamily="34" charset="0"/>
              </a:rPr>
              <a:t> </a:t>
            </a:r>
            <a:r>
              <a:rPr lang="en-US" sz="2400" b="0" i="0" dirty="0" err="1">
                <a:effectLst/>
                <a:latin typeface="Arial" panose="020B0604020202020204" pitchFamily="34" charset="0"/>
                <a:cs typeface="Arial" panose="020B0604020202020204" pitchFamily="34" charset="0"/>
              </a:rPr>
              <a:t>έχει</a:t>
            </a:r>
            <a:r>
              <a:rPr lang="en-US" sz="2400" b="0" i="0" dirty="0">
                <a:effectLst/>
                <a:latin typeface="Arial" panose="020B0604020202020204" pitchFamily="34" charset="0"/>
                <a:cs typeface="Arial" panose="020B0604020202020204" pitchFamily="34" charset="0"/>
              </a:rPr>
              <a:t> </a:t>
            </a:r>
            <a:r>
              <a:rPr lang="en-US" sz="2400" b="0" i="0" dirty="0" err="1">
                <a:effectLst/>
                <a:latin typeface="Arial" panose="020B0604020202020204" pitchFamily="34" charset="0"/>
                <a:cs typeface="Arial" panose="020B0604020202020204" pitchFamily="34" charset="0"/>
              </a:rPr>
              <a:t>ηρεμιστικές</a:t>
            </a:r>
            <a:r>
              <a:rPr lang="en-US" sz="2400" b="0" i="0" dirty="0">
                <a:effectLst/>
                <a:latin typeface="Arial" panose="020B0604020202020204" pitchFamily="34" charset="0"/>
                <a:cs typeface="Arial" panose="020B0604020202020204" pitchFamily="34" charset="0"/>
              </a:rPr>
              <a:t>, </a:t>
            </a:r>
            <a:r>
              <a:rPr lang="en-US" sz="2400" b="0" i="0" dirty="0" err="1">
                <a:effectLst/>
                <a:latin typeface="Arial" panose="020B0604020202020204" pitchFamily="34" charset="0"/>
                <a:cs typeface="Arial" panose="020B0604020202020204" pitchFamily="34" charset="0"/>
              </a:rPr>
              <a:t>τονωτικές</a:t>
            </a:r>
            <a:r>
              <a:rPr lang="el-GR" sz="2400" dirty="0">
                <a:latin typeface="Arial" panose="020B0604020202020204" pitchFamily="34" charset="0"/>
                <a:cs typeface="Arial" panose="020B0604020202020204" pitchFamily="34" charset="0"/>
              </a:rPr>
              <a:t>, </a:t>
            </a:r>
            <a:r>
              <a:rPr lang="en-US" sz="2400" b="0" i="0" dirty="0">
                <a:effectLst/>
                <a:latin typeface="Arial" panose="020B0604020202020204" pitchFamily="34" charset="0"/>
                <a:cs typeface="Arial" panose="020B0604020202020204" pitchFamily="34" charset="0"/>
              </a:rPr>
              <a:t>α</a:t>
            </a:r>
            <a:r>
              <a:rPr lang="en-US" sz="2400" b="0" i="0" dirty="0" err="1">
                <a:effectLst/>
                <a:latin typeface="Arial" panose="020B0604020202020204" pitchFamily="34" charset="0"/>
                <a:cs typeface="Arial" panose="020B0604020202020204" pitchFamily="34" charset="0"/>
              </a:rPr>
              <a:t>ντιση</a:t>
            </a:r>
            <a:r>
              <a:rPr lang="en-US" sz="2400" b="0" i="0" dirty="0">
                <a:effectLst/>
                <a:latin typeface="Arial" panose="020B0604020202020204" pitchFamily="34" charset="0"/>
                <a:cs typeface="Arial" panose="020B0604020202020204" pitchFamily="34" charset="0"/>
              </a:rPr>
              <a:t>πτικές και εντομοκτόνες ιδιότητες</a:t>
            </a:r>
            <a:r>
              <a:rPr lang="el-GR" sz="2400" b="0" i="0" dirty="0">
                <a:effectLst/>
                <a:latin typeface="Arial" panose="020B0604020202020204" pitchFamily="34" charset="0"/>
                <a:cs typeface="Arial" panose="020B0604020202020204" pitchFamily="34" charset="0"/>
              </a:rPr>
              <a:t> ενώ συμβάλλει και καταπραϋντικά στις διάφορες γαστρεντερικές διαταραχές.</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53887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AF5F65-6ECD-5714-C256-43A2E3704188}"/>
              </a:ext>
            </a:extLst>
          </p:cNvPr>
          <p:cNvPicPr>
            <a:picLocks noChangeAspect="1"/>
          </p:cNvPicPr>
          <p:nvPr/>
        </p:nvPicPr>
        <p:blipFill rotWithShape="1">
          <a:blip r:embed="rId2"/>
          <a:srcRect l="37812" t="22778" r="18985" b="48195"/>
          <a:stretch/>
        </p:blipFill>
        <p:spPr>
          <a:xfrm>
            <a:off x="648202" y="638175"/>
            <a:ext cx="7762374" cy="2933700"/>
          </a:xfrm>
          <a:prstGeom prst="rect">
            <a:avLst/>
          </a:prstGeom>
        </p:spPr>
      </p:pic>
      <p:pic>
        <p:nvPicPr>
          <p:cNvPr id="5" name="Picture 4">
            <a:extLst>
              <a:ext uri="{FF2B5EF4-FFF2-40B4-BE49-F238E27FC236}">
                <a16:creationId xmlns:a16="http://schemas.microsoft.com/office/drawing/2014/main" id="{09FB92BB-3C1B-AB9D-B18B-96EA05074831}"/>
              </a:ext>
            </a:extLst>
          </p:cNvPr>
          <p:cNvPicPr>
            <a:picLocks noChangeAspect="1"/>
          </p:cNvPicPr>
          <p:nvPr/>
        </p:nvPicPr>
        <p:blipFill rotWithShape="1">
          <a:blip r:embed="rId3"/>
          <a:srcRect l="17500" t="47083" r="32656" b="29028"/>
          <a:stretch/>
        </p:blipFill>
        <p:spPr>
          <a:xfrm>
            <a:off x="1976688" y="3933825"/>
            <a:ext cx="9998703" cy="2695575"/>
          </a:xfrm>
          <a:prstGeom prst="rect">
            <a:avLst/>
          </a:prstGeom>
        </p:spPr>
      </p:pic>
      <p:sp>
        <p:nvSpPr>
          <p:cNvPr id="6" name="TextBox 5">
            <a:extLst>
              <a:ext uri="{FF2B5EF4-FFF2-40B4-BE49-F238E27FC236}">
                <a16:creationId xmlns:a16="http://schemas.microsoft.com/office/drawing/2014/main" id="{69FF46F8-0D46-2D19-05A2-2F4C6F240F9D}"/>
              </a:ext>
            </a:extLst>
          </p:cNvPr>
          <p:cNvSpPr txBox="1"/>
          <p:nvPr/>
        </p:nvSpPr>
        <p:spPr>
          <a:xfrm>
            <a:off x="805648" y="45392"/>
            <a:ext cx="10580704" cy="461665"/>
          </a:xfrm>
          <a:prstGeom prst="rect">
            <a:avLst/>
          </a:prstGeom>
          <a:noFill/>
        </p:spPr>
        <p:txBody>
          <a:bodyPr wrap="square" rtlCol="0">
            <a:spAutoFit/>
          </a:bodyPr>
          <a:lstStyle/>
          <a:p>
            <a:pPr algn="ctr"/>
            <a:r>
              <a:rPr lang="el-GR" sz="2400" dirty="0">
                <a:latin typeface="Arial" panose="020B0604020202020204" pitchFamily="34" charset="0"/>
                <a:cs typeface="Arial" panose="020B0604020202020204" pitchFamily="34" charset="0"/>
              </a:rPr>
              <a:t>Παραδείγματα αντιοξειδωτικής, αντικαρκινικής και αντιμικροβιακής δράσης</a:t>
            </a:r>
          </a:p>
        </p:txBody>
      </p:sp>
    </p:spTree>
    <p:extLst>
      <p:ext uri="{BB962C8B-B14F-4D97-AF65-F5344CB8AC3E}">
        <p14:creationId xmlns:p14="http://schemas.microsoft.com/office/powerpoint/2010/main" val="42381154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30C518-3F25-2E8B-8877-1368EEB241CB}"/>
              </a:ext>
            </a:extLst>
          </p:cNvPr>
          <p:cNvPicPr>
            <a:picLocks noChangeAspect="1"/>
          </p:cNvPicPr>
          <p:nvPr/>
        </p:nvPicPr>
        <p:blipFill rotWithShape="1">
          <a:blip r:embed="rId2"/>
          <a:srcRect l="39922" t="41528" r="22578" b="33194"/>
          <a:stretch/>
        </p:blipFill>
        <p:spPr>
          <a:xfrm>
            <a:off x="350645" y="533400"/>
            <a:ext cx="6983606" cy="2647950"/>
          </a:xfrm>
          <a:prstGeom prst="rect">
            <a:avLst/>
          </a:prstGeom>
        </p:spPr>
      </p:pic>
      <p:pic>
        <p:nvPicPr>
          <p:cNvPr id="5" name="Picture 4">
            <a:extLst>
              <a:ext uri="{FF2B5EF4-FFF2-40B4-BE49-F238E27FC236}">
                <a16:creationId xmlns:a16="http://schemas.microsoft.com/office/drawing/2014/main" id="{D8513CCB-6505-389B-62CF-93A7559B1ABE}"/>
              </a:ext>
            </a:extLst>
          </p:cNvPr>
          <p:cNvPicPr>
            <a:picLocks noChangeAspect="1"/>
          </p:cNvPicPr>
          <p:nvPr/>
        </p:nvPicPr>
        <p:blipFill rotWithShape="1">
          <a:blip r:embed="rId3"/>
          <a:srcRect l="9375" t="28333" r="42720" b="33056"/>
          <a:stretch/>
        </p:blipFill>
        <p:spPr>
          <a:xfrm>
            <a:off x="5188953" y="3533775"/>
            <a:ext cx="6680978" cy="3028950"/>
          </a:xfrm>
          <a:prstGeom prst="rect">
            <a:avLst/>
          </a:prstGeom>
        </p:spPr>
      </p:pic>
    </p:spTree>
    <p:extLst>
      <p:ext uri="{BB962C8B-B14F-4D97-AF65-F5344CB8AC3E}">
        <p14:creationId xmlns:p14="http://schemas.microsoft.com/office/powerpoint/2010/main" val="38138729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097C9-F0DC-0768-4DD0-59BB56E4E4D3}"/>
              </a:ext>
            </a:extLst>
          </p:cNvPr>
          <p:cNvSpPr>
            <a:spLocks noGrp="1"/>
          </p:cNvSpPr>
          <p:nvPr>
            <p:ph type="title"/>
          </p:nvPr>
        </p:nvSpPr>
        <p:spPr>
          <a:xfrm>
            <a:off x="227304" y="2256068"/>
            <a:ext cx="11737391" cy="1325563"/>
          </a:xfrm>
        </p:spPr>
        <p:txBody>
          <a:bodyPr>
            <a:noAutofit/>
          </a:bodyPr>
          <a:lstStyle/>
          <a:p>
            <a:pPr>
              <a:lnSpc>
                <a:spcPct val="150000"/>
              </a:lnSpc>
            </a:pPr>
            <a:r>
              <a:rPr lang="el-GR" sz="2400" u="sng" dirty="0">
                <a:latin typeface="Arial" panose="020B0604020202020204" pitchFamily="34" charset="0"/>
                <a:cs typeface="Arial" panose="020B0604020202020204" pitchFamily="34" charset="0"/>
              </a:rPr>
              <a:t>Απόδοση</a:t>
            </a:r>
            <a:br>
              <a:rPr lang="el-GR" sz="2400" u="sng" dirty="0">
                <a:latin typeface="Arial" panose="020B0604020202020204" pitchFamily="34" charset="0"/>
                <a:cs typeface="Arial" panose="020B0604020202020204" pitchFamily="34" charset="0"/>
              </a:rPr>
            </a:br>
            <a:r>
              <a:rPr lang="el-GR" sz="2400" dirty="0">
                <a:latin typeface="Arial" panose="020B0604020202020204" pitchFamily="34" charset="0"/>
                <a:cs typeface="Arial" panose="020B0604020202020204" pitchFamily="34" charset="0"/>
              </a:rPr>
              <a:t>Η απόδοση των νωπών κεφαλίδων φτάνει στα 300- 400 κιλά/στρ και όταν ξεραθούν χάνουν το 70- 75% του βάρους τους.</a:t>
            </a:r>
            <a:br>
              <a:rPr lang="el-GR" sz="2400" dirty="0">
                <a:latin typeface="Arial" panose="020B0604020202020204" pitchFamily="34" charset="0"/>
                <a:cs typeface="Arial" panose="020B0604020202020204" pitchFamily="34" charset="0"/>
              </a:rPr>
            </a:br>
            <a:br>
              <a:rPr lang="el-GR" sz="2400" dirty="0">
                <a:latin typeface="Arial" panose="020B0604020202020204" pitchFamily="34" charset="0"/>
                <a:cs typeface="Arial" panose="020B0604020202020204" pitchFamily="34" charset="0"/>
              </a:rPr>
            </a:br>
            <a:r>
              <a:rPr lang="el-GR" sz="2400" dirty="0">
                <a:latin typeface="Arial" panose="020B0604020202020204" pitchFamily="34" charset="0"/>
                <a:cs typeface="Arial" panose="020B0604020202020204" pitchFamily="34" charset="0"/>
              </a:rPr>
              <a:t>Το χαμομήλι θεωρείται ιδανικό για την ένταξη του στα βιολογικά προϊόντα, αφού δεν απαιτεί καθόλου τη χρήση φυτοπροστατευτικών προϊόντων.</a:t>
            </a:r>
            <a:br>
              <a:rPr lang="el-GR" sz="2400" dirty="0">
                <a:latin typeface="Arial" panose="020B0604020202020204" pitchFamily="34" charset="0"/>
                <a:cs typeface="Arial" panose="020B0604020202020204" pitchFamily="34" charset="0"/>
              </a:rPr>
            </a:br>
            <a:r>
              <a:rPr lang="el-GR" sz="2400" dirty="0">
                <a:latin typeface="Arial" panose="020B0604020202020204" pitchFamily="34" charset="0"/>
                <a:cs typeface="Arial" panose="020B0604020202020204" pitchFamily="34" charset="0"/>
              </a:rPr>
              <a:t>Το χαμομήλι διατίθεται στην αγορά είτε ως αποξηραμένο για τσάι, είτε το απόσταγμα του, δηλαδή το αιθέριο έλαιο του.</a:t>
            </a:r>
          </a:p>
        </p:txBody>
      </p:sp>
    </p:spTree>
    <p:extLst>
      <p:ext uri="{BB962C8B-B14F-4D97-AF65-F5344CB8AC3E}">
        <p14:creationId xmlns:p14="http://schemas.microsoft.com/office/powerpoint/2010/main" val="1744016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66C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8B1B1-8629-2EB8-903D-A55A97148B5F}"/>
              </a:ext>
            </a:extLst>
          </p:cNvPr>
          <p:cNvSpPr>
            <a:spLocks noGrp="1"/>
          </p:cNvSpPr>
          <p:nvPr>
            <p:ph type="ctrTitle"/>
          </p:nvPr>
        </p:nvSpPr>
        <p:spPr>
          <a:xfrm>
            <a:off x="838940" y="1814822"/>
            <a:ext cx="10514120" cy="1614178"/>
          </a:xfrm>
        </p:spPr>
        <p:txBody>
          <a:bodyPr>
            <a:normAutofit/>
          </a:bodyPr>
          <a:lstStyle/>
          <a:p>
            <a:pPr>
              <a:lnSpc>
                <a:spcPct val="150000"/>
              </a:lnSpc>
            </a:pPr>
            <a:r>
              <a:rPr lang="el-GR" dirty="0">
                <a:latin typeface="Arial" panose="020B0604020202020204" pitchFamily="34" charset="0"/>
                <a:cs typeface="Arial" panose="020B0604020202020204" pitchFamily="34" charset="0"/>
              </a:rPr>
              <a:t>Ευχαριστώ πολύ!!</a:t>
            </a:r>
          </a:p>
        </p:txBody>
      </p:sp>
    </p:spTree>
    <p:extLst>
      <p:ext uri="{BB962C8B-B14F-4D97-AF65-F5344CB8AC3E}">
        <p14:creationId xmlns:p14="http://schemas.microsoft.com/office/powerpoint/2010/main" val="2903165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40C0C0-4360-51BD-18AE-58847F881813}"/>
              </a:ext>
            </a:extLst>
          </p:cNvPr>
          <p:cNvPicPr>
            <a:picLocks noChangeAspect="1"/>
          </p:cNvPicPr>
          <p:nvPr/>
        </p:nvPicPr>
        <p:blipFill rotWithShape="1">
          <a:blip r:embed="rId2"/>
          <a:srcRect t="15322" b="9678"/>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77FE80F-DA9D-3685-7324-08E4B71FAB09}"/>
              </a:ext>
            </a:extLst>
          </p:cNvPr>
          <p:cNvSpPr txBox="1"/>
          <p:nvPr/>
        </p:nvSpPr>
        <p:spPr>
          <a:xfrm>
            <a:off x="523875" y="5317240"/>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2400" b="1" dirty="0">
                <a:solidFill>
                  <a:srgbClr val="FF66CC"/>
                </a:solidFill>
                <a:latin typeface="Arial" panose="020B0604020202020204" pitchFamily="34" charset="0"/>
                <a:cs typeface="Arial" panose="020B0604020202020204" pitchFamily="34" charset="0"/>
              </a:rPr>
              <a:t>To </a:t>
            </a:r>
            <a:r>
              <a:rPr lang="en-US" sz="2400" b="1" dirty="0" err="1">
                <a:solidFill>
                  <a:srgbClr val="FF66CC"/>
                </a:solidFill>
                <a:latin typeface="Arial" panose="020B0604020202020204" pitchFamily="34" charset="0"/>
                <a:cs typeface="Arial" panose="020B0604020202020204" pitchFamily="34" charset="0"/>
              </a:rPr>
              <a:t>τσάϊ</a:t>
            </a:r>
            <a:r>
              <a:rPr lang="en-US" sz="2400" b="1" dirty="0">
                <a:solidFill>
                  <a:srgbClr val="FF66CC"/>
                </a:solidFill>
                <a:latin typeface="Arial" panose="020B0604020202020204" pitchFamily="34" charset="0"/>
                <a:cs typeface="Arial" panose="020B0604020202020204" pitchFamily="34" charset="0"/>
              </a:rPr>
              <a:t> </a:t>
            </a:r>
            <a:r>
              <a:rPr lang="en-US" sz="2400" b="1" dirty="0" err="1">
                <a:solidFill>
                  <a:srgbClr val="FF66CC"/>
                </a:solidFill>
                <a:latin typeface="Arial" panose="020B0604020202020204" pitchFamily="34" charset="0"/>
                <a:cs typeface="Arial" panose="020B0604020202020204" pitchFamily="34" charset="0"/>
              </a:rPr>
              <a:t>του</a:t>
            </a:r>
            <a:r>
              <a:rPr lang="en-US" sz="2400" b="1" dirty="0">
                <a:solidFill>
                  <a:srgbClr val="FF66CC"/>
                </a:solidFill>
                <a:latin typeface="Arial" panose="020B0604020202020204" pitchFamily="34" charset="0"/>
                <a:cs typeface="Arial" panose="020B0604020202020204" pitchFamily="34" charset="0"/>
              </a:rPr>
              <a:t> β</a:t>
            </a:r>
            <a:r>
              <a:rPr lang="en-US" sz="2400" b="1" dirty="0" err="1">
                <a:solidFill>
                  <a:srgbClr val="FF66CC"/>
                </a:solidFill>
                <a:latin typeface="Arial" panose="020B0604020202020204" pitchFamily="34" charset="0"/>
                <a:cs typeface="Arial" panose="020B0604020202020204" pitchFamily="34" charset="0"/>
              </a:rPr>
              <a:t>ουνού</a:t>
            </a:r>
            <a:endParaRPr lang="en-US" sz="2400" b="1" dirty="0">
              <a:solidFill>
                <a:srgbClr val="FF66CC"/>
              </a:solidFill>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4573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0" name="Rectangle 19">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A1A5076C-34E3-B37F-2D9D-57B495AD5436}"/>
              </a:ext>
            </a:extLst>
          </p:cNvPr>
          <p:cNvGraphicFramePr>
            <a:graphicFrameLocks noGrp="1"/>
          </p:cNvGraphicFramePr>
          <p:nvPr>
            <p:extLst>
              <p:ext uri="{D42A27DB-BD31-4B8C-83A1-F6EECF244321}">
                <p14:modId xmlns:p14="http://schemas.microsoft.com/office/powerpoint/2010/main" val="1624656756"/>
              </p:ext>
            </p:extLst>
          </p:nvPr>
        </p:nvGraphicFramePr>
        <p:xfrm>
          <a:off x="2719610" y="1131994"/>
          <a:ext cx="6754658" cy="4590387"/>
        </p:xfrm>
        <a:graphic>
          <a:graphicData uri="http://schemas.openxmlformats.org/drawingml/2006/table">
            <a:tbl>
              <a:tblPr/>
              <a:tblGrid>
                <a:gridCol w="2983519">
                  <a:extLst>
                    <a:ext uri="{9D8B030D-6E8A-4147-A177-3AD203B41FA5}">
                      <a16:colId xmlns:a16="http://schemas.microsoft.com/office/drawing/2014/main" val="1859890880"/>
                    </a:ext>
                  </a:extLst>
                </a:gridCol>
                <a:gridCol w="3771139">
                  <a:extLst>
                    <a:ext uri="{9D8B030D-6E8A-4147-A177-3AD203B41FA5}">
                      <a16:colId xmlns:a16="http://schemas.microsoft.com/office/drawing/2014/main" val="400721441"/>
                    </a:ext>
                  </a:extLst>
                </a:gridCol>
              </a:tblGrid>
              <a:tr h="510043">
                <a:tc>
                  <a:txBody>
                    <a:bodyPr/>
                    <a:lstStyle/>
                    <a:p>
                      <a:pPr algn="l" fontAlgn="t"/>
                      <a:r>
                        <a:rPr lang="en-US" sz="2400">
                          <a:solidFill>
                            <a:schemeClr val="tx1"/>
                          </a:solidFill>
                          <a:effectLst/>
                          <a:latin typeface="Arial" panose="020B0604020202020204" pitchFamily="34" charset="0"/>
                          <a:cs typeface="Arial" panose="020B0604020202020204" pitchFamily="34" charset="0"/>
                        </a:rPr>
                        <a:t>Kingdom:</a:t>
                      </a:r>
                    </a:p>
                  </a:txBody>
                  <a:tcPr marL="109650" marR="109650" marT="54825" marB="54825">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2400" u="none" strike="noStrike" dirty="0">
                          <a:solidFill>
                            <a:schemeClr val="tx1"/>
                          </a:solidFill>
                          <a:effectLst/>
                          <a:latin typeface="Arial" panose="020B0604020202020204" pitchFamily="34" charset="0"/>
                          <a:cs typeface="Arial" panose="020B0604020202020204" pitchFamily="34" charset="0"/>
                        </a:rPr>
                        <a:t>Plantae</a:t>
                      </a:r>
                      <a:endParaRPr lang="en-US" sz="2400" dirty="0">
                        <a:solidFill>
                          <a:schemeClr val="tx1"/>
                        </a:solidFill>
                        <a:effectLst/>
                        <a:latin typeface="Arial" panose="020B0604020202020204" pitchFamily="34" charset="0"/>
                        <a:cs typeface="Arial" panose="020B0604020202020204" pitchFamily="34" charset="0"/>
                      </a:endParaRPr>
                    </a:p>
                  </a:txBody>
                  <a:tcPr marL="109650" marR="109650" marT="54825" marB="54825">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659562859"/>
                  </a:ext>
                </a:extLst>
              </a:tr>
              <a:tr h="510043">
                <a:tc>
                  <a:txBody>
                    <a:bodyPr/>
                    <a:lstStyle/>
                    <a:p>
                      <a:pPr algn="l" fontAlgn="t"/>
                      <a:r>
                        <a:rPr lang="en-US" sz="2400" i="0" dirty="0">
                          <a:solidFill>
                            <a:schemeClr val="tx1"/>
                          </a:solidFill>
                          <a:effectLst/>
                          <a:latin typeface="Arial" panose="020B0604020202020204" pitchFamily="34" charset="0"/>
                          <a:cs typeface="Arial" panose="020B0604020202020204" pitchFamily="34" charset="0"/>
                        </a:rPr>
                        <a:t>Clade:</a:t>
                      </a:r>
                    </a:p>
                  </a:txBody>
                  <a:tcPr marL="109650" marR="109650" marT="54825" marB="54825">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2400" u="none" strike="noStrike" dirty="0">
                          <a:solidFill>
                            <a:schemeClr val="tx1"/>
                          </a:solidFill>
                          <a:effectLst/>
                          <a:latin typeface="Arial" panose="020B0604020202020204" pitchFamily="34" charset="0"/>
                          <a:cs typeface="Arial" panose="020B0604020202020204" pitchFamily="34" charset="0"/>
                        </a:rPr>
                        <a:t>Tracheophytes</a:t>
                      </a:r>
                      <a:endParaRPr lang="en-US" sz="2400" dirty="0">
                        <a:solidFill>
                          <a:schemeClr val="tx1"/>
                        </a:solidFill>
                        <a:effectLst/>
                        <a:latin typeface="Arial" panose="020B0604020202020204" pitchFamily="34" charset="0"/>
                        <a:cs typeface="Arial" panose="020B0604020202020204" pitchFamily="34" charset="0"/>
                      </a:endParaRPr>
                    </a:p>
                  </a:txBody>
                  <a:tcPr marL="109650" marR="109650" marT="54825" marB="54825">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457093599"/>
                  </a:ext>
                </a:extLst>
              </a:tr>
              <a:tr h="510043">
                <a:tc>
                  <a:txBody>
                    <a:bodyPr/>
                    <a:lstStyle/>
                    <a:p>
                      <a:pPr algn="l" fontAlgn="t"/>
                      <a:r>
                        <a:rPr lang="en-US" sz="2400" i="0">
                          <a:solidFill>
                            <a:schemeClr val="tx1"/>
                          </a:solidFill>
                          <a:effectLst/>
                          <a:latin typeface="Arial" panose="020B0604020202020204" pitchFamily="34" charset="0"/>
                          <a:cs typeface="Arial" panose="020B0604020202020204" pitchFamily="34" charset="0"/>
                        </a:rPr>
                        <a:t>Clade:</a:t>
                      </a:r>
                    </a:p>
                  </a:txBody>
                  <a:tcPr marL="109650" marR="109650" marT="54825" marB="54825">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2400" u="none" strike="noStrike" dirty="0">
                          <a:solidFill>
                            <a:schemeClr val="tx1"/>
                          </a:solidFill>
                          <a:effectLst/>
                          <a:latin typeface="Arial" panose="020B0604020202020204" pitchFamily="34" charset="0"/>
                          <a:cs typeface="Arial" panose="020B0604020202020204" pitchFamily="34" charset="0"/>
                        </a:rPr>
                        <a:t>Angiosperms</a:t>
                      </a:r>
                      <a:endParaRPr lang="en-US" sz="2400" dirty="0">
                        <a:solidFill>
                          <a:schemeClr val="tx1"/>
                        </a:solidFill>
                        <a:effectLst/>
                        <a:latin typeface="Arial" panose="020B0604020202020204" pitchFamily="34" charset="0"/>
                        <a:cs typeface="Arial" panose="020B0604020202020204" pitchFamily="34" charset="0"/>
                      </a:endParaRPr>
                    </a:p>
                  </a:txBody>
                  <a:tcPr marL="109650" marR="109650" marT="54825" marB="54825">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091584891"/>
                  </a:ext>
                </a:extLst>
              </a:tr>
              <a:tr h="510043">
                <a:tc>
                  <a:txBody>
                    <a:bodyPr/>
                    <a:lstStyle/>
                    <a:p>
                      <a:pPr algn="l" fontAlgn="t"/>
                      <a:r>
                        <a:rPr lang="en-US" sz="2400" i="0">
                          <a:solidFill>
                            <a:schemeClr val="tx1"/>
                          </a:solidFill>
                          <a:effectLst/>
                          <a:latin typeface="Arial" panose="020B0604020202020204" pitchFamily="34" charset="0"/>
                          <a:cs typeface="Arial" panose="020B0604020202020204" pitchFamily="34" charset="0"/>
                        </a:rPr>
                        <a:t>Clade:</a:t>
                      </a:r>
                    </a:p>
                  </a:txBody>
                  <a:tcPr marL="109650" marR="109650" marT="54825" marB="54825">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2400" u="none" strike="noStrike" dirty="0">
                          <a:solidFill>
                            <a:schemeClr val="tx1"/>
                          </a:solidFill>
                          <a:effectLst/>
                          <a:latin typeface="Arial" panose="020B0604020202020204" pitchFamily="34" charset="0"/>
                          <a:cs typeface="Arial" panose="020B0604020202020204" pitchFamily="34" charset="0"/>
                        </a:rPr>
                        <a:t>Eudicots</a:t>
                      </a:r>
                      <a:endParaRPr lang="en-US" sz="2400" dirty="0">
                        <a:solidFill>
                          <a:schemeClr val="tx1"/>
                        </a:solidFill>
                        <a:effectLst/>
                        <a:latin typeface="Arial" panose="020B0604020202020204" pitchFamily="34" charset="0"/>
                        <a:cs typeface="Arial" panose="020B0604020202020204" pitchFamily="34" charset="0"/>
                      </a:endParaRPr>
                    </a:p>
                  </a:txBody>
                  <a:tcPr marL="109650" marR="109650" marT="54825" marB="54825">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663808150"/>
                  </a:ext>
                </a:extLst>
              </a:tr>
              <a:tr h="510043">
                <a:tc>
                  <a:txBody>
                    <a:bodyPr/>
                    <a:lstStyle/>
                    <a:p>
                      <a:pPr algn="l" fontAlgn="t"/>
                      <a:r>
                        <a:rPr lang="en-US" sz="2400" i="0" dirty="0">
                          <a:solidFill>
                            <a:schemeClr val="tx1"/>
                          </a:solidFill>
                          <a:effectLst/>
                          <a:latin typeface="Arial" panose="020B0604020202020204" pitchFamily="34" charset="0"/>
                          <a:cs typeface="Arial" panose="020B0604020202020204" pitchFamily="34" charset="0"/>
                        </a:rPr>
                        <a:t>Clade:</a:t>
                      </a:r>
                    </a:p>
                  </a:txBody>
                  <a:tcPr marL="109650" marR="109650" marT="54825" marB="54825">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2400" u="none" strike="noStrike" dirty="0" err="1">
                          <a:solidFill>
                            <a:schemeClr val="tx1"/>
                          </a:solidFill>
                          <a:effectLst/>
                          <a:latin typeface="Arial" panose="020B0604020202020204" pitchFamily="34" charset="0"/>
                          <a:cs typeface="Arial" panose="020B0604020202020204" pitchFamily="34" charset="0"/>
                        </a:rPr>
                        <a:t>Asterids</a:t>
                      </a:r>
                      <a:endParaRPr lang="en-US" sz="2400" dirty="0">
                        <a:solidFill>
                          <a:schemeClr val="tx1"/>
                        </a:solidFill>
                        <a:effectLst/>
                        <a:latin typeface="Arial" panose="020B0604020202020204" pitchFamily="34" charset="0"/>
                        <a:cs typeface="Arial" panose="020B0604020202020204" pitchFamily="34" charset="0"/>
                      </a:endParaRPr>
                    </a:p>
                  </a:txBody>
                  <a:tcPr marL="109650" marR="109650" marT="54825" marB="54825">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808712980"/>
                  </a:ext>
                </a:extLst>
              </a:tr>
              <a:tr h="510043">
                <a:tc>
                  <a:txBody>
                    <a:bodyPr/>
                    <a:lstStyle/>
                    <a:p>
                      <a:pPr algn="l" fontAlgn="t"/>
                      <a:r>
                        <a:rPr lang="en-US" sz="2400">
                          <a:solidFill>
                            <a:schemeClr val="tx1"/>
                          </a:solidFill>
                          <a:effectLst/>
                          <a:latin typeface="Arial" panose="020B0604020202020204" pitchFamily="34" charset="0"/>
                          <a:cs typeface="Arial" panose="020B0604020202020204" pitchFamily="34" charset="0"/>
                        </a:rPr>
                        <a:t>Order:</a:t>
                      </a:r>
                    </a:p>
                  </a:txBody>
                  <a:tcPr marL="109650" marR="109650" marT="54825" marB="54825">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2400" u="none" strike="noStrike" dirty="0" err="1">
                          <a:solidFill>
                            <a:schemeClr val="tx1"/>
                          </a:solidFill>
                          <a:effectLst/>
                          <a:latin typeface="Arial" panose="020B0604020202020204" pitchFamily="34" charset="0"/>
                          <a:cs typeface="Arial" panose="020B0604020202020204" pitchFamily="34" charset="0"/>
                        </a:rPr>
                        <a:t>Lamiales</a:t>
                      </a:r>
                      <a:endParaRPr lang="en-US" sz="2400" dirty="0">
                        <a:solidFill>
                          <a:schemeClr val="tx1"/>
                        </a:solidFill>
                        <a:effectLst/>
                        <a:latin typeface="Arial" panose="020B0604020202020204" pitchFamily="34" charset="0"/>
                        <a:cs typeface="Arial" panose="020B0604020202020204" pitchFamily="34" charset="0"/>
                      </a:endParaRPr>
                    </a:p>
                  </a:txBody>
                  <a:tcPr marL="109650" marR="109650" marT="54825" marB="54825">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093853942"/>
                  </a:ext>
                </a:extLst>
              </a:tr>
              <a:tr h="510043">
                <a:tc>
                  <a:txBody>
                    <a:bodyPr/>
                    <a:lstStyle/>
                    <a:p>
                      <a:pPr algn="l" fontAlgn="t"/>
                      <a:r>
                        <a:rPr lang="en-US" sz="2400">
                          <a:solidFill>
                            <a:schemeClr val="tx1"/>
                          </a:solidFill>
                          <a:effectLst/>
                          <a:latin typeface="Arial" panose="020B0604020202020204" pitchFamily="34" charset="0"/>
                          <a:cs typeface="Arial" panose="020B0604020202020204" pitchFamily="34" charset="0"/>
                        </a:rPr>
                        <a:t>Family:</a:t>
                      </a:r>
                    </a:p>
                  </a:txBody>
                  <a:tcPr marL="109650" marR="109650" marT="54825" marB="54825">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2400" u="none" strike="noStrike" dirty="0" err="1">
                          <a:solidFill>
                            <a:schemeClr val="tx1"/>
                          </a:solidFill>
                          <a:effectLst/>
                          <a:latin typeface="Arial" panose="020B0604020202020204" pitchFamily="34" charset="0"/>
                          <a:cs typeface="Arial" panose="020B0604020202020204" pitchFamily="34" charset="0"/>
                        </a:rPr>
                        <a:t>Lamiaceae</a:t>
                      </a:r>
                      <a:endParaRPr lang="en-US" sz="2400" dirty="0">
                        <a:solidFill>
                          <a:schemeClr val="tx1"/>
                        </a:solidFill>
                        <a:effectLst/>
                        <a:latin typeface="Arial" panose="020B0604020202020204" pitchFamily="34" charset="0"/>
                        <a:cs typeface="Arial" panose="020B0604020202020204" pitchFamily="34" charset="0"/>
                      </a:endParaRPr>
                    </a:p>
                  </a:txBody>
                  <a:tcPr marL="109650" marR="109650" marT="54825" marB="54825">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871562971"/>
                  </a:ext>
                </a:extLst>
              </a:tr>
              <a:tr h="510043">
                <a:tc>
                  <a:txBody>
                    <a:bodyPr/>
                    <a:lstStyle/>
                    <a:p>
                      <a:pPr algn="l" fontAlgn="t"/>
                      <a:r>
                        <a:rPr lang="en-US" sz="2400">
                          <a:solidFill>
                            <a:schemeClr val="tx1"/>
                          </a:solidFill>
                          <a:effectLst/>
                          <a:latin typeface="Arial" panose="020B0604020202020204" pitchFamily="34" charset="0"/>
                          <a:cs typeface="Arial" panose="020B0604020202020204" pitchFamily="34" charset="0"/>
                        </a:rPr>
                        <a:t>Subfamily:</a:t>
                      </a:r>
                    </a:p>
                  </a:txBody>
                  <a:tcPr marL="109650" marR="109650" marT="54825" marB="54825">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2400" u="none" strike="noStrike" dirty="0" err="1">
                          <a:solidFill>
                            <a:schemeClr val="tx1"/>
                          </a:solidFill>
                          <a:effectLst/>
                          <a:latin typeface="Arial" panose="020B0604020202020204" pitchFamily="34" charset="0"/>
                          <a:cs typeface="Arial" panose="020B0604020202020204" pitchFamily="34" charset="0"/>
                        </a:rPr>
                        <a:t>Lamioideae</a:t>
                      </a:r>
                      <a:endParaRPr lang="en-US" sz="2400" dirty="0">
                        <a:solidFill>
                          <a:schemeClr val="tx1"/>
                        </a:solidFill>
                        <a:effectLst/>
                        <a:latin typeface="Arial" panose="020B0604020202020204" pitchFamily="34" charset="0"/>
                        <a:cs typeface="Arial" panose="020B0604020202020204" pitchFamily="34" charset="0"/>
                      </a:endParaRPr>
                    </a:p>
                  </a:txBody>
                  <a:tcPr marL="109650" marR="109650" marT="54825" marB="54825">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4162322190"/>
                  </a:ext>
                </a:extLst>
              </a:tr>
              <a:tr h="510043">
                <a:tc>
                  <a:txBody>
                    <a:bodyPr/>
                    <a:lstStyle/>
                    <a:p>
                      <a:pPr algn="l" fontAlgn="t"/>
                      <a:r>
                        <a:rPr lang="en-US" sz="2400">
                          <a:solidFill>
                            <a:schemeClr val="tx1"/>
                          </a:solidFill>
                          <a:effectLst/>
                          <a:latin typeface="Arial" panose="020B0604020202020204" pitchFamily="34" charset="0"/>
                          <a:cs typeface="Arial" panose="020B0604020202020204" pitchFamily="34" charset="0"/>
                        </a:rPr>
                        <a:t>Genus:</a:t>
                      </a:r>
                    </a:p>
                  </a:txBody>
                  <a:tcPr marL="109650" marR="109650" marT="54825" marB="54825">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2400" b="0" i="1" dirty="0" err="1">
                          <a:solidFill>
                            <a:schemeClr val="tx1"/>
                          </a:solidFill>
                          <a:effectLst/>
                          <a:latin typeface="Arial" panose="020B0604020202020204" pitchFamily="34" charset="0"/>
                          <a:cs typeface="Arial" panose="020B0604020202020204" pitchFamily="34" charset="0"/>
                        </a:rPr>
                        <a:t>Sideritis</a:t>
                      </a:r>
                      <a:endParaRPr lang="en-US" sz="2400" b="0" dirty="0">
                        <a:solidFill>
                          <a:schemeClr val="tx1"/>
                        </a:solidFill>
                        <a:effectLst/>
                        <a:latin typeface="Arial" panose="020B0604020202020204" pitchFamily="34" charset="0"/>
                        <a:cs typeface="Arial" panose="020B0604020202020204" pitchFamily="34" charset="0"/>
                      </a:endParaRPr>
                    </a:p>
                  </a:txBody>
                  <a:tcPr marL="109650" marR="109650" marT="54825" marB="54825">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359032461"/>
                  </a:ext>
                </a:extLst>
              </a:tr>
            </a:tbl>
          </a:graphicData>
        </a:graphic>
      </p:graphicFrame>
    </p:spTree>
    <p:extLst>
      <p:ext uri="{BB962C8B-B14F-4D97-AF65-F5344CB8AC3E}">
        <p14:creationId xmlns:p14="http://schemas.microsoft.com/office/powerpoint/2010/main" val="2988609405"/>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902520-61C0-AE38-4E37-492AC5722273}"/>
              </a:ext>
            </a:extLst>
          </p:cNvPr>
          <p:cNvSpPr txBox="1"/>
          <p:nvPr/>
        </p:nvSpPr>
        <p:spPr>
          <a:xfrm>
            <a:off x="355106" y="2586077"/>
            <a:ext cx="9392576" cy="2239844"/>
          </a:xfrm>
          <a:prstGeom prst="rect">
            <a:avLst/>
          </a:prstGeom>
          <a:noFill/>
        </p:spPr>
        <p:txBody>
          <a:bodyPr wrap="square" rtlCol="0">
            <a:spAutoFit/>
          </a:bodyPr>
          <a:lstStyle/>
          <a:p>
            <a:pPr algn="just">
              <a:lnSpc>
                <a:spcPct val="150000"/>
              </a:lnSpc>
            </a:pPr>
            <a:r>
              <a:rPr lang="el-GR" sz="2400" dirty="0">
                <a:latin typeface="Arial" panose="020B0604020202020204" pitchFamily="34" charset="0"/>
                <a:cs typeface="Arial" panose="020B0604020202020204" pitchFamily="34" charset="0"/>
              </a:rPr>
              <a:t>Υπάρχουν διαφορετικά είδη που εντοπίζονται σε διαφορετικές περιοχές στον ελλαδικό χώρο αλλά και σε άλλες χώρες.</a:t>
            </a:r>
          </a:p>
          <a:p>
            <a:pPr algn="just">
              <a:lnSpc>
                <a:spcPct val="150000"/>
              </a:lnSpc>
            </a:pPr>
            <a:r>
              <a:rPr lang="el-GR" sz="2400" dirty="0">
                <a:latin typeface="Arial" panose="020B0604020202020204" pitchFamily="34" charset="0"/>
                <a:cs typeface="Arial" panose="020B0604020202020204" pitchFamily="34" charset="0"/>
              </a:rPr>
              <a:t>Συγκεκριμένα, έχουν καταγραφεί πάνω από 100 διαφορετικά είδη, εκ των οποίων τα 17 φυτρώνουν αποκλειστικά στην Ελλάδα.</a:t>
            </a:r>
          </a:p>
        </p:txBody>
      </p:sp>
    </p:spTree>
    <p:extLst>
      <p:ext uri="{BB962C8B-B14F-4D97-AF65-F5344CB8AC3E}">
        <p14:creationId xmlns:p14="http://schemas.microsoft.com/office/powerpoint/2010/main" val="3317732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up of a pine tree&#10;&#10;Description automatically generated with low confidence">
            <a:extLst>
              <a:ext uri="{FF2B5EF4-FFF2-40B4-BE49-F238E27FC236}">
                <a16:creationId xmlns:a16="http://schemas.microsoft.com/office/drawing/2014/main" id="{AB69117E-E172-A0DF-1497-CE4B4B3DA609}"/>
              </a:ext>
            </a:extLst>
          </p:cNvPr>
          <p:cNvPicPr>
            <a:picLocks noChangeAspect="1"/>
          </p:cNvPicPr>
          <p:nvPr/>
        </p:nvPicPr>
        <p:blipFill rotWithShape="1">
          <a:blip r:embed="rId2"/>
          <a:srcRect t="15424" b="20213"/>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72A5A7A7-8B02-629F-C093-5EDEA57B5167}"/>
              </a:ext>
            </a:extLst>
          </p:cNvPr>
          <p:cNvSpPr txBox="1"/>
          <p:nvPr/>
        </p:nvSpPr>
        <p:spPr>
          <a:xfrm>
            <a:off x="7247525" y="328473"/>
            <a:ext cx="5438666" cy="3742762"/>
          </a:xfrm>
          <a:prstGeom prst="rect">
            <a:avLst/>
          </a:prstGeom>
        </p:spPr>
        <p:txBody>
          <a:bodyPr vert="horz" lIns="91440" tIns="45720" rIns="91440" bIns="45720" rtlCol="0">
            <a:noAutofit/>
          </a:bodyPr>
          <a:lstStyle/>
          <a:p>
            <a:pPr>
              <a:lnSpc>
                <a:spcPct val="150000"/>
              </a:lnSpc>
              <a:spcBef>
                <a:spcPts val="1000"/>
              </a:spcBef>
              <a:buClr>
                <a:schemeClr val="accent1">
                  <a:lumMod val="75000"/>
                </a:schemeClr>
              </a:buClr>
              <a:buSzPct val="80000"/>
            </a:pPr>
            <a:r>
              <a:rPr lang="en-US" sz="2400" i="1" dirty="0" err="1">
                <a:latin typeface="Arial" panose="020B0604020202020204" pitchFamily="34" charset="0"/>
                <a:cs typeface="Arial" panose="020B0604020202020204" pitchFamily="34" charset="0"/>
              </a:rPr>
              <a:t>Sideritis</a:t>
            </a:r>
            <a:r>
              <a:rPr lang="en-US" sz="2400" i="1" dirty="0">
                <a:latin typeface="Arial" panose="020B0604020202020204" pitchFamily="34" charset="0"/>
                <a:cs typeface="Arial" panose="020B0604020202020204" pitchFamily="34" charset="0"/>
              </a:rPr>
              <a:t> barbellate</a:t>
            </a:r>
            <a:r>
              <a:rPr lang="en-US" sz="2400" u="none" strike="noStrike" dirty="0">
                <a:latin typeface="Arial" panose="020B0604020202020204" pitchFamily="34" charset="0"/>
                <a:cs typeface="Arial" panose="020B0604020202020204" pitchFamily="34" charset="0"/>
              </a:rPr>
              <a:t>: </a:t>
            </a:r>
            <a:r>
              <a:rPr lang="en-US" sz="2400" u="none" strike="noStrike" dirty="0" err="1">
                <a:latin typeface="Arial" panose="020B0604020202020204" pitchFamily="34" charset="0"/>
                <a:cs typeface="Arial" panose="020B0604020202020204" pitchFamily="34" charset="0"/>
              </a:rPr>
              <a:t>ενδημικό</a:t>
            </a:r>
            <a:r>
              <a:rPr lang="en-US" sz="2400" u="none" strike="noStrike" dirty="0">
                <a:latin typeface="Arial" panose="020B0604020202020204" pitchFamily="34" charset="0"/>
                <a:cs typeface="Arial" panose="020B0604020202020204" pitchFamily="34" charset="0"/>
              </a:rPr>
              <a:t> </a:t>
            </a:r>
            <a:r>
              <a:rPr lang="en-US" sz="2400" u="none" strike="noStrike" dirty="0" err="1">
                <a:latin typeface="Arial" panose="020B0604020202020204" pitchFamily="34" charset="0"/>
                <a:cs typeface="Arial" panose="020B0604020202020204" pitchFamily="34" charset="0"/>
              </a:rPr>
              <a:t>στ</a:t>
            </a:r>
            <a:r>
              <a:rPr lang="en-US" sz="2400" u="none" strike="noStrike" dirty="0">
                <a:latin typeface="Arial" panose="020B0604020202020204" pitchFamily="34" charset="0"/>
                <a:cs typeface="Arial" panose="020B0604020202020204" pitchFamily="34" charset="0"/>
              </a:rPr>
              <a:t>α Κανάρια νησιά </a:t>
            </a:r>
            <a:endParaRPr lang="el-GR" sz="2400" u="none" strike="noStrike" dirty="0">
              <a:latin typeface="Arial" panose="020B0604020202020204" pitchFamily="34" charset="0"/>
              <a:cs typeface="Arial" panose="020B0604020202020204" pitchFamily="34" charset="0"/>
            </a:endParaRPr>
          </a:p>
          <a:p>
            <a:pPr>
              <a:lnSpc>
                <a:spcPct val="150000"/>
              </a:lnSpc>
              <a:spcBef>
                <a:spcPts val="1000"/>
              </a:spcBef>
              <a:buClr>
                <a:schemeClr val="accent1">
                  <a:lumMod val="75000"/>
                </a:schemeClr>
              </a:buClr>
              <a:buSzPct val="80000"/>
            </a:pPr>
            <a:r>
              <a:rPr lang="en-US" sz="2400" i="1" dirty="0" err="1">
                <a:latin typeface="Arial" panose="020B0604020202020204" pitchFamily="34" charset="0"/>
                <a:cs typeface="Arial" panose="020B0604020202020204" pitchFamily="34" charset="0"/>
              </a:rPr>
              <a:t>Sideritis</a:t>
            </a:r>
            <a:r>
              <a:rPr lang="en-US" sz="2400" i="1" dirty="0">
                <a:latin typeface="Arial" panose="020B0604020202020204" pitchFamily="34" charset="0"/>
                <a:cs typeface="Arial" panose="020B0604020202020204" pitchFamily="34" charset="0"/>
              </a:rPr>
              <a:t> candicans</a:t>
            </a:r>
            <a:r>
              <a:rPr lang="en-US" sz="2400" u="none" strike="noStrike" dirty="0">
                <a:latin typeface="Arial" panose="020B0604020202020204" pitchFamily="34" charset="0"/>
                <a:cs typeface="Arial" panose="020B0604020202020204" pitchFamily="34" charset="0"/>
              </a:rPr>
              <a:t>:</a:t>
            </a:r>
            <a:r>
              <a:rPr lang="en-US" sz="2400" b="0" i="0" dirty="0">
                <a:effectLst/>
                <a:latin typeface="Arial" panose="020B0604020202020204" pitchFamily="34" charset="0"/>
                <a:cs typeface="Arial" panose="020B0604020202020204" pitchFamily="34" charset="0"/>
              </a:rPr>
              <a:t> </a:t>
            </a:r>
            <a:r>
              <a:rPr lang="en-US" sz="2400" u="none" strike="noStrike" dirty="0">
                <a:latin typeface="Arial" panose="020B0604020202020204" pitchFamily="34" charset="0"/>
                <a:cs typeface="Arial" panose="020B0604020202020204" pitchFamily="34" charset="0"/>
              </a:rPr>
              <a:t>ενδημικό στην Πορτογαλία</a:t>
            </a:r>
            <a:endParaRPr lang="en-US" sz="2400" dirty="0">
              <a:latin typeface="Arial" panose="020B0604020202020204" pitchFamily="34" charset="0"/>
              <a:cs typeface="Arial" panose="020B0604020202020204" pitchFamily="34" charset="0"/>
            </a:endParaRPr>
          </a:p>
          <a:p>
            <a:pPr>
              <a:lnSpc>
                <a:spcPct val="150000"/>
              </a:lnSpc>
              <a:spcBef>
                <a:spcPts val="1000"/>
              </a:spcBef>
              <a:buClr>
                <a:schemeClr val="accent1">
                  <a:lumMod val="75000"/>
                </a:schemeClr>
              </a:buClr>
              <a:buSzPct val="80000"/>
            </a:pPr>
            <a:r>
              <a:rPr lang="en-US" sz="2400" i="1" dirty="0" err="1">
                <a:latin typeface="Arial" panose="020B0604020202020204" pitchFamily="34" charset="0"/>
                <a:cs typeface="Arial" panose="020B0604020202020204" pitchFamily="34" charset="0"/>
              </a:rPr>
              <a:t>Sideritis</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hyssopifolia</a:t>
            </a:r>
            <a:r>
              <a:rPr lang="en-US" sz="2400" u="none" strike="noStrike" dirty="0">
                <a:latin typeface="Arial" panose="020B0604020202020204" pitchFamily="34" charset="0"/>
                <a:cs typeface="Arial" panose="020B0604020202020204" pitchFamily="34" charset="0"/>
              </a:rPr>
              <a:t>: β</a:t>
            </a:r>
            <a:r>
              <a:rPr lang="en-US" sz="2400" u="none" strike="noStrike" dirty="0" err="1">
                <a:latin typeface="Arial" panose="020B0604020202020204" pitchFamily="34" charset="0"/>
                <a:cs typeface="Arial" panose="020B0604020202020204" pitchFamily="34" charset="0"/>
              </a:rPr>
              <a:t>ουνά</a:t>
            </a:r>
            <a:r>
              <a:rPr lang="en-US" sz="2400" u="none" strike="noStrike" dirty="0">
                <a:latin typeface="Arial" panose="020B0604020202020204" pitchFamily="34" charset="0"/>
                <a:cs typeface="Arial" panose="020B0604020202020204" pitchFamily="34" charset="0"/>
              </a:rPr>
              <a:t> </a:t>
            </a:r>
            <a:r>
              <a:rPr lang="en-US" sz="2400" u="none" strike="noStrike" dirty="0" err="1">
                <a:latin typeface="Arial" panose="020B0604020202020204" pitchFamily="34" charset="0"/>
                <a:cs typeface="Arial" panose="020B0604020202020204" pitchFamily="34" charset="0"/>
              </a:rPr>
              <a:t>στην</a:t>
            </a:r>
            <a:r>
              <a:rPr lang="en-US" sz="2400" dirty="0">
                <a:latin typeface="Arial" panose="020B0604020202020204" pitchFamily="34" charset="0"/>
                <a:cs typeface="Arial" panose="020B0604020202020204" pitchFamily="34" charset="0"/>
              </a:rPr>
              <a:t> Ιβ</a:t>
            </a:r>
            <a:r>
              <a:rPr lang="en-US" sz="2400" dirty="0" err="1">
                <a:latin typeface="Arial" panose="020B0604020202020204" pitchFamily="34" charset="0"/>
                <a:cs typeface="Arial" panose="020B0604020202020204" pitchFamily="34" charset="0"/>
              </a:rPr>
              <a:t>ηρική</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χερσόνησο</a:t>
            </a:r>
            <a:endParaRPr lang="en-US" sz="2400" dirty="0">
              <a:latin typeface="Arial" panose="020B0604020202020204" pitchFamily="34" charset="0"/>
              <a:cs typeface="Arial" panose="020B0604020202020204" pitchFamily="34" charset="0"/>
            </a:endParaRPr>
          </a:p>
          <a:p>
            <a:pPr>
              <a:lnSpc>
                <a:spcPct val="150000"/>
              </a:lnSpc>
              <a:spcBef>
                <a:spcPts val="1000"/>
              </a:spcBef>
              <a:buClr>
                <a:schemeClr val="accent1">
                  <a:lumMod val="75000"/>
                </a:schemeClr>
              </a:buClr>
              <a:buSzPct val="80000"/>
            </a:pPr>
            <a:r>
              <a:rPr lang="en-US" sz="2400" i="1" dirty="0" err="1">
                <a:latin typeface="Arial" panose="020B0604020202020204" pitchFamily="34" charset="0"/>
                <a:cs typeface="Arial" panose="020B0604020202020204" pitchFamily="34" charset="0"/>
              </a:rPr>
              <a:t>Sideritis</a:t>
            </a:r>
            <a:r>
              <a:rPr lang="en-US" sz="2400" i="1" dirty="0">
                <a:latin typeface="Arial" panose="020B0604020202020204" pitchFamily="34" charset="0"/>
                <a:cs typeface="Arial" panose="020B0604020202020204" pitchFamily="34" charset="0"/>
              </a:rPr>
              <a:t> raiser</a:t>
            </a:r>
            <a:r>
              <a:rPr lang="en-US" sz="2400" u="none" strike="noStrike" dirty="0">
                <a:latin typeface="Arial" panose="020B0604020202020204" pitchFamily="34" charset="0"/>
                <a:cs typeface="Arial" panose="020B0604020202020204" pitchFamily="34" charset="0"/>
              </a:rPr>
              <a:t>: </a:t>
            </a:r>
            <a:r>
              <a:rPr lang="en-US" sz="2400" u="none" strike="noStrike" dirty="0" err="1">
                <a:latin typeface="Arial" panose="020B0604020202020204" pitchFamily="34" charset="0"/>
                <a:cs typeface="Arial" panose="020B0604020202020204" pitchFamily="34" charset="0"/>
              </a:rPr>
              <a:t>Αλ</a:t>
            </a:r>
            <a:r>
              <a:rPr lang="en-US" sz="2400" u="none" strike="noStrike" dirty="0">
                <a:latin typeface="Arial" panose="020B0604020202020204" pitchFamily="34" charset="0"/>
                <a:cs typeface="Arial" panose="020B0604020202020204" pitchFamily="34" charset="0"/>
              </a:rPr>
              <a:t>βανία </a:t>
            </a:r>
          </a:p>
          <a:p>
            <a:pPr>
              <a:lnSpc>
                <a:spcPct val="150000"/>
              </a:lnSpc>
              <a:spcBef>
                <a:spcPts val="1000"/>
              </a:spcBef>
              <a:buClr>
                <a:schemeClr val="accent1">
                  <a:lumMod val="75000"/>
                </a:schemeClr>
              </a:buClr>
              <a:buSzPct val="80000"/>
            </a:pPr>
            <a:r>
              <a:rPr lang="en-US" sz="2400" i="1" dirty="0" err="1">
                <a:latin typeface="Arial" panose="020B0604020202020204" pitchFamily="34" charset="0"/>
                <a:cs typeface="Arial" panose="020B0604020202020204" pitchFamily="34" charset="0"/>
              </a:rPr>
              <a:t>Sideritis</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scardica</a:t>
            </a:r>
            <a:r>
              <a:rPr lang="el-GR" sz="2400" dirty="0">
                <a:latin typeface="Arial" panose="020B0604020202020204" pitchFamily="34" charset="0"/>
                <a:cs typeface="Arial" panose="020B0604020202020204" pitchFamily="34" charset="0"/>
              </a:rPr>
              <a:t>: Β. Μακεδονία, Βουλγαρία </a:t>
            </a:r>
            <a:endParaRPr lang="en-US" sz="2400" b="0"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653004"/>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223A2CF-282D-4D97-960D-435F2BA682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FE704595-09C7-4F19-9C35-A1585DE5ECC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7F5D3415-BEB8-49B5-A258-65A6DB069A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4572FE66-7C7C-4ED1-BB96-D4E741F7EA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27DAB653-28E4-473D-BFF3-5B5530900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D42B9441-BD12-4ADD-98F9-146048C029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6849A7E1-FFE1-40FC-987C-B58FD25478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13A76386-AD1C-4954-82C0-0AA48165E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3276B172-4E18-465E-9AA3-FB122B17D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E4D72FB7-F5AA-4F4D-8EFD-1958081CB7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811DE47E-CE10-46D2-9FA8-B489906954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 name="TextBox 2">
            <a:extLst>
              <a:ext uri="{FF2B5EF4-FFF2-40B4-BE49-F238E27FC236}">
                <a16:creationId xmlns:a16="http://schemas.microsoft.com/office/drawing/2014/main" id="{5BE0B954-B5FC-4DD2-C4DE-410BDAC9EF3E}"/>
              </a:ext>
            </a:extLst>
          </p:cNvPr>
          <p:cNvSpPr txBox="1"/>
          <p:nvPr/>
        </p:nvSpPr>
        <p:spPr>
          <a:xfrm>
            <a:off x="5086904" y="702373"/>
            <a:ext cx="7105096" cy="5594095"/>
          </a:xfrm>
          <a:prstGeom prst="rect">
            <a:avLst/>
          </a:prstGeom>
        </p:spPr>
        <p:txBody>
          <a:bodyPr vert="horz" lIns="91440" tIns="45720" rIns="91440" bIns="45720" rtlCol="0">
            <a:normAutofit/>
          </a:bodyPr>
          <a:lstStyle/>
          <a:p>
            <a:pPr defTabSz="457200">
              <a:lnSpc>
                <a:spcPct val="160000"/>
              </a:lnSpc>
              <a:spcBef>
                <a:spcPts val="1000"/>
              </a:spcBef>
              <a:buClr>
                <a:schemeClr val="accent1">
                  <a:lumMod val="75000"/>
                </a:schemeClr>
              </a:buClr>
              <a:buSzPct val="80000"/>
            </a:pPr>
            <a:r>
              <a:rPr lang="en-US" sz="2400" b="0" i="1" dirty="0" err="1">
                <a:solidFill>
                  <a:srgbClr val="202122"/>
                </a:solidFill>
                <a:effectLst/>
                <a:latin typeface="Arial" panose="020B0604020202020204" pitchFamily="34" charset="0"/>
              </a:rPr>
              <a:t>Sideritis</a:t>
            </a:r>
            <a:r>
              <a:rPr lang="en-US" sz="2400" b="0" i="1" dirty="0">
                <a:solidFill>
                  <a:srgbClr val="202122"/>
                </a:solidFill>
                <a:effectLst/>
                <a:latin typeface="Arial" panose="020B0604020202020204" pitchFamily="34" charset="0"/>
              </a:rPr>
              <a:t> </a:t>
            </a:r>
            <a:r>
              <a:rPr lang="en-US" sz="2400" b="0" i="1" dirty="0" err="1">
                <a:solidFill>
                  <a:srgbClr val="202122"/>
                </a:solidFill>
                <a:effectLst/>
                <a:latin typeface="Arial" panose="020B0604020202020204" pitchFamily="34" charset="0"/>
              </a:rPr>
              <a:t>scardica</a:t>
            </a:r>
            <a:r>
              <a:rPr lang="el-GR" sz="2400" b="0" i="1" dirty="0">
                <a:solidFill>
                  <a:srgbClr val="202122"/>
                </a:solidFill>
                <a:effectLst/>
                <a:latin typeface="Arial" panose="020B0604020202020204" pitchFamily="34" charset="0"/>
              </a:rPr>
              <a:t>: </a:t>
            </a:r>
            <a:r>
              <a:rPr lang="el-GR" sz="2400" b="0" dirty="0">
                <a:solidFill>
                  <a:srgbClr val="202122"/>
                </a:solidFill>
                <a:effectLst/>
                <a:latin typeface="Arial" panose="020B0604020202020204" pitchFamily="34" charset="0"/>
              </a:rPr>
              <a:t>Ολυμπος</a:t>
            </a:r>
          </a:p>
          <a:p>
            <a:pPr defTabSz="457200">
              <a:lnSpc>
                <a:spcPct val="160000"/>
              </a:lnSpc>
              <a:spcBef>
                <a:spcPts val="1000"/>
              </a:spcBef>
              <a:buClr>
                <a:schemeClr val="accent1">
                  <a:lumMod val="75000"/>
                </a:schemeClr>
              </a:buClr>
              <a:buSzPct val="80000"/>
            </a:pPr>
            <a:r>
              <a:rPr lang="en-US" sz="2400" i="1" dirty="0" err="1">
                <a:solidFill>
                  <a:srgbClr val="202122"/>
                </a:solidFill>
                <a:latin typeface="Arial" panose="020B0604020202020204" pitchFamily="34" charset="0"/>
              </a:rPr>
              <a:t>Sideritis</a:t>
            </a:r>
            <a:r>
              <a:rPr lang="en-US" sz="2400" i="1" dirty="0">
                <a:solidFill>
                  <a:srgbClr val="202122"/>
                </a:solidFill>
                <a:latin typeface="Arial" panose="020B0604020202020204" pitchFamily="34" charset="0"/>
              </a:rPr>
              <a:t> </a:t>
            </a:r>
            <a:r>
              <a:rPr lang="en-US" sz="2400" i="1" dirty="0" err="1">
                <a:solidFill>
                  <a:srgbClr val="202122"/>
                </a:solidFill>
                <a:latin typeface="Arial" panose="020B0604020202020204" pitchFamily="34" charset="0"/>
              </a:rPr>
              <a:t>clandestina</a:t>
            </a:r>
            <a:r>
              <a:rPr lang="el-GR" sz="2400" dirty="0">
                <a:solidFill>
                  <a:srgbClr val="202122"/>
                </a:solidFill>
                <a:latin typeface="Arial" panose="020B0604020202020204" pitchFamily="34" charset="0"/>
              </a:rPr>
              <a:t>: Ταΰγετος</a:t>
            </a:r>
          </a:p>
          <a:p>
            <a:pPr defTabSz="457200">
              <a:lnSpc>
                <a:spcPct val="160000"/>
              </a:lnSpc>
              <a:spcBef>
                <a:spcPts val="1000"/>
              </a:spcBef>
              <a:buClr>
                <a:schemeClr val="accent1">
                  <a:lumMod val="75000"/>
                </a:schemeClr>
              </a:buClr>
              <a:buSzPct val="80000"/>
            </a:pPr>
            <a:r>
              <a:rPr lang="en-US" sz="2400" i="1" dirty="0" err="1">
                <a:latin typeface="Arial" panose="020B0604020202020204" pitchFamily="34" charset="0"/>
                <a:cs typeface="Arial" panose="020B0604020202020204" pitchFamily="34" charset="0"/>
              </a:rPr>
              <a:t>Sideritis</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cypria</a:t>
            </a:r>
            <a:r>
              <a:rPr lang="el-GR" sz="2400" u="none" strike="noStrike" dirty="0">
                <a:latin typeface="Arial" panose="020B0604020202020204" pitchFamily="34" charset="0"/>
                <a:cs typeface="Arial" panose="020B0604020202020204" pitchFamily="34" charset="0"/>
              </a:rPr>
              <a:t>:</a:t>
            </a:r>
            <a:r>
              <a:rPr lang="en-US" sz="2400" u="none" strike="noStrike" dirty="0">
                <a:latin typeface="Arial" panose="020B0604020202020204" pitchFamily="34" charset="0"/>
                <a:cs typeface="Arial" panose="020B0604020202020204" pitchFamily="34" charset="0"/>
              </a:rPr>
              <a:t> </a:t>
            </a:r>
            <a:r>
              <a:rPr lang="en-US" sz="2400" u="none" strike="noStrike" dirty="0" err="1">
                <a:latin typeface="Arial" panose="020B0604020202020204" pitchFamily="34" charset="0"/>
                <a:cs typeface="Arial" panose="020B0604020202020204" pitchFamily="34" charset="0"/>
              </a:rPr>
              <a:t>ενδημικό</a:t>
            </a:r>
            <a:r>
              <a:rPr lang="el-GR" sz="2400" u="none" strike="noStrike" dirty="0">
                <a:latin typeface="Arial" panose="020B0604020202020204" pitchFamily="34" charset="0"/>
                <a:cs typeface="Arial" panose="020B0604020202020204" pitchFamily="34" charset="0"/>
              </a:rPr>
              <a:t> της Κύπρου</a:t>
            </a:r>
            <a:endParaRPr lang="en-US" sz="2400" b="0" i="0" dirty="0">
              <a:effectLst/>
              <a:latin typeface="Arial" panose="020B0604020202020204" pitchFamily="34" charset="0"/>
              <a:cs typeface="Arial" panose="020B0604020202020204" pitchFamily="34" charset="0"/>
            </a:endParaRPr>
          </a:p>
          <a:p>
            <a:pPr defTabSz="457200">
              <a:lnSpc>
                <a:spcPct val="160000"/>
              </a:lnSpc>
              <a:spcBef>
                <a:spcPts val="1000"/>
              </a:spcBef>
              <a:buClr>
                <a:schemeClr val="accent1">
                  <a:lumMod val="75000"/>
                </a:schemeClr>
              </a:buClr>
              <a:buSzPct val="80000"/>
            </a:pPr>
            <a:r>
              <a:rPr lang="en-US" sz="2400" i="1" dirty="0" err="1">
                <a:latin typeface="Arial" panose="020B0604020202020204" pitchFamily="34" charset="0"/>
                <a:cs typeface="Arial" panose="020B0604020202020204" pitchFamily="34" charset="0"/>
              </a:rPr>
              <a:t>Sideritis</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euboea</a:t>
            </a:r>
            <a:r>
              <a:rPr lang="el-GR" sz="2400" u="none" strike="noStrike" dirty="0">
                <a:latin typeface="Arial" panose="020B0604020202020204" pitchFamily="34" charset="0"/>
                <a:cs typeface="Arial" panose="020B0604020202020204" pitchFamily="34" charset="0"/>
              </a:rPr>
              <a:t>:</a:t>
            </a:r>
            <a:r>
              <a:rPr lang="en-US" sz="2400" u="none" strike="noStrike" dirty="0">
                <a:latin typeface="Arial" panose="020B0604020202020204" pitchFamily="34" charset="0"/>
                <a:cs typeface="Arial" panose="020B0604020202020204" pitchFamily="34" charset="0"/>
              </a:rPr>
              <a:t> </a:t>
            </a:r>
            <a:r>
              <a:rPr lang="el-GR" sz="2400" u="none" strike="noStrike" dirty="0">
                <a:latin typeface="Arial" panose="020B0604020202020204" pitchFamily="34" charset="0"/>
                <a:cs typeface="Arial" panose="020B0604020202020204" pitchFamily="34" charset="0"/>
              </a:rPr>
              <a:t>Εύβοια</a:t>
            </a:r>
            <a:endParaRPr lang="en-US" sz="2400" b="0" i="0" u="none" strike="noStrike" dirty="0">
              <a:effectLst/>
              <a:latin typeface="Arial" panose="020B0604020202020204" pitchFamily="34" charset="0"/>
              <a:cs typeface="Arial" panose="020B0604020202020204" pitchFamily="34" charset="0"/>
            </a:endParaRPr>
          </a:p>
          <a:p>
            <a:pPr defTabSz="457200">
              <a:lnSpc>
                <a:spcPct val="160000"/>
              </a:lnSpc>
              <a:spcBef>
                <a:spcPts val="1000"/>
              </a:spcBef>
              <a:buClr>
                <a:schemeClr val="accent1">
                  <a:lumMod val="75000"/>
                </a:schemeClr>
              </a:buClr>
              <a:buSzPct val="80000"/>
            </a:pPr>
            <a:r>
              <a:rPr lang="en-US" sz="2400" i="1" dirty="0" err="1">
                <a:latin typeface="Arial" panose="020B0604020202020204" pitchFamily="34" charset="0"/>
                <a:cs typeface="Arial" panose="020B0604020202020204" pitchFamily="34" charset="0"/>
              </a:rPr>
              <a:t>Sideritis</a:t>
            </a:r>
            <a:r>
              <a:rPr lang="en-US" sz="2400" i="1" dirty="0">
                <a:latin typeface="Arial" panose="020B0604020202020204" pitchFamily="34" charset="0"/>
                <a:cs typeface="Arial" panose="020B0604020202020204" pitchFamily="34" charset="0"/>
              </a:rPr>
              <a:t> purpurea</a:t>
            </a:r>
            <a:r>
              <a:rPr lang="el-GR" sz="2400" u="none" strike="noStrike" dirty="0">
                <a:latin typeface="Arial" panose="020B0604020202020204" pitchFamily="34" charset="0"/>
                <a:cs typeface="Arial" panose="020B0604020202020204" pitchFamily="34" charset="0"/>
              </a:rPr>
              <a:t>: Δυτική Ελλάδα, Ιόνιο και Κρήτη </a:t>
            </a:r>
          </a:p>
          <a:p>
            <a:pPr defTabSz="457200">
              <a:lnSpc>
                <a:spcPct val="160000"/>
              </a:lnSpc>
              <a:spcBef>
                <a:spcPts val="1000"/>
              </a:spcBef>
              <a:buClr>
                <a:schemeClr val="accent1">
                  <a:lumMod val="75000"/>
                </a:schemeClr>
              </a:buClr>
              <a:buSzPct val="80000"/>
            </a:pPr>
            <a:r>
              <a:rPr lang="en-US" sz="2400" i="1" dirty="0" err="1">
                <a:latin typeface="Arial" panose="020B0604020202020204" pitchFamily="34" charset="0"/>
                <a:cs typeface="Arial" panose="020B0604020202020204" pitchFamily="34" charset="0"/>
              </a:rPr>
              <a:t>Sideritis</a:t>
            </a:r>
            <a:r>
              <a:rPr lang="en-US" sz="2400" i="1" dirty="0">
                <a:latin typeface="Arial" panose="020B0604020202020204" pitchFamily="34" charset="0"/>
                <a:cs typeface="Arial" panose="020B0604020202020204" pitchFamily="34" charset="0"/>
              </a:rPr>
              <a:t> </a:t>
            </a:r>
            <a:r>
              <a:rPr lang="en-US" sz="2400" b="0" i="1" dirty="0" err="1">
                <a:effectLst/>
                <a:latin typeface="Arial" panose="020B0604020202020204" pitchFamily="34" charset="0"/>
                <a:cs typeface="Arial" panose="020B0604020202020204" pitchFamily="34" charset="0"/>
              </a:rPr>
              <a:t>cretica</a:t>
            </a:r>
            <a:r>
              <a:rPr lang="el-GR" sz="2400" b="0" i="1" dirty="0">
                <a:effectLst/>
                <a:latin typeface="Arial" panose="020B0604020202020204" pitchFamily="34" charset="0"/>
                <a:cs typeface="Arial" panose="020B0604020202020204" pitchFamily="34" charset="0"/>
              </a:rPr>
              <a:t>: </a:t>
            </a:r>
            <a:r>
              <a:rPr lang="el-GR" sz="2400" b="0" dirty="0">
                <a:effectLst/>
                <a:latin typeface="Arial" panose="020B0604020202020204" pitchFamily="34" charset="0"/>
                <a:cs typeface="Arial" panose="020B0604020202020204" pitchFamily="34" charset="0"/>
              </a:rPr>
              <a:t>Συρία, Τουρκία, Κρήτη </a:t>
            </a:r>
            <a:r>
              <a:rPr lang="en-US" sz="2400" b="0" i="0" dirty="0">
                <a:effectLst/>
                <a:latin typeface="Arial" panose="020B0604020202020204" pitchFamily="34" charset="0"/>
                <a:cs typeface="Arial" panose="020B0604020202020204" pitchFamily="34" charset="0"/>
              </a:rPr>
              <a:t>(Μα</a:t>
            </a:r>
            <a:r>
              <a:rPr lang="en-US" sz="2400" b="0" i="0" dirty="0" err="1">
                <a:effectLst/>
                <a:latin typeface="Arial" panose="020B0604020202020204" pitchFamily="34" charset="0"/>
                <a:cs typeface="Arial" panose="020B0604020202020204" pitchFamily="34" charset="0"/>
              </a:rPr>
              <a:t>λοτήρ</a:t>
            </a:r>
            <a:r>
              <a:rPr lang="en-US" sz="2400" b="0" i="0" dirty="0">
                <a:effectLst/>
                <a:latin typeface="Arial" panose="020B0604020202020204" pitchFamily="34" charset="0"/>
                <a:cs typeface="Arial" panose="020B0604020202020204" pitchFamily="34" charset="0"/>
              </a:rPr>
              <a:t>α)</a:t>
            </a:r>
          </a:p>
          <a:p>
            <a:pPr defTabSz="457200">
              <a:lnSpc>
                <a:spcPct val="160000"/>
              </a:lnSpc>
              <a:spcBef>
                <a:spcPts val="1000"/>
              </a:spcBef>
              <a:buClr>
                <a:schemeClr val="accent1">
                  <a:lumMod val="75000"/>
                </a:schemeClr>
              </a:buClr>
              <a:buSzPct val="80000"/>
            </a:pPr>
            <a:r>
              <a:rPr lang="en-US" sz="2400" i="1" dirty="0" err="1">
                <a:latin typeface="Arial" panose="020B0604020202020204" pitchFamily="34" charset="0"/>
                <a:cs typeface="Arial" panose="020B0604020202020204" pitchFamily="34" charset="0"/>
              </a:rPr>
              <a:t>Sideritis</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theezans</a:t>
            </a:r>
            <a:r>
              <a:rPr lang="el-GR" sz="2400" u="none" strike="noStrike" dirty="0">
                <a:latin typeface="Arial" panose="020B0604020202020204" pitchFamily="34" charset="0"/>
                <a:cs typeface="Arial" panose="020B0604020202020204" pitchFamily="34" charset="0"/>
              </a:rPr>
              <a:t>: Πελοπόννησος</a:t>
            </a:r>
            <a:endParaRPr lang="en-US" sz="2400" b="0" i="0" dirty="0">
              <a:solidFill>
                <a:schemeClr val="tx1">
                  <a:lumMod val="75000"/>
                  <a:lumOff val="25000"/>
                </a:schemeClr>
              </a:solidFill>
              <a:effectLst/>
            </a:endParaRPr>
          </a:p>
          <a:p>
            <a:pPr defTabSz="457200">
              <a:lnSpc>
                <a:spcPct val="90000"/>
              </a:lnSpc>
              <a:spcBef>
                <a:spcPts val="1000"/>
              </a:spcBef>
              <a:buClr>
                <a:schemeClr val="accent1">
                  <a:lumMod val="75000"/>
                </a:schemeClr>
              </a:buClr>
              <a:buSzPct val="80000"/>
              <a:buFont typeface="Wingdings 3" charset="2"/>
              <a:buChar char=""/>
            </a:pPr>
            <a:endParaRPr lang="en-US" b="0" i="0" dirty="0">
              <a:solidFill>
                <a:schemeClr val="tx1">
                  <a:lumMod val="75000"/>
                  <a:lumOff val="25000"/>
                </a:schemeClr>
              </a:solidFill>
              <a:effectLst/>
            </a:endParaRPr>
          </a:p>
          <a:p>
            <a:pPr defTabSz="457200">
              <a:lnSpc>
                <a:spcPct val="90000"/>
              </a:lnSpc>
              <a:spcBef>
                <a:spcPts val="1000"/>
              </a:spcBef>
              <a:buClr>
                <a:schemeClr val="accent1">
                  <a:lumMod val="75000"/>
                </a:schemeClr>
              </a:buClr>
              <a:buSzPct val="80000"/>
              <a:buFont typeface="Wingdings 3" charset="2"/>
              <a:buChar char=""/>
            </a:pPr>
            <a:endParaRPr lang="en-US" b="0" i="0" dirty="0">
              <a:solidFill>
                <a:schemeClr val="tx1">
                  <a:lumMod val="75000"/>
                  <a:lumOff val="25000"/>
                </a:schemeClr>
              </a:solidFill>
              <a:effectLst/>
            </a:endParaRPr>
          </a:p>
        </p:txBody>
      </p:sp>
      <p:pic>
        <p:nvPicPr>
          <p:cNvPr id="4" name="Picture 3">
            <a:extLst>
              <a:ext uri="{FF2B5EF4-FFF2-40B4-BE49-F238E27FC236}">
                <a16:creationId xmlns:a16="http://schemas.microsoft.com/office/drawing/2014/main" id="{419AB062-927F-4204-0AD0-2719A007BAA5}"/>
              </a:ext>
            </a:extLst>
          </p:cNvPr>
          <p:cNvPicPr>
            <a:picLocks noChangeAspect="1"/>
          </p:cNvPicPr>
          <p:nvPr/>
        </p:nvPicPr>
        <p:blipFill rotWithShape="1">
          <a:blip r:embed="rId2"/>
          <a:srcRect l="22592" r="26668"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1" name="Isosceles Triangle 2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072457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841538-8FD1-2F69-C815-D264E701E02E}"/>
              </a:ext>
            </a:extLst>
          </p:cNvPr>
          <p:cNvSpPr txBox="1"/>
          <p:nvPr/>
        </p:nvSpPr>
        <p:spPr>
          <a:xfrm>
            <a:off x="741285" y="870351"/>
            <a:ext cx="6098958" cy="5117298"/>
          </a:xfrm>
          <a:prstGeom prst="rect">
            <a:avLst/>
          </a:prstGeom>
          <a:noFill/>
        </p:spPr>
        <p:txBody>
          <a:bodyPr wrap="square">
            <a:spAutoFit/>
          </a:bodyPr>
          <a:lstStyle/>
          <a:p>
            <a:pPr defTabSz="457200">
              <a:lnSpc>
                <a:spcPct val="150000"/>
              </a:lnSpc>
              <a:spcBef>
                <a:spcPts val="1000"/>
              </a:spcBef>
              <a:buClr>
                <a:schemeClr val="accent1">
                  <a:lumMod val="75000"/>
                </a:schemeClr>
              </a:buClr>
              <a:buSzPct val="80000"/>
            </a:pPr>
            <a:r>
              <a:rPr lang="el-GR" sz="2400" dirty="0">
                <a:latin typeface="Arial" panose="020B0604020202020204" pitchFamily="34" charset="0"/>
                <a:cs typeface="Arial" panose="020B0604020202020204" pitchFamily="34" charset="0"/>
              </a:rPr>
              <a:t>Αλλα είδη...</a:t>
            </a:r>
          </a:p>
          <a:p>
            <a:pPr defTabSz="457200">
              <a:lnSpc>
                <a:spcPct val="150000"/>
              </a:lnSpc>
              <a:spcBef>
                <a:spcPts val="1000"/>
              </a:spcBef>
              <a:buClr>
                <a:schemeClr val="accent1">
                  <a:lumMod val="75000"/>
                </a:schemeClr>
              </a:buClr>
              <a:buSzPct val="80000"/>
            </a:pPr>
            <a:r>
              <a:rPr lang="en-US" sz="2400" i="1" dirty="0" err="1">
                <a:latin typeface="Arial" panose="020B0604020202020204" pitchFamily="34" charset="0"/>
                <a:cs typeface="Arial" panose="020B0604020202020204" pitchFamily="34" charset="0"/>
              </a:rPr>
              <a:t>Sideritis</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lanata</a:t>
            </a:r>
            <a:endParaRPr lang="en-US" sz="2400" b="0" i="0" dirty="0">
              <a:effectLst/>
              <a:latin typeface="Arial" panose="020B0604020202020204" pitchFamily="34" charset="0"/>
              <a:cs typeface="Arial" panose="020B0604020202020204" pitchFamily="34" charset="0"/>
            </a:endParaRPr>
          </a:p>
          <a:p>
            <a:pPr defTabSz="457200">
              <a:lnSpc>
                <a:spcPct val="150000"/>
              </a:lnSpc>
              <a:spcBef>
                <a:spcPts val="1000"/>
              </a:spcBef>
              <a:buClr>
                <a:schemeClr val="accent1">
                  <a:lumMod val="75000"/>
                </a:schemeClr>
              </a:buClr>
              <a:buSzPct val="80000"/>
            </a:pPr>
            <a:r>
              <a:rPr lang="en-US" sz="2400" i="1" dirty="0" err="1">
                <a:latin typeface="Arial" panose="020B0604020202020204" pitchFamily="34" charset="0"/>
                <a:cs typeface="Arial" panose="020B0604020202020204" pitchFamily="34" charset="0"/>
              </a:rPr>
              <a:t>Sideritis</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leucantha</a:t>
            </a:r>
            <a:endParaRPr lang="en-US" sz="2400" b="0" i="0" dirty="0">
              <a:effectLst/>
              <a:latin typeface="Arial" panose="020B0604020202020204" pitchFamily="34" charset="0"/>
              <a:cs typeface="Arial" panose="020B0604020202020204" pitchFamily="34" charset="0"/>
            </a:endParaRPr>
          </a:p>
          <a:p>
            <a:pPr defTabSz="457200">
              <a:lnSpc>
                <a:spcPct val="150000"/>
              </a:lnSpc>
              <a:spcBef>
                <a:spcPts val="1000"/>
              </a:spcBef>
              <a:buClr>
                <a:schemeClr val="accent1">
                  <a:lumMod val="75000"/>
                </a:schemeClr>
              </a:buClr>
              <a:buSzPct val="80000"/>
            </a:pPr>
            <a:r>
              <a:rPr lang="en-US" sz="2400" i="1" dirty="0" err="1">
                <a:latin typeface="Arial" panose="020B0604020202020204" pitchFamily="34" charset="0"/>
                <a:cs typeface="Arial" panose="020B0604020202020204" pitchFamily="34" charset="0"/>
              </a:rPr>
              <a:t>Sideritis</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macrostachyos</a:t>
            </a:r>
            <a:endParaRPr lang="en-US" sz="2400" b="0" i="0" dirty="0">
              <a:effectLst/>
              <a:latin typeface="Arial" panose="020B0604020202020204" pitchFamily="34" charset="0"/>
              <a:cs typeface="Arial" panose="020B0604020202020204" pitchFamily="34" charset="0"/>
            </a:endParaRPr>
          </a:p>
          <a:p>
            <a:pPr defTabSz="457200">
              <a:lnSpc>
                <a:spcPct val="150000"/>
              </a:lnSpc>
              <a:spcBef>
                <a:spcPts val="1000"/>
              </a:spcBef>
              <a:buClr>
                <a:schemeClr val="accent1">
                  <a:lumMod val="75000"/>
                </a:schemeClr>
              </a:buClr>
              <a:buSzPct val="80000"/>
            </a:pPr>
            <a:r>
              <a:rPr lang="en-US" sz="2400" i="1" dirty="0" err="1">
                <a:latin typeface="Arial" panose="020B0604020202020204" pitchFamily="34" charset="0"/>
                <a:cs typeface="Arial" panose="020B0604020202020204" pitchFamily="34" charset="0"/>
              </a:rPr>
              <a:t>Sideritis</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montana</a:t>
            </a:r>
            <a:endParaRPr lang="el-GR" sz="2400" b="0" i="0" dirty="0">
              <a:effectLst/>
              <a:latin typeface="Arial" panose="020B0604020202020204" pitchFamily="34" charset="0"/>
              <a:cs typeface="Arial" panose="020B0604020202020204" pitchFamily="34" charset="0"/>
            </a:endParaRPr>
          </a:p>
          <a:p>
            <a:pPr defTabSz="457200">
              <a:lnSpc>
                <a:spcPct val="150000"/>
              </a:lnSpc>
              <a:spcBef>
                <a:spcPts val="1000"/>
              </a:spcBef>
              <a:buClr>
                <a:schemeClr val="accent1">
                  <a:lumMod val="75000"/>
                </a:schemeClr>
              </a:buClr>
              <a:buSzPct val="80000"/>
            </a:pPr>
            <a:r>
              <a:rPr lang="en-US" sz="2400" i="1" dirty="0" err="1">
                <a:latin typeface="Arial" panose="020B0604020202020204" pitchFamily="34" charset="0"/>
                <a:cs typeface="Arial" panose="020B0604020202020204" pitchFamily="34" charset="0"/>
              </a:rPr>
              <a:t>Sideritis</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remota</a:t>
            </a:r>
            <a:endParaRPr lang="en-US" sz="2400" b="0" i="0" dirty="0">
              <a:effectLst/>
              <a:latin typeface="Arial" panose="020B0604020202020204" pitchFamily="34" charset="0"/>
              <a:cs typeface="Arial" panose="020B0604020202020204" pitchFamily="34" charset="0"/>
            </a:endParaRPr>
          </a:p>
          <a:p>
            <a:pPr defTabSz="457200">
              <a:lnSpc>
                <a:spcPct val="150000"/>
              </a:lnSpc>
              <a:spcBef>
                <a:spcPts val="1000"/>
              </a:spcBef>
              <a:buClr>
                <a:schemeClr val="accent1">
                  <a:lumMod val="75000"/>
                </a:schemeClr>
              </a:buClr>
              <a:buSzPct val="80000"/>
            </a:pPr>
            <a:r>
              <a:rPr lang="en-US" sz="2400" i="1" dirty="0" err="1">
                <a:latin typeface="Arial" panose="020B0604020202020204" pitchFamily="34" charset="0"/>
                <a:cs typeface="Arial" panose="020B0604020202020204" pitchFamily="34" charset="0"/>
              </a:rPr>
              <a:t>Sideritis</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romana</a:t>
            </a:r>
            <a:endParaRPr lang="en-US" sz="2400" b="0" i="0" dirty="0">
              <a:effectLst/>
              <a:latin typeface="Arial" panose="020B0604020202020204" pitchFamily="34" charset="0"/>
              <a:cs typeface="Arial" panose="020B0604020202020204" pitchFamily="34" charset="0"/>
            </a:endParaRPr>
          </a:p>
          <a:p>
            <a:pPr defTabSz="457200">
              <a:lnSpc>
                <a:spcPct val="90000"/>
              </a:lnSpc>
              <a:spcBef>
                <a:spcPts val="1000"/>
              </a:spcBef>
              <a:buClr>
                <a:schemeClr val="accent1">
                  <a:lumMod val="75000"/>
                </a:schemeClr>
              </a:buClr>
              <a:buSzPct val="80000"/>
            </a:pPr>
            <a:endParaRPr lang="en-US" sz="1800" b="0"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2985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841538-8FD1-2F69-C815-D264E701E02E}"/>
              </a:ext>
            </a:extLst>
          </p:cNvPr>
          <p:cNvSpPr txBox="1"/>
          <p:nvPr/>
        </p:nvSpPr>
        <p:spPr>
          <a:xfrm>
            <a:off x="432093" y="389196"/>
            <a:ext cx="11327814" cy="5779787"/>
          </a:xfrm>
          <a:prstGeom prst="rect">
            <a:avLst/>
          </a:prstGeom>
          <a:noFill/>
        </p:spPr>
        <p:txBody>
          <a:bodyPr wrap="square">
            <a:spAutoFit/>
          </a:bodyPr>
          <a:lstStyle/>
          <a:p>
            <a:pPr marL="342900" indent="-342900" algn="just" defTabSz="457200">
              <a:lnSpc>
                <a:spcPct val="150000"/>
              </a:lnSpc>
              <a:spcBef>
                <a:spcPts val="1000"/>
              </a:spcBef>
              <a:buSzPct val="80000"/>
              <a:buFont typeface="Wingdings" panose="05000000000000000000" pitchFamily="2" charset="2"/>
              <a:buChar char="ü"/>
            </a:pPr>
            <a:r>
              <a:rPr lang="el-GR" sz="2400" b="0" i="0" dirty="0">
                <a:solidFill>
                  <a:srgbClr val="202122"/>
                </a:solidFill>
                <a:effectLst/>
                <a:latin typeface="Arial" panose="020B0604020202020204" pitchFamily="34" charset="0"/>
                <a:cs typeface="Arial" panose="020B0604020202020204" pitchFamily="34" charset="0"/>
              </a:rPr>
              <a:t>Είναι μονοετείς ή πολυετείς πόες, αποξυλωμένες ενίοτε στη βάση και χνουδωτές. </a:t>
            </a:r>
          </a:p>
          <a:p>
            <a:pPr marL="342900" indent="-342900" algn="just" defTabSz="457200">
              <a:lnSpc>
                <a:spcPct val="150000"/>
              </a:lnSpc>
              <a:spcBef>
                <a:spcPts val="1000"/>
              </a:spcBef>
              <a:buSzPct val="80000"/>
              <a:buFont typeface="Wingdings" panose="05000000000000000000" pitchFamily="2" charset="2"/>
              <a:buChar char="ü"/>
            </a:pPr>
            <a:r>
              <a:rPr lang="el-GR" sz="2400" b="0" i="0" dirty="0">
                <a:solidFill>
                  <a:srgbClr val="202122"/>
                </a:solidFill>
                <a:effectLst/>
                <a:latin typeface="Arial" panose="020B0604020202020204" pitchFamily="34" charset="0"/>
                <a:cs typeface="Arial" panose="020B0604020202020204" pitchFamily="34" charset="0"/>
              </a:rPr>
              <a:t>Έχουν μικρά άνθη, κίτρινα ή λευκά </a:t>
            </a:r>
            <a:endParaRPr lang="el-GR" sz="2400" b="0" i="0" dirty="0">
              <a:effectLst/>
              <a:latin typeface="Arial" panose="020B0604020202020204" pitchFamily="34" charset="0"/>
              <a:cs typeface="Arial" panose="020B0604020202020204" pitchFamily="34" charset="0"/>
            </a:endParaRPr>
          </a:p>
          <a:p>
            <a:pPr marL="342900" indent="-342900" algn="just" defTabSz="457200">
              <a:lnSpc>
                <a:spcPct val="150000"/>
              </a:lnSpc>
              <a:spcBef>
                <a:spcPts val="1000"/>
              </a:spcBef>
              <a:buSzPct val="80000"/>
              <a:buFont typeface="Wingdings" panose="05000000000000000000" pitchFamily="2" charset="2"/>
              <a:buChar char="ü"/>
            </a:pPr>
            <a:r>
              <a:rPr lang="el-GR" sz="2400" b="0" i="0" dirty="0">
                <a:effectLst/>
                <a:latin typeface="Arial" panose="020B0604020202020204" pitchFamily="34" charset="0"/>
                <a:cs typeface="Arial" panose="020B0604020202020204" pitchFamily="34" charset="0"/>
              </a:rPr>
              <a:t>Φυτρώνουν σε βραχώδεις κυρίως περιοχές</a:t>
            </a:r>
          </a:p>
          <a:p>
            <a:pPr marL="342900" indent="-342900" algn="just" defTabSz="457200">
              <a:lnSpc>
                <a:spcPct val="150000"/>
              </a:lnSpc>
              <a:spcBef>
                <a:spcPts val="1000"/>
              </a:spcBef>
              <a:buSzPct val="80000"/>
              <a:buFont typeface="Wingdings" panose="05000000000000000000" pitchFamily="2" charset="2"/>
              <a:buChar char="ü"/>
            </a:pPr>
            <a:r>
              <a:rPr lang="el-GR" sz="2400" dirty="0">
                <a:latin typeface="Arial" panose="020B0604020202020204" pitchFamily="34" charset="0"/>
                <a:cs typeface="Arial" panose="020B0604020202020204" pitchFamily="34" charset="0"/>
              </a:rPr>
              <a:t>Εντοπίζεται σε μεγάλα υψόμετρα </a:t>
            </a:r>
            <a:r>
              <a:rPr lang="el-GR" sz="2400" b="0" i="0" dirty="0">
                <a:solidFill>
                  <a:srgbClr val="000000"/>
                </a:solidFill>
                <a:effectLst/>
                <a:latin typeface="Arial" panose="020B0604020202020204" pitchFamily="34" charset="0"/>
                <a:cs typeface="Arial" panose="020B0604020202020204" pitchFamily="34" charset="0"/>
              </a:rPr>
              <a:t>άνω των 1000 μέτρων</a:t>
            </a:r>
          </a:p>
          <a:p>
            <a:pPr marL="342900" indent="-342900" algn="just" defTabSz="457200">
              <a:lnSpc>
                <a:spcPct val="150000"/>
              </a:lnSpc>
              <a:spcBef>
                <a:spcPts val="1000"/>
              </a:spcBef>
              <a:buSzPct val="80000"/>
              <a:buFont typeface="Wingdings" panose="05000000000000000000" pitchFamily="2" charset="2"/>
              <a:buChar char="ü"/>
            </a:pPr>
            <a:r>
              <a:rPr lang="el-GR" sz="2400" dirty="0">
                <a:solidFill>
                  <a:srgbClr val="000000"/>
                </a:solidFill>
                <a:latin typeface="Arial" panose="020B0604020202020204" pitchFamily="34" charset="0"/>
                <a:cs typeface="Arial" panose="020B0604020202020204" pitchFamily="34" charset="0"/>
              </a:rPr>
              <a:t>Ε</a:t>
            </a:r>
            <a:r>
              <a:rPr lang="el-GR" sz="2400" b="0" i="0" dirty="0">
                <a:solidFill>
                  <a:srgbClr val="000000"/>
                </a:solidFill>
                <a:effectLst/>
                <a:latin typeface="Arial" panose="020B0604020202020204" pitchFamily="34" charset="0"/>
                <a:cs typeface="Arial" panose="020B0604020202020204" pitchFamily="34" charset="0"/>
              </a:rPr>
              <a:t>ίναι ιδιαίτερα ανθεκτικά στην ξηρασία και στις χαμηλές θερμοκρασίες</a:t>
            </a:r>
          </a:p>
          <a:p>
            <a:pPr marL="342900" indent="-342900" algn="just" defTabSz="457200">
              <a:lnSpc>
                <a:spcPct val="150000"/>
              </a:lnSpc>
              <a:spcBef>
                <a:spcPts val="1000"/>
              </a:spcBef>
              <a:buSzPct val="80000"/>
              <a:buFont typeface="Wingdings" panose="05000000000000000000" pitchFamily="2" charset="2"/>
              <a:buChar char="ü"/>
            </a:pPr>
            <a:r>
              <a:rPr lang="el-GR" sz="2400" b="0" i="0" dirty="0">
                <a:effectLst/>
                <a:latin typeface="Arial" panose="020B0604020202020204" pitchFamily="34" charset="0"/>
                <a:cs typeface="Arial" panose="020B0604020202020204" pitchFamily="34" charset="0"/>
              </a:rPr>
              <a:t>Δεν απαιτεί γόνιμα εδάφη</a:t>
            </a:r>
          </a:p>
          <a:p>
            <a:pPr marL="342900" indent="-342900" algn="just" defTabSz="457200">
              <a:lnSpc>
                <a:spcPct val="150000"/>
              </a:lnSpc>
              <a:spcBef>
                <a:spcPts val="1000"/>
              </a:spcBef>
              <a:buSzPct val="80000"/>
              <a:buFont typeface="Wingdings" panose="05000000000000000000" pitchFamily="2" charset="2"/>
              <a:buChar char="ü"/>
            </a:pPr>
            <a:r>
              <a:rPr lang="el-GR" sz="2400" dirty="0">
                <a:latin typeface="Arial" panose="020B0604020202020204" pitchFamily="34" charset="0"/>
                <a:cs typeface="Arial" panose="020B0604020202020204" pitchFamily="34" charset="0"/>
              </a:rPr>
              <a:t>Τα διάφορα είδη πολλαπλασιάζονται με δύο τρόπους: α) εγγενώς (με σπόρο) και β) εγενώς (με παραφυάδες). </a:t>
            </a:r>
            <a:endParaRPr lang="en-US" sz="2400" b="0"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20159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otalTime>367</TotalTime>
  <Words>740</Words>
  <Application>Microsoft Office PowerPoint</Application>
  <PresentationFormat>Widescreen</PresentationFormat>
  <Paragraphs>119</Paragraphs>
  <Slides>27</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27</vt:i4>
      </vt:variant>
    </vt:vector>
  </HeadingPairs>
  <TitlesOfParts>
    <vt:vector size="35" baseType="lpstr">
      <vt:lpstr>Arial</vt:lpstr>
      <vt:lpstr>Calibri</vt:lpstr>
      <vt:lpstr>Calibri Light</vt:lpstr>
      <vt:lpstr>Trebuchet MS</vt:lpstr>
      <vt:lpstr>Wingdings</vt:lpstr>
      <vt:lpstr>Wingdings 3</vt:lpstr>
      <vt:lpstr>Office Theme</vt:lpstr>
      <vt:lpstr>Facet</vt:lpstr>
      <vt:lpstr>Αρωματικά Φυτά &amp; Αιθέρια Έλαια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Πληθώρα ερευνών έχει δείξει ότι τα διάφορα είδη του σιδερίτη μπορούν να έχουν ευεργατική δράση απέναντι σε διαταραχές του νευρικού συστήματος όπως το Alzheimer. </vt:lpstr>
      <vt:lpstr>PowerPoint Presentation</vt:lpstr>
      <vt:lpstr>Απόδοση</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Απόδοση Η απόδοση των νωπών κεφαλίδων φτάνει στα 300- 400 κιλά/στρ και όταν ξεραθούν χάνουν το 70- 75% του βάρους τους.  Το χαμομήλι θεωρείται ιδανικό για την ένταξη του στα βιολογικά προϊόντα, αφού δεν απαιτεί καθόλου τη χρήση φυτοπροστατευτικών προϊόντων. Το χαμομήλι διατίθεται στην αγορά είτε ως αποξηραμένο για τσάι, είτε το απόσταγμα του, δηλαδή το αιθέριο έλαιο του.</vt:lpstr>
      <vt:lpstr>Ευχαριστώ πολύ!!</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Αρωματικά Φυτά &amp; Αιθέρια Έλαια</dc:title>
  <dc:creator>palaiogeorgou_am@aua.gr</dc:creator>
  <cp:lastModifiedBy>palaiogeorgou_am@aua.gr</cp:lastModifiedBy>
  <cp:revision>73</cp:revision>
  <dcterms:created xsi:type="dcterms:W3CDTF">2022-12-20T09:30:46Z</dcterms:created>
  <dcterms:modified xsi:type="dcterms:W3CDTF">2022-12-20T15:38:16Z</dcterms:modified>
</cp:coreProperties>
</file>