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3" r:id="rId3"/>
    <p:sldId id="294" r:id="rId4"/>
    <p:sldId id="295" r:id="rId5"/>
    <p:sldId id="298" r:id="rId6"/>
    <p:sldId id="296" r:id="rId7"/>
    <p:sldId id="299" r:id="rId8"/>
    <p:sldId id="297" r:id="rId9"/>
    <p:sldId id="300" r:id="rId10"/>
    <p:sldId id="301" r:id="rId11"/>
    <p:sldId id="303" r:id="rId12"/>
    <p:sldId id="304" r:id="rId13"/>
    <p:sldId id="305" r:id="rId14"/>
    <p:sldId id="306" r:id="rId15"/>
    <p:sldId id="309" r:id="rId16"/>
    <p:sldId id="307" r:id="rId17"/>
    <p:sldId id="342" r:id="rId18"/>
    <p:sldId id="310" r:id="rId19"/>
    <p:sldId id="308" r:id="rId20"/>
    <p:sldId id="311" r:id="rId21"/>
    <p:sldId id="341" r:id="rId22"/>
    <p:sldId id="313" r:id="rId23"/>
    <p:sldId id="340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2F6E-1F03-4E56-A891-A21DCC825455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F82E0-6D32-4CCB-B5D4-A9B4F2B3C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56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884E-E046-FE36-8023-64B76C907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B2BAB-F8CB-DDF8-AE28-F337F02B8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858DE-AB87-FFE0-046C-59B11DC7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5F3F-E3E9-F4E2-BA88-E05E76D6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3EA2D-F686-30E6-DA66-A69BC379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72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703D-3E31-9365-0E0A-AF5BEC03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8713B-85BA-B615-60BB-534FC5580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18748-9748-0115-3C21-F57819CD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FD43D-B12B-F86D-7F9D-74A647CA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799A-3B54-FEE8-8DCD-9E6B7B6A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0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5CAC5-83DE-8E3C-CFE3-15B6A44FB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2A6CB-FCF0-7290-5AFC-AB5ACAF12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893B-8170-5E41-249A-BE7DAA5D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8A83B-4A40-B02C-8013-A86BF139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9A98-15F8-2375-D5C5-32524930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11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E982-E1C4-E987-BF13-DA7B02C8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6EEA-530B-AE76-B567-7AF949249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8664-CCAC-AB59-B64A-D778A9FA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0EA1-2172-1BF1-5B05-81BD137D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3C5AA-9E99-2CD7-2625-8AA59FF8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5454-446C-9C22-932C-DE84765F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8C6BF-7D9B-CF64-67FC-E1399050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1343F-66B6-4DF5-87E4-5731DE1B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681A-8A9C-A16B-A865-FDA9E1B4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7425-256E-F799-B450-2FAF1807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8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352F-5102-1F14-DFCF-0B1B3C16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A61C-B4A2-0A9A-983C-118F354DE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764DD-FC29-6041-9575-A2E1A9E36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6E8CE-3EDD-454C-FBC0-F9136EC3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D7ABC-09BA-ED07-A146-A0315ED8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4C2-C918-30D3-5053-C56B6675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2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A962-ADF5-B814-E02C-03A4D788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F9DF8-65EE-6BEB-2B2C-D1FACF322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02ACC-7765-82E9-97D9-D12FFFE31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AEF2E-9771-0757-EF4F-F12142570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AA27F-B852-27DF-D3BA-7C22AA33C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EE68F-CE44-68F3-5F80-7FFCBCCA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AA11B-B7D4-2F96-05B1-E8F80E38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61ED5-615F-342B-B734-F50A40FC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65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9D40-1526-53B0-C7D7-2E0DFAD7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993DA-2D9E-9BCB-3F7A-146C3208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AD6AF-C753-10A6-D184-E5FCD776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42D7C-34A6-E867-8146-EEB628FF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62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0F4F-6C2C-1A94-BED3-794E1AE7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D70BF-74D2-F0A1-72AA-35129AE6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F957F-7F8F-696D-AA35-943E384D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5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006B-7BC6-FDAF-0D3C-A79228DB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5519-FCE9-28AE-554E-06DD86F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E6838-3B0E-26DA-FD33-714840614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9CB9E-7F1B-75E2-89AA-31354D42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150B7-236D-DB41-CB32-3014C8DB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B667-DA1F-AF47-A555-16920E45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2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C0E3-EDEA-F3E3-9D99-A7E1F078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754B0-3A33-CC2C-B4F6-BD6915F94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2FEC6-90D7-90B2-3149-9BEE1C152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FEE5F-52AE-3782-6912-E2E8DC06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CDD5D-C782-E9E0-F956-1251DBCC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C0537-85DB-5EAB-F0A8-B6E80194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437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6BD0D-6B5B-AECF-F024-90B633DC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D425E-5759-30B9-77BA-C38A45ED1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6DD67-822B-455C-D841-579DF0463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D381-7260-4B23-AAA7-70C580E8D8B3}" type="datetimeFigureOut">
              <a:rPr lang="el-GR" smtClean="0"/>
              <a:t>6/12/2022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823A-9AD8-826F-E3E2-1949616A0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FC7C-0AF2-5752-72FE-C25E3420D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6CB1-3380-456B-93D6-D0498BFA52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6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amiaceae" TargetMode="External"/><Relationship Id="rId3" Type="http://schemas.openxmlformats.org/officeDocument/2006/relationships/hyperlink" Target="https://en.wikipedia.org/wiki/Vascular_plant" TargetMode="External"/><Relationship Id="rId7" Type="http://schemas.openxmlformats.org/officeDocument/2006/relationships/hyperlink" Target="https://en.wikipedia.org/wiki/Lamiales" TargetMode="External"/><Relationship Id="rId2" Type="http://schemas.openxmlformats.org/officeDocument/2006/relationships/hyperlink" Target="https://en.wikipedia.org/wiki/Pla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sterids" TargetMode="External"/><Relationship Id="rId5" Type="http://schemas.openxmlformats.org/officeDocument/2006/relationships/hyperlink" Target="https://en.wikipedia.org/wiki/Eudicot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en.wikipedia.org/wiki/Flowering_plant" TargetMode="External"/><Relationship Id="rId9" Type="http://schemas.openxmlformats.org/officeDocument/2006/relationships/hyperlink" Target="https://en.wikipedia.org/wiki/Thymus_(plant)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amiaceae" TargetMode="External"/><Relationship Id="rId3" Type="http://schemas.openxmlformats.org/officeDocument/2006/relationships/hyperlink" Target="https://en.wikipedia.org/wiki/Vascular_plant" TargetMode="External"/><Relationship Id="rId7" Type="http://schemas.openxmlformats.org/officeDocument/2006/relationships/hyperlink" Target="https://en.wikipedia.org/wiki/Lamiales" TargetMode="External"/><Relationship Id="rId2" Type="http://schemas.openxmlformats.org/officeDocument/2006/relationships/hyperlink" Target="https://en.wikipedia.org/wiki/Pla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sterids" TargetMode="External"/><Relationship Id="rId5" Type="http://schemas.openxmlformats.org/officeDocument/2006/relationships/hyperlink" Target="https://en.wikipedia.org/wiki/Eudicots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.wikipedia.org/wiki/Flowering_plant" TargetMode="External"/><Relationship Id="rId9" Type="http://schemas.openxmlformats.org/officeDocument/2006/relationships/hyperlink" Target="https://en.wikipedia.org/wiki/Salvi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B1B1-8629-2EB8-903D-A55A97148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40" y="1814822"/>
            <a:ext cx="10514120" cy="16141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Αρωματικά Φυτά &amp; Αιθέρια Έλαια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84C2B-3ECC-D43F-DA96-B7E97E9CA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075"/>
            <a:ext cx="9144000" cy="2539012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Διάλεξη 4</a:t>
            </a:r>
            <a:r>
              <a:rPr lang="el-G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Παλαιογεώργου Αναστασία-Μαρίνα </a:t>
            </a:r>
          </a:p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Βιοτεχνολόγος MSc, PhD</a:t>
            </a:r>
          </a:p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Πανεπιστημιακή Υπότροφος 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0DEF9-DBA7-BA80-0B93-347C06B1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3" y="226443"/>
            <a:ext cx="2144920" cy="1472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79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E6F60-A43A-9B99-614D-FED47F0DB401}"/>
              </a:ext>
            </a:extLst>
          </p:cNvPr>
          <p:cNvSpPr txBox="1"/>
          <p:nvPr/>
        </p:nvSpPr>
        <p:spPr>
          <a:xfrm>
            <a:off x="328474" y="523783"/>
            <a:ext cx="8913180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Χημική σύσταση αιθέριου ελαίου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 και  β-θυιόνη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καµφορά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1,8-κινεόλη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β-πινένιο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καµφένιο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α-πινένιο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AAAF5-0F5C-5BA0-19D1-6ADE576596AD}"/>
              </a:ext>
            </a:extLst>
          </p:cNvPr>
          <p:cNvSpPr txBox="1"/>
          <p:nvPr/>
        </p:nvSpPr>
        <p:spPr>
          <a:xfrm>
            <a:off x="3650942" y="1977578"/>
            <a:ext cx="28919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Φλαβονοειδή: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Γενκβανίνη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Ισπιντουλίνη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Σιρσιµαριτίνη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Σαλβιγενίνη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Λουτεολίνη κ.α.</a:t>
            </a:r>
          </a:p>
          <a:p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A5671-C77F-5429-3264-491E2C4F3DC8}"/>
              </a:ext>
            </a:extLst>
          </p:cNvPr>
          <p:cNvSpPr txBox="1"/>
          <p:nvPr/>
        </p:nvSpPr>
        <p:spPr>
          <a:xfrm>
            <a:off x="7844161" y="2669503"/>
            <a:ext cx="3841812" cy="33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Φαινολικά οξέα: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καφεϊκό οξύ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ροσµαρινικό οξύ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cis-p-κουµαρικό οξύ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σαλβιανολικό οξύ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σαλβιανολικό οξύ</a:t>
            </a:r>
          </a:p>
        </p:txBody>
      </p:sp>
    </p:spTree>
    <p:extLst>
      <p:ext uri="{BB962C8B-B14F-4D97-AF65-F5344CB8AC3E}">
        <p14:creationId xmlns:p14="http://schemas.microsoft.com/office/powerpoint/2010/main" val="177162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FCBB1E-382B-CA85-8EAB-F7E9F4733E6A}"/>
              </a:ext>
            </a:extLst>
          </p:cNvPr>
          <p:cNvSpPr txBox="1"/>
          <p:nvPr/>
        </p:nvSpPr>
        <p:spPr>
          <a:xfrm>
            <a:off x="8522564" y="503880"/>
            <a:ext cx="2514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</a:t>
            </a:r>
            <a:r>
              <a:rPr lang="el-GR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θυμάρι</a:t>
            </a:r>
            <a:endParaRPr lang="el-G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E4E81E-33D5-DA23-6AD7-9DEB3ED52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31356"/>
              </p:ext>
            </p:extLst>
          </p:nvPr>
        </p:nvGraphicFramePr>
        <p:xfrm>
          <a:off x="113397" y="643464"/>
          <a:ext cx="7526370" cy="5571072"/>
        </p:xfrm>
        <a:graphic>
          <a:graphicData uri="http://schemas.openxmlformats.org/drawingml/2006/table">
            <a:tbl>
              <a:tblPr/>
              <a:tblGrid>
                <a:gridCol w="3204105">
                  <a:extLst>
                    <a:ext uri="{9D8B030D-6E8A-4147-A177-3AD203B41FA5}">
                      <a16:colId xmlns:a16="http://schemas.microsoft.com/office/drawing/2014/main" val="1576029037"/>
                    </a:ext>
                  </a:extLst>
                </a:gridCol>
                <a:gridCol w="4322265">
                  <a:extLst>
                    <a:ext uri="{9D8B030D-6E8A-4147-A177-3AD203B41FA5}">
                      <a16:colId xmlns:a16="http://schemas.microsoft.com/office/drawing/2014/main" val="3554146605"/>
                    </a:ext>
                  </a:extLst>
                </a:gridCol>
              </a:tblGrid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Kingdom: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 tooltip="Plan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Plantae</a:t>
                      </a:r>
                      <a:endParaRPr lang="en-US" sz="24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64873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Vascular plan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Tracheophytes</a:t>
                      </a:r>
                      <a:endParaRPr lang="en-US" sz="24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21102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Flowering plan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Angiosperms</a:t>
                      </a:r>
                      <a:endParaRPr lang="en-US" sz="24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215875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Eudicot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Eudicots</a:t>
                      </a:r>
                      <a:endParaRPr lang="en-US" sz="24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40530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tooltip="Asterid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Asterids</a:t>
                      </a:r>
                      <a:endParaRPr lang="en-US" sz="24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92676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tooltip="Lamiale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Lamiales</a:t>
                      </a:r>
                      <a:endParaRPr lang="en-US" sz="24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74178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 tooltip="Lamiacea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Lamiaceae</a:t>
                      </a:r>
                      <a:endParaRPr lang="en-US" sz="24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73609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Genus: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 tooltip="Thymus (plant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Thymus</a:t>
                      </a:r>
                      <a:endParaRPr lang="en-US" sz="24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2745"/>
                  </a:ext>
                </a:extLst>
              </a:tr>
              <a:tr h="61900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Species: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 vulgaris</a:t>
                      </a:r>
                    </a:p>
                  </a:txBody>
                  <a:tcPr marL="138173" marR="138173" marT="69086" marB="690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28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DC57AF-0C8E-7D77-B772-D8261FCD0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0122" y="2271944"/>
            <a:ext cx="3676464" cy="24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D4BEB-3506-1E21-9329-245EF29BA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5" b="100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B1495-C4AC-FAC3-3402-A9185656A66E}"/>
              </a:ext>
            </a:extLst>
          </p:cNvPr>
          <p:cNvSpPr txBox="1"/>
          <p:nvPr/>
        </p:nvSpPr>
        <p:spPr>
          <a:xfrm>
            <a:off x="6880194" y="124287"/>
            <a:ext cx="5166804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Ονομάζετ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αι επίσης θύμιο ή θύμος ο κοινός</a:t>
            </a: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Είν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αι θάμνος μικρού ύψους (έως 30 εκατοστά)</a:t>
            </a: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Ανήκει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στην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οικογένει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των χειλανθών</a:t>
            </a: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Απα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ντάτ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αι κυρίως γύρω από τη μεσόγειο θάλασσα αλλά μπορεί επίσης να βρεθεί σε Ασία και Β.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Αμερική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4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664AB-4636-6D64-AF4E-DF02EE53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28855-5456-7BD3-7A3D-E6072381410E}"/>
              </a:ext>
            </a:extLst>
          </p:cNvPr>
          <p:cNvSpPr txBox="1"/>
          <p:nvPr/>
        </p:nvSpPr>
        <p:spPr>
          <a:xfrm>
            <a:off x="119108" y="1777253"/>
            <a:ext cx="446176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άνθη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είν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 μωβ </a:t>
            </a:r>
          </a:p>
          <a:p>
            <a:pPr marL="342900" marR="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φύλλ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 και οι μίσχοι φέρουν αδενώδεις τρίχες στις οποίες βρίσκεται το αιθέριο έλαιο</a:t>
            </a:r>
          </a:p>
        </p:txBody>
      </p:sp>
    </p:spTree>
    <p:extLst>
      <p:ext uri="{BB962C8B-B14F-4D97-AF65-F5344CB8AC3E}">
        <p14:creationId xmlns:p14="http://schemas.microsoft.com/office/powerpoint/2010/main" val="364126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4E38A5-7BE5-F19E-F4DC-14DF34CBCD56}"/>
              </a:ext>
            </a:extLst>
          </p:cNvPr>
          <p:cNvSpPr txBox="1"/>
          <p:nvPr/>
        </p:nvSpPr>
        <p:spPr>
          <a:xfrm>
            <a:off x="286304" y="381339"/>
            <a:ext cx="11423343" cy="611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Καλλιεργητικές τεχνικές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αναπτύσσεται σε καλά αποστραγγιζόμενα εδάφη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srgbClr val="202122"/>
                </a:solidFill>
                <a:latin typeface="Arial" panose="020B0604020202020204" pitchFamily="34" charset="0"/>
              </a:rPr>
              <a:t>προτιμά ασβεστώδη εδάφη</a:t>
            </a:r>
            <a:endParaRPr lang="el-GR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χρειάζεται πλήρη έκθεση στον ήλιο και προτιμά θερμό και μετρίως ξηρό κλίμα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kumimoji="0" lang="el-GR" sz="2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ναπτύσσεται άνω των 300 μέτρων σε βουνά και σε πλαγιές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αναπαράγεται με παραφυάδες και με μοσχεύματα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ανθοφορια λαμβάνει χώρα τον Ιούνιο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έχει μεγάλες ανάγκες από νερό για αυτό καλλιεργείται σε ποτιστικά χωράφια και σε ξερικά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να γίνει η ξήρανση, οι βλαστοί δένονται σε ματσάκια και τα κρεμάμε ανάποδα σε σκοτεινό καλά αεριζόμενο χώρο</a:t>
            </a:r>
          </a:p>
        </p:txBody>
      </p:sp>
    </p:spTree>
    <p:extLst>
      <p:ext uri="{BB962C8B-B14F-4D97-AF65-F5344CB8AC3E}">
        <p14:creationId xmlns:p14="http://schemas.microsoft.com/office/powerpoint/2010/main" val="413257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4E38A5-7BE5-F19E-F4DC-14DF34CBCD56}"/>
              </a:ext>
            </a:extLst>
          </p:cNvPr>
          <p:cNvSpPr txBox="1"/>
          <p:nvPr/>
        </p:nvSpPr>
        <p:spPr>
          <a:xfrm>
            <a:off x="286304" y="381339"/>
            <a:ext cx="11423343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συγκομιδή, όταν προορίζεται για αποξηραμένο, γίνεται μετά την πλήρη ανθοφορία, ενώ για νωπό προϊόν συλλέγεται λίγο πριν την άνθηση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να γίνει η ξήρανση, οι βλαστοί δένονται σε ματσάκια και τα κρεμάμε ανάποδα σε σκοτεινό καλά αεριζόμενο χώρο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96BEF-F4ED-4A51-5E8B-143B5A15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36" y="3552486"/>
            <a:ext cx="438017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3E86D-DDD1-5E88-7B7A-8E746E300956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Ιδιότητες</a:t>
            </a:r>
            <a:endParaRPr lang="en-US" sz="2400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Αρωμ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ατικό </a:t>
            </a: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Φα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ρμ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ακευτικό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Μελισσοτροφικό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ντομοαπωθητικό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4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F78ED-8197-671A-98E8-4C0D5A1E3D6B}"/>
              </a:ext>
            </a:extLst>
          </p:cNvPr>
          <p:cNvSpPr txBox="1"/>
          <p:nvPr/>
        </p:nvSpPr>
        <p:spPr>
          <a:xfrm>
            <a:off x="838201" y="740229"/>
            <a:ext cx="5669806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Η φα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ρμ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ακευτική χρήση του σχετίζεται με τη θεραπεία του πονόλαιμου και του βήχα και γενικά χρησιμοποιείται σε διάφορα σκευάσματα ενάντια σε λοιμώξεις των πνευμόνων.</a:t>
            </a:r>
          </a:p>
        </p:txBody>
      </p:sp>
    </p:spTree>
    <p:extLst>
      <p:ext uri="{BB962C8B-B14F-4D97-AF65-F5344CB8AC3E}">
        <p14:creationId xmlns:p14="http://schemas.microsoft.com/office/powerpoint/2010/main" val="385492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7A90A9-E09F-5430-306B-A8306A8D4D31}"/>
              </a:ext>
            </a:extLst>
          </p:cNvPr>
          <p:cNvSpPr txBox="1"/>
          <p:nvPr/>
        </p:nvSpPr>
        <p:spPr>
          <a:xfrm>
            <a:off x="269290" y="183106"/>
            <a:ext cx="11298314" cy="357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Οικονομική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εκμετάλλευση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Συσκευ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ασία των φύλλων σε αποξηραμένη μορφή και πώληση ως αφέψημα ή καρύκευμα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Παρα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γωγή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ιθέριου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αίου για απευθείας χρήση ή χρήση στην αρωµατοποιία, στη φαρµακοποιία και στη βιομηχανία τροφίμων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Μελισσοκομία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4D933-7EC3-02B0-C73A-0847A2C89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3DEAB-A07F-A173-527B-150051906F05}"/>
              </a:ext>
            </a:extLst>
          </p:cNvPr>
          <p:cNvSpPr txBox="1"/>
          <p:nvPr/>
        </p:nvSpPr>
        <p:spPr>
          <a:xfrm>
            <a:off x="138669" y="4270994"/>
            <a:ext cx="9565028" cy="1819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Ένας βασικός τομέας οικονομικής εκμετάλλευσης του θυμαριού είναι για την παραγωγή μελιού. Το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θυμ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αρίσιο μέλι είναι εξαιρετικής ποιότητας.</a:t>
            </a:r>
          </a:p>
        </p:txBody>
      </p:sp>
    </p:spTree>
    <p:extLst>
      <p:ext uri="{BB962C8B-B14F-4D97-AF65-F5344CB8AC3E}">
        <p14:creationId xmlns:p14="http://schemas.microsoft.com/office/powerpoint/2010/main" val="334525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89C1EC-4883-F397-DDA8-D58D3B6D3762}"/>
              </a:ext>
            </a:extLst>
          </p:cNvPr>
          <p:cNvSpPr txBox="1"/>
          <p:nvPr/>
        </p:nvSpPr>
        <p:spPr>
          <a:xfrm>
            <a:off x="357326" y="2368074"/>
            <a:ext cx="907076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Φασκόμηλο, θυμάρι-καλλιεργητική πρακτική-προϊόντα</a:t>
            </a:r>
          </a:p>
          <a:p>
            <a:pPr marL="0" marR="0" lvl="0" indent="0" algn="ctr" defTabSz="9144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2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83A56-52A1-A6D1-3AD5-E69F738F8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3" y="10"/>
            <a:ext cx="12191997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CDC1CA-EF68-4280-1145-0658C4F6513C}"/>
              </a:ext>
            </a:extLst>
          </p:cNvPr>
          <p:cNvSpPr txBox="1"/>
          <p:nvPr/>
        </p:nvSpPr>
        <p:spPr>
          <a:xfrm>
            <a:off x="2130356" y="82154"/>
            <a:ext cx="9836743" cy="305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θυμ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αρίσιο μέλι αποτελεί το 10% της συνολικής παραγωγής μελιού στη χώρα μας. Πα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ράγετ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αι κυρίως στα ελληνικά νησιά όπου ευδοκιμεί το θυμάρι και οι συνθήκες ευνοούν την βέλτιστη απόδοση και την παραγωγή εξαιρετικής ποιότητας μελιού.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11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ABC172-1F56-B4ED-0D85-7E38EF8CAC4C}"/>
              </a:ext>
            </a:extLst>
          </p:cNvPr>
          <p:cNvSpPr txBox="1"/>
          <p:nvPr/>
        </p:nvSpPr>
        <p:spPr>
          <a:xfrm>
            <a:off x="2047793" y="4614901"/>
            <a:ext cx="8081960" cy="128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Η απ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όδοση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σε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α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ιθέριο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έλ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αιο από την φυτική μάζα είναι μεταξύ 0.4 και </a:t>
            </a:r>
            <a:r>
              <a:rPr lang="en-US" sz="24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5%</a:t>
            </a: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9C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9C7ED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6180C-5CBF-215E-4E1A-8FF636E5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47" y="1120792"/>
            <a:ext cx="4959705" cy="309981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92213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E6F60-A43A-9B99-614D-FED47F0DB401}"/>
              </a:ext>
            </a:extLst>
          </p:cNvPr>
          <p:cNvSpPr txBox="1"/>
          <p:nvPr/>
        </p:nvSpPr>
        <p:spPr>
          <a:xfrm>
            <a:off x="328474" y="523783"/>
            <a:ext cx="8913180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Χημική σύσταση αιθέριου ελαίου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0" i="0" dirty="0">
                <a:effectLst/>
                <a:latin typeface="Proxima Nova"/>
              </a:rPr>
              <a:t>θυμόλη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0" i="0" dirty="0">
                <a:effectLst/>
                <a:latin typeface="Proxima Nova"/>
              </a:rPr>
              <a:t>καρβακρόλη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0" i="0" dirty="0">
                <a:effectLst/>
                <a:latin typeface="Proxima Nova"/>
              </a:rPr>
              <a:t>λιμονένιο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0" i="0" dirty="0">
                <a:effectLst/>
                <a:latin typeface="Proxima Nova"/>
              </a:rPr>
              <a:t>λιναλοόλη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0" i="0" dirty="0">
                <a:effectLst/>
                <a:latin typeface="Proxima Nova"/>
              </a:rPr>
              <a:t>ισομερή πινενίου</a:t>
            </a:r>
          </a:p>
          <a:p>
            <a:pPr algn="just">
              <a:lnSpc>
                <a:spcPct val="150000"/>
              </a:lnSpc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B1B1-8629-2EB8-903D-A55A97148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40" y="1814822"/>
            <a:ext cx="10514120" cy="16141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Ευχαριστώ πολύ!!</a:t>
            </a:r>
          </a:p>
        </p:txBody>
      </p:sp>
    </p:spTree>
    <p:extLst>
      <p:ext uri="{BB962C8B-B14F-4D97-AF65-F5344CB8AC3E}">
        <p14:creationId xmlns:p14="http://schemas.microsoft.com/office/powerpoint/2010/main" val="290316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2F0AE4-C8E0-60C1-6266-921BA45F7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23184"/>
              </p:ext>
            </p:extLst>
          </p:nvPr>
        </p:nvGraphicFramePr>
        <p:xfrm>
          <a:off x="540016" y="903990"/>
          <a:ext cx="5860784" cy="4633380"/>
        </p:xfrm>
        <a:graphic>
          <a:graphicData uri="http://schemas.openxmlformats.org/drawingml/2006/table">
            <a:tbl>
              <a:tblPr/>
              <a:tblGrid>
                <a:gridCol w="2491519">
                  <a:extLst>
                    <a:ext uri="{9D8B030D-6E8A-4147-A177-3AD203B41FA5}">
                      <a16:colId xmlns:a16="http://schemas.microsoft.com/office/drawing/2014/main" val="1841193511"/>
                    </a:ext>
                  </a:extLst>
                </a:gridCol>
                <a:gridCol w="3369265">
                  <a:extLst>
                    <a:ext uri="{9D8B030D-6E8A-4147-A177-3AD203B41FA5}">
                      <a16:colId xmlns:a16="http://schemas.microsoft.com/office/drawing/2014/main" val="2302717421"/>
                    </a:ext>
                  </a:extLst>
                </a:gridCol>
              </a:tblGrid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Kingdom: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 tooltip="Plan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Plantae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426347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Vascular plan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Tracheophytes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0504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Flowering plan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Angiosperms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72602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Eudicot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Eudicots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20394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Clade: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tooltip="Asterid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Asterids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34392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tooltip="Lamiale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Lamiales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46365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 tooltip="Lamiacea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Lamiaceae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99266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Genus: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 tooltip="Salvi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Salvia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80738"/>
                  </a:ext>
                </a:extLst>
              </a:tr>
              <a:tr h="51482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Species:</a:t>
                      </a: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 officinalis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658" marR="133658" marT="66830" marB="6683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23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FBDE16B-8437-B3DE-1676-122E61E99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5204" y="2131086"/>
            <a:ext cx="4457700" cy="3000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CBB1E-382B-CA85-8EAB-F7E9F4733E6A}"/>
              </a:ext>
            </a:extLst>
          </p:cNvPr>
          <p:cNvSpPr txBox="1"/>
          <p:nvPr/>
        </p:nvSpPr>
        <p:spPr>
          <a:xfrm>
            <a:off x="8522564" y="503880"/>
            <a:ext cx="2514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Φασκόμηλο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233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DBC49-3DDE-B3AF-FB2A-3E4ECAFD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4D8DA-A3CE-7DAC-7B83-334F25ADF0B9}"/>
              </a:ext>
            </a:extLst>
          </p:cNvPr>
          <p:cNvSpPr txBox="1"/>
          <p:nvPr/>
        </p:nvSpPr>
        <p:spPr>
          <a:xfrm>
            <a:off x="6267635" y="67532"/>
            <a:ext cx="5921316" cy="6857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indent="-4572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sz="2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κοινή</a:t>
            </a:r>
            <a: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ονομ</a:t>
            </a:r>
            <a: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ασία είναι Ελελίφασκος ο φαρμακευτικός,</a:t>
            </a:r>
            <a:r>
              <a:rPr lang="el-GR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αλιφασκιά,</a:t>
            </a:r>
            <a: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φασκομηλιά ή φασκόμηλο</a:t>
            </a:r>
          </a:p>
          <a:p>
            <a:pPr marL="571500" indent="-4572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Ανήκει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στην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οικογένει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α των χειλανθών</a:t>
            </a:r>
            <a:endParaRPr lang="en-US" sz="2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Είν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αι πολυετές</a:t>
            </a:r>
          </a:p>
          <a:p>
            <a:pPr marL="571500" indent="-4572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Είν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αι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θαμνώδες (ύψος μέχρι μισό μέτρο) με πολυάριθμα κλαδιά</a:t>
            </a:r>
          </a:p>
          <a:p>
            <a:pPr marL="571500" indent="-4572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Αυτοφυές και εντοπίζεται </a:t>
            </a:r>
            <a:r>
              <a:rPr lang="en-US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ξηρούς και πετρώδεις τόπους</a:t>
            </a:r>
          </a:p>
          <a:p>
            <a:pPr marL="571500" indent="-4572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n-US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άνθη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είν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αι μωβ και ανθίζουν από το Μάιο ως τον Ιούνιο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0403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4D8DA-A3CE-7DAC-7B83-334F25ADF0B9}"/>
              </a:ext>
            </a:extLst>
          </p:cNvPr>
          <p:cNvSpPr txBox="1"/>
          <p:nvPr/>
        </p:nvSpPr>
        <p:spPr>
          <a:xfrm>
            <a:off x="-216113" y="0"/>
            <a:ext cx="6755907" cy="7014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71500" indent="-3429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φύλλ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του φασκόμηλου είναι στενόμακρα δερματώδη και έχουν συνήθως λευκοπράσινο ή γκριζοπράσινο χρώμα</a:t>
            </a:r>
            <a:endParaRPr lang="el-GR" sz="2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Πολλαπλασιάζεται με σπόρο και με μοσχεύματα</a:t>
            </a:r>
          </a:p>
          <a:p>
            <a:pPr marL="571500" indent="-342900"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Η περιεκτικότητα του φασκόμηλου (απόσταξη απο φύλλα και άνθη) σε αιθέριο έλαιο κυμαίνεται από 1,0-2,5% ανάλογα με το είδος, τις συνθήκες ανάπτυξης, το στάδιο συλλογής κ.ά. </a:t>
            </a:r>
            <a:endParaRPr lang="en-US" sz="2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A group of purple flowers&#10;&#10;Description automatically generated with low confidence">
            <a:extLst>
              <a:ext uri="{FF2B5EF4-FFF2-40B4-BE49-F238E27FC236}">
                <a16:creationId xmlns:a16="http://schemas.microsoft.com/office/drawing/2014/main" id="{E59E81A9-8F03-8912-6091-020190F32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3" r="23497"/>
          <a:stretch/>
        </p:blipFill>
        <p:spPr>
          <a:xfrm>
            <a:off x="6755907" y="10"/>
            <a:ext cx="543609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248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3E86D-DDD1-5E88-7B7A-8E746E300956}"/>
              </a:ext>
            </a:extLst>
          </p:cNvPr>
          <p:cNvSpPr txBox="1"/>
          <p:nvPr/>
        </p:nvSpPr>
        <p:spPr>
          <a:xfrm>
            <a:off x="6746001" y="1335183"/>
            <a:ext cx="4110198" cy="4187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Άλλο</a:t>
            </a: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έν</a:t>
            </a: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συγγενικό είδος που συναντάται και γύρω από τη μεσόγειο θάλασσα είναι το </a:t>
            </a:r>
            <a:r>
              <a:rPr lang="en-US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Salvia verbenaca</a:t>
            </a:r>
            <a:r>
              <a:rPr lang="el-GR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D3E86D-DDD1-5E88-7B7A-8E746E300956}"/>
              </a:ext>
            </a:extLst>
          </p:cNvPr>
          <p:cNvSpPr txBox="1"/>
          <p:nvPr/>
        </p:nvSpPr>
        <p:spPr>
          <a:xfrm>
            <a:off x="295181" y="263656"/>
            <a:ext cx="11210278" cy="612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Καλλιεργητικές τεχνικές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ανθεκτικό φυτό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αναπτύσσεται σε ποικιλία εδαφών αλλά προτιμά αμμώδη, ασβεστούχα εδάφη µε πολύ καλή αποστράγγιση που ζεσταίνονται νωρίς την άνοιξη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προτιμά το φως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έχει μέτριες απαιτήσεις ως προς το πότισμα και ως προς την λίπανση (αραιό πότισμα την άνοιξη και το φθινόπωρο, αλλά συχνό το καλοκαίρι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βασικό ετήσιο κλάδεμα γίνεται στις αρχές της άνοιξης αφού περάσουν οι παγωνιές του χειμώνα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στις αρχές του καλοκαιριού να αφαιρούμε τα λουλούδια του φασκόμηλου για να τονώσουμε την ανάπτυξη του φυλλώματος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7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3E86D-DDD1-5E88-7B7A-8E746E300956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Ιδιότητες</a:t>
            </a:r>
            <a:endParaRPr lang="en-US" sz="2400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Αρωμ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ατικό </a:t>
            </a: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Φα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ρμ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ακευτικό (ιερό φυτό της αθανασίας)</a:t>
            </a: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Μελισσοτροφικό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ντομοαπωθητικό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35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849A51-86E6-EA49-19E5-C468CCF1C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89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3E86D-DDD1-5E88-7B7A-8E746E300956}"/>
              </a:ext>
            </a:extLst>
          </p:cNvPr>
          <p:cNvSpPr txBox="1"/>
          <p:nvPr/>
        </p:nvSpPr>
        <p:spPr>
          <a:xfrm>
            <a:off x="289237" y="108112"/>
            <a:ext cx="4427599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Οικονομική</a:t>
            </a:r>
            <a:r>
              <a:rPr lang="en-US" sz="2400" b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εκμετάλλευση</a:t>
            </a:r>
            <a:endParaRPr lang="en-US" sz="2400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Συσκευ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ασία των φύλλων σε αποξηραμένη μορφή και πώληση ως αφέψημα ή καρύκευμα </a:t>
            </a:r>
          </a:p>
          <a:p>
            <a:pPr marL="4572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Παρα</a:t>
            </a:r>
            <a:r>
              <a:rPr lang="en-US" sz="2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γωγή</a:t>
            </a: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US" sz="2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ιθέριου</a:t>
            </a: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ελ</a:t>
            </a: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αίου για απευθείας χρήση ή χρήση στην αρωµατοποιία, στη φαρµακοποιία και στη βιομηχανία τροφίμων</a:t>
            </a:r>
          </a:p>
        </p:txBody>
      </p:sp>
    </p:spTree>
    <p:extLst>
      <p:ext uri="{BB962C8B-B14F-4D97-AF65-F5344CB8AC3E}">
        <p14:creationId xmlns:p14="http://schemas.microsoft.com/office/powerpoint/2010/main" val="168762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695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Proxima Nova</vt:lpstr>
      <vt:lpstr>Wingdings</vt:lpstr>
      <vt:lpstr>Office Theme</vt:lpstr>
      <vt:lpstr>Αρωματικά Φυτά &amp; Αιθέρια Έλαια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 πολύ!!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Αρωματικά Φυτά &amp; Αιθέρια Έλαια</dc:title>
  <dc:creator>palaiogeorgou_am@aua.gr</dc:creator>
  <cp:lastModifiedBy>palaiogeorgou_am@aua.gr</cp:lastModifiedBy>
  <cp:revision>89</cp:revision>
  <dcterms:created xsi:type="dcterms:W3CDTF">2022-12-06T12:57:14Z</dcterms:created>
  <dcterms:modified xsi:type="dcterms:W3CDTF">2022-12-06T17:29:59Z</dcterms:modified>
</cp:coreProperties>
</file>