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7" r:id="rId2"/>
    <p:sldId id="263" r:id="rId3"/>
    <p:sldId id="297" r:id="rId4"/>
    <p:sldId id="301" r:id="rId5"/>
    <p:sldId id="304" r:id="rId6"/>
    <p:sldId id="303" r:id="rId7"/>
    <p:sldId id="302" r:id="rId8"/>
    <p:sldId id="305" r:id="rId9"/>
    <p:sldId id="306" r:id="rId10"/>
    <p:sldId id="307" r:id="rId11"/>
    <p:sldId id="298" r:id="rId12"/>
    <p:sldId id="299" r:id="rId13"/>
    <p:sldId id="300" r:id="rId14"/>
    <p:sldId id="308" r:id="rId15"/>
    <p:sldId id="309" r:id="rId16"/>
    <p:sldId id="310" r:id="rId17"/>
    <p:sldId id="311" r:id="rId18"/>
    <p:sldId id="292" r:id="rId19"/>
    <p:sldId id="293" r:id="rId20"/>
    <p:sldId id="294" r:id="rId21"/>
  </p:sldIdLst>
  <p:sldSz cx="12192000" cy="6858000"/>
  <p:notesSz cx="6858000" cy="9144000"/>
  <p:defaultText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86" d="100"/>
          <a:sy n="86" d="100"/>
        </p:scale>
        <p:origin x="562" y="5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89787314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r>
              <a:rPr lang="en-US"/>
              <a:t>Click icon to add picture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0106861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706443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a:t>Click to edit Master title style</a:t>
            </a:r>
            <a:endParaRPr lang="en-US" dirty="0"/>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3785875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r>
              <a:rPr lang="en-US"/>
              <a:t>Click icon to add picture</a:t>
            </a:r>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3871376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dirty="0"/>
          </a:p>
        </p:txBody>
      </p:sp>
    </p:spTree>
    <p:extLst>
      <p:ext uri="{BB962C8B-B14F-4D97-AF65-F5344CB8AC3E}">
        <p14:creationId xmlns:p14="http://schemas.microsoft.com/office/powerpoint/2010/main" val="132060531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6393564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dirty="0"/>
          </a:p>
        </p:txBody>
      </p:sp>
    </p:spTree>
    <p:extLst>
      <p:ext uri="{BB962C8B-B14F-4D97-AF65-F5344CB8AC3E}">
        <p14:creationId xmlns:p14="http://schemas.microsoft.com/office/powerpoint/2010/main" val="348670959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a:t>Click to edit Master text styles</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a:t>Click to edit Master text styles</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a:t>Click to edit Master text styles</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a:t>Click to edit Master text styles</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a:t>Click to edit Master text styles</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a:t>Click to edit Master text styles</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a:t>Click to edit Master text styles</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a:t>Click to edit Master text styles</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25007327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r>
              <a:rPr lang="en-US"/>
              <a:t>Click icon to add picture</a:t>
            </a:r>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r>
              <a:rPr lang="en-US"/>
              <a:t>Click icon to add picture</a:t>
            </a:r>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r>
              <a:rPr lang="en-US"/>
              <a:t>Click icon to add picture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dirty="0"/>
          </a:p>
        </p:txBody>
      </p:sp>
    </p:spTree>
    <p:extLst>
      <p:ext uri="{BB962C8B-B14F-4D97-AF65-F5344CB8AC3E}">
        <p14:creationId xmlns:p14="http://schemas.microsoft.com/office/powerpoint/2010/main" val="193308388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a:t>Click to edit Master title style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918490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r>
              <a:rPr lang="en-US"/>
              <a:t>Click icon to add picture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a:t>Click to edit Master text styles</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r>
              <a:rPr lang="en-US"/>
              <a:t>Click icon to add picture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6797972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97604781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3282598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r>
              <a:rPr lang="en-US"/>
              <a:t>Click icon to add picture</a:t>
            </a:r>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116269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r>
              <a:rPr lang="en-US"/>
              <a:t>Click icon to add picture</a:t>
            </a:r>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82841682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a:t>Click to edit Master title style</a:t>
            </a:r>
            <a:endParaRPr lang="en-US" dirty="0"/>
          </a:p>
        </p:txBody>
      </p:sp>
    </p:spTree>
    <p:extLst>
      <p:ext uri="{BB962C8B-B14F-4D97-AF65-F5344CB8AC3E}">
        <p14:creationId xmlns:p14="http://schemas.microsoft.com/office/powerpoint/2010/main" val="131039781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r>
              <a:rPr lang="en-US"/>
              <a:t>Click icon to add picture</a:t>
            </a:r>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3792376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2724830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47380048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5.xml"/><Relationship Id="rId4" Type="http://schemas.openxmlformats.org/officeDocument/2006/relationships/image" Target="../media/image5.sv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772414" y="2745148"/>
            <a:ext cx="4236720" cy="1356360"/>
          </a:xfrm>
        </p:spPr>
        <p:txBody>
          <a:bodyPr/>
          <a:lstStyle/>
          <a:p>
            <a:r>
              <a:rPr lang="el-GR" sz="3200" dirty="0">
                <a:latin typeface="Arial" panose="020B0604020202020204" pitchFamily="34" charset="0"/>
                <a:cs typeface="Arial" panose="020B0604020202020204" pitchFamily="34" charset="0"/>
              </a:rPr>
              <a:t>Αρωματικά Φυτά &amp; Αιθέρια Έλαια</a:t>
            </a:r>
            <a:br>
              <a:rPr lang="el-GR" sz="3200" dirty="0">
                <a:latin typeface="Arial" panose="020B0604020202020204" pitchFamily="34" charset="0"/>
                <a:cs typeface="Arial" panose="020B0604020202020204" pitchFamily="34" charset="0"/>
              </a:rPr>
            </a:br>
            <a:r>
              <a:rPr lang="en-US" sz="3200" dirty="0">
                <a:latin typeface="Arial" panose="020B0604020202020204" pitchFamily="34" charset="0"/>
                <a:cs typeface="Arial" panose="020B0604020202020204" pitchFamily="34" charset="0"/>
              </a:rPr>
              <a:t>5</a:t>
            </a:r>
            <a:r>
              <a:rPr lang="el-GR" sz="3200" baseline="30000" dirty="0">
                <a:latin typeface="Arial" panose="020B0604020202020204" pitchFamily="34" charset="0"/>
                <a:cs typeface="Arial" panose="020B0604020202020204" pitchFamily="34" charset="0"/>
              </a:rPr>
              <a:t>ο</a:t>
            </a:r>
            <a:r>
              <a:rPr lang="el-GR" sz="3200" dirty="0">
                <a:latin typeface="Arial" panose="020B0604020202020204" pitchFamily="34" charset="0"/>
                <a:cs typeface="Arial" panose="020B0604020202020204" pitchFamily="34" charset="0"/>
              </a:rPr>
              <a:t> Εργαστήριο</a:t>
            </a:r>
            <a:endParaRPr lang="en-US" sz="3200" dirty="0"/>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648127" y="4379182"/>
            <a:ext cx="4876800" cy="701040"/>
          </a:xfrm>
        </p:spPr>
        <p:txBody>
          <a:bodyPr>
            <a:normAutofit fontScale="25000" lnSpcReduction="20000"/>
          </a:bodyPr>
          <a:lstStyle/>
          <a:p>
            <a:pPr algn="ctr">
              <a:lnSpc>
                <a:spcPct val="120000"/>
              </a:lnSpc>
            </a:pPr>
            <a:r>
              <a:rPr lang="el-GR" sz="7200" dirty="0">
                <a:latin typeface="Arial" panose="020B0604020202020204" pitchFamily="34" charset="0"/>
                <a:cs typeface="Arial" panose="020B0604020202020204" pitchFamily="34" charset="0"/>
              </a:rPr>
              <a:t>Παλαιογεώργου Αναστασία-Μαρίνα </a:t>
            </a:r>
          </a:p>
          <a:p>
            <a:pPr algn="ctr">
              <a:lnSpc>
                <a:spcPct val="120000"/>
              </a:lnSpc>
            </a:pPr>
            <a:r>
              <a:rPr lang="el-GR" sz="7200" dirty="0">
                <a:latin typeface="Arial" panose="020B0604020202020204" pitchFamily="34" charset="0"/>
                <a:cs typeface="Arial" panose="020B0604020202020204" pitchFamily="34" charset="0"/>
              </a:rPr>
              <a:t>Βιοτεχνολόγος MSc, PhD</a:t>
            </a:r>
          </a:p>
          <a:p>
            <a:pPr algn="ctr">
              <a:lnSpc>
                <a:spcPct val="120000"/>
              </a:lnSpc>
            </a:pPr>
            <a:r>
              <a:rPr lang="el-GR" sz="7200" dirty="0">
                <a:latin typeface="Arial" panose="020B0604020202020204" pitchFamily="34" charset="0"/>
                <a:cs typeface="Arial" panose="020B0604020202020204" pitchFamily="34" charset="0"/>
              </a:rPr>
              <a:t>Πανεπιστημιακή Υπότροφος </a:t>
            </a:r>
          </a:p>
          <a:p>
            <a:endParaRPr lang="en-US" dirty="0"/>
          </a:p>
        </p:txBody>
      </p:sp>
    </p:spTree>
    <p:extLst>
      <p:ext uri="{BB962C8B-B14F-4D97-AF65-F5344CB8AC3E}">
        <p14:creationId xmlns:p14="http://schemas.microsoft.com/office/powerpoint/2010/main" val="164242537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B6FA0A9-F16F-AFF5-6A86-C97F2A72A549}"/>
              </a:ext>
            </a:extLst>
          </p:cNvPr>
          <p:cNvPicPr>
            <a:picLocks noChangeAspect="1"/>
          </p:cNvPicPr>
          <p:nvPr/>
        </p:nvPicPr>
        <p:blipFill rotWithShape="1">
          <a:blip r:embed="rId2"/>
          <a:srcRect l="32913" t="42071" r="22305" b="16116"/>
          <a:stretch/>
        </p:blipFill>
        <p:spPr>
          <a:xfrm>
            <a:off x="204187" y="1569428"/>
            <a:ext cx="8353889" cy="4387488"/>
          </a:xfrm>
          <a:prstGeom prst="rect">
            <a:avLst/>
          </a:prstGeom>
        </p:spPr>
      </p:pic>
    </p:spTree>
    <p:extLst>
      <p:ext uri="{BB962C8B-B14F-4D97-AF65-F5344CB8AC3E}">
        <p14:creationId xmlns:p14="http://schemas.microsoft.com/office/powerpoint/2010/main" val="291511413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083559B-91DF-FBB5-28D2-DD6E05D3886B}"/>
              </a:ext>
            </a:extLst>
          </p:cNvPr>
          <p:cNvSpPr txBox="1"/>
          <p:nvPr/>
        </p:nvSpPr>
        <p:spPr>
          <a:xfrm>
            <a:off x="266330" y="2956264"/>
            <a:ext cx="9090734" cy="1685846"/>
          </a:xfrm>
          <a:prstGeom prst="rect">
            <a:avLst/>
          </a:prstGeom>
          <a:noFill/>
        </p:spPr>
        <p:txBody>
          <a:bodyPr wrap="square" rtlCol="0">
            <a:spAutoFit/>
          </a:bodyPr>
          <a:lstStyle/>
          <a:p>
            <a:pPr algn="just">
              <a:lnSpc>
                <a:spcPct val="150000"/>
              </a:lnSpc>
            </a:pPr>
            <a:r>
              <a:rPr lang="el-GR" sz="2400" dirty="0">
                <a:solidFill>
                  <a:prstClr val="black"/>
                </a:solidFill>
                <a:latin typeface="Arial" panose="020B0604020202020204" pitchFamily="34" charset="0"/>
                <a:cs typeface="Arial" panose="020B0604020202020204" pitchFamily="34" charset="0"/>
              </a:rPr>
              <a:t>Η αντικαρκινική δράση (κυτταροτοξικότητα) ενός αιθέριου ελαίου μπορεί να προσδιοριστεί χρησιμοποιώντας καρκινικές κυτταρικές σειρές ευκαρυωτικών οργανισμών.</a:t>
            </a:r>
          </a:p>
        </p:txBody>
      </p:sp>
    </p:spTree>
    <p:extLst>
      <p:ext uri="{BB962C8B-B14F-4D97-AF65-F5344CB8AC3E}">
        <p14:creationId xmlns:p14="http://schemas.microsoft.com/office/powerpoint/2010/main" val="75576696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7843A5E-B08F-53A9-C193-A043EF59DE7A}"/>
              </a:ext>
            </a:extLst>
          </p:cNvPr>
          <p:cNvSpPr txBox="1"/>
          <p:nvPr/>
        </p:nvSpPr>
        <p:spPr>
          <a:xfrm>
            <a:off x="279647" y="707539"/>
            <a:ext cx="6098958" cy="461665"/>
          </a:xfrm>
          <a:prstGeom prst="rect">
            <a:avLst/>
          </a:prstGeom>
          <a:noFill/>
        </p:spPr>
        <p:txBody>
          <a:bodyPr wrap="square">
            <a:spAutoFit/>
          </a:bodyPr>
          <a:lstStyle/>
          <a:p>
            <a:r>
              <a:rPr lang="el-GR" sz="2400" b="1" dirty="0">
                <a:latin typeface="Arial" panose="020B0604020202020204" pitchFamily="34" charset="0"/>
                <a:cs typeface="Arial" panose="020B0604020202020204" pitchFamily="34" charset="0"/>
              </a:rPr>
              <a:t>Θρεπτικό Κυτταροκαλλιέργειες</a:t>
            </a:r>
          </a:p>
        </p:txBody>
      </p:sp>
      <p:sp>
        <p:nvSpPr>
          <p:cNvPr id="8" name="TextBox 7">
            <a:extLst>
              <a:ext uri="{FF2B5EF4-FFF2-40B4-BE49-F238E27FC236}">
                <a16:creationId xmlns:a16="http://schemas.microsoft.com/office/drawing/2014/main" id="{037D423C-969E-3FB2-1C7C-B3D968AC95FF}"/>
              </a:ext>
            </a:extLst>
          </p:cNvPr>
          <p:cNvSpPr txBox="1"/>
          <p:nvPr/>
        </p:nvSpPr>
        <p:spPr>
          <a:xfrm>
            <a:off x="279647" y="1169204"/>
            <a:ext cx="6098958" cy="5009833"/>
          </a:xfrm>
          <a:prstGeom prst="rect">
            <a:avLst/>
          </a:prstGeom>
          <a:noFill/>
        </p:spPr>
        <p:txBody>
          <a:bodyPr wrap="square">
            <a:spAutoFit/>
          </a:bodyPr>
          <a:lstStyle/>
          <a:p>
            <a:pPr algn="just">
              <a:lnSpc>
                <a:spcPct val="150000"/>
              </a:lnSpc>
            </a:pPr>
            <a:r>
              <a:rPr lang="en-US" sz="2400" dirty="0">
                <a:latin typeface="Arial" panose="020B0604020202020204" pitchFamily="34" charset="0"/>
                <a:cs typeface="Arial" panose="020B0604020202020204" pitchFamily="34" charset="0"/>
              </a:rPr>
              <a:t>Dulbecco’s Phosphate Buffers Saline (PBS)</a:t>
            </a:r>
          </a:p>
          <a:p>
            <a:pPr algn="just">
              <a:lnSpc>
                <a:spcPct val="150000"/>
              </a:lnSpc>
            </a:pPr>
            <a:r>
              <a:rPr lang="el-GR" sz="2400" dirty="0">
                <a:latin typeface="Arial" panose="020B0604020202020204" pitchFamily="34" charset="0"/>
                <a:cs typeface="Arial" panose="020B0604020202020204" pitchFamily="34" charset="0"/>
              </a:rPr>
              <a:t>Τρυψίνη</a:t>
            </a:r>
            <a:endParaRPr lang="en-US" sz="2400" dirty="0">
              <a:latin typeface="Arial" panose="020B0604020202020204" pitchFamily="34" charset="0"/>
              <a:cs typeface="Arial" panose="020B0604020202020204" pitchFamily="34" charset="0"/>
            </a:endParaRPr>
          </a:p>
          <a:p>
            <a:pPr algn="just">
              <a:lnSpc>
                <a:spcPct val="150000"/>
              </a:lnSpc>
            </a:pPr>
            <a:r>
              <a:rPr lang="en-US" sz="2400" dirty="0">
                <a:latin typeface="Arial" panose="020B0604020202020204" pitchFamily="34" charset="0"/>
                <a:cs typeface="Arial" panose="020B0604020202020204" pitchFamily="34" charset="0"/>
              </a:rPr>
              <a:t>Fetal Bovine Serum (FBS)</a:t>
            </a:r>
          </a:p>
          <a:p>
            <a:pPr algn="just">
              <a:lnSpc>
                <a:spcPct val="150000"/>
              </a:lnSpc>
            </a:pPr>
            <a:r>
              <a:rPr lang="el-GR" sz="2400" dirty="0">
                <a:latin typeface="Arial" panose="020B0604020202020204" pitchFamily="34" charset="0"/>
                <a:cs typeface="Arial" panose="020B0604020202020204" pitchFamily="34" charset="0"/>
              </a:rPr>
              <a:t>Πενικιλλίνη/Στρεπτομυκίνη</a:t>
            </a:r>
            <a:endParaRPr lang="en-US" sz="2400" dirty="0">
              <a:latin typeface="Arial" panose="020B0604020202020204" pitchFamily="34" charset="0"/>
              <a:cs typeface="Arial" panose="020B0604020202020204" pitchFamily="34" charset="0"/>
            </a:endParaRPr>
          </a:p>
          <a:p>
            <a:pPr algn="just">
              <a:lnSpc>
                <a:spcPct val="150000"/>
              </a:lnSpc>
            </a:pPr>
            <a:r>
              <a:rPr lang="en-US" sz="2400" dirty="0">
                <a:latin typeface="Arial" panose="020B0604020202020204" pitchFamily="34" charset="0"/>
                <a:cs typeface="Arial" panose="020B0604020202020204" pitchFamily="34" charset="0"/>
              </a:rPr>
              <a:t>Trypan Blue 0,5 % (w/v)</a:t>
            </a:r>
          </a:p>
          <a:p>
            <a:pPr algn="just">
              <a:lnSpc>
                <a:spcPct val="150000"/>
              </a:lnSpc>
            </a:pPr>
            <a:r>
              <a:rPr lang="en-US" sz="2400" dirty="0">
                <a:latin typeface="Arial" panose="020B0604020202020204" pitchFamily="34" charset="0"/>
                <a:cs typeface="Arial" panose="020B0604020202020204" pitchFamily="34" charset="0"/>
              </a:rPr>
              <a:t>DMEM High Glucose</a:t>
            </a:r>
          </a:p>
          <a:p>
            <a:pPr algn="just">
              <a:lnSpc>
                <a:spcPct val="150000"/>
              </a:lnSpc>
            </a:pPr>
            <a:r>
              <a:rPr lang="en-US" sz="2400" dirty="0">
                <a:latin typeface="Arial" panose="020B0604020202020204" pitchFamily="34" charset="0"/>
                <a:cs typeface="Arial" panose="020B0604020202020204" pitchFamily="34" charset="0"/>
              </a:rPr>
              <a:t>DMEM F-12</a:t>
            </a:r>
          </a:p>
          <a:p>
            <a:pPr algn="just">
              <a:lnSpc>
                <a:spcPct val="150000"/>
              </a:lnSpc>
            </a:pPr>
            <a:r>
              <a:rPr lang="en-US" sz="2400" dirty="0">
                <a:latin typeface="Arial" panose="020B0604020202020204" pitchFamily="34" charset="0"/>
                <a:cs typeface="Arial" panose="020B0604020202020204" pitchFamily="34" charset="0"/>
              </a:rPr>
              <a:t>DMSO (Dimethyl Sulfoxide)</a:t>
            </a:r>
          </a:p>
          <a:p>
            <a:pPr algn="just">
              <a:lnSpc>
                <a:spcPct val="150000"/>
              </a:lnSpc>
            </a:pPr>
            <a:r>
              <a:rPr lang="el-GR" sz="2400" dirty="0">
                <a:latin typeface="Arial" panose="020B0604020202020204" pitchFamily="34" charset="0"/>
                <a:cs typeface="Arial" panose="020B0604020202020204" pitchFamily="34" charset="0"/>
              </a:rPr>
              <a:t>Μέσο παγώματος (</a:t>
            </a:r>
            <a:r>
              <a:rPr lang="en-US" sz="2400" dirty="0">
                <a:latin typeface="Arial" panose="020B0604020202020204" pitchFamily="34" charset="0"/>
                <a:cs typeface="Arial" panose="020B0604020202020204" pitchFamily="34" charset="0"/>
              </a:rPr>
              <a:t>freezing medium) </a:t>
            </a:r>
            <a:endParaRPr lang="el-GR"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63191209"/>
      </p:ext>
    </p:extLst>
  </p:cSld>
  <p:clrMapOvr>
    <a:masterClrMapping/>
  </p:clrMapOvr>
  <p:transition spd="slow">
    <p:push dir="u"/>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37D423C-969E-3FB2-1C7C-B3D968AC95FF}"/>
              </a:ext>
            </a:extLst>
          </p:cNvPr>
          <p:cNvSpPr txBox="1"/>
          <p:nvPr/>
        </p:nvSpPr>
        <p:spPr>
          <a:xfrm>
            <a:off x="155360" y="2586077"/>
            <a:ext cx="8784454" cy="1685846"/>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Οι διάφορες καρκινικές σειρές, είτε ανθρώπινες είτε από ζώο, καλλιεργούνται σε κατάλληλο θρεπτικό παρουσία του υπό μελέτη αντικαρκινικού παράγοντα.</a:t>
            </a:r>
          </a:p>
        </p:txBody>
      </p:sp>
    </p:spTree>
    <p:extLst>
      <p:ext uri="{BB962C8B-B14F-4D97-AF65-F5344CB8AC3E}">
        <p14:creationId xmlns:p14="http://schemas.microsoft.com/office/powerpoint/2010/main" val="15883514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37D423C-969E-3FB2-1C7C-B3D968AC95FF}"/>
              </a:ext>
            </a:extLst>
          </p:cNvPr>
          <p:cNvSpPr txBox="1"/>
          <p:nvPr/>
        </p:nvSpPr>
        <p:spPr>
          <a:xfrm>
            <a:off x="288525" y="384414"/>
            <a:ext cx="9361502" cy="577850"/>
          </a:xfrm>
          <a:prstGeom prst="rect">
            <a:avLst/>
          </a:prstGeom>
          <a:noFill/>
        </p:spPr>
        <p:txBody>
          <a:bodyPr wrap="square">
            <a:spAutoFit/>
          </a:bodyPr>
          <a:lstStyle/>
          <a:p>
            <a:pPr algn="just">
              <a:lnSpc>
                <a:spcPct val="150000"/>
              </a:lnSpc>
            </a:pPr>
            <a:r>
              <a:rPr lang="el-GR" sz="2400" b="1" dirty="0">
                <a:latin typeface="Arial" panose="020B0604020202020204" pitchFamily="34" charset="0"/>
                <a:cs typeface="Arial" panose="020B0604020202020204" pitchFamily="34" charset="0"/>
              </a:rPr>
              <a:t>Συχνές καρκινικές σειρές που συναντώνται στη βιβλιογραφία</a:t>
            </a:r>
          </a:p>
        </p:txBody>
      </p:sp>
      <p:sp>
        <p:nvSpPr>
          <p:cNvPr id="3" name="TextBox 2">
            <a:extLst>
              <a:ext uri="{FF2B5EF4-FFF2-40B4-BE49-F238E27FC236}">
                <a16:creationId xmlns:a16="http://schemas.microsoft.com/office/drawing/2014/main" id="{D7F0CF37-4506-3628-69B3-C36C19E135D8}"/>
              </a:ext>
            </a:extLst>
          </p:cNvPr>
          <p:cNvSpPr txBox="1"/>
          <p:nvPr/>
        </p:nvSpPr>
        <p:spPr>
          <a:xfrm>
            <a:off x="368424" y="1108787"/>
            <a:ext cx="7443926" cy="5563831"/>
          </a:xfrm>
          <a:prstGeom prst="rect">
            <a:avLst/>
          </a:prstGeom>
          <a:noFill/>
        </p:spPr>
        <p:txBody>
          <a:bodyPr wrap="square">
            <a:spAutoFit/>
          </a:bodyPr>
          <a:lstStyle/>
          <a:p>
            <a:pPr marL="342900" indent="-342900" algn="just">
              <a:lnSpc>
                <a:spcPct val="150000"/>
              </a:lnSpc>
              <a:buFont typeface="Wingdings" panose="05000000000000000000" pitchFamily="2" charset="2"/>
              <a:buChar char="ü"/>
            </a:pPr>
            <a:r>
              <a:rPr lang="el-GR" sz="2400" dirty="0">
                <a:latin typeface="Arial" panose="020B0604020202020204" pitchFamily="34" charset="0"/>
                <a:cs typeface="Arial" panose="020B0604020202020204" pitchFamily="34" charset="0"/>
              </a:rPr>
              <a:t>Α375, κακοήθες μελάνωμα </a:t>
            </a:r>
          </a:p>
          <a:p>
            <a:pPr marL="342900" indent="-342900" algn="just">
              <a:lnSpc>
                <a:spcPct val="150000"/>
              </a:lnSpc>
              <a:buFont typeface="Wingdings" panose="05000000000000000000" pitchFamily="2" charset="2"/>
              <a:buChar char="ü"/>
            </a:pPr>
            <a:r>
              <a:rPr lang="el-GR" sz="2400" dirty="0">
                <a:latin typeface="Arial" panose="020B0604020202020204" pitchFamily="34" charset="0"/>
                <a:cs typeface="Arial" panose="020B0604020202020204" pitchFamily="34" charset="0"/>
              </a:rPr>
              <a:t>HaCaT, αθανατοποιημένα κερατινοκύτταρα </a:t>
            </a:r>
          </a:p>
          <a:p>
            <a:pPr marL="342900" indent="-342900" algn="just">
              <a:lnSpc>
                <a:spcPct val="150000"/>
              </a:lnSpc>
              <a:buFont typeface="Wingdings" panose="05000000000000000000" pitchFamily="2" charset="2"/>
              <a:buChar char="ü"/>
            </a:pPr>
            <a:r>
              <a:rPr lang="el-GR" sz="2400" dirty="0">
                <a:latin typeface="Arial" panose="020B0604020202020204" pitchFamily="34" charset="0"/>
                <a:cs typeface="Arial" panose="020B0604020202020204" pitchFamily="34" charset="0"/>
              </a:rPr>
              <a:t>Caco2, κόλον αδενοκαρκίνωμα</a:t>
            </a:r>
          </a:p>
          <a:p>
            <a:pPr marL="342900" indent="-342900" algn="just">
              <a:lnSpc>
                <a:spcPct val="150000"/>
              </a:lnSpc>
              <a:buFont typeface="Wingdings" panose="05000000000000000000" pitchFamily="2" charset="2"/>
              <a:buChar char="ü"/>
            </a:pPr>
            <a:r>
              <a:rPr lang="el-GR" sz="2400" dirty="0">
                <a:latin typeface="Arial" panose="020B0604020202020204" pitchFamily="34" charset="0"/>
                <a:cs typeface="Arial" panose="020B0604020202020204" pitchFamily="34" charset="0"/>
              </a:rPr>
              <a:t>PC3, αδενοκαρκίνωμα προοστάτη </a:t>
            </a:r>
          </a:p>
          <a:p>
            <a:pPr marL="342900" indent="-342900" algn="just">
              <a:lnSpc>
                <a:spcPct val="150000"/>
              </a:lnSpc>
              <a:buFont typeface="Wingdings" panose="05000000000000000000" pitchFamily="2" charset="2"/>
              <a:buChar char="ü"/>
            </a:pPr>
            <a:r>
              <a:rPr lang="el-GR" sz="2400" dirty="0">
                <a:latin typeface="Arial" panose="020B0604020202020204" pitchFamily="34" charset="0"/>
                <a:cs typeface="Arial" panose="020B0604020202020204" pitchFamily="34" charset="0"/>
              </a:rPr>
              <a:t>DU145, μεταστατικός καρκίνος προστάτη </a:t>
            </a:r>
          </a:p>
          <a:p>
            <a:pPr marL="342900" indent="-342900" algn="just">
              <a:lnSpc>
                <a:spcPct val="150000"/>
              </a:lnSpc>
              <a:buFont typeface="Wingdings" panose="05000000000000000000" pitchFamily="2" charset="2"/>
              <a:buChar char="ü"/>
            </a:pPr>
            <a:r>
              <a:rPr lang="en-US" sz="2400" b="0" i="0" dirty="0">
                <a:effectLst/>
                <a:latin typeface="Arial" panose="020B0604020202020204" pitchFamily="34" charset="0"/>
              </a:rPr>
              <a:t>MCF- 7</a:t>
            </a:r>
            <a:r>
              <a:rPr lang="el-GR" sz="2400" b="0" i="0" dirty="0">
                <a:effectLst/>
                <a:latin typeface="Arial" panose="020B0604020202020204" pitchFamily="34" charset="0"/>
              </a:rPr>
              <a:t>, καρκινικά κύτταρα μαστού</a:t>
            </a:r>
          </a:p>
          <a:p>
            <a:pPr marL="342900" indent="-342900" algn="just">
              <a:lnSpc>
                <a:spcPct val="150000"/>
              </a:lnSpc>
              <a:buFont typeface="Wingdings" panose="05000000000000000000" pitchFamily="2" charset="2"/>
              <a:buChar char="ü"/>
            </a:pPr>
            <a:r>
              <a:rPr lang="en-US" sz="2400" dirty="0">
                <a:latin typeface="Arial" panose="020B0604020202020204" pitchFamily="34" charset="0"/>
                <a:cs typeface="Arial" panose="020B0604020202020204" pitchFamily="34" charset="0"/>
              </a:rPr>
              <a:t>THP-1</a:t>
            </a:r>
            <a:r>
              <a:rPr lang="el-GR" sz="2400" dirty="0">
                <a:latin typeface="Arial" panose="020B0604020202020204" pitchFamily="34" charset="0"/>
                <a:cs typeface="Arial" panose="020B0604020202020204" pitchFamily="34" charset="0"/>
              </a:rPr>
              <a:t>, λευχαιμία</a:t>
            </a:r>
          </a:p>
          <a:p>
            <a:pPr marL="342900" indent="-342900" algn="just">
              <a:lnSpc>
                <a:spcPct val="150000"/>
              </a:lnSpc>
              <a:buFont typeface="Wingdings" panose="05000000000000000000" pitchFamily="2" charset="2"/>
              <a:buChar char="ü"/>
            </a:pPr>
            <a:r>
              <a:rPr lang="en-US" sz="2400" dirty="0">
                <a:latin typeface="Arial" panose="020B0604020202020204" pitchFamily="34" charset="0"/>
                <a:cs typeface="Arial" panose="020B0604020202020204" pitchFamily="34" charset="0"/>
              </a:rPr>
              <a:t>Vero</a:t>
            </a:r>
            <a:r>
              <a:rPr lang="el-GR" sz="2400" dirty="0">
                <a:latin typeface="Arial" panose="020B0604020202020204" pitchFamily="34" charset="0"/>
                <a:cs typeface="Arial" panose="020B0604020202020204" pitchFamily="34" charset="0"/>
              </a:rPr>
              <a:t>, νεφρικά καρκινικά κύτταρα από πίθηκο</a:t>
            </a:r>
            <a:endParaRPr lang="en-US" sz="2400" dirty="0">
              <a:latin typeface="Arial" panose="020B0604020202020204" pitchFamily="34" charset="0"/>
              <a:cs typeface="Arial" panose="020B0604020202020204" pitchFamily="34" charset="0"/>
            </a:endParaRPr>
          </a:p>
          <a:p>
            <a:pPr marL="342900" indent="-342900" algn="just">
              <a:lnSpc>
                <a:spcPct val="150000"/>
              </a:lnSpc>
              <a:buFont typeface="Wingdings" panose="05000000000000000000" pitchFamily="2" charset="2"/>
              <a:buChar char="ü"/>
            </a:pPr>
            <a:r>
              <a:rPr lang="en-US" sz="2400" dirty="0">
                <a:latin typeface="Arial" panose="020B0604020202020204" pitchFamily="34" charset="0"/>
                <a:cs typeface="Arial" panose="020B0604020202020204" pitchFamily="34" charset="0"/>
              </a:rPr>
              <a:t>RSC, </a:t>
            </a:r>
            <a:r>
              <a:rPr lang="el-GR" sz="2400" dirty="0">
                <a:latin typeface="Arial" panose="020B0604020202020204" pitchFamily="34" charset="0"/>
                <a:cs typeface="Arial" panose="020B0604020202020204" pitchFamily="34" charset="0"/>
              </a:rPr>
              <a:t>νευρικό σύστημα ποντικών</a:t>
            </a:r>
          </a:p>
          <a:p>
            <a:pPr marL="342900" indent="-342900" algn="just">
              <a:lnSpc>
                <a:spcPct val="150000"/>
              </a:lnSpc>
              <a:buFont typeface="Wingdings" panose="05000000000000000000" pitchFamily="2" charset="2"/>
              <a:buChar char="ü"/>
            </a:pPr>
            <a:endParaRPr lang="el-GR"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5265891"/>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73D3BF1-0397-88CB-AA10-DE1CB9359103}"/>
              </a:ext>
            </a:extLst>
          </p:cNvPr>
          <p:cNvSpPr txBox="1"/>
          <p:nvPr/>
        </p:nvSpPr>
        <p:spPr>
          <a:xfrm>
            <a:off x="350667" y="441210"/>
            <a:ext cx="9183949" cy="461665"/>
          </a:xfrm>
          <a:prstGeom prst="rect">
            <a:avLst/>
          </a:prstGeom>
          <a:noFill/>
        </p:spPr>
        <p:txBody>
          <a:bodyPr wrap="square">
            <a:spAutoFit/>
          </a:bodyPr>
          <a:lstStyle/>
          <a:p>
            <a:r>
              <a:rPr lang="el-GR" sz="2400" b="1" dirty="0">
                <a:latin typeface="Arial" panose="020B0604020202020204" pitchFamily="34" charset="0"/>
                <a:cs typeface="Arial" panose="020B0604020202020204" pitchFamily="34" charset="0"/>
              </a:rPr>
              <a:t>Μέθοδος 1. Καταμέτρηση Κυττάρων – </a:t>
            </a:r>
            <a:r>
              <a:rPr lang="en-US" sz="2400" b="1" dirty="0">
                <a:latin typeface="Arial" panose="020B0604020202020204" pitchFamily="34" charset="0"/>
                <a:cs typeface="Arial" panose="020B0604020202020204" pitchFamily="34" charset="0"/>
              </a:rPr>
              <a:t>Trypan Blue assay</a:t>
            </a:r>
            <a:endParaRPr lang="el-GR" sz="2400"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C91DDC62-DB88-A5EB-1AE6-ECD87F072D7D}"/>
              </a:ext>
            </a:extLst>
          </p:cNvPr>
          <p:cNvSpPr txBox="1"/>
          <p:nvPr/>
        </p:nvSpPr>
        <p:spPr>
          <a:xfrm>
            <a:off x="350666" y="1053768"/>
            <a:ext cx="7941077" cy="461665"/>
          </a:xfrm>
          <a:prstGeom prst="rect">
            <a:avLst/>
          </a:prstGeom>
          <a:noFill/>
        </p:spPr>
        <p:txBody>
          <a:bodyPr wrap="square">
            <a:spAutoFit/>
          </a:bodyPr>
          <a:lstStyle/>
          <a:p>
            <a:r>
              <a:rPr lang="el-GR" sz="2400" dirty="0">
                <a:latin typeface="Arial" panose="020B0604020202020204" pitchFamily="34" charset="0"/>
                <a:cs typeface="Arial" panose="020B0604020202020204" pitchFamily="34" charset="0"/>
              </a:rPr>
              <a:t>Χρησιμοποιήται το αιμοκυτταρόμετρο </a:t>
            </a:r>
            <a:r>
              <a:rPr lang="en-US" sz="2400" dirty="0">
                <a:latin typeface="Arial" panose="020B0604020202020204" pitchFamily="34" charset="0"/>
                <a:cs typeface="Arial" panose="020B0604020202020204" pitchFamily="34" charset="0"/>
              </a:rPr>
              <a:t>Neubauer</a:t>
            </a:r>
            <a:endParaRPr lang="el-GR" sz="2400" dirty="0">
              <a:latin typeface="Arial" panose="020B0604020202020204" pitchFamily="34" charset="0"/>
              <a:cs typeface="Arial" panose="020B0604020202020204" pitchFamily="34" charset="0"/>
            </a:endParaRPr>
          </a:p>
        </p:txBody>
      </p:sp>
      <p:pic>
        <p:nvPicPr>
          <p:cNvPr id="9" name="Picture 8">
            <a:extLst>
              <a:ext uri="{FF2B5EF4-FFF2-40B4-BE49-F238E27FC236}">
                <a16:creationId xmlns:a16="http://schemas.microsoft.com/office/drawing/2014/main" id="{18FC2116-A573-2FD0-0A45-D53BDEE2E19A}"/>
              </a:ext>
            </a:extLst>
          </p:cNvPr>
          <p:cNvPicPr>
            <a:picLocks noChangeAspect="1"/>
          </p:cNvPicPr>
          <p:nvPr/>
        </p:nvPicPr>
        <p:blipFill rotWithShape="1">
          <a:blip r:embed="rId2"/>
          <a:srcRect l="41431" t="45178" r="43132" b="26861"/>
          <a:stretch/>
        </p:blipFill>
        <p:spPr>
          <a:xfrm>
            <a:off x="887768" y="1917576"/>
            <a:ext cx="3650860" cy="3719743"/>
          </a:xfrm>
          <a:prstGeom prst="rect">
            <a:avLst/>
          </a:prstGeom>
        </p:spPr>
      </p:pic>
      <p:pic>
        <p:nvPicPr>
          <p:cNvPr id="11" name="Picture 10">
            <a:extLst>
              <a:ext uri="{FF2B5EF4-FFF2-40B4-BE49-F238E27FC236}">
                <a16:creationId xmlns:a16="http://schemas.microsoft.com/office/drawing/2014/main" id="{BEC2CAC2-360B-3131-0C7F-F80648AB6928}"/>
              </a:ext>
            </a:extLst>
          </p:cNvPr>
          <p:cNvPicPr>
            <a:picLocks noChangeAspect="1"/>
          </p:cNvPicPr>
          <p:nvPr/>
        </p:nvPicPr>
        <p:blipFill rotWithShape="1">
          <a:blip r:embed="rId2"/>
          <a:srcRect l="61019" t="42978" r="18592" b="25825"/>
          <a:stretch/>
        </p:blipFill>
        <p:spPr>
          <a:xfrm>
            <a:off x="5225989" y="2956264"/>
            <a:ext cx="3829235" cy="3295876"/>
          </a:xfrm>
          <a:prstGeom prst="rect">
            <a:avLst/>
          </a:prstGeom>
        </p:spPr>
      </p:pic>
    </p:spTree>
    <p:extLst>
      <p:ext uri="{BB962C8B-B14F-4D97-AF65-F5344CB8AC3E}">
        <p14:creationId xmlns:p14="http://schemas.microsoft.com/office/powerpoint/2010/main" val="564504100"/>
      </p:ext>
    </p:extLst>
  </p:cSld>
  <p:clrMapOvr>
    <a:masterClrMapping/>
  </p:clrMapOvr>
  <p:transition spd="slow">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BDB23C96-EB44-DE54-307F-BA1A1E084E79}"/>
              </a:ext>
            </a:extLst>
          </p:cNvPr>
          <p:cNvSpPr txBox="1"/>
          <p:nvPr/>
        </p:nvSpPr>
        <p:spPr>
          <a:xfrm>
            <a:off x="233038" y="273351"/>
            <a:ext cx="11449976" cy="6117829"/>
          </a:xfrm>
          <a:prstGeom prst="rect">
            <a:avLst/>
          </a:prstGeom>
          <a:noFill/>
        </p:spPr>
        <p:txBody>
          <a:bodyPr wrap="square">
            <a:spAutoFit/>
          </a:bodyPr>
          <a:lstStyle/>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Φυγοκέντρηση για 2 λεπτά στα 2000 rpm </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Αφαίρεση θρεπτικού </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Προσθήκη 3 - 5 ml PBS (ανάλογα με την ποσότητα του ιζήματος) και επαναδιάλυση του ιζήματος </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Φυγοκέντρηση για 2 λεπτά στα 2000 rpm </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Αφαίρεση PBS, προσθήκη 3 - 5 ml θρεπτικού (ανάλογα με την ποσότητα του ιζήματος) και επαναδιάλυση ιζήματος </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Μεταφορά 50 μl σε 1,5 ml eppendorf </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Προσθήκη 50 μl χρωστικής trypan blue (βάφει μπλε τα νεκρά κύτταρα) και ελαφριά ανάδευση </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Μεταφορά ποσότητας στο αιμοκυτταρόμετρο Neubauer</a:t>
            </a:r>
          </a:p>
        </p:txBody>
      </p:sp>
    </p:spTree>
    <p:extLst>
      <p:ext uri="{BB962C8B-B14F-4D97-AF65-F5344CB8AC3E}">
        <p14:creationId xmlns:p14="http://schemas.microsoft.com/office/powerpoint/2010/main" val="250585268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2053389-89AC-24F4-39AE-915F0BDF9901}"/>
              </a:ext>
            </a:extLst>
          </p:cNvPr>
          <p:cNvSpPr txBox="1"/>
          <p:nvPr/>
        </p:nvSpPr>
        <p:spPr>
          <a:xfrm>
            <a:off x="189020" y="2966906"/>
            <a:ext cx="11813960" cy="1685846"/>
          </a:xfrm>
          <a:prstGeom prst="rect">
            <a:avLst/>
          </a:prstGeom>
          <a:noFill/>
        </p:spPr>
        <p:txBody>
          <a:bodyPr wrap="square">
            <a:spAutoFit/>
          </a:bodyPr>
          <a:lstStyle/>
          <a:p>
            <a:pPr>
              <a:lnSpc>
                <a:spcPct val="150000"/>
              </a:lnSpc>
            </a:pPr>
            <a:r>
              <a:rPr lang="el-GR" sz="2400" b="1" dirty="0">
                <a:solidFill>
                  <a:prstClr val="black"/>
                </a:solidFill>
                <a:latin typeface="Arial" panose="020B0604020202020204" pitchFamily="34" charset="0"/>
                <a:cs typeface="Arial" panose="020B0604020202020204" pitchFamily="34" charset="0"/>
              </a:rPr>
              <a:t>Μέθοδος 2. Επίστρωση Κυττάρων σε 96 well plate και επώαση με αιθέριο έλαιο</a:t>
            </a:r>
          </a:p>
          <a:p>
            <a:pPr>
              <a:lnSpc>
                <a:spcPct val="150000"/>
              </a:lnSpc>
            </a:pPr>
            <a:r>
              <a:rPr lang="el-GR" sz="2400" dirty="0">
                <a:solidFill>
                  <a:prstClr val="black"/>
                </a:solidFill>
                <a:latin typeface="Arial" panose="020B0604020202020204" pitchFamily="34" charset="0"/>
                <a:cs typeface="Arial" panose="020B0604020202020204" pitchFamily="34" charset="0"/>
              </a:rPr>
              <a:t>Μετά από επώαση 24 και 48 ωρών μετράται η ζωτικότητα των κυττάρων με τη μέθοδο ΜΤΤ.</a:t>
            </a:r>
          </a:p>
        </p:txBody>
      </p:sp>
    </p:spTree>
    <p:extLst>
      <p:ext uri="{BB962C8B-B14F-4D97-AF65-F5344CB8AC3E}">
        <p14:creationId xmlns:p14="http://schemas.microsoft.com/office/powerpoint/2010/main" val="33262814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5C0C2F3-CC50-79BA-D5D0-CD048F4BF7B5}"/>
              </a:ext>
            </a:extLst>
          </p:cNvPr>
          <p:cNvSpPr txBox="1"/>
          <p:nvPr/>
        </p:nvSpPr>
        <p:spPr>
          <a:xfrm>
            <a:off x="390617" y="2954073"/>
            <a:ext cx="11105964" cy="2239844"/>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l-GR"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Πρόκειται για ακόμη μία φωτομετρική μέθοδο που υπολογίζει τη βιωσιμότητα των κυττάρων. Χρησιμοποιείται μια χρωστική που φυσιολογικά είναι κίτρινη αλλά μετατρέπεται σε μωβ όταν συναντήσει ζωντανά και μεταβολικά ενεργά κύτταρα. Όσο πιο σκούρο είναι το χρώμα, τόσο πιο ζωντανά είναι τα κύτταρα. </a:t>
            </a:r>
          </a:p>
        </p:txBody>
      </p:sp>
    </p:spTree>
    <p:extLst>
      <p:ext uri="{BB962C8B-B14F-4D97-AF65-F5344CB8AC3E}">
        <p14:creationId xmlns:p14="http://schemas.microsoft.com/office/powerpoint/2010/main" val="4225370803"/>
      </p:ext>
    </p:extLst>
  </p:cSld>
  <p:clrMapOvr>
    <a:masterClrMapping/>
  </p:clrMapOvr>
  <p:transition spd="slow">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TT assay | Cell Viability and Cytotoxicity determination using MTT assay -  YouTube">
            <a:extLst>
              <a:ext uri="{FF2B5EF4-FFF2-40B4-BE49-F238E27FC236}">
                <a16:creationId xmlns:a16="http://schemas.microsoft.com/office/drawing/2014/main" id="{EF3F646A-A890-7A84-DD4E-C44413C6CE6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5004" y="2015233"/>
            <a:ext cx="6407700" cy="360433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D0E7599A-D7D6-C3EB-B350-B95C79D07AA3}"/>
              </a:ext>
            </a:extLst>
          </p:cNvPr>
          <p:cNvPicPr>
            <a:picLocks noChangeAspect="1"/>
          </p:cNvPicPr>
          <p:nvPr/>
        </p:nvPicPr>
        <p:blipFill>
          <a:blip r:embed="rId3"/>
          <a:stretch>
            <a:fillRect/>
          </a:stretch>
        </p:blipFill>
        <p:spPr>
          <a:xfrm>
            <a:off x="7781647" y="4119238"/>
            <a:ext cx="3342443" cy="2228295"/>
          </a:xfrm>
          <a:prstGeom prst="rect">
            <a:avLst/>
          </a:prstGeom>
        </p:spPr>
      </p:pic>
    </p:spTree>
    <p:extLst>
      <p:ext uri="{BB962C8B-B14F-4D97-AF65-F5344CB8AC3E}">
        <p14:creationId xmlns:p14="http://schemas.microsoft.com/office/powerpoint/2010/main" val="1826443817"/>
      </p:ext>
    </p:extLst>
  </p:cSld>
  <p:clrMapOvr>
    <a:masterClrMapping/>
  </p:clrMapOvr>
  <p:transition spd="slow">
    <p:randomBar dir="ver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Placeholder 29" descr="A close up of a flower">
            <a:extLst>
              <a:ext uri="{FF2B5EF4-FFF2-40B4-BE49-F238E27FC236}">
                <a16:creationId xmlns:a16="http://schemas.microsoft.com/office/drawing/2014/main" id="{D5522545-3198-4900-98E4-7F99A56E9F23}"/>
              </a:ext>
            </a:extLst>
          </p:cNvPr>
          <p:cNvPicPr>
            <a:picLocks noGrp="1" noChangeAspect="1"/>
          </p:cNvPicPr>
          <p:nvPr>
            <p:ph type="pic" sz="quarter" idx="17"/>
          </p:nvPr>
        </p:nvPicPr>
        <p:blipFill rotWithShape="1">
          <a:blip r:embed="rId2" cstate="screen">
            <a:extLst>
              <a:ext uri="{28A0092B-C50C-407E-A947-70E740481C1C}">
                <a14:useLocalDpi xmlns:a14="http://schemas.microsoft.com/office/drawing/2010/main" val="0"/>
              </a:ext>
            </a:extLst>
          </a:blip>
          <a:srcRect/>
          <a:stretch/>
        </p:blipFill>
        <p:spPr>
          <a:xfrm>
            <a:off x="7710488" y="3367088"/>
            <a:ext cx="4481512" cy="2989262"/>
          </a:xfrm>
        </p:spPr>
      </p:pic>
      <p:pic>
        <p:nvPicPr>
          <p:cNvPr id="28" name="Graphic 27">
            <a:extLst>
              <a:ext uri="{FF2B5EF4-FFF2-40B4-BE49-F238E27FC236}">
                <a16:creationId xmlns:a16="http://schemas.microsoft.com/office/drawing/2014/main" id="{1B27C5DA-EB72-451A-90A8-88187CCD5842}"/>
              </a:ext>
              <a:ext uri="{C183D7F6-B498-43B3-948B-1728B52AA6E4}">
                <adec:decorative xmlns:adec="http://schemas.microsoft.com/office/drawing/2017/decorative" val="1"/>
              </a:ext>
            </a:extLst>
          </p:cNvPr>
          <p:cNvPicPr>
            <a:picLocks noChangeAspect="1"/>
          </p:cNvPicPr>
          <p:nvPr/>
        </p:nvPicPr>
        <p:blipFill>
          <a:blip r:embed="rId3">
            <a:extLst>
              <a:ext uri="{96DAC541-7B7A-43D3-8B79-37D633B846F1}">
                <asvg:svgBlip xmlns:asvg="http://schemas.microsoft.com/office/drawing/2016/SVG/main" r:embed="rId4"/>
              </a:ext>
            </a:extLst>
          </a:blip>
          <a:srcRect/>
          <a:stretch>
            <a:fillRect/>
          </a:stretch>
        </p:blipFill>
        <p:spPr>
          <a:xfrm>
            <a:off x="7270138" y="488003"/>
            <a:ext cx="4296387" cy="3782372"/>
          </a:xfrm>
          <a:custGeom>
            <a:avLst/>
            <a:gdLst>
              <a:gd name="connsiteX0" fmla="*/ 0 w 4296387"/>
              <a:gd name="connsiteY0" fmla="*/ 0 h 3782372"/>
              <a:gd name="connsiteX1" fmla="*/ 4296387 w 4296387"/>
              <a:gd name="connsiteY1" fmla="*/ 0 h 3782372"/>
              <a:gd name="connsiteX2" fmla="*/ 4296387 w 4296387"/>
              <a:gd name="connsiteY2" fmla="*/ 3782372 h 3782372"/>
              <a:gd name="connsiteX3" fmla="*/ 1182529 w 4296387"/>
              <a:gd name="connsiteY3" fmla="*/ 3782372 h 3782372"/>
              <a:gd name="connsiteX4" fmla="*/ 1182529 w 4296387"/>
              <a:gd name="connsiteY4" fmla="*/ 1320053 h 3782372"/>
              <a:gd name="connsiteX5" fmla="*/ 506286 w 4296387"/>
              <a:gd name="connsiteY5" fmla="*/ 350196 h 3782372"/>
              <a:gd name="connsiteX6" fmla="*/ 0 w 4296387"/>
              <a:gd name="connsiteY6" fmla="*/ 350196 h 378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6387" h="3782372">
                <a:moveTo>
                  <a:pt x="0" y="0"/>
                </a:moveTo>
                <a:lnTo>
                  <a:pt x="4296387" y="0"/>
                </a:lnTo>
                <a:lnTo>
                  <a:pt x="4296387" y="3782372"/>
                </a:lnTo>
                <a:lnTo>
                  <a:pt x="1182529" y="3782372"/>
                </a:lnTo>
                <a:lnTo>
                  <a:pt x="1182529" y="1320053"/>
                </a:lnTo>
                <a:lnTo>
                  <a:pt x="506286" y="350196"/>
                </a:lnTo>
                <a:lnTo>
                  <a:pt x="0" y="350196"/>
                </a:lnTo>
                <a:close/>
              </a:path>
            </a:pathLst>
          </a:custGeom>
        </p:spPr>
      </p:pic>
      <p:sp>
        <p:nvSpPr>
          <p:cNvPr id="3" name="TextBox 2">
            <a:extLst>
              <a:ext uri="{FF2B5EF4-FFF2-40B4-BE49-F238E27FC236}">
                <a16:creationId xmlns:a16="http://schemas.microsoft.com/office/drawing/2014/main" id="{AA9C2B56-F7A8-F038-F069-D42CEA515757}"/>
              </a:ext>
            </a:extLst>
          </p:cNvPr>
          <p:cNvSpPr txBox="1"/>
          <p:nvPr/>
        </p:nvSpPr>
        <p:spPr>
          <a:xfrm>
            <a:off x="1032028" y="2127744"/>
            <a:ext cx="6922363" cy="2894190"/>
          </a:xfrm>
          <a:prstGeom prst="rect">
            <a:avLst/>
          </a:prstGeom>
          <a:noFill/>
        </p:spPr>
        <p:txBody>
          <a:bodyPr wrap="square">
            <a:spAutoFit/>
          </a:bodyPr>
          <a:lstStyle/>
          <a:p>
            <a:pPr marL="0" marR="0" lvl="0" indent="0" algn="l" defTabSz="914400" rtl="0" eaLnBrk="1" fontAlgn="auto" latinLnBrk="0" hangingPunct="1">
              <a:lnSpc>
                <a:spcPct val="200000"/>
              </a:lnSpc>
              <a:spcBef>
                <a:spcPts val="0"/>
              </a:spcBef>
              <a:spcAft>
                <a:spcPts val="0"/>
              </a:spcAft>
              <a:buClrTx/>
              <a:buSzTx/>
              <a:buFontTx/>
              <a:buNone/>
              <a:tabLst/>
              <a:defRPr/>
            </a:pPr>
            <a:r>
              <a:rPr kumimoji="0" lang="el-GR" sz="3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Μέθοδοι εκτίμησης της αντικαρκινικής δράσης των αιθέριων</a:t>
            </a:r>
          </a:p>
          <a:p>
            <a:pPr marL="0" marR="0" lvl="0" indent="0" algn="l" defTabSz="914400" rtl="0" eaLnBrk="1" fontAlgn="auto" latinLnBrk="0" hangingPunct="1">
              <a:lnSpc>
                <a:spcPct val="2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l-GR" sz="3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ελαίων</a:t>
            </a:r>
          </a:p>
        </p:txBody>
      </p:sp>
    </p:spTree>
    <p:extLst>
      <p:ext uri="{BB962C8B-B14F-4D97-AF65-F5344CB8AC3E}">
        <p14:creationId xmlns:p14="http://schemas.microsoft.com/office/powerpoint/2010/main" val="62791159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E9ED1DF6-83B6-C8E3-969A-56A396C505B3}"/>
              </a:ext>
            </a:extLst>
          </p:cNvPr>
          <p:cNvSpPr txBox="1"/>
          <p:nvPr/>
        </p:nvSpPr>
        <p:spPr>
          <a:xfrm>
            <a:off x="0" y="3796929"/>
            <a:ext cx="11532094" cy="739754"/>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l-GR"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Ευχαριστώ πολύ!</a:t>
            </a:r>
          </a:p>
        </p:txBody>
      </p:sp>
      <p:sp>
        <p:nvSpPr>
          <p:cNvPr id="3" name="TextBox 2">
            <a:extLst>
              <a:ext uri="{FF2B5EF4-FFF2-40B4-BE49-F238E27FC236}">
                <a16:creationId xmlns:a16="http://schemas.microsoft.com/office/drawing/2014/main" id="{F5213398-1C74-A391-886A-1556D8681BF8}"/>
              </a:ext>
            </a:extLst>
          </p:cNvPr>
          <p:cNvSpPr txBox="1"/>
          <p:nvPr/>
        </p:nvSpPr>
        <p:spPr>
          <a:xfrm>
            <a:off x="2541232" y="5135705"/>
            <a:ext cx="6094520"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sz="1800" b="0" i="0" u="none" strike="noStrike" kern="1200" cap="none" spc="0" normalizeH="0" baseline="0" noProof="0" dirty="0">
                <a:ln>
                  <a:noFill/>
                </a:ln>
                <a:solidFill>
                  <a:srgbClr val="AAAAAA"/>
                </a:solidFill>
                <a:effectLst/>
                <a:uLnTx/>
                <a:uFillTx/>
                <a:latin typeface="Lucida Grande"/>
                <a:ea typeface="+mn-ea"/>
                <a:cs typeface="+mn-cs"/>
              </a:rPr>
              <a:t>palaiogeorgou_am@aua.gr</a:t>
            </a:r>
          </a:p>
        </p:txBody>
      </p:sp>
    </p:spTree>
    <p:extLst>
      <p:ext uri="{BB962C8B-B14F-4D97-AF65-F5344CB8AC3E}">
        <p14:creationId xmlns:p14="http://schemas.microsoft.com/office/powerpoint/2010/main" val="256409158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853DD5A-6D5F-5A7A-FE70-A92DF55C439B}"/>
              </a:ext>
            </a:extLst>
          </p:cNvPr>
          <p:cNvSpPr txBox="1"/>
          <p:nvPr/>
        </p:nvSpPr>
        <p:spPr>
          <a:xfrm>
            <a:off x="525262" y="3224813"/>
            <a:ext cx="11141475" cy="2239844"/>
          </a:xfrm>
          <a:prstGeom prst="rect">
            <a:avLst/>
          </a:prstGeom>
          <a:noFill/>
        </p:spPr>
        <p:txBody>
          <a:bodyPr wrap="square" rtlCol="0">
            <a:spAutoFit/>
          </a:bodyPr>
          <a:lstStyle/>
          <a:p>
            <a:pPr marR="0" lvl="0" algn="just" defTabSz="914400" rtl="0" eaLnBrk="1" fontAlgn="auto" latinLnBrk="0" hangingPunct="1">
              <a:lnSpc>
                <a:spcPct val="150000"/>
              </a:lnSpc>
              <a:spcBef>
                <a:spcPts val="0"/>
              </a:spcBef>
              <a:spcAft>
                <a:spcPts val="0"/>
              </a:spcAft>
              <a:buClrTx/>
              <a:buSzTx/>
              <a:tabLst/>
              <a:defRPr/>
            </a:pPr>
            <a:r>
              <a:rPr kumimoji="0" lang="el-GR"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Ο καρκίνος χαρακτηρίζεται από ανεξέλεγκτη ανάπτυξη και εξάπλωση μη φυσιολογικών κυττάρων. Έτσι, σχηματίζονται οι όγκοι που είναι ‘συσσωρευμένα΄κύτταρα που έχουν προκύψει από την ανεξέλεγκτη κυτταρική διαίρεση.</a:t>
            </a:r>
          </a:p>
        </p:txBody>
      </p:sp>
    </p:spTree>
    <p:extLst>
      <p:ext uri="{BB962C8B-B14F-4D97-AF65-F5344CB8AC3E}">
        <p14:creationId xmlns:p14="http://schemas.microsoft.com/office/powerpoint/2010/main" val="314716981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4A442F25-8EA3-2689-1490-7FAEE08436EC}"/>
              </a:ext>
            </a:extLst>
          </p:cNvPr>
          <p:cNvSpPr txBox="1"/>
          <p:nvPr/>
        </p:nvSpPr>
        <p:spPr>
          <a:xfrm>
            <a:off x="142043" y="2485748"/>
            <a:ext cx="8185212" cy="4893647"/>
          </a:xfrm>
          <a:prstGeom prst="rect">
            <a:avLst/>
          </a:prstGeom>
          <a:noFill/>
        </p:spPr>
        <p:txBody>
          <a:bodyPr wrap="square" rtlCol="0">
            <a:spAutoFit/>
          </a:bodyPr>
          <a:lstStyle/>
          <a:p>
            <a:pPr>
              <a:lnSpc>
                <a:spcPct val="150000"/>
              </a:lnSpc>
            </a:pPr>
            <a:r>
              <a:rPr lang="el-GR" sz="2400" dirty="0">
                <a:solidFill>
                  <a:prstClr val="black"/>
                </a:solidFill>
                <a:latin typeface="Arial" panose="020B0604020202020204" pitchFamily="34" charset="0"/>
                <a:cs typeface="Arial" panose="020B0604020202020204" pitchFamily="34" charset="0"/>
              </a:rPr>
              <a:t>Τα πιο γνωστά φυτικά είδη με αντικαρκινική δράση είναι:</a:t>
            </a:r>
          </a:p>
          <a:p>
            <a:pPr marL="342900" indent="-342900">
              <a:lnSpc>
                <a:spcPct val="150000"/>
              </a:lnSpc>
              <a:buFont typeface="Wingdings" panose="05000000000000000000" pitchFamily="2" charset="2"/>
              <a:buChar char="ü"/>
            </a:pPr>
            <a:r>
              <a:rPr lang="en-US" sz="2400" i="1" dirty="0">
                <a:solidFill>
                  <a:prstClr val="black"/>
                </a:solidFill>
                <a:latin typeface="Arial" panose="020B0604020202020204" pitchFamily="34" charset="0"/>
                <a:cs typeface="Arial" panose="020B0604020202020204" pitchFamily="34" charset="0"/>
              </a:rPr>
              <a:t>Salvia officinalis </a:t>
            </a:r>
            <a:r>
              <a:rPr lang="en-US" sz="2400" dirty="0">
                <a:solidFill>
                  <a:prstClr val="black"/>
                </a:solidFill>
                <a:latin typeface="Arial" panose="020B0604020202020204" pitchFamily="34" charset="0"/>
                <a:cs typeface="Arial" panose="020B0604020202020204" pitchFamily="34" charset="0"/>
              </a:rPr>
              <a:t>(</a:t>
            </a:r>
            <a:r>
              <a:rPr lang="el-GR" sz="2400" dirty="0">
                <a:solidFill>
                  <a:prstClr val="black"/>
                </a:solidFill>
                <a:latin typeface="Arial" panose="020B0604020202020204" pitchFamily="34" charset="0"/>
                <a:cs typeface="Arial" panose="020B0604020202020204" pitchFamily="34" charset="0"/>
              </a:rPr>
              <a:t>φασκόμηλο)</a:t>
            </a:r>
          </a:p>
          <a:p>
            <a:pPr marL="342900" indent="-342900">
              <a:lnSpc>
                <a:spcPct val="150000"/>
              </a:lnSpc>
              <a:buFont typeface="Wingdings" panose="05000000000000000000" pitchFamily="2" charset="2"/>
              <a:buChar char="ü"/>
            </a:pPr>
            <a:r>
              <a:rPr lang="en-US" sz="2400" i="1" dirty="0">
                <a:solidFill>
                  <a:prstClr val="black"/>
                </a:solidFill>
                <a:latin typeface="Arial" panose="020B0604020202020204" pitchFamily="34" charset="0"/>
                <a:cs typeface="Arial" panose="020B0604020202020204" pitchFamily="34" charset="0"/>
              </a:rPr>
              <a:t>Origanum </a:t>
            </a:r>
            <a:r>
              <a:rPr lang="el-GR" sz="2400" dirty="0">
                <a:solidFill>
                  <a:prstClr val="black"/>
                </a:solidFill>
                <a:latin typeface="Arial" panose="020B0604020202020204" pitchFamily="34" charset="0"/>
                <a:cs typeface="Arial" panose="020B0604020202020204" pitchFamily="34" charset="0"/>
              </a:rPr>
              <a:t>(ρίγανη)</a:t>
            </a:r>
          </a:p>
          <a:p>
            <a:pPr marL="342900" indent="-342900">
              <a:lnSpc>
                <a:spcPct val="150000"/>
              </a:lnSpc>
              <a:buFont typeface="Wingdings" panose="05000000000000000000" pitchFamily="2" charset="2"/>
              <a:buChar char="ü"/>
            </a:pPr>
            <a:r>
              <a:rPr lang="en-US" sz="2400" i="1" dirty="0">
                <a:solidFill>
                  <a:prstClr val="black"/>
                </a:solidFill>
                <a:latin typeface="Arial" panose="020B0604020202020204" pitchFamily="34" charset="0"/>
                <a:cs typeface="Arial" panose="020B0604020202020204" pitchFamily="34" charset="0"/>
              </a:rPr>
              <a:t>Pistacia lentiscus </a:t>
            </a:r>
            <a:r>
              <a:rPr lang="en-US" sz="2400" dirty="0">
                <a:solidFill>
                  <a:prstClr val="black"/>
                </a:solidFill>
                <a:latin typeface="Arial" panose="020B0604020202020204" pitchFamily="34" charset="0"/>
                <a:cs typeface="Arial" panose="020B0604020202020204" pitchFamily="34" charset="0"/>
              </a:rPr>
              <a:t>var. </a:t>
            </a:r>
            <a:r>
              <a:rPr lang="en-US" sz="2400" i="1" dirty="0">
                <a:solidFill>
                  <a:prstClr val="black"/>
                </a:solidFill>
                <a:latin typeface="Arial" panose="020B0604020202020204" pitchFamily="34" charset="0"/>
                <a:cs typeface="Arial" panose="020B0604020202020204" pitchFamily="34" charset="0"/>
              </a:rPr>
              <a:t>Chia</a:t>
            </a:r>
            <a:r>
              <a:rPr lang="el-GR" sz="2400" i="1" dirty="0">
                <a:solidFill>
                  <a:prstClr val="black"/>
                </a:solidFill>
                <a:latin typeface="Arial" panose="020B0604020202020204" pitchFamily="34" charset="0"/>
                <a:cs typeface="Arial" panose="020B0604020202020204" pitchFamily="34" charset="0"/>
              </a:rPr>
              <a:t> </a:t>
            </a:r>
            <a:r>
              <a:rPr lang="el-GR" sz="2400" dirty="0">
                <a:solidFill>
                  <a:prstClr val="black"/>
                </a:solidFill>
                <a:latin typeface="Arial" panose="020B0604020202020204" pitchFamily="34" charset="0"/>
                <a:cs typeface="Arial" panose="020B0604020202020204" pitchFamily="34" charset="0"/>
              </a:rPr>
              <a:t>(μαστιχόδενδρο Χίου)</a:t>
            </a:r>
          </a:p>
          <a:p>
            <a:pPr marL="342900" indent="-342900">
              <a:lnSpc>
                <a:spcPct val="150000"/>
              </a:lnSpc>
              <a:buFont typeface="Wingdings" panose="05000000000000000000" pitchFamily="2" charset="2"/>
              <a:buChar char="ü"/>
            </a:pPr>
            <a:r>
              <a:rPr lang="en-US" sz="2400" i="1" dirty="0">
                <a:solidFill>
                  <a:prstClr val="black"/>
                </a:solidFill>
                <a:latin typeface="Arial" panose="020B0604020202020204" pitchFamily="34" charset="0"/>
                <a:cs typeface="Arial" panose="020B0604020202020204" pitchFamily="34" charset="0"/>
              </a:rPr>
              <a:t>Citrus medica</a:t>
            </a:r>
            <a:r>
              <a:rPr lang="el-GR" sz="2400" i="1" dirty="0">
                <a:solidFill>
                  <a:prstClr val="black"/>
                </a:solidFill>
                <a:latin typeface="Arial" panose="020B0604020202020204" pitchFamily="34" charset="0"/>
                <a:cs typeface="Arial" panose="020B0604020202020204" pitchFamily="34" charset="0"/>
              </a:rPr>
              <a:t> </a:t>
            </a:r>
            <a:r>
              <a:rPr lang="el-GR" sz="2400" dirty="0">
                <a:solidFill>
                  <a:prstClr val="black"/>
                </a:solidFill>
                <a:latin typeface="Arial" panose="020B0604020202020204" pitchFamily="34" charset="0"/>
                <a:cs typeface="Arial" panose="020B0604020202020204" pitchFamily="34" charset="0"/>
              </a:rPr>
              <a:t>(κιτριά)</a:t>
            </a:r>
          </a:p>
          <a:p>
            <a:pPr marL="342900" indent="-342900">
              <a:lnSpc>
                <a:spcPct val="150000"/>
              </a:lnSpc>
              <a:buFont typeface="Wingdings" panose="05000000000000000000" pitchFamily="2" charset="2"/>
              <a:buChar char="ü"/>
            </a:pPr>
            <a:r>
              <a:rPr lang="en-US" sz="2400" i="1" dirty="0">
                <a:solidFill>
                  <a:prstClr val="black"/>
                </a:solidFill>
                <a:latin typeface="Arial" panose="020B0604020202020204" pitchFamily="34" charset="0"/>
                <a:cs typeface="Arial" panose="020B0604020202020204" pitchFamily="34" charset="0"/>
              </a:rPr>
              <a:t>Origanum </a:t>
            </a:r>
            <a:r>
              <a:rPr lang="en-US" sz="2400" i="1" dirty="0" err="1">
                <a:solidFill>
                  <a:prstClr val="black"/>
                </a:solidFill>
                <a:latin typeface="Arial" panose="020B0604020202020204" pitchFamily="34" charset="0"/>
                <a:cs typeface="Arial" panose="020B0604020202020204" pitchFamily="34" charset="0"/>
              </a:rPr>
              <a:t>dictamnus</a:t>
            </a:r>
            <a:r>
              <a:rPr lang="el-GR" sz="2400" i="1" dirty="0">
                <a:solidFill>
                  <a:prstClr val="black"/>
                </a:solidFill>
                <a:latin typeface="Arial" panose="020B0604020202020204" pitchFamily="34" charset="0"/>
                <a:cs typeface="Arial" panose="020B0604020202020204" pitchFamily="34" charset="0"/>
              </a:rPr>
              <a:t> </a:t>
            </a:r>
            <a:r>
              <a:rPr lang="el-GR" sz="2400" dirty="0">
                <a:solidFill>
                  <a:prstClr val="black"/>
                </a:solidFill>
                <a:latin typeface="Arial" panose="020B0604020202020204" pitchFamily="34" charset="0"/>
                <a:cs typeface="Arial" panose="020B0604020202020204" pitchFamily="34" charset="0"/>
              </a:rPr>
              <a:t>(δίκταμο)</a:t>
            </a:r>
          </a:p>
          <a:p>
            <a:pPr marL="342900" indent="-342900">
              <a:lnSpc>
                <a:spcPct val="150000"/>
              </a:lnSpc>
              <a:buFont typeface="Wingdings" panose="05000000000000000000" pitchFamily="2" charset="2"/>
              <a:buChar char="ü"/>
            </a:pPr>
            <a:r>
              <a:rPr lang="en-US" sz="2400" i="1" dirty="0">
                <a:solidFill>
                  <a:prstClr val="black"/>
                </a:solidFill>
                <a:latin typeface="Arial" panose="020B0604020202020204" pitchFamily="34" charset="0"/>
                <a:cs typeface="Arial" panose="020B0604020202020204" pitchFamily="34" charset="0"/>
              </a:rPr>
              <a:t>Thymus vulgaris</a:t>
            </a:r>
            <a:r>
              <a:rPr lang="el-GR" sz="2400" i="1" dirty="0">
                <a:solidFill>
                  <a:prstClr val="black"/>
                </a:solidFill>
                <a:latin typeface="Arial" panose="020B0604020202020204" pitchFamily="34" charset="0"/>
                <a:cs typeface="Arial" panose="020B0604020202020204" pitchFamily="34" charset="0"/>
              </a:rPr>
              <a:t> </a:t>
            </a:r>
            <a:r>
              <a:rPr lang="el-GR" sz="2400" dirty="0">
                <a:solidFill>
                  <a:prstClr val="black"/>
                </a:solidFill>
                <a:latin typeface="Arial" panose="020B0604020202020204" pitchFamily="34" charset="0"/>
                <a:cs typeface="Arial" panose="020B0604020202020204" pitchFamily="34" charset="0"/>
              </a:rPr>
              <a:t>(θυμάρι)</a:t>
            </a:r>
          </a:p>
          <a:p>
            <a:pPr marL="342900" indent="-342900">
              <a:lnSpc>
                <a:spcPct val="150000"/>
              </a:lnSpc>
              <a:buFont typeface="Wingdings" panose="05000000000000000000" pitchFamily="2" charset="2"/>
              <a:buChar char="ü"/>
            </a:pPr>
            <a:endParaRPr lang="el-GR" sz="2400" dirty="0">
              <a:solidFill>
                <a:prstClr val="black"/>
              </a:solidFill>
              <a:latin typeface="Arial" panose="020B0604020202020204" pitchFamily="34" charset="0"/>
              <a:cs typeface="Arial" panose="020B0604020202020204" pitchFamily="34" charset="0"/>
            </a:endParaRPr>
          </a:p>
          <a:p>
            <a:endParaRPr lang="el-GR" sz="24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63969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4A442F25-8EA3-2689-1490-7FAEE08436EC}"/>
              </a:ext>
            </a:extLst>
          </p:cNvPr>
          <p:cNvSpPr txBox="1"/>
          <p:nvPr/>
        </p:nvSpPr>
        <p:spPr>
          <a:xfrm>
            <a:off x="142043" y="2485748"/>
            <a:ext cx="8185212" cy="3785652"/>
          </a:xfrm>
          <a:prstGeom prst="rect">
            <a:avLst/>
          </a:prstGeom>
          <a:noFill/>
        </p:spPr>
        <p:txBody>
          <a:bodyPr wrap="square" rtlCol="0">
            <a:spAutoFit/>
          </a:bodyPr>
          <a:lstStyle/>
          <a:p>
            <a:pPr marL="342900" indent="-342900">
              <a:lnSpc>
                <a:spcPct val="150000"/>
              </a:lnSpc>
              <a:buFont typeface="Wingdings" panose="05000000000000000000" pitchFamily="2" charset="2"/>
              <a:buChar char="ü"/>
            </a:pPr>
            <a:r>
              <a:rPr lang="en-US" sz="2400" b="0" i="1" dirty="0">
                <a:effectLst/>
                <a:latin typeface="Arial" panose="020B0604020202020204" pitchFamily="34" charset="0"/>
              </a:rPr>
              <a:t>Rosmarinus officinalis</a:t>
            </a:r>
            <a:r>
              <a:rPr lang="el-GR" sz="2400" b="0" i="1" dirty="0">
                <a:effectLst/>
                <a:latin typeface="Arial" panose="020B0604020202020204" pitchFamily="34" charset="0"/>
              </a:rPr>
              <a:t> </a:t>
            </a:r>
            <a:r>
              <a:rPr lang="el-GR" sz="2400" b="0" dirty="0">
                <a:effectLst/>
                <a:latin typeface="Arial" panose="020B0604020202020204" pitchFamily="34" charset="0"/>
              </a:rPr>
              <a:t>(δ</a:t>
            </a:r>
            <a:r>
              <a:rPr lang="el-GR" sz="2400" dirty="0">
                <a:latin typeface="Arial" panose="020B0604020202020204" pitchFamily="34" charset="0"/>
              </a:rPr>
              <a:t>εντρολίβανο)</a:t>
            </a:r>
          </a:p>
          <a:p>
            <a:pPr marL="342900" indent="-342900">
              <a:lnSpc>
                <a:spcPct val="150000"/>
              </a:lnSpc>
              <a:buFont typeface="Wingdings" panose="05000000000000000000" pitchFamily="2" charset="2"/>
              <a:buChar char="ü"/>
            </a:pPr>
            <a:r>
              <a:rPr lang="en-US" sz="2400" i="1" dirty="0">
                <a:latin typeface="Arial" panose="020B0604020202020204" pitchFamily="34" charset="0"/>
              </a:rPr>
              <a:t>Mentha </a:t>
            </a:r>
            <a:r>
              <a:rPr lang="en-US" sz="2400" i="1" dirty="0" err="1">
                <a:latin typeface="Arial" panose="020B0604020202020204" pitchFamily="34" charset="0"/>
              </a:rPr>
              <a:t>pulegium</a:t>
            </a:r>
            <a:r>
              <a:rPr lang="en-US" sz="2400" i="1" dirty="0">
                <a:latin typeface="Arial" panose="020B0604020202020204" pitchFamily="34" charset="0"/>
              </a:rPr>
              <a:t> </a:t>
            </a:r>
            <a:r>
              <a:rPr lang="el-GR" sz="2400" dirty="0">
                <a:latin typeface="Arial" panose="020B0604020202020204" pitchFamily="34" charset="0"/>
              </a:rPr>
              <a:t>(φλησκούνι)</a:t>
            </a:r>
          </a:p>
          <a:p>
            <a:pPr marL="342900" indent="-342900">
              <a:lnSpc>
                <a:spcPct val="150000"/>
              </a:lnSpc>
              <a:buFont typeface="Wingdings" panose="05000000000000000000" pitchFamily="2" charset="2"/>
              <a:buChar char="ü"/>
            </a:pPr>
            <a:r>
              <a:rPr lang="en-US" sz="2400" i="1" dirty="0">
                <a:latin typeface="Arial" panose="020B0604020202020204" pitchFamily="34" charset="0"/>
              </a:rPr>
              <a:t>Hypericum</a:t>
            </a:r>
            <a:r>
              <a:rPr lang="en-US" sz="2400" b="0" i="0" dirty="0">
                <a:solidFill>
                  <a:srgbClr val="222222"/>
                </a:solidFill>
                <a:effectLst/>
                <a:latin typeface="Arial" panose="020B0604020202020204" pitchFamily="34" charset="0"/>
              </a:rPr>
              <a:t> </a:t>
            </a:r>
            <a:r>
              <a:rPr lang="el-GR" sz="2400" dirty="0">
                <a:latin typeface="Arial" panose="020B0604020202020204" pitchFamily="34" charset="0"/>
              </a:rPr>
              <a:t>(βαλσαμοχορτο)</a:t>
            </a:r>
          </a:p>
          <a:p>
            <a:pPr marL="342900" indent="-342900">
              <a:lnSpc>
                <a:spcPct val="150000"/>
              </a:lnSpc>
              <a:buFont typeface="Wingdings" panose="05000000000000000000" pitchFamily="2" charset="2"/>
              <a:buChar char="ü"/>
            </a:pPr>
            <a:r>
              <a:rPr lang="en-US" sz="2400" i="1" dirty="0">
                <a:latin typeface="Arial" panose="020B0604020202020204" pitchFamily="34" charset="0"/>
              </a:rPr>
              <a:t>Crocus sativus</a:t>
            </a:r>
            <a:r>
              <a:rPr lang="el-GR" sz="2400" i="1" dirty="0">
                <a:latin typeface="Arial" panose="020B0604020202020204" pitchFamily="34" charset="0"/>
              </a:rPr>
              <a:t> </a:t>
            </a:r>
            <a:r>
              <a:rPr lang="el-GR" sz="2400" dirty="0">
                <a:latin typeface="Arial" panose="020B0604020202020204" pitchFamily="34" charset="0"/>
              </a:rPr>
              <a:t>(σαφράν)</a:t>
            </a:r>
            <a:endParaRPr lang="en-US" sz="2400" dirty="0">
              <a:latin typeface="Arial" panose="020B0604020202020204" pitchFamily="34" charset="0"/>
            </a:endParaRPr>
          </a:p>
          <a:p>
            <a:pPr marL="342900" indent="-342900">
              <a:lnSpc>
                <a:spcPct val="150000"/>
              </a:lnSpc>
              <a:buFont typeface="Wingdings" panose="05000000000000000000" pitchFamily="2" charset="2"/>
              <a:buChar char="ü"/>
            </a:pPr>
            <a:r>
              <a:rPr lang="en-US" sz="2400" i="1" dirty="0">
                <a:latin typeface="Arial" panose="020B0604020202020204" pitchFamily="34" charset="0"/>
              </a:rPr>
              <a:t>Lycopersicon esculentum </a:t>
            </a:r>
            <a:r>
              <a:rPr lang="en-US" sz="2400" dirty="0">
                <a:latin typeface="Arial" panose="020B0604020202020204" pitchFamily="34" charset="0"/>
              </a:rPr>
              <a:t>(</a:t>
            </a:r>
            <a:r>
              <a:rPr lang="el-GR" sz="2400" dirty="0">
                <a:latin typeface="Arial" panose="020B0604020202020204" pitchFamily="34" charset="0"/>
              </a:rPr>
              <a:t>τομάτα)</a:t>
            </a:r>
          </a:p>
          <a:p>
            <a:pPr marL="342900" indent="-342900">
              <a:lnSpc>
                <a:spcPct val="150000"/>
              </a:lnSpc>
              <a:buFont typeface="Wingdings" panose="05000000000000000000" pitchFamily="2" charset="2"/>
              <a:buChar char="ü"/>
            </a:pPr>
            <a:r>
              <a:rPr lang="en-US" sz="2400" i="1" dirty="0">
                <a:latin typeface="Arial" panose="020B0604020202020204" pitchFamily="34" charset="0"/>
              </a:rPr>
              <a:t>Zingiber officinale</a:t>
            </a:r>
            <a:r>
              <a:rPr lang="el-GR" sz="2400" i="1" dirty="0">
                <a:latin typeface="Arial" panose="020B0604020202020204" pitchFamily="34" charset="0"/>
              </a:rPr>
              <a:t> </a:t>
            </a:r>
            <a:r>
              <a:rPr lang="el-GR" sz="2400" dirty="0">
                <a:latin typeface="Arial" panose="020B0604020202020204" pitchFamily="34" charset="0"/>
              </a:rPr>
              <a:t>(ζίντζερ ή πιπερόριζα) </a:t>
            </a:r>
          </a:p>
          <a:p>
            <a:endParaRPr lang="el-GR" sz="24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72279135"/>
      </p:ext>
    </p:extLst>
  </p:cSld>
  <p:clrMapOvr>
    <a:masterClrMapping/>
  </p:clrMapOvr>
  <p:transition spd="slow">
    <p:push dir="u"/>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B185512-ACA5-D107-069B-9C9ED8C002A9}"/>
              </a:ext>
            </a:extLst>
          </p:cNvPr>
          <p:cNvPicPr>
            <a:picLocks noChangeAspect="1"/>
          </p:cNvPicPr>
          <p:nvPr/>
        </p:nvPicPr>
        <p:blipFill>
          <a:blip r:embed="rId2"/>
          <a:stretch>
            <a:fillRect/>
          </a:stretch>
        </p:blipFill>
        <p:spPr>
          <a:xfrm>
            <a:off x="97655" y="2866631"/>
            <a:ext cx="8895425" cy="3001508"/>
          </a:xfrm>
          <a:prstGeom prst="rect">
            <a:avLst/>
          </a:prstGeom>
        </p:spPr>
      </p:pic>
    </p:spTree>
    <p:extLst>
      <p:ext uri="{BB962C8B-B14F-4D97-AF65-F5344CB8AC3E}">
        <p14:creationId xmlns:p14="http://schemas.microsoft.com/office/powerpoint/2010/main" val="2281164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81D048C-8912-4C75-3C7C-51BEF905A2AC}"/>
              </a:ext>
            </a:extLst>
          </p:cNvPr>
          <p:cNvPicPr>
            <a:picLocks noChangeAspect="1"/>
          </p:cNvPicPr>
          <p:nvPr/>
        </p:nvPicPr>
        <p:blipFill rotWithShape="1">
          <a:blip r:embed="rId2"/>
          <a:srcRect l="25267" t="19676" r="28568" b="40453"/>
          <a:stretch/>
        </p:blipFill>
        <p:spPr>
          <a:xfrm>
            <a:off x="994298" y="1553592"/>
            <a:ext cx="7565506" cy="3675355"/>
          </a:xfrm>
          <a:prstGeom prst="rect">
            <a:avLst/>
          </a:prstGeom>
        </p:spPr>
      </p:pic>
    </p:spTree>
    <p:extLst>
      <p:ext uri="{BB962C8B-B14F-4D97-AF65-F5344CB8AC3E}">
        <p14:creationId xmlns:p14="http://schemas.microsoft.com/office/powerpoint/2010/main" val="362715224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9560960-F54F-8DAA-765E-F01FE8E264AD}"/>
              </a:ext>
            </a:extLst>
          </p:cNvPr>
          <p:cNvPicPr>
            <a:picLocks noChangeAspect="1"/>
          </p:cNvPicPr>
          <p:nvPr/>
        </p:nvPicPr>
        <p:blipFill rotWithShape="1">
          <a:blip r:embed="rId2"/>
          <a:srcRect l="33131" t="43106" r="22014" b="20130"/>
          <a:stretch/>
        </p:blipFill>
        <p:spPr>
          <a:xfrm>
            <a:off x="736845" y="1899822"/>
            <a:ext cx="8164455" cy="3764132"/>
          </a:xfrm>
          <a:prstGeom prst="rect">
            <a:avLst/>
          </a:prstGeom>
        </p:spPr>
      </p:pic>
    </p:spTree>
    <p:extLst>
      <p:ext uri="{BB962C8B-B14F-4D97-AF65-F5344CB8AC3E}">
        <p14:creationId xmlns:p14="http://schemas.microsoft.com/office/powerpoint/2010/main" val="950190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4E19AFC-E8EF-04F9-F4A2-50FB03E2D65F}"/>
              </a:ext>
            </a:extLst>
          </p:cNvPr>
          <p:cNvPicPr>
            <a:picLocks noChangeAspect="1"/>
          </p:cNvPicPr>
          <p:nvPr/>
        </p:nvPicPr>
        <p:blipFill rotWithShape="1">
          <a:blip r:embed="rId2"/>
          <a:srcRect l="6553" t="36893" r="45170" b="32298"/>
          <a:stretch/>
        </p:blipFill>
        <p:spPr>
          <a:xfrm>
            <a:off x="186431" y="2485748"/>
            <a:ext cx="8161116" cy="2929631"/>
          </a:xfrm>
          <a:prstGeom prst="rect">
            <a:avLst/>
          </a:prstGeom>
        </p:spPr>
      </p:pic>
    </p:spTree>
    <p:extLst>
      <p:ext uri="{BB962C8B-B14F-4D97-AF65-F5344CB8AC3E}">
        <p14:creationId xmlns:p14="http://schemas.microsoft.com/office/powerpoint/2010/main" val="1204125104"/>
      </p:ext>
    </p:extLst>
  </p:cSld>
  <p:clrMapOvr>
    <a:masterClrMapping/>
  </p:clrMapOvr>
</p:sld>
</file>

<file path=ppt/theme/theme1.xml><?xml version="1.0" encoding="utf-8"?>
<a:theme xmlns:a="http://schemas.openxmlformats.org/drawingml/2006/main" name="1_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D517AF28-3AE7-4783-9F5D-33E354C4965B}" vid="{10077450-8D78-498D-896F-B87C8E8E6BCF}"/>
    </a:ext>
  </a:extLst>
</a:theme>
</file>

<file path=docProps/app.xml><?xml version="1.0" encoding="utf-8"?>
<Properties xmlns="http://schemas.openxmlformats.org/officeDocument/2006/extended-properties" xmlns:vt="http://schemas.openxmlformats.org/officeDocument/2006/docPropsVTypes">
  <TotalTime>119</TotalTime>
  <Words>448</Words>
  <Application>Microsoft Office PowerPoint</Application>
  <PresentationFormat>Widescreen</PresentationFormat>
  <Paragraphs>57</Paragraphs>
  <Slides>20</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20</vt:i4>
      </vt:variant>
    </vt:vector>
  </HeadingPairs>
  <TitlesOfParts>
    <vt:vector size="26" baseType="lpstr">
      <vt:lpstr>Arial</vt:lpstr>
      <vt:lpstr>Lucida Grande</vt:lpstr>
      <vt:lpstr>Segoe UI</vt:lpstr>
      <vt:lpstr>Sylfaen</vt:lpstr>
      <vt:lpstr>Wingdings</vt:lpstr>
      <vt:lpstr>1_Office Theme</vt:lpstr>
      <vt:lpstr>Αρωματικά Φυτά &amp; Αιθέρια Έλαια 5ο Εργαστήριο</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Αρωματικά Φυτά &amp; Αιθέρια Έλαια 5ο Εργαστήριο</dc:title>
  <dc:creator>palaiogeorgou_am@aua.gr</dc:creator>
  <cp:lastModifiedBy>palaiogeorgou_am@aua.gr</cp:lastModifiedBy>
  <cp:revision>51</cp:revision>
  <dcterms:created xsi:type="dcterms:W3CDTF">2022-12-18T12:18:32Z</dcterms:created>
  <dcterms:modified xsi:type="dcterms:W3CDTF">2022-12-18T14:18:03Z</dcterms:modified>
</cp:coreProperties>
</file>