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1"/>
  </p:notesMasterIdLst>
  <p:handoutMasterIdLst>
    <p:handoutMasterId r:id="rId22"/>
  </p:handoutMasterIdLst>
  <p:sldIdLst>
    <p:sldId id="256" r:id="rId5"/>
    <p:sldId id="263" r:id="rId6"/>
    <p:sldId id="283" r:id="rId7"/>
    <p:sldId id="262" r:id="rId8"/>
    <p:sldId id="271" r:id="rId9"/>
    <p:sldId id="284" r:id="rId10"/>
    <p:sldId id="285" r:id="rId11"/>
    <p:sldId id="286" r:id="rId12"/>
    <p:sldId id="287" r:id="rId13"/>
    <p:sldId id="260" r:id="rId14"/>
    <p:sldId id="288" r:id="rId15"/>
    <p:sldId id="289" r:id="rId16"/>
    <p:sldId id="291" r:id="rId17"/>
    <p:sldId id="290" r:id="rId18"/>
    <p:sldId id="292" r:id="rId19"/>
    <p:sldId id="293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495" autoAdjust="0"/>
  </p:normalViewPr>
  <p:slideViewPr>
    <p:cSldViewPr snapToGrid="0">
      <p:cViewPr varScale="1">
        <p:scale>
          <a:sx n="86" d="100"/>
          <a:sy n="86" d="100"/>
        </p:scale>
        <p:origin x="562" y="58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commentAuthors" Target="commentAuthor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11/21/2022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11/21/2022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online image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slideLayout" Target="../slideLayouts/slideLayout16.xml"/><Relationship Id="rId1" Type="http://schemas.openxmlformats.org/officeDocument/2006/relationships/video" Target="https://www.youtube.com/embed/BNaE06-yEi4?feature=oembed" TargetMode="Externa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6815C6-3AD0-46E6-A74A-1967BD91AF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772414" y="2745148"/>
            <a:ext cx="4236720" cy="1356360"/>
          </a:xfrm>
        </p:spPr>
        <p:txBody>
          <a:bodyPr/>
          <a:lstStyle/>
          <a:p>
            <a:r>
              <a:rPr lang="el-GR" sz="3200" dirty="0">
                <a:latin typeface="Arial" panose="020B0604020202020204" pitchFamily="34" charset="0"/>
                <a:cs typeface="Arial" panose="020B0604020202020204" pitchFamily="34" charset="0"/>
              </a:rPr>
              <a:t>Αρωματικά Φυτά &amp; Αιθέρια Έλαια</a:t>
            </a:r>
            <a:br>
              <a:rPr lang="el-GR" sz="32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l-GR" sz="32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l-GR" sz="3200" baseline="30000" dirty="0">
                <a:latin typeface="Arial" panose="020B0604020202020204" pitchFamily="34" charset="0"/>
                <a:cs typeface="Arial" panose="020B0604020202020204" pitchFamily="34" charset="0"/>
              </a:rPr>
              <a:t>ο</a:t>
            </a:r>
            <a:r>
              <a:rPr lang="el-GR" sz="3200" dirty="0">
                <a:latin typeface="Arial" panose="020B0604020202020204" pitchFamily="34" charset="0"/>
                <a:cs typeface="Arial" panose="020B0604020202020204" pitchFamily="34" charset="0"/>
              </a:rPr>
              <a:t> Εργαστήριο</a:t>
            </a:r>
            <a:endParaRPr lang="en-US" sz="32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01B20D-4C28-4DA3-ABBD-718C22A5E5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48127" y="4379182"/>
            <a:ext cx="4876800" cy="701040"/>
          </a:xfrm>
        </p:spPr>
        <p:txBody>
          <a:bodyPr>
            <a:normAutofit fontScale="25000" lnSpcReduction="20000"/>
          </a:bodyPr>
          <a:lstStyle/>
          <a:p>
            <a:pPr algn="ctr">
              <a:lnSpc>
                <a:spcPct val="120000"/>
              </a:lnSpc>
            </a:pPr>
            <a:r>
              <a:rPr lang="el-GR" sz="7200" dirty="0">
                <a:latin typeface="Arial" panose="020B0604020202020204" pitchFamily="34" charset="0"/>
                <a:cs typeface="Arial" panose="020B0604020202020204" pitchFamily="34" charset="0"/>
              </a:rPr>
              <a:t>Παλαιογεώργου Αναστασία-Μαρίνα </a:t>
            </a:r>
          </a:p>
          <a:p>
            <a:pPr algn="ctr">
              <a:lnSpc>
                <a:spcPct val="120000"/>
              </a:lnSpc>
            </a:pPr>
            <a:r>
              <a:rPr lang="el-GR" sz="7200" dirty="0">
                <a:latin typeface="Arial" panose="020B0604020202020204" pitchFamily="34" charset="0"/>
                <a:cs typeface="Arial" panose="020B0604020202020204" pitchFamily="34" charset="0"/>
              </a:rPr>
              <a:t>Βιοτεχνολόγος MSc, PhD</a:t>
            </a:r>
          </a:p>
          <a:p>
            <a:pPr algn="ctr">
              <a:lnSpc>
                <a:spcPct val="120000"/>
              </a:lnSpc>
            </a:pPr>
            <a:r>
              <a:rPr lang="el-GR" sz="7200" dirty="0">
                <a:latin typeface="Arial" panose="020B0604020202020204" pitchFamily="34" charset="0"/>
                <a:cs typeface="Arial" panose="020B0604020202020204" pitchFamily="34" charset="0"/>
              </a:rPr>
              <a:t>Πανεπιστημιακή Υπότροφος 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24253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CA5BBDE2-ADEC-E931-AF92-224CD749CC0D}"/>
              </a:ext>
            </a:extLst>
          </p:cNvPr>
          <p:cNvSpPr txBox="1"/>
          <p:nvPr/>
        </p:nvSpPr>
        <p:spPr>
          <a:xfrm>
            <a:off x="261892" y="377249"/>
            <a:ext cx="9982940" cy="61178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Ο εξοπλισμός ενός αποστακτικού συγκροτήματος περιλαμβάνει τον ατμολέβητα ή ατμοπαραγωγό, τον άμβυκα αποστάξεως, τον ψυκτήρα ή συμπυκνωτή και το δοχείο διαχωρισμού. Ο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ατμοπαραγωγός</a:t>
            </a: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 αποτελεί το σύστημα που παράγει τον ατμό. Έπειτα ο ατμός διοχετεύεται στον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άμβυκα</a:t>
            </a: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 παρασύροντας τα αιθέρια έλαια από το φυτικό υλικό. Ο άμβυκας αποστάξεως είναι το κύριο τμήμα του αποστακτικού συγκροτήματος, στο οποίο τοποθετείται το υλικό που προορίζεται για απόσταξη.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Ο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ψυκτήρας</a:t>
            </a: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 ή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συμπυκνωτής</a:t>
            </a: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 πρέπει να έχει μεγάλη ψυκτική ικανότητα, μικρό χώρο και να καθαρίζεται εύκολα. Μπορεί να έχει σχήμα οφιοειδές, zig-zag ή σχήμα δέσμης παράλληλων σωλήνων.</a:t>
            </a:r>
          </a:p>
        </p:txBody>
      </p:sp>
    </p:spTree>
    <p:extLst>
      <p:ext uri="{BB962C8B-B14F-4D97-AF65-F5344CB8AC3E}">
        <p14:creationId xmlns:p14="http://schemas.microsoft.com/office/powerpoint/2010/main" val="56699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ACCBDBD0-F567-CC5A-1461-6B930F46C938}"/>
              </a:ext>
            </a:extLst>
          </p:cNvPr>
          <p:cNvSpPr txBox="1"/>
          <p:nvPr/>
        </p:nvSpPr>
        <p:spPr>
          <a:xfrm>
            <a:off x="3892858" y="187263"/>
            <a:ext cx="4922668" cy="61178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Το τελευταίο τμήμα του αποστακτικού συγκροτήματος που καταλήγει το απόσταγμα, είναι το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δοχείο διαχωρισμού </a:t>
            </a: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και προτείνεται να είναι γυάλινο ή και μεταλλικό. Εκεί πραγματοποιείται ο διαχωρισμός του αιθερίου ελαίου από το νερό. Λόγω ειδικού βάρους, το αιθέριο έλαιο είναι ελαφρύτερο από το νερό, γι’ αυτό επέρχεται και ο διαχωρισμός.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E8B4663-C59B-D700-8C9E-17F673ADEE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0737" y="742458"/>
            <a:ext cx="3105022" cy="5815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8715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237B1AC8-240B-7480-8B3F-C3F74EA5B1B7}"/>
              </a:ext>
            </a:extLst>
          </p:cNvPr>
          <p:cNvSpPr txBox="1"/>
          <p:nvPr/>
        </p:nvSpPr>
        <p:spPr>
          <a:xfrm>
            <a:off x="226382" y="341777"/>
            <a:ext cx="9787630" cy="3347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kumimoji="0" lang="el-GR" sz="2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Εκχύλιση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Ως εκχύλιση ορίζεται ο διαχωρισμός και η απομόνωση μιας ουσίας από διάλυμα ή στερεό μίγμα με υποβοήθηση του εκχυλιστή (διαλύτης).</a:t>
            </a:r>
          </a:p>
          <a:p>
            <a:pPr algn="just">
              <a:lnSpc>
                <a:spcPct val="150000"/>
              </a:lnSpc>
            </a:pPr>
            <a:endParaRPr lang="el-GR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Οι διαλύτες που χρησιμοποιούνται συνήθως είναι ο πετρελαϊκός αιθέρας, το βενζόλιο, η αιθυλική αλκοόλη.</a:t>
            </a:r>
          </a:p>
        </p:txBody>
      </p:sp>
    </p:spTree>
    <p:extLst>
      <p:ext uri="{BB962C8B-B14F-4D97-AF65-F5344CB8AC3E}">
        <p14:creationId xmlns:p14="http://schemas.microsoft.com/office/powerpoint/2010/main" val="1433413206"/>
      </p:ext>
    </p:extLst>
  </p:cSld>
  <p:clrMapOvr>
    <a:masterClrMapping/>
  </p:clrMapOvr>
  <p:transition spd="med">
    <p:pull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237B1AC8-240B-7480-8B3F-C3F74EA5B1B7}"/>
              </a:ext>
            </a:extLst>
          </p:cNvPr>
          <p:cNvSpPr txBox="1"/>
          <p:nvPr/>
        </p:nvSpPr>
        <p:spPr>
          <a:xfrm>
            <a:off x="217505" y="265344"/>
            <a:ext cx="10116102" cy="61178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Κύριος σκοπός της διαδικασίας των εκχυλίσεων, είναι να πραγματοποιηθεί ο διαχωρισμός των διαλυτών φυτικών μεταβολιτών από τα υπόλοιπα αδιάλυτα κυτταρικά τμήματα.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Ο φυτικός ιστός συντίθεται από κύτταρα τα οποία περιβάλλονται από κυτταρικά τοιχώματα. Η διαδικασία της εκχύλισης αποτελείται από δυο φάσεις: </a:t>
            </a:r>
          </a:p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διάχυση μέσω κυτταρικών τοιχωμάτων και σπάσιμό τους</a:t>
            </a:r>
          </a:p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έκπλυση του περιεχομένου των κυττάρων</a:t>
            </a:r>
          </a:p>
          <a:p>
            <a:pPr algn="just">
              <a:lnSpc>
                <a:spcPct val="150000"/>
              </a:lnSpc>
            </a:pPr>
            <a:endParaRPr lang="el-GR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l-GR" sz="2400" i="1" dirty="0">
                <a:latin typeface="Arial" panose="020B0604020202020204" pitchFamily="34" charset="0"/>
                <a:cs typeface="Arial" panose="020B0604020202020204" pitchFamily="34" charset="0"/>
              </a:rPr>
              <a:t>Συχνά προηγείται ξήρανση και λειοτρίβιση του ιστού πριν τα παραπάνω βήματα.</a:t>
            </a:r>
          </a:p>
        </p:txBody>
      </p:sp>
    </p:spTree>
    <p:extLst>
      <p:ext uri="{BB962C8B-B14F-4D97-AF65-F5344CB8AC3E}">
        <p14:creationId xmlns:p14="http://schemas.microsoft.com/office/powerpoint/2010/main" val="35244705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4ECDBA4-EA46-AEBC-968D-3F7D95EDDC75}"/>
              </a:ext>
            </a:extLst>
          </p:cNvPr>
          <p:cNvSpPr txBox="1"/>
          <p:nvPr/>
        </p:nvSpPr>
        <p:spPr>
          <a:xfrm>
            <a:off x="386178" y="439419"/>
            <a:ext cx="9876408" cy="50098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Μηχανική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Τα αιθέρια έλαια παραλαμβάνονται μόνο με μηχανικά μέσα. Τέτοια μέσα δηλαδή μηχανές, χρησιμοποιούνται για ξηρούς καρπούς και για τους φλοιούς των εσπεριδοειδών.</a:t>
            </a:r>
          </a:p>
          <a:p>
            <a:pPr algn="just">
              <a:lnSpc>
                <a:spcPct val="150000"/>
              </a:lnSpc>
            </a:pPr>
            <a:endParaRPr lang="el-GR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για τους ξηρούς καρπούς χρησιμοποιούνται πιεστήρια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για τους φλοιούς των εσπεριδοειδών χρησιμοποιούνται μηχανήματα που επεξεργάζονται τους καρπούς και τους φλοιούς πριν και μετά τη χυμοποίηση αντίστοιχα</a:t>
            </a:r>
          </a:p>
        </p:txBody>
      </p:sp>
    </p:spTree>
    <p:extLst>
      <p:ext uri="{BB962C8B-B14F-4D97-AF65-F5344CB8AC3E}">
        <p14:creationId xmlns:p14="http://schemas.microsoft.com/office/powerpoint/2010/main" val="621406411"/>
      </p:ext>
    </p:extLst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nline Media 1" title="How essential oils are extracted from plants">
            <a:hlinkClick r:id="" action="ppaction://media"/>
            <a:extLst>
              <a:ext uri="{FF2B5EF4-FFF2-40B4-BE49-F238E27FC236}">
                <a16:creationId xmlns:a16="http://schemas.microsoft.com/office/drawing/2014/main" id="{B27D0134-A5B0-52DD-2757-F50503EFE53E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901306" y="1116367"/>
            <a:ext cx="8186311" cy="46252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125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E9ED1DF6-83B6-C8E3-969A-56A396C505B3}"/>
              </a:ext>
            </a:extLst>
          </p:cNvPr>
          <p:cNvSpPr txBox="1"/>
          <p:nvPr/>
        </p:nvSpPr>
        <p:spPr>
          <a:xfrm>
            <a:off x="0" y="3796929"/>
            <a:ext cx="11532094" cy="7397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l-GR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Ευχαριστώ πολύ!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5213398-1C74-A391-886A-1556D8681BF8}"/>
              </a:ext>
            </a:extLst>
          </p:cNvPr>
          <p:cNvSpPr txBox="1"/>
          <p:nvPr/>
        </p:nvSpPr>
        <p:spPr>
          <a:xfrm>
            <a:off x="2541232" y="5135705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l-GR" b="0" i="0" dirty="0">
                <a:solidFill>
                  <a:srgbClr val="AAAAAA"/>
                </a:solidFill>
                <a:effectLst/>
                <a:latin typeface="Lucida Grande"/>
              </a:rPr>
              <a:t>palaiogeorgou_am@aua.gr</a:t>
            </a:r>
          </a:p>
        </p:txBody>
      </p:sp>
    </p:spTree>
    <p:extLst>
      <p:ext uri="{BB962C8B-B14F-4D97-AF65-F5344CB8AC3E}">
        <p14:creationId xmlns:p14="http://schemas.microsoft.com/office/powerpoint/2010/main" val="25640915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Placeholder 29" descr="A close up of a flower">
            <a:extLst>
              <a:ext uri="{FF2B5EF4-FFF2-40B4-BE49-F238E27FC236}">
                <a16:creationId xmlns:a16="http://schemas.microsoft.com/office/drawing/2014/main" id="{D5522545-3198-4900-98E4-7F99A56E9F2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710488" y="3367088"/>
            <a:ext cx="4481512" cy="2989262"/>
          </a:xfr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1B27C5DA-EB72-451A-90A8-88187CCD584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270138" y="488003"/>
            <a:ext cx="4296387" cy="3782372"/>
          </a:xfrm>
          <a:custGeom>
            <a:avLst/>
            <a:gdLst>
              <a:gd name="connsiteX0" fmla="*/ 0 w 4296387"/>
              <a:gd name="connsiteY0" fmla="*/ 0 h 3782372"/>
              <a:gd name="connsiteX1" fmla="*/ 4296387 w 4296387"/>
              <a:gd name="connsiteY1" fmla="*/ 0 h 3782372"/>
              <a:gd name="connsiteX2" fmla="*/ 4296387 w 4296387"/>
              <a:gd name="connsiteY2" fmla="*/ 3782372 h 3782372"/>
              <a:gd name="connsiteX3" fmla="*/ 1182529 w 4296387"/>
              <a:gd name="connsiteY3" fmla="*/ 3782372 h 3782372"/>
              <a:gd name="connsiteX4" fmla="*/ 1182529 w 4296387"/>
              <a:gd name="connsiteY4" fmla="*/ 1320053 h 3782372"/>
              <a:gd name="connsiteX5" fmla="*/ 506286 w 4296387"/>
              <a:gd name="connsiteY5" fmla="*/ 350196 h 3782372"/>
              <a:gd name="connsiteX6" fmla="*/ 0 w 4296387"/>
              <a:gd name="connsiteY6" fmla="*/ 350196 h 378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96387" h="3782372">
                <a:moveTo>
                  <a:pt x="0" y="0"/>
                </a:moveTo>
                <a:lnTo>
                  <a:pt x="4296387" y="0"/>
                </a:lnTo>
                <a:lnTo>
                  <a:pt x="4296387" y="3782372"/>
                </a:lnTo>
                <a:lnTo>
                  <a:pt x="1182529" y="3782372"/>
                </a:lnTo>
                <a:lnTo>
                  <a:pt x="1182529" y="1320053"/>
                </a:lnTo>
                <a:lnTo>
                  <a:pt x="506286" y="350196"/>
                </a:lnTo>
                <a:lnTo>
                  <a:pt x="0" y="350196"/>
                </a:lnTo>
                <a:close/>
              </a:path>
            </a:pathLst>
          </a:cu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B03DCBEA-5A39-E4B3-8EC9-BC95B479FA29}"/>
              </a:ext>
            </a:extLst>
          </p:cNvPr>
          <p:cNvSpPr txBox="1"/>
          <p:nvPr/>
        </p:nvSpPr>
        <p:spPr>
          <a:xfrm>
            <a:off x="243535" y="2649623"/>
            <a:ext cx="8475956" cy="6104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-1270" algn="ctr" defTabSz="4572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Τεχνικές απομόνωσης αιθέριων ελαίων</a:t>
            </a:r>
          </a:p>
        </p:txBody>
      </p:sp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E9ED1DF6-83B6-C8E3-969A-56A396C505B3}"/>
              </a:ext>
            </a:extLst>
          </p:cNvPr>
          <p:cNvSpPr txBox="1"/>
          <p:nvPr/>
        </p:nvSpPr>
        <p:spPr>
          <a:xfrm>
            <a:off x="399494" y="3042327"/>
            <a:ext cx="11532094" cy="33478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Κριτήρια κατάλληλης μεθόδου: 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είδος και τμήμα του φυτικού υλικού 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περιεκτικότητα του φυτού σε αιθέρια έλαια 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αξία του αιθέριου ελαίου 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χημική σύνθεση των συστατικών του αιθέριου ελαίου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ολικό κόστος μεθόδου</a:t>
            </a:r>
          </a:p>
        </p:txBody>
      </p:sp>
    </p:spTree>
    <p:extLst>
      <p:ext uri="{BB962C8B-B14F-4D97-AF65-F5344CB8AC3E}">
        <p14:creationId xmlns:p14="http://schemas.microsoft.com/office/powerpoint/2010/main" val="35890510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3D4717CC-AE68-258F-C0F6-872A31311558}"/>
              </a:ext>
            </a:extLst>
          </p:cNvPr>
          <p:cNvSpPr txBox="1"/>
          <p:nvPr/>
        </p:nvSpPr>
        <p:spPr>
          <a:xfrm>
            <a:off x="213064" y="2369895"/>
            <a:ext cx="4818356" cy="27938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Α. Απόσταξη 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- υδραπόσταξη </a:t>
            </a:r>
          </a:p>
          <a:p>
            <a:pPr marL="285750" indent="-285750" algn="just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υδρο-ατμοαπόσταξη </a:t>
            </a:r>
          </a:p>
          <a:p>
            <a:pPr marL="285750" indent="-285750" algn="just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με υδρατμούς </a:t>
            </a:r>
          </a:p>
          <a:p>
            <a:pPr marL="285750" indent="-285750" algn="just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άλλα είδη αποστάξεως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8AFFB7C-9A71-B8A7-E6C1-A8FD5449F7C0}"/>
              </a:ext>
            </a:extLst>
          </p:cNvPr>
          <p:cNvSpPr txBox="1"/>
          <p:nvPr/>
        </p:nvSpPr>
        <p:spPr>
          <a:xfrm>
            <a:off x="5249291" y="2369895"/>
            <a:ext cx="3681644" cy="22398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Β. Εκχύλιση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με πτητικούς διαλύτες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με ψυχρό λίπος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με θερμό λίπος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3BD5904-B948-6090-D32B-F6EF1503C092}"/>
              </a:ext>
            </a:extLst>
          </p:cNvPr>
          <p:cNvSpPr txBox="1"/>
          <p:nvPr/>
        </p:nvSpPr>
        <p:spPr>
          <a:xfrm>
            <a:off x="9832759" y="2369895"/>
            <a:ext cx="3202620" cy="16858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Γ. Μηχανική 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σύνθλιψη</a:t>
            </a:r>
          </a:p>
          <a:p>
            <a:pPr marL="342900" indent="-342900">
              <a:lnSpc>
                <a:spcPct val="150000"/>
              </a:lnSpc>
              <a:buFontTx/>
              <a:buChar char="-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απόξεση</a:t>
            </a:r>
          </a:p>
        </p:txBody>
      </p:sp>
    </p:spTree>
    <p:extLst>
      <p:ext uri="{BB962C8B-B14F-4D97-AF65-F5344CB8AC3E}">
        <p14:creationId xmlns:p14="http://schemas.microsoft.com/office/powerpoint/2010/main" val="1593920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FD9311DB-31BF-DAF0-98A5-E4EB2E869736}"/>
              </a:ext>
            </a:extLst>
          </p:cNvPr>
          <p:cNvSpPr txBox="1"/>
          <p:nvPr/>
        </p:nvSpPr>
        <p:spPr>
          <a:xfrm>
            <a:off x="807866" y="2930330"/>
            <a:ext cx="5779363" cy="27938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b="1" u="sng" dirty="0">
                <a:latin typeface="Arial" panose="020B0604020202020204" pitchFamily="34" charset="0"/>
                <a:cs typeface="Arial" panose="020B0604020202020204" pitchFamily="34" charset="0"/>
              </a:rPr>
              <a:t>Απόσταξη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Η απόσταξη αποτελεί την πιο ευρεία, αλλά και ταυτόχρονα οικονομική μέθοδο παραλαβής αιθερίων ελαίων από όλα τα αρωματικά φυτικά υλικά. </a:t>
            </a:r>
          </a:p>
        </p:txBody>
      </p:sp>
    </p:spTree>
    <p:extLst>
      <p:ext uri="{BB962C8B-B14F-4D97-AF65-F5344CB8AC3E}">
        <p14:creationId xmlns:p14="http://schemas.microsoft.com/office/powerpoint/2010/main" val="460935096"/>
      </p:ext>
    </p:extLst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2359A8F-FF37-BE61-1977-1502DA6F85EE}"/>
              </a:ext>
            </a:extLst>
          </p:cNvPr>
          <p:cNvSpPr txBox="1"/>
          <p:nvPr/>
        </p:nvSpPr>
        <p:spPr>
          <a:xfrm>
            <a:off x="709473" y="1755080"/>
            <a:ext cx="10773053" cy="33478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Τοποθετείται νερό εντός του δοχείου και ακολουθεί το φυτικό υλικό</a:t>
            </a:r>
          </a:p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Το νερό αρχίζει να θερμαίνεται και να βράζει</a:t>
            </a:r>
          </a:p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Οι ατμοί που δημιουργούνται παρασύρουν από τους φυτικούς ιστούς τα αιθέρια έλαια</a:t>
            </a:r>
          </a:p>
          <a:p>
            <a:pPr marL="457200" indent="-457200" algn="just">
              <a:lnSpc>
                <a:spcPct val="150000"/>
              </a:lnSpc>
              <a:buFont typeface="+mj-lt"/>
              <a:buAutoNum type="arabicPeriod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 Οι ατμοί συμπυκνώνονται με ψύξη και υγροποιούνται και τα αιθέρια έλαια διαχωρίζονται από το νερό λόγω διαφοράς στο ειδικό βάρος τους</a:t>
            </a:r>
          </a:p>
        </p:txBody>
      </p:sp>
    </p:spTree>
    <p:extLst>
      <p:ext uri="{BB962C8B-B14F-4D97-AF65-F5344CB8AC3E}">
        <p14:creationId xmlns:p14="http://schemas.microsoft.com/office/powerpoint/2010/main" val="12887714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A3DB804-CA6F-190A-C7CA-794A168C454D}"/>
              </a:ext>
            </a:extLst>
          </p:cNvPr>
          <p:cNvSpPr txBox="1"/>
          <p:nvPr/>
        </p:nvSpPr>
        <p:spPr>
          <a:xfrm>
            <a:off x="315156" y="769683"/>
            <a:ext cx="11385613" cy="50098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u="sng" dirty="0">
                <a:latin typeface="Arial" panose="020B0604020202020204" pitchFamily="34" charset="0"/>
                <a:cs typeface="Arial" panose="020B0604020202020204" pitchFamily="34" charset="0"/>
              </a:rPr>
              <a:t>Υδροαπόσταξη ή απόσταξη με νερό (Water Distilation)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Στην υδροαπόσταξη το φυτικό υλικό που πρόκειται να αποσταχθεί τοποθετείται στον άμβυκα αποστάξεως που συμπεριλαμβάνει το νερό. Εν συνεχεία, το υλικό θερμαίνεται με φωτιά ή με ατμό ο οποίος βρίσκεται στα τοιχώματα του άμβυκα με τις ειδικές σωληνώσεις.</a:t>
            </a:r>
          </a:p>
          <a:p>
            <a:pPr algn="just">
              <a:lnSpc>
                <a:spcPct val="150000"/>
              </a:lnSpc>
            </a:pPr>
            <a:endParaRPr lang="el-GR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μικρό κόστος, εύκολη διαδικασία και χρήση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μειωμένη απόδοση σε αιθέριο έλαιο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κατώτερη ποιότητα αιθερίου</a:t>
            </a:r>
          </a:p>
        </p:txBody>
      </p:sp>
    </p:spTree>
    <p:extLst>
      <p:ext uri="{BB962C8B-B14F-4D97-AF65-F5344CB8AC3E}">
        <p14:creationId xmlns:p14="http://schemas.microsoft.com/office/powerpoint/2010/main" val="1025663035"/>
      </p:ext>
    </p:extLst>
  </p:cSld>
  <p:clrMapOvr>
    <a:masterClrMapping/>
  </p:clrMapOvr>
  <p:transition spd="med">
    <p:pull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A3DB804-CA6F-190A-C7CA-794A168C454D}"/>
              </a:ext>
            </a:extLst>
          </p:cNvPr>
          <p:cNvSpPr txBox="1"/>
          <p:nvPr/>
        </p:nvSpPr>
        <p:spPr>
          <a:xfrm>
            <a:off x="324034" y="538864"/>
            <a:ext cx="11385613" cy="33478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u="sng" dirty="0">
                <a:latin typeface="Arial" panose="020B0604020202020204" pitchFamily="34" charset="0"/>
                <a:cs typeface="Arial" panose="020B0604020202020204" pitchFamily="34" charset="0"/>
              </a:rPr>
              <a:t>Υδρο-ατμοαπόσταξη ή απόσταξη με ατμό και νερό (Water and Steam Distilation)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Το φυτικό υλικό που αποστάζεται έρχεται σε επαφή μόνο με το παραγόμενο ατμό. Το νερό θερμαίνεται και ο παραγόμενος ατμός εισβάλλει σε ολόκληρη τη μάζα του φυτικού υλικού από όπου παρασύρεται το αιθέριο έλαιο. </a:t>
            </a:r>
          </a:p>
          <a:p>
            <a:pPr algn="just">
              <a:lnSpc>
                <a:spcPct val="150000"/>
              </a:lnSpc>
            </a:pPr>
            <a:endParaRPr lang="el-GR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ελαχιστοποιείται η αποσύνθεση των συστατικών του αιθερίου ελαίου</a:t>
            </a:r>
          </a:p>
        </p:txBody>
      </p:sp>
    </p:spTree>
    <p:extLst>
      <p:ext uri="{BB962C8B-B14F-4D97-AF65-F5344CB8AC3E}">
        <p14:creationId xmlns:p14="http://schemas.microsoft.com/office/powerpoint/2010/main" val="4409214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FA8C82D-015D-DECB-184C-F15EC1508C29}"/>
              </a:ext>
            </a:extLst>
          </p:cNvPr>
          <p:cNvSpPr txBox="1"/>
          <p:nvPr/>
        </p:nvSpPr>
        <p:spPr>
          <a:xfrm>
            <a:off x="332912" y="672029"/>
            <a:ext cx="11563165" cy="33477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l-GR" sz="2400" u="sng" dirty="0">
                <a:latin typeface="Arial" panose="020B0604020202020204" pitchFamily="34" charset="0"/>
                <a:cs typeface="Arial" panose="020B0604020202020204" pitchFamily="34" charset="0"/>
              </a:rPr>
              <a:t>Απόσταξη με υδρατμούς (Steam Distilation)</a:t>
            </a:r>
          </a:p>
          <a:p>
            <a:pPr algn="just">
              <a:lnSpc>
                <a:spcPct val="150000"/>
              </a:lnSpc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Δεν υπάρχει νερό στον πυθμένα και ο ατμός παράγεται σε ατμολέβητα ή ατμογεννήτρια.</a:t>
            </a:r>
          </a:p>
          <a:p>
            <a:pPr algn="just">
              <a:lnSpc>
                <a:spcPct val="150000"/>
              </a:lnSpc>
            </a:pPr>
            <a:endParaRPr lang="el-GR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η πιο σύγχρονη τεχνική</a:t>
            </a:r>
          </a:p>
          <a:p>
            <a:pPr marL="342900" indent="-342900" algn="just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l-GR" sz="2400" dirty="0">
                <a:latin typeface="Arial" panose="020B0604020202020204" pitchFamily="34" charset="0"/>
                <a:cs typeface="Arial" panose="020B0604020202020204" pitchFamily="34" charset="0"/>
              </a:rPr>
              <a:t>καλύτερης ποιότητας αιθέριο έλαιο</a:t>
            </a:r>
          </a:p>
        </p:txBody>
      </p:sp>
    </p:spTree>
    <p:extLst>
      <p:ext uri="{BB962C8B-B14F-4D97-AF65-F5344CB8AC3E}">
        <p14:creationId xmlns:p14="http://schemas.microsoft.com/office/powerpoint/2010/main" val="253426812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D517AF28-3AE7-4783-9F5D-33E354C4965B}" vid="{10077450-8D78-498D-896F-B87C8E8E6BC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A4540F8-4AB0-4B8E-9D80-DBBF6B688A1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7D7AD63E-21C5-4BDF-A0FA-A2AD672B55C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E38612B0-484D-43EC-BFF0-034DF82E508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{4FB876A6-F15A-4D2D-B651-23139AFC59E3}tf16411174_win32</Template>
  <TotalTime>117</TotalTime>
  <Words>632</Words>
  <Application>Microsoft Office PowerPoint</Application>
  <PresentationFormat>Widescreen</PresentationFormat>
  <Paragraphs>64</Paragraphs>
  <Slides>16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3" baseType="lpstr">
      <vt:lpstr>Arial</vt:lpstr>
      <vt:lpstr>Calibri</vt:lpstr>
      <vt:lpstr>Lucida Grande</vt:lpstr>
      <vt:lpstr>Segoe UI</vt:lpstr>
      <vt:lpstr>Sylfaen</vt:lpstr>
      <vt:lpstr>Wingdings</vt:lpstr>
      <vt:lpstr>Office Theme</vt:lpstr>
      <vt:lpstr>Αρωματικά Φυτά &amp; Αιθέρια Έλαια 1ο Εργαστήριο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Αρωματικά Φυτά &amp; Αιθέρια Έλαια</dc:title>
  <dc:creator>palaiogeorgou_am@aua.gr</dc:creator>
  <cp:lastModifiedBy>palaiogeorgou_am@aua.gr</cp:lastModifiedBy>
  <cp:revision>56</cp:revision>
  <dcterms:created xsi:type="dcterms:W3CDTF">2022-11-20T18:29:58Z</dcterms:created>
  <dcterms:modified xsi:type="dcterms:W3CDTF">2022-11-21T11:37:02Z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