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11" r:id="rId2"/>
    <p:sldId id="412" r:id="rId3"/>
    <p:sldId id="413" r:id="rId4"/>
    <p:sldId id="414" r:id="rId5"/>
    <p:sldId id="415" r:id="rId6"/>
    <p:sldId id="416" r:id="rId7"/>
    <p:sldId id="417" r:id="rId8"/>
    <p:sldId id="418" r:id="rId9"/>
    <p:sldId id="419" r:id="rId10"/>
    <p:sldId id="420" r:id="rId11"/>
    <p:sldId id="421" r:id="rId12"/>
    <p:sldId id="422" r:id="rId13"/>
    <p:sldId id="424" r:id="rId14"/>
    <p:sldId id="425" r:id="rId15"/>
    <p:sldId id="426" r:id="rId16"/>
    <p:sldId id="427"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58" d="100"/>
          <a:sy n="5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4F6AC-75F3-4507-85C5-47DEC8D212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69295481-804A-4102-BD47-94D7AF618A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51138F11-3381-4C73-8F3F-DC00F6A8DCCE}"/>
              </a:ext>
            </a:extLst>
          </p:cNvPr>
          <p:cNvSpPr>
            <a:spLocks noGrp="1"/>
          </p:cNvSpPr>
          <p:nvPr>
            <p:ph type="dt" sz="half" idx="10"/>
          </p:nvPr>
        </p:nvSpPr>
        <p:spPr/>
        <p:txBody>
          <a:bodyPr/>
          <a:lstStyle/>
          <a:p>
            <a:fld id="{8C7313AE-F14B-4E00-B7BE-5CED91E98113}" type="datetimeFigureOut">
              <a:rPr lang="el-GR" smtClean="0"/>
              <a:t>6/4/2022</a:t>
            </a:fld>
            <a:endParaRPr lang="el-GR"/>
          </a:p>
        </p:txBody>
      </p:sp>
      <p:sp>
        <p:nvSpPr>
          <p:cNvPr id="5" name="Footer Placeholder 4">
            <a:extLst>
              <a:ext uri="{FF2B5EF4-FFF2-40B4-BE49-F238E27FC236}">
                <a16:creationId xmlns:a16="http://schemas.microsoft.com/office/drawing/2014/main" id="{2CE9F477-31D5-4784-80A3-293839A3EA30}"/>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96105D19-FC08-44AC-85DE-E9852919EE7E}"/>
              </a:ext>
            </a:extLst>
          </p:cNvPr>
          <p:cNvSpPr>
            <a:spLocks noGrp="1"/>
          </p:cNvSpPr>
          <p:nvPr>
            <p:ph type="sldNum" sz="quarter" idx="12"/>
          </p:nvPr>
        </p:nvSpPr>
        <p:spPr/>
        <p:txBody>
          <a:bodyPr/>
          <a:lstStyle/>
          <a:p>
            <a:fld id="{9DBE58FF-B1BC-4617-BF72-E1BE0BF0CF5D}" type="slidenum">
              <a:rPr lang="el-GR" smtClean="0"/>
              <a:t>‹#›</a:t>
            </a:fld>
            <a:endParaRPr lang="el-GR"/>
          </a:p>
        </p:txBody>
      </p:sp>
    </p:spTree>
    <p:extLst>
      <p:ext uri="{BB962C8B-B14F-4D97-AF65-F5344CB8AC3E}">
        <p14:creationId xmlns:p14="http://schemas.microsoft.com/office/powerpoint/2010/main" val="1309410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5D3E1-C574-41A1-825B-F6B920D66350}"/>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793E9557-AC1D-4E9C-8765-ACFFFAE0A9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49C5ED6A-9F91-483C-A2F5-2ED0C4C37831}"/>
              </a:ext>
            </a:extLst>
          </p:cNvPr>
          <p:cNvSpPr>
            <a:spLocks noGrp="1"/>
          </p:cNvSpPr>
          <p:nvPr>
            <p:ph type="dt" sz="half" idx="10"/>
          </p:nvPr>
        </p:nvSpPr>
        <p:spPr/>
        <p:txBody>
          <a:bodyPr/>
          <a:lstStyle/>
          <a:p>
            <a:fld id="{8C7313AE-F14B-4E00-B7BE-5CED91E98113}" type="datetimeFigureOut">
              <a:rPr lang="el-GR" smtClean="0"/>
              <a:t>6/4/2022</a:t>
            </a:fld>
            <a:endParaRPr lang="el-GR"/>
          </a:p>
        </p:txBody>
      </p:sp>
      <p:sp>
        <p:nvSpPr>
          <p:cNvPr id="5" name="Footer Placeholder 4">
            <a:extLst>
              <a:ext uri="{FF2B5EF4-FFF2-40B4-BE49-F238E27FC236}">
                <a16:creationId xmlns:a16="http://schemas.microsoft.com/office/drawing/2014/main" id="{5D9B97B7-59AC-46FD-82BD-684EDEE0A778}"/>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15413F4B-0DFC-43AA-BCE4-1EAC35D917DF}"/>
              </a:ext>
            </a:extLst>
          </p:cNvPr>
          <p:cNvSpPr>
            <a:spLocks noGrp="1"/>
          </p:cNvSpPr>
          <p:nvPr>
            <p:ph type="sldNum" sz="quarter" idx="12"/>
          </p:nvPr>
        </p:nvSpPr>
        <p:spPr/>
        <p:txBody>
          <a:bodyPr/>
          <a:lstStyle/>
          <a:p>
            <a:fld id="{9DBE58FF-B1BC-4617-BF72-E1BE0BF0CF5D}" type="slidenum">
              <a:rPr lang="el-GR" smtClean="0"/>
              <a:t>‹#›</a:t>
            </a:fld>
            <a:endParaRPr lang="el-GR"/>
          </a:p>
        </p:txBody>
      </p:sp>
    </p:spTree>
    <p:extLst>
      <p:ext uri="{BB962C8B-B14F-4D97-AF65-F5344CB8AC3E}">
        <p14:creationId xmlns:p14="http://schemas.microsoft.com/office/powerpoint/2010/main" val="334224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5F0011-803D-4D7B-BB55-B2E6AC5CB6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5BC6054B-FB3E-48C5-BBE7-DA6224C540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87FF9D01-A35E-4542-89CC-1A69BF9271D3}"/>
              </a:ext>
            </a:extLst>
          </p:cNvPr>
          <p:cNvSpPr>
            <a:spLocks noGrp="1"/>
          </p:cNvSpPr>
          <p:nvPr>
            <p:ph type="dt" sz="half" idx="10"/>
          </p:nvPr>
        </p:nvSpPr>
        <p:spPr/>
        <p:txBody>
          <a:bodyPr/>
          <a:lstStyle/>
          <a:p>
            <a:fld id="{8C7313AE-F14B-4E00-B7BE-5CED91E98113}" type="datetimeFigureOut">
              <a:rPr lang="el-GR" smtClean="0"/>
              <a:t>6/4/2022</a:t>
            </a:fld>
            <a:endParaRPr lang="el-GR"/>
          </a:p>
        </p:txBody>
      </p:sp>
      <p:sp>
        <p:nvSpPr>
          <p:cNvPr id="5" name="Footer Placeholder 4">
            <a:extLst>
              <a:ext uri="{FF2B5EF4-FFF2-40B4-BE49-F238E27FC236}">
                <a16:creationId xmlns:a16="http://schemas.microsoft.com/office/drawing/2014/main" id="{78F17EF6-72A7-4124-ADAC-7F64635CB170}"/>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FC6AC711-D5A0-41E8-BB9B-8A697C6D9A2E}"/>
              </a:ext>
            </a:extLst>
          </p:cNvPr>
          <p:cNvSpPr>
            <a:spLocks noGrp="1"/>
          </p:cNvSpPr>
          <p:nvPr>
            <p:ph type="sldNum" sz="quarter" idx="12"/>
          </p:nvPr>
        </p:nvSpPr>
        <p:spPr/>
        <p:txBody>
          <a:bodyPr/>
          <a:lstStyle/>
          <a:p>
            <a:fld id="{9DBE58FF-B1BC-4617-BF72-E1BE0BF0CF5D}" type="slidenum">
              <a:rPr lang="el-GR" smtClean="0"/>
              <a:t>‹#›</a:t>
            </a:fld>
            <a:endParaRPr lang="el-GR"/>
          </a:p>
        </p:txBody>
      </p:sp>
    </p:spTree>
    <p:extLst>
      <p:ext uri="{BB962C8B-B14F-4D97-AF65-F5344CB8AC3E}">
        <p14:creationId xmlns:p14="http://schemas.microsoft.com/office/powerpoint/2010/main" val="1345971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6DBF0-36C3-4019-88DB-5554FFAA7749}"/>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9F4359F9-AB22-4F20-B969-73555E8EB2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6FFC3AF9-5690-4B91-A95D-88CE7558B6E5}"/>
              </a:ext>
            </a:extLst>
          </p:cNvPr>
          <p:cNvSpPr>
            <a:spLocks noGrp="1"/>
          </p:cNvSpPr>
          <p:nvPr>
            <p:ph type="dt" sz="half" idx="10"/>
          </p:nvPr>
        </p:nvSpPr>
        <p:spPr/>
        <p:txBody>
          <a:bodyPr/>
          <a:lstStyle/>
          <a:p>
            <a:fld id="{8C7313AE-F14B-4E00-B7BE-5CED91E98113}" type="datetimeFigureOut">
              <a:rPr lang="el-GR" smtClean="0"/>
              <a:t>6/4/2022</a:t>
            </a:fld>
            <a:endParaRPr lang="el-GR"/>
          </a:p>
        </p:txBody>
      </p:sp>
      <p:sp>
        <p:nvSpPr>
          <p:cNvPr id="5" name="Footer Placeholder 4">
            <a:extLst>
              <a:ext uri="{FF2B5EF4-FFF2-40B4-BE49-F238E27FC236}">
                <a16:creationId xmlns:a16="http://schemas.microsoft.com/office/drawing/2014/main" id="{B33DF92E-E6CB-4541-A87D-C6FFE9BBB55A}"/>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044CB505-A228-4AF9-8EC1-375D91A16FF1}"/>
              </a:ext>
            </a:extLst>
          </p:cNvPr>
          <p:cNvSpPr>
            <a:spLocks noGrp="1"/>
          </p:cNvSpPr>
          <p:nvPr>
            <p:ph type="sldNum" sz="quarter" idx="12"/>
          </p:nvPr>
        </p:nvSpPr>
        <p:spPr/>
        <p:txBody>
          <a:bodyPr/>
          <a:lstStyle/>
          <a:p>
            <a:fld id="{9DBE58FF-B1BC-4617-BF72-E1BE0BF0CF5D}" type="slidenum">
              <a:rPr lang="el-GR" smtClean="0"/>
              <a:t>‹#›</a:t>
            </a:fld>
            <a:endParaRPr lang="el-GR"/>
          </a:p>
        </p:txBody>
      </p:sp>
    </p:spTree>
    <p:extLst>
      <p:ext uri="{BB962C8B-B14F-4D97-AF65-F5344CB8AC3E}">
        <p14:creationId xmlns:p14="http://schemas.microsoft.com/office/powerpoint/2010/main" val="1124286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88C17-1A57-4782-A5BC-9EC9FF6EDA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0A1DA46C-B3B2-4798-B16D-D600EE7F9F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094E64-9871-4FF5-A89D-E5DA7ECCF778}"/>
              </a:ext>
            </a:extLst>
          </p:cNvPr>
          <p:cNvSpPr>
            <a:spLocks noGrp="1"/>
          </p:cNvSpPr>
          <p:nvPr>
            <p:ph type="dt" sz="half" idx="10"/>
          </p:nvPr>
        </p:nvSpPr>
        <p:spPr/>
        <p:txBody>
          <a:bodyPr/>
          <a:lstStyle/>
          <a:p>
            <a:fld id="{8C7313AE-F14B-4E00-B7BE-5CED91E98113}" type="datetimeFigureOut">
              <a:rPr lang="el-GR" smtClean="0"/>
              <a:t>6/4/2022</a:t>
            </a:fld>
            <a:endParaRPr lang="el-GR"/>
          </a:p>
        </p:txBody>
      </p:sp>
      <p:sp>
        <p:nvSpPr>
          <p:cNvPr id="5" name="Footer Placeholder 4">
            <a:extLst>
              <a:ext uri="{FF2B5EF4-FFF2-40B4-BE49-F238E27FC236}">
                <a16:creationId xmlns:a16="http://schemas.microsoft.com/office/drawing/2014/main" id="{2021D9DB-FEA8-4251-83FF-7DE42317ECE4}"/>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5D3115CA-99D0-47D2-9C8E-5A58B4425DDD}"/>
              </a:ext>
            </a:extLst>
          </p:cNvPr>
          <p:cNvSpPr>
            <a:spLocks noGrp="1"/>
          </p:cNvSpPr>
          <p:nvPr>
            <p:ph type="sldNum" sz="quarter" idx="12"/>
          </p:nvPr>
        </p:nvSpPr>
        <p:spPr/>
        <p:txBody>
          <a:bodyPr/>
          <a:lstStyle/>
          <a:p>
            <a:fld id="{9DBE58FF-B1BC-4617-BF72-E1BE0BF0CF5D}" type="slidenum">
              <a:rPr lang="el-GR" smtClean="0"/>
              <a:t>‹#›</a:t>
            </a:fld>
            <a:endParaRPr lang="el-GR"/>
          </a:p>
        </p:txBody>
      </p:sp>
    </p:spTree>
    <p:extLst>
      <p:ext uri="{BB962C8B-B14F-4D97-AF65-F5344CB8AC3E}">
        <p14:creationId xmlns:p14="http://schemas.microsoft.com/office/powerpoint/2010/main" val="717343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AE044-F48B-4826-8A0D-F19D7C6AE54F}"/>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28406973-1D9B-4DAE-9545-A7E5DEA758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EE500094-C38E-4239-95DE-AE85C27659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105527FF-C531-46B4-83A9-74C5FF57167E}"/>
              </a:ext>
            </a:extLst>
          </p:cNvPr>
          <p:cNvSpPr>
            <a:spLocks noGrp="1"/>
          </p:cNvSpPr>
          <p:nvPr>
            <p:ph type="dt" sz="half" idx="10"/>
          </p:nvPr>
        </p:nvSpPr>
        <p:spPr/>
        <p:txBody>
          <a:bodyPr/>
          <a:lstStyle/>
          <a:p>
            <a:fld id="{8C7313AE-F14B-4E00-B7BE-5CED91E98113}" type="datetimeFigureOut">
              <a:rPr lang="el-GR" smtClean="0"/>
              <a:t>6/4/2022</a:t>
            </a:fld>
            <a:endParaRPr lang="el-GR"/>
          </a:p>
        </p:txBody>
      </p:sp>
      <p:sp>
        <p:nvSpPr>
          <p:cNvPr id="6" name="Footer Placeholder 5">
            <a:extLst>
              <a:ext uri="{FF2B5EF4-FFF2-40B4-BE49-F238E27FC236}">
                <a16:creationId xmlns:a16="http://schemas.microsoft.com/office/drawing/2014/main" id="{D9640B90-E6BD-44B1-A8BB-E705F1C5FEE2}"/>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1ED76F56-B2E1-4A5D-B325-B2C37B1F009F}"/>
              </a:ext>
            </a:extLst>
          </p:cNvPr>
          <p:cNvSpPr>
            <a:spLocks noGrp="1"/>
          </p:cNvSpPr>
          <p:nvPr>
            <p:ph type="sldNum" sz="quarter" idx="12"/>
          </p:nvPr>
        </p:nvSpPr>
        <p:spPr/>
        <p:txBody>
          <a:bodyPr/>
          <a:lstStyle/>
          <a:p>
            <a:fld id="{9DBE58FF-B1BC-4617-BF72-E1BE0BF0CF5D}" type="slidenum">
              <a:rPr lang="el-GR" smtClean="0"/>
              <a:t>‹#›</a:t>
            </a:fld>
            <a:endParaRPr lang="el-GR"/>
          </a:p>
        </p:txBody>
      </p:sp>
    </p:spTree>
    <p:extLst>
      <p:ext uri="{BB962C8B-B14F-4D97-AF65-F5344CB8AC3E}">
        <p14:creationId xmlns:p14="http://schemas.microsoft.com/office/powerpoint/2010/main" val="3876634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96858-0B08-45E0-8E97-4136E972BBB4}"/>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ACADEBEB-5EB6-4265-ABEF-06F918F87C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AFA7EC-05BB-4093-AAF1-7BE6670A5A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B132F5FD-7EED-4704-BE67-33313687F9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37B7DE-7498-416B-BE86-7BF9C3B163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7B255B2E-E27F-4D81-A613-3986D1967998}"/>
              </a:ext>
            </a:extLst>
          </p:cNvPr>
          <p:cNvSpPr>
            <a:spLocks noGrp="1"/>
          </p:cNvSpPr>
          <p:nvPr>
            <p:ph type="dt" sz="half" idx="10"/>
          </p:nvPr>
        </p:nvSpPr>
        <p:spPr/>
        <p:txBody>
          <a:bodyPr/>
          <a:lstStyle/>
          <a:p>
            <a:fld id="{8C7313AE-F14B-4E00-B7BE-5CED91E98113}" type="datetimeFigureOut">
              <a:rPr lang="el-GR" smtClean="0"/>
              <a:t>6/4/2022</a:t>
            </a:fld>
            <a:endParaRPr lang="el-GR"/>
          </a:p>
        </p:txBody>
      </p:sp>
      <p:sp>
        <p:nvSpPr>
          <p:cNvPr id="8" name="Footer Placeholder 7">
            <a:extLst>
              <a:ext uri="{FF2B5EF4-FFF2-40B4-BE49-F238E27FC236}">
                <a16:creationId xmlns:a16="http://schemas.microsoft.com/office/drawing/2014/main" id="{F78F2A4C-6489-4703-8F3B-5D959DB2E1E7}"/>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971DABF4-B447-487B-99CD-F262C416BDE7}"/>
              </a:ext>
            </a:extLst>
          </p:cNvPr>
          <p:cNvSpPr>
            <a:spLocks noGrp="1"/>
          </p:cNvSpPr>
          <p:nvPr>
            <p:ph type="sldNum" sz="quarter" idx="12"/>
          </p:nvPr>
        </p:nvSpPr>
        <p:spPr/>
        <p:txBody>
          <a:bodyPr/>
          <a:lstStyle/>
          <a:p>
            <a:fld id="{9DBE58FF-B1BC-4617-BF72-E1BE0BF0CF5D}" type="slidenum">
              <a:rPr lang="el-GR" smtClean="0"/>
              <a:t>‹#›</a:t>
            </a:fld>
            <a:endParaRPr lang="el-GR"/>
          </a:p>
        </p:txBody>
      </p:sp>
    </p:spTree>
    <p:extLst>
      <p:ext uri="{BB962C8B-B14F-4D97-AF65-F5344CB8AC3E}">
        <p14:creationId xmlns:p14="http://schemas.microsoft.com/office/powerpoint/2010/main" val="658950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E761D-8E2C-4FA6-85CE-0885B469C195}"/>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68264F42-E391-40AF-99E0-BF07F1692F60}"/>
              </a:ext>
            </a:extLst>
          </p:cNvPr>
          <p:cNvSpPr>
            <a:spLocks noGrp="1"/>
          </p:cNvSpPr>
          <p:nvPr>
            <p:ph type="dt" sz="half" idx="10"/>
          </p:nvPr>
        </p:nvSpPr>
        <p:spPr/>
        <p:txBody>
          <a:bodyPr/>
          <a:lstStyle/>
          <a:p>
            <a:fld id="{8C7313AE-F14B-4E00-B7BE-5CED91E98113}" type="datetimeFigureOut">
              <a:rPr lang="el-GR" smtClean="0"/>
              <a:t>6/4/2022</a:t>
            </a:fld>
            <a:endParaRPr lang="el-GR"/>
          </a:p>
        </p:txBody>
      </p:sp>
      <p:sp>
        <p:nvSpPr>
          <p:cNvPr id="4" name="Footer Placeholder 3">
            <a:extLst>
              <a:ext uri="{FF2B5EF4-FFF2-40B4-BE49-F238E27FC236}">
                <a16:creationId xmlns:a16="http://schemas.microsoft.com/office/drawing/2014/main" id="{29C12E3C-1063-42AC-81C7-FAE6EC7D7B6F}"/>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D015760C-23F7-4B1A-BF67-DCAF18B4F033}"/>
              </a:ext>
            </a:extLst>
          </p:cNvPr>
          <p:cNvSpPr>
            <a:spLocks noGrp="1"/>
          </p:cNvSpPr>
          <p:nvPr>
            <p:ph type="sldNum" sz="quarter" idx="12"/>
          </p:nvPr>
        </p:nvSpPr>
        <p:spPr/>
        <p:txBody>
          <a:bodyPr/>
          <a:lstStyle/>
          <a:p>
            <a:fld id="{9DBE58FF-B1BC-4617-BF72-E1BE0BF0CF5D}" type="slidenum">
              <a:rPr lang="el-GR" smtClean="0"/>
              <a:t>‹#›</a:t>
            </a:fld>
            <a:endParaRPr lang="el-GR"/>
          </a:p>
        </p:txBody>
      </p:sp>
    </p:spTree>
    <p:extLst>
      <p:ext uri="{BB962C8B-B14F-4D97-AF65-F5344CB8AC3E}">
        <p14:creationId xmlns:p14="http://schemas.microsoft.com/office/powerpoint/2010/main" val="2417869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4FDA3B-1BDE-4D40-8B9A-5561DF75F633}"/>
              </a:ext>
            </a:extLst>
          </p:cNvPr>
          <p:cNvSpPr>
            <a:spLocks noGrp="1"/>
          </p:cNvSpPr>
          <p:nvPr>
            <p:ph type="dt" sz="half" idx="10"/>
          </p:nvPr>
        </p:nvSpPr>
        <p:spPr/>
        <p:txBody>
          <a:bodyPr/>
          <a:lstStyle/>
          <a:p>
            <a:fld id="{8C7313AE-F14B-4E00-B7BE-5CED91E98113}" type="datetimeFigureOut">
              <a:rPr lang="el-GR" smtClean="0"/>
              <a:t>6/4/2022</a:t>
            </a:fld>
            <a:endParaRPr lang="el-GR"/>
          </a:p>
        </p:txBody>
      </p:sp>
      <p:sp>
        <p:nvSpPr>
          <p:cNvPr id="3" name="Footer Placeholder 2">
            <a:extLst>
              <a:ext uri="{FF2B5EF4-FFF2-40B4-BE49-F238E27FC236}">
                <a16:creationId xmlns:a16="http://schemas.microsoft.com/office/drawing/2014/main" id="{CE5B5A8A-9B7E-4198-85A6-4D1539A0C6F0}"/>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9E4550AD-67BF-4A46-ADB0-518F78BA7B5B}"/>
              </a:ext>
            </a:extLst>
          </p:cNvPr>
          <p:cNvSpPr>
            <a:spLocks noGrp="1"/>
          </p:cNvSpPr>
          <p:nvPr>
            <p:ph type="sldNum" sz="quarter" idx="12"/>
          </p:nvPr>
        </p:nvSpPr>
        <p:spPr/>
        <p:txBody>
          <a:bodyPr/>
          <a:lstStyle/>
          <a:p>
            <a:fld id="{9DBE58FF-B1BC-4617-BF72-E1BE0BF0CF5D}" type="slidenum">
              <a:rPr lang="el-GR" smtClean="0"/>
              <a:t>‹#›</a:t>
            </a:fld>
            <a:endParaRPr lang="el-GR"/>
          </a:p>
        </p:txBody>
      </p:sp>
    </p:spTree>
    <p:extLst>
      <p:ext uri="{BB962C8B-B14F-4D97-AF65-F5344CB8AC3E}">
        <p14:creationId xmlns:p14="http://schemas.microsoft.com/office/powerpoint/2010/main" val="4035012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12911-1ECE-4820-88CA-C55297D739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36F8FFC3-1961-43C9-8C9E-52DD4AEF9C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95AC5006-8A85-4D85-AA49-3B15125F35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94F275-015A-4C25-8753-2AA158FFA3F0}"/>
              </a:ext>
            </a:extLst>
          </p:cNvPr>
          <p:cNvSpPr>
            <a:spLocks noGrp="1"/>
          </p:cNvSpPr>
          <p:nvPr>
            <p:ph type="dt" sz="half" idx="10"/>
          </p:nvPr>
        </p:nvSpPr>
        <p:spPr/>
        <p:txBody>
          <a:bodyPr/>
          <a:lstStyle/>
          <a:p>
            <a:fld id="{8C7313AE-F14B-4E00-B7BE-5CED91E98113}" type="datetimeFigureOut">
              <a:rPr lang="el-GR" smtClean="0"/>
              <a:t>6/4/2022</a:t>
            </a:fld>
            <a:endParaRPr lang="el-GR"/>
          </a:p>
        </p:txBody>
      </p:sp>
      <p:sp>
        <p:nvSpPr>
          <p:cNvPr id="6" name="Footer Placeholder 5">
            <a:extLst>
              <a:ext uri="{FF2B5EF4-FFF2-40B4-BE49-F238E27FC236}">
                <a16:creationId xmlns:a16="http://schemas.microsoft.com/office/drawing/2014/main" id="{33ABA96C-F96F-499B-A4BF-F1AB9D5B3051}"/>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312F2839-0163-4CE0-8A9E-0C9FB94DDEFB}"/>
              </a:ext>
            </a:extLst>
          </p:cNvPr>
          <p:cNvSpPr>
            <a:spLocks noGrp="1"/>
          </p:cNvSpPr>
          <p:nvPr>
            <p:ph type="sldNum" sz="quarter" idx="12"/>
          </p:nvPr>
        </p:nvSpPr>
        <p:spPr/>
        <p:txBody>
          <a:bodyPr/>
          <a:lstStyle/>
          <a:p>
            <a:fld id="{9DBE58FF-B1BC-4617-BF72-E1BE0BF0CF5D}" type="slidenum">
              <a:rPr lang="el-GR" smtClean="0"/>
              <a:t>‹#›</a:t>
            </a:fld>
            <a:endParaRPr lang="el-GR"/>
          </a:p>
        </p:txBody>
      </p:sp>
    </p:spTree>
    <p:extLst>
      <p:ext uri="{BB962C8B-B14F-4D97-AF65-F5344CB8AC3E}">
        <p14:creationId xmlns:p14="http://schemas.microsoft.com/office/powerpoint/2010/main" val="4034728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3EABA-52CF-4710-8196-2002B09289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E913FDF3-B85A-4B4F-BD4F-C7F62B91E7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4693170E-DD29-4EBF-83E5-8C726542BE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063361-4352-4E8C-85A1-A3BA12EB6692}"/>
              </a:ext>
            </a:extLst>
          </p:cNvPr>
          <p:cNvSpPr>
            <a:spLocks noGrp="1"/>
          </p:cNvSpPr>
          <p:nvPr>
            <p:ph type="dt" sz="half" idx="10"/>
          </p:nvPr>
        </p:nvSpPr>
        <p:spPr/>
        <p:txBody>
          <a:bodyPr/>
          <a:lstStyle/>
          <a:p>
            <a:fld id="{8C7313AE-F14B-4E00-B7BE-5CED91E98113}" type="datetimeFigureOut">
              <a:rPr lang="el-GR" smtClean="0"/>
              <a:t>6/4/2022</a:t>
            </a:fld>
            <a:endParaRPr lang="el-GR"/>
          </a:p>
        </p:txBody>
      </p:sp>
      <p:sp>
        <p:nvSpPr>
          <p:cNvPr id="6" name="Footer Placeholder 5">
            <a:extLst>
              <a:ext uri="{FF2B5EF4-FFF2-40B4-BE49-F238E27FC236}">
                <a16:creationId xmlns:a16="http://schemas.microsoft.com/office/drawing/2014/main" id="{2C93D78B-B77B-46B0-BA82-80D9C84440BE}"/>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3C8E58C1-0DC0-475A-920B-9623EBD031D0}"/>
              </a:ext>
            </a:extLst>
          </p:cNvPr>
          <p:cNvSpPr>
            <a:spLocks noGrp="1"/>
          </p:cNvSpPr>
          <p:nvPr>
            <p:ph type="sldNum" sz="quarter" idx="12"/>
          </p:nvPr>
        </p:nvSpPr>
        <p:spPr/>
        <p:txBody>
          <a:bodyPr/>
          <a:lstStyle/>
          <a:p>
            <a:fld id="{9DBE58FF-B1BC-4617-BF72-E1BE0BF0CF5D}" type="slidenum">
              <a:rPr lang="el-GR" smtClean="0"/>
              <a:t>‹#›</a:t>
            </a:fld>
            <a:endParaRPr lang="el-GR"/>
          </a:p>
        </p:txBody>
      </p:sp>
    </p:spTree>
    <p:extLst>
      <p:ext uri="{BB962C8B-B14F-4D97-AF65-F5344CB8AC3E}">
        <p14:creationId xmlns:p14="http://schemas.microsoft.com/office/powerpoint/2010/main" val="2744267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AF3F44-612B-4690-A72D-054F84BA63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DAF93D11-A42B-4CBA-ACA7-EEB8730946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CF8E8C94-2993-4EDE-AC37-4E885CEA59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7313AE-F14B-4E00-B7BE-5CED91E98113}" type="datetimeFigureOut">
              <a:rPr lang="el-GR" smtClean="0"/>
              <a:t>6/4/2022</a:t>
            </a:fld>
            <a:endParaRPr lang="el-GR"/>
          </a:p>
        </p:txBody>
      </p:sp>
      <p:sp>
        <p:nvSpPr>
          <p:cNvPr id="5" name="Footer Placeholder 4">
            <a:extLst>
              <a:ext uri="{FF2B5EF4-FFF2-40B4-BE49-F238E27FC236}">
                <a16:creationId xmlns:a16="http://schemas.microsoft.com/office/drawing/2014/main" id="{DBCADFA8-6DFF-47B4-896F-0CACD12681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83B9B503-7AFB-41DB-86A3-3992B76249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E58FF-B1BC-4617-BF72-E1BE0BF0CF5D}" type="slidenum">
              <a:rPr lang="el-GR" smtClean="0"/>
              <a:t>‹#›</a:t>
            </a:fld>
            <a:endParaRPr lang="el-GR"/>
          </a:p>
        </p:txBody>
      </p:sp>
    </p:spTree>
    <p:extLst>
      <p:ext uri="{BB962C8B-B14F-4D97-AF65-F5344CB8AC3E}">
        <p14:creationId xmlns:p14="http://schemas.microsoft.com/office/powerpoint/2010/main" val="2808582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74230"/>
          </a:xfrm>
        </p:spPr>
        <p:txBody>
          <a:bodyPr>
            <a:normAutofit/>
          </a:bodyPr>
          <a:lstStyle/>
          <a:p>
            <a:r>
              <a:rPr lang="el-GR" sz="4800" dirty="0"/>
              <a:t>Χρονική Αξία Χρήματος</a:t>
            </a:r>
          </a:p>
        </p:txBody>
      </p:sp>
      <p:sp>
        <p:nvSpPr>
          <p:cNvPr id="4" name="TextBox 3">
            <a:extLst>
              <a:ext uri="{FF2B5EF4-FFF2-40B4-BE49-F238E27FC236}">
                <a16:creationId xmlns:a16="http://schemas.microsoft.com/office/drawing/2014/main" id="{E5606193-7F6A-41F3-851C-35B5E81C9271}"/>
              </a:ext>
            </a:extLst>
          </p:cNvPr>
          <p:cNvSpPr txBox="1"/>
          <p:nvPr/>
        </p:nvSpPr>
        <p:spPr>
          <a:xfrm>
            <a:off x="3049386" y="3167390"/>
            <a:ext cx="6093228" cy="523220"/>
          </a:xfrm>
          <a:prstGeom prst="rect">
            <a:avLst/>
          </a:prstGeom>
          <a:noFill/>
        </p:spPr>
        <p:txBody>
          <a:bodyPr wrap="square">
            <a:spAutoFit/>
          </a:bodyPr>
          <a:lstStyle/>
          <a:p>
            <a:pPr algn="ctr">
              <a:lnSpc>
                <a:spcPct val="100000"/>
              </a:lnSpc>
            </a:pPr>
            <a:r>
              <a:rPr lang="el-GR" sz="2800" dirty="0"/>
              <a:t>Δρ. Σωτήριος  Τρίγκας</a:t>
            </a:r>
            <a:endParaRPr lang="en-US" sz="2800" dirty="0"/>
          </a:p>
        </p:txBody>
      </p:sp>
    </p:spTree>
    <p:extLst>
      <p:ext uri="{BB962C8B-B14F-4D97-AF65-F5344CB8AC3E}">
        <p14:creationId xmlns:p14="http://schemas.microsoft.com/office/powerpoint/2010/main" val="3138834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457201"/>
            <a:ext cx="8001000" cy="556951"/>
          </a:xfrm>
        </p:spPr>
        <p:txBody>
          <a:bodyPr>
            <a:normAutofit fontScale="92500"/>
          </a:bodyPr>
          <a:lstStyle/>
          <a:p>
            <a:r>
              <a:rPr lang="el-GR" sz="3200" dirty="0"/>
              <a:t>  Παράδειγμα Υπολογισμός Μελλοντικής Αξίας</a:t>
            </a:r>
          </a:p>
        </p:txBody>
      </p:sp>
      <p:sp>
        <p:nvSpPr>
          <p:cNvPr id="5" name="Title 2"/>
          <p:cNvSpPr txBox="1">
            <a:spLocks/>
          </p:cNvSpPr>
          <p:nvPr/>
        </p:nvSpPr>
        <p:spPr>
          <a:xfrm>
            <a:off x="2209800"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n-US" sz="2400" dirty="0"/>
          </a:p>
        </p:txBody>
      </p:sp>
      <p:sp>
        <p:nvSpPr>
          <p:cNvPr id="6" name="Title 2"/>
          <p:cNvSpPr txBox="1">
            <a:spLocks/>
          </p:cNvSpPr>
          <p:nvPr/>
        </p:nvSpPr>
        <p:spPr>
          <a:xfrm>
            <a:off x="2166257"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p:txBody>
      </p:sp>
      <p:sp>
        <p:nvSpPr>
          <p:cNvPr id="7" name="Title 2"/>
          <p:cNvSpPr txBox="1">
            <a:spLocks/>
          </p:cNvSpPr>
          <p:nvPr/>
        </p:nvSpPr>
        <p:spPr>
          <a:xfrm>
            <a:off x="2318657" y="1719943"/>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p:txBody>
      </p:sp>
      <p:sp>
        <p:nvSpPr>
          <p:cNvPr id="8" name="Title 2"/>
          <p:cNvSpPr txBox="1">
            <a:spLocks/>
          </p:cNvSpPr>
          <p:nvPr/>
        </p:nvSpPr>
        <p:spPr>
          <a:xfrm>
            <a:off x="2166257" y="12192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a:p>
            <a:pPr algn="l"/>
            <a:endParaRPr lang="el-GR" sz="2400" dirty="0"/>
          </a:p>
          <a:p>
            <a:pPr algn="l"/>
            <a:endParaRPr lang="el-GR" sz="2400" dirty="0"/>
          </a:p>
        </p:txBody>
      </p:sp>
      <mc:AlternateContent xmlns:mc="http://schemas.openxmlformats.org/markup-compatibility/2006">
        <mc:Choice xmlns:a14="http://schemas.microsoft.com/office/drawing/2010/main" Requires="a14">
          <p:sp>
            <p:nvSpPr>
              <p:cNvPr id="9" name="Title 2"/>
              <p:cNvSpPr txBox="1">
                <a:spLocks/>
              </p:cNvSpPr>
              <p:nvPr/>
            </p:nvSpPr>
            <p:spPr>
              <a:xfrm>
                <a:off x="1981200" y="1014153"/>
                <a:ext cx="7924800" cy="5582589"/>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r>
                  <a:rPr lang="el-GR" sz="2400" i="1" dirty="0">
                    <a:solidFill>
                      <a:schemeClr val="tx1"/>
                    </a:solidFill>
                  </a:rPr>
                  <a:t>Υποθέστε ότι κάποιος θέλει να επενδύσει στην τράπεζα ένα ποσό 1000 ευρώ με ετήσιο επιτόκιο 5% για την περίοδο 01.01.20</a:t>
                </a:r>
                <a:r>
                  <a:rPr lang="en-US" sz="2400" i="1" dirty="0">
                    <a:solidFill>
                      <a:schemeClr val="tx1"/>
                    </a:solidFill>
                  </a:rPr>
                  <a:t>22</a:t>
                </a:r>
                <a:r>
                  <a:rPr lang="el-GR" sz="2400" i="1" dirty="0">
                    <a:solidFill>
                      <a:schemeClr val="tx1"/>
                    </a:solidFill>
                  </a:rPr>
                  <a:t> – 17.01.20</a:t>
                </a:r>
                <a:r>
                  <a:rPr lang="en-US" sz="2400" i="1" dirty="0">
                    <a:solidFill>
                      <a:schemeClr val="tx1"/>
                    </a:solidFill>
                  </a:rPr>
                  <a:t>22</a:t>
                </a:r>
                <a:r>
                  <a:rPr lang="el-GR" sz="2400" i="1" dirty="0">
                    <a:solidFill>
                      <a:schemeClr val="tx1"/>
                    </a:solidFill>
                  </a:rPr>
                  <a:t>:</a:t>
                </a:r>
              </a:p>
              <a:p>
                <a:pPr algn="l"/>
                <a:endParaRPr lang="en-US" sz="2400" i="1" dirty="0">
                  <a:solidFill>
                    <a:schemeClr val="tx1"/>
                  </a:solidFill>
                </a:endParaRPr>
              </a:p>
              <a:p>
                <a:pPr algn="l"/>
                <a:r>
                  <a:rPr lang="el-GR" sz="2400" i="1" dirty="0">
                    <a:solidFill>
                      <a:schemeClr val="tx1"/>
                    </a:solidFill>
                  </a:rPr>
                  <a:t>έχουμε</a:t>
                </a:r>
                <a:endParaRPr lang="el-GR" sz="2400" dirty="0">
                  <a:solidFill>
                    <a:schemeClr val="tx1"/>
                  </a:solidFill>
                </a:endParaRPr>
              </a:p>
              <a:p>
                <a:pPr algn="l"/>
                <a14:m>
                  <m:oMath xmlns:m="http://schemas.openxmlformats.org/officeDocument/2006/math">
                    <m:sSub>
                      <m:sSubPr>
                        <m:ctrlPr>
                          <a:rPr lang="en-US" sz="2400" i="1">
                            <a:solidFill>
                              <a:schemeClr val="tx1"/>
                            </a:solidFill>
                            <a:latin typeface="Cambria Math" panose="02040503050406030204" pitchFamily="18" charset="0"/>
                          </a:rPr>
                        </m:ctrlPr>
                      </m:sSubPr>
                      <m:e>
                        <m:r>
                          <a:rPr lang="el-GR" sz="2400" i="1">
                            <a:solidFill>
                              <a:schemeClr val="tx1"/>
                            </a:solidFill>
                            <a:latin typeface="Cambria Math"/>
                          </a:rPr>
                          <m:t>                            </m:t>
                        </m:r>
                        <m:r>
                          <a:rPr lang="en-US" sz="2400" i="1">
                            <a:solidFill>
                              <a:schemeClr val="tx1"/>
                            </a:solidFill>
                            <a:latin typeface="Cambria Math"/>
                          </a:rPr>
                          <m:t>𝐾</m:t>
                        </m:r>
                      </m:e>
                      <m:sub>
                        <m:r>
                          <a:rPr lang="en-US" sz="2400" i="1">
                            <a:solidFill>
                              <a:schemeClr val="tx1"/>
                            </a:solidFill>
                            <a:latin typeface="Cambria Math"/>
                          </a:rPr>
                          <m:t>𝑜</m:t>
                        </m:r>
                      </m:sub>
                    </m:sSub>
                  </m:oMath>
                </a14:m>
                <a:r>
                  <a:rPr lang="el-GR" sz="2400" dirty="0">
                    <a:solidFill>
                      <a:schemeClr val="tx1"/>
                    </a:solidFill>
                  </a:rPr>
                  <a:t>	: 1,000</a:t>
                </a:r>
                <a:endParaRPr lang="en-US" sz="2400" dirty="0">
                  <a:solidFill>
                    <a:schemeClr val="tx1"/>
                  </a:solidFill>
                </a:endParaRPr>
              </a:p>
              <a:p>
                <a:pPr algn="l"/>
                <a:r>
                  <a:rPr lang="el-GR" sz="2400" dirty="0">
                    <a:solidFill>
                      <a:schemeClr val="tx1"/>
                    </a:solidFill>
                  </a:rPr>
                  <a:t>		</a:t>
                </a:r>
                <a14:m>
                  <m:oMath xmlns:m="http://schemas.openxmlformats.org/officeDocument/2006/math">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𝐾</m:t>
                        </m:r>
                      </m:e>
                      <m:sub>
                        <m:r>
                          <a:rPr lang="en-US" sz="2400" i="1">
                            <a:solidFill>
                              <a:schemeClr val="tx1"/>
                            </a:solidFill>
                            <a:latin typeface="Cambria Math" panose="02040503050406030204" pitchFamily="18" charset="0"/>
                          </a:rPr>
                          <m:t>𝑡</m:t>
                        </m:r>
                      </m:sub>
                    </m:sSub>
                  </m:oMath>
                </a14:m>
                <a:r>
                  <a:rPr lang="el-GR" sz="2400" dirty="0">
                    <a:solidFill>
                      <a:schemeClr val="tx1"/>
                    </a:solidFill>
                  </a:rPr>
                  <a:t>	: Μελλοντικό κεφάλαιο</a:t>
                </a:r>
                <a:endParaRPr lang="en-US" sz="2400" dirty="0">
                  <a:solidFill>
                    <a:schemeClr val="tx1"/>
                  </a:solidFill>
                </a:endParaRPr>
              </a:p>
              <a:p>
                <a:pPr algn="l"/>
                <a:r>
                  <a:rPr lang="el-GR" sz="2400" dirty="0">
                    <a:solidFill>
                      <a:schemeClr val="tx1"/>
                    </a:solidFill>
                  </a:rPr>
                  <a:t>		</a:t>
                </a:r>
                <a14:m>
                  <m:oMath xmlns:m="http://schemas.openxmlformats.org/officeDocument/2006/math">
                    <m:r>
                      <a:rPr lang="en-US" sz="2400" i="1">
                        <a:solidFill>
                          <a:schemeClr val="tx1"/>
                        </a:solidFill>
                        <a:latin typeface="Cambria Math"/>
                      </a:rPr>
                      <m:t>𝑖</m:t>
                    </m:r>
                  </m:oMath>
                </a14:m>
                <a:r>
                  <a:rPr lang="el-GR" sz="2400" dirty="0">
                    <a:solidFill>
                      <a:schemeClr val="tx1"/>
                    </a:solidFill>
                  </a:rPr>
                  <a:t>	: 5%</a:t>
                </a:r>
                <a:endParaRPr lang="en-US" sz="2400" dirty="0">
                  <a:solidFill>
                    <a:schemeClr val="tx1"/>
                  </a:solidFill>
                </a:endParaRPr>
              </a:p>
              <a:p>
                <a:pPr algn="l"/>
                <a:r>
                  <a:rPr lang="el-GR" sz="2400" dirty="0">
                    <a:solidFill>
                      <a:schemeClr val="tx1"/>
                    </a:solidFill>
                  </a:rPr>
                  <a:t>		</a:t>
                </a:r>
                <a14:m>
                  <m:oMath xmlns:m="http://schemas.openxmlformats.org/officeDocument/2006/math">
                    <m:r>
                      <a:rPr lang="en-US" sz="2400" i="1">
                        <a:solidFill>
                          <a:schemeClr val="tx1"/>
                        </a:solidFill>
                        <a:latin typeface="Cambria Math" panose="02040503050406030204" pitchFamily="18" charset="0"/>
                      </a:rPr>
                      <m:t>𝑡</m:t>
                    </m:r>
                  </m:oMath>
                </a14:m>
                <a:r>
                  <a:rPr lang="el-GR" sz="2400" dirty="0">
                    <a:solidFill>
                      <a:schemeClr val="tx1"/>
                    </a:solidFill>
                  </a:rPr>
                  <a:t>	: 16/360 (</a:t>
                </a:r>
                <a:r>
                  <a:rPr lang="en-US" sz="2400" dirty="0">
                    <a:solidFill>
                      <a:schemeClr val="tx1"/>
                    </a:solidFill>
                  </a:rPr>
                  <a:t>Bankers rule)</a:t>
                </a:r>
                <a:endParaRPr lang="el-GR" sz="2400" i="1" dirty="0">
                  <a:solidFill>
                    <a:schemeClr val="tx1"/>
                  </a:solidFill>
                </a:endParaRPr>
              </a:p>
              <a:p>
                <a:pPr algn="l"/>
                <a:endParaRPr lang="el-GR" sz="2400" i="1" dirty="0">
                  <a:solidFill>
                    <a:schemeClr val="tx1"/>
                  </a:solidFill>
                </a:endParaRPr>
              </a:p>
              <a:p>
                <a:pPr algn="l"/>
                <a14:m>
                  <m:oMath xmlns:m="http://schemas.openxmlformats.org/officeDocument/2006/math">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𝐾</m:t>
                        </m:r>
                      </m:e>
                      <m:sub>
                        <m:r>
                          <a:rPr lang="en-US" sz="2400" i="1">
                            <a:solidFill>
                              <a:schemeClr val="tx1"/>
                            </a:solidFill>
                            <a:latin typeface="Cambria Math" panose="02040503050406030204" pitchFamily="18" charset="0"/>
                          </a:rPr>
                          <m:t>𝑡</m:t>
                        </m:r>
                      </m:sub>
                    </m:sSub>
                    <m:r>
                      <a:rPr lang="en-US" sz="2400" i="1">
                        <a:solidFill>
                          <a:schemeClr val="tx1"/>
                        </a:solidFill>
                        <a:latin typeface="Cambria Math"/>
                      </a:rPr>
                      <m:t>=</m:t>
                    </m:r>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𝐾</m:t>
                        </m:r>
                      </m:e>
                      <m:sub>
                        <m:r>
                          <a:rPr lang="en-US" sz="2400" i="1">
                            <a:solidFill>
                              <a:schemeClr val="tx1"/>
                            </a:solidFill>
                            <a:latin typeface="Cambria Math"/>
                          </a:rPr>
                          <m:t>𝑜</m:t>
                        </m:r>
                      </m:sub>
                    </m:sSub>
                    <m:r>
                      <a:rPr lang="en-US" sz="2400" i="1">
                        <a:solidFill>
                          <a:schemeClr val="tx1"/>
                        </a:solidFill>
                        <a:latin typeface="Cambria Math"/>
                      </a:rPr>
                      <m:t>.</m:t>
                    </m:r>
                    <m:d>
                      <m:dPr>
                        <m:ctrlPr>
                          <a:rPr lang="en-US" sz="2400" i="1">
                            <a:solidFill>
                              <a:schemeClr val="tx1"/>
                            </a:solidFill>
                            <a:latin typeface="Cambria Math" panose="02040503050406030204" pitchFamily="18" charset="0"/>
                          </a:rPr>
                        </m:ctrlPr>
                      </m:dPr>
                      <m:e>
                        <m:r>
                          <a:rPr lang="en-US" sz="2400" i="1">
                            <a:solidFill>
                              <a:schemeClr val="tx1"/>
                            </a:solidFill>
                            <a:latin typeface="Cambria Math"/>
                          </a:rPr>
                          <m:t>1+</m:t>
                        </m:r>
                        <m:r>
                          <a:rPr lang="en-US" sz="2400" i="1">
                            <a:solidFill>
                              <a:schemeClr val="tx1"/>
                            </a:solidFill>
                            <a:latin typeface="Cambria Math"/>
                          </a:rPr>
                          <m:t>𝑖</m:t>
                        </m:r>
                        <m:r>
                          <a:rPr lang="en-US" sz="2400" i="1">
                            <a:solidFill>
                              <a:schemeClr val="tx1"/>
                            </a:solidFill>
                            <a:latin typeface="Cambria Math"/>
                          </a:rPr>
                          <m:t>.</m:t>
                        </m:r>
                        <m:r>
                          <a:rPr lang="en-US" sz="2400" i="1">
                            <a:solidFill>
                              <a:schemeClr val="tx1"/>
                            </a:solidFill>
                            <a:latin typeface="Cambria Math" panose="02040503050406030204" pitchFamily="18" charset="0"/>
                          </a:rPr>
                          <m:t>𝑡</m:t>
                        </m:r>
                      </m:e>
                    </m:d>
                    <m:r>
                      <a:rPr lang="en-US" sz="2400" i="1">
                        <a:solidFill>
                          <a:schemeClr val="tx1"/>
                        </a:solidFill>
                        <a:latin typeface="Cambria Math"/>
                      </a:rPr>
                      <m:t>=1,000 ∗</m:t>
                    </m:r>
                    <m:d>
                      <m:dPr>
                        <m:ctrlPr>
                          <a:rPr lang="en-US" sz="2400" i="1">
                            <a:solidFill>
                              <a:schemeClr val="tx1"/>
                            </a:solidFill>
                            <a:latin typeface="Cambria Math" panose="02040503050406030204" pitchFamily="18" charset="0"/>
                          </a:rPr>
                        </m:ctrlPr>
                      </m:dPr>
                      <m:e>
                        <m:r>
                          <a:rPr lang="en-US" sz="2400" i="1">
                            <a:solidFill>
                              <a:schemeClr val="tx1"/>
                            </a:solidFill>
                            <a:latin typeface="Cambria Math"/>
                          </a:rPr>
                          <m:t>1+5%∗</m:t>
                        </m:r>
                        <m:f>
                          <m:fPr>
                            <m:ctrlPr>
                              <a:rPr lang="en-US" sz="2400" i="1">
                                <a:solidFill>
                                  <a:schemeClr val="tx1"/>
                                </a:solidFill>
                                <a:latin typeface="Cambria Math" panose="02040503050406030204" pitchFamily="18" charset="0"/>
                              </a:rPr>
                            </m:ctrlPr>
                          </m:fPr>
                          <m:num>
                            <m:r>
                              <a:rPr lang="en-US" sz="2400" i="1">
                                <a:solidFill>
                                  <a:schemeClr val="tx1"/>
                                </a:solidFill>
                                <a:latin typeface="Cambria Math"/>
                              </a:rPr>
                              <m:t>16</m:t>
                            </m:r>
                          </m:num>
                          <m:den>
                            <m:r>
                              <a:rPr lang="en-US" sz="2400" i="1">
                                <a:solidFill>
                                  <a:schemeClr val="tx1"/>
                                </a:solidFill>
                                <a:latin typeface="Cambria Math"/>
                              </a:rPr>
                              <m:t>360</m:t>
                            </m:r>
                          </m:den>
                        </m:f>
                      </m:e>
                    </m:d>
                    <m:r>
                      <a:rPr lang="en-US" sz="2400" i="1">
                        <a:solidFill>
                          <a:schemeClr val="tx1"/>
                        </a:solidFill>
                        <a:latin typeface="Cambria Math"/>
                      </a:rPr>
                      <m:t>=1,002.22</m:t>
                    </m:r>
                  </m:oMath>
                </a14:m>
                <a:r>
                  <a:rPr lang="en-US" sz="2400" dirty="0">
                    <a:solidFill>
                      <a:schemeClr val="tx1"/>
                    </a:solidFill>
                  </a:rPr>
                  <a:t>  </a:t>
                </a:r>
                <a:endParaRPr lang="el-GR" sz="2400" dirty="0">
                  <a:solidFill>
                    <a:schemeClr val="tx1"/>
                  </a:solidFill>
                </a:endParaRPr>
              </a:p>
              <a:p>
                <a:pPr algn="l"/>
                <a:r>
                  <a:rPr lang="el-GR" sz="2400" dirty="0">
                    <a:solidFill>
                      <a:schemeClr val="tx1"/>
                    </a:solidFill>
                  </a:rPr>
                  <a:t> όπου</a:t>
                </a:r>
                <a:endParaRPr lang="en-US" sz="2400" dirty="0">
                  <a:solidFill>
                    <a:schemeClr val="tx1"/>
                  </a:solidFill>
                </a:endParaRPr>
              </a:p>
              <a:p>
                <a:pPr algn="l"/>
                <a14:m>
                  <m:oMathPara xmlns:m="http://schemas.openxmlformats.org/officeDocument/2006/math">
                    <m:oMathParaPr>
                      <m:jc m:val="centerGroup"/>
                    </m:oMathParaPr>
                    <m:oMath xmlns:m="http://schemas.openxmlformats.org/officeDocument/2006/math">
                      <m:r>
                        <a:rPr lang="en-US" sz="2400" i="1" smtClean="0">
                          <a:solidFill>
                            <a:schemeClr val="tx1"/>
                          </a:solidFill>
                          <a:latin typeface="Cambria Math"/>
                        </a:rPr>
                        <m:t>𝛵</m:t>
                      </m:r>
                      <m:r>
                        <a:rPr lang="en-US" sz="2400" i="1" smtClean="0">
                          <a:solidFill>
                            <a:schemeClr val="tx1"/>
                          </a:solidFill>
                          <a:latin typeface="Cambria Math"/>
                        </a:rPr>
                        <m:t>=</m:t>
                      </m:r>
                      <m:sSub>
                        <m:sSubPr>
                          <m:ctrlPr>
                            <a:rPr lang="en-US" sz="2400" i="1">
                              <a:solidFill>
                                <a:schemeClr val="tx1"/>
                              </a:solidFill>
                              <a:latin typeface="Cambria Math" panose="02040503050406030204" pitchFamily="18" charset="0"/>
                            </a:rPr>
                          </m:ctrlPr>
                        </m:sSubPr>
                        <m:e>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𝐾</m:t>
                              </m:r>
                            </m:e>
                            <m:sub>
                              <m:r>
                                <a:rPr lang="en-US" sz="2400" i="1">
                                  <a:solidFill>
                                    <a:schemeClr val="tx1"/>
                                  </a:solidFill>
                                  <a:latin typeface="Cambria Math" panose="02040503050406030204" pitchFamily="18" charset="0"/>
                                </a:rPr>
                                <m:t>𝑡</m:t>
                              </m:r>
                            </m:sub>
                          </m:sSub>
                          <m:r>
                            <a:rPr lang="el-GR" sz="2400" i="1">
                              <a:solidFill>
                                <a:schemeClr val="tx1"/>
                              </a:solidFill>
                              <a:latin typeface="Cambria Math"/>
                            </a:rPr>
                            <m:t>−</m:t>
                          </m:r>
                          <m:r>
                            <a:rPr lang="en-US" sz="2400" i="1">
                              <a:solidFill>
                                <a:schemeClr val="tx1"/>
                              </a:solidFill>
                              <a:latin typeface="Cambria Math"/>
                            </a:rPr>
                            <m:t>𝐾</m:t>
                          </m:r>
                        </m:e>
                        <m:sub>
                          <m:r>
                            <a:rPr lang="en-US" sz="2400" i="1">
                              <a:solidFill>
                                <a:schemeClr val="tx1"/>
                              </a:solidFill>
                              <a:latin typeface="Cambria Math"/>
                            </a:rPr>
                            <m:t>𝑜</m:t>
                          </m:r>
                        </m:sub>
                      </m:sSub>
                      <m:r>
                        <a:rPr lang="en-US" sz="2400" i="1">
                          <a:solidFill>
                            <a:schemeClr val="tx1"/>
                          </a:solidFill>
                          <a:latin typeface="Cambria Math"/>
                        </a:rPr>
                        <m:t>=1,002.22−1,000=2.22</m:t>
                      </m:r>
                    </m:oMath>
                  </m:oMathPara>
                </a14:m>
                <a:endParaRPr lang="el-GR" sz="2400" dirty="0">
                  <a:solidFill>
                    <a:schemeClr val="tx1"/>
                  </a:solidFill>
                </a:endParaRPr>
              </a:p>
            </p:txBody>
          </p:sp>
        </mc:Choice>
        <mc:Fallback>
          <p:sp>
            <p:nvSpPr>
              <p:cNvPr id="9" name="Title 2"/>
              <p:cNvSpPr txBox="1">
                <a:spLocks noRot="1" noChangeAspect="1" noMove="1" noResize="1" noEditPoints="1" noAdjustHandles="1" noChangeArrowheads="1" noChangeShapeType="1" noTextEdit="1"/>
              </p:cNvSpPr>
              <p:nvPr/>
            </p:nvSpPr>
            <p:spPr>
              <a:xfrm>
                <a:off x="1981200" y="1014153"/>
                <a:ext cx="7924800" cy="5582589"/>
              </a:xfrm>
              <a:prstGeom prst="rect">
                <a:avLst/>
              </a:prstGeom>
              <a:blipFill>
                <a:blip r:embed="rId2"/>
                <a:stretch>
                  <a:fillRect l="-1154"/>
                </a:stretch>
              </a:blipFill>
            </p:spPr>
            <p:txBody>
              <a:bodyPr/>
              <a:lstStyle/>
              <a:p>
                <a:r>
                  <a:rPr lang="el-GR">
                    <a:noFill/>
                  </a:rPr>
                  <a:t> </a:t>
                </a:r>
              </a:p>
            </p:txBody>
          </p:sp>
        </mc:Fallback>
      </mc:AlternateContent>
    </p:spTree>
    <p:extLst>
      <p:ext uri="{BB962C8B-B14F-4D97-AF65-F5344CB8AC3E}">
        <p14:creationId xmlns:p14="http://schemas.microsoft.com/office/powerpoint/2010/main" val="4277475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13857" y="433251"/>
            <a:ext cx="8001000" cy="557349"/>
          </a:xfrm>
        </p:spPr>
        <p:txBody>
          <a:bodyPr>
            <a:normAutofit/>
          </a:bodyPr>
          <a:lstStyle/>
          <a:p>
            <a:r>
              <a:rPr lang="el-GR" sz="3200" dirty="0"/>
              <a:t>  Έννοια Παρούσας Αξίας Κεφαλαίου</a:t>
            </a:r>
          </a:p>
        </p:txBody>
      </p:sp>
      <p:sp>
        <p:nvSpPr>
          <p:cNvPr id="5" name="Title 2"/>
          <p:cNvSpPr txBox="1">
            <a:spLocks/>
          </p:cNvSpPr>
          <p:nvPr/>
        </p:nvSpPr>
        <p:spPr>
          <a:xfrm>
            <a:off x="2209800"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n-US" sz="2400" dirty="0"/>
          </a:p>
        </p:txBody>
      </p:sp>
      <p:sp>
        <p:nvSpPr>
          <p:cNvPr id="6" name="Title 2"/>
          <p:cNvSpPr txBox="1">
            <a:spLocks/>
          </p:cNvSpPr>
          <p:nvPr/>
        </p:nvSpPr>
        <p:spPr>
          <a:xfrm>
            <a:off x="2166257"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p:txBody>
      </p:sp>
      <p:sp>
        <p:nvSpPr>
          <p:cNvPr id="7" name="Title 2"/>
          <p:cNvSpPr txBox="1">
            <a:spLocks/>
          </p:cNvSpPr>
          <p:nvPr/>
        </p:nvSpPr>
        <p:spPr>
          <a:xfrm>
            <a:off x="2318657" y="1719943"/>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p:txBody>
      </p:sp>
      <p:sp>
        <p:nvSpPr>
          <p:cNvPr id="8" name="Title 2"/>
          <p:cNvSpPr txBox="1">
            <a:spLocks/>
          </p:cNvSpPr>
          <p:nvPr/>
        </p:nvSpPr>
        <p:spPr>
          <a:xfrm>
            <a:off x="2166257" y="12192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a:p>
            <a:pPr algn="l"/>
            <a:endParaRPr lang="el-GR" sz="2400" dirty="0"/>
          </a:p>
          <a:p>
            <a:pPr algn="l"/>
            <a:endParaRPr lang="el-GR" sz="2400" dirty="0"/>
          </a:p>
        </p:txBody>
      </p:sp>
      <mc:AlternateContent xmlns:mc="http://schemas.openxmlformats.org/markup-compatibility/2006">
        <mc:Choice xmlns:a14="http://schemas.microsoft.com/office/drawing/2010/main" Requires="a14">
          <p:sp>
            <p:nvSpPr>
              <p:cNvPr id="9" name="Title 2"/>
              <p:cNvSpPr txBox="1">
                <a:spLocks/>
              </p:cNvSpPr>
              <p:nvPr/>
            </p:nvSpPr>
            <p:spPr>
              <a:xfrm>
                <a:off x="1905000" y="1219200"/>
                <a:ext cx="7924800" cy="44196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r>
                  <a:rPr lang="el-GR" sz="2400" dirty="0">
                    <a:solidFill>
                      <a:schemeClr val="tx1"/>
                    </a:solidFill>
                  </a:rPr>
                  <a:t>Η </a:t>
                </a:r>
                <a:r>
                  <a:rPr lang="el-GR" sz="2400" i="1" dirty="0">
                    <a:solidFill>
                      <a:schemeClr val="tx1"/>
                    </a:solidFill>
                  </a:rPr>
                  <a:t>Παρούσα Αξία Κεφαλαίου</a:t>
                </a:r>
                <a:r>
                  <a:rPr lang="el-GR" sz="2400" dirty="0">
                    <a:solidFill>
                      <a:schemeClr val="tx1"/>
                    </a:solidFill>
                  </a:rPr>
                  <a:t> ταυτίζεται με ένα Αρχικό χρηματικό κεφάλαιο, δηλαδή είναι η μελλοντική αξία τους χρηματικού κεφαλαίου σήμερα.</a:t>
                </a:r>
                <a:endParaRPr lang="en-US" sz="2400" dirty="0">
                  <a:solidFill>
                    <a:schemeClr val="tx1"/>
                  </a:solidFill>
                </a:endParaRPr>
              </a:p>
              <a:p>
                <a:pPr algn="l"/>
                <a:endParaRPr lang="el-GR" sz="2400" i="1" dirty="0">
                  <a:solidFill>
                    <a:schemeClr val="tx1"/>
                  </a:solidFill>
                </a:endParaRPr>
              </a:p>
              <a:p>
                <a:pPr algn="l"/>
                <a14:m>
                  <m:oMathPara xmlns:m="http://schemas.openxmlformats.org/officeDocument/2006/math">
                    <m:oMathParaPr>
                      <m:jc m:val="centerGroup"/>
                    </m:oMathParaPr>
                    <m:oMath xmlns:m="http://schemas.openxmlformats.org/officeDocument/2006/math">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𝐾</m:t>
                          </m:r>
                        </m:e>
                        <m:sub>
                          <m:r>
                            <a:rPr lang="en-US" sz="2400" i="1">
                              <a:solidFill>
                                <a:schemeClr val="tx1"/>
                              </a:solidFill>
                              <a:latin typeface="Cambria Math"/>
                            </a:rPr>
                            <m:t>𝑛</m:t>
                          </m:r>
                        </m:sub>
                      </m:sSub>
                      <m:r>
                        <a:rPr lang="en-US" sz="2400" i="1">
                          <a:solidFill>
                            <a:schemeClr val="tx1"/>
                          </a:solidFill>
                          <a:latin typeface="Cambria Math"/>
                        </a:rPr>
                        <m:t>=</m:t>
                      </m:r>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𝐾</m:t>
                          </m:r>
                        </m:e>
                        <m:sub>
                          <m:r>
                            <a:rPr lang="en-US" sz="2400" i="1">
                              <a:solidFill>
                                <a:schemeClr val="tx1"/>
                              </a:solidFill>
                              <a:latin typeface="Cambria Math"/>
                            </a:rPr>
                            <m:t>𝑜</m:t>
                          </m:r>
                        </m:sub>
                      </m:sSub>
                      <m:r>
                        <a:rPr lang="en-US" sz="2400" i="1">
                          <a:solidFill>
                            <a:schemeClr val="tx1"/>
                          </a:solidFill>
                          <a:latin typeface="Cambria Math"/>
                        </a:rPr>
                        <m:t>.</m:t>
                      </m:r>
                      <m:d>
                        <m:dPr>
                          <m:ctrlPr>
                            <a:rPr lang="en-US" sz="2400" i="1">
                              <a:solidFill>
                                <a:schemeClr val="tx1"/>
                              </a:solidFill>
                              <a:latin typeface="Cambria Math" panose="02040503050406030204" pitchFamily="18" charset="0"/>
                            </a:rPr>
                          </m:ctrlPr>
                        </m:dPr>
                        <m:e>
                          <m:r>
                            <a:rPr lang="en-US" sz="2400" i="1">
                              <a:solidFill>
                                <a:schemeClr val="tx1"/>
                              </a:solidFill>
                              <a:latin typeface="Cambria Math"/>
                            </a:rPr>
                            <m:t>1+</m:t>
                          </m:r>
                          <m:r>
                            <a:rPr lang="en-US" sz="2400" i="1">
                              <a:solidFill>
                                <a:schemeClr val="tx1"/>
                              </a:solidFill>
                              <a:latin typeface="Cambria Math"/>
                            </a:rPr>
                            <m:t>𝑖</m:t>
                          </m:r>
                          <m:r>
                            <a:rPr lang="en-US" sz="2400" i="1">
                              <a:solidFill>
                                <a:schemeClr val="tx1"/>
                              </a:solidFill>
                              <a:latin typeface="Cambria Math"/>
                            </a:rPr>
                            <m:t>.</m:t>
                          </m:r>
                          <m:r>
                            <a:rPr lang="en-US" sz="2400" i="1">
                              <a:solidFill>
                                <a:schemeClr val="tx1"/>
                              </a:solidFill>
                              <a:latin typeface="Cambria Math" panose="02040503050406030204" pitchFamily="18" charset="0"/>
                            </a:rPr>
                            <m:t>𝑡</m:t>
                          </m:r>
                        </m:e>
                      </m:d>
                      <m:r>
                        <a:rPr lang="en-US" sz="2400" i="1">
                          <a:solidFill>
                            <a:schemeClr val="tx1"/>
                          </a:solidFill>
                          <a:latin typeface="Cambria Math"/>
                        </a:rPr>
                        <m:t>⟹</m:t>
                      </m:r>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𝐾</m:t>
                          </m:r>
                        </m:e>
                        <m:sub>
                          <m:r>
                            <a:rPr lang="en-US" sz="2400" i="1">
                              <a:solidFill>
                                <a:schemeClr val="tx1"/>
                              </a:solidFill>
                              <a:latin typeface="Cambria Math"/>
                            </a:rPr>
                            <m:t>𝑜</m:t>
                          </m:r>
                        </m:sub>
                      </m:sSub>
                      <m:r>
                        <a:rPr lang="en-US" sz="2400" i="1">
                          <a:solidFill>
                            <a:schemeClr val="tx1"/>
                          </a:solidFill>
                          <a:latin typeface="Cambria Math"/>
                        </a:rPr>
                        <m:t>=</m:t>
                      </m:r>
                      <m:f>
                        <m:fPr>
                          <m:ctrlPr>
                            <a:rPr lang="en-US" sz="2400" i="1">
                              <a:solidFill>
                                <a:schemeClr val="tx1"/>
                              </a:solidFill>
                              <a:latin typeface="Cambria Math" panose="02040503050406030204" pitchFamily="18" charset="0"/>
                            </a:rPr>
                          </m:ctrlPr>
                        </m:fPr>
                        <m:num>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𝐾</m:t>
                              </m:r>
                            </m:e>
                            <m:sub>
                              <m:r>
                                <a:rPr lang="en-US" sz="2400" i="1">
                                  <a:solidFill>
                                    <a:schemeClr val="tx1"/>
                                  </a:solidFill>
                                  <a:latin typeface="Cambria Math"/>
                                </a:rPr>
                                <m:t>𝑛</m:t>
                              </m:r>
                            </m:sub>
                          </m:sSub>
                        </m:num>
                        <m:den>
                          <m:d>
                            <m:dPr>
                              <m:ctrlPr>
                                <a:rPr lang="en-US" sz="2400" i="1">
                                  <a:solidFill>
                                    <a:schemeClr val="tx1"/>
                                  </a:solidFill>
                                  <a:latin typeface="Cambria Math" panose="02040503050406030204" pitchFamily="18" charset="0"/>
                                </a:rPr>
                              </m:ctrlPr>
                            </m:dPr>
                            <m:e>
                              <m:r>
                                <a:rPr lang="en-US" sz="2400" i="1">
                                  <a:solidFill>
                                    <a:schemeClr val="tx1"/>
                                  </a:solidFill>
                                  <a:latin typeface="Cambria Math"/>
                                </a:rPr>
                                <m:t>1+</m:t>
                              </m:r>
                              <m:r>
                                <a:rPr lang="en-US" sz="2400" i="1">
                                  <a:solidFill>
                                    <a:schemeClr val="tx1"/>
                                  </a:solidFill>
                                  <a:latin typeface="Cambria Math"/>
                                </a:rPr>
                                <m:t>𝑖</m:t>
                              </m:r>
                              <m:r>
                                <a:rPr lang="en-US" sz="2400" i="1">
                                  <a:solidFill>
                                    <a:schemeClr val="tx1"/>
                                  </a:solidFill>
                                  <a:latin typeface="Cambria Math"/>
                                </a:rPr>
                                <m:t>.</m:t>
                              </m:r>
                              <m:r>
                                <a:rPr lang="en-US" sz="2400" i="1">
                                  <a:solidFill>
                                    <a:schemeClr val="tx1"/>
                                  </a:solidFill>
                                  <a:latin typeface="Cambria Math" panose="02040503050406030204" pitchFamily="18" charset="0"/>
                                </a:rPr>
                                <m:t>𝑡</m:t>
                              </m:r>
                            </m:e>
                          </m:d>
                        </m:den>
                      </m:f>
                      <m:r>
                        <a:rPr lang="en-US" sz="2400" i="1">
                          <a:solidFill>
                            <a:schemeClr val="tx1"/>
                          </a:solidFill>
                          <a:latin typeface="Cambria Math"/>
                        </a:rPr>
                        <m:t>⟹</m:t>
                      </m:r>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𝐾</m:t>
                          </m:r>
                        </m:e>
                        <m:sub>
                          <m:r>
                            <a:rPr lang="en-US" sz="2400" i="1">
                              <a:solidFill>
                                <a:schemeClr val="tx1"/>
                              </a:solidFill>
                              <a:latin typeface="Cambria Math"/>
                            </a:rPr>
                            <m:t>𝑜</m:t>
                          </m:r>
                        </m:sub>
                      </m:sSub>
                      <m:r>
                        <a:rPr lang="en-US" sz="2400" i="1">
                          <a:solidFill>
                            <a:schemeClr val="tx1"/>
                          </a:solidFill>
                          <a:latin typeface="Cambria Math"/>
                        </a:rPr>
                        <m:t>=</m:t>
                      </m:r>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𝐾</m:t>
                          </m:r>
                        </m:e>
                        <m:sub>
                          <m:r>
                            <a:rPr lang="en-US" sz="2400" i="1">
                              <a:solidFill>
                                <a:schemeClr val="tx1"/>
                              </a:solidFill>
                              <a:latin typeface="Cambria Math"/>
                            </a:rPr>
                            <m:t>𝑛</m:t>
                          </m:r>
                        </m:sub>
                      </m:sSub>
                      <m:r>
                        <a:rPr lang="en-US" sz="2400" i="1">
                          <a:solidFill>
                            <a:schemeClr val="tx1"/>
                          </a:solidFill>
                          <a:latin typeface="Cambria Math"/>
                        </a:rPr>
                        <m:t>.</m:t>
                      </m:r>
                      <m:f>
                        <m:fPr>
                          <m:ctrlPr>
                            <a:rPr lang="en-US" sz="2400" i="1">
                              <a:solidFill>
                                <a:schemeClr val="tx1"/>
                              </a:solidFill>
                              <a:latin typeface="Cambria Math" panose="02040503050406030204" pitchFamily="18" charset="0"/>
                            </a:rPr>
                          </m:ctrlPr>
                        </m:fPr>
                        <m:num>
                          <m:r>
                            <a:rPr lang="en-US" sz="2400" i="1">
                              <a:solidFill>
                                <a:schemeClr val="tx1"/>
                              </a:solidFill>
                              <a:latin typeface="Cambria Math"/>
                            </a:rPr>
                            <m:t>1</m:t>
                          </m:r>
                        </m:num>
                        <m:den>
                          <m:r>
                            <a:rPr lang="en-US" sz="2400" i="1">
                              <a:solidFill>
                                <a:schemeClr val="tx1"/>
                              </a:solidFill>
                              <a:latin typeface="Cambria Math"/>
                            </a:rPr>
                            <m:t>1+</m:t>
                          </m:r>
                          <m:r>
                            <a:rPr lang="en-US" sz="2400" i="1">
                              <a:solidFill>
                                <a:schemeClr val="tx1"/>
                              </a:solidFill>
                              <a:latin typeface="Cambria Math"/>
                            </a:rPr>
                            <m:t>𝑖</m:t>
                          </m:r>
                          <m:r>
                            <a:rPr lang="en-US" sz="2400" i="1">
                              <a:solidFill>
                                <a:schemeClr val="tx1"/>
                              </a:solidFill>
                              <a:latin typeface="Cambria Math"/>
                            </a:rPr>
                            <m:t>.</m:t>
                          </m:r>
                          <m:r>
                            <a:rPr lang="en-US" sz="2400" i="1">
                              <a:solidFill>
                                <a:schemeClr val="tx1"/>
                              </a:solidFill>
                              <a:latin typeface="Cambria Math" panose="02040503050406030204" pitchFamily="18" charset="0"/>
                            </a:rPr>
                            <m:t>𝑡</m:t>
                          </m:r>
                        </m:den>
                      </m:f>
                      <m:r>
                        <a:rPr lang="en-US" sz="2400" i="1">
                          <a:solidFill>
                            <a:schemeClr val="tx1"/>
                          </a:solidFill>
                          <a:latin typeface="Cambria Math"/>
                        </a:rPr>
                        <m:t> </m:t>
                      </m:r>
                    </m:oMath>
                  </m:oMathPara>
                </a14:m>
                <a:endParaRPr lang="el-GR" sz="2400" dirty="0">
                  <a:solidFill>
                    <a:schemeClr val="tx1"/>
                  </a:solidFill>
                </a:endParaRPr>
              </a:p>
              <a:p>
                <a:pPr algn="l"/>
                <a:endParaRPr lang="en-US" sz="2400" dirty="0">
                  <a:solidFill>
                    <a:schemeClr val="tx1"/>
                  </a:solidFill>
                </a:endParaRPr>
              </a:p>
              <a:p>
                <a:pPr algn="l"/>
                <a14:m>
                  <m:oMath xmlns:m="http://schemas.openxmlformats.org/officeDocument/2006/math">
                    <m:sSub>
                      <m:sSubPr>
                        <m:ctrlPr>
                          <a:rPr lang="en-US" sz="2400" i="1" smtClean="0">
                            <a:solidFill>
                              <a:schemeClr val="tx1"/>
                            </a:solidFill>
                            <a:latin typeface="Cambria Math" panose="02040503050406030204" pitchFamily="18" charset="0"/>
                          </a:rPr>
                        </m:ctrlPr>
                      </m:sSubPr>
                      <m:e>
                        <m:r>
                          <a:rPr lang="el-GR" sz="2400" i="1">
                            <a:solidFill>
                              <a:schemeClr val="tx1"/>
                            </a:solidFill>
                            <a:latin typeface="Cambria Math"/>
                          </a:rPr>
                          <m:t>                            </m:t>
                        </m:r>
                        <m:r>
                          <a:rPr lang="en-US" sz="2400" i="1">
                            <a:solidFill>
                              <a:schemeClr val="tx1"/>
                            </a:solidFill>
                            <a:latin typeface="Cambria Math"/>
                          </a:rPr>
                          <m:t>𝐾</m:t>
                        </m:r>
                      </m:e>
                      <m:sub>
                        <m:r>
                          <a:rPr lang="en-US" sz="2400" i="1">
                            <a:solidFill>
                              <a:schemeClr val="tx1"/>
                            </a:solidFill>
                            <a:latin typeface="Cambria Math"/>
                          </a:rPr>
                          <m:t>𝑜</m:t>
                        </m:r>
                      </m:sub>
                    </m:sSub>
                  </m:oMath>
                </a14:m>
                <a:r>
                  <a:rPr lang="el-GR" sz="2400" dirty="0">
                    <a:solidFill>
                      <a:schemeClr val="tx1"/>
                    </a:solidFill>
                  </a:rPr>
                  <a:t>	: Αρχικό κεφάλαιο</a:t>
                </a:r>
                <a:endParaRPr lang="en-US" sz="2400" dirty="0">
                  <a:solidFill>
                    <a:schemeClr val="tx1"/>
                  </a:solidFill>
                </a:endParaRPr>
              </a:p>
              <a:p>
                <a:pPr algn="l"/>
                <a:r>
                  <a:rPr lang="el-GR" sz="2400" dirty="0">
                    <a:solidFill>
                      <a:schemeClr val="tx1"/>
                    </a:solidFill>
                  </a:rPr>
                  <a:t>		</a:t>
                </a:r>
                <a14:m>
                  <m:oMath xmlns:m="http://schemas.openxmlformats.org/officeDocument/2006/math">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𝐾</m:t>
                        </m:r>
                      </m:e>
                      <m:sub>
                        <m:r>
                          <a:rPr lang="en-US" sz="2400" i="1">
                            <a:solidFill>
                              <a:schemeClr val="tx1"/>
                            </a:solidFill>
                            <a:latin typeface="Cambria Math"/>
                          </a:rPr>
                          <m:t>𝑛</m:t>
                        </m:r>
                      </m:sub>
                    </m:sSub>
                  </m:oMath>
                </a14:m>
                <a:r>
                  <a:rPr lang="el-GR" sz="2400" dirty="0">
                    <a:solidFill>
                      <a:schemeClr val="tx1"/>
                    </a:solidFill>
                  </a:rPr>
                  <a:t>	: Μελλοντικό κεφάλαιο</a:t>
                </a:r>
                <a:endParaRPr lang="en-US" sz="2400" dirty="0">
                  <a:solidFill>
                    <a:schemeClr val="tx1"/>
                  </a:solidFill>
                </a:endParaRPr>
              </a:p>
              <a:p>
                <a:pPr algn="l"/>
                <a:r>
                  <a:rPr lang="el-GR" sz="2400" dirty="0">
                    <a:solidFill>
                      <a:schemeClr val="tx1"/>
                    </a:solidFill>
                  </a:rPr>
                  <a:t>		</a:t>
                </a:r>
                <a14:m>
                  <m:oMath xmlns:m="http://schemas.openxmlformats.org/officeDocument/2006/math">
                    <m:r>
                      <a:rPr lang="en-US" sz="2400" i="1">
                        <a:solidFill>
                          <a:schemeClr val="tx1"/>
                        </a:solidFill>
                        <a:latin typeface="Cambria Math"/>
                      </a:rPr>
                      <m:t>𝑖</m:t>
                    </m:r>
                  </m:oMath>
                </a14:m>
                <a:r>
                  <a:rPr lang="el-GR" sz="2400" dirty="0">
                    <a:solidFill>
                      <a:schemeClr val="tx1"/>
                    </a:solidFill>
                  </a:rPr>
                  <a:t>	: Επιτόκιο</a:t>
                </a:r>
                <a:endParaRPr lang="en-US" sz="2400" dirty="0">
                  <a:solidFill>
                    <a:schemeClr val="tx1"/>
                  </a:solidFill>
                </a:endParaRPr>
              </a:p>
              <a:p>
                <a:pPr algn="l"/>
                <a:r>
                  <a:rPr lang="el-GR" sz="2400" dirty="0">
                    <a:solidFill>
                      <a:schemeClr val="tx1"/>
                    </a:solidFill>
                  </a:rPr>
                  <a:t>		</a:t>
                </a:r>
                <a14:m>
                  <m:oMath xmlns:m="http://schemas.openxmlformats.org/officeDocument/2006/math">
                    <m:r>
                      <a:rPr lang="en-US" sz="2400" i="1">
                        <a:solidFill>
                          <a:schemeClr val="tx1"/>
                        </a:solidFill>
                        <a:latin typeface="Cambria Math" panose="02040503050406030204" pitchFamily="18" charset="0"/>
                      </a:rPr>
                      <m:t>𝑡</m:t>
                    </m:r>
                  </m:oMath>
                </a14:m>
                <a:r>
                  <a:rPr lang="el-GR" sz="2400" dirty="0">
                    <a:solidFill>
                      <a:schemeClr val="tx1"/>
                    </a:solidFill>
                  </a:rPr>
                  <a:t>	: Έτη Εκτοκισμού</a:t>
                </a:r>
              </a:p>
            </p:txBody>
          </p:sp>
        </mc:Choice>
        <mc:Fallback>
          <p:sp>
            <p:nvSpPr>
              <p:cNvPr id="9" name="Title 2"/>
              <p:cNvSpPr txBox="1">
                <a:spLocks noRot="1" noChangeAspect="1" noMove="1" noResize="1" noEditPoints="1" noAdjustHandles="1" noChangeArrowheads="1" noChangeShapeType="1" noTextEdit="1"/>
              </p:cNvSpPr>
              <p:nvPr/>
            </p:nvSpPr>
            <p:spPr>
              <a:xfrm>
                <a:off x="1905000" y="1219200"/>
                <a:ext cx="7924800" cy="4419600"/>
              </a:xfrm>
              <a:prstGeom prst="rect">
                <a:avLst/>
              </a:prstGeom>
              <a:blipFill>
                <a:blip r:embed="rId2"/>
                <a:stretch>
                  <a:fillRect l="-1231"/>
                </a:stretch>
              </a:blipFill>
            </p:spPr>
            <p:txBody>
              <a:bodyPr/>
              <a:lstStyle/>
              <a:p>
                <a:r>
                  <a:rPr lang="el-GR">
                    <a:noFill/>
                  </a:rPr>
                  <a:t> </a:t>
                </a:r>
              </a:p>
            </p:txBody>
          </p:sp>
        </mc:Fallback>
      </mc:AlternateContent>
    </p:spTree>
    <p:extLst>
      <p:ext uri="{BB962C8B-B14F-4D97-AF65-F5344CB8AC3E}">
        <p14:creationId xmlns:p14="http://schemas.microsoft.com/office/powerpoint/2010/main" val="3232368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457201"/>
            <a:ext cx="8001000" cy="838200"/>
          </a:xfrm>
        </p:spPr>
        <p:txBody>
          <a:bodyPr>
            <a:normAutofit fontScale="92500" lnSpcReduction="10000"/>
          </a:bodyPr>
          <a:lstStyle/>
          <a:p>
            <a:r>
              <a:rPr lang="el-GR" sz="3200" dirty="0"/>
              <a:t>Παράδειγμα Υπολογισμ</a:t>
            </a:r>
            <a:r>
              <a:rPr lang="en-US" sz="3200" dirty="0"/>
              <a:t>o</a:t>
            </a:r>
            <a:r>
              <a:rPr lang="el-GR" sz="3200" dirty="0"/>
              <a:t>ύ Παρούσας Αξίας  Κεφαλαίου</a:t>
            </a:r>
          </a:p>
        </p:txBody>
      </p:sp>
      <p:sp>
        <p:nvSpPr>
          <p:cNvPr id="5" name="Title 2"/>
          <p:cNvSpPr txBox="1">
            <a:spLocks/>
          </p:cNvSpPr>
          <p:nvPr/>
        </p:nvSpPr>
        <p:spPr>
          <a:xfrm>
            <a:off x="2209800"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n-US" sz="2400" dirty="0"/>
          </a:p>
        </p:txBody>
      </p:sp>
      <p:sp>
        <p:nvSpPr>
          <p:cNvPr id="6" name="Title 2"/>
          <p:cNvSpPr txBox="1">
            <a:spLocks/>
          </p:cNvSpPr>
          <p:nvPr/>
        </p:nvSpPr>
        <p:spPr>
          <a:xfrm>
            <a:off x="2166257"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p:txBody>
      </p:sp>
      <p:sp>
        <p:nvSpPr>
          <p:cNvPr id="7" name="Title 2"/>
          <p:cNvSpPr txBox="1">
            <a:spLocks/>
          </p:cNvSpPr>
          <p:nvPr/>
        </p:nvSpPr>
        <p:spPr>
          <a:xfrm>
            <a:off x="2318657" y="1719943"/>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p:txBody>
      </p:sp>
      <p:sp>
        <p:nvSpPr>
          <p:cNvPr id="8" name="Title 2"/>
          <p:cNvSpPr txBox="1">
            <a:spLocks/>
          </p:cNvSpPr>
          <p:nvPr/>
        </p:nvSpPr>
        <p:spPr>
          <a:xfrm>
            <a:off x="2166257" y="12192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a:p>
            <a:pPr algn="l"/>
            <a:endParaRPr lang="el-GR" sz="2400" dirty="0"/>
          </a:p>
          <a:p>
            <a:pPr algn="l"/>
            <a:endParaRPr lang="el-GR" sz="2400" dirty="0"/>
          </a:p>
        </p:txBody>
      </p:sp>
      <mc:AlternateContent xmlns:mc="http://schemas.openxmlformats.org/markup-compatibility/2006">
        <mc:Choice xmlns:a14="http://schemas.microsoft.com/office/drawing/2010/main" Requires="a14">
          <p:sp>
            <p:nvSpPr>
              <p:cNvPr id="9" name="Title 2"/>
              <p:cNvSpPr txBox="1">
                <a:spLocks/>
              </p:cNvSpPr>
              <p:nvPr/>
            </p:nvSpPr>
            <p:spPr>
              <a:xfrm>
                <a:off x="1981200" y="2590800"/>
                <a:ext cx="7924800" cy="32004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i="1" dirty="0"/>
              </a:p>
              <a:p>
                <a:pPr algn="l"/>
                <a:endParaRPr lang="el-GR" sz="2400" i="1" dirty="0"/>
              </a:p>
              <a:p>
                <a:pPr algn="l"/>
                <a:endParaRPr lang="el-GR" sz="2400" i="1" dirty="0"/>
              </a:p>
              <a:p>
                <a:pPr algn="l"/>
                <a:r>
                  <a:rPr lang="el-GR" sz="2400" i="1" dirty="0"/>
                  <a:t>Υποθέστε ότι κάποιος θα εισπράξει από την Τράπεζα ένα ποσό 1050 ευρώ σε ένα χρόνο από σήμερα με προεξοφλητικό επιτόκιο 5%.</a:t>
                </a:r>
              </a:p>
              <a:p>
                <a:pPr algn="l"/>
                <a:endParaRPr lang="el-GR" sz="2400" i="1" dirty="0"/>
              </a:p>
              <a:p>
                <a:pPr algn="l"/>
                <a:r>
                  <a:rPr lang="el-GR" sz="2400" i="1" dirty="0">
                    <a:latin typeface="+mn-lt"/>
                  </a:rPr>
                  <a:t>έχουμε</a:t>
                </a:r>
                <a:endParaRPr lang="el-GR" sz="2400" dirty="0">
                  <a:latin typeface="+mn-lt"/>
                </a:endParaRPr>
              </a:p>
              <a:p>
                <a:pPr algn="l"/>
                <a14:m>
                  <m:oMath xmlns:m="http://schemas.openxmlformats.org/officeDocument/2006/math">
                    <m:sSub>
                      <m:sSubPr>
                        <m:ctrlPr>
                          <a:rPr lang="en-US" sz="2400" i="1">
                            <a:latin typeface="Cambria Math" panose="02040503050406030204" pitchFamily="18" charset="0"/>
                          </a:rPr>
                        </m:ctrlPr>
                      </m:sSubPr>
                      <m:e>
                        <m:r>
                          <a:rPr lang="el-GR" sz="2400" i="1">
                            <a:latin typeface="Cambria Math" panose="02040503050406030204" pitchFamily="18" charset="0"/>
                          </a:rPr>
                          <m:t>                            </m:t>
                        </m:r>
                        <m:r>
                          <a:rPr lang="en-US" sz="2400" i="1">
                            <a:latin typeface="Cambria Math" panose="02040503050406030204" pitchFamily="18" charset="0"/>
                          </a:rPr>
                          <m:t>𝐾</m:t>
                        </m:r>
                      </m:e>
                      <m:sub>
                        <m:r>
                          <a:rPr lang="en-US" sz="2400" i="1">
                            <a:latin typeface="Cambria Math" panose="02040503050406030204" pitchFamily="18" charset="0"/>
                          </a:rPr>
                          <m:t>𝑜</m:t>
                        </m:r>
                      </m:sub>
                    </m:sSub>
                  </m:oMath>
                </a14:m>
                <a:r>
                  <a:rPr lang="el-GR" sz="2400" dirty="0">
                    <a:latin typeface="+mn-lt"/>
                  </a:rPr>
                  <a:t>	: Παρούσα αξία</a:t>
                </a:r>
                <a:endParaRPr lang="en-US" sz="2400" dirty="0">
                  <a:latin typeface="+mn-lt"/>
                </a:endParaRPr>
              </a:p>
              <a:p>
                <a:pPr algn="l"/>
                <a:r>
                  <a:rPr lang="el-GR" sz="2400" dirty="0">
                    <a:latin typeface="+mn-lt"/>
                  </a:rPr>
                  <a:t>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𝐾</m:t>
                        </m:r>
                      </m:e>
                      <m:sub>
                        <m:r>
                          <a:rPr lang="en-US" sz="2400" i="1">
                            <a:latin typeface="Cambria Math" panose="02040503050406030204" pitchFamily="18" charset="0"/>
                          </a:rPr>
                          <m:t>𝑛</m:t>
                        </m:r>
                      </m:sub>
                    </m:sSub>
                  </m:oMath>
                </a14:m>
                <a:r>
                  <a:rPr lang="el-GR" sz="2400" dirty="0">
                    <a:latin typeface="+mn-lt"/>
                  </a:rPr>
                  <a:t>	: 1050</a:t>
                </a:r>
                <a:endParaRPr lang="en-US" sz="2400" dirty="0">
                  <a:latin typeface="+mn-lt"/>
                </a:endParaRPr>
              </a:p>
              <a:p>
                <a:pPr algn="l"/>
                <a:r>
                  <a:rPr lang="el-GR" sz="2400" dirty="0">
                    <a:latin typeface="+mn-lt"/>
                  </a:rPr>
                  <a:t>		</a:t>
                </a:r>
                <a14:m>
                  <m:oMath xmlns:m="http://schemas.openxmlformats.org/officeDocument/2006/math">
                    <m:r>
                      <a:rPr lang="en-US" sz="2400" i="1">
                        <a:latin typeface="Cambria Math" panose="02040503050406030204" pitchFamily="18" charset="0"/>
                      </a:rPr>
                      <m:t>𝑖</m:t>
                    </m:r>
                  </m:oMath>
                </a14:m>
                <a:r>
                  <a:rPr lang="el-GR" sz="2400" dirty="0">
                    <a:latin typeface="+mn-lt"/>
                  </a:rPr>
                  <a:t>	: 5%</a:t>
                </a:r>
                <a:endParaRPr lang="en-US" sz="2400" dirty="0">
                  <a:latin typeface="+mn-lt"/>
                </a:endParaRPr>
              </a:p>
              <a:p>
                <a:pPr algn="l"/>
                <a:r>
                  <a:rPr lang="el-GR" sz="2400" dirty="0">
                    <a:latin typeface="+mn-lt"/>
                  </a:rPr>
                  <a:t>		</a:t>
                </a:r>
                <a14:m>
                  <m:oMath xmlns:m="http://schemas.openxmlformats.org/officeDocument/2006/math">
                    <m:r>
                      <a:rPr lang="en-US" sz="2400" i="1">
                        <a:latin typeface="Cambria Math" panose="02040503050406030204" pitchFamily="18" charset="0"/>
                      </a:rPr>
                      <m:t>𝑡</m:t>
                    </m:r>
                  </m:oMath>
                </a14:m>
                <a:r>
                  <a:rPr lang="el-GR" sz="2400" dirty="0">
                    <a:latin typeface="+mn-lt"/>
                  </a:rPr>
                  <a:t>	: 1</a:t>
                </a:r>
                <a:endParaRPr lang="en-US" sz="2400" dirty="0">
                  <a:latin typeface="+mn-lt"/>
                </a:endParaRPr>
              </a:p>
              <a:p>
                <a:pPr algn="l"/>
                <a:endParaRPr lang="el-GR" sz="2400" i="1" dirty="0">
                  <a:latin typeface="+mn-lt"/>
                </a:endParaRPr>
              </a:p>
              <a:p>
                <a:pPr algn="l"/>
                <a:endParaRPr lang="el-GR" sz="2400" i="1" dirty="0">
                  <a:latin typeface="+mn-lt"/>
                </a:endParaRPr>
              </a:p>
              <a:p>
                <a:pPr algn="l"/>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𝐾</m:t>
                        </m:r>
                      </m:e>
                      <m:sub>
                        <m:r>
                          <a:rPr lang="en-US" sz="2400" i="1">
                            <a:latin typeface="Cambria Math" panose="02040503050406030204" pitchFamily="18" charset="0"/>
                          </a:rPr>
                          <m:t>𝑜</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𝐾</m:t>
                        </m:r>
                      </m:e>
                      <m:sub>
                        <m:r>
                          <a:rPr lang="en-US" sz="2400" i="1">
                            <a:latin typeface="Cambria Math" panose="02040503050406030204" pitchFamily="18" charset="0"/>
                          </a:rPr>
                          <m:t>𝑡</m:t>
                        </m:r>
                      </m:sub>
                    </m:sSub>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1</m:t>
                        </m:r>
                      </m:num>
                      <m:den>
                        <m:r>
                          <a:rPr lang="en-US" sz="2400" i="1">
                            <a:latin typeface="Cambria Math" panose="02040503050406030204" pitchFamily="18" charset="0"/>
                          </a:rPr>
                          <m:t>1+</m:t>
                        </m:r>
                        <m:r>
                          <a:rPr lang="en-US" sz="2400" i="1">
                            <a:latin typeface="Cambria Math" panose="02040503050406030204" pitchFamily="18" charset="0"/>
                          </a:rPr>
                          <m:t>𝑖</m:t>
                        </m:r>
                        <m:r>
                          <a:rPr lang="en-US" sz="2400" i="1">
                            <a:latin typeface="Cambria Math" panose="02040503050406030204" pitchFamily="18" charset="0"/>
                          </a:rPr>
                          <m:t>.</m:t>
                        </m:r>
                        <m:r>
                          <a:rPr lang="en-US" sz="2400" i="1">
                            <a:latin typeface="Cambria Math" panose="02040503050406030204" pitchFamily="18" charset="0"/>
                          </a:rPr>
                          <m:t>𝑡</m:t>
                        </m:r>
                      </m:den>
                    </m:f>
                  </m:oMath>
                </a14:m>
                <a:r>
                  <a:rPr lang="el-GR" sz="2400" dirty="0">
                    <a:latin typeface="+mn-lt"/>
                  </a:rPr>
                  <a:t>=1,050 * 1/(1+5%) =1</a:t>
                </a:r>
                <a:r>
                  <a:rPr lang="en-US" sz="2400" dirty="0">
                    <a:latin typeface="+mn-lt"/>
                  </a:rPr>
                  <a:t>,</a:t>
                </a:r>
                <a:r>
                  <a:rPr lang="el-GR" sz="2400" dirty="0">
                    <a:latin typeface="+mn-lt"/>
                  </a:rPr>
                  <a:t>0</a:t>
                </a:r>
                <a:r>
                  <a:rPr lang="en-US" sz="2400" dirty="0">
                    <a:latin typeface="+mn-lt"/>
                  </a:rPr>
                  <a:t>00</a:t>
                </a:r>
                <a:endParaRPr lang="el-GR" sz="2400" dirty="0">
                  <a:latin typeface="+mn-lt"/>
                </a:endParaRPr>
              </a:p>
              <a:p>
                <a:pPr algn="l"/>
                <a:r>
                  <a:rPr lang="el-GR" sz="2400" dirty="0">
                    <a:latin typeface="+mn-lt"/>
                  </a:rPr>
                  <a:t> </a:t>
                </a:r>
                <a:endParaRPr lang="en-US" sz="2400" dirty="0"/>
              </a:p>
              <a:p>
                <a:pPr algn="l"/>
                <a:endParaRPr lang="el-GR" sz="2400" dirty="0"/>
              </a:p>
              <a:p>
                <a:pPr algn="l"/>
                <a:endParaRPr lang="el-GR" sz="2400" dirty="0"/>
              </a:p>
              <a:p>
                <a:pPr algn="l"/>
                <a:endParaRPr lang="el-GR" sz="2400" dirty="0"/>
              </a:p>
            </p:txBody>
          </p:sp>
        </mc:Choice>
        <mc:Fallback>
          <p:sp>
            <p:nvSpPr>
              <p:cNvPr id="9" name="Title 2"/>
              <p:cNvSpPr txBox="1">
                <a:spLocks noRot="1" noChangeAspect="1" noMove="1" noResize="1" noEditPoints="1" noAdjustHandles="1" noChangeArrowheads="1" noChangeShapeType="1" noTextEdit="1"/>
              </p:cNvSpPr>
              <p:nvPr/>
            </p:nvSpPr>
            <p:spPr>
              <a:xfrm>
                <a:off x="1981200" y="2590800"/>
                <a:ext cx="7924800" cy="3200400"/>
              </a:xfrm>
              <a:prstGeom prst="rect">
                <a:avLst/>
              </a:prstGeom>
              <a:blipFill>
                <a:blip r:embed="rId2"/>
                <a:stretch>
                  <a:fillRect t="-24381" b="-15429"/>
                </a:stretch>
              </a:blipFill>
            </p:spPr>
            <p:txBody>
              <a:bodyPr/>
              <a:lstStyle/>
              <a:p>
                <a:r>
                  <a:rPr lang="el-GR">
                    <a:noFill/>
                  </a:rPr>
                  <a:t> </a:t>
                </a:r>
              </a:p>
            </p:txBody>
          </p:sp>
        </mc:Fallback>
      </mc:AlternateContent>
    </p:spTree>
    <p:extLst>
      <p:ext uri="{BB962C8B-B14F-4D97-AF65-F5344CB8AC3E}">
        <p14:creationId xmlns:p14="http://schemas.microsoft.com/office/powerpoint/2010/main" val="3340738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457201"/>
            <a:ext cx="8001000" cy="838200"/>
          </a:xfrm>
        </p:spPr>
        <p:txBody>
          <a:bodyPr>
            <a:normAutofit/>
          </a:bodyPr>
          <a:lstStyle/>
          <a:p>
            <a:r>
              <a:rPr lang="el-GR" sz="3200" dirty="0"/>
              <a:t>  </a:t>
            </a:r>
            <a:r>
              <a:rPr lang="el-GR" sz="3500" dirty="0"/>
              <a:t>Ανατοκισμός</a:t>
            </a:r>
            <a:endParaRPr lang="en-US" sz="3500" dirty="0"/>
          </a:p>
          <a:p>
            <a:endParaRPr lang="el-GR" sz="3200" dirty="0"/>
          </a:p>
        </p:txBody>
      </p:sp>
      <p:sp>
        <p:nvSpPr>
          <p:cNvPr id="5" name="Title 2"/>
          <p:cNvSpPr txBox="1">
            <a:spLocks/>
          </p:cNvSpPr>
          <p:nvPr/>
        </p:nvSpPr>
        <p:spPr>
          <a:xfrm>
            <a:off x="2209800"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n-US" sz="2400" dirty="0"/>
          </a:p>
        </p:txBody>
      </p:sp>
      <p:sp>
        <p:nvSpPr>
          <p:cNvPr id="6" name="Title 2"/>
          <p:cNvSpPr txBox="1">
            <a:spLocks/>
          </p:cNvSpPr>
          <p:nvPr/>
        </p:nvSpPr>
        <p:spPr>
          <a:xfrm>
            <a:off x="2166257"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p:txBody>
      </p:sp>
      <p:sp>
        <p:nvSpPr>
          <p:cNvPr id="8" name="Title 2"/>
          <p:cNvSpPr txBox="1">
            <a:spLocks/>
          </p:cNvSpPr>
          <p:nvPr/>
        </p:nvSpPr>
        <p:spPr>
          <a:xfrm>
            <a:off x="2166257" y="12192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a:p>
            <a:pPr algn="l"/>
            <a:endParaRPr lang="el-GR" sz="2400" dirty="0"/>
          </a:p>
          <a:p>
            <a:pPr algn="l"/>
            <a:endParaRPr lang="el-GR" sz="2400" dirty="0"/>
          </a:p>
        </p:txBody>
      </p:sp>
      <p:sp>
        <p:nvSpPr>
          <p:cNvPr id="9" name="Title 2"/>
          <p:cNvSpPr txBox="1">
            <a:spLocks/>
          </p:cNvSpPr>
          <p:nvPr/>
        </p:nvSpPr>
        <p:spPr>
          <a:xfrm>
            <a:off x="1246909" y="1828800"/>
            <a:ext cx="8582891"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marL="342900" indent="-342900" algn="just">
              <a:buFont typeface="Wingdings" pitchFamily="2" charset="2"/>
              <a:buChar char="ü"/>
            </a:pPr>
            <a:r>
              <a:rPr lang="el-GR" sz="2400" dirty="0">
                <a:solidFill>
                  <a:schemeClr val="tx1"/>
                </a:solidFill>
              </a:rPr>
              <a:t>Ο</a:t>
            </a:r>
            <a:r>
              <a:rPr lang="el-GR" sz="2400" i="1" dirty="0">
                <a:solidFill>
                  <a:schemeClr val="tx1"/>
                </a:solidFill>
              </a:rPr>
              <a:t> Ανατοκισμός</a:t>
            </a:r>
            <a:r>
              <a:rPr lang="el-GR" sz="2400" dirty="0">
                <a:solidFill>
                  <a:schemeClr val="tx1"/>
                </a:solidFill>
              </a:rPr>
              <a:t> είναι η διαδικασία κατά την οποία οι τόκοι μιας περιόδου προστίθενται στο κεφάλαιο για να υπολογισθούν οι τόκοι της επόμενης περιόδου.</a:t>
            </a:r>
            <a:endParaRPr lang="en-US" sz="2400" dirty="0">
              <a:solidFill>
                <a:schemeClr val="tx1"/>
              </a:solidFill>
            </a:endParaRPr>
          </a:p>
          <a:p>
            <a:pPr marL="342900" indent="-342900" algn="just">
              <a:buFont typeface="Wingdings" pitchFamily="2" charset="2"/>
              <a:buChar char="ü"/>
            </a:pPr>
            <a:r>
              <a:rPr lang="el-GR" sz="2400" i="1" dirty="0">
                <a:solidFill>
                  <a:schemeClr val="tx1"/>
                </a:solidFill>
              </a:rPr>
              <a:t>Περίοδοι Ανατοκισμού</a:t>
            </a:r>
            <a:r>
              <a:rPr lang="el-GR" sz="2400" dirty="0">
                <a:solidFill>
                  <a:schemeClr val="tx1"/>
                </a:solidFill>
              </a:rPr>
              <a:t> μπορεί να είναι οι οποιεσδήποτε χρονικές περίοδοι κατά τις οποίες οι τόκοι γίνονται κεφάλαιο. </a:t>
            </a:r>
            <a:r>
              <a:rPr lang="en-US" sz="2400" dirty="0">
                <a:solidFill>
                  <a:schemeClr val="tx1"/>
                </a:solidFill>
              </a:rPr>
              <a:t>Οι περίοδοι ανατοκισμού διακρίνονται σε:</a:t>
            </a:r>
          </a:p>
          <a:p>
            <a:pPr marL="800100" lvl="1" indent="-342900" algn="just">
              <a:buFont typeface="+mj-lt"/>
              <a:buAutoNum type="arabicPeriod"/>
            </a:pPr>
            <a:r>
              <a:rPr lang="el-GR" sz="2400" i="1" dirty="0"/>
              <a:t>Ετήσιος Ανατοκισμός</a:t>
            </a:r>
            <a:r>
              <a:rPr lang="el-GR" sz="2400" dirty="0"/>
              <a:t>, οι τόκοι κάθε έτους προστίθενται στο κεφάλαιο και υπολογίζονται οι τόκοι του επομένου έτους επί του νέου κεφαλαίου και όχι επί του αρχικού.</a:t>
            </a:r>
            <a:endParaRPr lang="el-GR" sz="2000" dirty="0"/>
          </a:p>
        </p:txBody>
      </p:sp>
    </p:spTree>
    <p:extLst>
      <p:ext uri="{BB962C8B-B14F-4D97-AF65-F5344CB8AC3E}">
        <p14:creationId xmlns:p14="http://schemas.microsoft.com/office/powerpoint/2010/main" val="2051761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457201"/>
            <a:ext cx="8001000" cy="838200"/>
          </a:xfrm>
        </p:spPr>
        <p:txBody>
          <a:bodyPr>
            <a:normAutofit/>
          </a:bodyPr>
          <a:lstStyle/>
          <a:p>
            <a:r>
              <a:rPr lang="el-GR" sz="3200" dirty="0"/>
              <a:t> Ετήσιος </a:t>
            </a:r>
            <a:r>
              <a:rPr lang="el-GR" sz="3500" dirty="0"/>
              <a:t>Ανατοκισμός</a:t>
            </a:r>
            <a:endParaRPr lang="en-US" sz="3500" dirty="0"/>
          </a:p>
          <a:p>
            <a:endParaRPr lang="el-GR" sz="3200" dirty="0"/>
          </a:p>
        </p:txBody>
      </p:sp>
      <p:sp>
        <p:nvSpPr>
          <p:cNvPr id="6" name="Title 2"/>
          <p:cNvSpPr txBox="1">
            <a:spLocks/>
          </p:cNvSpPr>
          <p:nvPr/>
        </p:nvSpPr>
        <p:spPr>
          <a:xfrm>
            <a:off x="2166257"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p:txBody>
      </p:sp>
      <p:sp>
        <p:nvSpPr>
          <p:cNvPr id="8" name="Title 2"/>
          <p:cNvSpPr txBox="1">
            <a:spLocks/>
          </p:cNvSpPr>
          <p:nvPr/>
        </p:nvSpPr>
        <p:spPr>
          <a:xfrm>
            <a:off x="2166257" y="12192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a:p>
            <a:pPr algn="l"/>
            <a:endParaRPr lang="el-GR" sz="2400" dirty="0"/>
          </a:p>
          <a:p>
            <a:pPr algn="l"/>
            <a:endParaRPr lang="el-GR" sz="2400" dirty="0"/>
          </a:p>
        </p:txBody>
      </p:sp>
      <mc:AlternateContent xmlns:mc="http://schemas.openxmlformats.org/markup-compatibility/2006">
        <mc:Choice xmlns:a14="http://schemas.microsoft.com/office/drawing/2010/main" Requires="a14">
          <p:sp>
            <p:nvSpPr>
              <p:cNvPr id="9" name="Title 2"/>
              <p:cNvSpPr txBox="1">
                <a:spLocks/>
              </p:cNvSpPr>
              <p:nvPr/>
            </p:nvSpPr>
            <p:spPr>
              <a:xfrm>
                <a:off x="548640" y="1833154"/>
                <a:ext cx="9809018" cy="42672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r>
                  <a:rPr lang="el-GR" sz="2400" i="1" dirty="0">
                    <a:solidFill>
                      <a:schemeClr val="tx1"/>
                    </a:solidFill>
                    <a:latin typeface="+mn-lt"/>
                  </a:rPr>
                  <a:t>Με ετήσιο Ανατοκισμό </a:t>
                </a:r>
                <a:r>
                  <a:rPr lang="el-GR" sz="2400" dirty="0">
                    <a:solidFill>
                      <a:schemeClr val="tx1"/>
                    </a:solidFill>
                    <a:latin typeface="+mn-lt"/>
                  </a:rPr>
                  <a:t>πχ για 4 έτη τότε:</a:t>
                </a:r>
              </a:p>
              <a:p>
                <a:pPr algn="l"/>
                <a:endParaRPr lang="en-US" sz="2400" dirty="0">
                  <a:solidFill>
                    <a:schemeClr val="tx1"/>
                  </a:solidFill>
                  <a:latin typeface="+mn-lt"/>
                </a:endParaRPr>
              </a:p>
              <a:p>
                <a:pPr/>
                <a14:m>
                  <m:oMathPara xmlns:m="http://schemas.openxmlformats.org/officeDocument/2006/math">
                    <m:oMathParaPr>
                      <m:jc m:val="centerGroup"/>
                    </m:oMathParaPr>
                    <m:oMath xmlns:m="http://schemas.openxmlformats.org/officeDocument/2006/math">
                      <m:sSub>
                        <m:sSubPr>
                          <m:ctrlPr>
                            <a:rPr lang="en-US" sz="2400" i="1">
                              <a:solidFill>
                                <a:schemeClr val="tx1"/>
                              </a:solidFill>
                              <a:latin typeface="Cambria Math" panose="02040503050406030204" pitchFamily="18" charset="0"/>
                            </a:rPr>
                          </m:ctrlPr>
                        </m:sSubPr>
                        <m:e>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panose="02040503050406030204" pitchFamily="18" charset="0"/>
                                </a:rPr>
                                <m:t>𝐾</m:t>
                              </m:r>
                            </m:e>
                            <m:sub>
                              <m:r>
                                <a:rPr lang="en-US" sz="2400" i="1">
                                  <a:solidFill>
                                    <a:schemeClr val="tx1"/>
                                  </a:solidFill>
                                  <a:latin typeface="Cambria Math" panose="02040503050406030204" pitchFamily="18" charset="0"/>
                                </a:rPr>
                                <m:t>𝑡</m:t>
                              </m:r>
                            </m:sub>
                          </m:sSub>
                          <m:r>
                            <a:rPr lang="en-US" sz="2400" i="1">
                              <a:solidFill>
                                <a:schemeClr val="tx1"/>
                              </a:solidFill>
                              <a:latin typeface="Cambria Math" panose="02040503050406030204" pitchFamily="18" charset="0"/>
                            </a:rPr>
                            <m:t>=</m:t>
                          </m:r>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panose="02040503050406030204" pitchFamily="18" charset="0"/>
                                </a:rPr>
                                <m:t>𝐾</m:t>
                              </m:r>
                            </m:e>
                            <m:sub>
                              <m:r>
                                <a:rPr lang="en-US" sz="2400" i="1">
                                  <a:solidFill>
                                    <a:schemeClr val="tx1"/>
                                  </a:solidFill>
                                  <a:latin typeface="Cambria Math" panose="02040503050406030204" pitchFamily="18" charset="0"/>
                                </a:rPr>
                                <m:t>𝑜</m:t>
                              </m:r>
                            </m:sub>
                          </m:sSub>
                          <m:r>
                            <a:rPr lang="en-US" sz="2400" i="1">
                              <a:solidFill>
                                <a:schemeClr val="tx1"/>
                              </a:solidFill>
                              <a:latin typeface="Cambria Math" panose="02040503050406030204" pitchFamily="18" charset="0"/>
                            </a:rPr>
                            <m:t>.</m:t>
                          </m:r>
                          <m:d>
                            <m:dPr>
                              <m:ctrlPr>
                                <a:rPr lang="en-US" sz="2400" i="1">
                                  <a:solidFill>
                                    <a:schemeClr val="tx1"/>
                                  </a:solidFill>
                                  <a:latin typeface="Cambria Math" panose="02040503050406030204" pitchFamily="18" charset="0"/>
                                </a:rPr>
                              </m:ctrlPr>
                            </m:dPr>
                            <m:e>
                              <m:r>
                                <a:rPr lang="en-US" sz="2400" i="1">
                                  <a:solidFill>
                                    <a:schemeClr val="tx1"/>
                                  </a:solidFill>
                                  <a:latin typeface="Cambria Math" panose="02040503050406030204" pitchFamily="18" charset="0"/>
                                </a:rPr>
                                <m:t>1+</m:t>
                              </m:r>
                              <m:r>
                                <a:rPr lang="en-US" sz="2400" i="1">
                                  <a:solidFill>
                                    <a:schemeClr val="tx1"/>
                                  </a:solidFill>
                                  <a:latin typeface="Cambria Math" panose="02040503050406030204" pitchFamily="18" charset="0"/>
                                </a:rPr>
                                <m:t>𝑖</m:t>
                              </m:r>
                              <m:r>
                                <a:rPr lang="en-US" sz="2400" i="1">
                                  <a:solidFill>
                                    <a:schemeClr val="tx1"/>
                                  </a:solidFill>
                                  <a:latin typeface="Cambria Math" panose="02040503050406030204" pitchFamily="18" charset="0"/>
                                </a:rPr>
                                <m:t>.</m:t>
                              </m:r>
                              <m:r>
                                <a:rPr lang="en-US" sz="2400" i="1">
                                  <a:solidFill>
                                    <a:schemeClr val="tx1"/>
                                  </a:solidFill>
                                  <a:latin typeface="Cambria Math" panose="02040503050406030204" pitchFamily="18" charset="0"/>
                                </a:rPr>
                                <m:t>𝑡</m:t>
                              </m:r>
                            </m:e>
                          </m:d>
                          <m:r>
                            <a:rPr lang="en-US" sz="2400" i="1">
                              <a:solidFill>
                                <a:schemeClr val="tx1"/>
                              </a:solidFill>
                              <a:latin typeface="Cambria Math" panose="02040503050406030204" pitchFamily="18" charset="0"/>
                            </a:rPr>
                            <m:t> ⟹</m:t>
                          </m:r>
                          <m:r>
                            <a:rPr lang="en-US" sz="2400" i="1">
                              <a:solidFill>
                                <a:schemeClr val="tx1"/>
                              </a:solidFill>
                              <a:latin typeface="Cambria Math" panose="02040503050406030204" pitchFamily="18" charset="0"/>
                            </a:rPr>
                            <m:t>𝐾</m:t>
                          </m:r>
                        </m:e>
                        <m:sub>
                          <m:r>
                            <a:rPr lang="en-US" sz="2400" i="1">
                              <a:solidFill>
                                <a:schemeClr val="tx1"/>
                              </a:solidFill>
                              <a:latin typeface="Cambria Math" panose="02040503050406030204" pitchFamily="18" charset="0"/>
                            </a:rPr>
                            <m:t>4</m:t>
                          </m:r>
                        </m:sub>
                      </m:sSub>
                      <m:r>
                        <a:rPr lang="en-US" sz="2400" i="1">
                          <a:solidFill>
                            <a:schemeClr val="tx1"/>
                          </a:solidFill>
                          <a:latin typeface="Cambria Math" panose="02040503050406030204" pitchFamily="18" charset="0"/>
                        </a:rPr>
                        <m:t>=</m:t>
                      </m:r>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panose="02040503050406030204" pitchFamily="18" charset="0"/>
                            </a:rPr>
                            <m:t>𝐾</m:t>
                          </m:r>
                        </m:e>
                        <m:sub>
                          <m:r>
                            <a:rPr lang="en-US" sz="2400" i="1">
                              <a:solidFill>
                                <a:schemeClr val="tx1"/>
                              </a:solidFill>
                              <a:latin typeface="Cambria Math" panose="02040503050406030204" pitchFamily="18" charset="0"/>
                            </a:rPr>
                            <m:t>3</m:t>
                          </m:r>
                        </m:sub>
                      </m:sSub>
                      <m:r>
                        <a:rPr lang="en-US" sz="2400" i="1">
                          <a:solidFill>
                            <a:schemeClr val="tx1"/>
                          </a:solidFill>
                          <a:latin typeface="Cambria Math" panose="02040503050406030204" pitchFamily="18" charset="0"/>
                        </a:rPr>
                        <m:t>.</m:t>
                      </m:r>
                      <m:d>
                        <m:dPr>
                          <m:ctrlPr>
                            <a:rPr lang="en-US" sz="2400" i="1">
                              <a:solidFill>
                                <a:schemeClr val="tx1"/>
                              </a:solidFill>
                              <a:latin typeface="Cambria Math" panose="02040503050406030204" pitchFamily="18" charset="0"/>
                            </a:rPr>
                          </m:ctrlPr>
                        </m:dPr>
                        <m:e>
                          <m:r>
                            <a:rPr lang="en-US" sz="2400" i="1">
                              <a:solidFill>
                                <a:schemeClr val="tx1"/>
                              </a:solidFill>
                              <a:latin typeface="Cambria Math" panose="02040503050406030204" pitchFamily="18" charset="0"/>
                            </a:rPr>
                            <m:t>1+</m:t>
                          </m:r>
                          <m:r>
                            <a:rPr lang="en-US" sz="2400" i="1">
                              <a:solidFill>
                                <a:schemeClr val="tx1"/>
                              </a:solidFill>
                              <a:latin typeface="Cambria Math" panose="02040503050406030204" pitchFamily="18" charset="0"/>
                            </a:rPr>
                            <m:t>𝑖</m:t>
                          </m:r>
                          <m:r>
                            <a:rPr lang="en-US" sz="2400" i="1">
                              <a:solidFill>
                                <a:schemeClr val="tx1"/>
                              </a:solidFill>
                              <a:latin typeface="Cambria Math" panose="02040503050406030204" pitchFamily="18" charset="0"/>
                            </a:rPr>
                            <m:t>.1</m:t>
                          </m:r>
                        </m:e>
                      </m:d>
                      <m:r>
                        <a:rPr lang="en-US" sz="2400" i="1">
                          <a:solidFill>
                            <a:schemeClr val="tx1"/>
                          </a:solidFill>
                          <a:latin typeface="Cambria Math" panose="02040503050406030204" pitchFamily="18" charset="0"/>
                        </a:rPr>
                        <m:t>=</m:t>
                      </m:r>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panose="02040503050406030204" pitchFamily="18" charset="0"/>
                            </a:rPr>
                            <m:t>𝐾</m:t>
                          </m:r>
                        </m:e>
                        <m:sub>
                          <m:r>
                            <a:rPr lang="en-US" sz="2400" i="1">
                              <a:solidFill>
                                <a:schemeClr val="tx1"/>
                              </a:solidFill>
                              <a:latin typeface="Cambria Math" panose="02040503050406030204" pitchFamily="18" charset="0"/>
                            </a:rPr>
                            <m:t>3</m:t>
                          </m:r>
                        </m:sub>
                      </m:sSub>
                      <m:r>
                        <a:rPr lang="en-US" sz="2400" i="1">
                          <a:solidFill>
                            <a:schemeClr val="tx1"/>
                          </a:solidFill>
                          <a:latin typeface="Cambria Math" panose="02040503050406030204" pitchFamily="18" charset="0"/>
                        </a:rPr>
                        <m:t>.</m:t>
                      </m:r>
                      <m:d>
                        <m:dPr>
                          <m:ctrlPr>
                            <a:rPr lang="en-US" sz="2400" i="1">
                              <a:solidFill>
                                <a:schemeClr val="tx1"/>
                              </a:solidFill>
                              <a:latin typeface="Cambria Math" panose="02040503050406030204" pitchFamily="18" charset="0"/>
                            </a:rPr>
                          </m:ctrlPr>
                        </m:dPr>
                        <m:e>
                          <m:r>
                            <a:rPr lang="en-US" sz="2400" i="1">
                              <a:solidFill>
                                <a:schemeClr val="tx1"/>
                              </a:solidFill>
                              <a:latin typeface="Cambria Math" panose="02040503050406030204" pitchFamily="18" charset="0"/>
                            </a:rPr>
                            <m:t>1+</m:t>
                          </m:r>
                          <m:r>
                            <a:rPr lang="en-US" sz="2400" i="1">
                              <a:solidFill>
                                <a:schemeClr val="tx1"/>
                              </a:solidFill>
                              <a:latin typeface="Cambria Math" panose="02040503050406030204" pitchFamily="18" charset="0"/>
                            </a:rPr>
                            <m:t>𝑖</m:t>
                          </m:r>
                        </m:e>
                      </m:d>
                      <m:r>
                        <a:rPr lang="en-US" sz="2400" i="1">
                          <a:solidFill>
                            <a:schemeClr val="tx1"/>
                          </a:solidFill>
                          <a:latin typeface="Cambria Math" panose="02040503050406030204" pitchFamily="18" charset="0"/>
                        </a:rPr>
                        <m:t>   (6)</m:t>
                      </m:r>
                    </m:oMath>
                  </m:oMathPara>
                </a14:m>
                <a:endParaRPr lang="en-US" sz="2400" dirty="0">
                  <a:solidFill>
                    <a:schemeClr val="tx1"/>
                  </a:solidFill>
                  <a:latin typeface="+mn-lt"/>
                </a:endParaRPr>
              </a:p>
              <a:p>
                <a:pPr/>
                <a14:m>
                  <m:oMathPara xmlns:m="http://schemas.openxmlformats.org/officeDocument/2006/math">
                    <m:oMathParaPr>
                      <m:jc m:val="centerGroup"/>
                    </m:oMathParaPr>
                    <m:oMath xmlns:m="http://schemas.openxmlformats.org/officeDocument/2006/math">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panose="02040503050406030204" pitchFamily="18" charset="0"/>
                            </a:rPr>
                            <m:t>𝐾</m:t>
                          </m:r>
                        </m:e>
                        <m:sub>
                          <m:r>
                            <a:rPr lang="en-US" sz="2400" i="1">
                              <a:solidFill>
                                <a:schemeClr val="tx1"/>
                              </a:solidFill>
                              <a:latin typeface="Cambria Math" panose="02040503050406030204" pitchFamily="18" charset="0"/>
                            </a:rPr>
                            <m:t>3</m:t>
                          </m:r>
                        </m:sub>
                      </m:sSub>
                      <m:r>
                        <a:rPr lang="en-US" sz="2400" i="1">
                          <a:solidFill>
                            <a:schemeClr val="tx1"/>
                          </a:solidFill>
                          <a:latin typeface="Cambria Math" panose="02040503050406030204" pitchFamily="18" charset="0"/>
                        </a:rPr>
                        <m:t>=</m:t>
                      </m:r>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panose="02040503050406030204" pitchFamily="18" charset="0"/>
                            </a:rPr>
                            <m:t>𝐾</m:t>
                          </m:r>
                        </m:e>
                        <m:sub>
                          <m:r>
                            <a:rPr lang="en-US" sz="2400" i="1">
                              <a:solidFill>
                                <a:schemeClr val="tx1"/>
                              </a:solidFill>
                              <a:latin typeface="Cambria Math" panose="02040503050406030204" pitchFamily="18" charset="0"/>
                            </a:rPr>
                            <m:t>2</m:t>
                          </m:r>
                        </m:sub>
                      </m:sSub>
                      <m:r>
                        <a:rPr lang="en-US" sz="2400" i="1">
                          <a:solidFill>
                            <a:schemeClr val="tx1"/>
                          </a:solidFill>
                          <a:latin typeface="Cambria Math" panose="02040503050406030204" pitchFamily="18" charset="0"/>
                        </a:rPr>
                        <m:t>.</m:t>
                      </m:r>
                      <m:d>
                        <m:dPr>
                          <m:ctrlPr>
                            <a:rPr lang="en-US" sz="2400" i="1">
                              <a:solidFill>
                                <a:schemeClr val="tx1"/>
                              </a:solidFill>
                              <a:latin typeface="Cambria Math" panose="02040503050406030204" pitchFamily="18" charset="0"/>
                            </a:rPr>
                          </m:ctrlPr>
                        </m:dPr>
                        <m:e>
                          <m:r>
                            <a:rPr lang="en-US" sz="2400" i="1">
                              <a:solidFill>
                                <a:schemeClr val="tx1"/>
                              </a:solidFill>
                              <a:latin typeface="Cambria Math" panose="02040503050406030204" pitchFamily="18" charset="0"/>
                            </a:rPr>
                            <m:t>1+</m:t>
                          </m:r>
                          <m:r>
                            <a:rPr lang="en-US" sz="2400" i="1">
                              <a:solidFill>
                                <a:schemeClr val="tx1"/>
                              </a:solidFill>
                              <a:latin typeface="Cambria Math" panose="02040503050406030204" pitchFamily="18" charset="0"/>
                            </a:rPr>
                            <m:t>𝑖</m:t>
                          </m:r>
                        </m:e>
                      </m:d>
                      <m:r>
                        <a:rPr lang="en-US" sz="2400" i="1">
                          <a:solidFill>
                            <a:schemeClr val="tx1"/>
                          </a:solidFill>
                          <a:latin typeface="Cambria Math" panose="02040503050406030204" pitchFamily="18" charset="0"/>
                        </a:rPr>
                        <m:t>   (7)</m:t>
                      </m:r>
                    </m:oMath>
                  </m:oMathPara>
                </a14:m>
                <a:endParaRPr lang="en-US" sz="2400" dirty="0">
                  <a:solidFill>
                    <a:schemeClr val="tx1"/>
                  </a:solidFill>
                  <a:latin typeface="+mn-lt"/>
                </a:endParaRPr>
              </a:p>
              <a:p>
                <a:endParaRPr lang="el-GR" sz="2400" i="1" dirty="0">
                  <a:solidFill>
                    <a:schemeClr val="tx1"/>
                  </a:solidFill>
                  <a:latin typeface="+mn-lt"/>
                </a:endParaRPr>
              </a:p>
              <a:p>
                <a:pPr algn="l"/>
                <a:r>
                  <a:rPr lang="el-GR" sz="2400" dirty="0">
                    <a:solidFill>
                      <a:schemeClr val="tx1"/>
                    </a:solidFill>
                    <a:latin typeface="+mn-lt"/>
                  </a:rPr>
                  <a:t>1</a:t>
                </a:r>
                <a:r>
                  <a:rPr lang="el-GR" sz="2400" baseline="30000" dirty="0">
                    <a:solidFill>
                      <a:schemeClr val="tx1"/>
                    </a:solidFill>
                    <a:latin typeface="+mn-lt"/>
                  </a:rPr>
                  <a:t>ο</a:t>
                </a:r>
                <a:r>
                  <a:rPr lang="el-GR" sz="2400" dirty="0">
                    <a:solidFill>
                      <a:schemeClr val="tx1"/>
                    </a:solidFill>
                    <a:latin typeface="+mn-lt"/>
                  </a:rPr>
                  <a:t> Έτος: </a:t>
                </a:r>
                <a14:m>
                  <m:oMath xmlns:m="http://schemas.openxmlformats.org/officeDocument/2006/math">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panose="02040503050406030204" pitchFamily="18" charset="0"/>
                          </a:rPr>
                          <m:t>𝐾</m:t>
                        </m:r>
                      </m:e>
                      <m:sub>
                        <m:r>
                          <a:rPr lang="en-US" sz="2400" i="1">
                            <a:solidFill>
                              <a:schemeClr val="tx1"/>
                            </a:solidFill>
                            <a:latin typeface="Cambria Math" panose="02040503050406030204" pitchFamily="18" charset="0"/>
                          </a:rPr>
                          <m:t>1</m:t>
                        </m:r>
                      </m:sub>
                    </m:sSub>
                    <m:r>
                      <a:rPr lang="en-US" sz="2400" i="1">
                        <a:solidFill>
                          <a:schemeClr val="tx1"/>
                        </a:solidFill>
                        <a:latin typeface="Cambria Math" panose="02040503050406030204" pitchFamily="18" charset="0"/>
                      </a:rPr>
                      <m:t>=</m:t>
                    </m:r>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panose="02040503050406030204" pitchFamily="18" charset="0"/>
                          </a:rPr>
                          <m:t>𝐾</m:t>
                        </m:r>
                      </m:e>
                      <m:sub>
                        <m:r>
                          <a:rPr lang="en-US" sz="2400" i="1">
                            <a:solidFill>
                              <a:schemeClr val="tx1"/>
                            </a:solidFill>
                            <a:latin typeface="Cambria Math" panose="02040503050406030204" pitchFamily="18" charset="0"/>
                          </a:rPr>
                          <m:t>0</m:t>
                        </m:r>
                      </m:sub>
                    </m:sSub>
                    <m:r>
                      <a:rPr lang="en-US" sz="2400" i="1">
                        <a:solidFill>
                          <a:schemeClr val="tx1"/>
                        </a:solidFill>
                        <a:latin typeface="Cambria Math" panose="02040503050406030204" pitchFamily="18" charset="0"/>
                      </a:rPr>
                      <m:t>.</m:t>
                    </m:r>
                    <m:d>
                      <m:dPr>
                        <m:ctrlPr>
                          <a:rPr lang="en-US" sz="2400" i="1">
                            <a:solidFill>
                              <a:schemeClr val="tx1"/>
                            </a:solidFill>
                            <a:latin typeface="Cambria Math" panose="02040503050406030204" pitchFamily="18" charset="0"/>
                          </a:rPr>
                        </m:ctrlPr>
                      </m:dPr>
                      <m:e>
                        <m:r>
                          <a:rPr lang="en-US" sz="2400" i="1">
                            <a:solidFill>
                              <a:schemeClr val="tx1"/>
                            </a:solidFill>
                            <a:latin typeface="Cambria Math" panose="02040503050406030204" pitchFamily="18" charset="0"/>
                          </a:rPr>
                          <m:t>1+</m:t>
                        </m:r>
                        <m:r>
                          <a:rPr lang="en-US" sz="2400" i="1">
                            <a:solidFill>
                              <a:schemeClr val="tx1"/>
                            </a:solidFill>
                            <a:latin typeface="Cambria Math" panose="02040503050406030204" pitchFamily="18" charset="0"/>
                          </a:rPr>
                          <m:t>𝑖</m:t>
                        </m:r>
                      </m:e>
                    </m:d>
                  </m:oMath>
                </a14:m>
                <a:endParaRPr lang="el-GR" sz="2400" dirty="0">
                  <a:solidFill>
                    <a:schemeClr val="tx1"/>
                  </a:solidFill>
                  <a:latin typeface="+mn-lt"/>
                </a:endParaRPr>
              </a:p>
              <a:p>
                <a:pPr algn="l"/>
                <a:r>
                  <a:rPr lang="el-GR" sz="2400" dirty="0">
                    <a:solidFill>
                      <a:schemeClr val="tx1"/>
                    </a:solidFill>
                    <a:latin typeface="+mn-lt"/>
                  </a:rPr>
                  <a:t>2</a:t>
                </a:r>
                <a:r>
                  <a:rPr lang="el-GR" sz="2400" baseline="30000" dirty="0">
                    <a:solidFill>
                      <a:schemeClr val="tx1"/>
                    </a:solidFill>
                    <a:latin typeface="+mn-lt"/>
                  </a:rPr>
                  <a:t>ο</a:t>
                </a:r>
                <a:r>
                  <a:rPr lang="el-GR" sz="2400" dirty="0">
                    <a:solidFill>
                      <a:schemeClr val="tx1"/>
                    </a:solidFill>
                    <a:latin typeface="+mn-lt"/>
                  </a:rPr>
                  <a:t> Έτος: </a:t>
                </a:r>
                <a14:m>
                  <m:oMath xmlns:m="http://schemas.openxmlformats.org/officeDocument/2006/math">
                    <m:sSub>
                      <m:sSubPr>
                        <m:ctrlPr>
                          <a:rPr lang="en-US" sz="2400" i="1">
                            <a:solidFill>
                              <a:schemeClr val="tx1"/>
                            </a:solidFill>
                            <a:latin typeface="Cambria Math" panose="02040503050406030204" pitchFamily="18" charset="0"/>
                          </a:rPr>
                        </m:ctrlPr>
                      </m:sSubPr>
                      <m:e>
                        <m:r>
                          <a:rPr lang="en-US" sz="2400">
                            <a:solidFill>
                              <a:schemeClr val="tx1"/>
                            </a:solidFill>
                            <a:latin typeface="Cambria Math" panose="02040503050406030204" pitchFamily="18" charset="0"/>
                          </a:rPr>
                          <m:t>𝐾</m:t>
                        </m:r>
                      </m:e>
                      <m:sub>
                        <m:r>
                          <a:rPr lang="en-US" sz="2400">
                            <a:solidFill>
                              <a:schemeClr val="tx1"/>
                            </a:solidFill>
                            <a:latin typeface="Cambria Math" panose="02040503050406030204" pitchFamily="18" charset="0"/>
                          </a:rPr>
                          <m:t>2</m:t>
                        </m:r>
                      </m:sub>
                    </m:sSub>
                    <m:r>
                      <a:rPr lang="en-US" sz="2400">
                        <a:solidFill>
                          <a:schemeClr val="tx1"/>
                        </a:solidFill>
                        <a:latin typeface="Cambria Math" panose="02040503050406030204" pitchFamily="18" charset="0"/>
                      </a:rPr>
                      <m:t>=</m:t>
                    </m:r>
                    <m:sSub>
                      <m:sSubPr>
                        <m:ctrlPr>
                          <a:rPr lang="en-US" sz="2400" i="1">
                            <a:solidFill>
                              <a:schemeClr val="tx1"/>
                            </a:solidFill>
                            <a:latin typeface="Cambria Math" panose="02040503050406030204" pitchFamily="18" charset="0"/>
                          </a:rPr>
                        </m:ctrlPr>
                      </m:sSubPr>
                      <m:e>
                        <m:r>
                          <a:rPr lang="en-US" sz="2400">
                            <a:solidFill>
                              <a:schemeClr val="tx1"/>
                            </a:solidFill>
                            <a:latin typeface="Cambria Math" panose="02040503050406030204" pitchFamily="18" charset="0"/>
                          </a:rPr>
                          <m:t>𝐾</m:t>
                        </m:r>
                      </m:e>
                      <m:sub>
                        <m:r>
                          <a:rPr lang="en-US" sz="2400">
                            <a:solidFill>
                              <a:schemeClr val="tx1"/>
                            </a:solidFill>
                            <a:latin typeface="Cambria Math" panose="02040503050406030204" pitchFamily="18" charset="0"/>
                          </a:rPr>
                          <m:t>1</m:t>
                        </m:r>
                      </m:sub>
                    </m:sSub>
                    <m:r>
                      <a:rPr lang="en-US" sz="2400">
                        <a:solidFill>
                          <a:schemeClr val="tx1"/>
                        </a:solidFill>
                        <a:latin typeface="Cambria Math" panose="02040503050406030204" pitchFamily="18" charset="0"/>
                      </a:rPr>
                      <m:t>.</m:t>
                    </m:r>
                    <m:d>
                      <m:dPr>
                        <m:ctrlPr>
                          <a:rPr lang="en-US" sz="2400" i="1">
                            <a:solidFill>
                              <a:schemeClr val="tx1"/>
                            </a:solidFill>
                            <a:latin typeface="Cambria Math" panose="02040503050406030204" pitchFamily="18" charset="0"/>
                          </a:rPr>
                        </m:ctrlPr>
                      </m:dPr>
                      <m:e>
                        <m:r>
                          <a:rPr lang="en-US" sz="2400">
                            <a:solidFill>
                              <a:schemeClr val="tx1"/>
                            </a:solidFill>
                            <a:latin typeface="Cambria Math" panose="02040503050406030204" pitchFamily="18" charset="0"/>
                          </a:rPr>
                          <m:t>1+</m:t>
                        </m:r>
                        <m:r>
                          <a:rPr lang="en-US" sz="2400">
                            <a:solidFill>
                              <a:schemeClr val="tx1"/>
                            </a:solidFill>
                            <a:latin typeface="Cambria Math" panose="02040503050406030204" pitchFamily="18" charset="0"/>
                          </a:rPr>
                          <m:t>𝑖</m:t>
                        </m:r>
                      </m:e>
                    </m:d>
                  </m:oMath>
                </a14:m>
                <a:r>
                  <a:rPr lang="el-GR" sz="2400" dirty="0">
                    <a:solidFill>
                      <a:schemeClr val="tx1"/>
                    </a:solidFill>
                    <a:latin typeface="+mn-lt"/>
                  </a:rPr>
                  <a:t>=</a:t>
                </a:r>
                <a14:m>
                  <m:oMath xmlns:m="http://schemas.openxmlformats.org/officeDocument/2006/math">
                    <m:sSub>
                      <m:sSubPr>
                        <m:ctrlPr>
                          <a:rPr lang="en-US" sz="2400" i="1">
                            <a:solidFill>
                              <a:schemeClr val="tx1"/>
                            </a:solidFill>
                            <a:latin typeface="Cambria Math" panose="02040503050406030204" pitchFamily="18" charset="0"/>
                          </a:rPr>
                        </m:ctrlPr>
                      </m:sSubPr>
                      <m:e>
                        <m:r>
                          <a:rPr lang="en-US" sz="2400">
                            <a:solidFill>
                              <a:schemeClr val="tx1"/>
                            </a:solidFill>
                            <a:latin typeface="Cambria Math" panose="02040503050406030204" pitchFamily="18" charset="0"/>
                          </a:rPr>
                          <m:t>𝐾</m:t>
                        </m:r>
                      </m:e>
                      <m:sub>
                        <m:r>
                          <a:rPr lang="en-US" sz="2400">
                            <a:solidFill>
                              <a:schemeClr val="tx1"/>
                            </a:solidFill>
                            <a:latin typeface="Cambria Math" panose="02040503050406030204" pitchFamily="18" charset="0"/>
                          </a:rPr>
                          <m:t>0</m:t>
                        </m:r>
                      </m:sub>
                    </m:sSub>
                    <m:r>
                      <a:rPr lang="en-US" sz="2400">
                        <a:solidFill>
                          <a:schemeClr val="tx1"/>
                        </a:solidFill>
                        <a:latin typeface="Cambria Math" panose="02040503050406030204" pitchFamily="18" charset="0"/>
                      </a:rPr>
                      <m:t>.</m:t>
                    </m:r>
                    <m:d>
                      <m:dPr>
                        <m:ctrlPr>
                          <a:rPr lang="en-US" sz="2400" i="1">
                            <a:solidFill>
                              <a:schemeClr val="tx1"/>
                            </a:solidFill>
                            <a:latin typeface="Cambria Math" panose="02040503050406030204" pitchFamily="18" charset="0"/>
                          </a:rPr>
                        </m:ctrlPr>
                      </m:dPr>
                      <m:e>
                        <m:r>
                          <a:rPr lang="en-US" sz="2400">
                            <a:solidFill>
                              <a:schemeClr val="tx1"/>
                            </a:solidFill>
                            <a:latin typeface="Cambria Math" panose="02040503050406030204" pitchFamily="18" charset="0"/>
                          </a:rPr>
                          <m:t>1+</m:t>
                        </m:r>
                        <m:r>
                          <a:rPr lang="en-US" sz="2400">
                            <a:solidFill>
                              <a:schemeClr val="tx1"/>
                            </a:solidFill>
                            <a:latin typeface="Cambria Math" panose="02040503050406030204" pitchFamily="18" charset="0"/>
                          </a:rPr>
                          <m:t>𝑖</m:t>
                        </m:r>
                      </m:e>
                    </m:d>
                    <m:d>
                      <m:dPr>
                        <m:ctrlPr>
                          <a:rPr lang="en-US" sz="2400" i="1">
                            <a:solidFill>
                              <a:schemeClr val="tx1"/>
                            </a:solidFill>
                            <a:latin typeface="Cambria Math" panose="02040503050406030204" pitchFamily="18" charset="0"/>
                          </a:rPr>
                        </m:ctrlPr>
                      </m:dPr>
                      <m:e>
                        <m:r>
                          <a:rPr lang="en-US" sz="2400">
                            <a:solidFill>
                              <a:schemeClr val="tx1"/>
                            </a:solidFill>
                            <a:latin typeface="Cambria Math" panose="02040503050406030204" pitchFamily="18" charset="0"/>
                          </a:rPr>
                          <m:t>1+</m:t>
                        </m:r>
                        <m:r>
                          <a:rPr lang="en-US" sz="2400">
                            <a:solidFill>
                              <a:schemeClr val="tx1"/>
                            </a:solidFill>
                            <a:latin typeface="Cambria Math" panose="02040503050406030204" pitchFamily="18" charset="0"/>
                          </a:rPr>
                          <m:t>𝑖</m:t>
                        </m:r>
                      </m:e>
                    </m:d>
                  </m:oMath>
                </a14:m>
                <a:r>
                  <a:rPr lang="el-GR" sz="2400" dirty="0">
                    <a:solidFill>
                      <a:schemeClr val="tx1"/>
                    </a:solidFill>
                    <a:latin typeface="+mn-lt"/>
                  </a:rPr>
                  <a:t>=</a:t>
                </a:r>
                <a14:m>
                  <m:oMath xmlns:m="http://schemas.openxmlformats.org/officeDocument/2006/math">
                    <m:sSub>
                      <m:sSubPr>
                        <m:ctrlPr>
                          <a:rPr lang="en-US" sz="2400" i="1">
                            <a:solidFill>
                              <a:schemeClr val="tx1"/>
                            </a:solidFill>
                            <a:latin typeface="Cambria Math" panose="02040503050406030204" pitchFamily="18" charset="0"/>
                          </a:rPr>
                        </m:ctrlPr>
                      </m:sSubPr>
                      <m:e>
                        <m:r>
                          <a:rPr lang="en-US" sz="2400">
                            <a:solidFill>
                              <a:schemeClr val="tx1"/>
                            </a:solidFill>
                            <a:latin typeface="Cambria Math" panose="02040503050406030204" pitchFamily="18" charset="0"/>
                          </a:rPr>
                          <m:t>𝐾</m:t>
                        </m:r>
                      </m:e>
                      <m:sub>
                        <m:r>
                          <a:rPr lang="en-US" sz="2400">
                            <a:solidFill>
                              <a:schemeClr val="tx1"/>
                            </a:solidFill>
                            <a:latin typeface="Cambria Math" panose="02040503050406030204" pitchFamily="18" charset="0"/>
                          </a:rPr>
                          <m:t>0</m:t>
                        </m:r>
                      </m:sub>
                    </m:sSub>
                    <m:r>
                      <a:rPr lang="en-US" sz="2400">
                        <a:solidFill>
                          <a:schemeClr val="tx1"/>
                        </a:solidFill>
                        <a:latin typeface="Cambria Math" panose="02040503050406030204" pitchFamily="18" charset="0"/>
                      </a:rPr>
                      <m:t>.</m:t>
                    </m:r>
                    <m:sSup>
                      <m:sSupPr>
                        <m:ctrlPr>
                          <a:rPr lang="en-US" sz="2400" i="1">
                            <a:solidFill>
                              <a:schemeClr val="tx1"/>
                            </a:solidFill>
                            <a:latin typeface="Cambria Math" panose="02040503050406030204" pitchFamily="18" charset="0"/>
                          </a:rPr>
                        </m:ctrlPr>
                      </m:sSupPr>
                      <m:e>
                        <m:d>
                          <m:dPr>
                            <m:ctrlPr>
                              <a:rPr lang="en-US" sz="2400" i="1">
                                <a:solidFill>
                                  <a:schemeClr val="tx1"/>
                                </a:solidFill>
                                <a:latin typeface="Cambria Math" panose="02040503050406030204" pitchFamily="18" charset="0"/>
                              </a:rPr>
                            </m:ctrlPr>
                          </m:dPr>
                          <m:e>
                            <m:r>
                              <a:rPr lang="en-US" sz="2400">
                                <a:solidFill>
                                  <a:schemeClr val="tx1"/>
                                </a:solidFill>
                                <a:latin typeface="Cambria Math" panose="02040503050406030204" pitchFamily="18" charset="0"/>
                              </a:rPr>
                              <m:t>1+</m:t>
                            </m:r>
                            <m:r>
                              <a:rPr lang="en-US" sz="2400">
                                <a:solidFill>
                                  <a:schemeClr val="tx1"/>
                                </a:solidFill>
                                <a:latin typeface="Cambria Math" panose="02040503050406030204" pitchFamily="18" charset="0"/>
                              </a:rPr>
                              <m:t>𝑖</m:t>
                            </m:r>
                          </m:e>
                        </m:d>
                      </m:e>
                      <m:sup>
                        <m:r>
                          <a:rPr lang="el-GR" sz="2400">
                            <a:solidFill>
                              <a:schemeClr val="tx1"/>
                            </a:solidFill>
                            <a:latin typeface="Cambria Math" panose="02040503050406030204" pitchFamily="18" charset="0"/>
                          </a:rPr>
                          <m:t>2</m:t>
                        </m:r>
                      </m:sup>
                    </m:sSup>
                  </m:oMath>
                </a14:m>
                <a:endParaRPr lang="el-GR" sz="2400" dirty="0">
                  <a:solidFill>
                    <a:schemeClr val="tx1"/>
                  </a:solidFill>
                  <a:latin typeface="+mn-lt"/>
                </a:endParaRPr>
              </a:p>
              <a:p>
                <a:pPr algn="l"/>
                <a:r>
                  <a:rPr lang="el-GR" sz="2400" dirty="0">
                    <a:solidFill>
                      <a:schemeClr val="tx1"/>
                    </a:solidFill>
                    <a:latin typeface="+mn-lt"/>
                  </a:rPr>
                  <a:t>3</a:t>
                </a:r>
                <a:r>
                  <a:rPr lang="el-GR" sz="2400" baseline="30000" dirty="0">
                    <a:solidFill>
                      <a:schemeClr val="tx1"/>
                    </a:solidFill>
                    <a:latin typeface="+mn-lt"/>
                  </a:rPr>
                  <a:t>ο</a:t>
                </a:r>
                <a:r>
                  <a:rPr lang="el-GR" sz="2400" dirty="0">
                    <a:solidFill>
                      <a:schemeClr val="tx1"/>
                    </a:solidFill>
                    <a:latin typeface="+mn-lt"/>
                  </a:rPr>
                  <a:t> Έτος: </a:t>
                </a:r>
                <a14:m>
                  <m:oMath xmlns:m="http://schemas.openxmlformats.org/officeDocument/2006/math">
                    <m:sSub>
                      <m:sSubPr>
                        <m:ctrlPr>
                          <a:rPr lang="en-US" sz="2400" i="1">
                            <a:solidFill>
                              <a:schemeClr val="tx1"/>
                            </a:solidFill>
                            <a:latin typeface="Cambria Math" panose="02040503050406030204" pitchFamily="18" charset="0"/>
                          </a:rPr>
                        </m:ctrlPr>
                      </m:sSubPr>
                      <m:e>
                        <m:r>
                          <a:rPr lang="en-US" sz="2400">
                            <a:solidFill>
                              <a:schemeClr val="tx1"/>
                            </a:solidFill>
                            <a:latin typeface="Cambria Math" panose="02040503050406030204" pitchFamily="18" charset="0"/>
                          </a:rPr>
                          <m:t>𝐾</m:t>
                        </m:r>
                      </m:e>
                      <m:sub>
                        <m:r>
                          <a:rPr lang="el-GR" sz="2400">
                            <a:solidFill>
                              <a:schemeClr val="tx1"/>
                            </a:solidFill>
                            <a:latin typeface="Cambria Math" panose="02040503050406030204" pitchFamily="18" charset="0"/>
                          </a:rPr>
                          <m:t>3</m:t>
                        </m:r>
                      </m:sub>
                    </m:sSub>
                    <m:r>
                      <a:rPr lang="en-US" sz="2400">
                        <a:solidFill>
                          <a:schemeClr val="tx1"/>
                        </a:solidFill>
                        <a:latin typeface="Cambria Math" panose="02040503050406030204" pitchFamily="18" charset="0"/>
                      </a:rPr>
                      <m:t>=</m:t>
                    </m:r>
                    <m:sSub>
                      <m:sSubPr>
                        <m:ctrlPr>
                          <a:rPr lang="en-US" sz="2400" i="1">
                            <a:solidFill>
                              <a:schemeClr val="tx1"/>
                            </a:solidFill>
                            <a:latin typeface="Cambria Math" panose="02040503050406030204" pitchFamily="18" charset="0"/>
                          </a:rPr>
                        </m:ctrlPr>
                      </m:sSubPr>
                      <m:e>
                        <m:r>
                          <a:rPr lang="en-US" sz="2400">
                            <a:solidFill>
                              <a:schemeClr val="tx1"/>
                            </a:solidFill>
                            <a:latin typeface="Cambria Math" panose="02040503050406030204" pitchFamily="18" charset="0"/>
                          </a:rPr>
                          <m:t>𝐾</m:t>
                        </m:r>
                      </m:e>
                      <m:sub>
                        <m:r>
                          <a:rPr lang="el-GR" sz="2400">
                            <a:solidFill>
                              <a:schemeClr val="tx1"/>
                            </a:solidFill>
                            <a:latin typeface="Cambria Math" panose="02040503050406030204" pitchFamily="18" charset="0"/>
                          </a:rPr>
                          <m:t>2</m:t>
                        </m:r>
                      </m:sub>
                    </m:sSub>
                    <m:r>
                      <a:rPr lang="en-US" sz="2400">
                        <a:solidFill>
                          <a:schemeClr val="tx1"/>
                        </a:solidFill>
                        <a:latin typeface="Cambria Math" panose="02040503050406030204" pitchFamily="18" charset="0"/>
                      </a:rPr>
                      <m:t>.</m:t>
                    </m:r>
                    <m:d>
                      <m:dPr>
                        <m:ctrlPr>
                          <a:rPr lang="en-US" sz="2400" i="1">
                            <a:solidFill>
                              <a:schemeClr val="tx1"/>
                            </a:solidFill>
                            <a:latin typeface="Cambria Math" panose="02040503050406030204" pitchFamily="18" charset="0"/>
                          </a:rPr>
                        </m:ctrlPr>
                      </m:dPr>
                      <m:e>
                        <m:r>
                          <a:rPr lang="en-US" sz="2400">
                            <a:solidFill>
                              <a:schemeClr val="tx1"/>
                            </a:solidFill>
                            <a:latin typeface="Cambria Math" panose="02040503050406030204" pitchFamily="18" charset="0"/>
                          </a:rPr>
                          <m:t>1+</m:t>
                        </m:r>
                        <m:r>
                          <a:rPr lang="en-US" sz="2400">
                            <a:solidFill>
                              <a:schemeClr val="tx1"/>
                            </a:solidFill>
                            <a:latin typeface="Cambria Math" panose="02040503050406030204" pitchFamily="18" charset="0"/>
                          </a:rPr>
                          <m:t>𝑖</m:t>
                        </m:r>
                      </m:e>
                    </m:d>
                  </m:oMath>
                </a14:m>
                <a:r>
                  <a:rPr lang="el-GR" sz="2400" dirty="0">
                    <a:solidFill>
                      <a:schemeClr val="tx1"/>
                    </a:solidFill>
                    <a:latin typeface="+mn-lt"/>
                  </a:rPr>
                  <a:t>=</a:t>
                </a:r>
                <a14:m>
                  <m:oMath xmlns:m="http://schemas.openxmlformats.org/officeDocument/2006/math">
                    <m:sSub>
                      <m:sSubPr>
                        <m:ctrlPr>
                          <a:rPr lang="en-US" sz="2400" i="1">
                            <a:solidFill>
                              <a:schemeClr val="tx1"/>
                            </a:solidFill>
                            <a:latin typeface="Cambria Math" panose="02040503050406030204" pitchFamily="18" charset="0"/>
                          </a:rPr>
                        </m:ctrlPr>
                      </m:sSubPr>
                      <m:e>
                        <m:r>
                          <a:rPr lang="en-US" sz="2400">
                            <a:solidFill>
                              <a:schemeClr val="tx1"/>
                            </a:solidFill>
                            <a:latin typeface="Cambria Math" panose="02040503050406030204" pitchFamily="18" charset="0"/>
                          </a:rPr>
                          <m:t>𝐾</m:t>
                        </m:r>
                      </m:e>
                      <m:sub>
                        <m:r>
                          <a:rPr lang="en-US" sz="2400">
                            <a:solidFill>
                              <a:schemeClr val="tx1"/>
                            </a:solidFill>
                            <a:latin typeface="Cambria Math" panose="02040503050406030204" pitchFamily="18" charset="0"/>
                          </a:rPr>
                          <m:t>0</m:t>
                        </m:r>
                      </m:sub>
                    </m:sSub>
                    <m:r>
                      <a:rPr lang="en-US" sz="2400">
                        <a:solidFill>
                          <a:schemeClr val="tx1"/>
                        </a:solidFill>
                        <a:latin typeface="Cambria Math" panose="02040503050406030204" pitchFamily="18" charset="0"/>
                      </a:rPr>
                      <m:t>.</m:t>
                    </m:r>
                    <m:d>
                      <m:dPr>
                        <m:ctrlPr>
                          <a:rPr lang="en-US" sz="2400" i="1">
                            <a:solidFill>
                              <a:schemeClr val="tx1"/>
                            </a:solidFill>
                            <a:latin typeface="Cambria Math" panose="02040503050406030204" pitchFamily="18" charset="0"/>
                          </a:rPr>
                        </m:ctrlPr>
                      </m:dPr>
                      <m:e>
                        <m:r>
                          <a:rPr lang="en-US" sz="2400">
                            <a:solidFill>
                              <a:schemeClr val="tx1"/>
                            </a:solidFill>
                            <a:latin typeface="Cambria Math" panose="02040503050406030204" pitchFamily="18" charset="0"/>
                          </a:rPr>
                          <m:t>1+</m:t>
                        </m:r>
                        <m:r>
                          <a:rPr lang="en-US" sz="2400">
                            <a:solidFill>
                              <a:schemeClr val="tx1"/>
                            </a:solidFill>
                            <a:latin typeface="Cambria Math" panose="02040503050406030204" pitchFamily="18" charset="0"/>
                          </a:rPr>
                          <m:t>𝑖</m:t>
                        </m:r>
                      </m:e>
                    </m:d>
                    <m:d>
                      <m:dPr>
                        <m:ctrlPr>
                          <a:rPr lang="en-US" sz="2400" i="1">
                            <a:solidFill>
                              <a:schemeClr val="tx1"/>
                            </a:solidFill>
                            <a:latin typeface="Cambria Math" panose="02040503050406030204" pitchFamily="18" charset="0"/>
                          </a:rPr>
                        </m:ctrlPr>
                      </m:dPr>
                      <m:e>
                        <m:r>
                          <a:rPr lang="en-US" sz="2400">
                            <a:solidFill>
                              <a:schemeClr val="tx1"/>
                            </a:solidFill>
                            <a:latin typeface="Cambria Math" panose="02040503050406030204" pitchFamily="18" charset="0"/>
                          </a:rPr>
                          <m:t>1+</m:t>
                        </m:r>
                        <m:r>
                          <a:rPr lang="en-US" sz="2400">
                            <a:solidFill>
                              <a:schemeClr val="tx1"/>
                            </a:solidFill>
                            <a:latin typeface="Cambria Math" panose="02040503050406030204" pitchFamily="18" charset="0"/>
                          </a:rPr>
                          <m:t>𝑖</m:t>
                        </m:r>
                      </m:e>
                    </m:d>
                    <m:d>
                      <m:dPr>
                        <m:ctrlPr>
                          <a:rPr lang="en-US" sz="2400" i="1">
                            <a:solidFill>
                              <a:schemeClr val="tx1"/>
                            </a:solidFill>
                            <a:latin typeface="Cambria Math" panose="02040503050406030204" pitchFamily="18" charset="0"/>
                          </a:rPr>
                        </m:ctrlPr>
                      </m:dPr>
                      <m:e>
                        <m:r>
                          <a:rPr lang="en-US" sz="2400">
                            <a:solidFill>
                              <a:schemeClr val="tx1"/>
                            </a:solidFill>
                            <a:latin typeface="Cambria Math" panose="02040503050406030204" pitchFamily="18" charset="0"/>
                          </a:rPr>
                          <m:t>1+</m:t>
                        </m:r>
                        <m:r>
                          <a:rPr lang="en-US" sz="2400">
                            <a:solidFill>
                              <a:schemeClr val="tx1"/>
                            </a:solidFill>
                            <a:latin typeface="Cambria Math" panose="02040503050406030204" pitchFamily="18" charset="0"/>
                          </a:rPr>
                          <m:t>𝑖</m:t>
                        </m:r>
                      </m:e>
                    </m:d>
                  </m:oMath>
                </a14:m>
                <a:r>
                  <a:rPr lang="el-GR" sz="2400" dirty="0">
                    <a:solidFill>
                      <a:schemeClr val="tx1"/>
                    </a:solidFill>
                    <a:latin typeface="+mn-lt"/>
                  </a:rPr>
                  <a:t>=</a:t>
                </a:r>
                <a14:m>
                  <m:oMath xmlns:m="http://schemas.openxmlformats.org/officeDocument/2006/math">
                    <m:sSub>
                      <m:sSubPr>
                        <m:ctrlPr>
                          <a:rPr lang="en-US" sz="2400" i="1">
                            <a:solidFill>
                              <a:schemeClr val="tx1"/>
                            </a:solidFill>
                            <a:latin typeface="Cambria Math" panose="02040503050406030204" pitchFamily="18" charset="0"/>
                          </a:rPr>
                        </m:ctrlPr>
                      </m:sSubPr>
                      <m:e>
                        <m:r>
                          <a:rPr lang="en-US" sz="2400">
                            <a:solidFill>
                              <a:schemeClr val="tx1"/>
                            </a:solidFill>
                            <a:latin typeface="Cambria Math" panose="02040503050406030204" pitchFamily="18" charset="0"/>
                          </a:rPr>
                          <m:t>𝐾</m:t>
                        </m:r>
                      </m:e>
                      <m:sub>
                        <m:r>
                          <a:rPr lang="en-US" sz="2400">
                            <a:solidFill>
                              <a:schemeClr val="tx1"/>
                            </a:solidFill>
                            <a:latin typeface="Cambria Math" panose="02040503050406030204" pitchFamily="18" charset="0"/>
                          </a:rPr>
                          <m:t>0</m:t>
                        </m:r>
                      </m:sub>
                    </m:sSub>
                    <m:r>
                      <a:rPr lang="en-US" sz="2400">
                        <a:solidFill>
                          <a:schemeClr val="tx1"/>
                        </a:solidFill>
                        <a:latin typeface="Cambria Math" panose="02040503050406030204" pitchFamily="18" charset="0"/>
                      </a:rPr>
                      <m:t>.</m:t>
                    </m:r>
                    <m:sSup>
                      <m:sSupPr>
                        <m:ctrlPr>
                          <a:rPr lang="en-US" sz="2400" i="1">
                            <a:solidFill>
                              <a:schemeClr val="tx1"/>
                            </a:solidFill>
                            <a:latin typeface="Cambria Math" panose="02040503050406030204" pitchFamily="18" charset="0"/>
                          </a:rPr>
                        </m:ctrlPr>
                      </m:sSupPr>
                      <m:e>
                        <m:d>
                          <m:dPr>
                            <m:ctrlPr>
                              <a:rPr lang="en-US" sz="2400" i="1">
                                <a:solidFill>
                                  <a:schemeClr val="tx1"/>
                                </a:solidFill>
                                <a:latin typeface="Cambria Math" panose="02040503050406030204" pitchFamily="18" charset="0"/>
                              </a:rPr>
                            </m:ctrlPr>
                          </m:dPr>
                          <m:e>
                            <m:r>
                              <a:rPr lang="en-US" sz="2400">
                                <a:solidFill>
                                  <a:schemeClr val="tx1"/>
                                </a:solidFill>
                                <a:latin typeface="Cambria Math" panose="02040503050406030204" pitchFamily="18" charset="0"/>
                              </a:rPr>
                              <m:t>1+</m:t>
                            </m:r>
                            <m:r>
                              <a:rPr lang="en-US" sz="2400">
                                <a:solidFill>
                                  <a:schemeClr val="tx1"/>
                                </a:solidFill>
                                <a:latin typeface="Cambria Math" panose="02040503050406030204" pitchFamily="18" charset="0"/>
                              </a:rPr>
                              <m:t>𝑖</m:t>
                            </m:r>
                          </m:e>
                        </m:d>
                      </m:e>
                      <m:sup>
                        <m:r>
                          <a:rPr lang="el-GR" sz="2400">
                            <a:solidFill>
                              <a:schemeClr val="tx1"/>
                            </a:solidFill>
                            <a:latin typeface="Cambria Math" panose="02040503050406030204" pitchFamily="18" charset="0"/>
                          </a:rPr>
                          <m:t>3</m:t>
                        </m:r>
                      </m:sup>
                    </m:sSup>
                  </m:oMath>
                </a14:m>
                <a:endParaRPr lang="el-GR" sz="2400" dirty="0">
                  <a:solidFill>
                    <a:schemeClr val="tx1"/>
                  </a:solidFill>
                  <a:latin typeface="+mn-lt"/>
                </a:endParaRPr>
              </a:p>
              <a:p>
                <a:pPr algn="l"/>
                <a:r>
                  <a:rPr lang="el-GR" sz="2400" dirty="0">
                    <a:solidFill>
                      <a:schemeClr val="tx1"/>
                    </a:solidFill>
                    <a:latin typeface="+mn-lt"/>
                  </a:rPr>
                  <a:t>4</a:t>
                </a:r>
                <a:r>
                  <a:rPr lang="el-GR" sz="2400" baseline="30000" dirty="0">
                    <a:solidFill>
                      <a:schemeClr val="tx1"/>
                    </a:solidFill>
                    <a:latin typeface="+mn-lt"/>
                  </a:rPr>
                  <a:t>ο</a:t>
                </a:r>
                <a:r>
                  <a:rPr lang="el-GR" sz="2400" dirty="0">
                    <a:solidFill>
                      <a:schemeClr val="tx1"/>
                    </a:solidFill>
                    <a:latin typeface="+mn-lt"/>
                  </a:rPr>
                  <a:t> Έτος: </a:t>
                </a:r>
                <a14:m>
                  <m:oMath xmlns:m="http://schemas.openxmlformats.org/officeDocument/2006/math">
                    <m:sSub>
                      <m:sSubPr>
                        <m:ctrlPr>
                          <a:rPr lang="en-US" sz="2400" i="1">
                            <a:solidFill>
                              <a:schemeClr val="tx1"/>
                            </a:solidFill>
                            <a:latin typeface="Cambria Math" panose="02040503050406030204" pitchFamily="18" charset="0"/>
                          </a:rPr>
                        </m:ctrlPr>
                      </m:sSubPr>
                      <m:e>
                        <m:r>
                          <a:rPr lang="en-US" sz="2400">
                            <a:solidFill>
                              <a:schemeClr val="tx1"/>
                            </a:solidFill>
                            <a:latin typeface="Cambria Math" panose="02040503050406030204" pitchFamily="18" charset="0"/>
                          </a:rPr>
                          <m:t>𝐾</m:t>
                        </m:r>
                      </m:e>
                      <m:sub>
                        <m:r>
                          <a:rPr lang="el-GR" sz="2400">
                            <a:solidFill>
                              <a:schemeClr val="tx1"/>
                            </a:solidFill>
                            <a:latin typeface="Cambria Math" panose="02040503050406030204" pitchFamily="18" charset="0"/>
                          </a:rPr>
                          <m:t>4</m:t>
                        </m:r>
                      </m:sub>
                    </m:sSub>
                    <m:r>
                      <a:rPr lang="en-US" sz="2400">
                        <a:solidFill>
                          <a:schemeClr val="tx1"/>
                        </a:solidFill>
                        <a:latin typeface="Cambria Math" panose="02040503050406030204" pitchFamily="18" charset="0"/>
                      </a:rPr>
                      <m:t>=</m:t>
                    </m:r>
                    <m:sSub>
                      <m:sSubPr>
                        <m:ctrlPr>
                          <a:rPr lang="en-US" sz="2400" i="1">
                            <a:solidFill>
                              <a:schemeClr val="tx1"/>
                            </a:solidFill>
                            <a:latin typeface="Cambria Math" panose="02040503050406030204" pitchFamily="18" charset="0"/>
                          </a:rPr>
                        </m:ctrlPr>
                      </m:sSubPr>
                      <m:e>
                        <m:r>
                          <a:rPr lang="en-US" sz="2400">
                            <a:solidFill>
                              <a:schemeClr val="tx1"/>
                            </a:solidFill>
                            <a:latin typeface="Cambria Math" panose="02040503050406030204" pitchFamily="18" charset="0"/>
                          </a:rPr>
                          <m:t>𝐾</m:t>
                        </m:r>
                      </m:e>
                      <m:sub>
                        <m:r>
                          <a:rPr lang="el-GR" sz="2400">
                            <a:solidFill>
                              <a:schemeClr val="tx1"/>
                            </a:solidFill>
                            <a:latin typeface="Cambria Math" panose="02040503050406030204" pitchFamily="18" charset="0"/>
                          </a:rPr>
                          <m:t>3</m:t>
                        </m:r>
                      </m:sub>
                    </m:sSub>
                    <m:r>
                      <a:rPr lang="en-US" sz="2400">
                        <a:solidFill>
                          <a:schemeClr val="tx1"/>
                        </a:solidFill>
                        <a:latin typeface="Cambria Math" panose="02040503050406030204" pitchFamily="18" charset="0"/>
                      </a:rPr>
                      <m:t>.</m:t>
                    </m:r>
                    <m:d>
                      <m:dPr>
                        <m:ctrlPr>
                          <a:rPr lang="en-US" sz="2400" i="1">
                            <a:solidFill>
                              <a:schemeClr val="tx1"/>
                            </a:solidFill>
                            <a:latin typeface="Cambria Math" panose="02040503050406030204" pitchFamily="18" charset="0"/>
                          </a:rPr>
                        </m:ctrlPr>
                      </m:dPr>
                      <m:e>
                        <m:r>
                          <a:rPr lang="en-US" sz="2400">
                            <a:solidFill>
                              <a:schemeClr val="tx1"/>
                            </a:solidFill>
                            <a:latin typeface="Cambria Math" panose="02040503050406030204" pitchFamily="18" charset="0"/>
                          </a:rPr>
                          <m:t>1+</m:t>
                        </m:r>
                        <m:r>
                          <a:rPr lang="en-US" sz="2400">
                            <a:solidFill>
                              <a:schemeClr val="tx1"/>
                            </a:solidFill>
                            <a:latin typeface="Cambria Math" panose="02040503050406030204" pitchFamily="18" charset="0"/>
                          </a:rPr>
                          <m:t>𝑖</m:t>
                        </m:r>
                      </m:e>
                    </m:d>
                  </m:oMath>
                </a14:m>
                <a:r>
                  <a:rPr lang="el-GR" sz="2400" dirty="0">
                    <a:solidFill>
                      <a:schemeClr val="tx1"/>
                    </a:solidFill>
                    <a:latin typeface="+mn-lt"/>
                  </a:rPr>
                  <a:t>=</a:t>
                </a:r>
                <a14:m>
                  <m:oMath xmlns:m="http://schemas.openxmlformats.org/officeDocument/2006/math">
                    <m:sSub>
                      <m:sSubPr>
                        <m:ctrlPr>
                          <a:rPr lang="en-US" sz="2400" i="1">
                            <a:solidFill>
                              <a:schemeClr val="tx1"/>
                            </a:solidFill>
                            <a:latin typeface="Cambria Math" panose="02040503050406030204" pitchFamily="18" charset="0"/>
                          </a:rPr>
                        </m:ctrlPr>
                      </m:sSubPr>
                      <m:e>
                        <m:r>
                          <a:rPr lang="en-US" sz="2400">
                            <a:solidFill>
                              <a:schemeClr val="tx1"/>
                            </a:solidFill>
                            <a:latin typeface="Cambria Math" panose="02040503050406030204" pitchFamily="18" charset="0"/>
                          </a:rPr>
                          <m:t>𝐾</m:t>
                        </m:r>
                      </m:e>
                      <m:sub>
                        <m:r>
                          <a:rPr lang="en-US" sz="2400">
                            <a:solidFill>
                              <a:schemeClr val="tx1"/>
                            </a:solidFill>
                            <a:latin typeface="Cambria Math" panose="02040503050406030204" pitchFamily="18" charset="0"/>
                          </a:rPr>
                          <m:t>0</m:t>
                        </m:r>
                      </m:sub>
                    </m:sSub>
                    <m:r>
                      <a:rPr lang="en-US" sz="2400">
                        <a:solidFill>
                          <a:schemeClr val="tx1"/>
                        </a:solidFill>
                        <a:latin typeface="Cambria Math" panose="02040503050406030204" pitchFamily="18" charset="0"/>
                      </a:rPr>
                      <m:t>.</m:t>
                    </m:r>
                    <m:d>
                      <m:dPr>
                        <m:ctrlPr>
                          <a:rPr lang="en-US" sz="2400" i="1">
                            <a:solidFill>
                              <a:schemeClr val="tx1"/>
                            </a:solidFill>
                            <a:latin typeface="Cambria Math" panose="02040503050406030204" pitchFamily="18" charset="0"/>
                          </a:rPr>
                        </m:ctrlPr>
                      </m:dPr>
                      <m:e>
                        <m:r>
                          <a:rPr lang="en-US" sz="2400">
                            <a:solidFill>
                              <a:schemeClr val="tx1"/>
                            </a:solidFill>
                            <a:latin typeface="Cambria Math" panose="02040503050406030204" pitchFamily="18" charset="0"/>
                          </a:rPr>
                          <m:t>1+</m:t>
                        </m:r>
                        <m:r>
                          <a:rPr lang="en-US" sz="2400">
                            <a:solidFill>
                              <a:schemeClr val="tx1"/>
                            </a:solidFill>
                            <a:latin typeface="Cambria Math" panose="02040503050406030204" pitchFamily="18" charset="0"/>
                          </a:rPr>
                          <m:t>𝑖</m:t>
                        </m:r>
                      </m:e>
                    </m:d>
                    <m:d>
                      <m:dPr>
                        <m:ctrlPr>
                          <a:rPr lang="en-US" sz="2400" i="1">
                            <a:solidFill>
                              <a:schemeClr val="tx1"/>
                            </a:solidFill>
                            <a:latin typeface="Cambria Math" panose="02040503050406030204" pitchFamily="18" charset="0"/>
                          </a:rPr>
                        </m:ctrlPr>
                      </m:dPr>
                      <m:e>
                        <m:r>
                          <a:rPr lang="en-US" sz="2400">
                            <a:solidFill>
                              <a:schemeClr val="tx1"/>
                            </a:solidFill>
                            <a:latin typeface="Cambria Math" panose="02040503050406030204" pitchFamily="18" charset="0"/>
                          </a:rPr>
                          <m:t>1+</m:t>
                        </m:r>
                        <m:r>
                          <a:rPr lang="en-US" sz="2400">
                            <a:solidFill>
                              <a:schemeClr val="tx1"/>
                            </a:solidFill>
                            <a:latin typeface="Cambria Math" panose="02040503050406030204" pitchFamily="18" charset="0"/>
                          </a:rPr>
                          <m:t>𝑖</m:t>
                        </m:r>
                      </m:e>
                    </m:d>
                    <m:d>
                      <m:dPr>
                        <m:ctrlPr>
                          <a:rPr lang="en-US" sz="2400" i="1">
                            <a:solidFill>
                              <a:schemeClr val="tx1"/>
                            </a:solidFill>
                            <a:latin typeface="Cambria Math" panose="02040503050406030204" pitchFamily="18" charset="0"/>
                          </a:rPr>
                        </m:ctrlPr>
                      </m:dPr>
                      <m:e>
                        <m:r>
                          <a:rPr lang="en-US" sz="2400">
                            <a:solidFill>
                              <a:schemeClr val="tx1"/>
                            </a:solidFill>
                            <a:latin typeface="Cambria Math" panose="02040503050406030204" pitchFamily="18" charset="0"/>
                          </a:rPr>
                          <m:t>1+</m:t>
                        </m:r>
                        <m:r>
                          <a:rPr lang="en-US" sz="2400">
                            <a:solidFill>
                              <a:schemeClr val="tx1"/>
                            </a:solidFill>
                            <a:latin typeface="Cambria Math" panose="02040503050406030204" pitchFamily="18" charset="0"/>
                          </a:rPr>
                          <m:t>𝑖</m:t>
                        </m:r>
                      </m:e>
                    </m:d>
                    <m:d>
                      <m:dPr>
                        <m:ctrlPr>
                          <a:rPr lang="en-US" sz="2400" i="1">
                            <a:solidFill>
                              <a:schemeClr val="tx1"/>
                            </a:solidFill>
                            <a:latin typeface="Cambria Math" panose="02040503050406030204" pitchFamily="18" charset="0"/>
                          </a:rPr>
                        </m:ctrlPr>
                      </m:dPr>
                      <m:e>
                        <m:r>
                          <a:rPr lang="en-US" sz="2400">
                            <a:solidFill>
                              <a:schemeClr val="tx1"/>
                            </a:solidFill>
                            <a:latin typeface="Cambria Math" panose="02040503050406030204" pitchFamily="18" charset="0"/>
                          </a:rPr>
                          <m:t>1+</m:t>
                        </m:r>
                        <m:r>
                          <a:rPr lang="en-US" sz="2400">
                            <a:solidFill>
                              <a:schemeClr val="tx1"/>
                            </a:solidFill>
                            <a:latin typeface="Cambria Math" panose="02040503050406030204" pitchFamily="18" charset="0"/>
                          </a:rPr>
                          <m:t>𝑖</m:t>
                        </m:r>
                      </m:e>
                    </m:d>
                  </m:oMath>
                </a14:m>
                <a:r>
                  <a:rPr lang="el-GR" sz="2400" dirty="0">
                    <a:solidFill>
                      <a:schemeClr val="tx1"/>
                    </a:solidFill>
                    <a:latin typeface="+mn-lt"/>
                  </a:rPr>
                  <a:t>=</a:t>
                </a:r>
                <a14:m>
                  <m:oMath xmlns:m="http://schemas.openxmlformats.org/officeDocument/2006/math">
                    <m:sSub>
                      <m:sSubPr>
                        <m:ctrlPr>
                          <a:rPr lang="en-US" sz="2400" i="1">
                            <a:solidFill>
                              <a:schemeClr val="tx1"/>
                            </a:solidFill>
                            <a:latin typeface="Cambria Math" panose="02040503050406030204" pitchFamily="18" charset="0"/>
                          </a:rPr>
                        </m:ctrlPr>
                      </m:sSubPr>
                      <m:e>
                        <m:r>
                          <a:rPr lang="en-US" sz="2400">
                            <a:solidFill>
                              <a:schemeClr val="tx1"/>
                            </a:solidFill>
                            <a:latin typeface="Cambria Math" panose="02040503050406030204" pitchFamily="18" charset="0"/>
                          </a:rPr>
                          <m:t>𝐾</m:t>
                        </m:r>
                      </m:e>
                      <m:sub>
                        <m:r>
                          <a:rPr lang="en-US" sz="2400">
                            <a:solidFill>
                              <a:schemeClr val="tx1"/>
                            </a:solidFill>
                            <a:latin typeface="Cambria Math" panose="02040503050406030204" pitchFamily="18" charset="0"/>
                          </a:rPr>
                          <m:t>0</m:t>
                        </m:r>
                      </m:sub>
                    </m:sSub>
                    <m:r>
                      <a:rPr lang="en-US" sz="2400">
                        <a:solidFill>
                          <a:schemeClr val="tx1"/>
                        </a:solidFill>
                        <a:latin typeface="Cambria Math" panose="02040503050406030204" pitchFamily="18" charset="0"/>
                      </a:rPr>
                      <m:t>.</m:t>
                    </m:r>
                    <m:sSup>
                      <m:sSupPr>
                        <m:ctrlPr>
                          <a:rPr lang="en-US" sz="2400" i="1">
                            <a:solidFill>
                              <a:schemeClr val="tx1"/>
                            </a:solidFill>
                            <a:latin typeface="Cambria Math" panose="02040503050406030204" pitchFamily="18" charset="0"/>
                          </a:rPr>
                        </m:ctrlPr>
                      </m:sSupPr>
                      <m:e>
                        <m:d>
                          <m:dPr>
                            <m:ctrlPr>
                              <a:rPr lang="en-US" sz="2400" i="1">
                                <a:solidFill>
                                  <a:schemeClr val="tx1"/>
                                </a:solidFill>
                                <a:latin typeface="Cambria Math" panose="02040503050406030204" pitchFamily="18" charset="0"/>
                              </a:rPr>
                            </m:ctrlPr>
                          </m:dPr>
                          <m:e>
                            <m:r>
                              <a:rPr lang="en-US" sz="2400">
                                <a:solidFill>
                                  <a:schemeClr val="tx1"/>
                                </a:solidFill>
                                <a:latin typeface="Cambria Math" panose="02040503050406030204" pitchFamily="18" charset="0"/>
                              </a:rPr>
                              <m:t>1+</m:t>
                            </m:r>
                            <m:r>
                              <a:rPr lang="en-US" sz="2400">
                                <a:solidFill>
                                  <a:schemeClr val="tx1"/>
                                </a:solidFill>
                                <a:latin typeface="Cambria Math" panose="02040503050406030204" pitchFamily="18" charset="0"/>
                              </a:rPr>
                              <m:t>𝑖</m:t>
                            </m:r>
                          </m:e>
                        </m:d>
                      </m:e>
                      <m:sup>
                        <m:r>
                          <a:rPr lang="el-GR" sz="2400">
                            <a:solidFill>
                              <a:schemeClr val="tx1"/>
                            </a:solidFill>
                            <a:latin typeface="Cambria Math" panose="02040503050406030204" pitchFamily="18" charset="0"/>
                          </a:rPr>
                          <m:t>4</m:t>
                        </m:r>
                      </m:sup>
                    </m:sSup>
                  </m:oMath>
                </a14:m>
                <a:endParaRPr lang="el-GR" sz="2400" dirty="0">
                  <a:solidFill>
                    <a:schemeClr val="tx1"/>
                  </a:solidFill>
                  <a:latin typeface="+mn-lt"/>
                </a:endParaRPr>
              </a:p>
              <a:p>
                <a:pPr algn="l"/>
                <a:endParaRPr lang="el-GR" sz="2400" dirty="0">
                  <a:solidFill>
                    <a:schemeClr val="tx1"/>
                  </a:solidFill>
                  <a:latin typeface="+mn-lt"/>
                </a:endParaRPr>
              </a:p>
              <a:p>
                <a:pPr algn="l"/>
                <a:r>
                  <a:rPr lang="el-GR" sz="2400" dirty="0">
                    <a:solidFill>
                      <a:schemeClr val="tx1"/>
                    </a:solidFill>
                    <a:latin typeface="+mn-lt"/>
                  </a:rPr>
                  <a:t>Γενικεύοντας για </a:t>
                </a:r>
                <a:r>
                  <a:rPr lang="en-US" sz="2400" dirty="0">
                    <a:solidFill>
                      <a:schemeClr val="tx1"/>
                    </a:solidFill>
                    <a:latin typeface="+mn-lt"/>
                  </a:rPr>
                  <a:t>t</a:t>
                </a:r>
                <a:r>
                  <a:rPr lang="el-GR" sz="2400" dirty="0">
                    <a:solidFill>
                      <a:schemeClr val="tx1"/>
                    </a:solidFill>
                    <a:latin typeface="+mn-lt"/>
                  </a:rPr>
                  <a:t> έτη έχουμε:</a:t>
                </a:r>
                <a:endParaRPr lang="en-US" sz="2400" dirty="0">
                  <a:solidFill>
                    <a:schemeClr val="tx1"/>
                  </a:solidFill>
                  <a:latin typeface="+mn-lt"/>
                </a:endParaRPr>
              </a:p>
              <a:p>
                <a:pPr/>
                <a14:m>
                  <m:oMathPara xmlns:m="http://schemas.openxmlformats.org/officeDocument/2006/math">
                    <m:oMathParaPr>
                      <m:jc m:val="left"/>
                    </m:oMathParaPr>
                    <m:oMath xmlns:m="http://schemas.openxmlformats.org/officeDocument/2006/math">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panose="02040503050406030204" pitchFamily="18" charset="0"/>
                            </a:rPr>
                            <m:t>𝐾</m:t>
                          </m:r>
                        </m:e>
                        <m:sub>
                          <m:r>
                            <a:rPr lang="en-US" sz="2400" i="1">
                              <a:solidFill>
                                <a:schemeClr val="tx1"/>
                              </a:solidFill>
                              <a:latin typeface="Cambria Math" panose="02040503050406030204" pitchFamily="18" charset="0"/>
                            </a:rPr>
                            <m:t>𝑡</m:t>
                          </m:r>
                        </m:sub>
                      </m:sSub>
                      <m:r>
                        <a:rPr lang="en-US" sz="2400" i="1">
                          <a:solidFill>
                            <a:schemeClr val="tx1"/>
                          </a:solidFill>
                          <a:latin typeface="Cambria Math" panose="02040503050406030204" pitchFamily="18" charset="0"/>
                        </a:rPr>
                        <m:t>=</m:t>
                      </m:r>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panose="02040503050406030204" pitchFamily="18" charset="0"/>
                            </a:rPr>
                            <m:t>𝐾</m:t>
                          </m:r>
                        </m:e>
                        <m:sub>
                          <m:r>
                            <a:rPr lang="en-US" sz="2400" i="1">
                              <a:solidFill>
                                <a:schemeClr val="tx1"/>
                              </a:solidFill>
                              <a:latin typeface="Cambria Math" panose="02040503050406030204" pitchFamily="18" charset="0"/>
                            </a:rPr>
                            <m:t>0</m:t>
                          </m:r>
                        </m:sub>
                      </m:sSub>
                      <m:r>
                        <a:rPr lang="en-US" sz="2400" i="1">
                          <a:solidFill>
                            <a:schemeClr val="tx1"/>
                          </a:solidFill>
                          <a:latin typeface="Cambria Math" panose="02040503050406030204" pitchFamily="18" charset="0"/>
                        </a:rPr>
                        <m:t>.</m:t>
                      </m:r>
                      <m:sSup>
                        <m:sSupPr>
                          <m:ctrlPr>
                            <a:rPr lang="en-US" sz="2400" i="1">
                              <a:solidFill>
                                <a:schemeClr val="tx1"/>
                              </a:solidFill>
                              <a:latin typeface="Cambria Math" panose="02040503050406030204" pitchFamily="18" charset="0"/>
                            </a:rPr>
                          </m:ctrlPr>
                        </m:sSupPr>
                        <m:e>
                          <m:d>
                            <m:dPr>
                              <m:ctrlPr>
                                <a:rPr lang="en-US" sz="2400" i="1">
                                  <a:solidFill>
                                    <a:schemeClr val="tx1"/>
                                  </a:solidFill>
                                  <a:latin typeface="Cambria Math" panose="02040503050406030204" pitchFamily="18" charset="0"/>
                                </a:rPr>
                              </m:ctrlPr>
                            </m:dPr>
                            <m:e>
                              <m:r>
                                <a:rPr lang="en-US" sz="2400" i="1">
                                  <a:solidFill>
                                    <a:schemeClr val="tx1"/>
                                  </a:solidFill>
                                  <a:latin typeface="Cambria Math" panose="02040503050406030204" pitchFamily="18" charset="0"/>
                                </a:rPr>
                                <m:t>1+</m:t>
                              </m:r>
                              <m:r>
                                <a:rPr lang="en-US" sz="2400" i="1">
                                  <a:solidFill>
                                    <a:schemeClr val="tx1"/>
                                  </a:solidFill>
                                  <a:latin typeface="Cambria Math" panose="02040503050406030204" pitchFamily="18" charset="0"/>
                                </a:rPr>
                                <m:t>𝑖</m:t>
                              </m:r>
                            </m:e>
                          </m:d>
                        </m:e>
                        <m:sup>
                          <m:r>
                            <a:rPr lang="en-US" sz="2400" i="1">
                              <a:solidFill>
                                <a:schemeClr val="tx1"/>
                              </a:solidFill>
                              <a:latin typeface="Cambria Math" panose="02040503050406030204" pitchFamily="18" charset="0"/>
                            </a:rPr>
                            <m:t>𝑡</m:t>
                          </m:r>
                        </m:sup>
                      </m:sSup>
                      <m:r>
                        <a:rPr lang="en-US" sz="2400" i="1">
                          <a:solidFill>
                            <a:schemeClr val="tx1"/>
                          </a:solidFill>
                          <a:latin typeface="Cambria Math" panose="02040503050406030204" pitchFamily="18" charset="0"/>
                        </a:rPr>
                        <m:t>  </m:t>
                      </m:r>
                    </m:oMath>
                  </m:oMathPara>
                </a14:m>
                <a:endParaRPr lang="en-US" sz="2400" dirty="0">
                  <a:solidFill>
                    <a:schemeClr val="tx1"/>
                  </a:solidFill>
                  <a:latin typeface="+mn-lt"/>
                </a:endParaRPr>
              </a:p>
            </p:txBody>
          </p:sp>
        </mc:Choice>
        <mc:Fallback>
          <p:sp>
            <p:nvSpPr>
              <p:cNvPr id="9" name="Title 2"/>
              <p:cNvSpPr txBox="1">
                <a:spLocks noRot="1" noChangeAspect="1" noMove="1" noResize="1" noEditPoints="1" noAdjustHandles="1" noChangeArrowheads="1" noChangeShapeType="1" noTextEdit="1"/>
              </p:cNvSpPr>
              <p:nvPr/>
            </p:nvSpPr>
            <p:spPr>
              <a:xfrm>
                <a:off x="548640" y="1833154"/>
                <a:ext cx="9809018" cy="4267200"/>
              </a:xfrm>
              <a:prstGeom prst="rect">
                <a:avLst/>
              </a:prstGeom>
              <a:blipFill>
                <a:blip r:embed="rId2"/>
                <a:stretch>
                  <a:fillRect l="-932" t="-3714" b="-2714"/>
                </a:stretch>
              </a:blipFill>
            </p:spPr>
            <p:txBody>
              <a:bodyPr/>
              <a:lstStyle/>
              <a:p>
                <a:r>
                  <a:rPr lang="el-GR">
                    <a:noFill/>
                  </a:rPr>
                  <a:t> </a:t>
                </a:r>
              </a:p>
            </p:txBody>
          </p:sp>
        </mc:Fallback>
      </mc:AlternateContent>
    </p:spTree>
    <p:extLst>
      <p:ext uri="{BB962C8B-B14F-4D97-AF65-F5344CB8AC3E}">
        <p14:creationId xmlns:p14="http://schemas.microsoft.com/office/powerpoint/2010/main" val="1787326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24743" y="420512"/>
            <a:ext cx="8001000" cy="838200"/>
          </a:xfrm>
        </p:spPr>
        <p:txBody>
          <a:bodyPr>
            <a:normAutofit fontScale="92500" lnSpcReduction="10000"/>
          </a:bodyPr>
          <a:lstStyle/>
          <a:p>
            <a:r>
              <a:rPr lang="el-GR" sz="3200" dirty="0"/>
              <a:t>Παράδειγμα Υπολογισμός Μελλοντικής Αξίας με ετήσιο ανατοκισμό</a:t>
            </a:r>
          </a:p>
        </p:txBody>
      </p:sp>
      <p:sp>
        <p:nvSpPr>
          <p:cNvPr id="5" name="Title 2"/>
          <p:cNvSpPr txBox="1">
            <a:spLocks/>
          </p:cNvSpPr>
          <p:nvPr/>
        </p:nvSpPr>
        <p:spPr>
          <a:xfrm>
            <a:off x="2209800"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n-US" sz="2400" dirty="0"/>
          </a:p>
        </p:txBody>
      </p:sp>
      <p:sp>
        <p:nvSpPr>
          <p:cNvPr id="6" name="Title 2"/>
          <p:cNvSpPr txBox="1">
            <a:spLocks/>
          </p:cNvSpPr>
          <p:nvPr/>
        </p:nvSpPr>
        <p:spPr>
          <a:xfrm>
            <a:off x="2166257"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p:txBody>
      </p:sp>
      <p:sp>
        <p:nvSpPr>
          <p:cNvPr id="7" name="Title 2"/>
          <p:cNvSpPr txBox="1">
            <a:spLocks/>
          </p:cNvSpPr>
          <p:nvPr/>
        </p:nvSpPr>
        <p:spPr>
          <a:xfrm>
            <a:off x="2318657" y="1719943"/>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p:txBody>
      </p:sp>
      <p:sp>
        <p:nvSpPr>
          <p:cNvPr id="8" name="Title 2"/>
          <p:cNvSpPr txBox="1">
            <a:spLocks/>
          </p:cNvSpPr>
          <p:nvPr/>
        </p:nvSpPr>
        <p:spPr>
          <a:xfrm>
            <a:off x="2166257" y="12192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a:p>
            <a:pPr algn="l"/>
            <a:endParaRPr lang="el-GR" sz="2400" dirty="0"/>
          </a:p>
          <a:p>
            <a:pPr algn="l"/>
            <a:endParaRPr lang="el-GR" sz="2400" dirty="0"/>
          </a:p>
        </p:txBody>
      </p:sp>
      <mc:AlternateContent xmlns:mc="http://schemas.openxmlformats.org/markup-compatibility/2006">
        <mc:Choice xmlns:a14="http://schemas.microsoft.com/office/drawing/2010/main" Requires="a14">
          <p:sp>
            <p:nvSpPr>
              <p:cNvPr id="9" name="Title 2"/>
              <p:cNvSpPr txBox="1">
                <a:spLocks/>
              </p:cNvSpPr>
              <p:nvPr/>
            </p:nvSpPr>
            <p:spPr>
              <a:xfrm>
                <a:off x="498764" y="1600200"/>
                <a:ext cx="10174778"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r>
                  <a:rPr lang="el-GR" sz="2400" i="1" dirty="0">
                    <a:latin typeface="+mn-lt"/>
                  </a:rPr>
                  <a:t>Υποθέστε ότι κάποιος θέλει να επενδύσει στην τράπεζα ένα ποσό 1000 ευρώ για 4 χρόνια με ανατοκισμό και ετήσιο επιτόκιο 5%.</a:t>
                </a:r>
              </a:p>
              <a:p>
                <a:pPr algn="l"/>
                <a:endParaRPr lang="el-GR" sz="2400" i="1" dirty="0">
                  <a:latin typeface="+mn-lt"/>
                </a:endParaRPr>
              </a:p>
              <a:p>
                <a:pPr algn="l"/>
                <a:r>
                  <a:rPr lang="el-GR" sz="2400" i="1" dirty="0">
                    <a:latin typeface="+mn-lt"/>
                  </a:rPr>
                  <a:t>έχουμε</a:t>
                </a:r>
                <a:endParaRPr lang="el-GR" sz="2400" dirty="0">
                  <a:latin typeface="+mn-lt"/>
                </a:endParaRPr>
              </a:p>
              <a:p>
                <a:pPr algn="l"/>
                <a14:m>
                  <m:oMath xmlns:m="http://schemas.openxmlformats.org/officeDocument/2006/math">
                    <m:sSub>
                      <m:sSubPr>
                        <m:ctrlPr>
                          <a:rPr lang="en-US" sz="2400" i="1">
                            <a:latin typeface="Cambria Math" panose="02040503050406030204" pitchFamily="18" charset="0"/>
                          </a:rPr>
                        </m:ctrlPr>
                      </m:sSubPr>
                      <m:e>
                        <m:r>
                          <a:rPr lang="el-GR" sz="2400" i="1">
                            <a:latin typeface="Cambria Math" panose="02040503050406030204" pitchFamily="18" charset="0"/>
                          </a:rPr>
                          <m:t>                            </m:t>
                        </m:r>
                        <m:r>
                          <a:rPr lang="en-US" sz="2400" i="1">
                            <a:latin typeface="Cambria Math" panose="02040503050406030204" pitchFamily="18" charset="0"/>
                          </a:rPr>
                          <m:t>𝐾</m:t>
                        </m:r>
                      </m:e>
                      <m:sub>
                        <m:r>
                          <a:rPr lang="en-US" sz="2400" i="1">
                            <a:latin typeface="Cambria Math" panose="02040503050406030204" pitchFamily="18" charset="0"/>
                          </a:rPr>
                          <m:t>𝑜</m:t>
                        </m:r>
                      </m:sub>
                    </m:sSub>
                  </m:oMath>
                </a14:m>
                <a:r>
                  <a:rPr lang="el-GR" sz="2400" dirty="0">
                    <a:latin typeface="+mn-lt"/>
                  </a:rPr>
                  <a:t>	: 1,000</a:t>
                </a:r>
                <a:endParaRPr lang="en-US" sz="2400" dirty="0">
                  <a:latin typeface="+mn-lt"/>
                </a:endParaRPr>
              </a:p>
              <a:p>
                <a:pPr algn="l"/>
                <a:r>
                  <a:rPr lang="el-GR" sz="2400" dirty="0">
                    <a:latin typeface="+mn-lt"/>
                  </a:rPr>
                  <a:t>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𝐾</m:t>
                        </m:r>
                      </m:e>
                      <m:sub>
                        <m:r>
                          <a:rPr lang="en-US" sz="2400" i="1">
                            <a:latin typeface="Cambria Math" panose="02040503050406030204" pitchFamily="18" charset="0"/>
                          </a:rPr>
                          <m:t>𝑛</m:t>
                        </m:r>
                      </m:sub>
                    </m:sSub>
                  </m:oMath>
                </a14:m>
                <a:r>
                  <a:rPr lang="el-GR" sz="2400" dirty="0">
                    <a:latin typeface="+mn-lt"/>
                  </a:rPr>
                  <a:t>	: Μελλοντικό κεφάλαιο</a:t>
                </a:r>
                <a:endParaRPr lang="en-US" sz="2400" dirty="0">
                  <a:latin typeface="+mn-lt"/>
                </a:endParaRPr>
              </a:p>
              <a:p>
                <a:pPr algn="l"/>
                <a:r>
                  <a:rPr lang="el-GR" sz="2400" dirty="0">
                    <a:latin typeface="+mn-lt"/>
                  </a:rPr>
                  <a:t>		</a:t>
                </a:r>
                <a14:m>
                  <m:oMath xmlns:m="http://schemas.openxmlformats.org/officeDocument/2006/math">
                    <m:r>
                      <a:rPr lang="en-US" sz="2400" i="1">
                        <a:latin typeface="Cambria Math" panose="02040503050406030204" pitchFamily="18" charset="0"/>
                      </a:rPr>
                      <m:t>𝑖</m:t>
                    </m:r>
                  </m:oMath>
                </a14:m>
                <a:r>
                  <a:rPr lang="el-GR" sz="2400" dirty="0">
                    <a:latin typeface="+mn-lt"/>
                  </a:rPr>
                  <a:t>	: 5%</a:t>
                </a:r>
                <a:endParaRPr lang="en-US" sz="2400" dirty="0">
                  <a:latin typeface="+mn-lt"/>
                </a:endParaRPr>
              </a:p>
              <a:p>
                <a:pPr algn="l"/>
                <a:r>
                  <a:rPr lang="el-GR" sz="2400" dirty="0">
                    <a:latin typeface="+mn-lt"/>
                  </a:rPr>
                  <a:t>		</a:t>
                </a:r>
                <a14:m>
                  <m:oMath xmlns:m="http://schemas.openxmlformats.org/officeDocument/2006/math">
                    <m:r>
                      <a:rPr lang="en-US" sz="2400" i="1">
                        <a:latin typeface="Cambria Math" panose="02040503050406030204" pitchFamily="18" charset="0"/>
                      </a:rPr>
                      <m:t>𝑛</m:t>
                    </m:r>
                  </m:oMath>
                </a14:m>
                <a:r>
                  <a:rPr lang="el-GR" sz="2400" dirty="0">
                    <a:latin typeface="+mn-lt"/>
                  </a:rPr>
                  <a:t>	: 4</a:t>
                </a:r>
                <a:endParaRPr lang="en-US" sz="2400" dirty="0">
                  <a:latin typeface="+mn-lt"/>
                </a:endParaRPr>
              </a:p>
              <a:p>
                <a:pPr algn="l"/>
                <a:endParaRPr lang="el-GR" sz="2400" i="1" dirty="0">
                  <a:latin typeface="+mn-lt"/>
                </a:endParaRPr>
              </a:p>
              <a:p>
                <a:pPr algn="l"/>
                <a:endParaRPr lang="el-GR" sz="2400" i="1" dirty="0">
                  <a:latin typeface="+mn-lt"/>
                </a:endParaRPr>
              </a:p>
              <a:p>
                <a:pPr algn="l"/>
                <a14:m>
                  <m:oMathPara xmlns:m="http://schemas.openxmlformats.org/officeDocument/2006/math">
                    <m:oMathParaPr>
                      <m:jc m:val="centerGroup"/>
                    </m:oMathParaPr>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𝐾</m:t>
                          </m:r>
                        </m:e>
                        <m:sub>
                          <m:r>
                            <a:rPr lang="en-US" sz="2400" i="1">
                              <a:latin typeface="Cambria Math" panose="02040503050406030204" pitchFamily="18" charset="0"/>
                            </a:rPr>
                            <m:t>𝑡</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𝐾</m:t>
                          </m:r>
                        </m:e>
                        <m:sub>
                          <m:r>
                            <a:rPr lang="en-US" sz="2400" i="1">
                              <a:latin typeface="Cambria Math" panose="02040503050406030204" pitchFamily="18" charset="0"/>
                            </a:rPr>
                            <m:t>𝑜</m:t>
                          </m:r>
                        </m:sub>
                      </m:sSub>
                      <m:r>
                        <a:rPr lang="en-US" sz="2400" i="1">
                          <a:latin typeface="Cambria Math" panose="02040503050406030204" pitchFamily="18" charset="0"/>
                        </a:rPr>
                        <m:t>.</m:t>
                      </m:r>
                      <m:sSup>
                        <m:sSupPr>
                          <m:ctrlPr>
                            <a:rPr lang="en-US" sz="2400" i="1">
                              <a:latin typeface="Cambria Math" panose="02040503050406030204" pitchFamily="18" charset="0"/>
                            </a:rPr>
                          </m:ctrlPr>
                        </m:sSupPr>
                        <m:e>
                          <m:d>
                            <m:dPr>
                              <m:ctrlPr>
                                <a:rPr lang="en-US" sz="2400" i="1">
                                  <a:latin typeface="Cambria Math" panose="02040503050406030204" pitchFamily="18" charset="0"/>
                                </a:rPr>
                              </m:ctrlPr>
                            </m:dPr>
                            <m:e>
                              <m:r>
                                <a:rPr lang="en-US" sz="2400" i="1">
                                  <a:latin typeface="Cambria Math" panose="02040503050406030204" pitchFamily="18" charset="0"/>
                                </a:rPr>
                                <m:t>1+</m:t>
                              </m:r>
                              <m:r>
                                <a:rPr lang="en-US" sz="2400" i="1">
                                  <a:latin typeface="Cambria Math" panose="02040503050406030204" pitchFamily="18" charset="0"/>
                                </a:rPr>
                                <m:t>𝑖</m:t>
                              </m:r>
                            </m:e>
                          </m:d>
                        </m:e>
                        <m:sup>
                          <m:r>
                            <a:rPr lang="en-US" sz="2400" i="1">
                              <a:latin typeface="Cambria Math" panose="02040503050406030204" pitchFamily="18" charset="0"/>
                            </a:rPr>
                            <m:t>𝑡</m:t>
                          </m:r>
                        </m:sup>
                      </m:sSup>
                      <m:r>
                        <a:rPr lang="en-US" sz="2400" i="1">
                          <a:latin typeface="Cambria Math" panose="02040503050406030204" pitchFamily="18" charset="0"/>
                        </a:rPr>
                        <m:t>=1,000 ∗</m:t>
                      </m:r>
                      <m:sSup>
                        <m:sSupPr>
                          <m:ctrlPr>
                            <a:rPr lang="en-US" sz="2400" i="1">
                              <a:latin typeface="Cambria Math" panose="02040503050406030204" pitchFamily="18" charset="0"/>
                            </a:rPr>
                          </m:ctrlPr>
                        </m:sSupPr>
                        <m:e>
                          <m:d>
                            <m:dPr>
                              <m:ctrlPr>
                                <a:rPr lang="en-US" sz="2400" i="1">
                                  <a:latin typeface="Cambria Math" panose="02040503050406030204" pitchFamily="18" charset="0"/>
                                </a:rPr>
                              </m:ctrlPr>
                            </m:dPr>
                            <m:e>
                              <m:r>
                                <a:rPr lang="en-US" sz="2400" i="1">
                                  <a:latin typeface="Cambria Math" panose="02040503050406030204" pitchFamily="18" charset="0"/>
                                </a:rPr>
                                <m:t>1+</m:t>
                              </m:r>
                              <m:r>
                                <a:rPr lang="el-GR" sz="2400" i="1">
                                  <a:latin typeface="Cambria Math" panose="02040503050406030204" pitchFamily="18" charset="0"/>
                                </a:rPr>
                                <m:t>5%</m:t>
                              </m:r>
                            </m:e>
                          </m:d>
                        </m:e>
                        <m:sup>
                          <m:r>
                            <a:rPr lang="en-US" sz="2400" i="1">
                              <a:latin typeface="Cambria Math" panose="02040503050406030204" pitchFamily="18" charset="0"/>
                            </a:rPr>
                            <m:t>𝑡</m:t>
                          </m:r>
                        </m:sup>
                      </m:sSup>
                      <m:r>
                        <a:rPr lang="en-US" sz="2400" i="1">
                          <a:latin typeface="Cambria Math" panose="02040503050406030204" pitchFamily="18" charset="0"/>
                        </a:rPr>
                        <m:t>=1,</m:t>
                      </m:r>
                      <m:r>
                        <a:rPr lang="el-GR" sz="2400" i="1">
                          <a:latin typeface="Cambria Math" panose="02040503050406030204" pitchFamily="18" charset="0"/>
                        </a:rPr>
                        <m:t>215.51</m:t>
                      </m:r>
                    </m:oMath>
                  </m:oMathPara>
                </a14:m>
                <a:endParaRPr lang="el-GR" sz="2400" dirty="0">
                  <a:latin typeface="+mn-lt"/>
                </a:endParaRPr>
              </a:p>
              <a:p>
                <a:pPr algn="l"/>
                <a:r>
                  <a:rPr lang="el-GR" sz="2400" dirty="0">
                    <a:latin typeface="+mn-lt"/>
                  </a:rPr>
                  <a:t> όπου</a:t>
                </a:r>
              </a:p>
              <a:p>
                <a:pPr algn="l"/>
                <a14:m>
                  <m:oMathPara xmlns:m="http://schemas.openxmlformats.org/officeDocument/2006/math">
                    <m:oMathParaPr>
                      <m:jc m:val="left"/>
                    </m:oMathParaPr>
                    <m:oMath xmlns:m="http://schemas.openxmlformats.org/officeDocument/2006/math">
                      <m:r>
                        <a:rPr lang="en-US" sz="2400" i="1">
                          <a:latin typeface="Cambria Math" panose="02040503050406030204" pitchFamily="18" charset="0"/>
                        </a:rPr>
                        <m:t>𝛵</m:t>
                      </m:r>
                      <m:r>
                        <a:rPr lang="en-US" sz="2400" i="1">
                          <a:latin typeface="Cambria Math" panose="02040503050406030204" pitchFamily="18" charset="0"/>
                        </a:rPr>
                        <m:t>=</m:t>
                      </m:r>
                      <m:sSub>
                        <m:sSubPr>
                          <m:ctrlPr>
                            <a:rPr lang="en-US" sz="2400" i="1">
                              <a:latin typeface="Cambria Math" panose="02040503050406030204" pitchFamily="18" charset="0"/>
                            </a:rPr>
                          </m:ctrlPr>
                        </m:sSubPr>
                        <m:e>
                          <m:sSub>
                            <m:sSubPr>
                              <m:ctrlPr>
                                <a:rPr lang="en-US" sz="2400" i="1">
                                  <a:latin typeface="Cambria Math" panose="02040503050406030204" pitchFamily="18" charset="0"/>
                                </a:rPr>
                              </m:ctrlPr>
                            </m:sSubPr>
                            <m:e>
                              <m:r>
                                <a:rPr lang="en-US" sz="2400" i="1">
                                  <a:latin typeface="Cambria Math" panose="02040503050406030204" pitchFamily="18" charset="0"/>
                                </a:rPr>
                                <m:t>𝐾</m:t>
                              </m:r>
                            </m:e>
                            <m:sub>
                              <m:r>
                                <a:rPr lang="en-US" sz="2400" i="1">
                                  <a:latin typeface="Cambria Math" panose="02040503050406030204" pitchFamily="18" charset="0"/>
                                </a:rPr>
                                <m:t>𝑛</m:t>
                              </m:r>
                            </m:sub>
                          </m:sSub>
                          <m:r>
                            <a:rPr lang="el-GR" sz="2400" i="1">
                              <a:latin typeface="Cambria Math" panose="02040503050406030204" pitchFamily="18" charset="0"/>
                            </a:rPr>
                            <m:t>−</m:t>
                          </m:r>
                          <m:r>
                            <a:rPr lang="en-US" sz="2400" i="1">
                              <a:latin typeface="Cambria Math" panose="02040503050406030204" pitchFamily="18" charset="0"/>
                            </a:rPr>
                            <m:t>𝐾</m:t>
                          </m:r>
                        </m:e>
                        <m:sub>
                          <m:r>
                            <a:rPr lang="en-US" sz="2400" i="1">
                              <a:latin typeface="Cambria Math" panose="02040503050406030204" pitchFamily="18" charset="0"/>
                            </a:rPr>
                            <m:t>𝑜</m:t>
                          </m:r>
                        </m:sub>
                      </m:sSub>
                      <m:r>
                        <a:rPr lang="en-US" sz="2400" i="1">
                          <a:latin typeface="Cambria Math" panose="02040503050406030204" pitchFamily="18" charset="0"/>
                        </a:rPr>
                        <m:t>=1,</m:t>
                      </m:r>
                      <m:r>
                        <a:rPr lang="el-GR" sz="2400" i="1">
                          <a:latin typeface="Cambria Math" panose="02040503050406030204" pitchFamily="18" charset="0"/>
                        </a:rPr>
                        <m:t>215.51</m:t>
                      </m:r>
                      <m:r>
                        <a:rPr lang="en-US" sz="2400" i="1">
                          <a:latin typeface="Cambria Math" panose="02040503050406030204" pitchFamily="18" charset="0"/>
                        </a:rPr>
                        <m:t>−1,000=</m:t>
                      </m:r>
                      <m:r>
                        <a:rPr lang="el-GR" sz="2400" i="1">
                          <a:latin typeface="Cambria Math" panose="02040503050406030204" pitchFamily="18" charset="0"/>
                        </a:rPr>
                        <m:t>215</m:t>
                      </m:r>
                      <m:r>
                        <a:rPr lang="en-US" sz="2400" b="0" i="1" smtClean="0">
                          <a:latin typeface="Cambria Math" panose="02040503050406030204" pitchFamily="18" charset="0"/>
                        </a:rPr>
                        <m:t>.</m:t>
                      </m:r>
                      <m:r>
                        <a:rPr lang="el-GR" sz="2400" i="1">
                          <a:latin typeface="Cambria Math" panose="02040503050406030204" pitchFamily="18" charset="0"/>
                        </a:rPr>
                        <m:t>51</m:t>
                      </m:r>
                    </m:oMath>
                  </m:oMathPara>
                </a14:m>
                <a:endParaRPr lang="el-GR" dirty="0"/>
              </a:p>
            </p:txBody>
          </p:sp>
        </mc:Choice>
        <mc:Fallback>
          <p:sp>
            <p:nvSpPr>
              <p:cNvPr id="9" name="Title 2"/>
              <p:cNvSpPr txBox="1">
                <a:spLocks noRot="1" noChangeAspect="1" noMove="1" noResize="1" noEditPoints="1" noAdjustHandles="1" noChangeArrowheads="1" noChangeShapeType="1" noTextEdit="1"/>
              </p:cNvSpPr>
              <p:nvPr/>
            </p:nvSpPr>
            <p:spPr>
              <a:xfrm>
                <a:off x="498764" y="1600200"/>
                <a:ext cx="10174778" cy="4876800"/>
              </a:xfrm>
              <a:prstGeom prst="rect">
                <a:avLst/>
              </a:prstGeom>
              <a:blipFill>
                <a:blip r:embed="rId2"/>
                <a:stretch>
                  <a:fillRect/>
                </a:stretch>
              </a:blipFill>
            </p:spPr>
            <p:txBody>
              <a:bodyPr/>
              <a:lstStyle/>
              <a:p>
                <a:r>
                  <a:rPr lang="el-GR">
                    <a:noFill/>
                  </a:rPr>
                  <a:t> </a:t>
                </a:r>
              </a:p>
            </p:txBody>
          </p:sp>
        </mc:Fallback>
      </mc:AlternateContent>
    </p:spTree>
    <p:extLst>
      <p:ext uri="{BB962C8B-B14F-4D97-AF65-F5344CB8AC3E}">
        <p14:creationId xmlns:p14="http://schemas.microsoft.com/office/powerpoint/2010/main" val="149336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457201"/>
            <a:ext cx="8001000" cy="838200"/>
          </a:xfrm>
        </p:spPr>
        <p:txBody>
          <a:bodyPr>
            <a:normAutofit/>
          </a:bodyPr>
          <a:lstStyle/>
          <a:p>
            <a:r>
              <a:rPr lang="el-GR" sz="3200" dirty="0"/>
              <a:t>  </a:t>
            </a:r>
            <a:r>
              <a:rPr lang="el-GR" sz="3500" dirty="0"/>
              <a:t>Ανατοκισμός</a:t>
            </a:r>
            <a:endParaRPr lang="en-US" sz="3500" dirty="0"/>
          </a:p>
          <a:p>
            <a:endParaRPr lang="el-GR" sz="3200" dirty="0"/>
          </a:p>
        </p:txBody>
      </p:sp>
      <p:sp>
        <p:nvSpPr>
          <p:cNvPr id="6" name="Title 2"/>
          <p:cNvSpPr txBox="1">
            <a:spLocks/>
          </p:cNvSpPr>
          <p:nvPr/>
        </p:nvSpPr>
        <p:spPr>
          <a:xfrm>
            <a:off x="2166257"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p:txBody>
      </p:sp>
      <p:sp>
        <p:nvSpPr>
          <p:cNvPr id="8" name="Title 2"/>
          <p:cNvSpPr txBox="1">
            <a:spLocks/>
          </p:cNvSpPr>
          <p:nvPr/>
        </p:nvSpPr>
        <p:spPr>
          <a:xfrm>
            <a:off x="2166257" y="12192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a:p>
            <a:pPr algn="l"/>
            <a:endParaRPr lang="el-GR" sz="2400" dirty="0"/>
          </a:p>
          <a:p>
            <a:pPr algn="l"/>
            <a:endParaRPr lang="el-GR" sz="2400" dirty="0"/>
          </a:p>
        </p:txBody>
      </p:sp>
      <mc:AlternateContent xmlns:mc="http://schemas.openxmlformats.org/markup-compatibility/2006">
        <mc:Choice xmlns:a14="http://schemas.microsoft.com/office/drawing/2010/main" Requires="a14">
          <p:sp>
            <p:nvSpPr>
              <p:cNvPr id="9" name="Title 2"/>
              <p:cNvSpPr txBox="1">
                <a:spLocks/>
              </p:cNvSpPr>
              <p:nvPr/>
            </p:nvSpPr>
            <p:spPr>
              <a:xfrm>
                <a:off x="1981200" y="1828800"/>
                <a:ext cx="7924800" cy="42672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marL="342900" indent="-342900" algn="l">
                  <a:buFont typeface="Arial" pitchFamily="34" charset="0"/>
                  <a:buChar char="•"/>
                </a:pPr>
                <a:r>
                  <a:rPr lang="el-GR" sz="2400" i="1" dirty="0">
                    <a:solidFill>
                      <a:schemeClr val="tx1"/>
                    </a:solidFill>
                  </a:rPr>
                  <a:t>Μελλοντική Αξία</a:t>
                </a:r>
                <a:r>
                  <a:rPr lang="en-US" sz="2400" i="1" dirty="0">
                    <a:solidFill>
                      <a:schemeClr val="tx1"/>
                    </a:solidFill>
                  </a:rPr>
                  <a:t>			</a:t>
                </a:r>
                <a14:m>
                  <m:oMath xmlns:m="http://schemas.openxmlformats.org/officeDocument/2006/math">
                    <m:r>
                      <a:rPr lang="en-US" sz="2400" b="0" i="1" smtClean="0">
                        <a:solidFill>
                          <a:schemeClr val="tx1"/>
                        </a:solidFill>
                        <a:latin typeface="Cambria Math" panose="02040503050406030204" pitchFamily="18" charset="0"/>
                      </a:rPr>
                      <m:t> </m:t>
                    </m:r>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𝐾</m:t>
                        </m:r>
                      </m:e>
                      <m:sub>
                        <m:r>
                          <a:rPr lang="en-US" sz="2400" i="1">
                            <a:solidFill>
                              <a:schemeClr val="tx1"/>
                            </a:solidFill>
                            <a:latin typeface="Cambria Math" panose="02040503050406030204" pitchFamily="18" charset="0"/>
                          </a:rPr>
                          <m:t>𝑡</m:t>
                        </m:r>
                      </m:sub>
                    </m:sSub>
                    <m:r>
                      <a:rPr lang="en-US" sz="2400" i="1">
                        <a:solidFill>
                          <a:schemeClr val="tx1"/>
                        </a:solidFill>
                        <a:latin typeface="Cambria Math"/>
                      </a:rPr>
                      <m:t>=</m:t>
                    </m:r>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𝐾</m:t>
                        </m:r>
                      </m:e>
                      <m:sub>
                        <m:r>
                          <a:rPr lang="en-US" sz="2400" i="1">
                            <a:solidFill>
                              <a:schemeClr val="tx1"/>
                            </a:solidFill>
                            <a:latin typeface="Cambria Math"/>
                          </a:rPr>
                          <m:t>0</m:t>
                        </m:r>
                      </m:sub>
                    </m:sSub>
                    <m:r>
                      <a:rPr lang="en-US" sz="2400" b="0" i="1" smtClean="0">
                        <a:solidFill>
                          <a:schemeClr val="tx1"/>
                        </a:solidFill>
                        <a:latin typeface="Cambria Math" panose="02040503050406030204" pitchFamily="18" charset="0"/>
                      </a:rPr>
                      <m:t> </m:t>
                    </m:r>
                    <m:r>
                      <a:rPr lang="en-US" sz="2400" i="1">
                        <a:solidFill>
                          <a:schemeClr val="tx1"/>
                        </a:solidFill>
                        <a:latin typeface="Cambria Math"/>
                      </a:rPr>
                      <m:t>.</m:t>
                    </m:r>
                    <m:r>
                      <a:rPr lang="en-US" sz="2400" b="0" i="1" smtClean="0">
                        <a:solidFill>
                          <a:schemeClr val="tx1"/>
                        </a:solidFill>
                        <a:latin typeface="Cambria Math" panose="02040503050406030204" pitchFamily="18" charset="0"/>
                      </a:rPr>
                      <m:t>  </m:t>
                    </m:r>
                    <m:sSup>
                      <m:sSupPr>
                        <m:ctrlPr>
                          <a:rPr lang="en-US" sz="2400" i="1">
                            <a:solidFill>
                              <a:schemeClr val="tx1"/>
                            </a:solidFill>
                            <a:latin typeface="Cambria Math" panose="02040503050406030204" pitchFamily="18" charset="0"/>
                          </a:rPr>
                        </m:ctrlPr>
                      </m:sSupPr>
                      <m:e>
                        <m:d>
                          <m:dPr>
                            <m:ctrlPr>
                              <a:rPr lang="en-US" sz="2400" i="1">
                                <a:solidFill>
                                  <a:schemeClr val="tx1"/>
                                </a:solidFill>
                                <a:latin typeface="Cambria Math" panose="02040503050406030204" pitchFamily="18" charset="0"/>
                              </a:rPr>
                            </m:ctrlPr>
                          </m:dPr>
                          <m:e>
                            <m:r>
                              <a:rPr lang="en-US" sz="2400" i="1">
                                <a:solidFill>
                                  <a:schemeClr val="tx1"/>
                                </a:solidFill>
                                <a:latin typeface="Cambria Math"/>
                              </a:rPr>
                              <m:t>1+</m:t>
                            </m:r>
                            <m:r>
                              <a:rPr lang="en-US" sz="2400" i="1">
                                <a:solidFill>
                                  <a:schemeClr val="tx1"/>
                                </a:solidFill>
                                <a:latin typeface="Cambria Math"/>
                              </a:rPr>
                              <m:t>𝑖</m:t>
                            </m:r>
                          </m:e>
                        </m:d>
                      </m:e>
                      <m:sup>
                        <m:r>
                          <a:rPr lang="en-US" sz="2400" i="1">
                            <a:solidFill>
                              <a:schemeClr val="tx1"/>
                            </a:solidFill>
                            <a:latin typeface="Cambria Math" panose="02040503050406030204" pitchFamily="18" charset="0"/>
                          </a:rPr>
                          <m:t>𝑡</m:t>
                        </m:r>
                      </m:sup>
                    </m:sSup>
                    <m:r>
                      <a:rPr lang="en-US" sz="2400" i="1">
                        <a:solidFill>
                          <a:schemeClr val="tx1"/>
                        </a:solidFill>
                        <a:latin typeface="Cambria Math"/>
                      </a:rPr>
                      <m:t>  </m:t>
                    </m:r>
                  </m:oMath>
                </a14:m>
                <a:endParaRPr lang="el-GR" sz="2400" dirty="0">
                  <a:solidFill>
                    <a:schemeClr val="tx1"/>
                  </a:solidFill>
                </a:endParaRPr>
              </a:p>
              <a:p>
                <a:pPr marL="342900" indent="-342900" algn="l">
                  <a:buFont typeface="Arial" pitchFamily="34" charset="0"/>
                  <a:buChar char="•"/>
                </a:pPr>
                <a:endParaRPr lang="en-US" sz="2400" dirty="0">
                  <a:solidFill>
                    <a:schemeClr val="tx1"/>
                  </a:solidFill>
                </a:endParaRPr>
              </a:p>
              <a:p>
                <a:pPr marL="342900" indent="-342900" algn="l">
                  <a:buFont typeface="Arial" pitchFamily="34" charset="0"/>
                  <a:buChar char="•"/>
                </a:pPr>
                <a:endParaRPr lang="en-US" sz="2400" dirty="0">
                  <a:solidFill>
                    <a:schemeClr val="tx1"/>
                  </a:solidFill>
                </a:endParaRPr>
              </a:p>
              <a:p>
                <a:pPr marL="342900" indent="-342900" algn="l">
                  <a:buFont typeface="Arial" pitchFamily="34" charset="0"/>
                  <a:buChar char="•"/>
                </a:pPr>
                <a:endParaRPr lang="en-US" sz="2400" dirty="0">
                  <a:solidFill>
                    <a:schemeClr val="tx1"/>
                  </a:solidFill>
                </a:endParaRPr>
              </a:p>
              <a:p>
                <a:pPr marL="342900" indent="-342900" algn="l">
                  <a:buFont typeface="Arial" pitchFamily="34" charset="0"/>
                  <a:buChar char="•"/>
                </a:pPr>
                <a:r>
                  <a:rPr lang="el-GR" sz="2400" dirty="0">
                    <a:solidFill>
                      <a:schemeClr val="tx1"/>
                    </a:solidFill>
                  </a:rPr>
                  <a:t>Παρούσα Αξία</a:t>
                </a:r>
                <a:r>
                  <a:rPr lang="en-US" sz="2400" dirty="0">
                    <a:solidFill>
                      <a:schemeClr val="tx1"/>
                    </a:solidFill>
                  </a:rPr>
                  <a:t> </a:t>
                </a:r>
                <a:r>
                  <a:rPr lang="el-GR" sz="2400" dirty="0">
                    <a:solidFill>
                      <a:schemeClr val="tx1"/>
                    </a:solidFill>
                  </a:rPr>
                  <a:t>Ανατοκισμού</a:t>
                </a:r>
                <a:r>
                  <a:rPr lang="en-US" sz="2400" dirty="0">
                    <a:solidFill>
                      <a:schemeClr val="tx1"/>
                    </a:solidFill>
                  </a:rPr>
                  <a:t>	</a:t>
                </a:r>
                <a14:m>
                  <m:oMath xmlns:m="http://schemas.openxmlformats.org/officeDocument/2006/math">
                    <m:sSub>
                      <m:sSubPr>
                        <m:ctrlPr>
                          <a:rPr lang="en-US" sz="2400" i="1">
                            <a:solidFill>
                              <a:schemeClr val="tx1"/>
                            </a:solidFill>
                            <a:latin typeface="Cambria Math" panose="02040503050406030204" pitchFamily="18" charset="0"/>
                          </a:rPr>
                        </m:ctrlPr>
                      </m:sSubPr>
                      <m:e>
                        <m:r>
                          <a:rPr lang="el-GR" sz="2400" i="1">
                            <a:solidFill>
                              <a:schemeClr val="tx1"/>
                            </a:solidFill>
                            <a:latin typeface="Cambria Math"/>
                          </a:rPr>
                          <m:t> </m:t>
                        </m:r>
                        <m:r>
                          <a:rPr lang="en-US" sz="2400" i="1">
                            <a:solidFill>
                              <a:schemeClr val="tx1"/>
                            </a:solidFill>
                            <a:latin typeface="Cambria Math"/>
                          </a:rPr>
                          <m:t>𝐾</m:t>
                        </m:r>
                      </m:e>
                      <m:sub>
                        <m:r>
                          <a:rPr lang="en-US" sz="2400" i="1">
                            <a:solidFill>
                              <a:schemeClr val="tx1"/>
                            </a:solidFill>
                            <a:latin typeface="Cambria Math"/>
                          </a:rPr>
                          <m:t>0</m:t>
                        </m:r>
                      </m:sub>
                    </m:sSub>
                    <m:r>
                      <a:rPr lang="en-US" sz="2400" i="1">
                        <a:solidFill>
                          <a:schemeClr val="tx1"/>
                        </a:solidFill>
                        <a:latin typeface="Cambria Math"/>
                      </a:rPr>
                      <m:t>=</m:t>
                    </m:r>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𝐾</m:t>
                        </m:r>
                      </m:e>
                      <m:sub>
                        <m:r>
                          <a:rPr lang="en-US" sz="2400" i="1">
                            <a:solidFill>
                              <a:schemeClr val="tx1"/>
                            </a:solidFill>
                            <a:latin typeface="Cambria Math" panose="02040503050406030204" pitchFamily="18" charset="0"/>
                          </a:rPr>
                          <m:t>𝑡</m:t>
                        </m:r>
                      </m:sub>
                    </m:sSub>
                    <m:r>
                      <a:rPr lang="en-US" sz="2400" i="1">
                        <a:solidFill>
                          <a:schemeClr val="tx1"/>
                        </a:solidFill>
                        <a:latin typeface="Cambria Math"/>
                      </a:rPr>
                      <m:t>/</m:t>
                    </m:r>
                    <m:sSup>
                      <m:sSupPr>
                        <m:ctrlPr>
                          <a:rPr lang="en-US" sz="2400" i="1">
                            <a:solidFill>
                              <a:schemeClr val="tx1"/>
                            </a:solidFill>
                            <a:latin typeface="Cambria Math" panose="02040503050406030204" pitchFamily="18" charset="0"/>
                          </a:rPr>
                        </m:ctrlPr>
                      </m:sSupPr>
                      <m:e>
                        <m:d>
                          <m:dPr>
                            <m:ctrlPr>
                              <a:rPr lang="en-US" sz="2400" i="1">
                                <a:solidFill>
                                  <a:schemeClr val="tx1"/>
                                </a:solidFill>
                                <a:latin typeface="Cambria Math" panose="02040503050406030204" pitchFamily="18" charset="0"/>
                              </a:rPr>
                            </m:ctrlPr>
                          </m:dPr>
                          <m:e>
                            <m:r>
                              <a:rPr lang="en-US" sz="2400" i="1">
                                <a:solidFill>
                                  <a:schemeClr val="tx1"/>
                                </a:solidFill>
                                <a:latin typeface="Cambria Math"/>
                              </a:rPr>
                              <m:t>1+</m:t>
                            </m:r>
                            <m:r>
                              <a:rPr lang="en-US" sz="2400" i="1">
                                <a:solidFill>
                                  <a:schemeClr val="tx1"/>
                                </a:solidFill>
                                <a:latin typeface="Cambria Math"/>
                              </a:rPr>
                              <m:t>𝑖</m:t>
                            </m:r>
                          </m:e>
                        </m:d>
                      </m:e>
                      <m:sup>
                        <m:r>
                          <a:rPr lang="en-US" sz="2400" i="1">
                            <a:solidFill>
                              <a:schemeClr val="tx1"/>
                            </a:solidFill>
                            <a:latin typeface="Cambria Math" panose="02040503050406030204" pitchFamily="18" charset="0"/>
                          </a:rPr>
                          <m:t>𝑡</m:t>
                        </m:r>
                      </m:sup>
                    </m:sSup>
                  </m:oMath>
                </a14:m>
                <a:endParaRPr lang="el-GR" sz="2400" i="1" dirty="0">
                  <a:solidFill>
                    <a:schemeClr val="tx1"/>
                  </a:solidFill>
                </a:endParaRPr>
              </a:p>
            </p:txBody>
          </p:sp>
        </mc:Choice>
        <mc:Fallback>
          <p:sp>
            <p:nvSpPr>
              <p:cNvPr id="9" name="Title 2"/>
              <p:cNvSpPr txBox="1">
                <a:spLocks noRot="1" noChangeAspect="1" noMove="1" noResize="1" noEditPoints="1" noAdjustHandles="1" noChangeArrowheads="1" noChangeShapeType="1" noTextEdit="1"/>
              </p:cNvSpPr>
              <p:nvPr/>
            </p:nvSpPr>
            <p:spPr>
              <a:xfrm>
                <a:off x="1981200" y="1828800"/>
                <a:ext cx="7924800" cy="4267200"/>
              </a:xfrm>
              <a:prstGeom prst="rect">
                <a:avLst/>
              </a:prstGeom>
              <a:blipFill>
                <a:blip r:embed="rId2"/>
                <a:stretch>
                  <a:fillRect l="-1000"/>
                </a:stretch>
              </a:blipFill>
            </p:spPr>
            <p:txBody>
              <a:bodyPr/>
              <a:lstStyle/>
              <a:p>
                <a:r>
                  <a:rPr lang="el-GR">
                    <a:noFill/>
                  </a:rPr>
                  <a:t> </a:t>
                </a:r>
              </a:p>
            </p:txBody>
          </p:sp>
        </mc:Fallback>
      </mc:AlternateContent>
    </p:spTree>
    <p:extLst>
      <p:ext uri="{BB962C8B-B14F-4D97-AF65-F5344CB8AC3E}">
        <p14:creationId xmlns:p14="http://schemas.microsoft.com/office/powerpoint/2010/main" val="2761813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457201"/>
            <a:ext cx="8001000" cy="838200"/>
          </a:xfrm>
        </p:spPr>
        <p:txBody>
          <a:bodyPr>
            <a:normAutofit/>
          </a:bodyPr>
          <a:lstStyle/>
          <a:p>
            <a:r>
              <a:rPr lang="el-GR" sz="3200" dirty="0"/>
              <a:t>Έννοια Χρονικής Αξίας Χρήματος</a:t>
            </a:r>
          </a:p>
        </p:txBody>
      </p:sp>
      <p:sp>
        <p:nvSpPr>
          <p:cNvPr id="5" name="Title 2"/>
          <p:cNvSpPr txBox="1">
            <a:spLocks/>
          </p:cNvSpPr>
          <p:nvPr/>
        </p:nvSpPr>
        <p:spPr>
          <a:xfrm>
            <a:off x="2209800"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n-US" sz="2400" dirty="0"/>
          </a:p>
        </p:txBody>
      </p:sp>
      <p:sp>
        <p:nvSpPr>
          <p:cNvPr id="6" name="Title 2"/>
          <p:cNvSpPr txBox="1">
            <a:spLocks/>
          </p:cNvSpPr>
          <p:nvPr/>
        </p:nvSpPr>
        <p:spPr>
          <a:xfrm>
            <a:off x="1981200" y="1600200"/>
            <a:ext cx="8109857"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p:txBody>
      </p:sp>
      <p:sp>
        <p:nvSpPr>
          <p:cNvPr id="7" name="Title 2"/>
          <p:cNvSpPr txBox="1">
            <a:spLocks/>
          </p:cNvSpPr>
          <p:nvPr/>
        </p:nvSpPr>
        <p:spPr>
          <a:xfrm>
            <a:off x="2318657" y="1719943"/>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p:txBody>
      </p:sp>
      <p:sp>
        <p:nvSpPr>
          <p:cNvPr id="8" name="Title 2"/>
          <p:cNvSpPr txBox="1">
            <a:spLocks/>
          </p:cNvSpPr>
          <p:nvPr/>
        </p:nvSpPr>
        <p:spPr>
          <a:xfrm>
            <a:off x="2166257" y="12192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a:p>
            <a:pPr algn="l"/>
            <a:endParaRPr lang="el-GR" sz="2400" dirty="0"/>
          </a:p>
          <a:p>
            <a:pPr algn="l"/>
            <a:endParaRPr lang="el-GR" sz="2400" dirty="0"/>
          </a:p>
        </p:txBody>
      </p:sp>
      <p:sp>
        <p:nvSpPr>
          <p:cNvPr id="9" name="Title 2"/>
          <p:cNvSpPr txBox="1">
            <a:spLocks/>
          </p:cNvSpPr>
          <p:nvPr/>
        </p:nvSpPr>
        <p:spPr>
          <a:xfrm>
            <a:off x="1981200" y="1295400"/>
            <a:ext cx="7924800" cy="5562601"/>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r>
              <a:rPr lang="el-GR" dirty="0">
                <a:solidFill>
                  <a:schemeClr val="tx1"/>
                </a:solidFill>
              </a:rPr>
              <a:t>Έννοια της παρούσας και της μελλοντικής αξίας (</a:t>
            </a:r>
            <a:r>
              <a:rPr lang="en-US" dirty="0">
                <a:solidFill>
                  <a:schemeClr val="tx1"/>
                </a:solidFill>
              </a:rPr>
              <a:t>Present &amp; Future Value):</a:t>
            </a:r>
          </a:p>
          <a:p>
            <a:pPr algn="l"/>
            <a:endParaRPr lang="en-US" dirty="0">
              <a:solidFill>
                <a:schemeClr val="tx1"/>
              </a:solidFill>
            </a:endParaRPr>
          </a:p>
          <a:p>
            <a:pPr algn="l"/>
            <a:r>
              <a:rPr lang="el-GR" u="sng" dirty="0">
                <a:solidFill>
                  <a:schemeClr val="tx1"/>
                </a:solidFill>
              </a:rPr>
              <a:t>Πρακτικά: </a:t>
            </a:r>
            <a:r>
              <a:rPr lang="el-GR" dirty="0">
                <a:solidFill>
                  <a:schemeClr val="tx1"/>
                </a:solidFill>
              </a:rPr>
              <a:t>Θα προτιμούσατε να σας δώσουν 100 ευρώ σήμερα ή 100 ευρώ σε ένα έτος από σήμερα;</a:t>
            </a:r>
          </a:p>
          <a:p>
            <a:pPr algn="l"/>
            <a:endParaRPr lang="el-GR" dirty="0">
              <a:solidFill>
                <a:schemeClr val="tx1"/>
              </a:solidFill>
            </a:endParaRPr>
          </a:p>
          <a:p>
            <a:pPr algn="l"/>
            <a:endParaRPr lang="el-GR" dirty="0">
              <a:solidFill>
                <a:schemeClr val="tx1"/>
              </a:solidFill>
            </a:endParaRPr>
          </a:p>
        </p:txBody>
      </p:sp>
    </p:spTree>
    <p:extLst>
      <p:ext uri="{BB962C8B-B14F-4D97-AF65-F5344CB8AC3E}">
        <p14:creationId xmlns:p14="http://schemas.microsoft.com/office/powerpoint/2010/main" val="3176731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457201"/>
            <a:ext cx="8001000" cy="838200"/>
          </a:xfrm>
        </p:spPr>
        <p:txBody>
          <a:bodyPr>
            <a:normAutofit/>
          </a:bodyPr>
          <a:lstStyle/>
          <a:p>
            <a:r>
              <a:rPr lang="el-GR" sz="3200" dirty="0"/>
              <a:t>Έννοια Χρονικής Αξίας Χρήματος</a:t>
            </a:r>
          </a:p>
        </p:txBody>
      </p:sp>
      <p:sp>
        <p:nvSpPr>
          <p:cNvPr id="5" name="Title 2"/>
          <p:cNvSpPr txBox="1">
            <a:spLocks/>
          </p:cNvSpPr>
          <p:nvPr/>
        </p:nvSpPr>
        <p:spPr>
          <a:xfrm>
            <a:off x="2209800"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n-US" sz="2400" dirty="0"/>
          </a:p>
        </p:txBody>
      </p:sp>
      <p:sp>
        <p:nvSpPr>
          <p:cNvPr id="6" name="Title 2"/>
          <p:cNvSpPr txBox="1">
            <a:spLocks/>
          </p:cNvSpPr>
          <p:nvPr/>
        </p:nvSpPr>
        <p:spPr>
          <a:xfrm>
            <a:off x="2166257"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p:txBody>
      </p:sp>
      <p:sp>
        <p:nvSpPr>
          <p:cNvPr id="7" name="Title 2"/>
          <p:cNvSpPr txBox="1">
            <a:spLocks/>
          </p:cNvSpPr>
          <p:nvPr/>
        </p:nvSpPr>
        <p:spPr>
          <a:xfrm>
            <a:off x="2318657" y="1719943"/>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p:txBody>
      </p:sp>
      <p:sp>
        <p:nvSpPr>
          <p:cNvPr id="8" name="Title 2"/>
          <p:cNvSpPr txBox="1">
            <a:spLocks/>
          </p:cNvSpPr>
          <p:nvPr/>
        </p:nvSpPr>
        <p:spPr>
          <a:xfrm>
            <a:off x="2166257" y="12192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a:p>
            <a:pPr algn="l"/>
            <a:endParaRPr lang="el-GR" sz="2400" dirty="0"/>
          </a:p>
          <a:p>
            <a:pPr algn="l"/>
            <a:endParaRPr lang="el-GR" sz="2400" dirty="0"/>
          </a:p>
        </p:txBody>
      </p:sp>
      <p:sp>
        <p:nvSpPr>
          <p:cNvPr id="9" name="Title 2"/>
          <p:cNvSpPr txBox="1">
            <a:spLocks/>
          </p:cNvSpPr>
          <p:nvPr/>
        </p:nvSpPr>
        <p:spPr>
          <a:xfrm>
            <a:off x="1981200" y="1295400"/>
            <a:ext cx="7924800" cy="5562601"/>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r>
              <a:rPr lang="el-GR" dirty="0">
                <a:solidFill>
                  <a:schemeClr val="tx1"/>
                </a:solidFill>
              </a:rPr>
              <a:t>Έννοια της παρούσας και της μελλοντικής αξίας (</a:t>
            </a:r>
            <a:r>
              <a:rPr lang="en-US" dirty="0">
                <a:solidFill>
                  <a:schemeClr val="tx1"/>
                </a:solidFill>
              </a:rPr>
              <a:t>Present &amp; Future Value):</a:t>
            </a:r>
          </a:p>
          <a:p>
            <a:pPr algn="l"/>
            <a:endParaRPr lang="en-US" dirty="0">
              <a:solidFill>
                <a:schemeClr val="tx1"/>
              </a:solidFill>
            </a:endParaRPr>
          </a:p>
          <a:p>
            <a:pPr algn="l"/>
            <a:r>
              <a:rPr lang="el-GR" dirty="0" err="1">
                <a:solidFill>
                  <a:schemeClr val="tx1"/>
                </a:solidFill>
              </a:rPr>
              <a:t>Άν</a:t>
            </a:r>
            <a:r>
              <a:rPr lang="el-GR" dirty="0">
                <a:solidFill>
                  <a:schemeClr val="tx1"/>
                </a:solidFill>
              </a:rPr>
              <a:t> όμως σας έκαναν της ίδια ερώτηση με την μόνη διαφορά ότι σε ένα έτος από σήμερα θα σας δώσουν 110 ευρώ, τι θα απαντούσατε;</a:t>
            </a:r>
          </a:p>
        </p:txBody>
      </p:sp>
    </p:spTree>
    <p:extLst>
      <p:ext uri="{BB962C8B-B14F-4D97-AF65-F5344CB8AC3E}">
        <p14:creationId xmlns:p14="http://schemas.microsoft.com/office/powerpoint/2010/main" val="3310707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457201"/>
            <a:ext cx="8001000" cy="838200"/>
          </a:xfrm>
        </p:spPr>
        <p:txBody>
          <a:bodyPr>
            <a:normAutofit/>
          </a:bodyPr>
          <a:lstStyle/>
          <a:p>
            <a:r>
              <a:rPr lang="el-GR" sz="3200" dirty="0"/>
              <a:t>Έννοια Χρονικής Αξίας Χρήματος</a:t>
            </a:r>
          </a:p>
        </p:txBody>
      </p:sp>
      <p:sp>
        <p:nvSpPr>
          <p:cNvPr id="5" name="Title 2"/>
          <p:cNvSpPr txBox="1">
            <a:spLocks/>
          </p:cNvSpPr>
          <p:nvPr/>
        </p:nvSpPr>
        <p:spPr>
          <a:xfrm>
            <a:off x="2209800"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n-US" sz="2400" dirty="0"/>
          </a:p>
        </p:txBody>
      </p:sp>
      <p:sp>
        <p:nvSpPr>
          <p:cNvPr id="6" name="Title 2"/>
          <p:cNvSpPr txBox="1">
            <a:spLocks/>
          </p:cNvSpPr>
          <p:nvPr/>
        </p:nvSpPr>
        <p:spPr>
          <a:xfrm>
            <a:off x="2166257"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p:txBody>
      </p:sp>
      <p:sp>
        <p:nvSpPr>
          <p:cNvPr id="7" name="Title 2"/>
          <p:cNvSpPr txBox="1">
            <a:spLocks/>
          </p:cNvSpPr>
          <p:nvPr/>
        </p:nvSpPr>
        <p:spPr>
          <a:xfrm>
            <a:off x="2318657" y="1719943"/>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p:txBody>
      </p:sp>
      <p:sp>
        <p:nvSpPr>
          <p:cNvPr id="8" name="Title 2"/>
          <p:cNvSpPr txBox="1">
            <a:spLocks/>
          </p:cNvSpPr>
          <p:nvPr/>
        </p:nvSpPr>
        <p:spPr>
          <a:xfrm>
            <a:off x="2166257" y="12192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a:p>
            <a:pPr algn="l"/>
            <a:endParaRPr lang="el-GR" sz="2400" dirty="0"/>
          </a:p>
          <a:p>
            <a:pPr algn="l"/>
            <a:endParaRPr lang="el-GR" sz="2400" dirty="0"/>
          </a:p>
        </p:txBody>
      </p:sp>
      <p:sp>
        <p:nvSpPr>
          <p:cNvPr id="9" name="Title 2"/>
          <p:cNvSpPr txBox="1">
            <a:spLocks/>
          </p:cNvSpPr>
          <p:nvPr/>
        </p:nvSpPr>
        <p:spPr>
          <a:xfrm>
            <a:off x="1981200" y="1295400"/>
            <a:ext cx="7924800" cy="4573385"/>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dirty="0">
              <a:solidFill>
                <a:schemeClr val="tx1"/>
              </a:solidFill>
            </a:endParaRPr>
          </a:p>
          <a:p>
            <a:pPr algn="l"/>
            <a:r>
              <a:rPr lang="el-GR" dirty="0">
                <a:solidFill>
                  <a:schemeClr val="tx1"/>
                </a:solidFill>
              </a:rPr>
              <a:t>Το χρήμα έχει αξία επειδή μπορεί να επενδυθεί με κάποιο επιτόκιο και να υπολογισθεί ο τόκος:</a:t>
            </a:r>
          </a:p>
          <a:p>
            <a:pPr algn="l"/>
            <a:endParaRPr lang="el-GR" sz="2400" dirty="0"/>
          </a:p>
          <a:p>
            <a:pPr algn="l"/>
            <a:endParaRPr lang="el-GR" sz="2400" dirty="0"/>
          </a:p>
          <a:p>
            <a:pPr algn="l"/>
            <a:endParaRPr lang="el-GR" sz="2400" dirty="0"/>
          </a:p>
        </p:txBody>
      </p:sp>
    </p:spTree>
    <p:extLst>
      <p:ext uri="{BB962C8B-B14F-4D97-AF65-F5344CB8AC3E}">
        <p14:creationId xmlns:p14="http://schemas.microsoft.com/office/powerpoint/2010/main" val="475868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457201"/>
            <a:ext cx="8001000" cy="838200"/>
          </a:xfrm>
        </p:spPr>
        <p:txBody>
          <a:bodyPr>
            <a:normAutofit/>
          </a:bodyPr>
          <a:lstStyle/>
          <a:p>
            <a:r>
              <a:rPr lang="el-GR" sz="3200" dirty="0"/>
              <a:t>Έννοια Χρονικής Αξίας Χρήματος</a:t>
            </a:r>
          </a:p>
        </p:txBody>
      </p:sp>
      <p:sp>
        <p:nvSpPr>
          <p:cNvPr id="5" name="Title 2"/>
          <p:cNvSpPr txBox="1">
            <a:spLocks/>
          </p:cNvSpPr>
          <p:nvPr/>
        </p:nvSpPr>
        <p:spPr>
          <a:xfrm>
            <a:off x="2209800"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n-US" sz="2400" dirty="0"/>
          </a:p>
        </p:txBody>
      </p:sp>
      <p:sp>
        <p:nvSpPr>
          <p:cNvPr id="6" name="Title 2"/>
          <p:cNvSpPr txBox="1">
            <a:spLocks/>
          </p:cNvSpPr>
          <p:nvPr/>
        </p:nvSpPr>
        <p:spPr>
          <a:xfrm>
            <a:off x="2166257"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p:txBody>
      </p:sp>
      <p:sp>
        <p:nvSpPr>
          <p:cNvPr id="7" name="Title 2"/>
          <p:cNvSpPr txBox="1">
            <a:spLocks/>
          </p:cNvSpPr>
          <p:nvPr/>
        </p:nvSpPr>
        <p:spPr>
          <a:xfrm>
            <a:off x="2318657" y="1719943"/>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p:txBody>
      </p:sp>
      <p:sp>
        <p:nvSpPr>
          <p:cNvPr id="8" name="Title 2"/>
          <p:cNvSpPr txBox="1">
            <a:spLocks/>
          </p:cNvSpPr>
          <p:nvPr/>
        </p:nvSpPr>
        <p:spPr>
          <a:xfrm>
            <a:off x="2166257" y="12192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a:p>
            <a:pPr algn="l"/>
            <a:endParaRPr lang="el-GR" sz="2400" dirty="0"/>
          </a:p>
          <a:p>
            <a:pPr algn="l"/>
            <a:endParaRPr lang="el-GR" sz="2400" dirty="0"/>
          </a:p>
        </p:txBody>
      </p:sp>
      <p:sp>
        <p:nvSpPr>
          <p:cNvPr id="9" name="Title 2"/>
          <p:cNvSpPr txBox="1">
            <a:spLocks/>
          </p:cNvSpPr>
          <p:nvPr/>
        </p:nvSpPr>
        <p:spPr>
          <a:xfrm>
            <a:off x="1299556" y="1293223"/>
            <a:ext cx="9592887" cy="5257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dirty="0">
              <a:solidFill>
                <a:schemeClr val="tx1"/>
              </a:solidFill>
            </a:endParaRPr>
          </a:p>
          <a:p>
            <a:pPr algn="l"/>
            <a:r>
              <a:rPr lang="el-GR" u="sng" dirty="0">
                <a:solidFill>
                  <a:schemeClr val="tx1"/>
                </a:solidFill>
              </a:rPr>
              <a:t>Τι είναι το επιτόκιο;</a:t>
            </a:r>
          </a:p>
          <a:p>
            <a:pPr algn="l"/>
            <a:endParaRPr lang="el-GR" dirty="0">
              <a:solidFill>
                <a:schemeClr val="tx1"/>
              </a:solidFill>
            </a:endParaRPr>
          </a:p>
          <a:p>
            <a:pPr algn="l"/>
            <a:r>
              <a:rPr lang="el-GR" i="1" dirty="0">
                <a:solidFill>
                  <a:schemeClr val="tx1"/>
                </a:solidFill>
              </a:rPr>
              <a:t>Επιτόκιο</a:t>
            </a:r>
            <a:r>
              <a:rPr lang="el-GR" dirty="0">
                <a:solidFill>
                  <a:schemeClr val="tx1"/>
                </a:solidFill>
              </a:rPr>
              <a:t> είναι η απόδοση τους χρηματικού κεφαλαίου 100 Ευρώ για διάστημα τους έτους. Το επιτόκιο εκφράζεται ως ποσοστό επί τοις εκατό  (%) τους. επιτόκιο 10 % σημαίνει ότι για 100 ευρώ η απόδοσή τους σε τόκο για ένα χρόνο ανέρχεται στα 10 ευρώ.</a:t>
            </a:r>
          </a:p>
          <a:p>
            <a:pPr algn="l"/>
            <a:endParaRPr lang="en-US" dirty="0">
              <a:solidFill>
                <a:schemeClr val="tx1"/>
              </a:solidFill>
            </a:endParaRPr>
          </a:p>
          <a:p>
            <a:pPr algn="l"/>
            <a:r>
              <a:rPr lang="el-GR" u="sng" dirty="0">
                <a:solidFill>
                  <a:schemeClr val="tx1"/>
                </a:solidFill>
              </a:rPr>
              <a:t>Τι είναι ο τόκος;</a:t>
            </a:r>
          </a:p>
          <a:p>
            <a:pPr algn="l"/>
            <a:endParaRPr lang="el-GR" dirty="0">
              <a:solidFill>
                <a:schemeClr val="tx1"/>
              </a:solidFill>
            </a:endParaRPr>
          </a:p>
          <a:p>
            <a:pPr algn="l"/>
            <a:r>
              <a:rPr lang="el-GR" dirty="0">
                <a:solidFill>
                  <a:schemeClr val="tx1"/>
                </a:solidFill>
              </a:rPr>
              <a:t>Ο </a:t>
            </a:r>
            <a:r>
              <a:rPr lang="el-GR" i="1" dirty="0">
                <a:solidFill>
                  <a:schemeClr val="tx1"/>
                </a:solidFill>
              </a:rPr>
              <a:t>Τόκος </a:t>
            </a:r>
            <a:r>
              <a:rPr lang="el-GR" dirty="0">
                <a:solidFill>
                  <a:schemeClr val="tx1"/>
                </a:solidFill>
              </a:rPr>
              <a:t>υπολογίζεται από τον πολλαπλασιασμό τους χρηματικού κεφαλαίου με το επιτόκιο και με την χρονική περίοδο (έτη) στην οποία αντιστοιχούν οι τόκοι.</a:t>
            </a:r>
            <a:endParaRPr lang="en-US" dirty="0">
              <a:solidFill>
                <a:schemeClr val="tx1"/>
              </a:solidFill>
            </a:endParaRPr>
          </a:p>
          <a:p>
            <a:pPr algn="l"/>
            <a:endParaRPr lang="en-US" sz="2400" dirty="0"/>
          </a:p>
          <a:p>
            <a:pPr algn="l"/>
            <a:endParaRPr lang="el-GR" sz="2400" dirty="0"/>
          </a:p>
        </p:txBody>
      </p:sp>
    </p:spTree>
    <p:extLst>
      <p:ext uri="{BB962C8B-B14F-4D97-AF65-F5344CB8AC3E}">
        <p14:creationId xmlns:p14="http://schemas.microsoft.com/office/powerpoint/2010/main" val="2403967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457201"/>
            <a:ext cx="8001000" cy="838200"/>
          </a:xfrm>
        </p:spPr>
        <p:txBody>
          <a:bodyPr>
            <a:normAutofit/>
          </a:bodyPr>
          <a:lstStyle/>
          <a:p>
            <a:r>
              <a:rPr lang="el-GR" sz="3200" dirty="0"/>
              <a:t>Υπολογισμός τόκου</a:t>
            </a:r>
          </a:p>
        </p:txBody>
      </p:sp>
      <p:sp>
        <p:nvSpPr>
          <p:cNvPr id="5" name="Title 2"/>
          <p:cNvSpPr txBox="1">
            <a:spLocks/>
          </p:cNvSpPr>
          <p:nvPr/>
        </p:nvSpPr>
        <p:spPr>
          <a:xfrm>
            <a:off x="2209800"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n-US" sz="2400" dirty="0"/>
          </a:p>
        </p:txBody>
      </p:sp>
      <p:sp>
        <p:nvSpPr>
          <p:cNvPr id="6" name="Title 2"/>
          <p:cNvSpPr txBox="1">
            <a:spLocks/>
          </p:cNvSpPr>
          <p:nvPr/>
        </p:nvSpPr>
        <p:spPr>
          <a:xfrm>
            <a:off x="2166257"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p:txBody>
      </p:sp>
      <p:sp>
        <p:nvSpPr>
          <p:cNvPr id="7" name="Title 2"/>
          <p:cNvSpPr txBox="1">
            <a:spLocks/>
          </p:cNvSpPr>
          <p:nvPr/>
        </p:nvSpPr>
        <p:spPr>
          <a:xfrm>
            <a:off x="2318657" y="1719943"/>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p:txBody>
      </p:sp>
      <p:sp>
        <p:nvSpPr>
          <p:cNvPr id="8" name="Title 2"/>
          <p:cNvSpPr txBox="1">
            <a:spLocks/>
          </p:cNvSpPr>
          <p:nvPr/>
        </p:nvSpPr>
        <p:spPr>
          <a:xfrm>
            <a:off x="2166257" y="12192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a:p>
            <a:pPr algn="l"/>
            <a:endParaRPr lang="el-GR" sz="2400" dirty="0"/>
          </a:p>
          <a:p>
            <a:pPr algn="l"/>
            <a:endParaRPr lang="el-GR" sz="2400" dirty="0"/>
          </a:p>
        </p:txBody>
      </p:sp>
      <mc:AlternateContent xmlns:mc="http://schemas.openxmlformats.org/markup-compatibility/2006">
        <mc:Choice xmlns:a14="http://schemas.microsoft.com/office/drawing/2010/main" Requires="a14">
          <p:sp>
            <p:nvSpPr>
              <p:cNvPr id="9" name="Title 2"/>
              <p:cNvSpPr txBox="1">
                <a:spLocks/>
              </p:cNvSpPr>
              <p:nvPr/>
            </p:nvSpPr>
            <p:spPr>
              <a:xfrm>
                <a:off x="1981200" y="1295400"/>
                <a:ext cx="7924800" cy="5562601"/>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3200" dirty="0">
                  <a:solidFill>
                    <a:schemeClr val="tx1"/>
                  </a:solidFill>
                </a:endParaRPr>
              </a:p>
              <a:p>
                <a:pPr algn="l"/>
                <a14:m>
                  <m:oMathPara xmlns:m="http://schemas.openxmlformats.org/officeDocument/2006/math">
                    <m:oMathParaPr>
                      <m:jc m:val="centerGroup"/>
                    </m:oMathParaPr>
                    <m:oMath xmlns:m="http://schemas.openxmlformats.org/officeDocument/2006/math">
                      <m:r>
                        <a:rPr lang="en-US" sz="3200" i="1">
                          <a:solidFill>
                            <a:schemeClr val="tx1"/>
                          </a:solidFill>
                          <a:latin typeface="Cambria Math"/>
                        </a:rPr>
                        <m:t>𝛵</m:t>
                      </m:r>
                      <m:r>
                        <a:rPr lang="en-US" sz="3200" i="1">
                          <a:solidFill>
                            <a:schemeClr val="tx1"/>
                          </a:solidFill>
                          <a:latin typeface="Cambria Math"/>
                        </a:rPr>
                        <m:t>=</m:t>
                      </m:r>
                      <m:sSub>
                        <m:sSubPr>
                          <m:ctrlPr>
                            <a:rPr lang="en-US" sz="3200" i="1">
                              <a:solidFill>
                                <a:schemeClr val="tx1"/>
                              </a:solidFill>
                              <a:latin typeface="Cambria Math" panose="02040503050406030204" pitchFamily="18" charset="0"/>
                            </a:rPr>
                          </m:ctrlPr>
                        </m:sSubPr>
                        <m:e>
                          <m:r>
                            <a:rPr lang="en-US" sz="3200" i="1">
                              <a:solidFill>
                                <a:schemeClr val="tx1"/>
                              </a:solidFill>
                              <a:latin typeface="Cambria Math"/>
                            </a:rPr>
                            <m:t>𝐾</m:t>
                          </m:r>
                        </m:e>
                        <m:sub>
                          <m:r>
                            <a:rPr lang="en-US" sz="3200" i="1">
                              <a:solidFill>
                                <a:schemeClr val="tx1"/>
                              </a:solidFill>
                              <a:latin typeface="Cambria Math"/>
                            </a:rPr>
                            <m:t>𝑜</m:t>
                          </m:r>
                        </m:sub>
                      </m:sSub>
                      <m:r>
                        <a:rPr lang="en-US" sz="3200" i="1">
                          <a:solidFill>
                            <a:schemeClr val="tx1"/>
                          </a:solidFill>
                          <a:latin typeface="Cambria Math"/>
                        </a:rPr>
                        <m:t>.</m:t>
                      </m:r>
                      <m:r>
                        <a:rPr lang="en-US" sz="3200" i="1">
                          <a:solidFill>
                            <a:schemeClr val="tx1"/>
                          </a:solidFill>
                          <a:latin typeface="Cambria Math"/>
                        </a:rPr>
                        <m:t>𝑖</m:t>
                      </m:r>
                      <m:r>
                        <a:rPr lang="en-US" sz="3200" i="1">
                          <a:solidFill>
                            <a:schemeClr val="tx1"/>
                          </a:solidFill>
                          <a:latin typeface="Cambria Math"/>
                        </a:rPr>
                        <m:t>.</m:t>
                      </m:r>
                      <m:r>
                        <a:rPr lang="en-US" sz="3200" i="1">
                          <a:solidFill>
                            <a:schemeClr val="tx1"/>
                          </a:solidFill>
                          <a:latin typeface="Cambria Math" panose="02040503050406030204" pitchFamily="18" charset="0"/>
                        </a:rPr>
                        <m:t>𝑡</m:t>
                      </m:r>
                      <m:r>
                        <a:rPr lang="en-US" sz="3200" i="1">
                          <a:solidFill>
                            <a:schemeClr val="tx1"/>
                          </a:solidFill>
                          <a:latin typeface="Cambria Math"/>
                        </a:rPr>
                        <m:t> </m:t>
                      </m:r>
                    </m:oMath>
                  </m:oMathPara>
                </a14:m>
                <a:endParaRPr lang="el-GR" sz="3200" dirty="0">
                  <a:solidFill>
                    <a:schemeClr val="tx1"/>
                  </a:solidFill>
                </a:endParaRPr>
              </a:p>
              <a:p>
                <a:pPr algn="l"/>
                <a:endParaRPr lang="el-GR" sz="3200" dirty="0">
                  <a:solidFill>
                    <a:schemeClr val="tx1"/>
                  </a:solidFill>
                </a:endParaRPr>
              </a:p>
              <a:p>
                <a:pPr algn="l"/>
                <a:endParaRPr lang="el-GR" sz="3200" dirty="0">
                  <a:solidFill>
                    <a:schemeClr val="tx1"/>
                  </a:solidFill>
                </a:endParaRPr>
              </a:p>
              <a:p>
                <a:pPr algn="l"/>
                <a:endParaRPr lang="en-US" sz="3200" dirty="0">
                  <a:solidFill>
                    <a:schemeClr val="tx1"/>
                  </a:solidFill>
                </a:endParaRPr>
              </a:p>
              <a:p>
                <a:pPr algn="l"/>
                <a14:m>
                  <m:oMath xmlns:m="http://schemas.openxmlformats.org/officeDocument/2006/math">
                    <m:r>
                      <a:rPr lang="el-GR" sz="3200" i="1">
                        <a:solidFill>
                          <a:schemeClr val="tx1"/>
                        </a:solidFill>
                        <a:latin typeface="Cambria Math" panose="02040503050406030204" pitchFamily="18" charset="0"/>
                      </a:rPr>
                      <m:t>                     </m:t>
                    </m:r>
                    <m:r>
                      <m:rPr>
                        <m:sty m:val="p"/>
                      </m:rPr>
                      <a:rPr lang="el-GR" sz="3200" i="1">
                        <a:solidFill>
                          <a:schemeClr val="tx1"/>
                        </a:solidFill>
                        <a:latin typeface="Cambria Math" panose="02040503050406030204" pitchFamily="18" charset="0"/>
                      </a:rPr>
                      <m:t>Τ</m:t>
                    </m:r>
                  </m:oMath>
                </a14:m>
                <a:r>
                  <a:rPr lang="el-GR" sz="3200" i="1" dirty="0">
                    <a:solidFill>
                      <a:schemeClr val="tx1"/>
                    </a:solidFill>
                    <a:latin typeface="Cambria Math" panose="02040503050406030204" pitchFamily="18" charset="0"/>
                  </a:rPr>
                  <a:t>	</a:t>
                </a:r>
                <a:r>
                  <a:rPr lang="el-GR" sz="3200" dirty="0">
                    <a:solidFill>
                      <a:schemeClr val="tx1"/>
                    </a:solidFill>
                    <a:latin typeface="Calibri Light" panose="020F0302020204030204" pitchFamily="34" charset="0"/>
                    <a:cs typeface="Calibri Light" panose="020F0302020204030204" pitchFamily="34" charset="0"/>
                  </a:rPr>
                  <a:t>: Τόκος</a:t>
                </a:r>
                <a:endParaRPr lang="en-US" sz="3200" dirty="0">
                  <a:solidFill>
                    <a:schemeClr val="tx1"/>
                  </a:solidFill>
                  <a:latin typeface="Calibri Light" panose="020F0302020204030204" pitchFamily="34" charset="0"/>
                  <a:cs typeface="Calibri Light" panose="020F0302020204030204" pitchFamily="34" charset="0"/>
                </a:endParaRPr>
              </a:p>
              <a:p>
                <a:pPr algn="l"/>
                <a:r>
                  <a:rPr lang="el-GR" sz="3200" dirty="0">
                    <a:solidFill>
                      <a:schemeClr val="tx1"/>
                    </a:solidFill>
                  </a:rPr>
                  <a:t>		</a:t>
                </a:r>
                <a14:m>
                  <m:oMath xmlns:m="http://schemas.openxmlformats.org/officeDocument/2006/math">
                    <m:sSub>
                      <m:sSubPr>
                        <m:ctrlPr>
                          <a:rPr lang="en-US" sz="3200" i="1">
                            <a:solidFill>
                              <a:schemeClr val="tx1"/>
                            </a:solidFill>
                            <a:latin typeface="Cambria Math" panose="02040503050406030204" pitchFamily="18" charset="0"/>
                          </a:rPr>
                        </m:ctrlPr>
                      </m:sSubPr>
                      <m:e>
                        <m:r>
                          <a:rPr lang="en-US" sz="3200" i="1">
                            <a:solidFill>
                              <a:schemeClr val="tx1"/>
                            </a:solidFill>
                            <a:latin typeface="Cambria Math"/>
                          </a:rPr>
                          <m:t>𝐾</m:t>
                        </m:r>
                      </m:e>
                      <m:sub>
                        <m:r>
                          <a:rPr lang="el-GR" sz="3200" i="1">
                            <a:solidFill>
                              <a:schemeClr val="tx1"/>
                            </a:solidFill>
                            <a:latin typeface="Cambria Math" panose="02040503050406030204" pitchFamily="18" charset="0"/>
                          </a:rPr>
                          <m:t>0</m:t>
                        </m:r>
                      </m:sub>
                    </m:sSub>
                  </m:oMath>
                </a14:m>
                <a:r>
                  <a:rPr lang="el-GR" sz="3200" dirty="0">
                    <a:solidFill>
                      <a:schemeClr val="tx1"/>
                    </a:solidFill>
                  </a:rPr>
                  <a:t>	: Αρχικό κεφάλαιο</a:t>
                </a:r>
                <a:endParaRPr lang="en-US" sz="3200" dirty="0">
                  <a:solidFill>
                    <a:schemeClr val="tx1"/>
                  </a:solidFill>
                </a:endParaRPr>
              </a:p>
              <a:p>
                <a:pPr algn="l"/>
                <a:r>
                  <a:rPr lang="el-GR" sz="3200" dirty="0">
                    <a:solidFill>
                      <a:schemeClr val="tx1"/>
                    </a:solidFill>
                  </a:rPr>
                  <a:t>		</a:t>
                </a:r>
                <a14:m>
                  <m:oMath xmlns:m="http://schemas.openxmlformats.org/officeDocument/2006/math">
                    <m:r>
                      <a:rPr lang="en-US" sz="3200" i="1">
                        <a:solidFill>
                          <a:schemeClr val="tx1"/>
                        </a:solidFill>
                        <a:latin typeface="Cambria Math"/>
                      </a:rPr>
                      <m:t>𝑖</m:t>
                    </m:r>
                  </m:oMath>
                </a14:m>
                <a:r>
                  <a:rPr lang="el-GR" sz="3200" dirty="0">
                    <a:solidFill>
                      <a:schemeClr val="tx1"/>
                    </a:solidFill>
                  </a:rPr>
                  <a:t>	: Επιτόκιο</a:t>
                </a:r>
                <a:endParaRPr lang="en-US" sz="3200" dirty="0">
                  <a:solidFill>
                    <a:schemeClr val="tx1"/>
                  </a:solidFill>
                </a:endParaRPr>
              </a:p>
              <a:p>
                <a:pPr algn="l"/>
                <a:r>
                  <a:rPr lang="el-GR" sz="3200" dirty="0">
                    <a:solidFill>
                      <a:schemeClr val="tx1"/>
                    </a:solidFill>
                  </a:rPr>
                  <a:t>		</a:t>
                </a:r>
                <a14:m>
                  <m:oMath xmlns:m="http://schemas.openxmlformats.org/officeDocument/2006/math">
                    <m:r>
                      <a:rPr lang="en-US" sz="3200" i="1">
                        <a:solidFill>
                          <a:schemeClr val="tx1"/>
                        </a:solidFill>
                        <a:latin typeface="Cambria Math" panose="02040503050406030204" pitchFamily="18" charset="0"/>
                      </a:rPr>
                      <m:t>𝑡</m:t>
                    </m:r>
                  </m:oMath>
                </a14:m>
                <a:r>
                  <a:rPr lang="el-GR" sz="3200" dirty="0">
                    <a:solidFill>
                      <a:schemeClr val="tx1"/>
                    </a:solidFill>
                  </a:rPr>
                  <a:t>	: Έτη Εκτοκισμού</a:t>
                </a:r>
                <a:endParaRPr lang="en-US" sz="3200" dirty="0">
                  <a:solidFill>
                    <a:schemeClr val="tx1"/>
                  </a:solidFill>
                </a:endParaRPr>
              </a:p>
              <a:p>
                <a:pPr algn="l"/>
                <a:endParaRPr lang="el-GR" sz="3200" dirty="0">
                  <a:solidFill>
                    <a:schemeClr val="tx1"/>
                  </a:solidFill>
                </a:endParaRPr>
              </a:p>
              <a:p>
                <a:pPr algn="l"/>
                <a:endParaRPr lang="el-GR" sz="3200" dirty="0">
                  <a:solidFill>
                    <a:schemeClr val="tx1"/>
                  </a:solidFill>
                </a:endParaRPr>
              </a:p>
              <a:p>
                <a:pPr algn="l"/>
                <a:endParaRPr lang="el-GR" sz="3200" dirty="0">
                  <a:solidFill>
                    <a:schemeClr val="tx1"/>
                  </a:solidFill>
                </a:endParaRPr>
              </a:p>
            </p:txBody>
          </p:sp>
        </mc:Choice>
        <mc:Fallback>
          <p:sp>
            <p:nvSpPr>
              <p:cNvPr id="9" name="Title 2"/>
              <p:cNvSpPr txBox="1">
                <a:spLocks noRot="1" noChangeAspect="1" noMove="1" noResize="1" noEditPoints="1" noAdjustHandles="1" noChangeArrowheads="1" noChangeShapeType="1" noTextEdit="1"/>
              </p:cNvSpPr>
              <p:nvPr/>
            </p:nvSpPr>
            <p:spPr>
              <a:xfrm>
                <a:off x="1981200" y="1295400"/>
                <a:ext cx="7924800" cy="5562601"/>
              </a:xfrm>
              <a:prstGeom prst="rect">
                <a:avLst/>
              </a:prstGeom>
              <a:blipFill>
                <a:blip r:embed="rId2"/>
                <a:stretch>
                  <a:fillRect/>
                </a:stretch>
              </a:blipFill>
            </p:spPr>
            <p:txBody>
              <a:bodyPr/>
              <a:lstStyle/>
              <a:p>
                <a:r>
                  <a:rPr lang="el-GR">
                    <a:noFill/>
                  </a:rPr>
                  <a:t> </a:t>
                </a:r>
              </a:p>
            </p:txBody>
          </p:sp>
        </mc:Fallback>
      </mc:AlternateContent>
    </p:spTree>
    <p:extLst>
      <p:ext uri="{BB962C8B-B14F-4D97-AF65-F5344CB8AC3E}">
        <p14:creationId xmlns:p14="http://schemas.microsoft.com/office/powerpoint/2010/main" val="2290092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457201"/>
            <a:ext cx="8001000" cy="838200"/>
          </a:xfrm>
        </p:spPr>
        <p:txBody>
          <a:bodyPr>
            <a:normAutofit/>
          </a:bodyPr>
          <a:lstStyle/>
          <a:p>
            <a:r>
              <a:rPr lang="el-GR" sz="3200" dirty="0"/>
              <a:t>Έννοια Μελλοντικής Αξίας Κεφαλαίου</a:t>
            </a:r>
          </a:p>
        </p:txBody>
      </p:sp>
      <p:sp>
        <p:nvSpPr>
          <p:cNvPr id="5" name="Title 2"/>
          <p:cNvSpPr txBox="1">
            <a:spLocks/>
          </p:cNvSpPr>
          <p:nvPr/>
        </p:nvSpPr>
        <p:spPr>
          <a:xfrm>
            <a:off x="2209800"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n-US" sz="2400" dirty="0"/>
          </a:p>
        </p:txBody>
      </p:sp>
      <p:sp>
        <p:nvSpPr>
          <p:cNvPr id="6" name="Title 2"/>
          <p:cNvSpPr txBox="1">
            <a:spLocks/>
          </p:cNvSpPr>
          <p:nvPr/>
        </p:nvSpPr>
        <p:spPr>
          <a:xfrm>
            <a:off x="2166257"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p:txBody>
      </p:sp>
      <p:sp>
        <p:nvSpPr>
          <p:cNvPr id="7" name="Title 2"/>
          <p:cNvSpPr txBox="1">
            <a:spLocks/>
          </p:cNvSpPr>
          <p:nvPr/>
        </p:nvSpPr>
        <p:spPr>
          <a:xfrm>
            <a:off x="2318657" y="1719943"/>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p:txBody>
      </p:sp>
      <p:sp>
        <p:nvSpPr>
          <p:cNvPr id="8" name="Title 2"/>
          <p:cNvSpPr txBox="1">
            <a:spLocks/>
          </p:cNvSpPr>
          <p:nvPr/>
        </p:nvSpPr>
        <p:spPr>
          <a:xfrm>
            <a:off x="2166257" y="12192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a:p>
            <a:pPr algn="l"/>
            <a:endParaRPr lang="el-GR" sz="2400" dirty="0"/>
          </a:p>
          <a:p>
            <a:pPr algn="l"/>
            <a:endParaRPr lang="el-GR" sz="2400" dirty="0"/>
          </a:p>
        </p:txBody>
      </p:sp>
      <mc:AlternateContent xmlns:mc="http://schemas.openxmlformats.org/markup-compatibility/2006">
        <mc:Choice xmlns:a14="http://schemas.microsoft.com/office/drawing/2010/main" Requires="a14">
          <p:sp>
            <p:nvSpPr>
              <p:cNvPr id="9" name="Title 2"/>
              <p:cNvSpPr txBox="1">
                <a:spLocks/>
              </p:cNvSpPr>
              <p:nvPr/>
            </p:nvSpPr>
            <p:spPr>
              <a:xfrm>
                <a:off x="1213658" y="947651"/>
                <a:ext cx="9892146" cy="5910349"/>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marL="342900" indent="-342900" algn="just">
                  <a:buFont typeface="Wingdings" pitchFamily="2" charset="2"/>
                  <a:buChar char="ü"/>
                </a:pPr>
                <a:r>
                  <a:rPr lang="el-GR" sz="2400" dirty="0">
                    <a:solidFill>
                      <a:schemeClr val="tx1"/>
                    </a:solidFill>
                  </a:rPr>
                  <a:t>Η </a:t>
                </a:r>
                <a:r>
                  <a:rPr lang="el-GR" sz="2400" i="1" dirty="0">
                    <a:solidFill>
                      <a:schemeClr val="tx1"/>
                    </a:solidFill>
                  </a:rPr>
                  <a:t>Μελλοντική Αξία Κεφαλαίου</a:t>
                </a:r>
                <a:r>
                  <a:rPr lang="el-GR" sz="2400" dirty="0">
                    <a:solidFill>
                      <a:schemeClr val="tx1"/>
                    </a:solidFill>
                  </a:rPr>
                  <a:t> είναι η αξία τους χρηματικού κεφαλαίου σε μία μελλοντική χρονική στιγμή. Ορίζεται ως το Αρχικό Κεφάλαιο συν τους τόκους που θα προκύψουν για την περίοδο από την παρούσα χρονική στιγμή μέχρι την μελλοντική χρονική στιγμή.</a:t>
                </a:r>
              </a:p>
              <a:p>
                <a:pPr marL="342900" indent="-342900" algn="l">
                  <a:buFont typeface="Wingdings" pitchFamily="2" charset="2"/>
                  <a:buChar char="ü"/>
                </a:pPr>
                <a:endParaRPr lang="en-US" sz="2400" dirty="0">
                  <a:solidFill>
                    <a:schemeClr val="tx1"/>
                  </a:solidFill>
                </a:endParaRPr>
              </a:p>
              <a:p>
                <a:pPr algn="l"/>
                <a14:m>
                  <m:oMathPara xmlns:m="http://schemas.openxmlformats.org/officeDocument/2006/math">
                    <m:oMathParaPr>
                      <m:jc m:val="centerGroup"/>
                    </m:oMathParaPr>
                    <m:oMath xmlns:m="http://schemas.openxmlformats.org/officeDocument/2006/math">
                      <m:sSub>
                        <m:sSubPr>
                          <m:ctrlPr>
                            <a:rPr lang="en-US" i="1">
                              <a:solidFill>
                                <a:schemeClr val="tx1"/>
                              </a:solidFill>
                              <a:latin typeface="Cambria Math" panose="02040503050406030204" pitchFamily="18" charset="0"/>
                            </a:rPr>
                          </m:ctrlPr>
                        </m:sSubPr>
                        <m:e>
                          <m:sSub>
                            <m:sSubPr>
                              <m:ctrlPr>
                                <a:rPr lang="en-US" i="1">
                                  <a:solidFill>
                                    <a:schemeClr val="tx1"/>
                                  </a:solidFill>
                                  <a:latin typeface="Cambria Math" panose="02040503050406030204" pitchFamily="18" charset="0"/>
                                </a:rPr>
                              </m:ctrlPr>
                            </m:sSubPr>
                            <m:e>
                              <m:r>
                                <a:rPr lang="en-US" i="1">
                                  <a:solidFill>
                                    <a:schemeClr val="tx1"/>
                                  </a:solidFill>
                                  <a:latin typeface="Cambria Math"/>
                                </a:rPr>
                                <m:t>𝐾</m:t>
                              </m:r>
                            </m:e>
                            <m:sub>
                              <m:r>
                                <a:rPr lang="en-US" i="1">
                                  <a:solidFill>
                                    <a:schemeClr val="tx1"/>
                                  </a:solidFill>
                                  <a:latin typeface="Cambria Math" panose="02040503050406030204" pitchFamily="18" charset="0"/>
                                </a:rPr>
                                <m:t>𝑡</m:t>
                              </m:r>
                            </m:sub>
                          </m:sSub>
                          <m:r>
                            <a:rPr lang="en-US" i="1">
                              <a:solidFill>
                                <a:schemeClr val="tx1"/>
                              </a:solidFill>
                              <a:latin typeface="Cambria Math"/>
                            </a:rPr>
                            <m:t>=</m:t>
                          </m:r>
                          <m:r>
                            <a:rPr lang="en-US" i="1">
                              <a:solidFill>
                                <a:schemeClr val="tx1"/>
                              </a:solidFill>
                              <a:latin typeface="Cambria Math"/>
                            </a:rPr>
                            <m:t>𝐾</m:t>
                          </m:r>
                        </m:e>
                        <m:sub>
                          <m:r>
                            <a:rPr lang="en-US" i="1">
                              <a:solidFill>
                                <a:schemeClr val="tx1"/>
                              </a:solidFill>
                              <a:latin typeface="Cambria Math"/>
                            </a:rPr>
                            <m:t>𝑜</m:t>
                          </m:r>
                        </m:sub>
                      </m:sSub>
                      <m:r>
                        <a:rPr lang="en-US" i="1">
                          <a:solidFill>
                            <a:schemeClr val="tx1"/>
                          </a:solidFill>
                          <a:latin typeface="Cambria Math"/>
                        </a:rPr>
                        <m:t>+</m:t>
                      </m:r>
                      <m:r>
                        <a:rPr lang="en-US" i="1">
                          <a:solidFill>
                            <a:schemeClr val="tx1"/>
                          </a:solidFill>
                          <a:latin typeface="Cambria Math"/>
                        </a:rPr>
                        <m:t>𝛵</m:t>
                      </m:r>
                      <m:r>
                        <a:rPr lang="en-US" i="1">
                          <a:solidFill>
                            <a:schemeClr val="tx1"/>
                          </a:solidFill>
                          <a:latin typeface="Cambria Math"/>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a:rPr>
                            <m:t>𝐾</m:t>
                          </m:r>
                        </m:e>
                        <m:sub>
                          <m:r>
                            <a:rPr lang="en-US" i="1">
                              <a:solidFill>
                                <a:schemeClr val="tx1"/>
                              </a:solidFill>
                              <a:latin typeface="Cambria Math"/>
                            </a:rPr>
                            <m:t>𝑜</m:t>
                          </m:r>
                        </m:sub>
                      </m:sSub>
                      <m:r>
                        <a:rPr lang="en-US" i="1">
                          <a:solidFill>
                            <a:schemeClr val="tx1"/>
                          </a:solidFill>
                          <a:latin typeface="Cambria Math"/>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a:rPr>
                            <m:t>𝐾</m:t>
                          </m:r>
                        </m:e>
                        <m:sub>
                          <m:r>
                            <a:rPr lang="en-US" i="1">
                              <a:solidFill>
                                <a:schemeClr val="tx1"/>
                              </a:solidFill>
                              <a:latin typeface="Cambria Math"/>
                            </a:rPr>
                            <m:t>𝑜</m:t>
                          </m:r>
                        </m:sub>
                      </m:sSub>
                      <m:r>
                        <a:rPr lang="en-US" i="1">
                          <a:solidFill>
                            <a:schemeClr val="tx1"/>
                          </a:solidFill>
                          <a:latin typeface="Cambria Math"/>
                        </a:rPr>
                        <m:t>.</m:t>
                      </m:r>
                      <m:r>
                        <a:rPr lang="en-US" i="1">
                          <a:solidFill>
                            <a:schemeClr val="tx1"/>
                          </a:solidFill>
                          <a:latin typeface="Cambria Math"/>
                        </a:rPr>
                        <m:t>𝑖</m:t>
                      </m:r>
                      <m:r>
                        <a:rPr lang="en-US" i="1">
                          <a:solidFill>
                            <a:schemeClr val="tx1"/>
                          </a:solidFill>
                          <a:latin typeface="Cambria Math"/>
                        </a:rPr>
                        <m:t>.</m:t>
                      </m:r>
                      <m:r>
                        <a:rPr lang="en-US" i="1">
                          <a:solidFill>
                            <a:schemeClr val="tx1"/>
                          </a:solidFill>
                          <a:latin typeface="Cambria Math" panose="02040503050406030204" pitchFamily="18" charset="0"/>
                        </a:rPr>
                        <m:t>𝑡</m:t>
                      </m:r>
                      <m:r>
                        <a:rPr lang="en-US" i="1">
                          <a:solidFill>
                            <a:schemeClr val="tx1"/>
                          </a:solidFill>
                          <a:latin typeface="Cambria Math"/>
                        </a:rPr>
                        <m:t>⟺ </m:t>
                      </m:r>
                      <m:sSub>
                        <m:sSubPr>
                          <m:ctrlPr>
                            <a:rPr lang="en-US" i="1">
                              <a:solidFill>
                                <a:schemeClr val="tx1"/>
                              </a:solidFill>
                              <a:latin typeface="Cambria Math" panose="02040503050406030204" pitchFamily="18" charset="0"/>
                            </a:rPr>
                          </m:ctrlPr>
                        </m:sSubPr>
                        <m:e>
                          <m:r>
                            <a:rPr lang="en-US" i="1">
                              <a:solidFill>
                                <a:schemeClr val="tx1"/>
                              </a:solidFill>
                              <a:latin typeface="Cambria Math"/>
                            </a:rPr>
                            <m:t>𝐾</m:t>
                          </m:r>
                        </m:e>
                        <m:sub>
                          <m:r>
                            <a:rPr lang="en-US" i="1">
                              <a:solidFill>
                                <a:schemeClr val="tx1"/>
                              </a:solidFill>
                              <a:latin typeface="Cambria Math" panose="02040503050406030204" pitchFamily="18" charset="0"/>
                            </a:rPr>
                            <m:t>𝑡</m:t>
                          </m:r>
                        </m:sub>
                      </m:sSub>
                      <m:r>
                        <a:rPr lang="en-US" i="1">
                          <a:solidFill>
                            <a:schemeClr val="tx1"/>
                          </a:solidFill>
                          <a:latin typeface="Cambria Math"/>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a:rPr>
                            <m:t>𝐾</m:t>
                          </m:r>
                        </m:e>
                        <m:sub>
                          <m:r>
                            <a:rPr lang="en-US" i="1">
                              <a:solidFill>
                                <a:schemeClr val="tx1"/>
                              </a:solidFill>
                              <a:latin typeface="Cambria Math"/>
                            </a:rPr>
                            <m:t>𝑜</m:t>
                          </m:r>
                        </m:sub>
                      </m:sSub>
                      <m:r>
                        <a:rPr lang="en-US" i="1">
                          <a:solidFill>
                            <a:schemeClr val="tx1"/>
                          </a:solidFill>
                          <a:latin typeface="Cambria Math"/>
                        </a:rPr>
                        <m:t>.</m:t>
                      </m:r>
                      <m:d>
                        <m:dPr>
                          <m:ctrlPr>
                            <a:rPr lang="en-US" i="1">
                              <a:solidFill>
                                <a:schemeClr val="tx1"/>
                              </a:solidFill>
                              <a:latin typeface="Cambria Math" panose="02040503050406030204" pitchFamily="18" charset="0"/>
                            </a:rPr>
                          </m:ctrlPr>
                        </m:dPr>
                        <m:e>
                          <m:r>
                            <a:rPr lang="en-US" i="1">
                              <a:solidFill>
                                <a:schemeClr val="tx1"/>
                              </a:solidFill>
                              <a:latin typeface="Cambria Math"/>
                            </a:rPr>
                            <m:t>1+</m:t>
                          </m:r>
                          <m:r>
                            <a:rPr lang="en-US" i="1">
                              <a:solidFill>
                                <a:schemeClr val="tx1"/>
                              </a:solidFill>
                              <a:latin typeface="Cambria Math"/>
                            </a:rPr>
                            <m:t>𝑖</m:t>
                          </m:r>
                          <m:r>
                            <a:rPr lang="en-US" i="1">
                              <a:solidFill>
                                <a:schemeClr val="tx1"/>
                              </a:solidFill>
                              <a:latin typeface="Cambria Math"/>
                            </a:rPr>
                            <m:t>.</m:t>
                          </m:r>
                          <m:r>
                            <a:rPr lang="en-US" i="1">
                              <a:solidFill>
                                <a:schemeClr val="tx1"/>
                              </a:solidFill>
                              <a:latin typeface="Cambria Math" panose="02040503050406030204" pitchFamily="18" charset="0"/>
                            </a:rPr>
                            <m:t>𝑡</m:t>
                          </m:r>
                        </m:e>
                      </m:d>
                    </m:oMath>
                  </m:oMathPara>
                </a14:m>
                <a:endParaRPr lang="el-GR" dirty="0">
                  <a:solidFill>
                    <a:schemeClr val="tx1"/>
                  </a:solidFill>
                </a:endParaRPr>
              </a:p>
              <a:p>
                <a:pPr algn="l"/>
                <a:r>
                  <a:rPr lang="el-GR" dirty="0">
                    <a:solidFill>
                      <a:schemeClr val="tx1"/>
                    </a:solidFill>
                  </a:rPr>
                  <a:t>          όπου</a:t>
                </a:r>
              </a:p>
              <a:p>
                <a:pPr algn="ctr"/>
                <a14:m>
                  <m:oMath xmlns:m="http://schemas.openxmlformats.org/officeDocument/2006/math">
                    <m:r>
                      <a:rPr lang="en-US" i="1">
                        <a:solidFill>
                          <a:schemeClr val="tx1"/>
                        </a:solidFill>
                        <a:latin typeface="Cambria Math"/>
                      </a:rPr>
                      <m:t>𝛵</m:t>
                    </m:r>
                    <m:r>
                      <a:rPr lang="en-US" i="1">
                        <a:solidFill>
                          <a:schemeClr val="tx1"/>
                        </a:solidFill>
                        <a:latin typeface="Cambria Math"/>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a:rPr>
                          <m:t>𝐾</m:t>
                        </m:r>
                      </m:e>
                      <m:sub>
                        <m:r>
                          <a:rPr lang="en-US" i="1">
                            <a:solidFill>
                              <a:schemeClr val="tx1"/>
                            </a:solidFill>
                            <a:latin typeface="Cambria Math"/>
                          </a:rPr>
                          <m:t>𝑜</m:t>
                        </m:r>
                      </m:sub>
                    </m:sSub>
                    <m:r>
                      <a:rPr lang="en-US" i="1">
                        <a:solidFill>
                          <a:schemeClr val="tx1"/>
                        </a:solidFill>
                        <a:latin typeface="Cambria Math"/>
                      </a:rPr>
                      <m:t>.</m:t>
                    </m:r>
                    <m:r>
                      <a:rPr lang="en-US" i="1">
                        <a:solidFill>
                          <a:schemeClr val="tx1"/>
                        </a:solidFill>
                        <a:latin typeface="Cambria Math"/>
                      </a:rPr>
                      <m:t>𝑖</m:t>
                    </m:r>
                    <m:r>
                      <a:rPr lang="en-US" i="1">
                        <a:solidFill>
                          <a:schemeClr val="tx1"/>
                        </a:solidFill>
                        <a:latin typeface="Cambria Math"/>
                      </a:rPr>
                      <m:t>.</m:t>
                    </m:r>
                    <m:r>
                      <a:rPr lang="en-US" i="1">
                        <a:solidFill>
                          <a:schemeClr val="tx1"/>
                        </a:solidFill>
                        <a:latin typeface="Cambria Math" panose="02040503050406030204" pitchFamily="18" charset="0"/>
                      </a:rPr>
                      <m:t>𝑡</m:t>
                    </m:r>
                    <m:r>
                      <a:rPr lang="en-US" i="1">
                        <a:solidFill>
                          <a:schemeClr val="tx1"/>
                        </a:solidFill>
                        <a:latin typeface="Cambria Math"/>
                      </a:rPr>
                      <m:t> </m:t>
                    </m:r>
                  </m:oMath>
                </a14:m>
                <a:r>
                  <a:rPr lang="el-GR" dirty="0">
                    <a:solidFill>
                      <a:schemeClr val="tx1"/>
                    </a:solidFill>
                  </a:rPr>
                  <a:t>       ή     </a:t>
                </a:r>
                <a14:m>
                  <m:oMath xmlns:m="http://schemas.openxmlformats.org/officeDocument/2006/math">
                    <m:r>
                      <a:rPr lang="en-US" i="1">
                        <a:solidFill>
                          <a:schemeClr val="tx1"/>
                        </a:solidFill>
                        <a:latin typeface="Cambria Math"/>
                      </a:rPr>
                      <m:t>𝛵</m:t>
                    </m:r>
                    <m:r>
                      <a:rPr lang="en-US" i="1">
                        <a:solidFill>
                          <a:schemeClr val="tx1"/>
                        </a:solidFill>
                        <a:latin typeface="Cambria Math"/>
                      </a:rPr>
                      <m:t>=</m:t>
                    </m:r>
                    <m:sSub>
                      <m:sSubPr>
                        <m:ctrlPr>
                          <a:rPr lang="en-US" i="1">
                            <a:solidFill>
                              <a:schemeClr val="tx1"/>
                            </a:solidFill>
                            <a:latin typeface="Cambria Math" panose="02040503050406030204" pitchFamily="18" charset="0"/>
                          </a:rPr>
                        </m:ctrlPr>
                      </m:sSubPr>
                      <m:e>
                        <m:sSub>
                          <m:sSubPr>
                            <m:ctrlPr>
                              <a:rPr lang="en-US" i="1">
                                <a:solidFill>
                                  <a:schemeClr val="tx1"/>
                                </a:solidFill>
                                <a:latin typeface="Cambria Math" panose="02040503050406030204" pitchFamily="18" charset="0"/>
                              </a:rPr>
                            </m:ctrlPr>
                          </m:sSubPr>
                          <m:e>
                            <m:r>
                              <a:rPr lang="en-US" i="1">
                                <a:solidFill>
                                  <a:schemeClr val="tx1"/>
                                </a:solidFill>
                                <a:latin typeface="Cambria Math"/>
                              </a:rPr>
                              <m:t>𝐾</m:t>
                            </m:r>
                          </m:e>
                          <m:sub>
                            <m:r>
                              <a:rPr lang="en-US" i="1">
                                <a:solidFill>
                                  <a:schemeClr val="tx1"/>
                                </a:solidFill>
                                <a:latin typeface="Cambria Math" panose="02040503050406030204" pitchFamily="18" charset="0"/>
                              </a:rPr>
                              <m:t>𝑡</m:t>
                            </m:r>
                          </m:sub>
                        </m:sSub>
                        <m:r>
                          <a:rPr lang="el-GR" i="1">
                            <a:solidFill>
                              <a:schemeClr val="tx1"/>
                            </a:solidFill>
                            <a:latin typeface="Cambria Math"/>
                          </a:rPr>
                          <m:t>−</m:t>
                        </m:r>
                        <m:r>
                          <a:rPr lang="en-US" i="1">
                            <a:solidFill>
                              <a:schemeClr val="tx1"/>
                            </a:solidFill>
                            <a:latin typeface="Cambria Math"/>
                          </a:rPr>
                          <m:t>𝐾</m:t>
                        </m:r>
                      </m:e>
                      <m:sub>
                        <m:r>
                          <a:rPr lang="en-US" i="1">
                            <a:solidFill>
                              <a:schemeClr val="tx1"/>
                            </a:solidFill>
                            <a:latin typeface="Cambria Math"/>
                          </a:rPr>
                          <m:t>𝑜</m:t>
                        </m:r>
                      </m:sub>
                    </m:sSub>
                  </m:oMath>
                </a14:m>
                <a:endParaRPr lang="el-GR" dirty="0">
                  <a:solidFill>
                    <a:schemeClr val="tx1"/>
                  </a:solidFill>
                </a:endParaRPr>
              </a:p>
              <a:p>
                <a:pPr algn="ctr"/>
                <a:endParaRPr lang="el-GR" dirty="0">
                  <a:solidFill>
                    <a:schemeClr val="tx1"/>
                  </a:solidFill>
                </a:endParaRPr>
              </a:p>
              <a:p>
                <a:pPr algn="l"/>
                <a14:m>
                  <m:oMath xmlns:m="http://schemas.openxmlformats.org/officeDocument/2006/math">
                    <m:r>
                      <a:rPr lang="el-GR" i="1">
                        <a:solidFill>
                          <a:schemeClr val="tx1"/>
                        </a:solidFill>
                        <a:latin typeface="Cambria Math" panose="02040503050406030204" pitchFamily="18" charset="0"/>
                      </a:rPr>
                      <m:t>                            </m:t>
                    </m:r>
                    <m:r>
                      <m:rPr>
                        <m:sty m:val="p"/>
                      </m:rPr>
                      <a:rPr lang="el-GR" i="1">
                        <a:solidFill>
                          <a:schemeClr val="tx1"/>
                        </a:solidFill>
                        <a:latin typeface="Cambria Math" panose="02040503050406030204" pitchFamily="18" charset="0"/>
                      </a:rPr>
                      <m:t>Τ</m:t>
                    </m:r>
                  </m:oMath>
                </a14:m>
                <a:r>
                  <a:rPr lang="el-GR" i="1" dirty="0">
                    <a:solidFill>
                      <a:schemeClr val="tx1"/>
                    </a:solidFill>
                    <a:latin typeface="Cambria Math" panose="02040503050406030204" pitchFamily="18" charset="0"/>
                  </a:rPr>
                  <a:t>	</a:t>
                </a:r>
                <a:r>
                  <a:rPr lang="el-GR" dirty="0">
                    <a:solidFill>
                      <a:schemeClr val="tx1"/>
                    </a:solidFill>
                    <a:latin typeface="Calibri Light" panose="020F0302020204030204" pitchFamily="34" charset="0"/>
                    <a:cs typeface="Calibri Light" panose="020F0302020204030204" pitchFamily="34" charset="0"/>
                  </a:rPr>
                  <a:t>: Τόκος</a:t>
                </a:r>
                <a:endParaRPr lang="el-GR" dirty="0">
                  <a:solidFill>
                    <a:schemeClr val="tx1"/>
                  </a:solidFill>
                </a:endParaRPr>
              </a:p>
              <a:p>
                <a:pPr algn="l"/>
                <a14:m>
                  <m:oMath xmlns:m="http://schemas.openxmlformats.org/officeDocument/2006/math">
                    <m:sSub>
                      <m:sSubPr>
                        <m:ctrlPr>
                          <a:rPr lang="en-US" i="1">
                            <a:solidFill>
                              <a:schemeClr val="tx1"/>
                            </a:solidFill>
                            <a:latin typeface="Cambria Math" panose="02040503050406030204" pitchFamily="18" charset="0"/>
                          </a:rPr>
                        </m:ctrlPr>
                      </m:sSubPr>
                      <m:e>
                        <m:r>
                          <a:rPr lang="el-GR" i="1">
                            <a:solidFill>
                              <a:schemeClr val="tx1"/>
                            </a:solidFill>
                            <a:latin typeface="Cambria Math"/>
                          </a:rPr>
                          <m:t>                            </m:t>
                        </m:r>
                        <m:r>
                          <a:rPr lang="en-US" i="1">
                            <a:solidFill>
                              <a:schemeClr val="tx1"/>
                            </a:solidFill>
                            <a:latin typeface="Cambria Math"/>
                          </a:rPr>
                          <m:t>𝐾</m:t>
                        </m:r>
                      </m:e>
                      <m:sub>
                        <m:r>
                          <a:rPr lang="en-US" i="1">
                            <a:solidFill>
                              <a:schemeClr val="tx1"/>
                            </a:solidFill>
                            <a:latin typeface="Cambria Math"/>
                          </a:rPr>
                          <m:t>𝑜</m:t>
                        </m:r>
                      </m:sub>
                    </m:sSub>
                  </m:oMath>
                </a14:m>
                <a:r>
                  <a:rPr lang="el-GR" dirty="0">
                    <a:solidFill>
                      <a:schemeClr val="tx1"/>
                    </a:solidFill>
                  </a:rPr>
                  <a:t>	: Αρχικό κεφάλαιο</a:t>
                </a:r>
                <a:endParaRPr lang="en-US" dirty="0">
                  <a:solidFill>
                    <a:schemeClr val="tx1"/>
                  </a:solidFill>
                </a:endParaRPr>
              </a:p>
              <a:p>
                <a:pPr algn="l"/>
                <a:r>
                  <a:rPr lang="el-GR" dirty="0">
                    <a:solidFill>
                      <a:schemeClr val="tx1"/>
                    </a:solidFill>
                  </a:rPr>
                  <a:t>		</a:t>
                </a:r>
                <a14:m>
                  <m:oMath xmlns:m="http://schemas.openxmlformats.org/officeDocument/2006/math">
                    <m:sSub>
                      <m:sSubPr>
                        <m:ctrlPr>
                          <a:rPr lang="en-US" i="1">
                            <a:solidFill>
                              <a:schemeClr val="tx1"/>
                            </a:solidFill>
                            <a:latin typeface="Cambria Math" panose="02040503050406030204" pitchFamily="18" charset="0"/>
                          </a:rPr>
                        </m:ctrlPr>
                      </m:sSubPr>
                      <m:e>
                        <m:r>
                          <a:rPr lang="en-US" i="1">
                            <a:solidFill>
                              <a:schemeClr val="tx1"/>
                            </a:solidFill>
                            <a:latin typeface="Cambria Math"/>
                          </a:rPr>
                          <m:t>𝐾</m:t>
                        </m:r>
                      </m:e>
                      <m:sub>
                        <m:r>
                          <a:rPr lang="en-US" i="1">
                            <a:solidFill>
                              <a:schemeClr val="tx1"/>
                            </a:solidFill>
                            <a:latin typeface="Cambria Math" panose="02040503050406030204" pitchFamily="18" charset="0"/>
                          </a:rPr>
                          <m:t>𝑡</m:t>
                        </m:r>
                      </m:sub>
                    </m:sSub>
                  </m:oMath>
                </a14:m>
                <a:r>
                  <a:rPr lang="el-GR" dirty="0">
                    <a:solidFill>
                      <a:schemeClr val="tx1"/>
                    </a:solidFill>
                  </a:rPr>
                  <a:t>	: Μελλοντικό κεφάλαιο</a:t>
                </a:r>
                <a:endParaRPr lang="en-US" dirty="0">
                  <a:solidFill>
                    <a:schemeClr val="tx1"/>
                  </a:solidFill>
                </a:endParaRPr>
              </a:p>
              <a:p>
                <a:pPr algn="l"/>
                <a:r>
                  <a:rPr lang="el-GR" dirty="0">
                    <a:solidFill>
                      <a:schemeClr val="tx1"/>
                    </a:solidFill>
                  </a:rPr>
                  <a:t>		</a:t>
                </a:r>
                <a14:m>
                  <m:oMath xmlns:m="http://schemas.openxmlformats.org/officeDocument/2006/math">
                    <m:r>
                      <a:rPr lang="en-US" i="1">
                        <a:solidFill>
                          <a:schemeClr val="tx1"/>
                        </a:solidFill>
                        <a:latin typeface="Cambria Math"/>
                      </a:rPr>
                      <m:t>𝑖</m:t>
                    </m:r>
                  </m:oMath>
                </a14:m>
                <a:r>
                  <a:rPr lang="el-GR" dirty="0">
                    <a:solidFill>
                      <a:schemeClr val="tx1"/>
                    </a:solidFill>
                  </a:rPr>
                  <a:t>	: Επιτόκιο</a:t>
                </a:r>
                <a:endParaRPr lang="en-US" dirty="0">
                  <a:solidFill>
                    <a:schemeClr val="tx1"/>
                  </a:solidFill>
                </a:endParaRPr>
              </a:p>
              <a:p>
                <a:pPr algn="l"/>
                <a:r>
                  <a:rPr lang="el-GR" dirty="0">
                    <a:solidFill>
                      <a:schemeClr val="tx1"/>
                    </a:solidFill>
                  </a:rPr>
                  <a:t>		</a:t>
                </a:r>
                <a14:m>
                  <m:oMath xmlns:m="http://schemas.openxmlformats.org/officeDocument/2006/math">
                    <m:r>
                      <a:rPr lang="en-US" i="1">
                        <a:solidFill>
                          <a:schemeClr val="tx1"/>
                        </a:solidFill>
                        <a:latin typeface="Cambria Math" panose="02040503050406030204" pitchFamily="18" charset="0"/>
                      </a:rPr>
                      <m:t>𝑡</m:t>
                    </m:r>
                  </m:oMath>
                </a14:m>
                <a:r>
                  <a:rPr lang="el-GR" dirty="0">
                    <a:solidFill>
                      <a:schemeClr val="tx1"/>
                    </a:solidFill>
                  </a:rPr>
                  <a:t>	: Έτη Εκτοκισμού</a:t>
                </a:r>
              </a:p>
            </p:txBody>
          </p:sp>
        </mc:Choice>
        <mc:Fallback>
          <p:sp>
            <p:nvSpPr>
              <p:cNvPr id="9" name="Title 2"/>
              <p:cNvSpPr txBox="1">
                <a:spLocks noRot="1" noChangeAspect="1" noMove="1" noResize="1" noEditPoints="1" noAdjustHandles="1" noChangeArrowheads="1" noChangeShapeType="1" noTextEdit="1"/>
              </p:cNvSpPr>
              <p:nvPr/>
            </p:nvSpPr>
            <p:spPr>
              <a:xfrm>
                <a:off x="1213658" y="947651"/>
                <a:ext cx="9892146" cy="5910349"/>
              </a:xfrm>
              <a:prstGeom prst="rect">
                <a:avLst/>
              </a:prstGeom>
              <a:blipFill>
                <a:blip r:embed="rId2"/>
                <a:stretch>
                  <a:fillRect l="-801" r="-986" b="-1753"/>
                </a:stretch>
              </a:blipFill>
            </p:spPr>
            <p:txBody>
              <a:bodyPr/>
              <a:lstStyle/>
              <a:p>
                <a:r>
                  <a:rPr lang="el-GR">
                    <a:noFill/>
                  </a:rPr>
                  <a:t> </a:t>
                </a:r>
              </a:p>
            </p:txBody>
          </p:sp>
        </mc:Fallback>
      </mc:AlternateContent>
    </p:spTree>
    <p:extLst>
      <p:ext uri="{BB962C8B-B14F-4D97-AF65-F5344CB8AC3E}">
        <p14:creationId xmlns:p14="http://schemas.microsoft.com/office/powerpoint/2010/main" val="3987137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457201"/>
            <a:ext cx="8001000" cy="838200"/>
          </a:xfrm>
        </p:spPr>
        <p:txBody>
          <a:bodyPr>
            <a:normAutofit fontScale="92500"/>
          </a:bodyPr>
          <a:lstStyle/>
          <a:p>
            <a:r>
              <a:rPr lang="el-GR" sz="3200" dirty="0"/>
              <a:t>  Παράδειγμα Υπολογισμός Μελλοντικής Αξίας</a:t>
            </a:r>
          </a:p>
        </p:txBody>
      </p:sp>
      <p:sp>
        <p:nvSpPr>
          <p:cNvPr id="5" name="Title 2"/>
          <p:cNvSpPr txBox="1">
            <a:spLocks/>
          </p:cNvSpPr>
          <p:nvPr/>
        </p:nvSpPr>
        <p:spPr>
          <a:xfrm>
            <a:off x="2209800"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n-US" sz="2400" dirty="0"/>
          </a:p>
        </p:txBody>
      </p:sp>
      <p:sp>
        <p:nvSpPr>
          <p:cNvPr id="6" name="Title 2"/>
          <p:cNvSpPr txBox="1">
            <a:spLocks/>
          </p:cNvSpPr>
          <p:nvPr/>
        </p:nvSpPr>
        <p:spPr>
          <a:xfrm>
            <a:off x="2166257"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p:txBody>
      </p:sp>
      <p:sp>
        <p:nvSpPr>
          <p:cNvPr id="7" name="Title 2"/>
          <p:cNvSpPr txBox="1">
            <a:spLocks/>
          </p:cNvSpPr>
          <p:nvPr/>
        </p:nvSpPr>
        <p:spPr>
          <a:xfrm>
            <a:off x="2318657" y="1719943"/>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p:txBody>
      </p:sp>
      <p:sp>
        <p:nvSpPr>
          <p:cNvPr id="8" name="Title 2"/>
          <p:cNvSpPr txBox="1">
            <a:spLocks/>
          </p:cNvSpPr>
          <p:nvPr/>
        </p:nvSpPr>
        <p:spPr>
          <a:xfrm>
            <a:off x="2166257" y="12192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a:p>
            <a:pPr algn="l"/>
            <a:endParaRPr lang="el-GR" sz="2400" dirty="0"/>
          </a:p>
          <a:p>
            <a:pPr algn="l"/>
            <a:endParaRPr lang="el-GR" sz="2400" dirty="0"/>
          </a:p>
        </p:txBody>
      </p:sp>
      <mc:AlternateContent xmlns:mc="http://schemas.openxmlformats.org/markup-compatibility/2006">
        <mc:Choice xmlns:a14="http://schemas.microsoft.com/office/drawing/2010/main" Requires="a14">
          <p:sp>
            <p:nvSpPr>
              <p:cNvPr id="9" name="Title 2"/>
              <p:cNvSpPr txBox="1">
                <a:spLocks/>
              </p:cNvSpPr>
              <p:nvPr/>
            </p:nvSpPr>
            <p:spPr>
              <a:xfrm>
                <a:off x="1981200" y="1415145"/>
                <a:ext cx="7924800" cy="5442854"/>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i="1" dirty="0">
                  <a:solidFill>
                    <a:schemeClr val="tx1"/>
                  </a:solidFill>
                </a:endParaRPr>
              </a:p>
              <a:p>
                <a:pPr algn="just"/>
                <a:r>
                  <a:rPr lang="el-GR" sz="2400" i="1" dirty="0">
                    <a:solidFill>
                      <a:schemeClr val="tx1"/>
                    </a:solidFill>
                  </a:rPr>
                  <a:t>Υποθέστε ότι κάποιος θέλει να επενδύσει στην τράπεζα ένα ποσό 1</a:t>
                </a:r>
                <a:r>
                  <a:rPr lang="en-US" sz="2400" i="1" dirty="0">
                    <a:solidFill>
                      <a:schemeClr val="tx1"/>
                    </a:solidFill>
                  </a:rPr>
                  <a:t>,</a:t>
                </a:r>
                <a:r>
                  <a:rPr lang="el-GR" sz="2400" i="1" dirty="0">
                    <a:solidFill>
                      <a:schemeClr val="tx1"/>
                    </a:solidFill>
                  </a:rPr>
                  <a:t>000 ευρώ για ένα χρόνο με ετήσιο επιτόκιο 5%.</a:t>
                </a:r>
              </a:p>
              <a:p>
                <a:pPr algn="l"/>
                <a:endParaRPr lang="en-US" sz="2400" i="1" dirty="0">
                  <a:solidFill>
                    <a:schemeClr val="tx1"/>
                  </a:solidFill>
                </a:endParaRPr>
              </a:p>
              <a:p>
                <a:pPr algn="l"/>
                <a:r>
                  <a:rPr lang="el-GR" sz="2400" i="1" dirty="0">
                    <a:solidFill>
                      <a:schemeClr val="tx1"/>
                    </a:solidFill>
                  </a:rPr>
                  <a:t>έχουμε</a:t>
                </a:r>
                <a:endParaRPr lang="el-GR" sz="2400" dirty="0">
                  <a:solidFill>
                    <a:schemeClr val="tx1"/>
                  </a:solidFill>
                </a:endParaRPr>
              </a:p>
              <a:p>
                <a:pPr algn="l"/>
                <a14:m>
                  <m:oMath xmlns:m="http://schemas.openxmlformats.org/officeDocument/2006/math">
                    <m:sSub>
                      <m:sSubPr>
                        <m:ctrlPr>
                          <a:rPr lang="en-US" sz="2400" i="1">
                            <a:solidFill>
                              <a:schemeClr val="tx1"/>
                            </a:solidFill>
                            <a:latin typeface="Cambria Math" panose="02040503050406030204" pitchFamily="18" charset="0"/>
                          </a:rPr>
                        </m:ctrlPr>
                      </m:sSubPr>
                      <m:e>
                        <m:r>
                          <a:rPr lang="el-GR" sz="2400" i="1">
                            <a:solidFill>
                              <a:schemeClr val="tx1"/>
                            </a:solidFill>
                            <a:latin typeface="Cambria Math"/>
                          </a:rPr>
                          <m:t>                            </m:t>
                        </m:r>
                        <m:r>
                          <a:rPr lang="en-US" sz="2400" i="1">
                            <a:solidFill>
                              <a:schemeClr val="tx1"/>
                            </a:solidFill>
                            <a:latin typeface="Cambria Math"/>
                          </a:rPr>
                          <m:t>𝐾</m:t>
                        </m:r>
                      </m:e>
                      <m:sub>
                        <m:r>
                          <a:rPr lang="en-US" sz="2400" i="1">
                            <a:solidFill>
                              <a:schemeClr val="tx1"/>
                            </a:solidFill>
                            <a:latin typeface="Cambria Math"/>
                          </a:rPr>
                          <m:t>𝑜</m:t>
                        </m:r>
                      </m:sub>
                    </m:sSub>
                  </m:oMath>
                </a14:m>
                <a:r>
                  <a:rPr lang="el-GR" sz="2400" dirty="0">
                    <a:solidFill>
                      <a:schemeClr val="tx1"/>
                    </a:solidFill>
                  </a:rPr>
                  <a:t>	: 1,000</a:t>
                </a:r>
                <a:endParaRPr lang="en-US" sz="2400" dirty="0">
                  <a:solidFill>
                    <a:schemeClr val="tx1"/>
                  </a:solidFill>
                </a:endParaRPr>
              </a:p>
              <a:p>
                <a:pPr algn="l"/>
                <a:r>
                  <a:rPr lang="el-GR" sz="2400" dirty="0">
                    <a:solidFill>
                      <a:schemeClr val="tx1"/>
                    </a:solidFill>
                  </a:rPr>
                  <a:t>		</a:t>
                </a:r>
                <a14:m>
                  <m:oMath xmlns:m="http://schemas.openxmlformats.org/officeDocument/2006/math">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𝐾</m:t>
                        </m:r>
                      </m:e>
                      <m:sub>
                        <m:r>
                          <a:rPr lang="en-US" sz="2400" i="1">
                            <a:solidFill>
                              <a:schemeClr val="tx1"/>
                            </a:solidFill>
                            <a:latin typeface="Cambria Math" panose="02040503050406030204" pitchFamily="18" charset="0"/>
                          </a:rPr>
                          <m:t>𝑡</m:t>
                        </m:r>
                      </m:sub>
                    </m:sSub>
                  </m:oMath>
                </a14:m>
                <a:r>
                  <a:rPr lang="el-GR" sz="2400" dirty="0">
                    <a:solidFill>
                      <a:schemeClr val="tx1"/>
                    </a:solidFill>
                  </a:rPr>
                  <a:t>	: Μελλοντικό κεφάλαιο</a:t>
                </a:r>
                <a:endParaRPr lang="en-US" sz="2400" dirty="0">
                  <a:solidFill>
                    <a:schemeClr val="tx1"/>
                  </a:solidFill>
                </a:endParaRPr>
              </a:p>
              <a:p>
                <a:pPr algn="l"/>
                <a:r>
                  <a:rPr lang="el-GR" sz="2400" dirty="0">
                    <a:solidFill>
                      <a:schemeClr val="tx1"/>
                    </a:solidFill>
                  </a:rPr>
                  <a:t>		</a:t>
                </a:r>
                <a14:m>
                  <m:oMath xmlns:m="http://schemas.openxmlformats.org/officeDocument/2006/math">
                    <m:r>
                      <a:rPr lang="en-US" sz="2400" i="1">
                        <a:solidFill>
                          <a:schemeClr val="tx1"/>
                        </a:solidFill>
                        <a:latin typeface="Cambria Math"/>
                      </a:rPr>
                      <m:t>𝑖</m:t>
                    </m:r>
                  </m:oMath>
                </a14:m>
                <a:r>
                  <a:rPr lang="el-GR" sz="2400" dirty="0">
                    <a:solidFill>
                      <a:schemeClr val="tx1"/>
                    </a:solidFill>
                  </a:rPr>
                  <a:t>	: 5%</a:t>
                </a:r>
                <a:endParaRPr lang="en-US" sz="2400" dirty="0">
                  <a:solidFill>
                    <a:schemeClr val="tx1"/>
                  </a:solidFill>
                </a:endParaRPr>
              </a:p>
              <a:p>
                <a:pPr algn="l"/>
                <a:r>
                  <a:rPr lang="el-GR" sz="2400" dirty="0">
                    <a:solidFill>
                      <a:schemeClr val="tx1"/>
                    </a:solidFill>
                  </a:rPr>
                  <a:t>		</a:t>
                </a:r>
                <a14:m>
                  <m:oMath xmlns:m="http://schemas.openxmlformats.org/officeDocument/2006/math">
                    <m:r>
                      <a:rPr lang="en-US" sz="2400" i="1">
                        <a:solidFill>
                          <a:schemeClr val="tx1"/>
                        </a:solidFill>
                        <a:latin typeface="Cambria Math" panose="02040503050406030204" pitchFamily="18" charset="0"/>
                      </a:rPr>
                      <m:t>𝑡</m:t>
                    </m:r>
                  </m:oMath>
                </a14:m>
                <a:r>
                  <a:rPr lang="el-GR" sz="2400" dirty="0">
                    <a:solidFill>
                      <a:schemeClr val="tx1"/>
                    </a:solidFill>
                  </a:rPr>
                  <a:t>	: 1</a:t>
                </a:r>
                <a:endParaRPr lang="en-US" sz="2400" dirty="0">
                  <a:solidFill>
                    <a:schemeClr val="tx1"/>
                  </a:solidFill>
                </a:endParaRPr>
              </a:p>
              <a:p>
                <a:pPr algn="l"/>
                <a:endParaRPr lang="el-GR" sz="2400" i="1" dirty="0">
                  <a:solidFill>
                    <a:schemeClr val="tx1"/>
                  </a:solidFill>
                </a:endParaRPr>
              </a:p>
              <a:p>
                <a:pPr algn="l"/>
                <a:endParaRPr lang="el-GR" sz="2400" i="1" dirty="0">
                  <a:solidFill>
                    <a:schemeClr val="tx1"/>
                  </a:solidFill>
                </a:endParaRPr>
              </a:p>
              <a:p>
                <a:pPr algn="l"/>
                <a14:m>
                  <m:oMath xmlns:m="http://schemas.openxmlformats.org/officeDocument/2006/math">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𝐾</m:t>
                        </m:r>
                      </m:e>
                      <m:sub>
                        <m:r>
                          <a:rPr lang="en-US" sz="2400" i="1">
                            <a:solidFill>
                              <a:schemeClr val="tx1"/>
                            </a:solidFill>
                            <a:latin typeface="Cambria Math" panose="02040503050406030204" pitchFamily="18" charset="0"/>
                          </a:rPr>
                          <m:t>𝑡</m:t>
                        </m:r>
                      </m:sub>
                    </m:sSub>
                    <m:r>
                      <a:rPr lang="en-US" sz="2400" i="1">
                        <a:solidFill>
                          <a:schemeClr val="tx1"/>
                        </a:solidFill>
                        <a:latin typeface="Cambria Math"/>
                      </a:rPr>
                      <m:t>=</m:t>
                    </m:r>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𝐾</m:t>
                        </m:r>
                      </m:e>
                      <m:sub>
                        <m:r>
                          <a:rPr lang="en-US" sz="2400" i="1">
                            <a:solidFill>
                              <a:schemeClr val="tx1"/>
                            </a:solidFill>
                            <a:latin typeface="Cambria Math"/>
                          </a:rPr>
                          <m:t>𝑜</m:t>
                        </m:r>
                      </m:sub>
                    </m:sSub>
                    <m:r>
                      <a:rPr lang="en-US" sz="2400" i="1">
                        <a:solidFill>
                          <a:schemeClr val="tx1"/>
                        </a:solidFill>
                        <a:latin typeface="Cambria Math"/>
                      </a:rPr>
                      <m:t>.</m:t>
                    </m:r>
                    <m:d>
                      <m:dPr>
                        <m:ctrlPr>
                          <a:rPr lang="en-US" sz="2400" i="1">
                            <a:solidFill>
                              <a:schemeClr val="tx1"/>
                            </a:solidFill>
                            <a:latin typeface="Cambria Math" panose="02040503050406030204" pitchFamily="18" charset="0"/>
                          </a:rPr>
                        </m:ctrlPr>
                      </m:dPr>
                      <m:e>
                        <m:r>
                          <a:rPr lang="en-US" sz="2400" i="1">
                            <a:solidFill>
                              <a:schemeClr val="tx1"/>
                            </a:solidFill>
                            <a:latin typeface="Cambria Math"/>
                          </a:rPr>
                          <m:t>1+</m:t>
                        </m:r>
                        <m:r>
                          <a:rPr lang="en-US" sz="2400" i="1">
                            <a:solidFill>
                              <a:schemeClr val="tx1"/>
                            </a:solidFill>
                            <a:latin typeface="Cambria Math"/>
                          </a:rPr>
                          <m:t>𝑖</m:t>
                        </m:r>
                        <m:r>
                          <a:rPr lang="en-US" sz="2400" i="1">
                            <a:solidFill>
                              <a:schemeClr val="tx1"/>
                            </a:solidFill>
                            <a:latin typeface="Cambria Math"/>
                          </a:rPr>
                          <m:t>.</m:t>
                        </m:r>
                        <m:r>
                          <a:rPr lang="en-US" sz="2400" i="1">
                            <a:solidFill>
                              <a:schemeClr val="tx1"/>
                            </a:solidFill>
                            <a:latin typeface="Cambria Math" panose="02040503050406030204" pitchFamily="18" charset="0"/>
                          </a:rPr>
                          <m:t>𝑡</m:t>
                        </m:r>
                      </m:e>
                    </m:d>
                    <m:r>
                      <a:rPr lang="en-US" sz="2400" i="1">
                        <a:solidFill>
                          <a:schemeClr val="tx1"/>
                        </a:solidFill>
                        <a:latin typeface="Cambria Math"/>
                      </a:rPr>
                      <m:t>=1,000 ∗</m:t>
                    </m:r>
                    <m:d>
                      <m:dPr>
                        <m:ctrlPr>
                          <a:rPr lang="en-US" sz="2400" i="1">
                            <a:solidFill>
                              <a:schemeClr val="tx1"/>
                            </a:solidFill>
                            <a:latin typeface="Cambria Math" panose="02040503050406030204" pitchFamily="18" charset="0"/>
                          </a:rPr>
                        </m:ctrlPr>
                      </m:dPr>
                      <m:e>
                        <m:r>
                          <a:rPr lang="en-US" sz="2400" i="1">
                            <a:solidFill>
                              <a:schemeClr val="tx1"/>
                            </a:solidFill>
                            <a:latin typeface="Cambria Math"/>
                          </a:rPr>
                          <m:t>1+5%∗</m:t>
                        </m:r>
                        <m:r>
                          <a:rPr lang="el-GR" sz="2400" i="1">
                            <a:solidFill>
                              <a:schemeClr val="tx1"/>
                            </a:solidFill>
                            <a:latin typeface="Cambria Math" panose="02040503050406030204" pitchFamily="18" charset="0"/>
                          </a:rPr>
                          <m:t>1</m:t>
                        </m:r>
                      </m:e>
                    </m:d>
                    <m:r>
                      <a:rPr lang="en-US" sz="2400" i="1">
                        <a:solidFill>
                          <a:schemeClr val="tx1"/>
                        </a:solidFill>
                        <a:latin typeface="Cambria Math"/>
                      </a:rPr>
                      <m:t>=1,0</m:t>
                    </m:r>
                    <m:r>
                      <a:rPr lang="el-GR" sz="2400" i="1">
                        <a:solidFill>
                          <a:schemeClr val="tx1"/>
                        </a:solidFill>
                        <a:latin typeface="Cambria Math" panose="02040503050406030204" pitchFamily="18" charset="0"/>
                      </a:rPr>
                      <m:t>50</m:t>
                    </m:r>
                  </m:oMath>
                </a14:m>
                <a:r>
                  <a:rPr lang="en-US" sz="2400" dirty="0">
                    <a:solidFill>
                      <a:schemeClr val="tx1"/>
                    </a:solidFill>
                  </a:rPr>
                  <a:t>  </a:t>
                </a:r>
                <a:endParaRPr lang="el-GR" sz="2400" dirty="0">
                  <a:solidFill>
                    <a:schemeClr val="tx1"/>
                  </a:solidFill>
                </a:endParaRPr>
              </a:p>
              <a:p>
                <a:pPr algn="l"/>
                <a:r>
                  <a:rPr lang="el-GR" sz="2400" dirty="0">
                    <a:solidFill>
                      <a:schemeClr val="tx1"/>
                    </a:solidFill>
                  </a:rPr>
                  <a:t> όπου</a:t>
                </a:r>
                <a:endParaRPr lang="en-US" sz="2400" dirty="0">
                  <a:solidFill>
                    <a:schemeClr val="tx1"/>
                  </a:solidFill>
                </a:endParaRPr>
              </a:p>
              <a:p>
                <a:pPr algn="l"/>
                <a14:m>
                  <m:oMathPara xmlns:m="http://schemas.openxmlformats.org/officeDocument/2006/math">
                    <m:oMathParaPr>
                      <m:jc m:val="centerGroup"/>
                    </m:oMathParaPr>
                    <m:oMath xmlns:m="http://schemas.openxmlformats.org/officeDocument/2006/math">
                      <m:r>
                        <a:rPr lang="en-US" sz="2400" i="1" smtClean="0">
                          <a:solidFill>
                            <a:schemeClr val="tx1"/>
                          </a:solidFill>
                          <a:latin typeface="Cambria Math"/>
                        </a:rPr>
                        <m:t>𝛵</m:t>
                      </m:r>
                      <m:r>
                        <a:rPr lang="en-US" sz="2400" i="1" smtClean="0">
                          <a:solidFill>
                            <a:schemeClr val="tx1"/>
                          </a:solidFill>
                          <a:latin typeface="Cambria Math"/>
                        </a:rPr>
                        <m:t>=</m:t>
                      </m:r>
                      <m:sSub>
                        <m:sSubPr>
                          <m:ctrlPr>
                            <a:rPr lang="en-US" sz="2400" i="1">
                              <a:solidFill>
                                <a:schemeClr val="tx1"/>
                              </a:solidFill>
                              <a:latin typeface="Cambria Math" panose="02040503050406030204" pitchFamily="18" charset="0"/>
                            </a:rPr>
                          </m:ctrlPr>
                        </m:sSubPr>
                        <m:e>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𝐾</m:t>
                              </m:r>
                            </m:e>
                            <m:sub>
                              <m:r>
                                <a:rPr lang="en-US" sz="2400" i="1">
                                  <a:solidFill>
                                    <a:schemeClr val="tx1"/>
                                  </a:solidFill>
                                  <a:latin typeface="Cambria Math" panose="02040503050406030204" pitchFamily="18" charset="0"/>
                                </a:rPr>
                                <m:t>𝑡</m:t>
                              </m:r>
                            </m:sub>
                          </m:sSub>
                          <m:r>
                            <a:rPr lang="el-GR" sz="2400" i="1">
                              <a:solidFill>
                                <a:schemeClr val="tx1"/>
                              </a:solidFill>
                              <a:latin typeface="Cambria Math"/>
                            </a:rPr>
                            <m:t>−</m:t>
                          </m:r>
                          <m:r>
                            <a:rPr lang="en-US" sz="2400" i="1">
                              <a:solidFill>
                                <a:schemeClr val="tx1"/>
                              </a:solidFill>
                              <a:latin typeface="Cambria Math"/>
                            </a:rPr>
                            <m:t>𝐾</m:t>
                          </m:r>
                        </m:e>
                        <m:sub>
                          <m:r>
                            <a:rPr lang="en-US" sz="2400" i="1">
                              <a:solidFill>
                                <a:schemeClr val="tx1"/>
                              </a:solidFill>
                              <a:latin typeface="Cambria Math"/>
                            </a:rPr>
                            <m:t>𝑜</m:t>
                          </m:r>
                        </m:sub>
                      </m:sSub>
                      <m:r>
                        <a:rPr lang="en-US" sz="2400" i="1">
                          <a:solidFill>
                            <a:schemeClr val="tx1"/>
                          </a:solidFill>
                          <a:latin typeface="Cambria Math"/>
                        </a:rPr>
                        <m:t>=1,0</m:t>
                      </m:r>
                      <m:r>
                        <a:rPr lang="el-GR" sz="2400" i="1">
                          <a:solidFill>
                            <a:schemeClr val="tx1"/>
                          </a:solidFill>
                          <a:latin typeface="Cambria Math" panose="02040503050406030204" pitchFamily="18" charset="0"/>
                        </a:rPr>
                        <m:t>50</m:t>
                      </m:r>
                      <m:r>
                        <a:rPr lang="en-US" sz="2400" i="1">
                          <a:solidFill>
                            <a:schemeClr val="tx1"/>
                          </a:solidFill>
                          <a:latin typeface="Cambria Math"/>
                        </a:rPr>
                        <m:t>−1,000=</m:t>
                      </m:r>
                      <m:r>
                        <a:rPr lang="el-GR" sz="2400" i="1">
                          <a:solidFill>
                            <a:schemeClr val="tx1"/>
                          </a:solidFill>
                          <a:latin typeface="Cambria Math" panose="02040503050406030204" pitchFamily="18" charset="0"/>
                        </a:rPr>
                        <m:t>50</m:t>
                      </m:r>
                    </m:oMath>
                  </m:oMathPara>
                </a14:m>
                <a:endParaRPr lang="el-GR" sz="2400" dirty="0">
                  <a:solidFill>
                    <a:schemeClr val="tx1"/>
                  </a:solidFill>
                </a:endParaRPr>
              </a:p>
            </p:txBody>
          </p:sp>
        </mc:Choice>
        <mc:Fallback>
          <p:sp>
            <p:nvSpPr>
              <p:cNvPr id="9" name="Title 2"/>
              <p:cNvSpPr txBox="1">
                <a:spLocks noRot="1" noChangeAspect="1" noMove="1" noResize="1" noEditPoints="1" noAdjustHandles="1" noChangeArrowheads="1" noChangeShapeType="1" noTextEdit="1"/>
              </p:cNvSpPr>
              <p:nvPr/>
            </p:nvSpPr>
            <p:spPr>
              <a:xfrm>
                <a:off x="1981200" y="1415145"/>
                <a:ext cx="7924800" cy="5442854"/>
              </a:xfrm>
              <a:prstGeom prst="rect">
                <a:avLst/>
              </a:prstGeom>
              <a:blipFill>
                <a:blip r:embed="rId2"/>
                <a:stretch>
                  <a:fillRect l="-1154" r="-1154"/>
                </a:stretch>
              </a:blipFill>
            </p:spPr>
            <p:txBody>
              <a:bodyPr/>
              <a:lstStyle/>
              <a:p>
                <a:r>
                  <a:rPr lang="el-GR">
                    <a:noFill/>
                  </a:rPr>
                  <a:t> </a:t>
                </a:r>
              </a:p>
            </p:txBody>
          </p:sp>
        </mc:Fallback>
      </mc:AlternateContent>
    </p:spTree>
    <p:extLst>
      <p:ext uri="{BB962C8B-B14F-4D97-AF65-F5344CB8AC3E}">
        <p14:creationId xmlns:p14="http://schemas.microsoft.com/office/powerpoint/2010/main" val="1311045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457201"/>
            <a:ext cx="8001000" cy="838200"/>
          </a:xfrm>
        </p:spPr>
        <p:txBody>
          <a:bodyPr>
            <a:normAutofit/>
          </a:bodyPr>
          <a:lstStyle/>
          <a:p>
            <a:r>
              <a:rPr lang="el-GR" sz="3200" dirty="0"/>
              <a:t>Έννοια Μελλοντικής Αξίας Κεφαλαίου</a:t>
            </a:r>
          </a:p>
        </p:txBody>
      </p:sp>
      <p:sp>
        <p:nvSpPr>
          <p:cNvPr id="5" name="Title 2"/>
          <p:cNvSpPr txBox="1">
            <a:spLocks/>
          </p:cNvSpPr>
          <p:nvPr/>
        </p:nvSpPr>
        <p:spPr>
          <a:xfrm>
            <a:off x="2209800"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n-US" sz="2400" dirty="0"/>
          </a:p>
        </p:txBody>
      </p:sp>
      <p:sp>
        <p:nvSpPr>
          <p:cNvPr id="7" name="Title 2"/>
          <p:cNvSpPr txBox="1">
            <a:spLocks/>
          </p:cNvSpPr>
          <p:nvPr/>
        </p:nvSpPr>
        <p:spPr>
          <a:xfrm>
            <a:off x="2318657" y="1719943"/>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p:txBody>
      </p:sp>
      <p:sp>
        <p:nvSpPr>
          <p:cNvPr id="8" name="Title 2"/>
          <p:cNvSpPr txBox="1">
            <a:spLocks/>
          </p:cNvSpPr>
          <p:nvPr/>
        </p:nvSpPr>
        <p:spPr>
          <a:xfrm>
            <a:off x="2166257" y="1219200"/>
            <a:ext cx="7924800" cy="4876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a:p>
            <a:pPr algn="l"/>
            <a:endParaRPr lang="el-GR" sz="2400" dirty="0"/>
          </a:p>
          <a:p>
            <a:pPr algn="l"/>
            <a:endParaRPr lang="el-GR" sz="2400" dirty="0"/>
          </a:p>
          <a:p>
            <a:pPr algn="l"/>
            <a:endParaRPr lang="el-GR" sz="2400" dirty="0"/>
          </a:p>
        </p:txBody>
      </p:sp>
      <mc:AlternateContent xmlns:mc="http://schemas.openxmlformats.org/markup-compatibility/2006">
        <mc:Choice xmlns:a14="http://schemas.microsoft.com/office/drawing/2010/main" Requires="a14">
          <p:sp>
            <p:nvSpPr>
              <p:cNvPr id="9" name="Title 2"/>
              <p:cNvSpPr txBox="1">
                <a:spLocks/>
              </p:cNvSpPr>
              <p:nvPr/>
            </p:nvSpPr>
            <p:spPr>
              <a:xfrm>
                <a:off x="2275114" y="1219200"/>
                <a:ext cx="7924800" cy="5638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marL="342900" indent="-342900" algn="just">
                  <a:buFont typeface="Wingdings" pitchFamily="2" charset="2"/>
                  <a:buChar char="ü"/>
                </a:pPr>
                <a:r>
                  <a:rPr lang="el-GR" sz="2400" dirty="0">
                    <a:solidFill>
                      <a:schemeClr val="tx1"/>
                    </a:solidFill>
                  </a:rPr>
                  <a:t>Η </a:t>
                </a:r>
                <a:r>
                  <a:rPr lang="el-GR" sz="2400" i="1" dirty="0">
                    <a:solidFill>
                      <a:schemeClr val="tx1"/>
                    </a:solidFill>
                  </a:rPr>
                  <a:t>Μελλοντική Αξία Κεφαλαίου</a:t>
                </a:r>
                <a:r>
                  <a:rPr lang="el-GR" sz="2400" dirty="0">
                    <a:solidFill>
                      <a:schemeClr val="tx1"/>
                    </a:solidFill>
                  </a:rPr>
                  <a:t> είναι η αξία τους χρηματικού κεφαλαίου σε μία μελλοντική χρονική στιγμή</a:t>
                </a:r>
                <a:r>
                  <a:rPr lang="en-US" sz="2400" dirty="0">
                    <a:solidFill>
                      <a:schemeClr val="tx1"/>
                    </a:solidFill>
                  </a:rPr>
                  <a:t> </a:t>
                </a:r>
                <a:r>
                  <a:rPr lang="el-GR" sz="2400" dirty="0">
                    <a:solidFill>
                      <a:schemeClr val="tx1"/>
                    </a:solidFill>
                  </a:rPr>
                  <a:t>όταν το διάστημα του χρόνου είναι μικρότερο του ενός ημερολογιακού έτους</a:t>
                </a:r>
              </a:p>
              <a:p>
                <a:pPr marL="342900" indent="-342900" algn="l">
                  <a:buFont typeface="Wingdings" pitchFamily="2" charset="2"/>
                  <a:buChar char="ü"/>
                </a:pPr>
                <a:endParaRPr lang="en-US" sz="2400" dirty="0">
                  <a:solidFill>
                    <a:schemeClr val="tx1"/>
                  </a:solidFill>
                </a:endParaRPr>
              </a:p>
              <a:p>
                <a:pPr algn="l"/>
                <a14:m>
                  <m:oMathPara xmlns:m="http://schemas.openxmlformats.org/officeDocument/2006/math">
                    <m:oMathParaPr>
                      <m:jc m:val="centerGroup"/>
                    </m:oMathParaPr>
                    <m:oMath xmlns:m="http://schemas.openxmlformats.org/officeDocument/2006/math">
                      <m:sSub>
                        <m:sSubPr>
                          <m:ctrlPr>
                            <a:rPr lang="en-US" i="1">
                              <a:solidFill>
                                <a:schemeClr val="tx1"/>
                              </a:solidFill>
                              <a:latin typeface="Cambria Math" panose="02040503050406030204" pitchFamily="18" charset="0"/>
                            </a:rPr>
                          </m:ctrlPr>
                        </m:sSubPr>
                        <m:e>
                          <m:r>
                            <a:rPr lang="en-US" i="1">
                              <a:solidFill>
                                <a:schemeClr val="tx1"/>
                              </a:solidFill>
                              <a:latin typeface="Cambria Math"/>
                            </a:rPr>
                            <m:t>𝐾</m:t>
                          </m:r>
                        </m:e>
                        <m:sub>
                          <m:r>
                            <a:rPr lang="en-US" i="1">
                              <a:solidFill>
                                <a:schemeClr val="tx1"/>
                              </a:solidFill>
                              <a:latin typeface="Cambria Math" panose="02040503050406030204" pitchFamily="18" charset="0"/>
                            </a:rPr>
                            <m:t>𝑡</m:t>
                          </m:r>
                        </m:sub>
                      </m:sSub>
                      <m:r>
                        <a:rPr lang="en-US" i="1">
                          <a:solidFill>
                            <a:schemeClr val="tx1"/>
                          </a:solidFill>
                          <a:latin typeface="Cambria Math"/>
                        </a:rPr>
                        <m:t>=</m:t>
                      </m:r>
                      <m:sSub>
                        <m:sSubPr>
                          <m:ctrlPr>
                            <a:rPr lang="en-US" i="1">
                              <a:solidFill>
                                <a:schemeClr val="tx1"/>
                              </a:solidFill>
                              <a:latin typeface="Cambria Math" panose="02040503050406030204" pitchFamily="18" charset="0"/>
                            </a:rPr>
                          </m:ctrlPr>
                        </m:sSubPr>
                        <m:e>
                          <m:r>
                            <a:rPr lang="en-US" i="1">
                              <a:solidFill>
                                <a:schemeClr val="tx1"/>
                              </a:solidFill>
                              <a:latin typeface="Cambria Math"/>
                            </a:rPr>
                            <m:t>𝐾</m:t>
                          </m:r>
                        </m:e>
                        <m:sub>
                          <m:r>
                            <a:rPr lang="en-US" i="1">
                              <a:solidFill>
                                <a:schemeClr val="tx1"/>
                              </a:solidFill>
                              <a:latin typeface="Cambria Math"/>
                            </a:rPr>
                            <m:t>𝑜</m:t>
                          </m:r>
                        </m:sub>
                      </m:sSub>
                      <m:r>
                        <a:rPr lang="en-US" i="1">
                          <a:solidFill>
                            <a:schemeClr val="tx1"/>
                          </a:solidFill>
                          <a:latin typeface="Cambria Math"/>
                        </a:rPr>
                        <m:t>.</m:t>
                      </m:r>
                      <m:d>
                        <m:dPr>
                          <m:ctrlPr>
                            <a:rPr lang="en-US" i="1">
                              <a:solidFill>
                                <a:schemeClr val="tx1"/>
                              </a:solidFill>
                              <a:latin typeface="Cambria Math" panose="02040503050406030204" pitchFamily="18" charset="0"/>
                            </a:rPr>
                          </m:ctrlPr>
                        </m:dPr>
                        <m:e>
                          <m:r>
                            <a:rPr lang="en-US" i="1">
                              <a:solidFill>
                                <a:schemeClr val="tx1"/>
                              </a:solidFill>
                              <a:latin typeface="Cambria Math"/>
                            </a:rPr>
                            <m:t>1+</m:t>
                          </m:r>
                          <m:r>
                            <a:rPr lang="en-US" i="1">
                              <a:solidFill>
                                <a:schemeClr val="tx1"/>
                              </a:solidFill>
                              <a:latin typeface="Cambria Math"/>
                            </a:rPr>
                            <m:t>𝑖</m:t>
                          </m:r>
                          <m:r>
                            <a:rPr lang="en-US" i="1">
                              <a:solidFill>
                                <a:schemeClr val="tx1"/>
                              </a:solidFill>
                              <a:latin typeface="Cambria Math"/>
                            </a:rPr>
                            <m:t>.</m:t>
                          </m:r>
                          <m:r>
                            <a:rPr lang="en-US" i="1">
                              <a:solidFill>
                                <a:schemeClr val="tx1"/>
                              </a:solidFill>
                              <a:latin typeface="Cambria Math" panose="02040503050406030204" pitchFamily="18" charset="0"/>
                            </a:rPr>
                            <m:t>𝑡</m:t>
                          </m:r>
                        </m:e>
                      </m:d>
                    </m:oMath>
                  </m:oMathPara>
                </a14:m>
                <a:endParaRPr lang="el-GR" dirty="0">
                  <a:solidFill>
                    <a:schemeClr val="tx1"/>
                  </a:solidFill>
                </a:endParaRPr>
              </a:p>
              <a:p>
                <a:pPr algn="l"/>
                <a:r>
                  <a:rPr lang="el-GR" dirty="0">
                    <a:solidFill>
                      <a:schemeClr val="tx1"/>
                    </a:solidFill>
                  </a:rPr>
                  <a:t>          όπου</a:t>
                </a:r>
              </a:p>
              <a:p>
                <a:pPr algn="ctr"/>
                <a14:m>
                  <m:oMathPara xmlns:m="http://schemas.openxmlformats.org/officeDocument/2006/math">
                    <m:oMathParaPr>
                      <m:jc m:val="centerGroup"/>
                    </m:oMathParaPr>
                    <m:oMath xmlns:m="http://schemas.openxmlformats.org/officeDocument/2006/math">
                      <m:r>
                        <a:rPr lang="en-US" i="1">
                          <a:solidFill>
                            <a:schemeClr val="tx1"/>
                          </a:solidFill>
                          <a:latin typeface="Cambria Math" panose="02040503050406030204" pitchFamily="18" charset="0"/>
                        </a:rPr>
                        <m:t>𝑡</m:t>
                      </m:r>
                      <m:r>
                        <a:rPr lang="en-US" i="1">
                          <a:solidFill>
                            <a:schemeClr val="tx1"/>
                          </a:solidFill>
                          <a:latin typeface="Cambria Math" panose="02040503050406030204" pitchFamily="18" charset="0"/>
                        </a:rPr>
                        <m:t>=</m:t>
                      </m:r>
                      <m:f>
                        <m:fPr>
                          <m:ctrlPr>
                            <a:rPr lang="en-US" i="1">
                              <a:solidFill>
                                <a:schemeClr val="tx1"/>
                              </a:solidFill>
                              <a:latin typeface="Cambria Math" panose="02040503050406030204" pitchFamily="18" charset="0"/>
                            </a:rPr>
                          </m:ctrlPr>
                        </m:fPr>
                        <m:num>
                          <m:r>
                            <a:rPr lang="en-US" i="1">
                              <a:solidFill>
                                <a:schemeClr val="tx1"/>
                              </a:solidFill>
                              <a:latin typeface="Cambria Math" panose="02040503050406030204" pitchFamily="18" charset="0"/>
                            </a:rPr>
                            <m:t>𝑛</m:t>
                          </m:r>
                        </m:num>
                        <m:den>
                          <m:r>
                            <a:rPr lang="en-US" i="1">
                              <a:solidFill>
                                <a:schemeClr val="tx1"/>
                              </a:solidFill>
                              <a:latin typeface="Cambria Math" panose="02040503050406030204" pitchFamily="18" charset="0"/>
                            </a:rPr>
                            <m:t>𝑚</m:t>
                          </m:r>
                        </m:den>
                      </m:f>
                      <m:r>
                        <a:rPr lang="en-US" i="1">
                          <a:solidFill>
                            <a:schemeClr val="tx1"/>
                          </a:solidFill>
                          <a:latin typeface="Cambria Math" panose="02040503050406030204" pitchFamily="18" charset="0"/>
                        </a:rPr>
                        <m:t>    </m:t>
                      </m:r>
                    </m:oMath>
                  </m:oMathPara>
                </a14:m>
                <a:endParaRPr lang="el-GR" dirty="0">
                  <a:solidFill>
                    <a:schemeClr val="tx1"/>
                  </a:solidFill>
                </a:endParaRPr>
              </a:p>
              <a:p>
                <a:pPr algn="l"/>
                <a:r>
                  <a:rPr lang="el-GR" dirty="0">
                    <a:solidFill>
                      <a:schemeClr val="tx1"/>
                    </a:solidFill>
                  </a:rPr>
                  <a:t>Όπου </a:t>
                </a:r>
              </a:p>
              <a:p>
                <a:pPr algn="l"/>
                <a:r>
                  <a:rPr lang="en-US" dirty="0">
                    <a:solidFill>
                      <a:schemeClr val="tx1"/>
                    </a:solidFill>
                  </a:rPr>
                  <a:t>n= </a:t>
                </a:r>
                <a:r>
                  <a:rPr lang="el-GR" dirty="0">
                    <a:solidFill>
                      <a:schemeClr val="tx1"/>
                    </a:solidFill>
                  </a:rPr>
                  <a:t>περίοδοι εκτοκισμού</a:t>
                </a:r>
              </a:p>
              <a:p>
                <a:pPr algn="l"/>
                <a:r>
                  <a:rPr lang="en-US" dirty="0">
                    <a:solidFill>
                      <a:schemeClr val="tx1"/>
                    </a:solidFill>
                  </a:rPr>
                  <a:t>m=</a:t>
                </a:r>
                <a:r>
                  <a:rPr lang="el-GR" dirty="0">
                    <a:solidFill>
                      <a:schemeClr val="tx1"/>
                    </a:solidFill>
                  </a:rPr>
                  <a:t>περίοδοι που συναθροίζουν ένα ημερολογιακό έτος</a:t>
                </a:r>
              </a:p>
            </p:txBody>
          </p:sp>
        </mc:Choice>
        <mc:Fallback>
          <p:sp>
            <p:nvSpPr>
              <p:cNvPr id="9" name="Title 2"/>
              <p:cNvSpPr txBox="1">
                <a:spLocks noRot="1" noChangeAspect="1" noMove="1" noResize="1" noEditPoints="1" noAdjustHandles="1" noChangeArrowheads="1" noChangeShapeType="1" noTextEdit="1"/>
              </p:cNvSpPr>
              <p:nvPr/>
            </p:nvSpPr>
            <p:spPr>
              <a:xfrm>
                <a:off x="2275114" y="1219200"/>
                <a:ext cx="7924800" cy="5638800"/>
              </a:xfrm>
              <a:prstGeom prst="rect">
                <a:avLst/>
              </a:prstGeom>
              <a:blipFill>
                <a:blip r:embed="rId2"/>
                <a:stretch>
                  <a:fillRect l="-1538" r="-1231"/>
                </a:stretch>
              </a:blipFill>
            </p:spPr>
            <p:txBody>
              <a:bodyPr/>
              <a:lstStyle/>
              <a:p>
                <a:r>
                  <a:rPr lang="el-GR">
                    <a:noFill/>
                  </a:rPr>
                  <a:t> </a:t>
                </a:r>
              </a:p>
            </p:txBody>
          </p:sp>
        </mc:Fallback>
      </mc:AlternateContent>
    </p:spTree>
    <p:extLst>
      <p:ext uri="{BB962C8B-B14F-4D97-AF65-F5344CB8AC3E}">
        <p14:creationId xmlns:p14="http://schemas.microsoft.com/office/powerpoint/2010/main" val="12142247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961</Words>
  <Application>Microsoft Office PowerPoint</Application>
  <PresentationFormat>Widescreen</PresentationFormat>
  <Paragraphs>199</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Cambria Math</vt:lpstr>
      <vt:lpstr>Wingdings</vt:lpstr>
      <vt:lpstr>Office Theme</vt:lpstr>
      <vt:lpstr>Χρονική Αξία Χρήματος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Χρονική Αξία Χρήματος</dc:title>
  <dc:creator>ΣΩΤΗΡΗΣ ΤΡΙΓΚΑΣ</dc:creator>
  <cp:lastModifiedBy>ΣΩΤΗΡΗΣ ΤΡΙΓΚΑΣ</cp:lastModifiedBy>
  <cp:revision>1</cp:revision>
  <dcterms:created xsi:type="dcterms:W3CDTF">2022-04-06T17:18:03Z</dcterms:created>
  <dcterms:modified xsi:type="dcterms:W3CDTF">2022-04-06T17:39:34Z</dcterms:modified>
</cp:coreProperties>
</file>