
<file path=[Content_Types].xml><?xml version="1.0" encoding="utf-8"?>
<Types xmlns="http://schemas.openxmlformats.org/package/2006/content-types">
  <Default Extension="bin" ContentType="application/vnd.openxmlformats-officedocument.oleObject"/>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38"/>
  </p:notesMasterIdLst>
  <p:sldIdLst>
    <p:sldId id="376" r:id="rId2"/>
    <p:sldId id="377" r:id="rId3"/>
    <p:sldId id="378" r:id="rId4"/>
    <p:sldId id="408" r:id="rId5"/>
    <p:sldId id="409" r:id="rId6"/>
    <p:sldId id="379" r:id="rId7"/>
    <p:sldId id="380" r:id="rId8"/>
    <p:sldId id="383" r:id="rId9"/>
    <p:sldId id="407" r:id="rId10"/>
    <p:sldId id="382" r:id="rId11"/>
    <p:sldId id="384" r:id="rId12"/>
    <p:sldId id="386" r:id="rId13"/>
    <p:sldId id="385" r:id="rId14"/>
    <p:sldId id="387" r:id="rId15"/>
    <p:sldId id="388" r:id="rId16"/>
    <p:sldId id="389" r:id="rId17"/>
    <p:sldId id="390" r:id="rId18"/>
    <p:sldId id="391" r:id="rId19"/>
    <p:sldId id="392" r:id="rId20"/>
    <p:sldId id="393" r:id="rId21"/>
    <p:sldId id="394" r:id="rId22"/>
    <p:sldId id="396" r:id="rId23"/>
    <p:sldId id="397" r:id="rId24"/>
    <p:sldId id="398" r:id="rId25"/>
    <p:sldId id="399" r:id="rId26"/>
    <p:sldId id="400" r:id="rId27"/>
    <p:sldId id="401" r:id="rId28"/>
    <p:sldId id="402" r:id="rId29"/>
    <p:sldId id="403" r:id="rId30"/>
    <p:sldId id="404" r:id="rId31"/>
    <p:sldId id="405" r:id="rId32"/>
    <p:sldId id="406" r:id="rId33"/>
    <p:sldId id="428" r:id="rId34"/>
    <p:sldId id="429" r:id="rId35"/>
    <p:sldId id="431" r:id="rId36"/>
    <p:sldId id="430"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0997A8-7D09-434F-8D1C-954A602A5782}" v="32" dt="2022-04-06T19:36:53.3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144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Σωτήριος Τρίγκας" userId="22ce5e8c-e2fb-4960-a7e2-a48c6d2761ea" providerId="ADAL" clId="{7F0997A8-7D09-434F-8D1C-954A602A5782}"/>
    <pc:docChg chg="undo custSel addSld delSld modSld sldOrd">
      <pc:chgData name="Σωτήριος Τρίγκας" userId="22ce5e8c-e2fb-4960-a7e2-a48c6d2761ea" providerId="ADAL" clId="{7F0997A8-7D09-434F-8D1C-954A602A5782}" dt="2022-04-06T19:37:00.393" v="806"/>
      <pc:docMkLst>
        <pc:docMk/>
      </pc:docMkLst>
      <pc:sldChg chg="addSp modSp mod">
        <pc:chgData name="Σωτήριος Τρίγκας" userId="22ce5e8c-e2fb-4960-a7e2-a48c6d2761ea" providerId="ADAL" clId="{7F0997A8-7D09-434F-8D1C-954A602A5782}" dt="2022-04-06T17:04:40.108" v="50" actId="122"/>
        <pc:sldMkLst>
          <pc:docMk/>
          <pc:sldMk cId="2573340631" sldId="376"/>
        </pc:sldMkLst>
        <pc:spChg chg="mod">
          <ac:chgData name="Σωτήριος Τρίγκας" userId="22ce5e8c-e2fb-4960-a7e2-a48c6d2761ea" providerId="ADAL" clId="{7F0997A8-7D09-434F-8D1C-954A602A5782}" dt="2022-04-06T17:04:35.183" v="49" actId="122"/>
          <ac:spMkLst>
            <pc:docMk/>
            <pc:sldMk cId="2573340631" sldId="376"/>
            <ac:spMk id="2" creationId="{00000000-0000-0000-0000-000000000000}"/>
          </ac:spMkLst>
        </pc:spChg>
        <pc:spChg chg="add mod">
          <ac:chgData name="Σωτήριος Τρίγκας" userId="22ce5e8c-e2fb-4960-a7e2-a48c6d2761ea" providerId="ADAL" clId="{7F0997A8-7D09-434F-8D1C-954A602A5782}" dt="2022-04-06T17:04:40.108" v="50" actId="122"/>
          <ac:spMkLst>
            <pc:docMk/>
            <pc:sldMk cId="2573340631" sldId="376"/>
            <ac:spMk id="4" creationId="{63FF2E12-D38E-4664-A4DE-358F51603D09}"/>
          </ac:spMkLst>
        </pc:spChg>
      </pc:sldChg>
      <pc:sldChg chg="modSp mod">
        <pc:chgData name="Σωτήριος Τρίγκας" userId="22ce5e8c-e2fb-4960-a7e2-a48c6d2761ea" providerId="ADAL" clId="{7F0997A8-7D09-434F-8D1C-954A602A5782}" dt="2022-04-06T19:05:35.494" v="527" actId="207"/>
        <pc:sldMkLst>
          <pc:docMk/>
          <pc:sldMk cId="1064305522" sldId="377"/>
        </pc:sldMkLst>
        <pc:spChg chg="mod">
          <ac:chgData name="Σωτήριος Τρίγκας" userId="22ce5e8c-e2fb-4960-a7e2-a48c6d2761ea" providerId="ADAL" clId="{7F0997A8-7D09-434F-8D1C-954A602A5782}" dt="2022-04-06T19:05:29.763" v="525" actId="27636"/>
          <ac:spMkLst>
            <pc:docMk/>
            <pc:sldMk cId="1064305522" sldId="377"/>
            <ac:spMk id="2" creationId="{00000000-0000-0000-0000-000000000000}"/>
          </ac:spMkLst>
        </pc:spChg>
        <pc:spChg chg="mod">
          <ac:chgData name="Σωτήριος Τρίγκας" userId="22ce5e8c-e2fb-4960-a7e2-a48c6d2761ea" providerId="ADAL" clId="{7F0997A8-7D09-434F-8D1C-954A602A5782}" dt="2022-04-06T19:05:35.494" v="527" actId="207"/>
          <ac:spMkLst>
            <pc:docMk/>
            <pc:sldMk cId="1064305522" sldId="377"/>
            <ac:spMk id="3" creationId="{00000000-0000-0000-0000-000000000000}"/>
          </ac:spMkLst>
        </pc:spChg>
      </pc:sldChg>
      <pc:sldChg chg="modSp mod">
        <pc:chgData name="Σωτήριος Τρίγκας" userId="22ce5e8c-e2fb-4960-a7e2-a48c6d2761ea" providerId="ADAL" clId="{7F0997A8-7D09-434F-8D1C-954A602A5782}" dt="2022-04-06T19:05:53.929" v="534" actId="207"/>
        <pc:sldMkLst>
          <pc:docMk/>
          <pc:sldMk cId="1240043516" sldId="378"/>
        </pc:sldMkLst>
        <pc:spChg chg="mod">
          <ac:chgData name="Σωτήριος Τρίγκας" userId="22ce5e8c-e2fb-4960-a7e2-a48c6d2761ea" providerId="ADAL" clId="{7F0997A8-7D09-434F-8D1C-954A602A5782}" dt="2022-04-06T19:05:45.343" v="531" actId="14100"/>
          <ac:spMkLst>
            <pc:docMk/>
            <pc:sldMk cId="1240043516" sldId="378"/>
            <ac:spMk id="2" creationId="{00000000-0000-0000-0000-000000000000}"/>
          </ac:spMkLst>
        </pc:spChg>
        <pc:spChg chg="mod">
          <ac:chgData name="Σωτήριος Τρίγκας" userId="22ce5e8c-e2fb-4960-a7e2-a48c6d2761ea" providerId="ADAL" clId="{7F0997A8-7D09-434F-8D1C-954A602A5782}" dt="2022-04-06T19:05:53.929" v="534" actId="207"/>
          <ac:spMkLst>
            <pc:docMk/>
            <pc:sldMk cId="1240043516" sldId="378"/>
            <ac:spMk id="3" creationId="{00000000-0000-0000-0000-000000000000}"/>
          </ac:spMkLst>
        </pc:spChg>
      </pc:sldChg>
      <pc:sldChg chg="modSp mod">
        <pc:chgData name="Σωτήριος Τρίγκας" userId="22ce5e8c-e2fb-4960-a7e2-a48c6d2761ea" providerId="ADAL" clId="{7F0997A8-7D09-434F-8D1C-954A602A5782}" dt="2022-04-06T19:06:38.953" v="541" actId="403"/>
        <pc:sldMkLst>
          <pc:docMk/>
          <pc:sldMk cId="1417472214" sldId="379"/>
        </pc:sldMkLst>
        <pc:spChg chg="mod">
          <ac:chgData name="Σωτήριος Τρίγκας" userId="22ce5e8c-e2fb-4960-a7e2-a48c6d2761ea" providerId="ADAL" clId="{7F0997A8-7D09-434F-8D1C-954A602A5782}" dt="2022-04-06T19:06:33.994" v="539" actId="207"/>
          <ac:spMkLst>
            <pc:docMk/>
            <pc:sldMk cId="1417472214" sldId="379"/>
            <ac:spMk id="2" creationId="{00000000-0000-0000-0000-000000000000}"/>
          </ac:spMkLst>
        </pc:spChg>
        <pc:spChg chg="mod">
          <ac:chgData name="Σωτήριος Τρίγκας" userId="22ce5e8c-e2fb-4960-a7e2-a48c6d2761ea" providerId="ADAL" clId="{7F0997A8-7D09-434F-8D1C-954A602A5782}" dt="2022-04-06T19:06:38.953" v="541" actId="403"/>
          <ac:spMkLst>
            <pc:docMk/>
            <pc:sldMk cId="1417472214" sldId="379"/>
            <ac:spMk id="3" creationId="{00000000-0000-0000-0000-000000000000}"/>
          </ac:spMkLst>
        </pc:spChg>
      </pc:sldChg>
      <pc:sldChg chg="modSp mod">
        <pc:chgData name="Σωτήριος Τρίγκας" userId="22ce5e8c-e2fb-4960-a7e2-a48c6d2761ea" providerId="ADAL" clId="{7F0997A8-7D09-434F-8D1C-954A602A5782}" dt="2022-04-06T19:04:07.434" v="510" actId="207"/>
        <pc:sldMkLst>
          <pc:docMk/>
          <pc:sldMk cId="1983694948" sldId="380"/>
        </pc:sldMkLst>
        <pc:spChg chg="mod">
          <ac:chgData name="Σωτήριος Τρίγκας" userId="22ce5e8c-e2fb-4960-a7e2-a48c6d2761ea" providerId="ADAL" clId="{7F0997A8-7D09-434F-8D1C-954A602A5782}" dt="2022-04-06T19:04:02.908" v="509" actId="207"/>
          <ac:spMkLst>
            <pc:docMk/>
            <pc:sldMk cId="1983694948" sldId="380"/>
            <ac:spMk id="2" creationId="{00000000-0000-0000-0000-000000000000}"/>
          </ac:spMkLst>
        </pc:spChg>
        <pc:spChg chg="mod">
          <ac:chgData name="Σωτήριος Τρίγκας" userId="22ce5e8c-e2fb-4960-a7e2-a48c6d2761ea" providerId="ADAL" clId="{7F0997A8-7D09-434F-8D1C-954A602A5782}" dt="2022-04-06T19:04:07.434" v="510" actId="207"/>
          <ac:spMkLst>
            <pc:docMk/>
            <pc:sldMk cId="1983694948" sldId="380"/>
            <ac:spMk id="3" creationId="{00000000-0000-0000-0000-000000000000}"/>
          </ac:spMkLst>
        </pc:spChg>
      </pc:sldChg>
      <pc:sldChg chg="modSp mod">
        <pc:chgData name="Σωτήριος Τρίγκας" userId="22ce5e8c-e2fb-4960-a7e2-a48c6d2761ea" providerId="ADAL" clId="{7F0997A8-7D09-434F-8D1C-954A602A5782}" dt="2022-04-06T19:07:09.822" v="545" actId="207"/>
        <pc:sldMkLst>
          <pc:docMk/>
          <pc:sldMk cId="3739643872" sldId="382"/>
        </pc:sldMkLst>
        <pc:spChg chg="mod">
          <ac:chgData name="Σωτήριος Τρίγκας" userId="22ce5e8c-e2fb-4960-a7e2-a48c6d2761ea" providerId="ADAL" clId="{7F0997A8-7D09-434F-8D1C-954A602A5782}" dt="2022-04-06T19:07:09.822" v="545" actId="207"/>
          <ac:spMkLst>
            <pc:docMk/>
            <pc:sldMk cId="3739643872" sldId="382"/>
            <ac:spMk id="2" creationId="{00000000-0000-0000-0000-000000000000}"/>
          </ac:spMkLst>
        </pc:spChg>
        <pc:spChg chg="mod">
          <ac:chgData name="Σωτήριος Τρίγκας" userId="22ce5e8c-e2fb-4960-a7e2-a48c6d2761ea" providerId="ADAL" clId="{7F0997A8-7D09-434F-8D1C-954A602A5782}" dt="2022-04-06T19:07:06.273" v="544" actId="403"/>
          <ac:spMkLst>
            <pc:docMk/>
            <pc:sldMk cId="3739643872" sldId="382"/>
            <ac:spMk id="3" creationId="{00000000-0000-0000-0000-000000000000}"/>
          </ac:spMkLst>
        </pc:spChg>
      </pc:sldChg>
      <pc:sldChg chg="modSp mod">
        <pc:chgData name="Σωτήριος Τρίγκας" userId="22ce5e8c-e2fb-4960-a7e2-a48c6d2761ea" providerId="ADAL" clId="{7F0997A8-7D09-434F-8D1C-954A602A5782}" dt="2022-04-06T19:06:53.818" v="543" actId="403"/>
        <pc:sldMkLst>
          <pc:docMk/>
          <pc:sldMk cId="1537860943" sldId="383"/>
        </pc:sldMkLst>
        <pc:spChg chg="mod">
          <ac:chgData name="Σωτήριος Τρίγκας" userId="22ce5e8c-e2fb-4960-a7e2-a48c6d2761ea" providerId="ADAL" clId="{7F0997A8-7D09-434F-8D1C-954A602A5782}" dt="2022-04-06T19:04:15.488" v="511" actId="207"/>
          <ac:spMkLst>
            <pc:docMk/>
            <pc:sldMk cId="1537860943" sldId="383"/>
            <ac:spMk id="2" creationId="{00000000-0000-0000-0000-000000000000}"/>
          </ac:spMkLst>
        </pc:spChg>
        <pc:spChg chg="mod">
          <ac:chgData name="Σωτήριος Τρίγκας" userId="22ce5e8c-e2fb-4960-a7e2-a48c6d2761ea" providerId="ADAL" clId="{7F0997A8-7D09-434F-8D1C-954A602A5782}" dt="2022-04-06T19:06:53.818" v="543" actId="403"/>
          <ac:spMkLst>
            <pc:docMk/>
            <pc:sldMk cId="1537860943" sldId="383"/>
            <ac:spMk id="3" creationId="{00000000-0000-0000-0000-000000000000}"/>
          </ac:spMkLst>
        </pc:spChg>
      </pc:sldChg>
      <pc:sldChg chg="modSp mod">
        <pc:chgData name="Σωτήριος Τρίγκας" userId="22ce5e8c-e2fb-4960-a7e2-a48c6d2761ea" providerId="ADAL" clId="{7F0997A8-7D09-434F-8D1C-954A602A5782}" dt="2022-04-06T19:05:09.253" v="520" actId="403"/>
        <pc:sldMkLst>
          <pc:docMk/>
          <pc:sldMk cId="1205274427" sldId="384"/>
        </pc:sldMkLst>
        <pc:spChg chg="mod">
          <ac:chgData name="Σωτήριος Τρίγκας" userId="22ce5e8c-e2fb-4960-a7e2-a48c6d2761ea" providerId="ADAL" clId="{7F0997A8-7D09-434F-8D1C-954A602A5782}" dt="2022-04-06T19:04:55.242" v="515" actId="207"/>
          <ac:spMkLst>
            <pc:docMk/>
            <pc:sldMk cId="1205274427" sldId="384"/>
            <ac:spMk id="2" creationId="{00000000-0000-0000-0000-000000000000}"/>
          </ac:spMkLst>
        </pc:spChg>
        <pc:spChg chg="mod">
          <ac:chgData name="Σωτήριος Τρίγκας" userId="22ce5e8c-e2fb-4960-a7e2-a48c6d2761ea" providerId="ADAL" clId="{7F0997A8-7D09-434F-8D1C-954A602A5782}" dt="2022-04-06T19:05:09.253" v="520" actId="403"/>
          <ac:spMkLst>
            <pc:docMk/>
            <pc:sldMk cId="1205274427" sldId="384"/>
            <ac:spMk id="3" creationId="{00000000-0000-0000-0000-000000000000}"/>
          </ac:spMkLst>
        </pc:spChg>
      </pc:sldChg>
      <pc:sldChg chg="modSp mod">
        <pc:chgData name="Σωτήριος Τρίγκας" userId="22ce5e8c-e2fb-4960-a7e2-a48c6d2761ea" providerId="ADAL" clId="{7F0997A8-7D09-434F-8D1C-954A602A5782}" dt="2022-04-06T17:13:17.975" v="148" actId="122"/>
        <pc:sldMkLst>
          <pc:docMk/>
          <pc:sldMk cId="3181003974" sldId="385"/>
        </pc:sldMkLst>
        <pc:spChg chg="mod">
          <ac:chgData name="Σωτήριος Τρίγκας" userId="22ce5e8c-e2fb-4960-a7e2-a48c6d2761ea" providerId="ADAL" clId="{7F0997A8-7D09-434F-8D1C-954A602A5782}" dt="2022-04-06T17:13:17.975" v="148" actId="122"/>
          <ac:spMkLst>
            <pc:docMk/>
            <pc:sldMk cId="3181003974" sldId="385"/>
            <ac:spMk id="2" creationId="{00000000-0000-0000-0000-000000000000}"/>
          </ac:spMkLst>
        </pc:spChg>
      </pc:sldChg>
      <pc:sldChg chg="modSp mod">
        <pc:chgData name="Σωτήριος Τρίγκας" userId="22ce5e8c-e2fb-4960-a7e2-a48c6d2761ea" providerId="ADAL" clId="{7F0997A8-7D09-434F-8D1C-954A602A5782}" dt="2022-04-06T17:10:06.765" v="105" actId="20577"/>
        <pc:sldMkLst>
          <pc:docMk/>
          <pc:sldMk cId="649858087" sldId="386"/>
        </pc:sldMkLst>
        <pc:spChg chg="mod">
          <ac:chgData name="Σωτήριος Τρίγκας" userId="22ce5e8c-e2fb-4960-a7e2-a48c6d2761ea" providerId="ADAL" clId="{7F0997A8-7D09-434F-8D1C-954A602A5782}" dt="2022-04-06T17:10:06.765" v="105" actId="20577"/>
          <ac:spMkLst>
            <pc:docMk/>
            <pc:sldMk cId="649858087" sldId="386"/>
            <ac:spMk id="2" creationId="{00000000-0000-0000-0000-000000000000}"/>
          </ac:spMkLst>
        </pc:spChg>
      </pc:sldChg>
      <pc:sldChg chg="modSp mod">
        <pc:chgData name="Σωτήριος Τρίγκας" userId="22ce5e8c-e2fb-4960-a7e2-a48c6d2761ea" providerId="ADAL" clId="{7F0997A8-7D09-434F-8D1C-954A602A5782}" dt="2022-04-06T17:11:40.047" v="130" actId="20577"/>
        <pc:sldMkLst>
          <pc:docMk/>
          <pc:sldMk cId="830963960" sldId="387"/>
        </pc:sldMkLst>
        <pc:spChg chg="mod">
          <ac:chgData name="Σωτήριος Τρίγκας" userId="22ce5e8c-e2fb-4960-a7e2-a48c6d2761ea" providerId="ADAL" clId="{7F0997A8-7D09-434F-8D1C-954A602A5782}" dt="2022-04-06T17:11:40.047" v="130" actId="20577"/>
          <ac:spMkLst>
            <pc:docMk/>
            <pc:sldMk cId="830963960" sldId="387"/>
            <ac:spMk id="2" creationId="{00000000-0000-0000-0000-000000000000}"/>
          </ac:spMkLst>
        </pc:spChg>
      </pc:sldChg>
      <pc:sldChg chg="modSp mod">
        <pc:chgData name="Σωτήριος Τρίγκας" userId="22ce5e8c-e2fb-4960-a7e2-a48c6d2761ea" providerId="ADAL" clId="{7F0997A8-7D09-434F-8D1C-954A602A5782}" dt="2022-04-06T17:55:40.113" v="177" actId="20577"/>
        <pc:sldMkLst>
          <pc:docMk/>
          <pc:sldMk cId="2534127704" sldId="388"/>
        </pc:sldMkLst>
        <pc:spChg chg="mod">
          <ac:chgData name="Σωτήριος Τρίγκας" userId="22ce5e8c-e2fb-4960-a7e2-a48c6d2761ea" providerId="ADAL" clId="{7F0997A8-7D09-434F-8D1C-954A602A5782}" dt="2022-04-06T17:55:40.113" v="177" actId="20577"/>
          <ac:spMkLst>
            <pc:docMk/>
            <pc:sldMk cId="2534127704" sldId="388"/>
            <ac:spMk id="2" creationId="{00000000-0000-0000-0000-000000000000}"/>
          </ac:spMkLst>
        </pc:spChg>
      </pc:sldChg>
      <pc:sldChg chg="modSp mod">
        <pc:chgData name="Σωτήριος Τρίγκας" userId="22ce5e8c-e2fb-4960-a7e2-a48c6d2761ea" providerId="ADAL" clId="{7F0997A8-7D09-434F-8D1C-954A602A5782}" dt="2022-04-06T17:13:07.274" v="147" actId="122"/>
        <pc:sldMkLst>
          <pc:docMk/>
          <pc:sldMk cId="374281773" sldId="389"/>
        </pc:sldMkLst>
        <pc:spChg chg="mod">
          <ac:chgData name="Σωτήριος Τρίγκας" userId="22ce5e8c-e2fb-4960-a7e2-a48c6d2761ea" providerId="ADAL" clId="{7F0997A8-7D09-434F-8D1C-954A602A5782}" dt="2022-04-06T17:13:07.274" v="147" actId="122"/>
          <ac:spMkLst>
            <pc:docMk/>
            <pc:sldMk cId="374281773" sldId="389"/>
            <ac:spMk id="2" creationId="{00000000-0000-0000-0000-000000000000}"/>
          </ac:spMkLst>
        </pc:spChg>
      </pc:sldChg>
      <pc:sldChg chg="modSp mod">
        <pc:chgData name="Σωτήριος Τρίγκας" userId="22ce5e8c-e2fb-4960-a7e2-a48c6d2761ea" providerId="ADAL" clId="{7F0997A8-7D09-434F-8D1C-954A602A5782}" dt="2022-04-06T17:55:12.374" v="168" actId="20577"/>
        <pc:sldMkLst>
          <pc:docMk/>
          <pc:sldMk cId="1935606372" sldId="390"/>
        </pc:sldMkLst>
        <pc:spChg chg="mod">
          <ac:chgData name="Σωτήριος Τρίγκας" userId="22ce5e8c-e2fb-4960-a7e2-a48c6d2761ea" providerId="ADAL" clId="{7F0997A8-7D09-434F-8D1C-954A602A5782}" dt="2022-04-06T17:55:12.374" v="168" actId="20577"/>
          <ac:spMkLst>
            <pc:docMk/>
            <pc:sldMk cId="1935606372" sldId="390"/>
            <ac:spMk id="2" creationId="{00000000-0000-0000-0000-000000000000}"/>
          </ac:spMkLst>
        </pc:spChg>
        <pc:spChg chg="mod">
          <ac:chgData name="Σωτήριος Τρίγκας" userId="22ce5e8c-e2fb-4960-a7e2-a48c6d2761ea" providerId="ADAL" clId="{7F0997A8-7D09-434F-8D1C-954A602A5782}" dt="2022-04-06T17:54:51.071" v="165" actId="6549"/>
          <ac:spMkLst>
            <pc:docMk/>
            <pc:sldMk cId="1935606372" sldId="390"/>
            <ac:spMk id="3" creationId="{00000000-0000-0000-0000-000000000000}"/>
          </ac:spMkLst>
        </pc:spChg>
      </pc:sldChg>
      <pc:sldChg chg="modSp mod">
        <pc:chgData name="Σωτήριος Τρίγκας" userId="22ce5e8c-e2fb-4960-a7e2-a48c6d2761ea" providerId="ADAL" clId="{7F0997A8-7D09-434F-8D1C-954A602A5782}" dt="2022-04-06T18:52:40.961" v="393" actId="20577"/>
        <pc:sldMkLst>
          <pc:docMk/>
          <pc:sldMk cId="3103817220" sldId="391"/>
        </pc:sldMkLst>
        <pc:spChg chg="mod">
          <ac:chgData name="Σωτήριος Τρίγκας" userId="22ce5e8c-e2fb-4960-a7e2-a48c6d2761ea" providerId="ADAL" clId="{7F0997A8-7D09-434F-8D1C-954A602A5782}" dt="2022-04-06T17:56:30.347" v="186" actId="20577"/>
          <ac:spMkLst>
            <pc:docMk/>
            <pc:sldMk cId="3103817220" sldId="391"/>
            <ac:spMk id="2" creationId="{00000000-0000-0000-0000-000000000000}"/>
          </ac:spMkLst>
        </pc:spChg>
        <pc:graphicFrameChg chg="modGraphic">
          <ac:chgData name="Σωτήριος Τρίγκας" userId="22ce5e8c-e2fb-4960-a7e2-a48c6d2761ea" providerId="ADAL" clId="{7F0997A8-7D09-434F-8D1C-954A602A5782}" dt="2022-04-06T18:52:40.961" v="393" actId="20577"/>
          <ac:graphicFrameMkLst>
            <pc:docMk/>
            <pc:sldMk cId="3103817220" sldId="391"/>
            <ac:graphicFrameMk id="4" creationId="{00000000-0000-0000-0000-000000000000}"/>
          </ac:graphicFrameMkLst>
        </pc:graphicFrameChg>
      </pc:sldChg>
      <pc:sldChg chg="modSp mod">
        <pc:chgData name="Σωτήριος Τρίγκας" userId="22ce5e8c-e2fb-4960-a7e2-a48c6d2761ea" providerId="ADAL" clId="{7F0997A8-7D09-434F-8D1C-954A602A5782}" dt="2022-04-06T18:52:24.672" v="382" actId="14734"/>
        <pc:sldMkLst>
          <pc:docMk/>
          <pc:sldMk cId="2717021031" sldId="392"/>
        </pc:sldMkLst>
        <pc:spChg chg="mod">
          <ac:chgData name="Σωτήριος Τρίγκας" userId="22ce5e8c-e2fb-4960-a7e2-a48c6d2761ea" providerId="ADAL" clId="{7F0997A8-7D09-434F-8D1C-954A602A5782}" dt="2022-04-06T17:57:05.652" v="192" actId="122"/>
          <ac:spMkLst>
            <pc:docMk/>
            <pc:sldMk cId="2717021031" sldId="392"/>
            <ac:spMk id="2" creationId="{00000000-0000-0000-0000-000000000000}"/>
          </ac:spMkLst>
        </pc:spChg>
        <pc:spChg chg="mod">
          <ac:chgData name="Σωτήριος Τρίγκας" userId="22ce5e8c-e2fb-4960-a7e2-a48c6d2761ea" providerId="ADAL" clId="{7F0997A8-7D09-434F-8D1C-954A602A5782}" dt="2022-04-06T17:57:32.931" v="197" actId="20577"/>
          <ac:spMkLst>
            <pc:docMk/>
            <pc:sldMk cId="2717021031" sldId="392"/>
            <ac:spMk id="5" creationId="{00000000-0000-0000-0000-000000000000}"/>
          </ac:spMkLst>
        </pc:spChg>
        <pc:graphicFrameChg chg="modGraphic">
          <ac:chgData name="Σωτήριος Τρίγκας" userId="22ce5e8c-e2fb-4960-a7e2-a48c6d2761ea" providerId="ADAL" clId="{7F0997A8-7D09-434F-8D1C-954A602A5782}" dt="2022-04-06T18:52:24.672" v="382" actId="14734"/>
          <ac:graphicFrameMkLst>
            <pc:docMk/>
            <pc:sldMk cId="2717021031" sldId="392"/>
            <ac:graphicFrameMk id="4" creationId="{00000000-0000-0000-0000-000000000000}"/>
          </ac:graphicFrameMkLst>
        </pc:graphicFrameChg>
      </pc:sldChg>
      <pc:sldChg chg="delSp modSp mod">
        <pc:chgData name="Σωτήριος Τρίγκας" userId="22ce5e8c-e2fb-4960-a7e2-a48c6d2761ea" providerId="ADAL" clId="{7F0997A8-7D09-434F-8D1C-954A602A5782}" dt="2022-04-06T18:53:50.175" v="395" actId="21"/>
        <pc:sldMkLst>
          <pc:docMk/>
          <pc:sldMk cId="359369375" sldId="393"/>
        </pc:sldMkLst>
        <pc:spChg chg="mod">
          <ac:chgData name="Σωτήριος Τρίγκας" userId="22ce5e8c-e2fb-4960-a7e2-a48c6d2761ea" providerId="ADAL" clId="{7F0997A8-7D09-434F-8D1C-954A602A5782}" dt="2022-04-06T18:03:02.683" v="252" actId="122"/>
          <ac:spMkLst>
            <pc:docMk/>
            <pc:sldMk cId="359369375" sldId="393"/>
            <ac:spMk id="2" creationId="{00000000-0000-0000-0000-000000000000}"/>
          </ac:spMkLst>
        </pc:spChg>
        <pc:graphicFrameChg chg="modGraphic">
          <ac:chgData name="Σωτήριος Τρίγκας" userId="22ce5e8c-e2fb-4960-a7e2-a48c6d2761ea" providerId="ADAL" clId="{7F0997A8-7D09-434F-8D1C-954A602A5782}" dt="2022-04-06T18:03:25.145" v="259" actId="121"/>
          <ac:graphicFrameMkLst>
            <pc:docMk/>
            <pc:sldMk cId="359369375" sldId="393"/>
            <ac:graphicFrameMk id="4" creationId="{00000000-0000-0000-0000-000000000000}"/>
          </ac:graphicFrameMkLst>
        </pc:graphicFrameChg>
        <pc:graphicFrameChg chg="del mod modGraphic">
          <ac:chgData name="Σωτήριος Τρίγκας" userId="22ce5e8c-e2fb-4960-a7e2-a48c6d2761ea" providerId="ADAL" clId="{7F0997A8-7D09-434F-8D1C-954A602A5782}" dt="2022-04-06T18:53:50.175" v="395" actId="21"/>
          <ac:graphicFrameMkLst>
            <pc:docMk/>
            <pc:sldMk cId="359369375" sldId="393"/>
            <ac:graphicFrameMk id="6" creationId="{00000000-0000-0000-0000-000000000000}"/>
          </ac:graphicFrameMkLst>
        </pc:graphicFrameChg>
      </pc:sldChg>
      <pc:sldChg chg="addSp delSp modSp mod">
        <pc:chgData name="Σωτήριος Τρίγκας" userId="22ce5e8c-e2fb-4960-a7e2-a48c6d2761ea" providerId="ADAL" clId="{7F0997A8-7D09-434F-8D1C-954A602A5782}" dt="2022-04-06T18:54:55.661" v="405" actId="122"/>
        <pc:sldMkLst>
          <pc:docMk/>
          <pc:sldMk cId="171504063" sldId="394"/>
        </pc:sldMkLst>
        <pc:spChg chg="mod">
          <ac:chgData name="Σωτήριος Τρίγκας" userId="22ce5e8c-e2fb-4960-a7e2-a48c6d2761ea" providerId="ADAL" clId="{7F0997A8-7D09-434F-8D1C-954A602A5782}" dt="2022-04-06T18:54:55.661" v="405" actId="122"/>
          <ac:spMkLst>
            <pc:docMk/>
            <pc:sldMk cId="171504063" sldId="394"/>
            <ac:spMk id="2" creationId="{00000000-0000-0000-0000-000000000000}"/>
          </ac:spMkLst>
        </pc:spChg>
        <pc:spChg chg="mod">
          <ac:chgData name="Σωτήριος Τρίγκας" userId="22ce5e8c-e2fb-4960-a7e2-a48c6d2761ea" providerId="ADAL" clId="{7F0997A8-7D09-434F-8D1C-954A602A5782}" dt="2022-04-06T18:54:11.868" v="399" actId="403"/>
          <ac:spMkLst>
            <pc:docMk/>
            <pc:sldMk cId="171504063" sldId="394"/>
            <ac:spMk id="5" creationId="{00000000-0000-0000-0000-000000000000}"/>
          </ac:spMkLst>
        </pc:spChg>
        <pc:graphicFrameChg chg="del modGraphic">
          <ac:chgData name="Σωτήριος Τρίγκας" userId="22ce5e8c-e2fb-4960-a7e2-a48c6d2761ea" providerId="ADAL" clId="{7F0997A8-7D09-434F-8D1C-954A602A5782}" dt="2022-04-06T18:53:57.286" v="396" actId="478"/>
          <ac:graphicFrameMkLst>
            <pc:docMk/>
            <pc:sldMk cId="171504063" sldId="394"/>
            <ac:graphicFrameMk id="6" creationId="{00000000-0000-0000-0000-000000000000}"/>
          </ac:graphicFrameMkLst>
        </pc:graphicFrameChg>
        <pc:graphicFrameChg chg="add mod">
          <ac:chgData name="Σωτήριος Τρίγκας" userId="22ce5e8c-e2fb-4960-a7e2-a48c6d2761ea" providerId="ADAL" clId="{7F0997A8-7D09-434F-8D1C-954A602A5782}" dt="2022-04-06T18:54:06.470" v="398" actId="1076"/>
          <ac:graphicFrameMkLst>
            <pc:docMk/>
            <pc:sldMk cId="171504063" sldId="394"/>
            <ac:graphicFrameMk id="7" creationId="{F9F2659F-D2B2-4CBB-A0E8-0FD37A3751DD}"/>
          </ac:graphicFrameMkLst>
        </pc:graphicFrameChg>
      </pc:sldChg>
      <pc:sldChg chg="modSp mod">
        <pc:chgData name="Σωτήριος Τρίγκας" userId="22ce5e8c-e2fb-4960-a7e2-a48c6d2761ea" providerId="ADAL" clId="{7F0997A8-7D09-434F-8D1C-954A602A5782}" dt="2022-04-06T19:18:07.624" v="668" actId="122"/>
        <pc:sldMkLst>
          <pc:docMk/>
          <pc:sldMk cId="3401404091" sldId="396"/>
        </pc:sldMkLst>
        <pc:spChg chg="mod">
          <ac:chgData name="Σωτήριος Τρίγκας" userId="22ce5e8c-e2fb-4960-a7e2-a48c6d2761ea" providerId="ADAL" clId="{7F0997A8-7D09-434F-8D1C-954A602A5782}" dt="2022-04-06T19:18:07.624" v="668" actId="122"/>
          <ac:spMkLst>
            <pc:docMk/>
            <pc:sldMk cId="3401404091" sldId="396"/>
            <ac:spMk id="2" creationId="{00000000-0000-0000-0000-000000000000}"/>
          </ac:spMkLst>
        </pc:spChg>
        <pc:spChg chg="mod">
          <ac:chgData name="Σωτήριος Τρίγκας" userId="22ce5e8c-e2fb-4960-a7e2-a48c6d2761ea" providerId="ADAL" clId="{7F0997A8-7D09-434F-8D1C-954A602A5782}" dt="2022-04-06T19:17:45.103" v="664" actId="207"/>
          <ac:spMkLst>
            <pc:docMk/>
            <pc:sldMk cId="3401404091" sldId="396"/>
            <ac:spMk id="3" creationId="{00000000-0000-0000-0000-000000000000}"/>
          </ac:spMkLst>
        </pc:spChg>
      </pc:sldChg>
      <pc:sldChg chg="modSp mod">
        <pc:chgData name="Σωτήριος Τρίγκας" userId="22ce5e8c-e2fb-4960-a7e2-a48c6d2761ea" providerId="ADAL" clId="{7F0997A8-7D09-434F-8D1C-954A602A5782}" dt="2022-04-06T19:07:59.526" v="549" actId="207"/>
        <pc:sldMkLst>
          <pc:docMk/>
          <pc:sldMk cId="3291934476" sldId="397"/>
        </pc:sldMkLst>
        <pc:spChg chg="mod">
          <ac:chgData name="Σωτήριος Τρίγκας" userId="22ce5e8c-e2fb-4960-a7e2-a48c6d2761ea" providerId="ADAL" clId="{7F0997A8-7D09-434F-8D1C-954A602A5782}" dt="2022-04-06T19:07:55.394" v="548" actId="207"/>
          <ac:spMkLst>
            <pc:docMk/>
            <pc:sldMk cId="3291934476" sldId="397"/>
            <ac:spMk id="2" creationId="{00000000-0000-0000-0000-000000000000}"/>
          </ac:spMkLst>
        </pc:spChg>
        <pc:spChg chg="mod">
          <ac:chgData name="Σωτήριος Τρίγκας" userId="22ce5e8c-e2fb-4960-a7e2-a48c6d2761ea" providerId="ADAL" clId="{7F0997A8-7D09-434F-8D1C-954A602A5782}" dt="2022-04-06T19:07:59.526" v="549" actId="207"/>
          <ac:spMkLst>
            <pc:docMk/>
            <pc:sldMk cId="3291934476" sldId="397"/>
            <ac:spMk id="3" creationId="{00000000-0000-0000-0000-000000000000}"/>
          </ac:spMkLst>
        </pc:spChg>
      </pc:sldChg>
      <pc:sldChg chg="modSp mod">
        <pc:chgData name="Σωτήριος Τρίγκας" userId="22ce5e8c-e2fb-4960-a7e2-a48c6d2761ea" providerId="ADAL" clId="{7F0997A8-7D09-434F-8D1C-954A602A5782}" dt="2022-04-06T19:13:39.177" v="629" actId="122"/>
        <pc:sldMkLst>
          <pc:docMk/>
          <pc:sldMk cId="625811903" sldId="398"/>
        </pc:sldMkLst>
        <pc:spChg chg="mod">
          <ac:chgData name="Σωτήριος Τρίγκας" userId="22ce5e8c-e2fb-4960-a7e2-a48c6d2761ea" providerId="ADAL" clId="{7F0997A8-7D09-434F-8D1C-954A602A5782}" dt="2022-04-06T19:13:39.177" v="629" actId="122"/>
          <ac:spMkLst>
            <pc:docMk/>
            <pc:sldMk cId="625811903" sldId="398"/>
            <ac:spMk id="2" creationId="{00000000-0000-0000-0000-000000000000}"/>
          </ac:spMkLst>
        </pc:spChg>
        <pc:spChg chg="mod">
          <ac:chgData name="Σωτήριος Τρίγκας" userId="22ce5e8c-e2fb-4960-a7e2-a48c6d2761ea" providerId="ADAL" clId="{7F0997A8-7D09-434F-8D1C-954A602A5782}" dt="2022-04-06T19:13:00.123" v="623" actId="14100"/>
          <ac:spMkLst>
            <pc:docMk/>
            <pc:sldMk cId="625811903" sldId="398"/>
            <ac:spMk id="5" creationId="{00000000-0000-0000-0000-000000000000}"/>
          </ac:spMkLst>
        </pc:spChg>
        <pc:spChg chg="mod">
          <ac:chgData name="Σωτήριος Τρίγκας" userId="22ce5e8c-e2fb-4960-a7e2-a48c6d2761ea" providerId="ADAL" clId="{7F0997A8-7D09-434F-8D1C-954A602A5782}" dt="2022-04-06T19:12:38.276" v="620" actId="14100"/>
          <ac:spMkLst>
            <pc:docMk/>
            <pc:sldMk cId="625811903" sldId="398"/>
            <ac:spMk id="6" creationId="{00000000-0000-0000-0000-000000000000}"/>
          </ac:spMkLst>
        </pc:spChg>
        <pc:graphicFrameChg chg="mod modGraphic">
          <ac:chgData name="Σωτήριος Τρίγκας" userId="22ce5e8c-e2fb-4960-a7e2-a48c6d2761ea" providerId="ADAL" clId="{7F0997A8-7D09-434F-8D1C-954A602A5782}" dt="2022-04-06T19:12:48.974" v="621" actId="14100"/>
          <ac:graphicFrameMkLst>
            <pc:docMk/>
            <pc:sldMk cId="625811903" sldId="398"/>
            <ac:graphicFrameMk id="4" creationId="{00000000-0000-0000-0000-000000000000}"/>
          </ac:graphicFrameMkLst>
        </pc:graphicFrameChg>
      </pc:sldChg>
      <pc:sldChg chg="modSp mod">
        <pc:chgData name="Σωτήριος Τρίγκας" userId="22ce5e8c-e2fb-4960-a7e2-a48c6d2761ea" providerId="ADAL" clId="{7F0997A8-7D09-434F-8D1C-954A602A5782}" dt="2022-04-06T19:18:28.754" v="672" actId="14100"/>
        <pc:sldMkLst>
          <pc:docMk/>
          <pc:sldMk cId="633717739" sldId="399"/>
        </pc:sldMkLst>
        <pc:spChg chg="mod">
          <ac:chgData name="Σωτήριος Τρίγκας" userId="22ce5e8c-e2fb-4960-a7e2-a48c6d2761ea" providerId="ADAL" clId="{7F0997A8-7D09-434F-8D1C-954A602A5782}" dt="2022-04-06T19:18:28.754" v="672" actId="14100"/>
          <ac:spMkLst>
            <pc:docMk/>
            <pc:sldMk cId="633717739" sldId="399"/>
            <ac:spMk id="2" creationId="{00000000-0000-0000-0000-000000000000}"/>
          </ac:spMkLst>
        </pc:spChg>
        <pc:spChg chg="mod">
          <ac:chgData name="Σωτήριος Τρίγκας" userId="22ce5e8c-e2fb-4960-a7e2-a48c6d2761ea" providerId="ADAL" clId="{7F0997A8-7D09-434F-8D1C-954A602A5782}" dt="2022-04-06T19:16:34.550" v="651" actId="403"/>
          <ac:spMkLst>
            <pc:docMk/>
            <pc:sldMk cId="633717739" sldId="399"/>
            <ac:spMk id="3" creationId="{00000000-0000-0000-0000-000000000000}"/>
          </ac:spMkLst>
        </pc:spChg>
        <pc:spChg chg="mod">
          <ac:chgData name="Σωτήριος Τρίγκας" userId="22ce5e8c-e2fb-4960-a7e2-a48c6d2761ea" providerId="ADAL" clId="{7F0997A8-7D09-434F-8D1C-954A602A5782}" dt="2022-04-06T19:16:49.009" v="654" actId="1076"/>
          <ac:spMkLst>
            <pc:docMk/>
            <pc:sldMk cId="633717739" sldId="399"/>
            <ac:spMk id="4" creationId="{00000000-0000-0000-0000-000000000000}"/>
          </ac:spMkLst>
        </pc:spChg>
        <pc:spChg chg="mod">
          <ac:chgData name="Σωτήριος Τρίγκας" userId="22ce5e8c-e2fb-4960-a7e2-a48c6d2761ea" providerId="ADAL" clId="{7F0997A8-7D09-434F-8D1C-954A602A5782}" dt="2022-04-06T19:15:17.295" v="636" actId="403"/>
          <ac:spMkLst>
            <pc:docMk/>
            <pc:sldMk cId="633717739" sldId="399"/>
            <ac:spMk id="5" creationId="{00000000-0000-0000-0000-000000000000}"/>
          </ac:spMkLst>
        </pc:spChg>
        <pc:spChg chg="mod">
          <ac:chgData name="Σωτήριος Τρίγκας" userId="22ce5e8c-e2fb-4960-a7e2-a48c6d2761ea" providerId="ADAL" clId="{7F0997A8-7D09-434F-8D1C-954A602A5782}" dt="2022-04-06T19:15:36.577" v="644" actId="20577"/>
          <ac:spMkLst>
            <pc:docMk/>
            <pc:sldMk cId="633717739" sldId="399"/>
            <ac:spMk id="6" creationId="{00000000-0000-0000-0000-000000000000}"/>
          </ac:spMkLst>
        </pc:spChg>
      </pc:sldChg>
      <pc:sldChg chg="modSp mod">
        <pc:chgData name="Σωτήριος Τρίγκας" userId="22ce5e8c-e2fb-4960-a7e2-a48c6d2761ea" providerId="ADAL" clId="{7F0997A8-7D09-434F-8D1C-954A602A5782}" dt="2022-04-06T19:19:42.441" v="676" actId="255"/>
        <pc:sldMkLst>
          <pc:docMk/>
          <pc:sldMk cId="2152588461" sldId="400"/>
        </pc:sldMkLst>
        <pc:spChg chg="mod">
          <ac:chgData name="Σωτήριος Τρίγκας" userId="22ce5e8c-e2fb-4960-a7e2-a48c6d2761ea" providerId="ADAL" clId="{7F0997A8-7D09-434F-8D1C-954A602A5782}" dt="2022-04-06T19:16:59.925" v="655" actId="207"/>
          <ac:spMkLst>
            <pc:docMk/>
            <pc:sldMk cId="2152588461" sldId="400"/>
            <ac:spMk id="2" creationId="{00000000-0000-0000-0000-000000000000}"/>
          </ac:spMkLst>
        </pc:spChg>
        <pc:spChg chg="mod">
          <ac:chgData name="Σωτήριος Τρίγκας" userId="22ce5e8c-e2fb-4960-a7e2-a48c6d2761ea" providerId="ADAL" clId="{7F0997A8-7D09-434F-8D1C-954A602A5782}" dt="2022-04-06T19:19:42.441" v="676" actId="255"/>
          <ac:spMkLst>
            <pc:docMk/>
            <pc:sldMk cId="2152588461" sldId="400"/>
            <ac:spMk id="3" creationId="{00000000-0000-0000-0000-000000000000}"/>
          </ac:spMkLst>
        </pc:spChg>
      </pc:sldChg>
      <pc:sldChg chg="modSp mod">
        <pc:chgData name="Σωτήριος Τρίγκας" userId="22ce5e8c-e2fb-4960-a7e2-a48c6d2761ea" providerId="ADAL" clId="{7F0997A8-7D09-434F-8D1C-954A602A5782}" dt="2022-04-06T19:20:05.591" v="678" actId="207"/>
        <pc:sldMkLst>
          <pc:docMk/>
          <pc:sldMk cId="1664431578" sldId="401"/>
        </pc:sldMkLst>
        <pc:spChg chg="mod">
          <ac:chgData name="Σωτήριος Τρίγκας" userId="22ce5e8c-e2fb-4960-a7e2-a48c6d2761ea" providerId="ADAL" clId="{7F0997A8-7D09-434F-8D1C-954A602A5782}" dt="2022-04-06T19:20:03.122" v="677" actId="207"/>
          <ac:spMkLst>
            <pc:docMk/>
            <pc:sldMk cId="1664431578" sldId="401"/>
            <ac:spMk id="2" creationId="{00000000-0000-0000-0000-000000000000}"/>
          </ac:spMkLst>
        </pc:spChg>
        <pc:spChg chg="mod">
          <ac:chgData name="Σωτήριος Τρίγκας" userId="22ce5e8c-e2fb-4960-a7e2-a48c6d2761ea" providerId="ADAL" clId="{7F0997A8-7D09-434F-8D1C-954A602A5782}" dt="2022-04-06T19:20:05.591" v="678" actId="207"/>
          <ac:spMkLst>
            <pc:docMk/>
            <pc:sldMk cId="1664431578" sldId="401"/>
            <ac:spMk id="3" creationId="{00000000-0000-0000-0000-000000000000}"/>
          </ac:spMkLst>
        </pc:spChg>
      </pc:sldChg>
      <pc:sldChg chg="modSp mod">
        <pc:chgData name="Σωτήριος Τρίγκας" userId="22ce5e8c-e2fb-4960-a7e2-a48c6d2761ea" providerId="ADAL" clId="{7F0997A8-7D09-434F-8D1C-954A602A5782}" dt="2022-04-06T19:20:15.446" v="680" actId="207"/>
        <pc:sldMkLst>
          <pc:docMk/>
          <pc:sldMk cId="2363336574" sldId="402"/>
        </pc:sldMkLst>
        <pc:spChg chg="mod">
          <ac:chgData name="Σωτήριος Τρίγκας" userId="22ce5e8c-e2fb-4960-a7e2-a48c6d2761ea" providerId="ADAL" clId="{7F0997A8-7D09-434F-8D1C-954A602A5782}" dt="2022-04-06T19:20:10.512" v="679" actId="207"/>
          <ac:spMkLst>
            <pc:docMk/>
            <pc:sldMk cId="2363336574" sldId="402"/>
            <ac:spMk id="2" creationId="{00000000-0000-0000-0000-000000000000}"/>
          </ac:spMkLst>
        </pc:spChg>
        <pc:spChg chg="mod">
          <ac:chgData name="Σωτήριος Τρίγκας" userId="22ce5e8c-e2fb-4960-a7e2-a48c6d2761ea" providerId="ADAL" clId="{7F0997A8-7D09-434F-8D1C-954A602A5782}" dt="2022-04-06T19:20:15.446" v="680" actId="207"/>
          <ac:spMkLst>
            <pc:docMk/>
            <pc:sldMk cId="2363336574" sldId="402"/>
            <ac:spMk id="3" creationId="{00000000-0000-0000-0000-000000000000}"/>
          </ac:spMkLst>
        </pc:spChg>
      </pc:sldChg>
      <pc:sldChg chg="modSp mod">
        <pc:chgData name="Σωτήριος Τρίγκας" userId="22ce5e8c-e2fb-4960-a7e2-a48c6d2761ea" providerId="ADAL" clId="{7F0997A8-7D09-434F-8D1C-954A602A5782}" dt="2022-04-06T19:20:22.178" v="683" actId="27636"/>
        <pc:sldMkLst>
          <pc:docMk/>
          <pc:sldMk cId="1692835990" sldId="403"/>
        </pc:sldMkLst>
        <pc:spChg chg="mod">
          <ac:chgData name="Σωτήριος Τρίγκας" userId="22ce5e8c-e2fb-4960-a7e2-a48c6d2761ea" providerId="ADAL" clId="{7F0997A8-7D09-434F-8D1C-954A602A5782}" dt="2022-04-06T19:03:13.932" v="505" actId="207"/>
          <ac:spMkLst>
            <pc:docMk/>
            <pc:sldMk cId="1692835990" sldId="403"/>
            <ac:spMk id="2" creationId="{00000000-0000-0000-0000-000000000000}"/>
          </ac:spMkLst>
        </pc:spChg>
        <pc:spChg chg="mod">
          <ac:chgData name="Σωτήριος Τρίγκας" userId="22ce5e8c-e2fb-4960-a7e2-a48c6d2761ea" providerId="ADAL" clId="{7F0997A8-7D09-434F-8D1C-954A602A5782}" dt="2022-04-06T19:20:22.178" v="683" actId="27636"/>
          <ac:spMkLst>
            <pc:docMk/>
            <pc:sldMk cId="1692835990" sldId="403"/>
            <ac:spMk id="3" creationId="{00000000-0000-0000-0000-000000000000}"/>
          </ac:spMkLst>
        </pc:spChg>
      </pc:sldChg>
      <pc:sldChg chg="modSp mod">
        <pc:chgData name="Σωτήριος Τρίγκας" userId="22ce5e8c-e2fb-4960-a7e2-a48c6d2761ea" providerId="ADAL" clId="{7F0997A8-7D09-434F-8D1C-954A602A5782}" dt="2022-04-06T19:03:38.605" v="508" actId="207"/>
        <pc:sldMkLst>
          <pc:docMk/>
          <pc:sldMk cId="2110691391" sldId="404"/>
        </pc:sldMkLst>
        <pc:spChg chg="mod">
          <ac:chgData name="Σωτήριος Τρίγκας" userId="22ce5e8c-e2fb-4960-a7e2-a48c6d2761ea" providerId="ADAL" clId="{7F0997A8-7D09-434F-8D1C-954A602A5782}" dt="2022-04-06T19:03:33.618" v="507" actId="207"/>
          <ac:spMkLst>
            <pc:docMk/>
            <pc:sldMk cId="2110691391" sldId="404"/>
            <ac:spMk id="2" creationId="{00000000-0000-0000-0000-000000000000}"/>
          </ac:spMkLst>
        </pc:spChg>
        <pc:spChg chg="mod">
          <ac:chgData name="Σωτήριος Τρίγκας" userId="22ce5e8c-e2fb-4960-a7e2-a48c6d2761ea" providerId="ADAL" clId="{7F0997A8-7D09-434F-8D1C-954A602A5782}" dt="2022-04-06T19:03:38.605" v="508" actId="207"/>
          <ac:spMkLst>
            <pc:docMk/>
            <pc:sldMk cId="2110691391" sldId="404"/>
            <ac:spMk id="3" creationId="{00000000-0000-0000-0000-000000000000}"/>
          </ac:spMkLst>
        </pc:spChg>
      </pc:sldChg>
      <pc:sldChg chg="modSp mod">
        <pc:chgData name="Σωτήριος Τρίγκας" userId="22ce5e8c-e2fb-4960-a7e2-a48c6d2761ea" providerId="ADAL" clId="{7F0997A8-7D09-434F-8D1C-954A602A5782}" dt="2022-04-06T19:03:26.506" v="506" actId="207"/>
        <pc:sldMkLst>
          <pc:docMk/>
          <pc:sldMk cId="4205969938" sldId="405"/>
        </pc:sldMkLst>
        <pc:spChg chg="mod">
          <ac:chgData name="Σωτήριος Τρίγκας" userId="22ce5e8c-e2fb-4960-a7e2-a48c6d2761ea" providerId="ADAL" clId="{7F0997A8-7D09-434F-8D1C-954A602A5782}" dt="2022-04-06T19:03:26.506" v="506" actId="207"/>
          <ac:spMkLst>
            <pc:docMk/>
            <pc:sldMk cId="4205969938" sldId="405"/>
            <ac:spMk id="2" creationId="{00000000-0000-0000-0000-000000000000}"/>
          </ac:spMkLst>
        </pc:spChg>
        <pc:spChg chg="mod">
          <ac:chgData name="Σωτήριος Τρίγκας" userId="22ce5e8c-e2fb-4960-a7e2-a48c6d2761ea" providerId="ADAL" clId="{7F0997A8-7D09-434F-8D1C-954A602A5782}" dt="2022-04-06T19:02:01.108" v="494" actId="20577"/>
          <ac:spMkLst>
            <pc:docMk/>
            <pc:sldMk cId="4205969938" sldId="405"/>
            <ac:spMk id="5" creationId="{00000000-0000-0000-0000-000000000000}"/>
          </ac:spMkLst>
        </pc:spChg>
        <pc:graphicFrameChg chg="modGraphic">
          <ac:chgData name="Σωτήριος Τρίγκας" userId="22ce5e8c-e2fb-4960-a7e2-a48c6d2761ea" providerId="ADAL" clId="{7F0997A8-7D09-434F-8D1C-954A602A5782}" dt="2022-04-06T19:01:36.239" v="484" actId="113"/>
          <ac:graphicFrameMkLst>
            <pc:docMk/>
            <pc:sldMk cId="4205969938" sldId="405"/>
            <ac:graphicFrameMk id="4" creationId="{00000000-0000-0000-0000-000000000000}"/>
          </ac:graphicFrameMkLst>
        </pc:graphicFrameChg>
      </pc:sldChg>
      <pc:sldChg chg="modSp mod">
        <pc:chgData name="Σωτήριος Τρίγκας" userId="22ce5e8c-e2fb-4960-a7e2-a48c6d2761ea" providerId="ADAL" clId="{7F0997A8-7D09-434F-8D1C-954A602A5782}" dt="2022-04-06T19:33:52.373" v="771" actId="403"/>
        <pc:sldMkLst>
          <pc:docMk/>
          <pc:sldMk cId="3811265720" sldId="406"/>
        </pc:sldMkLst>
        <pc:spChg chg="mod">
          <ac:chgData name="Σωτήριος Τρίγκας" userId="22ce5e8c-e2fb-4960-a7e2-a48c6d2761ea" providerId="ADAL" clId="{7F0997A8-7D09-434F-8D1C-954A602A5782}" dt="2022-04-06T19:33:52.373" v="771" actId="403"/>
          <ac:spMkLst>
            <pc:docMk/>
            <pc:sldMk cId="3811265720" sldId="406"/>
            <ac:spMk id="2" creationId="{00000000-0000-0000-0000-000000000000}"/>
          </ac:spMkLst>
        </pc:spChg>
        <pc:spChg chg="mod">
          <ac:chgData name="Σωτήριος Τρίγκας" userId="22ce5e8c-e2fb-4960-a7e2-a48c6d2761ea" providerId="ADAL" clId="{7F0997A8-7D09-434F-8D1C-954A602A5782}" dt="2022-04-06T19:33:45.155" v="767" actId="14100"/>
          <ac:spMkLst>
            <pc:docMk/>
            <pc:sldMk cId="3811265720" sldId="406"/>
            <ac:spMk id="3" creationId="{00000000-0000-0000-0000-000000000000}"/>
          </ac:spMkLst>
        </pc:spChg>
      </pc:sldChg>
      <pc:sldChg chg="del">
        <pc:chgData name="Σωτήριος Τρίγκας" userId="22ce5e8c-e2fb-4960-a7e2-a48c6d2761ea" providerId="ADAL" clId="{7F0997A8-7D09-434F-8D1C-954A602A5782}" dt="2022-04-06T17:53:15.598" v="153" actId="2696"/>
        <pc:sldMkLst>
          <pc:docMk/>
          <pc:sldMk cId="333514117" sldId="407"/>
        </pc:sldMkLst>
      </pc:sldChg>
      <pc:sldChg chg="add ord">
        <pc:chgData name="Σωτήριος Τρίγκας" userId="22ce5e8c-e2fb-4960-a7e2-a48c6d2761ea" providerId="ADAL" clId="{7F0997A8-7D09-434F-8D1C-954A602A5782}" dt="2022-04-06T19:37:00.393" v="806"/>
        <pc:sldMkLst>
          <pc:docMk/>
          <pc:sldMk cId="3292869983" sldId="407"/>
        </pc:sldMkLst>
      </pc:sldChg>
      <pc:sldChg chg="modSp add del mod">
        <pc:chgData name="Σωτήριος Τρίγκας" userId="22ce5e8c-e2fb-4960-a7e2-a48c6d2761ea" providerId="ADAL" clId="{7F0997A8-7D09-434F-8D1C-954A602A5782}" dt="2022-04-06T19:36:31.366" v="803" actId="2696"/>
        <pc:sldMkLst>
          <pc:docMk/>
          <pc:sldMk cId="3544161888" sldId="407"/>
        </pc:sldMkLst>
        <pc:spChg chg="mod">
          <ac:chgData name="Σωτήριος Τρίγκας" userId="22ce5e8c-e2fb-4960-a7e2-a48c6d2761ea" providerId="ADAL" clId="{7F0997A8-7D09-434F-8D1C-954A602A5782}" dt="2022-04-06T19:36:01.706" v="802" actId="14100"/>
          <ac:spMkLst>
            <pc:docMk/>
            <pc:sldMk cId="3544161888" sldId="407"/>
            <ac:spMk id="2" creationId="{00000000-0000-0000-0000-000000000000}"/>
          </ac:spMkLst>
        </pc:spChg>
        <pc:spChg chg="mod">
          <ac:chgData name="Σωτήριος Τρίγκας" userId="22ce5e8c-e2fb-4960-a7e2-a48c6d2761ea" providerId="ADAL" clId="{7F0997A8-7D09-434F-8D1C-954A602A5782}" dt="2022-04-06T19:35:51.140" v="799" actId="113"/>
          <ac:spMkLst>
            <pc:docMk/>
            <pc:sldMk cId="3544161888" sldId="407"/>
            <ac:spMk id="3" creationId="{00000000-0000-0000-0000-000000000000}"/>
          </ac:spMkLst>
        </pc:spChg>
      </pc:sldChg>
      <pc:sldChg chg="modSp mod">
        <pc:chgData name="Σωτήριος Τρίγκας" userId="22ce5e8c-e2fb-4960-a7e2-a48c6d2761ea" providerId="ADAL" clId="{7F0997A8-7D09-434F-8D1C-954A602A5782}" dt="2022-04-06T19:06:15.219" v="536" actId="207"/>
        <pc:sldMkLst>
          <pc:docMk/>
          <pc:sldMk cId="1173467366" sldId="408"/>
        </pc:sldMkLst>
        <pc:spChg chg="mod">
          <ac:chgData name="Σωτήριος Τρίγκας" userId="22ce5e8c-e2fb-4960-a7e2-a48c6d2761ea" providerId="ADAL" clId="{7F0997A8-7D09-434F-8D1C-954A602A5782}" dt="2022-04-06T19:06:15.219" v="536" actId="207"/>
          <ac:spMkLst>
            <pc:docMk/>
            <pc:sldMk cId="1173467366" sldId="408"/>
            <ac:spMk id="2" creationId="{00000000-0000-0000-0000-000000000000}"/>
          </ac:spMkLst>
        </pc:spChg>
        <pc:spChg chg="mod">
          <ac:chgData name="Σωτήριος Τρίγκας" userId="22ce5e8c-e2fb-4960-a7e2-a48c6d2761ea" providerId="ADAL" clId="{7F0997A8-7D09-434F-8D1C-954A602A5782}" dt="2022-04-06T19:06:06.020" v="535" actId="207"/>
          <ac:spMkLst>
            <pc:docMk/>
            <pc:sldMk cId="1173467366" sldId="408"/>
            <ac:spMk id="3" creationId="{00000000-0000-0000-0000-000000000000}"/>
          </ac:spMkLst>
        </pc:spChg>
      </pc:sldChg>
      <pc:sldChg chg="modSp mod">
        <pc:chgData name="Σωτήριος Τρίγκας" userId="22ce5e8c-e2fb-4960-a7e2-a48c6d2761ea" providerId="ADAL" clId="{7F0997A8-7D09-434F-8D1C-954A602A5782}" dt="2022-04-06T19:06:29.365" v="538" actId="207"/>
        <pc:sldMkLst>
          <pc:docMk/>
          <pc:sldMk cId="674681376" sldId="409"/>
        </pc:sldMkLst>
        <pc:spChg chg="mod">
          <ac:chgData name="Σωτήριος Τρίγκας" userId="22ce5e8c-e2fb-4960-a7e2-a48c6d2761ea" providerId="ADAL" clId="{7F0997A8-7D09-434F-8D1C-954A602A5782}" dt="2022-04-06T19:06:24.860" v="537" actId="207"/>
          <ac:spMkLst>
            <pc:docMk/>
            <pc:sldMk cId="674681376" sldId="409"/>
            <ac:spMk id="2" creationId="{00000000-0000-0000-0000-000000000000}"/>
          </ac:spMkLst>
        </pc:spChg>
        <pc:spChg chg="mod">
          <ac:chgData name="Σωτήριος Τρίγκας" userId="22ce5e8c-e2fb-4960-a7e2-a48c6d2761ea" providerId="ADAL" clId="{7F0997A8-7D09-434F-8D1C-954A602A5782}" dt="2022-04-06T19:06:29.365" v="538" actId="207"/>
          <ac:spMkLst>
            <pc:docMk/>
            <pc:sldMk cId="674681376" sldId="409"/>
            <ac:spMk id="3" creationId="{00000000-0000-0000-0000-000000000000}"/>
          </ac:spMkLst>
        </pc:spChg>
      </pc:sldChg>
      <pc:sldChg chg="del">
        <pc:chgData name="Σωτήριος Τρίγκας" userId="22ce5e8c-e2fb-4960-a7e2-a48c6d2761ea" providerId="ADAL" clId="{7F0997A8-7D09-434F-8D1C-954A602A5782}" dt="2022-04-06T17:17:11.898" v="152" actId="2696"/>
        <pc:sldMkLst>
          <pc:docMk/>
          <pc:sldMk cId="3138834648" sldId="411"/>
        </pc:sldMkLst>
      </pc:sldChg>
      <pc:sldChg chg="del">
        <pc:chgData name="Σωτήριος Τρίγκας" userId="22ce5e8c-e2fb-4960-a7e2-a48c6d2761ea" providerId="ADAL" clId="{7F0997A8-7D09-434F-8D1C-954A602A5782}" dt="2022-04-06T17:17:11.898" v="152" actId="2696"/>
        <pc:sldMkLst>
          <pc:docMk/>
          <pc:sldMk cId="3176731867" sldId="412"/>
        </pc:sldMkLst>
      </pc:sldChg>
      <pc:sldChg chg="del">
        <pc:chgData name="Σωτήριος Τρίγκας" userId="22ce5e8c-e2fb-4960-a7e2-a48c6d2761ea" providerId="ADAL" clId="{7F0997A8-7D09-434F-8D1C-954A602A5782}" dt="2022-04-06T17:17:11.898" v="152" actId="2696"/>
        <pc:sldMkLst>
          <pc:docMk/>
          <pc:sldMk cId="3310707077" sldId="413"/>
        </pc:sldMkLst>
      </pc:sldChg>
      <pc:sldChg chg="del">
        <pc:chgData name="Σωτήριος Τρίγκας" userId="22ce5e8c-e2fb-4960-a7e2-a48c6d2761ea" providerId="ADAL" clId="{7F0997A8-7D09-434F-8D1C-954A602A5782}" dt="2022-04-06T17:17:11.898" v="152" actId="2696"/>
        <pc:sldMkLst>
          <pc:docMk/>
          <pc:sldMk cId="475868637" sldId="414"/>
        </pc:sldMkLst>
      </pc:sldChg>
      <pc:sldChg chg="del">
        <pc:chgData name="Σωτήριος Τρίγκας" userId="22ce5e8c-e2fb-4960-a7e2-a48c6d2761ea" providerId="ADAL" clId="{7F0997A8-7D09-434F-8D1C-954A602A5782}" dt="2022-04-06T17:17:11.898" v="152" actId="2696"/>
        <pc:sldMkLst>
          <pc:docMk/>
          <pc:sldMk cId="2403967614" sldId="415"/>
        </pc:sldMkLst>
      </pc:sldChg>
      <pc:sldChg chg="del">
        <pc:chgData name="Σωτήριος Τρίγκας" userId="22ce5e8c-e2fb-4960-a7e2-a48c6d2761ea" providerId="ADAL" clId="{7F0997A8-7D09-434F-8D1C-954A602A5782}" dt="2022-04-06T17:17:11.898" v="152" actId="2696"/>
        <pc:sldMkLst>
          <pc:docMk/>
          <pc:sldMk cId="2290092427" sldId="416"/>
        </pc:sldMkLst>
      </pc:sldChg>
      <pc:sldChg chg="del">
        <pc:chgData name="Σωτήριος Τρίγκας" userId="22ce5e8c-e2fb-4960-a7e2-a48c6d2761ea" providerId="ADAL" clId="{7F0997A8-7D09-434F-8D1C-954A602A5782}" dt="2022-04-06T17:17:11.898" v="152" actId="2696"/>
        <pc:sldMkLst>
          <pc:docMk/>
          <pc:sldMk cId="3987137901" sldId="417"/>
        </pc:sldMkLst>
      </pc:sldChg>
      <pc:sldChg chg="del">
        <pc:chgData name="Σωτήριος Τρίγκας" userId="22ce5e8c-e2fb-4960-a7e2-a48c6d2761ea" providerId="ADAL" clId="{7F0997A8-7D09-434F-8D1C-954A602A5782}" dt="2022-04-06T17:17:11.898" v="152" actId="2696"/>
        <pc:sldMkLst>
          <pc:docMk/>
          <pc:sldMk cId="1311045058" sldId="418"/>
        </pc:sldMkLst>
      </pc:sldChg>
      <pc:sldChg chg="del">
        <pc:chgData name="Σωτήριος Τρίγκας" userId="22ce5e8c-e2fb-4960-a7e2-a48c6d2761ea" providerId="ADAL" clId="{7F0997A8-7D09-434F-8D1C-954A602A5782}" dt="2022-04-06T17:17:11.898" v="152" actId="2696"/>
        <pc:sldMkLst>
          <pc:docMk/>
          <pc:sldMk cId="1214224740" sldId="419"/>
        </pc:sldMkLst>
      </pc:sldChg>
      <pc:sldChg chg="del">
        <pc:chgData name="Σωτήριος Τρίγκας" userId="22ce5e8c-e2fb-4960-a7e2-a48c6d2761ea" providerId="ADAL" clId="{7F0997A8-7D09-434F-8D1C-954A602A5782}" dt="2022-04-06T17:17:11.898" v="152" actId="2696"/>
        <pc:sldMkLst>
          <pc:docMk/>
          <pc:sldMk cId="4277475487" sldId="420"/>
        </pc:sldMkLst>
      </pc:sldChg>
      <pc:sldChg chg="del">
        <pc:chgData name="Σωτήριος Τρίγκας" userId="22ce5e8c-e2fb-4960-a7e2-a48c6d2761ea" providerId="ADAL" clId="{7F0997A8-7D09-434F-8D1C-954A602A5782}" dt="2022-04-06T17:17:11.898" v="152" actId="2696"/>
        <pc:sldMkLst>
          <pc:docMk/>
          <pc:sldMk cId="3232368137" sldId="421"/>
        </pc:sldMkLst>
      </pc:sldChg>
      <pc:sldChg chg="del">
        <pc:chgData name="Σωτήριος Τρίγκας" userId="22ce5e8c-e2fb-4960-a7e2-a48c6d2761ea" providerId="ADAL" clId="{7F0997A8-7D09-434F-8D1C-954A602A5782}" dt="2022-04-06T17:17:11.898" v="152" actId="2696"/>
        <pc:sldMkLst>
          <pc:docMk/>
          <pc:sldMk cId="3340738815" sldId="422"/>
        </pc:sldMkLst>
      </pc:sldChg>
      <pc:sldChg chg="del">
        <pc:chgData name="Σωτήριος Τρίγκας" userId="22ce5e8c-e2fb-4960-a7e2-a48c6d2761ea" providerId="ADAL" clId="{7F0997A8-7D09-434F-8D1C-954A602A5782}" dt="2022-04-06T17:17:11.898" v="152" actId="2696"/>
        <pc:sldMkLst>
          <pc:docMk/>
          <pc:sldMk cId="2051761767" sldId="424"/>
        </pc:sldMkLst>
      </pc:sldChg>
      <pc:sldChg chg="del">
        <pc:chgData name="Σωτήριος Τρίγκας" userId="22ce5e8c-e2fb-4960-a7e2-a48c6d2761ea" providerId="ADAL" clId="{7F0997A8-7D09-434F-8D1C-954A602A5782}" dt="2022-04-06T17:17:11.898" v="152" actId="2696"/>
        <pc:sldMkLst>
          <pc:docMk/>
          <pc:sldMk cId="1787326859" sldId="425"/>
        </pc:sldMkLst>
      </pc:sldChg>
      <pc:sldChg chg="modSp del mod">
        <pc:chgData name="Σωτήριος Τρίγκας" userId="22ce5e8c-e2fb-4960-a7e2-a48c6d2761ea" providerId="ADAL" clId="{7F0997A8-7D09-434F-8D1C-954A602A5782}" dt="2022-04-06T17:17:11.898" v="152" actId="2696"/>
        <pc:sldMkLst>
          <pc:docMk/>
          <pc:sldMk cId="149336812" sldId="426"/>
        </pc:sldMkLst>
        <pc:spChg chg="mod">
          <ac:chgData name="Σωτήριος Τρίγκας" userId="22ce5e8c-e2fb-4960-a7e2-a48c6d2761ea" providerId="ADAL" clId="{7F0997A8-7D09-434F-8D1C-954A602A5782}" dt="2022-04-06T17:15:06.176" v="151" actId="1076"/>
          <ac:spMkLst>
            <pc:docMk/>
            <pc:sldMk cId="149336812" sldId="426"/>
            <ac:spMk id="2" creationId="{00000000-0000-0000-0000-000000000000}"/>
          </ac:spMkLst>
        </pc:spChg>
      </pc:sldChg>
      <pc:sldChg chg="del">
        <pc:chgData name="Σωτήριος Τρίγκας" userId="22ce5e8c-e2fb-4960-a7e2-a48c6d2761ea" providerId="ADAL" clId="{7F0997A8-7D09-434F-8D1C-954A602A5782}" dt="2022-04-06T17:17:11.898" v="152" actId="2696"/>
        <pc:sldMkLst>
          <pc:docMk/>
          <pc:sldMk cId="2761813658" sldId="427"/>
        </pc:sldMkLst>
      </pc:sldChg>
      <pc:sldChg chg="modSp mod">
        <pc:chgData name="Σωτήριος Τρίγκας" userId="22ce5e8c-e2fb-4960-a7e2-a48c6d2761ea" providerId="ADAL" clId="{7F0997A8-7D09-434F-8D1C-954A602A5782}" dt="2022-04-06T19:33:32.539" v="766" actId="20577"/>
        <pc:sldMkLst>
          <pc:docMk/>
          <pc:sldMk cId="2958115362" sldId="428"/>
        </pc:sldMkLst>
        <pc:spChg chg="mod">
          <ac:chgData name="Σωτήριος Τρίγκας" userId="22ce5e8c-e2fb-4960-a7e2-a48c6d2761ea" providerId="ADAL" clId="{7F0997A8-7D09-434F-8D1C-954A602A5782}" dt="2022-04-06T19:22:23.317" v="694" actId="20577"/>
          <ac:spMkLst>
            <pc:docMk/>
            <pc:sldMk cId="2958115362" sldId="428"/>
            <ac:spMk id="2" creationId="{00000000-0000-0000-0000-000000000000}"/>
          </ac:spMkLst>
        </pc:spChg>
        <pc:spChg chg="mod">
          <ac:chgData name="Σωτήριος Τρίγκας" userId="22ce5e8c-e2fb-4960-a7e2-a48c6d2761ea" providerId="ADAL" clId="{7F0997A8-7D09-434F-8D1C-954A602A5782}" dt="2022-04-06T19:33:32.539" v="766" actId="20577"/>
          <ac:spMkLst>
            <pc:docMk/>
            <pc:sldMk cId="2958115362" sldId="428"/>
            <ac:spMk id="3" creationId="{00000000-0000-0000-0000-000000000000}"/>
          </ac:spMkLst>
        </pc:spChg>
      </pc:sldChg>
      <pc:sldChg chg="modSp mod">
        <pc:chgData name="Σωτήριος Τρίγκας" userId="22ce5e8c-e2fb-4960-a7e2-a48c6d2761ea" providerId="ADAL" clId="{7F0997A8-7D09-434F-8D1C-954A602A5782}" dt="2022-04-06T19:34:14.075" v="772" actId="113"/>
        <pc:sldMkLst>
          <pc:docMk/>
          <pc:sldMk cId="2862275713" sldId="429"/>
        </pc:sldMkLst>
        <pc:graphicFrameChg chg="modGraphic">
          <ac:chgData name="Σωτήριος Τρίγκας" userId="22ce5e8c-e2fb-4960-a7e2-a48c6d2761ea" providerId="ADAL" clId="{7F0997A8-7D09-434F-8D1C-954A602A5782}" dt="2022-04-06T19:34:14.075" v="772" actId="113"/>
          <ac:graphicFrameMkLst>
            <pc:docMk/>
            <pc:sldMk cId="2862275713" sldId="429"/>
            <ac:graphicFrameMk id="6" creationId="{00000000-0000-0000-0000-000000000000}"/>
          </ac:graphicFrameMkLst>
        </pc:graphicFrameChg>
      </pc:sldChg>
      <pc:sldChg chg="modSp mod">
        <pc:chgData name="Σωτήριος Τρίγκας" userId="22ce5e8c-e2fb-4960-a7e2-a48c6d2761ea" providerId="ADAL" clId="{7F0997A8-7D09-434F-8D1C-954A602A5782}" dt="2022-04-06T19:34:56" v="785" actId="207"/>
        <pc:sldMkLst>
          <pc:docMk/>
          <pc:sldMk cId="2636363949" sldId="430"/>
        </pc:sldMkLst>
        <pc:spChg chg="mod">
          <ac:chgData name="Σωτήριος Τρίγκας" userId="22ce5e8c-e2fb-4960-a7e2-a48c6d2761ea" providerId="ADAL" clId="{7F0997A8-7D09-434F-8D1C-954A602A5782}" dt="2022-04-06T19:34:49.089" v="783" actId="14100"/>
          <ac:spMkLst>
            <pc:docMk/>
            <pc:sldMk cId="2636363949" sldId="430"/>
            <ac:spMk id="2" creationId="{00000000-0000-0000-0000-000000000000}"/>
          </ac:spMkLst>
        </pc:spChg>
        <pc:spChg chg="mod">
          <ac:chgData name="Σωτήριος Τρίγκας" userId="22ce5e8c-e2fb-4960-a7e2-a48c6d2761ea" providerId="ADAL" clId="{7F0997A8-7D09-434F-8D1C-954A602A5782}" dt="2022-04-06T19:34:56" v="785" actId="207"/>
          <ac:spMkLst>
            <pc:docMk/>
            <pc:sldMk cId="2636363949" sldId="430"/>
            <ac:spMk id="3" creationId="{00000000-0000-0000-0000-000000000000}"/>
          </ac:spMkLst>
        </pc:spChg>
      </pc:sldChg>
      <pc:sldChg chg="modSp mod">
        <pc:chgData name="Σωτήριος Τρίγκας" userId="22ce5e8c-e2fb-4960-a7e2-a48c6d2761ea" providerId="ADAL" clId="{7F0997A8-7D09-434F-8D1C-954A602A5782}" dt="2022-04-06T19:34:37.623" v="778" actId="207"/>
        <pc:sldMkLst>
          <pc:docMk/>
          <pc:sldMk cId="1802422945" sldId="431"/>
        </pc:sldMkLst>
        <pc:spChg chg="mod">
          <ac:chgData name="Σωτήριος Τρίγκας" userId="22ce5e8c-e2fb-4960-a7e2-a48c6d2761ea" providerId="ADAL" clId="{7F0997A8-7D09-434F-8D1C-954A602A5782}" dt="2022-04-06T19:34:34.339" v="777" actId="207"/>
          <ac:spMkLst>
            <pc:docMk/>
            <pc:sldMk cId="1802422945" sldId="431"/>
            <ac:spMk id="2" creationId="{00000000-0000-0000-0000-000000000000}"/>
          </ac:spMkLst>
        </pc:spChg>
        <pc:spChg chg="mod">
          <ac:chgData name="Σωτήριος Τρίγκας" userId="22ce5e8c-e2fb-4960-a7e2-a48c6d2761ea" providerId="ADAL" clId="{7F0997A8-7D09-434F-8D1C-954A602A5782}" dt="2022-04-06T19:34:37.623" v="778" actId="207"/>
          <ac:spMkLst>
            <pc:docMk/>
            <pc:sldMk cId="1802422945" sldId="431"/>
            <ac:spMk id="3" creationId="{00000000-0000-0000-0000-000000000000}"/>
          </ac:spMkLst>
        </pc:spChg>
      </pc:sldChg>
      <pc:sldChg chg="del">
        <pc:chgData name="Σωτήριος Τρίγκας" userId="22ce5e8c-e2fb-4960-a7e2-a48c6d2761ea" providerId="ADAL" clId="{7F0997A8-7D09-434F-8D1C-954A602A5782}" dt="2022-04-06T17:53:55.806" v="155" actId="2696"/>
        <pc:sldMkLst>
          <pc:docMk/>
          <pc:sldMk cId="2836878873" sldId="432"/>
        </pc:sldMkLst>
      </pc:sldChg>
    </pc:docChg>
  </pc:docChgLst>
  <pc:docChgLst>
    <pc:chgData name="Σωτήριος Τρίγκας" userId="22ce5e8c-e2fb-4960-a7e2-a48c6d2761ea" providerId="ADAL" clId="{1E4DAF56-7752-4313-94C3-DBBDAAE3F1A3}"/>
    <pc:docChg chg="modSld">
      <pc:chgData name="Σωτήριος Τρίγκας" userId="22ce5e8c-e2fb-4960-a7e2-a48c6d2761ea" providerId="ADAL" clId="{1E4DAF56-7752-4313-94C3-DBBDAAE3F1A3}" dt="2022-02-03T19:18:21.658" v="7" actId="14100"/>
      <pc:docMkLst>
        <pc:docMk/>
      </pc:docMkLst>
      <pc:sldChg chg="modSp mod">
        <pc:chgData name="Σωτήριος Τρίγκας" userId="22ce5e8c-e2fb-4960-a7e2-a48c6d2761ea" providerId="ADAL" clId="{1E4DAF56-7752-4313-94C3-DBBDAAE3F1A3}" dt="2022-02-03T19:18:21.658" v="7" actId="14100"/>
        <pc:sldMkLst>
          <pc:docMk/>
          <pc:sldMk cId="2836878873" sldId="432"/>
        </pc:sldMkLst>
        <pc:spChg chg="mod">
          <ac:chgData name="Σωτήριος Τρίγκας" userId="22ce5e8c-e2fb-4960-a7e2-a48c6d2761ea" providerId="ADAL" clId="{1E4DAF56-7752-4313-94C3-DBBDAAE3F1A3}" dt="2022-02-03T19:18:21.658" v="7" actId="14100"/>
          <ac:spMkLst>
            <pc:docMk/>
            <pc:sldMk cId="2836878873" sldId="432"/>
            <ac:spMk id="2" creationId="{00000000-0000-0000-0000-000000000000}"/>
          </ac:spMkLst>
        </pc:spChg>
        <pc:spChg chg="mod">
          <ac:chgData name="Σωτήριος Τρίγκας" userId="22ce5e8c-e2fb-4960-a7e2-a48c6d2761ea" providerId="ADAL" clId="{1E4DAF56-7752-4313-94C3-DBBDAAE3F1A3}" dt="2022-02-03T19:18:17.538" v="6" actId="1076"/>
          <ac:spMkLst>
            <pc:docMk/>
            <pc:sldMk cId="2836878873" sldId="432"/>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648758-04F8-44D9-81AE-458ACAAF2F7B}" type="datetimeFigureOut">
              <a:rPr lang="el-GR" smtClean="0"/>
              <a:t>6/4/2022</a:t>
            </a:fld>
            <a:endParaRPr lang="el-GR"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FB5E23-4744-4377-A7A1-EB81169183A8}" type="slidenum">
              <a:rPr lang="el-GR" smtClean="0"/>
              <a:t>‹#›</a:t>
            </a:fld>
            <a:endParaRPr lang="el-GR" dirty="0"/>
          </a:p>
        </p:txBody>
      </p:sp>
    </p:spTree>
    <p:extLst>
      <p:ext uri="{BB962C8B-B14F-4D97-AF65-F5344CB8AC3E}">
        <p14:creationId xmlns:p14="http://schemas.microsoft.com/office/powerpoint/2010/main" val="3910926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3C58C63-A824-403B-A26A-A90A40E28CDB}" type="datetimeFigureOut">
              <a:rPr lang="el-GR" smtClean="0"/>
              <a:t>6/4/2022</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78C8C6D7-CB85-4F2D-ACAB-179059F34FDD}" type="slidenum">
              <a:rPr lang="el-GR" smtClean="0"/>
              <a:t>‹#›</a:t>
            </a:fld>
            <a:endParaRPr lang="el-GR"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7478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C58C63-A824-403B-A26A-A90A40E28CDB}" type="datetimeFigureOut">
              <a:rPr lang="el-GR" smtClean="0"/>
              <a:t>6/4/2022</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78C8C6D7-CB85-4F2D-ACAB-179059F34FDD}" type="slidenum">
              <a:rPr lang="el-GR" smtClean="0"/>
              <a:t>‹#›</a:t>
            </a:fld>
            <a:endParaRPr lang="el-GR" dirty="0"/>
          </a:p>
        </p:txBody>
      </p:sp>
    </p:spTree>
    <p:extLst>
      <p:ext uri="{BB962C8B-B14F-4D97-AF65-F5344CB8AC3E}">
        <p14:creationId xmlns:p14="http://schemas.microsoft.com/office/powerpoint/2010/main" val="1094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C58C63-A824-403B-A26A-A90A40E28CDB}" type="datetimeFigureOut">
              <a:rPr lang="el-GR" smtClean="0"/>
              <a:t>6/4/2022</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78C8C6D7-CB85-4F2D-ACAB-179059F34FDD}" type="slidenum">
              <a:rPr lang="el-GR" smtClean="0"/>
              <a:t>‹#›</a:t>
            </a:fld>
            <a:endParaRPr lang="el-GR" dirty="0"/>
          </a:p>
        </p:txBody>
      </p:sp>
    </p:spTree>
    <p:extLst>
      <p:ext uri="{BB962C8B-B14F-4D97-AF65-F5344CB8AC3E}">
        <p14:creationId xmlns:p14="http://schemas.microsoft.com/office/powerpoint/2010/main" val="3087312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C58C63-A824-403B-A26A-A90A40E28CDB}" type="datetimeFigureOut">
              <a:rPr lang="el-GR" smtClean="0"/>
              <a:t>6/4/2022</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78C8C6D7-CB85-4F2D-ACAB-179059F34FDD}" type="slidenum">
              <a:rPr lang="el-GR" smtClean="0"/>
              <a:t>‹#›</a:t>
            </a:fld>
            <a:endParaRPr lang="el-GR" dirty="0"/>
          </a:p>
        </p:txBody>
      </p:sp>
    </p:spTree>
    <p:extLst>
      <p:ext uri="{BB962C8B-B14F-4D97-AF65-F5344CB8AC3E}">
        <p14:creationId xmlns:p14="http://schemas.microsoft.com/office/powerpoint/2010/main" val="77507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C58C63-A824-403B-A26A-A90A40E28CDB}" type="datetimeFigureOut">
              <a:rPr lang="el-GR" smtClean="0"/>
              <a:t>6/4/2022</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78C8C6D7-CB85-4F2D-ACAB-179059F34FDD}" type="slidenum">
              <a:rPr lang="el-GR" smtClean="0"/>
              <a:t>‹#›</a:t>
            </a:fld>
            <a:endParaRPr lang="el-GR"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7018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C58C63-A824-403B-A26A-A90A40E28CDB}" type="datetimeFigureOut">
              <a:rPr lang="el-GR" smtClean="0"/>
              <a:t>6/4/2022</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78C8C6D7-CB85-4F2D-ACAB-179059F34FDD}" type="slidenum">
              <a:rPr lang="el-GR" smtClean="0"/>
              <a:t>‹#›</a:t>
            </a:fld>
            <a:endParaRPr lang="el-GR" dirty="0"/>
          </a:p>
        </p:txBody>
      </p:sp>
    </p:spTree>
    <p:extLst>
      <p:ext uri="{BB962C8B-B14F-4D97-AF65-F5344CB8AC3E}">
        <p14:creationId xmlns:p14="http://schemas.microsoft.com/office/powerpoint/2010/main" val="3823549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C58C63-A824-403B-A26A-A90A40E28CDB}" type="datetimeFigureOut">
              <a:rPr lang="el-GR" smtClean="0"/>
              <a:t>6/4/2022</a:t>
            </a:fld>
            <a:endParaRPr lang="el-GR" dirty="0"/>
          </a:p>
        </p:txBody>
      </p:sp>
      <p:sp>
        <p:nvSpPr>
          <p:cNvPr id="8" name="Footer Placeholder 7"/>
          <p:cNvSpPr>
            <a:spLocks noGrp="1"/>
          </p:cNvSpPr>
          <p:nvPr>
            <p:ph type="ftr" sz="quarter" idx="11"/>
          </p:nvPr>
        </p:nvSpPr>
        <p:spPr/>
        <p:txBody>
          <a:bodyPr/>
          <a:lstStyle/>
          <a:p>
            <a:endParaRPr lang="el-GR" dirty="0"/>
          </a:p>
        </p:txBody>
      </p:sp>
      <p:sp>
        <p:nvSpPr>
          <p:cNvPr id="9" name="Slide Number Placeholder 8"/>
          <p:cNvSpPr>
            <a:spLocks noGrp="1"/>
          </p:cNvSpPr>
          <p:nvPr>
            <p:ph type="sldNum" sz="quarter" idx="12"/>
          </p:nvPr>
        </p:nvSpPr>
        <p:spPr/>
        <p:txBody>
          <a:bodyPr/>
          <a:lstStyle/>
          <a:p>
            <a:fld id="{78C8C6D7-CB85-4F2D-ACAB-179059F34FDD}" type="slidenum">
              <a:rPr lang="el-GR" smtClean="0"/>
              <a:t>‹#›</a:t>
            </a:fld>
            <a:endParaRPr lang="el-GR" dirty="0"/>
          </a:p>
        </p:txBody>
      </p:sp>
    </p:spTree>
    <p:extLst>
      <p:ext uri="{BB962C8B-B14F-4D97-AF65-F5344CB8AC3E}">
        <p14:creationId xmlns:p14="http://schemas.microsoft.com/office/powerpoint/2010/main" val="1188328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C58C63-A824-403B-A26A-A90A40E28CDB}" type="datetimeFigureOut">
              <a:rPr lang="el-GR" smtClean="0"/>
              <a:t>6/4/2022</a:t>
            </a:fld>
            <a:endParaRPr lang="el-GR" dirty="0"/>
          </a:p>
        </p:txBody>
      </p:sp>
      <p:sp>
        <p:nvSpPr>
          <p:cNvPr id="4" name="Footer Placeholder 3"/>
          <p:cNvSpPr>
            <a:spLocks noGrp="1"/>
          </p:cNvSpPr>
          <p:nvPr>
            <p:ph type="ftr" sz="quarter" idx="11"/>
          </p:nvPr>
        </p:nvSpPr>
        <p:spPr/>
        <p:txBody>
          <a:bodyPr/>
          <a:lstStyle/>
          <a:p>
            <a:endParaRPr lang="el-GR" dirty="0"/>
          </a:p>
        </p:txBody>
      </p:sp>
      <p:sp>
        <p:nvSpPr>
          <p:cNvPr id="5" name="Slide Number Placeholder 4"/>
          <p:cNvSpPr>
            <a:spLocks noGrp="1"/>
          </p:cNvSpPr>
          <p:nvPr>
            <p:ph type="sldNum" sz="quarter" idx="12"/>
          </p:nvPr>
        </p:nvSpPr>
        <p:spPr/>
        <p:txBody>
          <a:bodyPr/>
          <a:lstStyle/>
          <a:p>
            <a:fld id="{78C8C6D7-CB85-4F2D-ACAB-179059F34FDD}" type="slidenum">
              <a:rPr lang="el-GR" smtClean="0"/>
              <a:t>‹#›</a:t>
            </a:fld>
            <a:endParaRPr lang="el-GR" dirty="0"/>
          </a:p>
        </p:txBody>
      </p:sp>
    </p:spTree>
    <p:extLst>
      <p:ext uri="{BB962C8B-B14F-4D97-AF65-F5344CB8AC3E}">
        <p14:creationId xmlns:p14="http://schemas.microsoft.com/office/powerpoint/2010/main" val="3245796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3C58C63-A824-403B-A26A-A90A40E28CDB}" type="datetimeFigureOut">
              <a:rPr lang="el-GR" smtClean="0"/>
              <a:t>6/4/2022</a:t>
            </a:fld>
            <a:endParaRPr lang="el-GR"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dirty="0"/>
          </a:p>
        </p:txBody>
      </p:sp>
      <p:sp>
        <p:nvSpPr>
          <p:cNvPr id="9" name="Slide Number Placeholder 8"/>
          <p:cNvSpPr>
            <a:spLocks noGrp="1"/>
          </p:cNvSpPr>
          <p:nvPr>
            <p:ph type="sldNum" sz="quarter" idx="12"/>
          </p:nvPr>
        </p:nvSpPr>
        <p:spPr/>
        <p:txBody>
          <a:bodyPr/>
          <a:lstStyle/>
          <a:p>
            <a:fld id="{78C8C6D7-CB85-4F2D-ACAB-179059F34FDD}" type="slidenum">
              <a:rPr lang="el-GR" smtClean="0"/>
              <a:t>‹#›</a:t>
            </a:fld>
            <a:endParaRPr lang="el-GR" dirty="0"/>
          </a:p>
        </p:txBody>
      </p:sp>
    </p:spTree>
    <p:extLst>
      <p:ext uri="{BB962C8B-B14F-4D97-AF65-F5344CB8AC3E}">
        <p14:creationId xmlns:p14="http://schemas.microsoft.com/office/powerpoint/2010/main" val="3286921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C3C58C63-A824-403B-A26A-A90A40E28CDB}" type="datetimeFigureOut">
              <a:rPr lang="el-GR" smtClean="0"/>
              <a:t>6/4/2022</a:t>
            </a:fld>
            <a:endParaRPr lang="el-GR"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l-GR"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8C8C6D7-CB85-4F2D-ACAB-179059F34FDD}" type="slidenum">
              <a:rPr lang="el-GR" smtClean="0"/>
              <a:t>‹#›</a:t>
            </a:fld>
            <a:endParaRPr lang="el-GR" dirty="0"/>
          </a:p>
        </p:txBody>
      </p:sp>
    </p:spTree>
    <p:extLst>
      <p:ext uri="{BB962C8B-B14F-4D97-AF65-F5344CB8AC3E}">
        <p14:creationId xmlns:p14="http://schemas.microsoft.com/office/powerpoint/2010/main" val="1804355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C58C63-A824-403B-A26A-A90A40E28CDB}" type="datetimeFigureOut">
              <a:rPr lang="el-GR" smtClean="0"/>
              <a:t>6/4/2022</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78C8C6D7-CB85-4F2D-ACAB-179059F34FDD}" type="slidenum">
              <a:rPr lang="el-GR" smtClean="0"/>
              <a:t>‹#›</a:t>
            </a:fld>
            <a:endParaRPr lang="el-GR" dirty="0"/>
          </a:p>
        </p:txBody>
      </p:sp>
    </p:spTree>
    <p:extLst>
      <p:ext uri="{BB962C8B-B14F-4D97-AF65-F5344CB8AC3E}">
        <p14:creationId xmlns:p14="http://schemas.microsoft.com/office/powerpoint/2010/main" val="565773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C3C58C63-A824-403B-A26A-A90A40E28CDB}" type="datetimeFigureOut">
              <a:rPr lang="el-GR" smtClean="0"/>
              <a:t>6/4/2022</a:t>
            </a:fld>
            <a:endParaRPr lang="el-GR"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78C8C6D7-CB85-4F2D-ACAB-179059F34FDD}" type="slidenum">
              <a:rPr lang="el-GR" smtClean="0"/>
              <a:t>‹#›</a:t>
            </a:fld>
            <a:endParaRPr lang="el-GR"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6357638"/>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2.bin"/><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2960" y="758952"/>
            <a:ext cx="7543800" cy="1298448"/>
          </a:xfrm>
        </p:spPr>
        <p:txBody>
          <a:bodyPr>
            <a:normAutofit/>
          </a:bodyPr>
          <a:lstStyle/>
          <a:p>
            <a:pPr algn="ctr"/>
            <a:r>
              <a:rPr lang="el-GR" sz="4800" dirty="0"/>
              <a:t>Επενδύσεις</a:t>
            </a:r>
            <a:br>
              <a:rPr lang="el-GR" sz="4800" dirty="0"/>
            </a:br>
            <a:endParaRPr lang="el-GR" sz="1100" dirty="0"/>
          </a:p>
        </p:txBody>
      </p:sp>
      <p:sp>
        <p:nvSpPr>
          <p:cNvPr id="4" name="TextBox 3">
            <a:extLst>
              <a:ext uri="{FF2B5EF4-FFF2-40B4-BE49-F238E27FC236}">
                <a16:creationId xmlns:a16="http://schemas.microsoft.com/office/drawing/2014/main" id="{63FF2E12-D38E-4664-A4DE-358F51603D09}"/>
              </a:ext>
            </a:extLst>
          </p:cNvPr>
          <p:cNvSpPr txBox="1"/>
          <p:nvPr/>
        </p:nvSpPr>
        <p:spPr>
          <a:xfrm>
            <a:off x="2286000" y="3248816"/>
            <a:ext cx="4572000" cy="523220"/>
          </a:xfrm>
          <a:prstGeom prst="rect">
            <a:avLst/>
          </a:prstGeom>
          <a:noFill/>
        </p:spPr>
        <p:txBody>
          <a:bodyPr wrap="square">
            <a:spAutoFit/>
          </a:bodyPr>
          <a:lstStyle/>
          <a:p>
            <a:pPr algn="ctr">
              <a:lnSpc>
                <a:spcPct val="100000"/>
              </a:lnSpc>
            </a:pPr>
            <a:r>
              <a:rPr lang="el-GR" sz="2800" dirty="0"/>
              <a:t>Δρ. Σωτήριος  Τρίγκας</a:t>
            </a:r>
            <a:endParaRPr lang="en-US" sz="2800" dirty="0"/>
          </a:p>
        </p:txBody>
      </p:sp>
    </p:spTree>
    <p:extLst>
      <p:ext uri="{BB962C8B-B14F-4D97-AF65-F5344CB8AC3E}">
        <p14:creationId xmlns:p14="http://schemas.microsoft.com/office/powerpoint/2010/main" val="2573340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702302"/>
          </a:xfrm>
        </p:spPr>
        <p:txBody>
          <a:bodyPr>
            <a:normAutofit/>
          </a:bodyPr>
          <a:lstStyle/>
          <a:p>
            <a:pPr algn="ctr"/>
            <a:r>
              <a:rPr lang="el-GR" sz="4000" dirty="0">
                <a:solidFill>
                  <a:schemeClr val="tx1"/>
                </a:solidFill>
              </a:rPr>
              <a:t>Μέθοδοι Αξιολόγησης Επενδύσεων</a:t>
            </a:r>
            <a:endParaRPr lang="en-US" sz="4000" dirty="0">
              <a:solidFill>
                <a:schemeClr val="tx1"/>
              </a:solidFill>
            </a:endParaRPr>
          </a:p>
        </p:txBody>
      </p:sp>
      <p:sp>
        <p:nvSpPr>
          <p:cNvPr id="3" name="Content Placeholder 2"/>
          <p:cNvSpPr>
            <a:spLocks noGrp="1"/>
          </p:cNvSpPr>
          <p:nvPr>
            <p:ph idx="1"/>
          </p:nvPr>
        </p:nvSpPr>
        <p:spPr/>
        <p:txBody>
          <a:bodyPr>
            <a:normAutofit/>
          </a:bodyPr>
          <a:lstStyle/>
          <a:p>
            <a:pPr marL="457200" indent="-457200">
              <a:buFont typeface="+mj-lt"/>
              <a:buAutoNum type="alphaUcPeriod"/>
            </a:pPr>
            <a:r>
              <a:rPr lang="el-GR" sz="2400" dirty="0">
                <a:solidFill>
                  <a:schemeClr val="tx1"/>
                </a:solidFill>
              </a:rPr>
              <a:t>Περίοδος Είσπραξης Κεφαλαίου (</a:t>
            </a:r>
            <a:r>
              <a:rPr lang="en-US" sz="2400" dirty="0">
                <a:solidFill>
                  <a:schemeClr val="tx1"/>
                </a:solidFill>
              </a:rPr>
              <a:t>Payback Period)</a:t>
            </a:r>
          </a:p>
          <a:p>
            <a:pPr marL="457200" indent="-457200">
              <a:buFont typeface="+mj-lt"/>
              <a:buAutoNum type="alphaUcPeriod"/>
            </a:pPr>
            <a:r>
              <a:rPr lang="el-GR" sz="2400" dirty="0">
                <a:solidFill>
                  <a:schemeClr val="tx1"/>
                </a:solidFill>
              </a:rPr>
              <a:t>Μέση Λογιστική Απόδοση</a:t>
            </a:r>
            <a:r>
              <a:rPr lang="en-US" sz="2400" dirty="0">
                <a:solidFill>
                  <a:schemeClr val="tx1"/>
                </a:solidFill>
              </a:rPr>
              <a:t> (Return on Capital Employed)</a:t>
            </a:r>
            <a:endParaRPr lang="el-GR" sz="2400" dirty="0">
              <a:solidFill>
                <a:schemeClr val="tx1"/>
              </a:solidFill>
            </a:endParaRPr>
          </a:p>
          <a:p>
            <a:pPr marL="457200" indent="-457200">
              <a:buFont typeface="+mj-lt"/>
              <a:buAutoNum type="alphaUcPeriod"/>
            </a:pPr>
            <a:r>
              <a:rPr lang="el-GR" sz="2400" dirty="0">
                <a:solidFill>
                  <a:schemeClr val="tx1"/>
                </a:solidFill>
              </a:rPr>
              <a:t>Καθαρά Παρούσα Αξία (</a:t>
            </a:r>
            <a:r>
              <a:rPr lang="en-US" sz="2400" dirty="0">
                <a:solidFill>
                  <a:schemeClr val="tx1"/>
                </a:solidFill>
              </a:rPr>
              <a:t>Net Present Value)</a:t>
            </a:r>
            <a:endParaRPr lang="el-GR" sz="2400" dirty="0">
              <a:solidFill>
                <a:schemeClr val="tx1"/>
              </a:solidFill>
            </a:endParaRPr>
          </a:p>
          <a:p>
            <a:pPr marL="457200" indent="-457200">
              <a:buFont typeface="+mj-lt"/>
              <a:buAutoNum type="alphaUcPeriod"/>
            </a:pPr>
            <a:r>
              <a:rPr lang="el-GR" sz="2400" dirty="0">
                <a:solidFill>
                  <a:schemeClr val="tx1"/>
                </a:solidFill>
              </a:rPr>
              <a:t>Εσωτερικός Συντελεστής Απόδοσης</a:t>
            </a:r>
            <a:r>
              <a:rPr lang="en-US" sz="2400" dirty="0">
                <a:solidFill>
                  <a:schemeClr val="tx1"/>
                </a:solidFill>
              </a:rPr>
              <a:t> (Internal Rate of Return)</a:t>
            </a:r>
            <a:endParaRPr lang="el-GR" sz="2400" dirty="0">
              <a:solidFill>
                <a:schemeClr val="tx1"/>
              </a:solidFill>
            </a:endParaRPr>
          </a:p>
          <a:p>
            <a:pPr marL="457200" indent="-457200">
              <a:buFont typeface="+mj-lt"/>
              <a:buAutoNum type="alphaUcPeriod"/>
            </a:pPr>
            <a:r>
              <a:rPr lang="el-GR" sz="2400" dirty="0">
                <a:solidFill>
                  <a:schemeClr val="tx1"/>
                </a:solidFill>
              </a:rPr>
              <a:t>Δείκτης Κερδοφορίας</a:t>
            </a:r>
            <a:r>
              <a:rPr lang="en-US" sz="2400" dirty="0">
                <a:solidFill>
                  <a:schemeClr val="tx1"/>
                </a:solidFill>
              </a:rPr>
              <a:t>/ </a:t>
            </a:r>
            <a:r>
              <a:rPr lang="el-GR" sz="2400" dirty="0">
                <a:solidFill>
                  <a:schemeClr val="tx1"/>
                </a:solidFill>
              </a:rPr>
              <a:t>Αποδοτικότητας</a:t>
            </a:r>
            <a:r>
              <a:rPr lang="en-US" sz="2400" dirty="0">
                <a:solidFill>
                  <a:schemeClr val="tx1"/>
                </a:solidFill>
              </a:rPr>
              <a:t> (Profitability Index)</a:t>
            </a:r>
          </a:p>
        </p:txBody>
      </p:sp>
    </p:spTree>
    <p:extLst>
      <p:ext uri="{BB962C8B-B14F-4D97-AF65-F5344CB8AC3E}">
        <p14:creationId xmlns:p14="http://schemas.microsoft.com/office/powerpoint/2010/main" val="3739643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084996"/>
          </a:xfrm>
        </p:spPr>
        <p:txBody>
          <a:bodyPr>
            <a:normAutofit fontScale="90000"/>
          </a:bodyPr>
          <a:lstStyle/>
          <a:p>
            <a:pPr algn="ctr"/>
            <a:r>
              <a:rPr lang="en-US" sz="4000" dirty="0">
                <a:solidFill>
                  <a:schemeClr val="tx1"/>
                </a:solidFill>
              </a:rPr>
              <a:t>A. </a:t>
            </a:r>
            <a:r>
              <a:rPr lang="el-GR" sz="4000" dirty="0">
                <a:solidFill>
                  <a:schemeClr val="tx1"/>
                </a:solidFill>
              </a:rPr>
              <a:t>Περίοδος Είσπραξης Κεφαλαίου (</a:t>
            </a:r>
            <a:r>
              <a:rPr lang="en-US" sz="4000" dirty="0">
                <a:solidFill>
                  <a:schemeClr val="tx1"/>
                </a:solidFill>
              </a:rPr>
              <a:t>Payback Period)</a:t>
            </a:r>
          </a:p>
        </p:txBody>
      </p:sp>
      <p:sp>
        <p:nvSpPr>
          <p:cNvPr id="3" name="Content Placeholder 2"/>
          <p:cNvSpPr>
            <a:spLocks noGrp="1"/>
          </p:cNvSpPr>
          <p:nvPr>
            <p:ph idx="1"/>
          </p:nvPr>
        </p:nvSpPr>
        <p:spPr/>
        <p:txBody>
          <a:bodyPr>
            <a:normAutofit/>
          </a:bodyPr>
          <a:lstStyle/>
          <a:p>
            <a:pPr algn="just"/>
            <a:r>
              <a:rPr lang="el-GR" sz="2400" dirty="0">
                <a:solidFill>
                  <a:schemeClr val="tx1"/>
                </a:solidFill>
              </a:rPr>
              <a:t>Η μέθοδος αυτή συνίσταται στον υπολογισμό του χρόνου (της περιόδου) που απαιτείται, προκειμένου να ανακτηθεί το επενδυμένο κεφάλαιο.</a:t>
            </a:r>
          </a:p>
          <a:p>
            <a:pPr algn="just"/>
            <a:r>
              <a:rPr lang="el-GR" sz="2400" dirty="0">
                <a:solidFill>
                  <a:schemeClr val="tx1"/>
                </a:solidFill>
              </a:rPr>
              <a:t>Πότε χρησιμοποιείται:</a:t>
            </a:r>
          </a:p>
          <a:p>
            <a:pPr algn="just"/>
            <a:r>
              <a:rPr lang="el-GR" sz="2400" dirty="0">
                <a:solidFill>
                  <a:schemeClr val="tx1"/>
                </a:solidFill>
              </a:rPr>
              <a:t>Όταν πρέπει να αξιολογηθεί μόνο ένα σχέδιο και η αποδοχή ή απόρριψη του εξαρτάται από τον περιορισμό της είσπραξης της αρχικής δαπάνης.</a:t>
            </a:r>
          </a:p>
          <a:p>
            <a:pPr algn="just"/>
            <a:r>
              <a:rPr lang="el-GR" sz="2400" dirty="0">
                <a:solidFill>
                  <a:schemeClr val="tx1"/>
                </a:solidFill>
              </a:rPr>
              <a:t>Όταν πρέπει να γίνει επιλογή ανάμεσα σε δύο ή περισσότερα εναλλακτικά αμοιβαίως </a:t>
            </a:r>
            <a:r>
              <a:rPr lang="el-GR" sz="2400" dirty="0" err="1">
                <a:solidFill>
                  <a:schemeClr val="tx1"/>
                </a:solidFill>
              </a:rPr>
              <a:t>αποκλειόμενα</a:t>
            </a:r>
            <a:r>
              <a:rPr lang="el-GR" sz="2400" dirty="0">
                <a:solidFill>
                  <a:schemeClr val="tx1"/>
                </a:solidFill>
              </a:rPr>
              <a:t> σχέδια.</a:t>
            </a:r>
          </a:p>
        </p:txBody>
      </p:sp>
    </p:spTree>
    <p:extLst>
      <p:ext uri="{BB962C8B-B14F-4D97-AF65-F5344CB8AC3E}">
        <p14:creationId xmlns:p14="http://schemas.microsoft.com/office/powerpoint/2010/main" val="1205274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l-GR" sz="3600" dirty="0"/>
              <a:t>Παράδειγμα</a:t>
            </a:r>
            <a:r>
              <a:rPr lang="en-US" sz="3600" dirty="0"/>
              <a:t> A. </a:t>
            </a:r>
            <a:br>
              <a:rPr lang="en-US" sz="3600" dirty="0"/>
            </a:br>
            <a:r>
              <a:rPr lang="el-GR" sz="3600" dirty="0"/>
              <a:t>Περίοδος Είσπραξης Κεφαλαίου (</a:t>
            </a:r>
            <a:r>
              <a:rPr lang="en-US" sz="3600" dirty="0"/>
              <a:t>Payback Period)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20724836"/>
              </p:ext>
            </p:extLst>
          </p:nvPr>
        </p:nvGraphicFramePr>
        <p:xfrm>
          <a:off x="822325" y="1846263"/>
          <a:ext cx="7543800" cy="2966720"/>
        </p:xfrm>
        <a:graphic>
          <a:graphicData uri="http://schemas.openxmlformats.org/drawingml/2006/table">
            <a:tbl>
              <a:tblPr firstRow="1" bandRow="1">
                <a:tableStyleId>{69CF1AB2-1976-4502-BF36-3FF5EA218861}</a:tableStyleId>
              </a:tblPr>
              <a:tblGrid>
                <a:gridCol w="1508760">
                  <a:extLst>
                    <a:ext uri="{9D8B030D-6E8A-4147-A177-3AD203B41FA5}">
                      <a16:colId xmlns:a16="http://schemas.microsoft.com/office/drawing/2014/main" val="20000"/>
                    </a:ext>
                  </a:extLst>
                </a:gridCol>
                <a:gridCol w="1508760">
                  <a:extLst>
                    <a:ext uri="{9D8B030D-6E8A-4147-A177-3AD203B41FA5}">
                      <a16:colId xmlns:a16="http://schemas.microsoft.com/office/drawing/2014/main" val="20001"/>
                    </a:ext>
                  </a:extLst>
                </a:gridCol>
                <a:gridCol w="1508760">
                  <a:extLst>
                    <a:ext uri="{9D8B030D-6E8A-4147-A177-3AD203B41FA5}">
                      <a16:colId xmlns:a16="http://schemas.microsoft.com/office/drawing/2014/main" val="20002"/>
                    </a:ext>
                  </a:extLst>
                </a:gridCol>
                <a:gridCol w="1508760">
                  <a:extLst>
                    <a:ext uri="{9D8B030D-6E8A-4147-A177-3AD203B41FA5}">
                      <a16:colId xmlns:a16="http://schemas.microsoft.com/office/drawing/2014/main" val="20003"/>
                    </a:ext>
                  </a:extLst>
                </a:gridCol>
                <a:gridCol w="1508760">
                  <a:extLst>
                    <a:ext uri="{9D8B030D-6E8A-4147-A177-3AD203B41FA5}">
                      <a16:colId xmlns:a16="http://schemas.microsoft.com/office/drawing/2014/main" val="20004"/>
                    </a:ext>
                  </a:extLst>
                </a:gridCol>
              </a:tblGrid>
              <a:tr h="370840">
                <a:tc>
                  <a:txBody>
                    <a:bodyPr/>
                    <a:lstStyle/>
                    <a:p>
                      <a:r>
                        <a:rPr lang="el-GR" dirty="0"/>
                        <a:t>Έτος</a:t>
                      </a:r>
                      <a:endParaRPr lang="en-US" dirty="0"/>
                    </a:p>
                  </a:txBody>
                  <a:tcPr/>
                </a:tc>
                <a:tc>
                  <a:txBody>
                    <a:bodyPr/>
                    <a:lstStyle/>
                    <a:p>
                      <a:pPr algn="ctr"/>
                      <a:r>
                        <a:rPr lang="el-GR" dirty="0"/>
                        <a:t>Α</a:t>
                      </a:r>
                      <a:endParaRPr lang="en-US" dirty="0"/>
                    </a:p>
                  </a:txBody>
                  <a:tcPr/>
                </a:tc>
                <a:tc>
                  <a:txBody>
                    <a:bodyPr/>
                    <a:lstStyle/>
                    <a:p>
                      <a:pPr algn="ctr"/>
                      <a:r>
                        <a:rPr lang="el-GR" dirty="0"/>
                        <a:t>Β</a:t>
                      </a:r>
                      <a:endParaRPr lang="en-US" dirty="0"/>
                    </a:p>
                  </a:txBody>
                  <a:tcPr/>
                </a:tc>
                <a:tc>
                  <a:txBody>
                    <a:bodyPr/>
                    <a:lstStyle/>
                    <a:p>
                      <a:pPr algn="ctr"/>
                      <a:r>
                        <a:rPr lang="el-GR" dirty="0"/>
                        <a:t>Γ</a:t>
                      </a:r>
                      <a:endParaRPr lang="en-US" dirty="0"/>
                    </a:p>
                  </a:txBody>
                  <a:tcPr/>
                </a:tc>
                <a:tc>
                  <a:txBody>
                    <a:bodyPr/>
                    <a:lstStyle/>
                    <a:p>
                      <a:pPr algn="ctr"/>
                      <a:r>
                        <a:rPr lang="el-GR" dirty="0"/>
                        <a:t>Δ</a:t>
                      </a:r>
                      <a:endParaRPr lang="en-US" dirty="0"/>
                    </a:p>
                  </a:txBody>
                  <a:tcPr/>
                </a:tc>
                <a:extLst>
                  <a:ext uri="{0D108BD9-81ED-4DB2-BD59-A6C34878D82A}">
                    <a16:rowId xmlns:a16="http://schemas.microsoft.com/office/drawing/2014/main" val="10000"/>
                  </a:ext>
                </a:extLst>
              </a:tr>
              <a:tr h="370840">
                <a:tc>
                  <a:txBody>
                    <a:bodyPr/>
                    <a:lstStyle/>
                    <a:p>
                      <a:r>
                        <a:rPr lang="el-GR" dirty="0"/>
                        <a:t>0</a:t>
                      </a:r>
                      <a:endParaRPr lang="en-US" dirty="0"/>
                    </a:p>
                  </a:txBody>
                  <a:tcPr/>
                </a:tc>
                <a:tc>
                  <a:txBody>
                    <a:bodyPr/>
                    <a:lstStyle/>
                    <a:p>
                      <a:pPr algn="ctr"/>
                      <a:r>
                        <a:rPr lang="el-GR" dirty="0"/>
                        <a:t>-2500</a:t>
                      </a:r>
                      <a:endParaRPr lang="en-US" dirty="0"/>
                    </a:p>
                  </a:txBody>
                  <a:tcPr/>
                </a:tc>
                <a:tc>
                  <a:txBody>
                    <a:bodyPr/>
                    <a:lstStyle/>
                    <a:p>
                      <a:pPr algn="ctr"/>
                      <a:r>
                        <a:rPr lang="el-GR" dirty="0"/>
                        <a:t>-2500</a:t>
                      </a:r>
                      <a:endParaRPr lang="en-US" dirty="0"/>
                    </a:p>
                  </a:txBody>
                  <a:tcPr/>
                </a:tc>
                <a:tc>
                  <a:txBody>
                    <a:bodyPr/>
                    <a:lstStyle/>
                    <a:p>
                      <a:pPr algn="ctr"/>
                      <a:r>
                        <a:rPr lang="el-GR" dirty="0"/>
                        <a:t>-2500</a:t>
                      </a:r>
                      <a:endParaRPr lang="en-US" dirty="0"/>
                    </a:p>
                  </a:txBody>
                  <a:tcPr/>
                </a:tc>
                <a:tc>
                  <a:txBody>
                    <a:bodyPr/>
                    <a:lstStyle/>
                    <a:p>
                      <a:pPr algn="ctr"/>
                      <a:r>
                        <a:rPr lang="el-GR" dirty="0"/>
                        <a:t>-2500</a:t>
                      </a:r>
                      <a:endParaRPr lang="en-US" dirty="0"/>
                    </a:p>
                  </a:txBody>
                  <a:tcPr/>
                </a:tc>
                <a:extLst>
                  <a:ext uri="{0D108BD9-81ED-4DB2-BD59-A6C34878D82A}">
                    <a16:rowId xmlns:a16="http://schemas.microsoft.com/office/drawing/2014/main" val="10001"/>
                  </a:ext>
                </a:extLst>
              </a:tr>
              <a:tr h="370840">
                <a:tc>
                  <a:txBody>
                    <a:bodyPr/>
                    <a:lstStyle/>
                    <a:p>
                      <a:r>
                        <a:rPr lang="el-GR" dirty="0"/>
                        <a:t>1</a:t>
                      </a:r>
                      <a:endParaRPr lang="en-US" dirty="0"/>
                    </a:p>
                  </a:txBody>
                  <a:tcPr/>
                </a:tc>
                <a:tc>
                  <a:txBody>
                    <a:bodyPr/>
                    <a:lstStyle/>
                    <a:p>
                      <a:pPr algn="ctr"/>
                      <a:r>
                        <a:rPr lang="el-GR" dirty="0"/>
                        <a:t>550</a:t>
                      </a:r>
                      <a:endParaRPr lang="en-US" dirty="0"/>
                    </a:p>
                  </a:txBody>
                  <a:tcPr/>
                </a:tc>
                <a:tc>
                  <a:txBody>
                    <a:bodyPr/>
                    <a:lstStyle/>
                    <a:p>
                      <a:pPr algn="ctr"/>
                      <a:r>
                        <a:rPr lang="el-GR" dirty="0"/>
                        <a:t>0</a:t>
                      </a:r>
                      <a:endParaRPr lang="en-US" dirty="0"/>
                    </a:p>
                  </a:txBody>
                  <a:tcPr/>
                </a:tc>
                <a:tc>
                  <a:txBody>
                    <a:bodyPr/>
                    <a:lstStyle/>
                    <a:p>
                      <a:pPr algn="ctr"/>
                      <a:r>
                        <a:rPr lang="el-GR" dirty="0"/>
                        <a:t>200</a:t>
                      </a:r>
                      <a:endParaRPr lang="en-US" dirty="0"/>
                    </a:p>
                  </a:txBody>
                  <a:tcPr/>
                </a:tc>
                <a:tc>
                  <a:txBody>
                    <a:bodyPr/>
                    <a:lstStyle/>
                    <a:p>
                      <a:pPr algn="ctr"/>
                      <a:r>
                        <a:rPr lang="el-GR" dirty="0"/>
                        <a:t>500</a:t>
                      </a:r>
                      <a:endParaRPr lang="en-US" dirty="0"/>
                    </a:p>
                  </a:txBody>
                  <a:tcPr/>
                </a:tc>
                <a:extLst>
                  <a:ext uri="{0D108BD9-81ED-4DB2-BD59-A6C34878D82A}">
                    <a16:rowId xmlns:a16="http://schemas.microsoft.com/office/drawing/2014/main" val="10002"/>
                  </a:ext>
                </a:extLst>
              </a:tr>
              <a:tr h="370840">
                <a:tc>
                  <a:txBody>
                    <a:bodyPr/>
                    <a:lstStyle/>
                    <a:p>
                      <a:r>
                        <a:rPr lang="el-GR" dirty="0"/>
                        <a:t>2</a:t>
                      </a:r>
                      <a:endParaRPr lang="en-US" dirty="0"/>
                    </a:p>
                  </a:txBody>
                  <a:tcPr/>
                </a:tc>
                <a:tc>
                  <a:txBody>
                    <a:bodyPr/>
                    <a:lstStyle/>
                    <a:p>
                      <a:pPr algn="ctr"/>
                      <a:r>
                        <a:rPr lang="el-GR" dirty="0"/>
                        <a:t>1950</a:t>
                      </a:r>
                      <a:endParaRPr lang="en-US" dirty="0"/>
                    </a:p>
                  </a:txBody>
                  <a:tcPr/>
                </a:tc>
                <a:tc>
                  <a:txBody>
                    <a:bodyPr/>
                    <a:lstStyle/>
                    <a:p>
                      <a:pPr algn="ctr"/>
                      <a:r>
                        <a:rPr lang="el-GR" dirty="0"/>
                        <a:t>100</a:t>
                      </a:r>
                      <a:endParaRPr lang="en-US" dirty="0"/>
                    </a:p>
                  </a:txBody>
                  <a:tcPr/>
                </a:tc>
                <a:tc>
                  <a:txBody>
                    <a:bodyPr/>
                    <a:lstStyle/>
                    <a:p>
                      <a:pPr algn="ctr"/>
                      <a:r>
                        <a:rPr lang="el-GR" dirty="0"/>
                        <a:t>400</a:t>
                      </a:r>
                      <a:endParaRPr lang="en-US" dirty="0"/>
                    </a:p>
                  </a:txBody>
                  <a:tcPr/>
                </a:tc>
                <a:tc>
                  <a:txBody>
                    <a:bodyPr/>
                    <a:lstStyle/>
                    <a:p>
                      <a:pPr algn="ctr"/>
                      <a:r>
                        <a:rPr lang="el-GR" dirty="0"/>
                        <a:t>800</a:t>
                      </a:r>
                      <a:endParaRPr lang="en-US" dirty="0"/>
                    </a:p>
                  </a:txBody>
                  <a:tcPr/>
                </a:tc>
                <a:extLst>
                  <a:ext uri="{0D108BD9-81ED-4DB2-BD59-A6C34878D82A}">
                    <a16:rowId xmlns:a16="http://schemas.microsoft.com/office/drawing/2014/main" val="10003"/>
                  </a:ext>
                </a:extLst>
              </a:tr>
              <a:tr h="370840">
                <a:tc>
                  <a:txBody>
                    <a:bodyPr/>
                    <a:lstStyle/>
                    <a:p>
                      <a:r>
                        <a:rPr lang="el-GR" dirty="0"/>
                        <a:t>3</a:t>
                      </a:r>
                      <a:endParaRPr lang="en-US" dirty="0"/>
                    </a:p>
                  </a:txBody>
                  <a:tcPr/>
                </a:tc>
                <a:tc>
                  <a:txBody>
                    <a:bodyPr/>
                    <a:lstStyle/>
                    <a:p>
                      <a:pPr algn="ctr"/>
                      <a:r>
                        <a:rPr lang="el-GR" dirty="0"/>
                        <a:t>900</a:t>
                      </a:r>
                      <a:endParaRPr lang="en-US" dirty="0"/>
                    </a:p>
                  </a:txBody>
                  <a:tcPr/>
                </a:tc>
                <a:tc>
                  <a:txBody>
                    <a:bodyPr/>
                    <a:lstStyle/>
                    <a:p>
                      <a:pPr algn="ctr"/>
                      <a:r>
                        <a:rPr lang="el-GR" dirty="0"/>
                        <a:t>100</a:t>
                      </a:r>
                      <a:endParaRPr lang="en-US" dirty="0"/>
                    </a:p>
                  </a:txBody>
                  <a:tcPr/>
                </a:tc>
                <a:tc>
                  <a:txBody>
                    <a:bodyPr/>
                    <a:lstStyle/>
                    <a:p>
                      <a:pPr algn="ctr"/>
                      <a:r>
                        <a:rPr lang="el-GR" dirty="0"/>
                        <a:t>850</a:t>
                      </a:r>
                      <a:endParaRPr lang="en-US" dirty="0"/>
                    </a:p>
                  </a:txBody>
                  <a:tcPr/>
                </a:tc>
                <a:tc>
                  <a:txBody>
                    <a:bodyPr/>
                    <a:lstStyle/>
                    <a:p>
                      <a:pPr algn="ctr"/>
                      <a:r>
                        <a:rPr lang="el-GR" dirty="0"/>
                        <a:t>1200</a:t>
                      </a:r>
                      <a:endParaRPr lang="en-US" dirty="0"/>
                    </a:p>
                  </a:txBody>
                  <a:tcPr/>
                </a:tc>
                <a:extLst>
                  <a:ext uri="{0D108BD9-81ED-4DB2-BD59-A6C34878D82A}">
                    <a16:rowId xmlns:a16="http://schemas.microsoft.com/office/drawing/2014/main" val="10004"/>
                  </a:ext>
                </a:extLst>
              </a:tr>
              <a:tr h="370840">
                <a:tc>
                  <a:txBody>
                    <a:bodyPr/>
                    <a:lstStyle/>
                    <a:p>
                      <a:r>
                        <a:rPr lang="el-GR" dirty="0"/>
                        <a:t>4</a:t>
                      </a:r>
                      <a:endParaRPr lang="en-US" dirty="0"/>
                    </a:p>
                  </a:txBody>
                  <a:tcPr/>
                </a:tc>
                <a:tc>
                  <a:txBody>
                    <a:bodyPr/>
                    <a:lstStyle/>
                    <a:p>
                      <a:pPr algn="ctr"/>
                      <a:r>
                        <a:rPr lang="el-GR" dirty="0"/>
                        <a:t>-800</a:t>
                      </a:r>
                      <a:endParaRPr lang="en-US" dirty="0"/>
                    </a:p>
                  </a:txBody>
                  <a:tcPr/>
                </a:tc>
                <a:tc>
                  <a:txBody>
                    <a:bodyPr/>
                    <a:lstStyle/>
                    <a:p>
                      <a:pPr algn="ctr"/>
                      <a:r>
                        <a:rPr lang="el-GR" dirty="0"/>
                        <a:t>2300</a:t>
                      </a:r>
                      <a:endParaRPr lang="en-US" dirty="0"/>
                    </a:p>
                  </a:txBody>
                  <a:tcPr/>
                </a:tc>
                <a:tc>
                  <a:txBody>
                    <a:bodyPr/>
                    <a:lstStyle/>
                    <a:p>
                      <a:pPr algn="ctr"/>
                      <a:r>
                        <a:rPr lang="el-GR" dirty="0"/>
                        <a:t>1050</a:t>
                      </a:r>
                      <a:endParaRPr lang="en-US" dirty="0"/>
                    </a:p>
                  </a:txBody>
                  <a:tcPr/>
                </a:tc>
                <a:tc>
                  <a:txBody>
                    <a:bodyPr/>
                    <a:lstStyle/>
                    <a:p>
                      <a:pPr algn="ctr"/>
                      <a:r>
                        <a:rPr lang="el-GR" dirty="0"/>
                        <a:t>1200</a:t>
                      </a:r>
                      <a:endParaRPr lang="en-US" dirty="0"/>
                    </a:p>
                  </a:txBody>
                  <a:tcPr/>
                </a:tc>
                <a:extLst>
                  <a:ext uri="{0D108BD9-81ED-4DB2-BD59-A6C34878D82A}">
                    <a16:rowId xmlns:a16="http://schemas.microsoft.com/office/drawing/2014/main" val="10005"/>
                  </a:ext>
                </a:extLst>
              </a:tr>
              <a:tr h="370840">
                <a:tc>
                  <a:txBody>
                    <a:bodyPr/>
                    <a:lstStyle/>
                    <a:p>
                      <a:r>
                        <a:rPr lang="el-GR" dirty="0"/>
                        <a:t>5</a:t>
                      </a:r>
                      <a:endParaRPr lang="en-US" dirty="0"/>
                    </a:p>
                  </a:txBody>
                  <a:tcPr/>
                </a:tc>
                <a:tc>
                  <a:txBody>
                    <a:bodyPr/>
                    <a:lstStyle/>
                    <a:p>
                      <a:pPr algn="ctr"/>
                      <a:r>
                        <a:rPr lang="el-GR" dirty="0"/>
                        <a:t>-900</a:t>
                      </a:r>
                      <a:endParaRPr lang="en-US" dirty="0"/>
                    </a:p>
                  </a:txBody>
                  <a:tcPr/>
                </a:tc>
                <a:tc>
                  <a:txBody>
                    <a:bodyPr/>
                    <a:lstStyle/>
                    <a:p>
                      <a:pPr algn="ctr"/>
                      <a:r>
                        <a:rPr lang="el-GR" dirty="0"/>
                        <a:t>3100</a:t>
                      </a:r>
                      <a:endParaRPr lang="en-US" dirty="0"/>
                    </a:p>
                  </a:txBody>
                  <a:tcPr/>
                </a:tc>
                <a:tc>
                  <a:txBody>
                    <a:bodyPr/>
                    <a:lstStyle/>
                    <a:p>
                      <a:pPr algn="ctr"/>
                      <a:r>
                        <a:rPr lang="el-GR" dirty="0"/>
                        <a:t>2700</a:t>
                      </a:r>
                      <a:endParaRPr lang="en-US" dirty="0"/>
                    </a:p>
                  </a:txBody>
                  <a:tcPr/>
                </a:tc>
                <a:tc>
                  <a:txBody>
                    <a:bodyPr/>
                    <a:lstStyle/>
                    <a:p>
                      <a:pPr algn="ctr"/>
                      <a:r>
                        <a:rPr lang="el-GR" dirty="0"/>
                        <a:t>1000</a:t>
                      </a:r>
                      <a:endParaRPr lang="en-US" dirty="0"/>
                    </a:p>
                  </a:txBody>
                  <a:tcPr/>
                </a:tc>
                <a:extLst>
                  <a:ext uri="{0D108BD9-81ED-4DB2-BD59-A6C34878D82A}">
                    <a16:rowId xmlns:a16="http://schemas.microsoft.com/office/drawing/2014/main" val="10006"/>
                  </a:ext>
                </a:extLst>
              </a:tr>
              <a:tr h="370840">
                <a:tc>
                  <a:txBody>
                    <a:bodyPr/>
                    <a:lstStyle/>
                    <a:p>
                      <a:r>
                        <a:rPr lang="el-GR" dirty="0"/>
                        <a:t>ΠΕΚ</a:t>
                      </a:r>
                      <a:endParaRPr lang="en-US" dirty="0"/>
                    </a:p>
                  </a:txBody>
                  <a:tcPr/>
                </a:tc>
                <a:tc>
                  <a:txBody>
                    <a:bodyPr/>
                    <a:lstStyle/>
                    <a:p>
                      <a:pPr algn="ctr"/>
                      <a:r>
                        <a:rPr lang="el-GR" dirty="0"/>
                        <a:t>2</a:t>
                      </a:r>
                      <a:endParaRPr lang="en-US" dirty="0"/>
                    </a:p>
                  </a:txBody>
                  <a:tcPr/>
                </a:tc>
                <a:tc>
                  <a:txBody>
                    <a:bodyPr/>
                    <a:lstStyle/>
                    <a:p>
                      <a:pPr algn="ctr"/>
                      <a:r>
                        <a:rPr lang="el-GR" dirty="0"/>
                        <a:t>4</a:t>
                      </a:r>
                      <a:endParaRPr lang="en-US" dirty="0"/>
                    </a:p>
                  </a:txBody>
                  <a:tcPr/>
                </a:tc>
                <a:tc>
                  <a:txBody>
                    <a:bodyPr/>
                    <a:lstStyle/>
                    <a:p>
                      <a:pPr algn="ctr"/>
                      <a:r>
                        <a:rPr lang="el-GR" dirty="0"/>
                        <a:t>4</a:t>
                      </a:r>
                      <a:endParaRPr lang="en-US" dirty="0"/>
                    </a:p>
                  </a:txBody>
                  <a:tcPr/>
                </a:tc>
                <a:tc>
                  <a:txBody>
                    <a:bodyPr/>
                    <a:lstStyle/>
                    <a:p>
                      <a:pPr algn="ctr"/>
                      <a:r>
                        <a:rPr lang="el-GR" dirty="0"/>
                        <a:t>3</a:t>
                      </a:r>
                      <a:endParaRPr lang="en-US"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649858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1465995"/>
          </a:xfrm>
        </p:spPr>
        <p:txBody>
          <a:bodyPr>
            <a:normAutofit fontScale="90000"/>
          </a:bodyPr>
          <a:lstStyle/>
          <a:p>
            <a:pPr algn="ctr"/>
            <a:br>
              <a:rPr lang="en-US" sz="4000" dirty="0"/>
            </a:br>
            <a:br>
              <a:rPr lang="en-US" sz="4000" dirty="0"/>
            </a:br>
            <a:br>
              <a:rPr lang="en-US" sz="4000" dirty="0"/>
            </a:br>
            <a:br>
              <a:rPr lang="en-US" sz="4000" dirty="0"/>
            </a:br>
            <a:br>
              <a:rPr lang="en-US" sz="4000" dirty="0"/>
            </a:br>
            <a:r>
              <a:rPr lang="en-US" sz="4000" dirty="0"/>
              <a:t>A. </a:t>
            </a:r>
            <a:r>
              <a:rPr lang="el-GR" sz="4000" dirty="0"/>
              <a:t>Περίοδος Είσπραξης Κεφαλαίου (</a:t>
            </a:r>
            <a:r>
              <a:rPr lang="en-US" sz="4000" dirty="0"/>
              <a:t>Payback Period)</a:t>
            </a:r>
            <a:br>
              <a:rPr lang="en-US" sz="4000" dirty="0"/>
            </a:br>
            <a:r>
              <a:rPr lang="el-GR" sz="4000" dirty="0"/>
              <a:t>Πλεονεκτήματα και Μειονεκτήματα</a:t>
            </a:r>
            <a:endParaRPr lang="en-US" sz="4000" dirty="0"/>
          </a:p>
        </p:txBody>
      </p:sp>
      <p:sp>
        <p:nvSpPr>
          <p:cNvPr id="3" name="Content Placeholder 2"/>
          <p:cNvSpPr>
            <a:spLocks noGrp="1"/>
          </p:cNvSpPr>
          <p:nvPr>
            <p:ph idx="1"/>
          </p:nvPr>
        </p:nvSpPr>
        <p:spPr/>
        <p:txBody>
          <a:bodyPr/>
          <a:lstStyle/>
          <a:p>
            <a:r>
              <a:rPr lang="el-GR" altLang="en-US" sz="2500" dirty="0"/>
              <a:t>Πλεονεκτήματα:</a:t>
            </a:r>
          </a:p>
          <a:p>
            <a:pPr lvl="1"/>
            <a:r>
              <a:rPr lang="el-GR" altLang="en-US" sz="2200" dirty="0"/>
              <a:t>Απλή στον υπολογισμό </a:t>
            </a:r>
          </a:p>
          <a:p>
            <a:pPr lvl="1"/>
            <a:r>
              <a:rPr lang="el-GR" altLang="en-US" sz="2200" dirty="0"/>
              <a:t>Εύκολα κατανοητή</a:t>
            </a:r>
          </a:p>
          <a:p>
            <a:pPr lvl="1"/>
            <a:r>
              <a:rPr lang="el-GR" altLang="en-US" sz="2200" dirty="0"/>
              <a:t>Χρησιμοποιεί ταμειακές ροές και όχι καθαρά κέρδη </a:t>
            </a:r>
          </a:p>
          <a:p>
            <a:pPr lvl="1"/>
            <a:r>
              <a:rPr lang="el-GR" altLang="en-US" sz="2200" dirty="0"/>
              <a:t>Παρέχει μία ένδειξη του κινδύνου και της ρευστότητας του εξεταζόμενου επενδυτικού έργου </a:t>
            </a:r>
          </a:p>
          <a:p>
            <a:r>
              <a:rPr lang="el-GR" altLang="en-US" sz="2500" dirty="0"/>
              <a:t>Μειονεκτήματα:</a:t>
            </a:r>
          </a:p>
          <a:p>
            <a:pPr lvl="1"/>
            <a:r>
              <a:rPr lang="el-GR" altLang="en-US" sz="2200" dirty="0"/>
              <a:t>Αγνοεί τη διαχρονική αξία του χρήματος </a:t>
            </a:r>
          </a:p>
          <a:p>
            <a:pPr lvl="1"/>
            <a:r>
              <a:rPr lang="el-GR" altLang="en-US" sz="2200" dirty="0"/>
              <a:t>Αγνοεί τις ταμειακές ροές οι οποίες δημιουργούνται μετά την ανάκτηση της αρχικής επένδυσης.</a:t>
            </a:r>
            <a:r>
              <a:rPr lang="el-GR" altLang="en-US" sz="2000" dirty="0"/>
              <a:t> </a:t>
            </a:r>
          </a:p>
          <a:p>
            <a:endParaRPr lang="en-US" dirty="0"/>
          </a:p>
        </p:txBody>
      </p:sp>
    </p:spTree>
    <p:extLst>
      <p:ext uri="{BB962C8B-B14F-4D97-AF65-F5344CB8AC3E}">
        <p14:creationId xmlns:p14="http://schemas.microsoft.com/office/powerpoint/2010/main" val="3181003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B</a:t>
            </a:r>
            <a:r>
              <a:rPr lang="el-GR" sz="4000" dirty="0"/>
              <a:t>. Μέση Λογιστική Απόδοση</a:t>
            </a:r>
            <a:r>
              <a:rPr lang="en-US" sz="4000" dirty="0"/>
              <a:t> </a:t>
            </a:r>
            <a:br>
              <a:rPr lang="en-US" sz="4000" dirty="0"/>
            </a:br>
            <a:r>
              <a:rPr lang="en-US" sz="4000" dirty="0"/>
              <a:t>(Return on Capital Employed)</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algn="just"/>
                <a:r>
                  <a:rPr lang="el-GR" dirty="0"/>
                  <a:t>Είναι ο λόγος του μέσου καθαρού εισοδήματος που δημιουργείται στην επιχείρηση από ένα επενδυτικό σχέδιο προς την μέση απαιτούμενη κεφαλαιακή δαπάνη</a:t>
                </a:r>
              </a:p>
              <a:p>
                <a:pPr algn="just"/>
                <a14:m>
                  <m:oMath xmlns:m="http://schemas.openxmlformats.org/officeDocument/2006/math">
                    <m:r>
                      <m:rPr>
                        <m:sty m:val="p"/>
                      </m:rPr>
                      <a:rPr lang="el-GR" b="0" i="0" smtClean="0">
                        <a:latin typeface="Cambria Math" panose="02040503050406030204" pitchFamily="18" charset="0"/>
                      </a:rPr>
                      <m:t>Μέση</m:t>
                    </m:r>
                    <m:r>
                      <a:rPr lang="el-GR" b="0" i="0" smtClean="0">
                        <a:latin typeface="Cambria Math" panose="02040503050406030204" pitchFamily="18" charset="0"/>
                      </a:rPr>
                      <m:t> </m:t>
                    </m:r>
                    <m:r>
                      <m:rPr>
                        <m:sty m:val="p"/>
                      </m:rPr>
                      <a:rPr lang="el-GR" b="0" i="0" smtClean="0">
                        <a:latin typeface="Cambria Math" panose="02040503050406030204" pitchFamily="18" charset="0"/>
                      </a:rPr>
                      <m:t>Λογιστική</m:t>
                    </m:r>
                    <m:r>
                      <a:rPr lang="el-GR" b="0" i="0" smtClean="0">
                        <a:latin typeface="Cambria Math" panose="02040503050406030204" pitchFamily="18" charset="0"/>
                      </a:rPr>
                      <m:t> </m:t>
                    </m:r>
                    <m:r>
                      <m:rPr>
                        <m:sty m:val="p"/>
                      </m:rPr>
                      <a:rPr lang="el-GR" b="0" i="0" smtClean="0">
                        <a:latin typeface="Cambria Math" panose="02040503050406030204" pitchFamily="18" charset="0"/>
                      </a:rPr>
                      <m:t>Απόδοση</m:t>
                    </m:r>
                    <m:r>
                      <a:rPr lang="el-GR" b="0" i="0" smtClean="0">
                        <a:latin typeface="Cambria Math" panose="02040503050406030204" pitchFamily="18" charset="0"/>
                      </a:rPr>
                      <m:t>=</m:t>
                    </m:r>
                    <m:f>
                      <m:fPr>
                        <m:ctrlPr>
                          <a:rPr lang="el-GR" b="0" i="1" smtClean="0">
                            <a:latin typeface="Cambria Math" panose="02040503050406030204" pitchFamily="18" charset="0"/>
                          </a:rPr>
                        </m:ctrlPr>
                      </m:fPr>
                      <m:num>
                        <m:r>
                          <m:rPr>
                            <m:sty m:val="p"/>
                          </m:rPr>
                          <a:rPr lang="el-GR" b="0" i="0" smtClean="0">
                            <a:latin typeface="Cambria Math" panose="02040503050406030204" pitchFamily="18" charset="0"/>
                          </a:rPr>
                          <m:t>Μέσο</m:t>
                        </m:r>
                        <m:r>
                          <a:rPr lang="el-GR" b="0" i="0" smtClean="0">
                            <a:latin typeface="Cambria Math" panose="02040503050406030204" pitchFamily="18" charset="0"/>
                          </a:rPr>
                          <m:t> </m:t>
                        </m:r>
                        <m:r>
                          <m:rPr>
                            <m:sty m:val="p"/>
                          </m:rPr>
                          <a:rPr lang="el-GR" b="0" i="0" smtClean="0">
                            <a:latin typeface="Cambria Math" panose="02040503050406030204" pitchFamily="18" charset="0"/>
                          </a:rPr>
                          <m:t>καθαρό</m:t>
                        </m:r>
                        <m:r>
                          <a:rPr lang="el-GR" b="0" i="0" smtClean="0">
                            <a:latin typeface="Cambria Math" panose="02040503050406030204" pitchFamily="18" charset="0"/>
                          </a:rPr>
                          <m:t> </m:t>
                        </m:r>
                        <m:r>
                          <m:rPr>
                            <m:sty m:val="p"/>
                          </m:rPr>
                          <a:rPr lang="el-GR" b="0" i="0" smtClean="0">
                            <a:latin typeface="Cambria Math" panose="02040503050406030204" pitchFamily="18" charset="0"/>
                          </a:rPr>
                          <m:t>Εισόδημα</m:t>
                        </m:r>
                      </m:num>
                      <m:den>
                        <m:r>
                          <m:rPr>
                            <m:sty m:val="p"/>
                          </m:rPr>
                          <a:rPr lang="el-GR" b="0" i="0" smtClean="0">
                            <a:latin typeface="Cambria Math" panose="02040503050406030204" pitchFamily="18" charset="0"/>
                          </a:rPr>
                          <m:t>Μέσ</m:t>
                        </m:r>
                        <m:r>
                          <a:rPr lang="el-GR" b="0" i="1" smtClean="0">
                            <a:latin typeface="Cambria Math" panose="02040503050406030204" pitchFamily="18" charset="0"/>
                          </a:rPr>
                          <m:t>𝜂</m:t>
                        </m:r>
                        <m:r>
                          <a:rPr lang="el-GR" b="0" i="1" smtClean="0">
                            <a:latin typeface="Cambria Math" panose="02040503050406030204" pitchFamily="18" charset="0"/>
                          </a:rPr>
                          <m:t> </m:t>
                        </m:r>
                        <m:r>
                          <m:rPr>
                            <m:sty m:val="p"/>
                          </m:rPr>
                          <a:rPr lang="el-GR" b="0" i="0" smtClean="0">
                            <a:latin typeface="Cambria Math" panose="02040503050406030204" pitchFamily="18" charset="0"/>
                          </a:rPr>
                          <m:t>Απαι</m:t>
                        </m:r>
                        <m:r>
                          <a:rPr lang="el-GR" b="0" i="1" smtClean="0">
                            <a:latin typeface="Cambria Math" panose="02040503050406030204" pitchFamily="18" charset="0"/>
                          </a:rPr>
                          <m:t>𝜏𝜊</m:t>
                        </m:r>
                        <m:r>
                          <m:rPr>
                            <m:sty m:val="p"/>
                          </m:rPr>
                          <a:rPr lang="el-GR" b="0" i="1" smtClean="0">
                            <a:latin typeface="Cambria Math" panose="02040503050406030204" pitchFamily="18" charset="0"/>
                          </a:rPr>
                          <m:t>ύ</m:t>
                        </m:r>
                        <m:r>
                          <a:rPr lang="el-GR" b="0" i="1" smtClean="0">
                            <a:latin typeface="Cambria Math" panose="02040503050406030204" pitchFamily="18" charset="0"/>
                          </a:rPr>
                          <m:t>𝜇𝜀𝜈𝜂</m:t>
                        </m:r>
                        <m:r>
                          <a:rPr lang="el-GR" b="0" i="1" smtClean="0">
                            <a:latin typeface="Cambria Math" panose="02040503050406030204" pitchFamily="18" charset="0"/>
                          </a:rPr>
                          <m:t> </m:t>
                        </m:r>
                        <m:r>
                          <m:rPr>
                            <m:sty m:val="p"/>
                          </m:rPr>
                          <a:rPr lang="el-GR" b="0" i="0" smtClean="0">
                            <a:latin typeface="Cambria Math" panose="02040503050406030204" pitchFamily="18" charset="0"/>
                          </a:rPr>
                          <m:t>Κ</m:t>
                        </m:r>
                        <m:r>
                          <a:rPr lang="el-GR" b="0" i="1" smtClean="0">
                            <a:latin typeface="Cambria Math" panose="02040503050406030204" pitchFamily="18" charset="0"/>
                          </a:rPr>
                          <m:t>𝜀𝜑𝛼𝜆𝛼𝜄𝛼𝜅𝜂</m:t>
                        </m:r>
                        <m:r>
                          <a:rPr lang="el-GR" b="0" i="1" smtClean="0">
                            <a:latin typeface="Cambria Math" panose="02040503050406030204" pitchFamily="18" charset="0"/>
                          </a:rPr>
                          <m:t> </m:t>
                        </m:r>
                        <m:r>
                          <m:rPr>
                            <m:sty m:val="p"/>
                          </m:rPr>
                          <a:rPr lang="el-GR" b="0" i="0" smtClean="0">
                            <a:latin typeface="Cambria Math" panose="02040503050406030204" pitchFamily="18" charset="0"/>
                          </a:rPr>
                          <m:t>Δαπάνη</m:t>
                        </m:r>
                      </m:den>
                    </m:f>
                    <m:r>
                      <a:rPr lang="el-GR" b="0" i="0" smtClean="0">
                        <a:latin typeface="Cambria Math" panose="02040503050406030204" pitchFamily="18" charset="0"/>
                      </a:rPr>
                      <m:t> </m:t>
                    </m:r>
                  </m:oMath>
                </a14:m>
                <a:endParaRPr lang="el-GR" b="0" dirty="0"/>
              </a:p>
              <a:p>
                <a:pPr algn="just"/>
                <a:endParaRPr lang="el-GR" dirty="0"/>
              </a:p>
              <a:p>
                <a:pPr algn="just"/>
                <a:endParaRPr lang="el-GR" b="0" dirty="0"/>
              </a:p>
              <a:p>
                <a:pPr algn="just"/>
                <a:r>
                  <a:rPr lang="el-GR" altLang="en-US" dirty="0"/>
                  <a:t>Συγκρίνουμε τη μέση απόδοση της εξεταζόμενης επένδυσης με μία απαιτούμενη ελάχιστη απόδοση.  Εάν η μέση απόδοση είναι μεγαλύτερη της απαιτούμενης απόδοσης, η πρόταση γίνεται δεκτή </a:t>
                </a:r>
              </a:p>
              <a:p>
                <a:pPr algn="just"/>
                <a:endParaRPr lang="el-GR" b="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808" t="-1667" r="-2019"/>
                </a:stretch>
              </a:blipFill>
            </p:spPr>
            <p:txBody>
              <a:bodyPr/>
              <a:lstStyle/>
              <a:p>
                <a:r>
                  <a:rPr lang="en-US">
                    <a:noFill/>
                  </a:rPr>
                  <a:t> </a:t>
                </a:r>
              </a:p>
            </p:txBody>
          </p:sp>
        </mc:Fallback>
      </mc:AlternateContent>
    </p:spTree>
    <p:extLst>
      <p:ext uri="{BB962C8B-B14F-4D97-AF65-F5344CB8AC3E}">
        <p14:creationId xmlns:p14="http://schemas.microsoft.com/office/powerpoint/2010/main" val="830963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59" y="0"/>
            <a:ext cx="7787641" cy="1737361"/>
          </a:xfrm>
        </p:spPr>
        <p:txBody>
          <a:bodyPr>
            <a:noAutofit/>
          </a:bodyPr>
          <a:lstStyle/>
          <a:p>
            <a:pPr algn="ctr"/>
            <a:r>
              <a:rPr lang="el-GR" sz="4000" dirty="0"/>
              <a:t>Παράδειγμα</a:t>
            </a:r>
            <a:r>
              <a:rPr lang="en-US" sz="4000" dirty="0"/>
              <a:t> B</a:t>
            </a:r>
            <a:r>
              <a:rPr lang="el-GR" sz="4000" dirty="0"/>
              <a:t>. </a:t>
            </a:r>
            <a:br>
              <a:rPr lang="en-US" sz="4000" dirty="0"/>
            </a:br>
            <a:r>
              <a:rPr lang="el-GR" sz="4000" dirty="0"/>
              <a:t>Μέση Λογιστική Απόδοση</a:t>
            </a:r>
            <a:r>
              <a:rPr lang="en-US" sz="4000" dirty="0"/>
              <a:t> </a:t>
            </a:r>
            <a:br>
              <a:rPr lang="en-US" sz="4000" dirty="0"/>
            </a:br>
            <a:r>
              <a:rPr lang="en-US" sz="4000" dirty="0"/>
              <a:t>(Return on Capital Employed)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61944644"/>
              </p:ext>
            </p:extLst>
          </p:nvPr>
        </p:nvGraphicFramePr>
        <p:xfrm>
          <a:off x="822325" y="1846263"/>
          <a:ext cx="7788276" cy="4222488"/>
        </p:xfrm>
        <a:graphic>
          <a:graphicData uri="http://schemas.openxmlformats.org/drawingml/2006/table">
            <a:tbl>
              <a:tblPr firstRow="1" bandRow="1">
                <a:tableStyleId>{69CF1AB2-1976-4502-BF36-3FF5EA218861}</a:tableStyleId>
              </a:tblPr>
              <a:tblGrid>
                <a:gridCol w="3799032">
                  <a:extLst>
                    <a:ext uri="{9D8B030D-6E8A-4147-A177-3AD203B41FA5}">
                      <a16:colId xmlns:a16="http://schemas.microsoft.com/office/drawing/2014/main" val="20000"/>
                    </a:ext>
                  </a:extLst>
                </a:gridCol>
                <a:gridCol w="1994622">
                  <a:extLst>
                    <a:ext uri="{9D8B030D-6E8A-4147-A177-3AD203B41FA5}">
                      <a16:colId xmlns:a16="http://schemas.microsoft.com/office/drawing/2014/main" val="20001"/>
                    </a:ext>
                  </a:extLst>
                </a:gridCol>
                <a:gridCol w="1994622">
                  <a:extLst>
                    <a:ext uri="{9D8B030D-6E8A-4147-A177-3AD203B41FA5}">
                      <a16:colId xmlns:a16="http://schemas.microsoft.com/office/drawing/2014/main" val="20002"/>
                    </a:ext>
                  </a:extLst>
                </a:gridCol>
              </a:tblGrid>
              <a:tr h="367791">
                <a:tc>
                  <a:txBody>
                    <a:bodyPr/>
                    <a:lstStyle/>
                    <a:p>
                      <a:r>
                        <a:rPr lang="el-GR" dirty="0"/>
                        <a:t>Έτος</a:t>
                      </a:r>
                      <a:endParaRPr lang="en-US" dirty="0"/>
                    </a:p>
                  </a:txBody>
                  <a:tcPr/>
                </a:tc>
                <a:tc>
                  <a:txBody>
                    <a:bodyPr/>
                    <a:lstStyle/>
                    <a:p>
                      <a:r>
                        <a:rPr lang="el-GR" dirty="0"/>
                        <a:t>Καθαρό</a:t>
                      </a:r>
                      <a:r>
                        <a:rPr lang="el-GR" baseline="0" dirty="0"/>
                        <a:t> Εισόδημα Α</a:t>
                      </a:r>
                      <a:endParaRPr lang="en-US" dirty="0"/>
                    </a:p>
                  </a:txBody>
                  <a:tcPr/>
                </a:tc>
                <a:tc>
                  <a:txBody>
                    <a:bodyPr/>
                    <a:lstStyle/>
                    <a:p>
                      <a:r>
                        <a:rPr lang="el-GR" dirty="0"/>
                        <a:t>Καθαρό Εισόδημα Β</a:t>
                      </a:r>
                      <a:endParaRPr lang="en-US" dirty="0"/>
                    </a:p>
                  </a:txBody>
                  <a:tcPr/>
                </a:tc>
                <a:extLst>
                  <a:ext uri="{0D108BD9-81ED-4DB2-BD59-A6C34878D82A}">
                    <a16:rowId xmlns:a16="http://schemas.microsoft.com/office/drawing/2014/main" val="10000"/>
                  </a:ext>
                </a:extLst>
              </a:tr>
              <a:tr h="367791">
                <a:tc>
                  <a:txBody>
                    <a:bodyPr/>
                    <a:lstStyle/>
                    <a:p>
                      <a:r>
                        <a:rPr lang="el-GR" dirty="0"/>
                        <a:t>1</a:t>
                      </a:r>
                      <a:endParaRPr lang="en-US" dirty="0"/>
                    </a:p>
                  </a:txBody>
                  <a:tcPr/>
                </a:tc>
                <a:tc>
                  <a:txBody>
                    <a:bodyPr/>
                    <a:lstStyle/>
                    <a:p>
                      <a:r>
                        <a:rPr lang="el-GR" dirty="0"/>
                        <a:t>3500</a:t>
                      </a:r>
                      <a:endParaRPr lang="en-US" dirty="0"/>
                    </a:p>
                  </a:txBody>
                  <a:tcPr/>
                </a:tc>
                <a:tc>
                  <a:txBody>
                    <a:bodyPr/>
                    <a:lstStyle/>
                    <a:p>
                      <a:r>
                        <a:rPr lang="el-GR" dirty="0"/>
                        <a:t>1500</a:t>
                      </a:r>
                      <a:endParaRPr lang="en-US" dirty="0"/>
                    </a:p>
                  </a:txBody>
                  <a:tcPr/>
                </a:tc>
                <a:extLst>
                  <a:ext uri="{0D108BD9-81ED-4DB2-BD59-A6C34878D82A}">
                    <a16:rowId xmlns:a16="http://schemas.microsoft.com/office/drawing/2014/main" val="10001"/>
                  </a:ext>
                </a:extLst>
              </a:tr>
              <a:tr h="367791">
                <a:tc>
                  <a:txBody>
                    <a:bodyPr/>
                    <a:lstStyle/>
                    <a:p>
                      <a:r>
                        <a:rPr lang="el-GR" dirty="0"/>
                        <a:t>2</a:t>
                      </a:r>
                      <a:endParaRPr lang="en-US" dirty="0"/>
                    </a:p>
                  </a:txBody>
                  <a:tcPr/>
                </a:tc>
                <a:tc>
                  <a:txBody>
                    <a:bodyPr/>
                    <a:lstStyle/>
                    <a:p>
                      <a:r>
                        <a:rPr lang="el-GR" dirty="0"/>
                        <a:t>3000</a:t>
                      </a:r>
                      <a:endParaRPr lang="en-US" dirty="0"/>
                    </a:p>
                  </a:txBody>
                  <a:tcPr/>
                </a:tc>
                <a:tc>
                  <a:txBody>
                    <a:bodyPr/>
                    <a:lstStyle/>
                    <a:p>
                      <a:r>
                        <a:rPr lang="el-GR" dirty="0"/>
                        <a:t>-500</a:t>
                      </a:r>
                      <a:endParaRPr lang="en-US" dirty="0"/>
                    </a:p>
                  </a:txBody>
                  <a:tcPr/>
                </a:tc>
                <a:extLst>
                  <a:ext uri="{0D108BD9-81ED-4DB2-BD59-A6C34878D82A}">
                    <a16:rowId xmlns:a16="http://schemas.microsoft.com/office/drawing/2014/main" val="10002"/>
                  </a:ext>
                </a:extLst>
              </a:tr>
              <a:tr h="367791">
                <a:tc>
                  <a:txBody>
                    <a:bodyPr/>
                    <a:lstStyle/>
                    <a:p>
                      <a:r>
                        <a:rPr lang="el-GR" dirty="0"/>
                        <a:t>3</a:t>
                      </a:r>
                      <a:endParaRPr lang="en-US" dirty="0"/>
                    </a:p>
                  </a:txBody>
                  <a:tcPr/>
                </a:tc>
                <a:tc>
                  <a:txBody>
                    <a:bodyPr/>
                    <a:lstStyle/>
                    <a:p>
                      <a:r>
                        <a:rPr lang="el-GR" dirty="0"/>
                        <a:t>2500</a:t>
                      </a:r>
                      <a:endParaRPr lang="en-US" dirty="0"/>
                    </a:p>
                  </a:txBody>
                  <a:tcPr/>
                </a:tc>
                <a:tc>
                  <a:txBody>
                    <a:bodyPr/>
                    <a:lstStyle/>
                    <a:p>
                      <a:r>
                        <a:rPr lang="el-GR" dirty="0"/>
                        <a:t>6000</a:t>
                      </a:r>
                      <a:endParaRPr lang="en-US" dirty="0"/>
                    </a:p>
                  </a:txBody>
                  <a:tcPr/>
                </a:tc>
                <a:extLst>
                  <a:ext uri="{0D108BD9-81ED-4DB2-BD59-A6C34878D82A}">
                    <a16:rowId xmlns:a16="http://schemas.microsoft.com/office/drawing/2014/main" val="10003"/>
                  </a:ext>
                </a:extLst>
              </a:tr>
              <a:tr h="367791">
                <a:tc>
                  <a:txBody>
                    <a:bodyPr/>
                    <a:lstStyle/>
                    <a:p>
                      <a:r>
                        <a:rPr lang="el-GR" dirty="0"/>
                        <a:t>4</a:t>
                      </a:r>
                      <a:endParaRPr lang="en-US" dirty="0"/>
                    </a:p>
                  </a:txBody>
                  <a:tcPr/>
                </a:tc>
                <a:tc>
                  <a:txBody>
                    <a:bodyPr/>
                    <a:lstStyle/>
                    <a:p>
                      <a:r>
                        <a:rPr lang="el-GR" dirty="0"/>
                        <a:t>2000</a:t>
                      </a:r>
                      <a:endParaRPr lang="en-US" dirty="0"/>
                    </a:p>
                  </a:txBody>
                  <a:tcPr/>
                </a:tc>
                <a:tc>
                  <a:txBody>
                    <a:bodyPr/>
                    <a:lstStyle/>
                    <a:p>
                      <a:r>
                        <a:rPr lang="el-GR" dirty="0"/>
                        <a:t>7000</a:t>
                      </a:r>
                      <a:endParaRPr lang="en-US" dirty="0"/>
                    </a:p>
                  </a:txBody>
                  <a:tcPr/>
                </a:tc>
                <a:extLst>
                  <a:ext uri="{0D108BD9-81ED-4DB2-BD59-A6C34878D82A}">
                    <a16:rowId xmlns:a16="http://schemas.microsoft.com/office/drawing/2014/main" val="10004"/>
                  </a:ext>
                </a:extLst>
              </a:tr>
              <a:tr h="367791">
                <a:tc>
                  <a:txBody>
                    <a:bodyPr/>
                    <a:lstStyle/>
                    <a:p>
                      <a:r>
                        <a:rPr lang="el-GR" dirty="0"/>
                        <a:t>5</a:t>
                      </a:r>
                      <a:endParaRPr lang="en-US" dirty="0"/>
                    </a:p>
                  </a:txBody>
                  <a:tcPr/>
                </a:tc>
                <a:tc>
                  <a:txBody>
                    <a:bodyPr/>
                    <a:lstStyle/>
                    <a:p>
                      <a:r>
                        <a:rPr lang="el-GR" dirty="0"/>
                        <a:t>1500</a:t>
                      </a:r>
                      <a:endParaRPr lang="en-US" dirty="0"/>
                    </a:p>
                  </a:txBody>
                  <a:tcPr/>
                </a:tc>
                <a:tc>
                  <a:txBody>
                    <a:bodyPr/>
                    <a:lstStyle/>
                    <a:p>
                      <a:r>
                        <a:rPr lang="el-GR" dirty="0"/>
                        <a:t>-900</a:t>
                      </a:r>
                      <a:endParaRPr lang="en-US" dirty="0"/>
                    </a:p>
                  </a:txBody>
                  <a:tcPr/>
                </a:tc>
                <a:extLst>
                  <a:ext uri="{0D108BD9-81ED-4DB2-BD59-A6C34878D82A}">
                    <a16:rowId xmlns:a16="http://schemas.microsoft.com/office/drawing/2014/main" val="10005"/>
                  </a:ext>
                </a:extLst>
              </a:tr>
              <a:tr h="367791">
                <a:tc>
                  <a:txBody>
                    <a:bodyPr/>
                    <a:lstStyle/>
                    <a:p>
                      <a:r>
                        <a:rPr lang="el-GR" dirty="0"/>
                        <a:t>Σύνολο Κερδών</a:t>
                      </a:r>
                      <a:endParaRPr lang="en-US" dirty="0"/>
                    </a:p>
                  </a:txBody>
                  <a:tcPr/>
                </a:tc>
                <a:tc>
                  <a:txBody>
                    <a:bodyPr/>
                    <a:lstStyle/>
                    <a:p>
                      <a:r>
                        <a:rPr lang="el-GR" dirty="0"/>
                        <a:t>12,500</a:t>
                      </a:r>
                      <a:endParaRPr lang="en-US" dirty="0"/>
                    </a:p>
                  </a:txBody>
                  <a:tcPr/>
                </a:tc>
                <a:tc>
                  <a:txBody>
                    <a:bodyPr/>
                    <a:lstStyle/>
                    <a:p>
                      <a:r>
                        <a:rPr lang="el-GR" dirty="0"/>
                        <a:t>13,100</a:t>
                      </a:r>
                      <a:endParaRPr lang="en-US" dirty="0"/>
                    </a:p>
                  </a:txBody>
                  <a:tcPr/>
                </a:tc>
                <a:extLst>
                  <a:ext uri="{0D108BD9-81ED-4DB2-BD59-A6C34878D82A}">
                    <a16:rowId xmlns:a16="http://schemas.microsoft.com/office/drawing/2014/main" val="10006"/>
                  </a:ext>
                </a:extLst>
              </a:tr>
              <a:tr h="367791">
                <a:tc>
                  <a:txBody>
                    <a:bodyPr/>
                    <a:lstStyle/>
                    <a:p>
                      <a:r>
                        <a:rPr lang="el-GR" dirty="0"/>
                        <a:t>Μέσο Καθαρό Εισόδημα</a:t>
                      </a:r>
                      <a:endParaRPr lang="en-US" dirty="0"/>
                    </a:p>
                  </a:txBody>
                  <a:tcPr/>
                </a:tc>
                <a:tc>
                  <a:txBody>
                    <a:bodyPr/>
                    <a:lstStyle/>
                    <a:p>
                      <a:r>
                        <a:rPr lang="el-GR" dirty="0"/>
                        <a:t>12,500/5 =2,500</a:t>
                      </a:r>
                      <a:endParaRPr lang="en-US" dirty="0"/>
                    </a:p>
                  </a:txBody>
                  <a:tcPr/>
                </a:tc>
                <a:tc>
                  <a:txBody>
                    <a:bodyPr/>
                    <a:lstStyle/>
                    <a:p>
                      <a:r>
                        <a:rPr lang="el-GR" dirty="0"/>
                        <a:t>13,100/5=2,620</a:t>
                      </a:r>
                      <a:endParaRPr lang="en-US" dirty="0"/>
                    </a:p>
                  </a:txBody>
                  <a:tcPr/>
                </a:tc>
                <a:extLst>
                  <a:ext uri="{0D108BD9-81ED-4DB2-BD59-A6C34878D82A}">
                    <a16:rowId xmlns:a16="http://schemas.microsoft.com/office/drawing/2014/main" val="10007"/>
                  </a:ext>
                </a:extLst>
              </a:tr>
              <a:tr h="367791">
                <a:tc>
                  <a:txBody>
                    <a:bodyPr/>
                    <a:lstStyle/>
                    <a:p>
                      <a:r>
                        <a:rPr lang="el-GR" dirty="0"/>
                        <a:t>Μέση</a:t>
                      </a:r>
                      <a:r>
                        <a:rPr lang="el-GR" baseline="0" dirty="0"/>
                        <a:t> Κεφαλαιακή Δαπάνη</a:t>
                      </a:r>
                      <a:endParaRPr lang="en-US" dirty="0"/>
                    </a:p>
                  </a:txBody>
                  <a:tcPr/>
                </a:tc>
                <a:tc>
                  <a:txBody>
                    <a:bodyPr/>
                    <a:lstStyle/>
                    <a:p>
                      <a:r>
                        <a:rPr lang="el-GR" dirty="0"/>
                        <a:t> 7,000</a:t>
                      </a:r>
                      <a:endParaRPr lang="en-US" dirty="0"/>
                    </a:p>
                  </a:txBody>
                  <a:tcPr/>
                </a:tc>
                <a:tc>
                  <a:txBody>
                    <a:bodyPr/>
                    <a:lstStyle/>
                    <a:p>
                      <a:r>
                        <a:rPr lang="el-GR" dirty="0"/>
                        <a:t>5,000</a:t>
                      </a:r>
                      <a:endParaRPr lang="en-US" dirty="0"/>
                    </a:p>
                  </a:txBody>
                  <a:tcPr/>
                </a:tc>
                <a:extLst>
                  <a:ext uri="{0D108BD9-81ED-4DB2-BD59-A6C34878D82A}">
                    <a16:rowId xmlns:a16="http://schemas.microsoft.com/office/drawing/2014/main" val="10008"/>
                  </a:ext>
                </a:extLst>
              </a:tr>
              <a:tr h="634817">
                <a:tc>
                  <a:txBody>
                    <a:bodyPr/>
                    <a:lstStyle/>
                    <a:p>
                      <a:r>
                        <a:rPr lang="el-GR" dirty="0"/>
                        <a:t>Μέση Λογιστική</a:t>
                      </a:r>
                      <a:r>
                        <a:rPr lang="el-GR" baseline="0" dirty="0"/>
                        <a:t> Απόδοση</a:t>
                      </a:r>
                      <a:endParaRPr lang="en-US" dirty="0"/>
                    </a:p>
                  </a:txBody>
                  <a:tcPr/>
                </a:tc>
                <a:tc>
                  <a:txBody>
                    <a:bodyPr/>
                    <a:lstStyle/>
                    <a:p>
                      <a:r>
                        <a:rPr lang="el-GR" dirty="0"/>
                        <a:t>2,500/7,000 =0,35 ή</a:t>
                      </a:r>
                      <a:r>
                        <a:rPr lang="el-GR" baseline="0" dirty="0"/>
                        <a:t> 35 %</a:t>
                      </a:r>
                      <a:endParaRPr lang="en-US" dirty="0"/>
                    </a:p>
                  </a:txBody>
                  <a:tcPr/>
                </a:tc>
                <a:tc>
                  <a:txBody>
                    <a:bodyPr/>
                    <a:lstStyle/>
                    <a:p>
                      <a:r>
                        <a:rPr lang="el-GR" dirty="0"/>
                        <a:t>2,620/5,000 =0,52</a:t>
                      </a:r>
                      <a:r>
                        <a:rPr lang="el-GR" baseline="0" dirty="0"/>
                        <a:t> ή 52 %</a:t>
                      </a:r>
                      <a:endParaRPr lang="en-US" dirty="0"/>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534127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B</a:t>
            </a:r>
            <a:r>
              <a:rPr lang="el-GR" sz="3600" dirty="0"/>
              <a:t>. Μέση Λογιστική Απόδοση</a:t>
            </a:r>
            <a:r>
              <a:rPr lang="en-US" sz="3600" dirty="0"/>
              <a:t> </a:t>
            </a:r>
            <a:br>
              <a:rPr lang="en-US" sz="3600" dirty="0"/>
            </a:br>
            <a:r>
              <a:rPr lang="en-US" sz="3600" dirty="0"/>
              <a:t>(Return on Capital Employed)</a:t>
            </a:r>
            <a:br>
              <a:rPr lang="en-US" sz="3600" dirty="0"/>
            </a:br>
            <a:r>
              <a:rPr lang="el-GR" sz="3600" dirty="0"/>
              <a:t>Πλεονεκτήματα και Μειονεκτήματα</a:t>
            </a:r>
            <a:endParaRPr lang="en-US" sz="3600" dirty="0"/>
          </a:p>
        </p:txBody>
      </p:sp>
      <p:sp>
        <p:nvSpPr>
          <p:cNvPr id="3" name="Content Placeholder 2"/>
          <p:cNvSpPr>
            <a:spLocks noGrp="1"/>
          </p:cNvSpPr>
          <p:nvPr>
            <p:ph idx="1"/>
          </p:nvPr>
        </p:nvSpPr>
        <p:spPr/>
        <p:txBody>
          <a:bodyPr/>
          <a:lstStyle/>
          <a:p>
            <a:pPr>
              <a:lnSpc>
                <a:spcPct val="80000"/>
              </a:lnSpc>
            </a:pPr>
            <a:r>
              <a:rPr lang="el-GR" altLang="en-US" sz="2600" dirty="0"/>
              <a:t>Πλεονεκτήματα:</a:t>
            </a:r>
          </a:p>
          <a:p>
            <a:pPr lvl="1">
              <a:lnSpc>
                <a:spcPct val="80000"/>
              </a:lnSpc>
            </a:pPr>
            <a:r>
              <a:rPr lang="el-GR" altLang="en-US" sz="2400" dirty="0"/>
              <a:t>Απλή στον υπολογισμό</a:t>
            </a:r>
          </a:p>
          <a:p>
            <a:pPr lvl="1">
              <a:lnSpc>
                <a:spcPct val="80000"/>
              </a:lnSpc>
            </a:pPr>
            <a:r>
              <a:rPr lang="el-GR" altLang="en-US" sz="2400" dirty="0"/>
              <a:t>Εύκολα κατανοητή</a:t>
            </a:r>
          </a:p>
          <a:p>
            <a:pPr lvl="1">
              <a:lnSpc>
                <a:spcPct val="80000"/>
              </a:lnSpc>
            </a:pPr>
            <a:r>
              <a:rPr lang="el-GR" altLang="en-US" sz="2400" dirty="0"/>
              <a:t>Αρκετά δημοφιλής </a:t>
            </a:r>
          </a:p>
          <a:p>
            <a:pPr>
              <a:lnSpc>
                <a:spcPct val="80000"/>
              </a:lnSpc>
            </a:pPr>
            <a:r>
              <a:rPr lang="el-GR" altLang="en-US" sz="2600" dirty="0"/>
              <a:t>Μειονεκτήματα:</a:t>
            </a:r>
          </a:p>
          <a:p>
            <a:pPr lvl="1">
              <a:lnSpc>
                <a:spcPct val="80000"/>
              </a:lnSpc>
            </a:pPr>
            <a:r>
              <a:rPr lang="el-GR" altLang="en-US" sz="2400" dirty="0"/>
              <a:t>Αγνοεί τη διαχρονική αξία του χρήματος (δεν υπάρχει κάποια διαδικασία προεξόφλησης) </a:t>
            </a:r>
          </a:p>
          <a:p>
            <a:pPr lvl="1">
              <a:lnSpc>
                <a:spcPct val="80000"/>
              </a:lnSpc>
            </a:pPr>
            <a:r>
              <a:rPr lang="el-GR" altLang="en-US" sz="2400" dirty="0"/>
              <a:t>Χρησιμοποιεί καθαρά κέρδη και όχι ταμειακές ροές. Κατά συνέπεια, η μέθοδος αυτή αγνοεί την (αρνητική ταμειακά) επίδραση των αποσβέσεων</a:t>
            </a:r>
          </a:p>
          <a:p>
            <a:endParaRPr lang="en-US" dirty="0"/>
          </a:p>
        </p:txBody>
      </p:sp>
    </p:spTree>
    <p:extLst>
      <p:ext uri="{BB962C8B-B14F-4D97-AF65-F5344CB8AC3E}">
        <p14:creationId xmlns:p14="http://schemas.microsoft.com/office/powerpoint/2010/main" val="374281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084996"/>
          </a:xfrm>
        </p:spPr>
        <p:txBody>
          <a:bodyPr>
            <a:normAutofit fontScale="90000"/>
          </a:bodyPr>
          <a:lstStyle/>
          <a:p>
            <a:pPr algn="ctr"/>
            <a:r>
              <a:rPr lang="en-US" sz="4000" dirty="0"/>
              <a:t>C. </a:t>
            </a:r>
            <a:r>
              <a:rPr lang="el-GR" sz="4000" dirty="0"/>
              <a:t>Καθαρά Παρούσα Αξία </a:t>
            </a:r>
            <a:br>
              <a:rPr lang="en-US" sz="4000" dirty="0"/>
            </a:br>
            <a:r>
              <a:rPr lang="el-GR" sz="4000" dirty="0"/>
              <a:t>(</a:t>
            </a:r>
            <a:r>
              <a:rPr lang="en-US" sz="4000" dirty="0"/>
              <a:t>Net Present Value)</a:t>
            </a:r>
            <a:endParaRPr lang="el-GR" sz="4000" dirty="0"/>
          </a:p>
        </p:txBody>
      </p:sp>
      <p:sp>
        <p:nvSpPr>
          <p:cNvPr id="3" name="Content Placeholder 2"/>
          <p:cNvSpPr>
            <a:spLocks noGrp="1"/>
          </p:cNvSpPr>
          <p:nvPr>
            <p:ph idx="1"/>
          </p:nvPr>
        </p:nvSpPr>
        <p:spPr>
          <a:xfrm>
            <a:off x="685800" y="1828800"/>
            <a:ext cx="7543801" cy="4023360"/>
          </a:xfrm>
        </p:spPr>
        <p:txBody>
          <a:bodyPr>
            <a:normAutofit/>
          </a:bodyPr>
          <a:lstStyle/>
          <a:p>
            <a:r>
              <a:rPr lang="el-GR" sz="2400" dirty="0">
                <a:solidFill>
                  <a:schemeClr val="tx1"/>
                </a:solidFill>
              </a:rPr>
              <a:t>Είναι το άθροισμα των ταμειακών ροών σε παρούσες αξίες</a:t>
            </a:r>
          </a:p>
          <a:p>
            <a:endParaRPr lang="el-GR" sz="2400" dirty="0">
              <a:solidFill>
                <a:schemeClr val="tx1"/>
              </a:solidFill>
            </a:endParaRPr>
          </a:p>
          <a:p>
            <a:endParaRPr lang="el-GR" sz="2400" dirty="0">
              <a:solidFill>
                <a:schemeClr val="tx1"/>
              </a:solidFill>
            </a:endParaRPr>
          </a:p>
          <a:p>
            <a:pPr marL="0" indent="0">
              <a:buNone/>
            </a:pPr>
            <a:endParaRPr lang="el-GR" sz="2400" dirty="0">
              <a:solidFill>
                <a:schemeClr val="tx1"/>
              </a:solidFill>
            </a:endParaRPr>
          </a:p>
          <a:p>
            <a:endParaRPr lang="el-GR" altLang="en-US" sz="2400" dirty="0">
              <a:solidFill>
                <a:schemeClr val="tx1"/>
              </a:solidFill>
            </a:endParaRPr>
          </a:p>
          <a:p>
            <a:pPr marL="0" indent="0">
              <a:buNone/>
            </a:pPr>
            <a:endParaRPr lang="el-GR" altLang="en-US" sz="2400" dirty="0">
              <a:solidFill>
                <a:schemeClr val="tx1"/>
              </a:solidFill>
            </a:endParaRPr>
          </a:p>
          <a:p>
            <a:r>
              <a:rPr lang="en-US" altLang="en-US" sz="2400" dirty="0">
                <a:solidFill>
                  <a:schemeClr val="tx1"/>
                </a:solidFill>
              </a:rPr>
              <a:t>NPV &gt; 0,</a:t>
            </a:r>
            <a:r>
              <a:rPr lang="el-GR" altLang="en-US" sz="2400" dirty="0">
                <a:solidFill>
                  <a:schemeClr val="tx1"/>
                </a:solidFill>
              </a:rPr>
              <a:t> η επένδυση γίνεται δεκτή</a:t>
            </a:r>
            <a:endParaRPr lang="en-US" sz="2400" dirty="0">
              <a:solidFill>
                <a:schemeClr val="tx1"/>
              </a:solidFill>
            </a:endParaRPr>
          </a:p>
        </p:txBody>
      </p:sp>
      <p:graphicFrame>
        <p:nvGraphicFramePr>
          <p:cNvPr id="4" name="Object 4"/>
          <p:cNvGraphicFramePr>
            <a:graphicFrameLocks noChangeAspect="1"/>
          </p:cNvGraphicFramePr>
          <p:nvPr>
            <p:extLst>
              <p:ext uri="{D42A27DB-BD31-4B8C-83A1-F6EECF244321}">
                <p14:modId xmlns:p14="http://schemas.microsoft.com/office/powerpoint/2010/main" val="739396572"/>
              </p:ext>
            </p:extLst>
          </p:nvPr>
        </p:nvGraphicFramePr>
        <p:xfrm>
          <a:off x="2971800" y="2590800"/>
          <a:ext cx="2743200" cy="868363"/>
        </p:xfrm>
        <a:graphic>
          <a:graphicData uri="http://schemas.openxmlformats.org/presentationml/2006/ole">
            <mc:AlternateContent xmlns:mc="http://schemas.openxmlformats.org/markup-compatibility/2006">
              <mc:Choice xmlns:v="urn:schemas-microsoft-com:vml" Requires="v">
                <p:oleObj name="Equation" r:id="rId2" imgW="1523880" imgH="482400" progId="Equation.DSMT4">
                  <p:embed/>
                </p:oleObj>
              </mc:Choice>
              <mc:Fallback>
                <p:oleObj name="Equation" r:id="rId2" imgW="1523880" imgH="482400" progId="Equation.DSMT4">
                  <p:embed/>
                  <p:pic>
                    <p:nvPicPr>
                      <p:cNvPr id="4"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2590800"/>
                        <a:ext cx="2743200" cy="868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935606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l-GR" sz="3600" dirty="0"/>
              <a:t>Παράδειγμα</a:t>
            </a:r>
            <a:r>
              <a:rPr lang="en-US" sz="3600" dirty="0"/>
              <a:t> 1 C. </a:t>
            </a:r>
            <a:br>
              <a:rPr lang="en-US" sz="3600" dirty="0"/>
            </a:br>
            <a:r>
              <a:rPr lang="el-GR" sz="3600" dirty="0"/>
              <a:t>Καθαρά Παρούσα Αξία </a:t>
            </a:r>
            <a:br>
              <a:rPr lang="en-US" sz="3600" dirty="0"/>
            </a:br>
            <a:r>
              <a:rPr lang="el-GR" sz="3600" dirty="0"/>
              <a:t>(</a:t>
            </a:r>
            <a:r>
              <a:rPr lang="en-US" sz="3600" dirty="0"/>
              <a:t>Net Present Value)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74490106"/>
              </p:ext>
            </p:extLst>
          </p:nvPr>
        </p:nvGraphicFramePr>
        <p:xfrm>
          <a:off x="822325" y="1846263"/>
          <a:ext cx="7543800" cy="2966720"/>
        </p:xfrm>
        <a:graphic>
          <a:graphicData uri="http://schemas.openxmlformats.org/drawingml/2006/table">
            <a:tbl>
              <a:tblPr firstRow="1" bandRow="1">
                <a:tableStyleId>{69CF1AB2-1976-4502-BF36-3FF5EA218861}</a:tableStyleId>
              </a:tblPr>
              <a:tblGrid>
                <a:gridCol w="1257300">
                  <a:extLst>
                    <a:ext uri="{9D8B030D-6E8A-4147-A177-3AD203B41FA5}">
                      <a16:colId xmlns:a16="http://schemas.microsoft.com/office/drawing/2014/main" val="20000"/>
                    </a:ext>
                  </a:extLst>
                </a:gridCol>
                <a:gridCol w="1257300">
                  <a:extLst>
                    <a:ext uri="{9D8B030D-6E8A-4147-A177-3AD203B41FA5}">
                      <a16:colId xmlns:a16="http://schemas.microsoft.com/office/drawing/2014/main" val="20001"/>
                    </a:ext>
                  </a:extLst>
                </a:gridCol>
                <a:gridCol w="1257300">
                  <a:extLst>
                    <a:ext uri="{9D8B030D-6E8A-4147-A177-3AD203B41FA5}">
                      <a16:colId xmlns:a16="http://schemas.microsoft.com/office/drawing/2014/main" val="20002"/>
                    </a:ext>
                  </a:extLst>
                </a:gridCol>
                <a:gridCol w="1257300">
                  <a:extLst>
                    <a:ext uri="{9D8B030D-6E8A-4147-A177-3AD203B41FA5}">
                      <a16:colId xmlns:a16="http://schemas.microsoft.com/office/drawing/2014/main" val="20003"/>
                    </a:ext>
                  </a:extLst>
                </a:gridCol>
                <a:gridCol w="1257300">
                  <a:extLst>
                    <a:ext uri="{9D8B030D-6E8A-4147-A177-3AD203B41FA5}">
                      <a16:colId xmlns:a16="http://schemas.microsoft.com/office/drawing/2014/main" val="20004"/>
                    </a:ext>
                  </a:extLst>
                </a:gridCol>
                <a:gridCol w="1257300">
                  <a:extLst>
                    <a:ext uri="{9D8B030D-6E8A-4147-A177-3AD203B41FA5}">
                      <a16:colId xmlns:a16="http://schemas.microsoft.com/office/drawing/2014/main" val="20005"/>
                    </a:ext>
                  </a:extLst>
                </a:gridCol>
              </a:tblGrid>
              <a:tr h="370840">
                <a:tc>
                  <a:txBody>
                    <a:bodyPr/>
                    <a:lstStyle/>
                    <a:p>
                      <a:pPr algn="ctr"/>
                      <a:r>
                        <a:rPr lang="el-GR" dirty="0"/>
                        <a:t>Έτος</a:t>
                      </a:r>
                      <a:endParaRPr lang="en-US" dirty="0"/>
                    </a:p>
                  </a:txBody>
                  <a:tcPr/>
                </a:tc>
                <a:tc>
                  <a:txBody>
                    <a:bodyPr/>
                    <a:lstStyle/>
                    <a:p>
                      <a:pPr algn="ctr"/>
                      <a:r>
                        <a:rPr lang="en-US" dirty="0"/>
                        <a:t>CF</a:t>
                      </a:r>
                      <a:r>
                        <a:rPr lang="en-US" baseline="0" dirty="0"/>
                        <a:t> A</a:t>
                      </a:r>
                      <a:endParaRPr lang="en-US" dirty="0"/>
                    </a:p>
                  </a:txBody>
                  <a:tcPr/>
                </a:tc>
                <a:tc>
                  <a:txBody>
                    <a:bodyPr/>
                    <a:lstStyle/>
                    <a:p>
                      <a:pPr algn="ctr"/>
                      <a:r>
                        <a:rPr lang="en-US" dirty="0"/>
                        <a:t>CF B</a:t>
                      </a:r>
                    </a:p>
                  </a:txBody>
                  <a:tcPr/>
                </a:tc>
                <a:tc>
                  <a:txBody>
                    <a:bodyPr/>
                    <a:lstStyle/>
                    <a:p>
                      <a:pPr algn="ctr"/>
                      <a:r>
                        <a:rPr lang="en-US" dirty="0"/>
                        <a:t>K =10%</a:t>
                      </a:r>
                    </a:p>
                  </a:txBody>
                  <a:tcPr/>
                </a:tc>
                <a:tc>
                  <a:txBody>
                    <a:bodyPr/>
                    <a:lstStyle/>
                    <a:p>
                      <a:pPr algn="ctr"/>
                      <a:r>
                        <a:rPr lang="en-US" dirty="0"/>
                        <a:t>NPV</a:t>
                      </a:r>
                      <a:r>
                        <a:rPr lang="en-US" baseline="0" dirty="0"/>
                        <a:t> A</a:t>
                      </a:r>
                      <a:endParaRPr lang="en-US" dirty="0"/>
                    </a:p>
                  </a:txBody>
                  <a:tcPr/>
                </a:tc>
                <a:tc>
                  <a:txBody>
                    <a:bodyPr/>
                    <a:lstStyle/>
                    <a:p>
                      <a:pPr algn="ctr"/>
                      <a:r>
                        <a:rPr lang="en-US" dirty="0"/>
                        <a:t>NPV B</a:t>
                      </a:r>
                    </a:p>
                  </a:txBody>
                  <a:tcPr/>
                </a:tc>
                <a:extLst>
                  <a:ext uri="{0D108BD9-81ED-4DB2-BD59-A6C34878D82A}">
                    <a16:rowId xmlns:a16="http://schemas.microsoft.com/office/drawing/2014/main" val="10000"/>
                  </a:ext>
                </a:extLst>
              </a:tr>
              <a:tr h="370840">
                <a:tc>
                  <a:txBody>
                    <a:bodyPr/>
                    <a:lstStyle/>
                    <a:p>
                      <a:pPr algn="ctr"/>
                      <a:r>
                        <a:rPr lang="en-US" dirty="0"/>
                        <a:t>0</a:t>
                      </a:r>
                    </a:p>
                  </a:txBody>
                  <a:tcPr/>
                </a:tc>
                <a:tc>
                  <a:txBody>
                    <a:bodyPr/>
                    <a:lstStyle/>
                    <a:p>
                      <a:pPr lvl="1" algn="r"/>
                      <a:r>
                        <a:rPr lang="en-US" dirty="0"/>
                        <a:t>-2.500</a:t>
                      </a:r>
                    </a:p>
                  </a:txBody>
                  <a:tcPr/>
                </a:tc>
                <a:tc>
                  <a:txBody>
                    <a:bodyPr/>
                    <a:lstStyle/>
                    <a:p>
                      <a:pPr algn="r"/>
                      <a:r>
                        <a:rPr lang="en-US" dirty="0"/>
                        <a:t>-2.500</a:t>
                      </a:r>
                    </a:p>
                  </a:txBody>
                  <a:tcPr/>
                </a:tc>
                <a:tc>
                  <a:txBody>
                    <a:bodyPr/>
                    <a:lstStyle/>
                    <a:p>
                      <a:pPr algn="r"/>
                      <a:r>
                        <a:rPr lang="en-US" dirty="0"/>
                        <a:t>1,000</a:t>
                      </a:r>
                    </a:p>
                  </a:txBody>
                  <a:tcPr/>
                </a:tc>
                <a:tc>
                  <a:txBody>
                    <a:bodyPr/>
                    <a:lstStyle/>
                    <a:p>
                      <a:pPr algn="r"/>
                      <a:r>
                        <a:rPr lang="en-US" dirty="0"/>
                        <a:t>-2.500</a:t>
                      </a:r>
                    </a:p>
                  </a:txBody>
                  <a:tcPr/>
                </a:tc>
                <a:tc>
                  <a:txBody>
                    <a:bodyPr/>
                    <a:lstStyle/>
                    <a:p>
                      <a:pPr algn="r"/>
                      <a:r>
                        <a:rPr lang="en-US" dirty="0"/>
                        <a:t>-2.500</a:t>
                      </a:r>
                    </a:p>
                  </a:txBody>
                  <a:tcPr/>
                </a:tc>
                <a:extLst>
                  <a:ext uri="{0D108BD9-81ED-4DB2-BD59-A6C34878D82A}">
                    <a16:rowId xmlns:a16="http://schemas.microsoft.com/office/drawing/2014/main" val="10001"/>
                  </a:ext>
                </a:extLst>
              </a:tr>
              <a:tr h="370840">
                <a:tc>
                  <a:txBody>
                    <a:bodyPr/>
                    <a:lstStyle/>
                    <a:p>
                      <a:pPr algn="ctr"/>
                      <a:r>
                        <a:rPr lang="en-US" dirty="0"/>
                        <a:t>1</a:t>
                      </a:r>
                    </a:p>
                  </a:txBody>
                  <a:tcPr/>
                </a:tc>
                <a:tc>
                  <a:txBody>
                    <a:bodyPr/>
                    <a:lstStyle/>
                    <a:p>
                      <a:pPr lvl="1" algn="r"/>
                      <a:r>
                        <a:rPr lang="en-US" dirty="0"/>
                        <a:t>550</a:t>
                      </a:r>
                    </a:p>
                  </a:txBody>
                  <a:tcPr/>
                </a:tc>
                <a:tc>
                  <a:txBody>
                    <a:bodyPr/>
                    <a:lstStyle/>
                    <a:p>
                      <a:pPr algn="r"/>
                      <a:r>
                        <a:rPr lang="en-US" dirty="0"/>
                        <a:t>0</a:t>
                      </a:r>
                    </a:p>
                  </a:txBody>
                  <a:tcPr/>
                </a:tc>
                <a:tc>
                  <a:txBody>
                    <a:bodyPr/>
                    <a:lstStyle/>
                    <a:p>
                      <a:pPr algn="r"/>
                      <a:r>
                        <a:rPr lang="en-US" dirty="0"/>
                        <a:t>0,909</a:t>
                      </a:r>
                    </a:p>
                  </a:txBody>
                  <a:tcPr/>
                </a:tc>
                <a:tc>
                  <a:txBody>
                    <a:bodyPr/>
                    <a:lstStyle/>
                    <a:p>
                      <a:pPr algn="r"/>
                      <a:r>
                        <a:rPr lang="en-US" dirty="0"/>
                        <a:t>500</a:t>
                      </a:r>
                    </a:p>
                  </a:txBody>
                  <a:tcPr/>
                </a:tc>
                <a:tc>
                  <a:txBody>
                    <a:bodyPr/>
                    <a:lstStyle/>
                    <a:p>
                      <a:pPr algn="r"/>
                      <a:r>
                        <a:rPr lang="en-US" dirty="0"/>
                        <a:t>0</a:t>
                      </a:r>
                    </a:p>
                  </a:txBody>
                  <a:tcPr/>
                </a:tc>
                <a:extLst>
                  <a:ext uri="{0D108BD9-81ED-4DB2-BD59-A6C34878D82A}">
                    <a16:rowId xmlns:a16="http://schemas.microsoft.com/office/drawing/2014/main" val="10002"/>
                  </a:ext>
                </a:extLst>
              </a:tr>
              <a:tr h="370840">
                <a:tc>
                  <a:txBody>
                    <a:bodyPr/>
                    <a:lstStyle/>
                    <a:p>
                      <a:pPr algn="ctr"/>
                      <a:r>
                        <a:rPr lang="en-US" dirty="0"/>
                        <a:t>2</a:t>
                      </a:r>
                    </a:p>
                  </a:txBody>
                  <a:tcPr/>
                </a:tc>
                <a:tc>
                  <a:txBody>
                    <a:bodyPr/>
                    <a:lstStyle/>
                    <a:p>
                      <a:pPr lvl="1" algn="r"/>
                      <a:r>
                        <a:rPr lang="en-US" dirty="0"/>
                        <a:t>1.950</a:t>
                      </a:r>
                    </a:p>
                  </a:txBody>
                  <a:tcPr/>
                </a:tc>
                <a:tc>
                  <a:txBody>
                    <a:bodyPr/>
                    <a:lstStyle/>
                    <a:p>
                      <a:pPr algn="r"/>
                      <a:r>
                        <a:rPr lang="en-US" dirty="0"/>
                        <a:t>100</a:t>
                      </a:r>
                    </a:p>
                  </a:txBody>
                  <a:tcPr/>
                </a:tc>
                <a:tc>
                  <a:txBody>
                    <a:bodyPr/>
                    <a:lstStyle/>
                    <a:p>
                      <a:pPr algn="r"/>
                      <a:r>
                        <a:rPr lang="en-US" dirty="0"/>
                        <a:t>0,826</a:t>
                      </a:r>
                    </a:p>
                  </a:txBody>
                  <a:tcPr/>
                </a:tc>
                <a:tc>
                  <a:txBody>
                    <a:bodyPr/>
                    <a:lstStyle/>
                    <a:p>
                      <a:pPr algn="r"/>
                      <a:r>
                        <a:rPr lang="en-US" dirty="0"/>
                        <a:t>1.611</a:t>
                      </a:r>
                    </a:p>
                  </a:txBody>
                  <a:tcPr/>
                </a:tc>
                <a:tc>
                  <a:txBody>
                    <a:bodyPr/>
                    <a:lstStyle/>
                    <a:p>
                      <a:pPr algn="r"/>
                      <a:r>
                        <a:rPr lang="en-US" dirty="0"/>
                        <a:t>82</a:t>
                      </a:r>
                    </a:p>
                  </a:txBody>
                  <a:tcPr/>
                </a:tc>
                <a:extLst>
                  <a:ext uri="{0D108BD9-81ED-4DB2-BD59-A6C34878D82A}">
                    <a16:rowId xmlns:a16="http://schemas.microsoft.com/office/drawing/2014/main" val="10003"/>
                  </a:ext>
                </a:extLst>
              </a:tr>
              <a:tr h="370840">
                <a:tc>
                  <a:txBody>
                    <a:bodyPr/>
                    <a:lstStyle/>
                    <a:p>
                      <a:pPr algn="ctr"/>
                      <a:r>
                        <a:rPr lang="en-US" dirty="0"/>
                        <a:t>3</a:t>
                      </a:r>
                    </a:p>
                  </a:txBody>
                  <a:tcPr/>
                </a:tc>
                <a:tc>
                  <a:txBody>
                    <a:bodyPr/>
                    <a:lstStyle/>
                    <a:p>
                      <a:pPr lvl="1" algn="r"/>
                      <a:r>
                        <a:rPr lang="en-US" dirty="0"/>
                        <a:t>900</a:t>
                      </a:r>
                    </a:p>
                  </a:txBody>
                  <a:tcPr/>
                </a:tc>
                <a:tc>
                  <a:txBody>
                    <a:bodyPr/>
                    <a:lstStyle/>
                    <a:p>
                      <a:pPr algn="r"/>
                      <a:r>
                        <a:rPr lang="en-US" dirty="0"/>
                        <a:t>100</a:t>
                      </a:r>
                    </a:p>
                  </a:txBody>
                  <a:tcPr/>
                </a:tc>
                <a:tc>
                  <a:txBody>
                    <a:bodyPr/>
                    <a:lstStyle/>
                    <a:p>
                      <a:pPr algn="r"/>
                      <a:r>
                        <a:rPr lang="en-US" dirty="0"/>
                        <a:t>0,751</a:t>
                      </a:r>
                    </a:p>
                  </a:txBody>
                  <a:tcPr/>
                </a:tc>
                <a:tc>
                  <a:txBody>
                    <a:bodyPr/>
                    <a:lstStyle/>
                    <a:p>
                      <a:pPr algn="r"/>
                      <a:r>
                        <a:rPr lang="en-US" dirty="0"/>
                        <a:t>676</a:t>
                      </a:r>
                    </a:p>
                  </a:txBody>
                  <a:tcPr/>
                </a:tc>
                <a:tc>
                  <a:txBody>
                    <a:bodyPr/>
                    <a:lstStyle/>
                    <a:p>
                      <a:pPr algn="r"/>
                      <a:r>
                        <a:rPr lang="en-US" dirty="0"/>
                        <a:t>75</a:t>
                      </a:r>
                    </a:p>
                  </a:txBody>
                  <a:tcPr/>
                </a:tc>
                <a:extLst>
                  <a:ext uri="{0D108BD9-81ED-4DB2-BD59-A6C34878D82A}">
                    <a16:rowId xmlns:a16="http://schemas.microsoft.com/office/drawing/2014/main" val="10004"/>
                  </a:ext>
                </a:extLst>
              </a:tr>
              <a:tr h="370840">
                <a:tc>
                  <a:txBody>
                    <a:bodyPr/>
                    <a:lstStyle/>
                    <a:p>
                      <a:pPr algn="ctr"/>
                      <a:r>
                        <a:rPr lang="en-US" dirty="0"/>
                        <a:t>4</a:t>
                      </a:r>
                    </a:p>
                  </a:txBody>
                  <a:tcPr/>
                </a:tc>
                <a:tc>
                  <a:txBody>
                    <a:bodyPr/>
                    <a:lstStyle/>
                    <a:p>
                      <a:pPr lvl="1" algn="r"/>
                      <a:r>
                        <a:rPr lang="en-US" dirty="0"/>
                        <a:t>-800</a:t>
                      </a:r>
                    </a:p>
                  </a:txBody>
                  <a:tcPr/>
                </a:tc>
                <a:tc>
                  <a:txBody>
                    <a:bodyPr/>
                    <a:lstStyle/>
                    <a:p>
                      <a:pPr algn="r"/>
                      <a:r>
                        <a:rPr lang="en-US" dirty="0"/>
                        <a:t>2.300</a:t>
                      </a:r>
                    </a:p>
                  </a:txBody>
                  <a:tcPr/>
                </a:tc>
                <a:tc>
                  <a:txBody>
                    <a:bodyPr/>
                    <a:lstStyle/>
                    <a:p>
                      <a:pPr algn="r"/>
                      <a:r>
                        <a:rPr lang="en-US" dirty="0"/>
                        <a:t>0,683</a:t>
                      </a:r>
                    </a:p>
                  </a:txBody>
                  <a:tcPr/>
                </a:tc>
                <a:tc>
                  <a:txBody>
                    <a:bodyPr/>
                    <a:lstStyle/>
                    <a:p>
                      <a:pPr algn="r"/>
                      <a:r>
                        <a:rPr lang="en-US" dirty="0"/>
                        <a:t>-546</a:t>
                      </a:r>
                    </a:p>
                  </a:txBody>
                  <a:tcPr/>
                </a:tc>
                <a:tc>
                  <a:txBody>
                    <a:bodyPr/>
                    <a:lstStyle/>
                    <a:p>
                      <a:pPr algn="r"/>
                      <a:r>
                        <a:rPr lang="en-US" dirty="0"/>
                        <a:t>1.570</a:t>
                      </a:r>
                    </a:p>
                  </a:txBody>
                  <a:tcPr/>
                </a:tc>
                <a:extLst>
                  <a:ext uri="{0D108BD9-81ED-4DB2-BD59-A6C34878D82A}">
                    <a16:rowId xmlns:a16="http://schemas.microsoft.com/office/drawing/2014/main" val="10005"/>
                  </a:ext>
                </a:extLst>
              </a:tr>
              <a:tr h="370840">
                <a:tc>
                  <a:txBody>
                    <a:bodyPr/>
                    <a:lstStyle/>
                    <a:p>
                      <a:pPr algn="ctr"/>
                      <a:r>
                        <a:rPr lang="en-US" dirty="0"/>
                        <a:t>5</a:t>
                      </a:r>
                    </a:p>
                  </a:txBody>
                  <a:tcPr/>
                </a:tc>
                <a:tc>
                  <a:txBody>
                    <a:bodyPr/>
                    <a:lstStyle/>
                    <a:p>
                      <a:pPr lvl="1" algn="r"/>
                      <a:r>
                        <a:rPr lang="en-US" dirty="0"/>
                        <a:t>-900</a:t>
                      </a:r>
                    </a:p>
                  </a:txBody>
                  <a:tcPr/>
                </a:tc>
                <a:tc>
                  <a:txBody>
                    <a:bodyPr/>
                    <a:lstStyle/>
                    <a:p>
                      <a:pPr algn="r"/>
                      <a:r>
                        <a:rPr lang="en-US" dirty="0"/>
                        <a:t>3.100</a:t>
                      </a:r>
                    </a:p>
                  </a:txBody>
                  <a:tcPr/>
                </a:tc>
                <a:tc>
                  <a:txBody>
                    <a:bodyPr/>
                    <a:lstStyle/>
                    <a:p>
                      <a:pPr algn="r"/>
                      <a:r>
                        <a:rPr lang="en-US" dirty="0"/>
                        <a:t>0,621</a:t>
                      </a:r>
                    </a:p>
                  </a:txBody>
                  <a:tcPr/>
                </a:tc>
                <a:tc>
                  <a:txBody>
                    <a:bodyPr/>
                    <a:lstStyle/>
                    <a:p>
                      <a:pPr algn="r"/>
                      <a:r>
                        <a:rPr lang="en-US" dirty="0"/>
                        <a:t>-558</a:t>
                      </a:r>
                    </a:p>
                  </a:txBody>
                  <a:tcPr/>
                </a:tc>
                <a:tc>
                  <a:txBody>
                    <a:bodyPr/>
                    <a:lstStyle/>
                    <a:p>
                      <a:pPr algn="r"/>
                      <a:r>
                        <a:rPr lang="en-US" dirty="0"/>
                        <a:t>1.924</a:t>
                      </a:r>
                    </a:p>
                  </a:txBody>
                  <a:tcPr/>
                </a:tc>
                <a:extLst>
                  <a:ext uri="{0D108BD9-81ED-4DB2-BD59-A6C34878D82A}">
                    <a16:rowId xmlns:a16="http://schemas.microsoft.com/office/drawing/2014/main" val="10006"/>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pPr algn="l"/>
                      <a:r>
                        <a:rPr lang="el-GR" b="1" dirty="0"/>
                        <a:t>Σύνολο</a:t>
                      </a:r>
                      <a:endParaRPr lang="en-US" b="1" dirty="0"/>
                    </a:p>
                  </a:txBody>
                  <a:tcPr/>
                </a:tc>
                <a:tc>
                  <a:txBody>
                    <a:bodyPr/>
                    <a:lstStyle/>
                    <a:p>
                      <a:pPr algn="r"/>
                      <a:r>
                        <a:rPr lang="en-US" b="1" dirty="0"/>
                        <a:t>-817</a:t>
                      </a:r>
                    </a:p>
                  </a:txBody>
                  <a:tcPr/>
                </a:tc>
                <a:tc>
                  <a:txBody>
                    <a:bodyPr/>
                    <a:lstStyle/>
                    <a:p>
                      <a:pPr algn="r"/>
                      <a:r>
                        <a:rPr lang="en-US" b="1" dirty="0"/>
                        <a:t>1.153</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103817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l-GR" sz="4000" dirty="0"/>
              <a:t>Παράδειγμα 2</a:t>
            </a:r>
            <a:r>
              <a:rPr lang="en-US" sz="4000" dirty="0"/>
              <a:t> C. </a:t>
            </a:r>
            <a:br>
              <a:rPr lang="en-US" sz="4000" dirty="0"/>
            </a:br>
            <a:r>
              <a:rPr lang="el-GR" sz="4000" dirty="0"/>
              <a:t>Καθαρά Παρούσα Αξία </a:t>
            </a:r>
            <a:br>
              <a:rPr lang="en-US" sz="4000" dirty="0"/>
            </a:br>
            <a:r>
              <a:rPr lang="el-GR" sz="4000" dirty="0"/>
              <a:t>(</a:t>
            </a:r>
            <a:r>
              <a:rPr lang="en-US" sz="4000" dirty="0"/>
              <a:t>Net Present Value)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86283165"/>
              </p:ext>
            </p:extLst>
          </p:nvPr>
        </p:nvGraphicFramePr>
        <p:xfrm>
          <a:off x="822325" y="1846263"/>
          <a:ext cx="3368675" cy="3545031"/>
        </p:xfrm>
        <a:graphic>
          <a:graphicData uri="http://schemas.openxmlformats.org/drawingml/2006/table">
            <a:tbl>
              <a:tblPr firstRow="1" bandRow="1">
                <a:tableStyleId>{69CF1AB2-1976-4502-BF36-3FF5EA218861}</a:tableStyleId>
              </a:tblPr>
              <a:tblGrid>
                <a:gridCol w="697413">
                  <a:extLst>
                    <a:ext uri="{9D8B030D-6E8A-4147-A177-3AD203B41FA5}">
                      <a16:colId xmlns:a16="http://schemas.microsoft.com/office/drawing/2014/main" val="20000"/>
                    </a:ext>
                  </a:extLst>
                </a:gridCol>
                <a:gridCol w="872957">
                  <a:extLst>
                    <a:ext uri="{9D8B030D-6E8A-4147-A177-3AD203B41FA5}">
                      <a16:colId xmlns:a16="http://schemas.microsoft.com/office/drawing/2014/main" val="20001"/>
                    </a:ext>
                  </a:extLst>
                </a:gridCol>
                <a:gridCol w="960105">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tblGrid>
              <a:tr h="358598">
                <a:tc>
                  <a:txBody>
                    <a:bodyPr/>
                    <a:lstStyle/>
                    <a:p>
                      <a:pPr algn="ctr"/>
                      <a:r>
                        <a:rPr lang="el-GR" dirty="0"/>
                        <a:t>Έτος</a:t>
                      </a:r>
                      <a:endParaRPr lang="en-US" dirty="0"/>
                    </a:p>
                  </a:txBody>
                  <a:tcPr/>
                </a:tc>
                <a:tc>
                  <a:txBody>
                    <a:bodyPr/>
                    <a:lstStyle/>
                    <a:p>
                      <a:pPr algn="ctr"/>
                      <a:r>
                        <a:rPr lang="en-US" dirty="0"/>
                        <a:t>CF</a:t>
                      </a:r>
                    </a:p>
                  </a:txBody>
                  <a:tcPr/>
                </a:tc>
                <a:tc>
                  <a:txBody>
                    <a:bodyPr/>
                    <a:lstStyle/>
                    <a:p>
                      <a:pPr algn="ctr"/>
                      <a:r>
                        <a:rPr lang="en-US" dirty="0"/>
                        <a:t>k</a:t>
                      </a:r>
                    </a:p>
                  </a:txBody>
                  <a:tcPr/>
                </a:tc>
                <a:tc>
                  <a:txBody>
                    <a:bodyPr/>
                    <a:lstStyle/>
                    <a:p>
                      <a:pPr algn="ctr"/>
                      <a:r>
                        <a:rPr lang="en-US" dirty="0"/>
                        <a:t>NPV</a:t>
                      </a:r>
                    </a:p>
                  </a:txBody>
                  <a:tcPr/>
                </a:tc>
                <a:extLst>
                  <a:ext uri="{0D108BD9-81ED-4DB2-BD59-A6C34878D82A}">
                    <a16:rowId xmlns:a16="http://schemas.microsoft.com/office/drawing/2014/main" val="10000"/>
                  </a:ext>
                </a:extLst>
              </a:tr>
              <a:tr h="358598">
                <a:tc>
                  <a:txBody>
                    <a:bodyPr/>
                    <a:lstStyle/>
                    <a:p>
                      <a:pPr algn="ctr"/>
                      <a:r>
                        <a:rPr lang="en-US" dirty="0"/>
                        <a:t>1</a:t>
                      </a:r>
                    </a:p>
                  </a:txBody>
                  <a:tcPr/>
                </a:tc>
                <a:tc>
                  <a:txBody>
                    <a:bodyPr/>
                    <a:lstStyle/>
                    <a:p>
                      <a:pPr algn="r"/>
                      <a:r>
                        <a:rPr lang="en-US" dirty="0"/>
                        <a:t>6.000</a:t>
                      </a:r>
                    </a:p>
                  </a:txBody>
                  <a:tcPr/>
                </a:tc>
                <a:tc>
                  <a:txBody>
                    <a:bodyPr/>
                    <a:lstStyle/>
                    <a:p>
                      <a:pPr algn="r"/>
                      <a:r>
                        <a:rPr lang="en-US" dirty="0"/>
                        <a:t>0,909</a:t>
                      </a:r>
                    </a:p>
                  </a:txBody>
                  <a:tcPr/>
                </a:tc>
                <a:tc>
                  <a:txBody>
                    <a:bodyPr/>
                    <a:lstStyle/>
                    <a:p>
                      <a:pPr algn="r"/>
                      <a:r>
                        <a:rPr lang="en-US" dirty="0"/>
                        <a:t>5.454</a:t>
                      </a:r>
                    </a:p>
                  </a:txBody>
                  <a:tcPr/>
                </a:tc>
                <a:extLst>
                  <a:ext uri="{0D108BD9-81ED-4DB2-BD59-A6C34878D82A}">
                    <a16:rowId xmlns:a16="http://schemas.microsoft.com/office/drawing/2014/main" val="10001"/>
                  </a:ext>
                </a:extLst>
              </a:tr>
              <a:tr h="358598">
                <a:tc>
                  <a:txBody>
                    <a:bodyPr/>
                    <a:lstStyle/>
                    <a:p>
                      <a:pPr algn="ctr"/>
                      <a:r>
                        <a:rPr lang="en-US" dirty="0"/>
                        <a:t>2</a:t>
                      </a:r>
                    </a:p>
                  </a:txBody>
                  <a:tcPr/>
                </a:tc>
                <a:tc>
                  <a:txBody>
                    <a:bodyPr/>
                    <a:lstStyle/>
                    <a:p>
                      <a:pPr algn="r"/>
                      <a:r>
                        <a:rPr lang="en-US" dirty="0"/>
                        <a:t>3.000</a:t>
                      </a:r>
                    </a:p>
                  </a:txBody>
                  <a:tcPr/>
                </a:tc>
                <a:tc>
                  <a:txBody>
                    <a:bodyPr/>
                    <a:lstStyle/>
                    <a:p>
                      <a:pPr algn="r"/>
                      <a:r>
                        <a:rPr lang="en-US" dirty="0"/>
                        <a:t>0,826</a:t>
                      </a:r>
                    </a:p>
                  </a:txBody>
                  <a:tcPr/>
                </a:tc>
                <a:tc>
                  <a:txBody>
                    <a:bodyPr/>
                    <a:lstStyle/>
                    <a:p>
                      <a:pPr algn="r"/>
                      <a:r>
                        <a:rPr lang="en-US" dirty="0"/>
                        <a:t>2.479</a:t>
                      </a:r>
                    </a:p>
                  </a:txBody>
                  <a:tcPr/>
                </a:tc>
                <a:extLst>
                  <a:ext uri="{0D108BD9-81ED-4DB2-BD59-A6C34878D82A}">
                    <a16:rowId xmlns:a16="http://schemas.microsoft.com/office/drawing/2014/main" val="10002"/>
                  </a:ext>
                </a:extLst>
              </a:tr>
              <a:tr h="358598">
                <a:tc>
                  <a:txBody>
                    <a:bodyPr/>
                    <a:lstStyle/>
                    <a:p>
                      <a:pPr algn="ctr"/>
                      <a:r>
                        <a:rPr lang="en-US" dirty="0"/>
                        <a:t>3</a:t>
                      </a:r>
                    </a:p>
                  </a:txBody>
                  <a:tcPr/>
                </a:tc>
                <a:tc>
                  <a:txBody>
                    <a:bodyPr/>
                    <a:lstStyle/>
                    <a:p>
                      <a:pPr algn="r"/>
                      <a:r>
                        <a:rPr lang="en-US" dirty="0"/>
                        <a:t>3.000</a:t>
                      </a:r>
                    </a:p>
                  </a:txBody>
                  <a:tcPr/>
                </a:tc>
                <a:tc>
                  <a:txBody>
                    <a:bodyPr/>
                    <a:lstStyle/>
                    <a:p>
                      <a:pPr algn="r"/>
                      <a:r>
                        <a:rPr lang="en-US" dirty="0"/>
                        <a:t>0,751</a:t>
                      </a:r>
                    </a:p>
                  </a:txBody>
                  <a:tcPr/>
                </a:tc>
                <a:tc>
                  <a:txBody>
                    <a:bodyPr/>
                    <a:lstStyle/>
                    <a:p>
                      <a:pPr algn="r"/>
                      <a:r>
                        <a:rPr lang="en-US" dirty="0"/>
                        <a:t>2.253</a:t>
                      </a:r>
                    </a:p>
                  </a:txBody>
                  <a:tcPr/>
                </a:tc>
                <a:extLst>
                  <a:ext uri="{0D108BD9-81ED-4DB2-BD59-A6C34878D82A}">
                    <a16:rowId xmlns:a16="http://schemas.microsoft.com/office/drawing/2014/main" val="10003"/>
                  </a:ext>
                </a:extLst>
              </a:tr>
              <a:tr h="358598">
                <a:tc>
                  <a:txBody>
                    <a:bodyPr/>
                    <a:lstStyle/>
                    <a:p>
                      <a:pPr algn="ctr"/>
                      <a:r>
                        <a:rPr lang="en-US" dirty="0"/>
                        <a:t>4</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dirty="0"/>
                        <a:t>3.000</a:t>
                      </a:r>
                    </a:p>
                  </a:txBody>
                  <a:tcPr/>
                </a:tc>
                <a:tc>
                  <a:txBody>
                    <a:bodyPr/>
                    <a:lstStyle/>
                    <a:p>
                      <a:pPr algn="r"/>
                      <a:r>
                        <a:rPr lang="en-US" dirty="0"/>
                        <a:t>0,683</a:t>
                      </a:r>
                    </a:p>
                  </a:txBody>
                  <a:tcPr/>
                </a:tc>
                <a:tc>
                  <a:txBody>
                    <a:bodyPr/>
                    <a:lstStyle/>
                    <a:p>
                      <a:pPr algn="r"/>
                      <a:r>
                        <a:rPr lang="en-US" dirty="0"/>
                        <a:t>2.049</a:t>
                      </a:r>
                    </a:p>
                  </a:txBody>
                  <a:tcPr/>
                </a:tc>
                <a:extLst>
                  <a:ext uri="{0D108BD9-81ED-4DB2-BD59-A6C34878D82A}">
                    <a16:rowId xmlns:a16="http://schemas.microsoft.com/office/drawing/2014/main" val="10004"/>
                  </a:ext>
                </a:extLst>
              </a:tr>
              <a:tr h="358598">
                <a:tc>
                  <a:txBody>
                    <a:bodyPr/>
                    <a:lstStyle/>
                    <a:p>
                      <a:pPr algn="ctr"/>
                      <a:r>
                        <a:rPr lang="en-US" dirty="0"/>
                        <a:t>5</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dirty="0"/>
                        <a:t>3.000</a:t>
                      </a:r>
                    </a:p>
                  </a:txBody>
                  <a:tcPr/>
                </a:tc>
                <a:tc>
                  <a:txBody>
                    <a:bodyPr/>
                    <a:lstStyle/>
                    <a:p>
                      <a:pPr algn="r"/>
                      <a:r>
                        <a:rPr lang="en-US" dirty="0"/>
                        <a:t>0,620</a:t>
                      </a:r>
                    </a:p>
                  </a:txBody>
                  <a:tcPr/>
                </a:tc>
                <a:tc>
                  <a:txBody>
                    <a:bodyPr/>
                    <a:lstStyle/>
                    <a:p>
                      <a:pPr algn="r"/>
                      <a:r>
                        <a:rPr lang="en-US" dirty="0"/>
                        <a:t>1.862</a:t>
                      </a:r>
                    </a:p>
                  </a:txBody>
                  <a:tcPr/>
                </a:tc>
                <a:extLst>
                  <a:ext uri="{0D108BD9-81ED-4DB2-BD59-A6C34878D82A}">
                    <a16:rowId xmlns:a16="http://schemas.microsoft.com/office/drawing/2014/main" val="10005"/>
                  </a:ext>
                </a:extLst>
              </a:tr>
              <a:tr h="358598">
                <a:tc>
                  <a:txBody>
                    <a:bodyPr/>
                    <a:lstStyle/>
                    <a:p>
                      <a:pPr algn="ctr"/>
                      <a:r>
                        <a:rPr lang="en-US" dirty="0"/>
                        <a:t>6</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dirty="0"/>
                        <a:t>3.000</a:t>
                      </a:r>
                    </a:p>
                  </a:txBody>
                  <a:tcPr/>
                </a:tc>
                <a:tc>
                  <a:txBody>
                    <a:bodyPr/>
                    <a:lstStyle/>
                    <a:p>
                      <a:pPr algn="r"/>
                      <a:r>
                        <a:rPr lang="en-US" dirty="0"/>
                        <a:t>0,564</a:t>
                      </a:r>
                    </a:p>
                  </a:txBody>
                  <a:tcPr/>
                </a:tc>
                <a:tc>
                  <a:txBody>
                    <a:bodyPr/>
                    <a:lstStyle/>
                    <a:p>
                      <a:pPr algn="r"/>
                      <a:r>
                        <a:rPr lang="en-US" dirty="0"/>
                        <a:t>1.693</a:t>
                      </a:r>
                    </a:p>
                  </a:txBody>
                  <a:tcPr/>
                </a:tc>
                <a:extLst>
                  <a:ext uri="{0D108BD9-81ED-4DB2-BD59-A6C34878D82A}">
                    <a16:rowId xmlns:a16="http://schemas.microsoft.com/office/drawing/2014/main" val="10006"/>
                  </a:ext>
                </a:extLst>
              </a:tr>
              <a:tr h="618951">
                <a:tc>
                  <a:txBody>
                    <a:bodyPr/>
                    <a:lstStyle/>
                    <a:p>
                      <a:pPr algn="ctr"/>
                      <a:r>
                        <a:rPr lang="en-US" dirty="0"/>
                        <a:t>7</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dirty="0"/>
                        <a:t>13.000</a:t>
                      </a:r>
                    </a:p>
                  </a:txBody>
                  <a:tcPr/>
                </a:tc>
                <a:tc>
                  <a:txBody>
                    <a:bodyPr/>
                    <a:lstStyle/>
                    <a:p>
                      <a:pPr algn="r"/>
                      <a:r>
                        <a:rPr lang="en-US" dirty="0"/>
                        <a:t>0,513</a:t>
                      </a:r>
                    </a:p>
                  </a:txBody>
                  <a:tcPr/>
                </a:tc>
                <a:tc>
                  <a:txBody>
                    <a:bodyPr/>
                    <a:lstStyle/>
                    <a:p>
                      <a:pPr algn="r"/>
                      <a:r>
                        <a:rPr lang="en-US" dirty="0"/>
                        <a:t>6.671</a:t>
                      </a:r>
                    </a:p>
                  </a:txBody>
                  <a:tcPr/>
                </a:tc>
                <a:extLst>
                  <a:ext uri="{0D108BD9-81ED-4DB2-BD59-A6C34878D82A}">
                    <a16:rowId xmlns:a16="http://schemas.microsoft.com/office/drawing/2014/main" val="10007"/>
                  </a:ext>
                </a:extLst>
              </a:tr>
              <a:tr h="358598">
                <a:tc>
                  <a:txBody>
                    <a:bodyPr/>
                    <a:lstStyle/>
                    <a:p>
                      <a:endParaRPr lang="en-US" dirty="0"/>
                    </a:p>
                  </a:txBody>
                  <a:tcPr/>
                </a:tc>
                <a:tc>
                  <a:txBody>
                    <a:bodyPr/>
                    <a:lstStyle/>
                    <a:p>
                      <a:endParaRPr lang="en-US" dirty="0"/>
                    </a:p>
                  </a:txBody>
                  <a:tcPr/>
                </a:tc>
                <a:tc>
                  <a:txBody>
                    <a:bodyPr/>
                    <a:lstStyle/>
                    <a:p>
                      <a:r>
                        <a:rPr lang="el-GR" b="1" dirty="0"/>
                        <a:t>Σύνολο</a:t>
                      </a:r>
                      <a:endParaRPr lang="en-US" b="1" dirty="0"/>
                    </a:p>
                  </a:txBody>
                  <a:tcPr/>
                </a:tc>
                <a:tc>
                  <a:txBody>
                    <a:bodyPr/>
                    <a:lstStyle/>
                    <a:p>
                      <a:r>
                        <a:rPr lang="en-US" b="1" dirty="0"/>
                        <a:t>22.464</a:t>
                      </a:r>
                    </a:p>
                  </a:txBody>
                  <a:tcPr/>
                </a:tc>
                <a:extLst>
                  <a:ext uri="{0D108BD9-81ED-4DB2-BD59-A6C34878D82A}">
                    <a16:rowId xmlns:a16="http://schemas.microsoft.com/office/drawing/2014/main" val="10008"/>
                  </a:ext>
                </a:extLst>
              </a:tr>
            </a:tbl>
          </a:graphicData>
        </a:graphic>
      </p:graphicFrame>
      <p:sp>
        <p:nvSpPr>
          <p:cNvPr id="5" name="TextBox 4"/>
          <p:cNvSpPr txBox="1"/>
          <p:nvPr/>
        </p:nvSpPr>
        <p:spPr>
          <a:xfrm>
            <a:off x="4191000" y="1846263"/>
            <a:ext cx="4175760" cy="1938992"/>
          </a:xfrm>
          <a:prstGeom prst="rect">
            <a:avLst/>
          </a:prstGeom>
          <a:noFill/>
        </p:spPr>
        <p:txBody>
          <a:bodyPr wrap="square" rtlCol="0">
            <a:spAutoFit/>
          </a:bodyPr>
          <a:lstStyle/>
          <a:p>
            <a:pPr algn="just"/>
            <a:r>
              <a:rPr lang="el-GR" sz="2400" dirty="0"/>
              <a:t>Η αξία της επιχείρησης είναι 20</a:t>
            </a:r>
            <a:r>
              <a:rPr lang="en-US" sz="2400" dirty="0"/>
              <a:t>.</a:t>
            </a:r>
            <a:r>
              <a:rPr lang="el-GR" sz="2400" dirty="0"/>
              <a:t>000 ευρώ. Με βάση της μελλοντικές χρηματοροές της, θα την αγοράζατε την επιχείρηση;</a:t>
            </a:r>
            <a:endParaRPr lang="en-US" sz="2400" dirty="0"/>
          </a:p>
        </p:txBody>
      </p:sp>
    </p:spTree>
    <p:extLst>
      <p:ext uri="{BB962C8B-B14F-4D97-AF65-F5344CB8AC3E}">
        <p14:creationId xmlns:p14="http://schemas.microsoft.com/office/powerpoint/2010/main" val="2717021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702302"/>
          </a:xfrm>
        </p:spPr>
        <p:txBody>
          <a:bodyPr>
            <a:normAutofit fontScale="90000"/>
          </a:bodyPr>
          <a:lstStyle/>
          <a:p>
            <a:r>
              <a:rPr lang="el-GR" sz="4000" dirty="0">
                <a:solidFill>
                  <a:schemeClr val="tx1"/>
                </a:solidFill>
              </a:rPr>
              <a:t>Γενικά	</a:t>
            </a:r>
            <a:r>
              <a:rPr lang="el-GR" dirty="0"/>
              <a:t>						</a:t>
            </a:r>
            <a:endParaRPr lang="en-US" dirty="0"/>
          </a:p>
        </p:txBody>
      </p:sp>
      <p:sp>
        <p:nvSpPr>
          <p:cNvPr id="3" name="Content Placeholder 2"/>
          <p:cNvSpPr>
            <a:spLocks noGrp="1"/>
          </p:cNvSpPr>
          <p:nvPr>
            <p:ph idx="1"/>
          </p:nvPr>
        </p:nvSpPr>
        <p:spPr/>
        <p:txBody>
          <a:bodyPr>
            <a:normAutofit fontScale="92500" lnSpcReduction="10000"/>
          </a:bodyPr>
          <a:lstStyle/>
          <a:p>
            <a:pPr algn="just">
              <a:buFont typeface="Wingdings" panose="05000000000000000000" pitchFamily="2" charset="2"/>
              <a:buChar char="q"/>
            </a:pPr>
            <a:r>
              <a:rPr lang="el-GR" sz="2400" dirty="0">
                <a:solidFill>
                  <a:schemeClr val="tx1"/>
                </a:solidFill>
              </a:rPr>
              <a:t>Οι επενδυτικές αποφάσεις θα πρέπει να βασίζονται σε προσεκτική ανάλυση όλων των μειονεκτημάτων και πλεονεκτημάτων που αυτές ενέχουν και να προσαρμόζονται κάθε φορά ανάλογα με τον χρονικό ορίζοντα της επένδυσης, αλλά και με τον κίνδυνο που συνδέεται με κάθε επενδυτική πρωτοβουλία.</a:t>
            </a:r>
          </a:p>
          <a:p>
            <a:pPr algn="just">
              <a:buFont typeface="Wingdings" panose="05000000000000000000" pitchFamily="2" charset="2"/>
              <a:buChar char="q"/>
            </a:pPr>
            <a:r>
              <a:rPr lang="el-GR" sz="2400" dirty="0">
                <a:solidFill>
                  <a:schemeClr val="tx1"/>
                </a:solidFill>
              </a:rPr>
              <a:t>Πρωταρχικός σκοπός μιας επιχείρησης/ενός ατόμου είναι η μεγιστοποίηση του πλούτου των μετόχων της επιχείρησης/ του ατόμου.</a:t>
            </a:r>
          </a:p>
          <a:p>
            <a:pPr algn="just">
              <a:buFont typeface="Wingdings" panose="05000000000000000000" pitchFamily="2" charset="2"/>
              <a:buChar char="q"/>
            </a:pPr>
            <a:r>
              <a:rPr lang="el-GR" sz="2400" dirty="0">
                <a:solidFill>
                  <a:schemeClr val="tx1"/>
                </a:solidFill>
              </a:rPr>
              <a:t>Οι επενδυτικές αποφάσεις συνιστούν τον πιο σημαντικό τρόπο με τον οποίο ο στόχος αυτός μπορεί να επιτευχθεί και μπορούν συχνά να επηρεάσουν τον πλούτο των μετόχων της επιχείρησης / του ατόμου.</a:t>
            </a:r>
            <a:endParaRPr lang="en-US" dirty="0">
              <a:solidFill>
                <a:schemeClr val="tx1"/>
              </a:solidFill>
            </a:endParaRPr>
          </a:p>
        </p:txBody>
      </p:sp>
    </p:spTree>
    <p:extLst>
      <p:ext uri="{BB962C8B-B14F-4D97-AF65-F5344CB8AC3E}">
        <p14:creationId xmlns:p14="http://schemas.microsoft.com/office/powerpoint/2010/main" val="10643055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l-GR" sz="4000" dirty="0"/>
              <a:t>Παράδειγμα 3 </a:t>
            </a:r>
            <a:r>
              <a:rPr lang="en-US" sz="4000" dirty="0"/>
              <a:t>C. </a:t>
            </a:r>
            <a:br>
              <a:rPr lang="en-US" sz="4000" dirty="0"/>
            </a:br>
            <a:r>
              <a:rPr lang="el-GR" sz="4000" dirty="0"/>
              <a:t>Καθαρά Παρούσα Αξία </a:t>
            </a:r>
            <a:br>
              <a:rPr lang="en-US" sz="4000" dirty="0"/>
            </a:br>
            <a:r>
              <a:rPr lang="el-GR" sz="4000" dirty="0"/>
              <a:t>(</a:t>
            </a:r>
            <a:r>
              <a:rPr lang="en-US" sz="4000" dirty="0"/>
              <a:t>Net Present Value)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52083047"/>
              </p:ext>
            </p:extLst>
          </p:nvPr>
        </p:nvGraphicFramePr>
        <p:xfrm>
          <a:off x="822325" y="1846263"/>
          <a:ext cx="4187318" cy="1854200"/>
        </p:xfrm>
        <a:graphic>
          <a:graphicData uri="http://schemas.openxmlformats.org/drawingml/2006/table">
            <a:tbl>
              <a:tblPr firstRow="1" bandRow="1">
                <a:tableStyleId>{69CF1AB2-1976-4502-BF36-3FF5EA218861}</a:tableStyleId>
              </a:tblPr>
              <a:tblGrid>
                <a:gridCol w="2104009">
                  <a:extLst>
                    <a:ext uri="{9D8B030D-6E8A-4147-A177-3AD203B41FA5}">
                      <a16:colId xmlns:a16="http://schemas.microsoft.com/office/drawing/2014/main" val="20000"/>
                    </a:ext>
                  </a:extLst>
                </a:gridCol>
                <a:gridCol w="1046417">
                  <a:extLst>
                    <a:ext uri="{9D8B030D-6E8A-4147-A177-3AD203B41FA5}">
                      <a16:colId xmlns:a16="http://schemas.microsoft.com/office/drawing/2014/main" val="20001"/>
                    </a:ext>
                  </a:extLst>
                </a:gridCol>
                <a:gridCol w="1036892">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r>
                        <a:rPr lang="el-GR" dirty="0"/>
                        <a:t>Σχέδιο</a:t>
                      </a:r>
                      <a:r>
                        <a:rPr lang="el-GR" baseline="0" dirty="0"/>
                        <a:t> Α</a:t>
                      </a:r>
                      <a:endParaRPr lang="en-US" dirty="0"/>
                    </a:p>
                  </a:txBody>
                  <a:tcPr/>
                </a:tc>
                <a:tc>
                  <a:txBody>
                    <a:bodyPr/>
                    <a:lstStyle/>
                    <a:p>
                      <a:r>
                        <a:rPr lang="el-GR" dirty="0"/>
                        <a:t>Σχέδιο Β</a:t>
                      </a:r>
                      <a:endParaRPr lang="en-US" dirty="0"/>
                    </a:p>
                  </a:txBody>
                  <a:tcPr/>
                </a:tc>
                <a:extLst>
                  <a:ext uri="{0D108BD9-81ED-4DB2-BD59-A6C34878D82A}">
                    <a16:rowId xmlns:a16="http://schemas.microsoft.com/office/drawing/2014/main" val="10000"/>
                  </a:ext>
                </a:extLst>
              </a:tr>
              <a:tr h="370840">
                <a:tc>
                  <a:txBody>
                    <a:bodyPr/>
                    <a:lstStyle/>
                    <a:p>
                      <a:r>
                        <a:rPr lang="el-GR" dirty="0"/>
                        <a:t>Αρχική</a:t>
                      </a:r>
                      <a:r>
                        <a:rPr lang="el-GR" baseline="0" dirty="0"/>
                        <a:t> Δαπάνη </a:t>
                      </a:r>
                      <a:endParaRPr lang="en-US" dirty="0"/>
                    </a:p>
                  </a:txBody>
                  <a:tcPr/>
                </a:tc>
                <a:tc>
                  <a:txBody>
                    <a:bodyPr/>
                    <a:lstStyle/>
                    <a:p>
                      <a:pPr algn="r"/>
                      <a:r>
                        <a:rPr lang="el-GR" dirty="0"/>
                        <a:t>9</a:t>
                      </a:r>
                      <a:r>
                        <a:rPr lang="en-US" dirty="0"/>
                        <a:t>.</a:t>
                      </a:r>
                      <a:r>
                        <a:rPr lang="el-GR" dirty="0"/>
                        <a:t>000</a:t>
                      </a:r>
                      <a:endParaRPr lang="en-US" dirty="0"/>
                    </a:p>
                  </a:txBody>
                  <a:tcPr/>
                </a:tc>
                <a:tc>
                  <a:txBody>
                    <a:bodyPr/>
                    <a:lstStyle/>
                    <a:p>
                      <a:pPr algn="r"/>
                      <a:r>
                        <a:rPr lang="el-GR" dirty="0"/>
                        <a:t>11</a:t>
                      </a:r>
                      <a:r>
                        <a:rPr lang="en-US" dirty="0"/>
                        <a:t>.</a:t>
                      </a:r>
                      <a:r>
                        <a:rPr lang="el-GR" dirty="0"/>
                        <a:t>850</a:t>
                      </a:r>
                      <a:endParaRPr lang="en-US" dirty="0"/>
                    </a:p>
                  </a:txBody>
                  <a:tcPr/>
                </a:tc>
                <a:extLst>
                  <a:ext uri="{0D108BD9-81ED-4DB2-BD59-A6C34878D82A}">
                    <a16:rowId xmlns:a16="http://schemas.microsoft.com/office/drawing/2014/main" val="10001"/>
                  </a:ext>
                </a:extLst>
              </a:tr>
              <a:tr h="370840">
                <a:tc>
                  <a:txBody>
                    <a:bodyPr/>
                    <a:lstStyle/>
                    <a:p>
                      <a:r>
                        <a:rPr lang="el-GR" dirty="0"/>
                        <a:t>Ετήσια </a:t>
                      </a:r>
                      <a:r>
                        <a:rPr lang="el-GR" dirty="0" err="1"/>
                        <a:t>Χρηματοροη</a:t>
                      </a:r>
                      <a:endParaRPr lang="en-US" dirty="0"/>
                    </a:p>
                  </a:txBody>
                  <a:tcPr/>
                </a:tc>
                <a:tc>
                  <a:txBody>
                    <a:bodyPr/>
                    <a:lstStyle/>
                    <a:p>
                      <a:pPr algn="r"/>
                      <a:r>
                        <a:rPr lang="el-GR" dirty="0"/>
                        <a:t>5</a:t>
                      </a:r>
                      <a:r>
                        <a:rPr lang="en-US" dirty="0"/>
                        <a:t>.</a:t>
                      </a:r>
                      <a:r>
                        <a:rPr lang="el-GR" dirty="0"/>
                        <a:t>500</a:t>
                      </a:r>
                      <a:endParaRPr lang="en-US" dirty="0"/>
                    </a:p>
                  </a:txBody>
                  <a:tcPr/>
                </a:tc>
                <a:tc>
                  <a:txBody>
                    <a:bodyPr/>
                    <a:lstStyle/>
                    <a:p>
                      <a:pPr algn="r"/>
                      <a:r>
                        <a:rPr lang="el-GR" dirty="0"/>
                        <a:t>3</a:t>
                      </a:r>
                      <a:r>
                        <a:rPr lang="en-US" dirty="0"/>
                        <a:t>.</a:t>
                      </a:r>
                      <a:r>
                        <a:rPr lang="el-GR" dirty="0"/>
                        <a:t>000</a:t>
                      </a:r>
                      <a:endParaRPr lang="en-US" dirty="0"/>
                    </a:p>
                  </a:txBody>
                  <a:tcPr/>
                </a:tc>
                <a:extLst>
                  <a:ext uri="{0D108BD9-81ED-4DB2-BD59-A6C34878D82A}">
                    <a16:rowId xmlns:a16="http://schemas.microsoft.com/office/drawing/2014/main" val="10002"/>
                  </a:ext>
                </a:extLst>
              </a:tr>
              <a:tr h="370840">
                <a:tc>
                  <a:txBody>
                    <a:bodyPr/>
                    <a:lstStyle/>
                    <a:p>
                      <a:r>
                        <a:rPr lang="el-GR" dirty="0"/>
                        <a:t>Ωφέλιμη</a:t>
                      </a:r>
                      <a:r>
                        <a:rPr lang="el-GR" baseline="0" dirty="0"/>
                        <a:t> Ζωή</a:t>
                      </a:r>
                      <a:endParaRPr lang="en-US" dirty="0"/>
                    </a:p>
                  </a:txBody>
                  <a:tcPr/>
                </a:tc>
                <a:tc>
                  <a:txBody>
                    <a:bodyPr/>
                    <a:lstStyle/>
                    <a:p>
                      <a:pPr algn="r"/>
                      <a:r>
                        <a:rPr lang="el-GR" dirty="0"/>
                        <a:t>2 έτη</a:t>
                      </a:r>
                      <a:endParaRPr lang="en-US" dirty="0"/>
                    </a:p>
                  </a:txBody>
                  <a:tcPr/>
                </a:tc>
                <a:tc>
                  <a:txBody>
                    <a:bodyPr/>
                    <a:lstStyle/>
                    <a:p>
                      <a:pPr algn="r"/>
                      <a:r>
                        <a:rPr lang="el-GR" dirty="0"/>
                        <a:t>6 έτη</a:t>
                      </a:r>
                      <a:endParaRPr lang="en-US" dirty="0"/>
                    </a:p>
                  </a:txBody>
                  <a:tcPr/>
                </a:tc>
                <a:extLst>
                  <a:ext uri="{0D108BD9-81ED-4DB2-BD59-A6C34878D82A}">
                    <a16:rowId xmlns:a16="http://schemas.microsoft.com/office/drawing/2014/main" val="10003"/>
                  </a:ext>
                </a:extLst>
              </a:tr>
              <a:tr h="370840">
                <a:tc>
                  <a:txBody>
                    <a:bodyPr/>
                    <a:lstStyle/>
                    <a:p>
                      <a:r>
                        <a:rPr lang="el-GR" dirty="0"/>
                        <a:t>Κόστος Κεφαλαίου</a:t>
                      </a:r>
                      <a:endParaRPr lang="en-US" dirty="0"/>
                    </a:p>
                  </a:txBody>
                  <a:tcPr/>
                </a:tc>
                <a:tc>
                  <a:txBody>
                    <a:bodyPr/>
                    <a:lstStyle/>
                    <a:p>
                      <a:pPr algn="r"/>
                      <a:r>
                        <a:rPr lang="el-GR" dirty="0"/>
                        <a:t>12%</a:t>
                      </a:r>
                      <a:endParaRPr lang="en-US" dirty="0"/>
                    </a:p>
                  </a:txBody>
                  <a:tcPr/>
                </a:tc>
                <a:tc>
                  <a:txBody>
                    <a:bodyPr/>
                    <a:lstStyle/>
                    <a:p>
                      <a:pPr algn="r"/>
                      <a:r>
                        <a:rPr lang="el-GR" dirty="0"/>
                        <a:t>12%</a:t>
                      </a:r>
                      <a:endParaRPr lang="en-US" dirty="0"/>
                    </a:p>
                  </a:txBody>
                  <a:tcPr/>
                </a:tc>
                <a:extLst>
                  <a:ext uri="{0D108BD9-81ED-4DB2-BD59-A6C34878D82A}">
                    <a16:rowId xmlns:a16="http://schemas.microsoft.com/office/drawing/2014/main" val="10004"/>
                  </a:ext>
                </a:extLst>
              </a:tr>
            </a:tbl>
          </a:graphicData>
        </a:graphic>
      </p:graphicFrame>
      <p:sp>
        <p:nvSpPr>
          <p:cNvPr id="5" name="TextBox 4"/>
          <p:cNvSpPr txBox="1"/>
          <p:nvPr/>
        </p:nvSpPr>
        <p:spPr>
          <a:xfrm>
            <a:off x="5257800" y="1981200"/>
            <a:ext cx="3352800" cy="646331"/>
          </a:xfrm>
          <a:prstGeom prst="rect">
            <a:avLst/>
          </a:prstGeom>
          <a:noFill/>
        </p:spPr>
        <p:txBody>
          <a:bodyPr wrap="square" rtlCol="0">
            <a:spAutoFit/>
          </a:bodyPr>
          <a:lstStyle/>
          <a:p>
            <a:r>
              <a:rPr lang="el-GR" dirty="0"/>
              <a:t>Με βάση την ΚΠΑ ποιο επενδυτικό σχέδιο θα διαλέγατε;</a:t>
            </a:r>
            <a:endParaRPr lang="en-US" dirty="0"/>
          </a:p>
        </p:txBody>
      </p:sp>
    </p:spTree>
    <p:extLst>
      <p:ext uri="{BB962C8B-B14F-4D97-AF65-F5344CB8AC3E}">
        <p14:creationId xmlns:p14="http://schemas.microsoft.com/office/powerpoint/2010/main" val="359369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l-GR" sz="4000" dirty="0"/>
              <a:t>Παράδειγμα 3 </a:t>
            </a:r>
            <a:r>
              <a:rPr lang="en-US" sz="4000" dirty="0"/>
              <a:t>C. </a:t>
            </a:r>
            <a:br>
              <a:rPr lang="en-US" sz="4000" dirty="0"/>
            </a:br>
            <a:r>
              <a:rPr lang="el-GR" sz="4000" dirty="0"/>
              <a:t>Καθαρά Παρούσα Αξία </a:t>
            </a:r>
            <a:br>
              <a:rPr lang="en-US" sz="4000" dirty="0"/>
            </a:br>
            <a:r>
              <a:rPr lang="el-GR" sz="4000" dirty="0"/>
              <a:t>(</a:t>
            </a:r>
            <a:r>
              <a:rPr lang="en-US" sz="4000" dirty="0"/>
              <a:t>Net Present Value)</a:t>
            </a:r>
          </a:p>
        </p:txBody>
      </p:sp>
      <p:sp>
        <p:nvSpPr>
          <p:cNvPr id="5" name="TextBox 4"/>
          <p:cNvSpPr txBox="1"/>
          <p:nvPr/>
        </p:nvSpPr>
        <p:spPr>
          <a:xfrm>
            <a:off x="5257800" y="1981200"/>
            <a:ext cx="3352800" cy="707886"/>
          </a:xfrm>
          <a:prstGeom prst="rect">
            <a:avLst/>
          </a:prstGeom>
          <a:noFill/>
        </p:spPr>
        <p:txBody>
          <a:bodyPr wrap="square" rtlCol="0">
            <a:spAutoFit/>
          </a:bodyPr>
          <a:lstStyle/>
          <a:p>
            <a:r>
              <a:rPr lang="el-GR" sz="2000" dirty="0"/>
              <a:t>Το σχέδιο Β είναι καλύτερο του σχεδίου Α</a:t>
            </a:r>
            <a:endParaRPr lang="en-US" sz="2000" dirty="0"/>
          </a:p>
        </p:txBody>
      </p:sp>
      <p:graphicFrame>
        <p:nvGraphicFramePr>
          <p:cNvPr id="7" name="Table 6">
            <a:extLst>
              <a:ext uri="{FF2B5EF4-FFF2-40B4-BE49-F238E27FC236}">
                <a16:creationId xmlns:a16="http://schemas.microsoft.com/office/drawing/2014/main" id="{F9F2659F-D2B2-4CBB-A0E8-0FD37A3751DD}"/>
              </a:ext>
            </a:extLst>
          </p:cNvPr>
          <p:cNvGraphicFramePr>
            <a:graphicFrameLocks noGrp="1"/>
          </p:cNvGraphicFramePr>
          <p:nvPr>
            <p:extLst>
              <p:ext uri="{D42A27DB-BD31-4B8C-83A1-F6EECF244321}">
                <p14:modId xmlns:p14="http://schemas.microsoft.com/office/powerpoint/2010/main" val="2386517016"/>
              </p:ext>
            </p:extLst>
          </p:nvPr>
        </p:nvGraphicFramePr>
        <p:xfrm>
          <a:off x="827442" y="3124200"/>
          <a:ext cx="6270805" cy="2635250"/>
        </p:xfrm>
        <a:graphic>
          <a:graphicData uri="http://schemas.openxmlformats.org/drawingml/2006/table">
            <a:tbl>
              <a:tblPr>
                <a:tableStyleId>{69CF1AB2-1976-4502-BF36-3FF5EA218861}</a:tableStyleId>
              </a:tblPr>
              <a:tblGrid>
                <a:gridCol w="891150">
                  <a:extLst>
                    <a:ext uri="{9D8B030D-6E8A-4147-A177-3AD203B41FA5}">
                      <a16:colId xmlns:a16="http://schemas.microsoft.com/office/drawing/2014/main" val="20000"/>
                    </a:ext>
                  </a:extLst>
                </a:gridCol>
                <a:gridCol w="891150">
                  <a:extLst>
                    <a:ext uri="{9D8B030D-6E8A-4147-A177-3AD203B41FA5}">
                      <a16:colId xmlns:a16="http://schemas.microsoft.com/office/drawing/2014/main" val="20001"/>
                    </a:ext>
                  </a:extLst>
                </a:gridCol>
                <a:gridCol w="1369480">
                  <a:extLst>
                    <a:ext uri="{9D8B030D-6E8A-4147-A177-3AD203B41FA5}">
                      <a16:colId xmlns:a16="http://schemas.microsoft.com/office/drawing/2014/main" val="20002"/>
                    </a:ext>
                  </a:extLst>
                </a:gridCol>
                <a:gridCol w="1113937">
                  <a:extLst>
                    <a:ext uri="{9D8B030D-6E8A-4147-A177-3AD203B41FA5}">
                      <a16:colId xmlns:a16="http://schemas.microsoft.com/office/drawing/2014/main" val="20003"/>
                    </a:ext>
                  </a:extLst>
                </a:gridCol>
                <a:gridCol w="1225332">
                  <a:extLst>
                    <a:ext uri="{9D8B030D-6E8A-4147-A177-3AD203B41FA5}">
                      <a16:colId xmlns:a16="http://schemas.microsoft.com/office/drawing/2014/main" val="20004"/>
                    </a:ext>
                  </a:extLst>
                </a:gridCol>
                <a:gridCol w="779756">
                  <a:extLst>
                    <a:ext uri="{9D8B030D-6E8A-4147-A177-3AD203B41FA5}">
                      <a16:colId xmlns:a16="http://schemas.microsoft.com/office/drawing/2014/main" val="20005"/>
                    </a:ext>
                  </a:extLst>
                </a:gridCol>
              </a:tblGrid>
              <a:tr h="364490">
                <a:tc>
                  <a:txBody>
                    <a:bodyPr/>
                    <a:lstStyle/>
                    <a:p>
                      <a:pPr marL="0" algn="ctr" defTabSz="914400" rtl="0" eaLnBrk="1" fontAlgn="b" latinLnBrk="0" hangingPunct="1"/>
                      <a:r>
                        <a:rPr lang="el-GR" sz="1800" b="1" kern="1200" dirty="0"/>
                        <a:t>Έτος</a:t>
                      </a:r>
                      <a:endParaRPr lang="el-GR" sz="1800" b="1" kern="1200" dirty="0">
                        <a:solidFill>
                          <a:schemeClr val="dk1"/>
                        </a:solidFill>
                        <a:latin typeface="+mn-lt"/>
                        <a:ea typeface="+mn-ea"/>
                        <a:cs typeface="+mn-cs"/>
                      </a:endParaRPr>
                    </a:p>
                  </a:txBody>
                  <a:tcPr marL="9525" marR="9525" marT="9525" marB="0" anchor="b"/>
                </a:tc>
                <a:tc>
                  <a:txBody>
                    <a:bodyPr/>
                    <a:lstStyle/>
                    <a:p>
                      <a:pPr marL="0" algn="ctr" defTabSz="914400" rtl="0" eaLnBrk="1" fontAlgn="b" latinLnBrk="0" hangingPunct="1"/>
                      <a:r>
                        <a:rPr lang="en-US" sz="1800" b="1" kern="1200" dirty="0"/>
                        <a:t>CF A</a:t>
                      </a:r>
                      <a:endParaRPr lang="en-US" sz="1800" b="1" kern="1200" dirty="0">
                        <a:solidFill>
                          <a:schemeClr val="dk1"/>
                        </a:solidFill>
                        <a:latin typeface="+mn-lt"/>
                        <a:ea typeface="+mn-ea"/>
                        <a:cs typeface="+mn-cs"/>
                      </a:endParaRPr>
                    </a:p>
                  </a:txBody>
                  <a:tcPr marL="9525" marR="9525" marT="9525" marB="0" anchor="b"/>
                </a:tc>
                <a:tc>
                  <a:txBody>
                    <a:bodyPr/>
                    <a:lstStyle/>
                    <a:p>
                      <a:pPr marL="0" algn="ctr" defTabSz="914400" rtl="0" eaLnBrk="1" fontAlgn="b" latinLnBrk="0" hangingPunct="1"/>
                      <a:r>
                        <a:rPr lang="en-US" sz="1800" b="1" kern="1200" dirty="0"/>
                        <a:t>CF B</a:t>
                      </a:r>
                      <a:endParaRPr lang="en-US" sz="1800" b="1" kern="1200" dirty="0">
                        <a:solidFill>
                          <a:schemeClr val="dk1"/>
                        </a:solidFill>
                        <a:latin typeface="+mn-lt"/>
                        <a:ea typeface="+mn-ea"/>
                        <a:cs typeface="+mn-cs"/>
                      </a:endParaRPr>
                    </a:p>
                  </a:txBody>
                  <a:tcPr marL="9525" marR="9525" marT="9525" marB="0" anchor="b"/>
                </a:tc>
                <a:tc>
                  <a:txBody>
                    <a:bodyPr/>
                    <a:lstStyle/>
                    <a:p>
                      <a:pPr marL="0" algn="ctr" defTabSz="914400" rtl="0" eaLnBrk="1" fontAlgn="b" latinLnBrk="0" hangingPunct="1"/>
                      <a:r>
                        <a:rPr lang="en-US" sz="1800" b="1" kern="1200" dirty="0"/>
                        <a:t>K</a:t>
                      </a:r>
                      <a:r>
                        <a:rPr lang="el-GR" sz="1800" b="1" kern="1200" dirty="0"/>
                        <a:t>=12%</a:t>
                      </a:r>
                      <a:endParaRPr lang="en-US" sz="1800" b="1" kern="1200" dirty="0">
                        <a:solidFill>
                          <a:schemeClr val="dk1"/>
                        </a:solidFill>
                        <a:latin typeface="+mn-lt"/>
                        <a:ea typeface="+mn-ea"/>
                        <a:cs typeface="+mn-cs"/>
                      </a:endParaRPr>
                    </a:p>
                  </a:txBody>
                  <a:tcPr marL="9525" marR="9525" marT="9525" marB="0" anchor="b"/>
                </a:tc>
                <a:tc>
                  <a:txBody>
                    <a:bodyPr/>
                    <a:lstStyle/>
                    <a:p>
                      <a:pPr marL="0" algn="ctr" defTabSz="914400" rtl="0" eaLnBrk="1" fontAlgn="b" latinLnBrk="0" hangingPunct="1"/>
                      <a:r>
                        <a:rPr lang="en-US" sz="1800" b="1" kern="1200" dirty="0"/>
                        <a:t>NPV A</a:t>
                      </a:r>
                      <a:endParaRPr lang="en-US" sz="1800" b="1" kern="1200" dirty="0">
                        <a:solidFill>
                          <a:schemeClr val="dk1"/>
                        </a:solidFill>
                        <a:latin typeface="+mn-lt"/>
                        <a:ea typeface="+mn-ea"/>
                        <a:cs typeface="+mn-cs"/>
                      </a:endParaRPr>
                    </a:p>
                  </a:txBody>
                  <a:tcPr marL="9525" marR="9525" marT="9525" marB="0" anchor="b"/>
                </a:tc>
                <a:tc>
                  <a:txBody>
                    <a:bodyPr/>
                    <a:lstStyle/>
                    <a:p>
                      <a:pPr marL="0" algn="ctr" defTabSz="914400" rtl="0" eaLnBrk="1" fontAlgn="b" latinLnBrk="0" hangingPunct="1"/>
                      <a:r>
                        <a:rPr lang="en-US" sz="1800" b="1" kern="1200" dirty="0"/>
                        <a:t>NPV B</a:t>
                      </a:r>
                      <a:endParaRPr lang="en-US" sz="1800" b="1" kern="1200" dirty="0">
                        <a:solidFill>
                          <a:schemeClr val="dk1"/>
                        </a:solidFill>
                        <a:latin typeface="+mn-lt"/>
                        <a:ea typeface="+mn-ea"/>
                        <a:cs typeface="+mn-cs"/>
                      </a:endParaRPr>
                    </a:p>
                  </a:txBody>
                  <a:tcPr marL="9525" marR="9525" marT="9525" marB="0" anchor="b"/>
                </a:tc>
                <a:extLst>
                  <a:ext uri="{0D108BD9-81ED-4DB2-BD59-A6C34878D82A}">
                    <a16:rowId xmlns:a16="http://schemas.microsoft.com/office/drawing/2014/main" val="10000"/>
                  </a:ext>
                </a:extLst>
              </a:tr>
              <a:tr h="190500">
                <a:tc>
                  <a:txBody>
                    <a:bodyPr/>
                    <a:lstStyle/>
                    <a:p>
                      <a:pPr marL="0" algn="ctr" defTabSz="914400" rtl="0" eaLnBrk="1" fontAlgn="b" latinLnBrk="0" hangingPunct="1"/>
                      <a:r>
                        <a:rPr lang="en-US" sz="1800" b="1" kern="1200" dirty="0"/>
                        <a:t>0</a:t>
                      </a:r>
                      <a:endParaRPr lang="en-US" sz="1800" b="1" kern="1200" dirty="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r>
                        <a:rPr lang="en-US" sz="1800" kern="1200" dirty="0"/>
                        <a:t>-9.000</a:t>
                      </a:r>
                      <a:endParaRPr lang="en-US" sz="1800" kern="1200" dirty="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r>
                        <a:rPr lang="en-US" sz="1800" kern="1200" dirty="0"/>
                        <a:t>-11.850</a:t>
                      </a:r>
                      <a:endParaRPr lang="en-US" sz="1800" kern="1200" dirty="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r>
                        <a:rPr lang="en-US" sz="1800" kern="1200" dirty="0"/>
                        <a:t>1,00</a:t>
                      </a:r>
                      <a:endParaRPr lang="en-US" sz="1800" kern="1200" dirty="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r>
                        <a:rPr lang="en-US" sz="1800" kern="1200" dirty="0"/>
                        <a:t>-9.000</a:t>
                      </a:r>
                      <a:endParaRPr lang="en-US" sz="1800" kern="1200" dirty="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r>
                        <a:rPr lang="en-US" sz="1800" kern="1200" dirty="0"/>
                        <a:t>-11.850</a:t>
                      </a:r>
                      <a:endParaRPr lang="en-US" sz="1800" kern="1200" dirty="0">
                        <a:solidFill>
                          <a:schemeClr val="dk1"/>
                        </a:solidFill>
                        <a:latin typeface="+mn-lt"/>
                        <a:ea typeface="+mn-ea"/>
                        <a:cs typeface="+mn-cs"/>
                      </a:endParaRPr>
                    </a:p>
                  </a:txBody>
                  <a:tcPr marL="9525" marR="9525" marT="9525" marB="0" anchor="b"/>
                </a:tc>
                <a:extLst>
                  <a:ext uri="{0D108BD9-81ED-4DB2-BD59-A6C34878D82A}">
                    <a16:rowId xmlns:a16="http://schemas.microsoft.com/office/drawing/2014/main" val="10001"/>
                  </a:ext>
                </a:extLst>
              </a:tr>
              <a:tr h="254000">
                <a:tc>
                  <a:txBody>
                    <a:bodyPr/>
                    <a:lstStyle/>
                    <a:p>
                      <a:pPr marL="0" algn="ctr" defTabSz="914400" rtl="0" eaLnBrk="1" fontAlgn="b" latinLnBrk="0" hangingPunct="1"/>
                      <a:r>
                        <a:rPr lang="en-US" sz="1800" b="1" kern="1200" dirty="0"/>
                        <a:t>1</a:t>
                      </a:r>
                      <a:endParaRPr lang="en-US" sz="1800" b="1" kern="1200" dirty="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r>
                        <a:rPr lang="en-US" sz="1800" kern="1200" dirty="0"/>
                        <a:t>5.500</a:t>
                      </a:r>
                      <a:endParaRPr lang="en-US" sz="1800" kern="1200" dirty="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r>
                        <a:rPr lang="en-US" sz="1800" kern="1200" dirty="0"/>
                        <a:t>3.000</a:t>
                      </a:r>
                      <a:endParaRPr lang="en-US" sz="1800" kern="1200" dirty="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r>
                        <a:rPr lang="en-US" sz="1800" kern="1200" dirty="0"/>
                        <a:t>0,89</a:t>
                      </a:r>
                      <a:endParaRPr lang="en-US" sz="1800" kern="1200" dirty="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r>
                        <a:rPr lang="en-US" sz="1800" kern="1200" dirty="0"/>
                        <a:t>4.895</a:t>
                      </a:r>
                      <a:endParaRPr lang="en-US" sz="1800" kern="1200" dirty="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r>
                        <a:rPr lang="en-US" sz="1800" kern="1200" dirty="0"/>
                        <a:t>2.670</a:t>
                      </a:r>
                      <a:endParaRPr lang="en-US" sz="1800" kern="1200" dirty="0">
                        <a:solidFill>
                          <a:schemeClr val="dk1"/>
                        </a:solidFill>
                        <a:latin typeface="+mn-lt"/>
                        <a:ea typeface="+mn-ea"/>
                        <a:cs typeface="+mn-cs"/>
                      </a:endParaRPr>
                    </a:p>
                  </a:txBody>
                  <a:tcPr marL="9525" marR="9525" marT="9525" marB="0" anchor="b"/>
                </a:tc>
                <a:extLst>
                  <a:ext uri="{0D108BD9-81ED-4DB2-BD59-A6C34878D82A}">
                    <a16:rowId xmlns:a16="http://schemas.microsoft.com/office/drawing/2014/main" val="10002"/>
                  </a:ext>
                </a:extLst>
              </a:tr>
              <a:tr h="190500">
                <a:tc>
                  <a:txBody>
                    <a:bodyPr/>
                    <a:lstStyle/>
                    <a:p>
                      <a:pPr marL="0" algn="ctr" defTabSz="914400" rtl="0" eaLnBrk="1" fontAlgn="b" latinLnBrk="0" hangingPunct="1"/>
                      <a:r>
                        <a:rPr lang="en-US" sz="1800" b="1" kern="1200" dirty="0"/>
                        <a:t>2</a:t>
                      </a:r>
                      <a:endParaRPr lang="en-US" sz="1800" b="1" kern="1200" dirty="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r>
                        <a:rPr lang="en-US" sz="1800" kern="1200" dirty="0"/>
                        <a:t>5.500</a:t>
                      </a:r>
                      <a:endParaRPr lang="en-US" sz="1800" kern="1200" dirty="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r>
                        <a:rPr lang="en-US" sz="1800" kern="1200" dirty="0"/>
                        <a:t>3.000</a:t>
                      </a:r>
                      <a:endParaRPr lang="en-US" sz="1800" kern="1200" dirty="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r>
                        <a:rPr lang="en-US" sz="1800" kern="1200" dirty="0"/>
                        <a:t>0,80</a:t>
                      </a:r>
                      <a:endParaRPr lang="en-US" sz="1800" kern="1200" dirty="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r>
                        <a:rPr lang="en-US" sz="1800" kern="1200" dirty="0"/>
                        <a:t>4.400</a:t>
                      </a:r>
                      <a:endParaRPr lang="en-US" sz="1800" kern="1200" dirty="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r>
                        <a:rPr lang="en-US" sz="1800" kern="1200" dirty="0"/>
                        <a:t>2.400</a:t>
                      </a:r>
                      <a:endParaRPr lang="en-US" sz="1800" kern="1200" dirty="0">
                        <a:solidFill>
                          <a:schemeClr val="dk1"/>
                        </a:solidFill>
                        <a:latin typeface="+mn-lt"/>
                        <a:ea typeface="+mn-ea"/>
                        <a:cs typeface="+mn-cs"/>
                      </a:endParaRPr>
                    </a:p>
                  </a:txBody>
                  <a:tcPr marL="9525" marR="9525" marT="9525" marB="0" anchor="b"/>
                </a:tc>
                <a:extLst>
                  <a:ext uri="{0D108BD9-81ED-4DB2-BD59-A6C34878D82A}">
                    <a16:rowId xmlns:a16="http://schemas.microsoft.com/office/drawing/2014/main" val="10003"/>
                  </a:ext>
                </a:extLst>
              </a:tr>
              <a:tr h="190500">
                <a:tc>
                  <a:txBody>
                    <a:bodyPr/>
                    <a:lstStyle/>
                    <a:p>
                      <a:pPr marL="0" algn="ctr" defTabSz="914400" rtl="0" eaLnBrk="1" fontAlgn="b" latinLnBrk="0" hangingPunct="1"/>
                      <a:r>
                        <a:rPr lang="en-US" sz="1800" b="1" kern="1200" dirty="0"/>
                        <a:t>3</a:t>
                      </a:r>
                      <a:endParaRPr lang="en-US" sz="1800" b="1" kern="1200" dirty="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endParaRPr lang="en-US" sz="1800" kern="1200" dirty="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r>
                        <a:rPr lang="en-US" sz="1800" kern="1200" dirty="0"/>
                        <a:t>3.000</a:t>
                      </a:r>
                      <a:endParaRPr lang="en-US" sz="1800" kern="1200" dirty="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r>
                        <a:rPr lang="en-US" sz="1800" kern="1200" dirty="0"/>
                        <a:t>0,71</a:t>
                      </a:r>
                      <a:endParaRPr lang="en-US" sz="1800" kern="1200" dirty="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endParaRPr lang="en-US" sz="1800" kern="120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r>
                        <a:rPr lang="en-US" sz="1800" kern="1200" dirty="0"/>
                        <a:t>2.130</a:t>
                      </a:r>
                      <a:endParaRPr lang="en-US" sz="1800" kern="1200" dirty="0">
                        <a:solidFill>
                          <a:schemeClr val="dk1"/>
                        </a:solidFill>
                        <a:latin typeface="+mn-lt"/>
                        <a:ea typeface="+mn-ea"/>
                        <a:cs typeface="+mn-cs"/>
                      </a:endParaRPr>
                    </a:p>
                  </a:txBody>
                  <a:tcPr marL="9525" marR="9525" marT="9525" marB="0" anchor="b"/>
                </a:tc>
                <a:extLst>
                  <a:ext uri="{0D108BD9-81ED-4DB2-BD59-A6C34878D82A}">
                    <a16:rowId xmlns:a16="http://schemas.microsoft.com/office/drawing/2014/main" val="10004"/>
                  </a:ext>
                </a:extLst>
              </a:tr>
              <a:tr h="190500">
                <a:tc>
                  <a:txBody>
                    <a:bodyPr/>
                    <a:lstStyle/>
                    <a:p>
                      <a:pPr marL="0" algn="ctr" defTabSz="914400" rtl="0" eaLnBrk="1" fontAlgn="b" latinLnBrk="0" hangingPunct="1"/>
                      <a:r>
                        <a:rPr lang="en-US" sz="1800" b="1" kern="1200" dirty="0"/>
                        <a:t>4</a:t>
                      </a:r>
                      <a:endParaRPr lang="en-US" sz="1800" b="1" kern="1200" dirty="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endParaRPr lang="en-US" sz="1800" kern="120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r>
                        <a:rPr lang="en-US" sz="1800" kern="1200" dirty="0"/>
                        <a:t>3.000</a:t>
                      </a:r>
                      <a:endParaRPr lang="en-US" sz="1800" kern="1200" dirty="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r>
                        <a:rPr lang="en-US" sz="1800" kern="1200" dirty="0"/>
                        <a:t>0,64</a:t>
                      </a:r>
                      <a:endParaRPr lang="en-US" sz="1800" kern="1200" dirty="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endParaRPr lang="en-US" sz="1800" kern="120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r>
                        <a:rPr lang="en-US" sz="1800" kern="1200" dirty="0"/>
                        <a:t>1.920</a:t>
                      </a:r>
                      <a:endParaRPr lang="en-US" sz="1800" kern="1200" dirty="0">
                        <a:solidFill>
                          <a:schemeClr val="dk1"/>
                        </a:solidFill>
                        <a:latin typeface="+mn-lt"/>
                        <a:ea typeface="+mn-ea"/>
                        <a:cs typeface="+mn-cs"/>
                      </a:endParaRPr>
                    </a:p>
                  </a:txBody>
                  <a:tcPr marL="9525" marR="9525" marT="9525" marB="0" anchor="b"/>
                </a:tc>
                <a:extLst>
                  <a:ext uri="{0D108BD9-81ED-4DB2-BD59-A6C34878D82A}">
                    <a16:rowId xmlns:a16="http://schemas.microsoft.com/office/drawing/2014/main" val="10005"/>
                  </a:ext>
                </a:extLst>
              </a:tr>
              <a:tr h="190500">
                <a:tc>
                  <a:txBody>
                    <a:bodyPr/>
                    <a:lstStyle/>
                    <a:p>
                      <a:pPr marL="0" algn="ctr" defTabSz="914400" rtl="0" eaLnBrk="1" fontAlgn="b" latinLnBrk="0" hangingPunct="1"/>
                      <a:r>
                        <a:rPr lang="en-US" sz="1800" b="1" kern="1200" dirty="0"/>
                        <a:t>5</a:t>
                      </a:r>
                      <a:endParaRPr lang="en-US" sz="1800" b="1" kern="1200" dirty="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endParaRPr lang="en-US" sz="1800" kern="120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r>
                        <a:rPr lang="en-US" sz="1800" kern="1200" dirty="0"/>
                        <a:t>3.000</a:t>
                      </a:r>
                      <a:endParaRPr lang="en-US" sz="1800" kern="1200" dirty="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r>
                        <a:rPr lang="en-US" sz="1800" kern="1200" dirty="0"/>
                        <a:t>0,57</a:t>
                      </a:r>
                      <a:endParaRPr lang="en-US" sz="1800" kern="1200" dirty="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endParaRPr lang="en-US" sz="1800" kern="1200" dirty="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r>
                        <a:rPr lang="en-US" sz="1800" kern="1200" dirty="0"/>
                        <a:t>1.710</a:t>
                      </a:r>
                      <a:endParaRPr lang="en-US" sz="1800" kern="1200" dirty="0">
                        <a:solidFill>
                          <a:schemeClr val="dk1"/>
                        </a:solidFill>
                        <a:latin typeface="+mn-lt"/>
                        <a:ea typeface="+mn-ea"/>
                        <a:cs typeface="+mn-cs"/>
                      </a:endParaRPr>
                    </a:p>
                  </a:txBody>
                  <a:tcPr marL="9525" marR="9525" marT="9525" marB="0" anchor="b"/>
                </a:tc>
                <a:extLst>
                  <a:ext uri="{0D108BD9-81ED-4DB2-BD59-A6C34878D82A}">
                    <a16:rowId xmlns:a16="http://schemas.microsoft.com/office/drawing/2014/main" val="10006"/>
                  </a:ext>
                </a:extLst>
              </a:tr>
              <a:tr h="190500">
                <a:tc>
                  <a:txBody>
                    <a:bodyPr/>
                    <a:lstStyle/>
                    <a:p>
                      <a:pPr marL="0" algn="ctr" defTabSz="914400" rtl="0" eaLnBrk="1" fontAlgn="b" latinLnBrk="0" hangingPunct="1"/>
                      <a:r>
                        <a:rPr lang="en-US" sz="1800" b="1" kern="1200" dirty="0"/>
                        <a:t>6</a:t>
                      </a:r>
                      <a:endParaRPr lang="en-US" sz="1800" b="1" kern="1200" dirty="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endParaRPr lang="en-US" sz="1800" kern="120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r>
                        <a:rPr lang="en-US" sz="1800" kern="1200" dirty="0"/>
                        <a:t>3.000</a:t>
                      </a:r>
                      <a:endParaRPr lang="en-US" sz="1800" kern="1200" dirty="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r>
                        <a:rPr lang="en-US" sz="1800" kern="1200" dirty="0"/>
                        <a:t>0,51</a:t>
                      </a:r>
                      <a:endParaRPr lang="en-US" sz="1800" kern="1200" dirty="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endParaRPr lang="en-US" sz="1800" kern="1200" dirty="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r>
                        <a:rPr lang="en-US" sz="1800" kern="1200" dirty="0"/>
                        <a:t>1.530</a:t>
                      </a:r>
                      <a:endParaRPr lang="en-US" sz="1800" kern="1200" dirty="0">
                        <a:solidFill>
                          <a:schemeClr val="dk1"/>
                        </a:solidFill>
                        <a:latin typeface="+mn-lt"/>
                        <a:ea typeface="+mn-ea"/>
                        <a:cs typeface="+mn-cs"/>
                      </a:endParaRPr>
                    </a:p>
                  </a:txBody>
                  <a:tcPr marL="9525" marR="9525" marT="9525" marB="0" anchor="b"/>
                </a:tc>
                <a:extLst>
                  <a:ext uri="{0D108BD9-81ED-4DB2-BD59-A6C34878D82A}">
                    <a16:rowId xmlns:a16="http://schemas.microsoft.com/office/drawing/2014/main" val="10007"/>
                  </a:ext>
                </a:extLst>
              </a:tr>
              <a:tr h="200025">
                <a:tc>
                  <a:txBody>
                    <a:bodyPr/>
                    <a:lstStyle/>
                    <a:p>
                      <a:pPr marL="0" algn="l" defTabSz="914400" rtl="0" eaLnBrk="1" fontAlgn="b" latinLnBrk="0" hangingPunct="1"/>
                      <a:r>
                        <a:rPr lang="en-US" sz="1800" b="1" kern="1200" dirty="0"/>
                        <a:t> </a:t>
                      </a:r>
                      <a:endParaRPr lang="en-US" sz="1800" b="1" kern="1200" dirty="0">
                        <a:solidFill>
                          <a:schemeClr val="dk1"/>
                        </a:solidFill>
                        <a:latin typeface="+mn-lt"/>
                        <a:ea typeface="+mn-ea"/>
                        <a:cs typeface="+mn-cs"/>
                      </a:endParaRPr>
                    </a:p>
                  </a:txBody>
                  <a:tcPr marL="9525" marR="9525" marT="9525" marB="0" anchor="b"/>
                </a:tc>
                <a:tc>
                  <a:txBody>
                    <a:bodyPr/>
                    <a:lstStyle/>
                    <a:p>
                      <a:pPr marL="0" algn="l" defTabSz="914400" rtl="0" eaLnBrk="1" fontAlgn="b" latinLnBrk="0" hangingPunct="1"/>
                      <a:r>
                        <a:rPr lang="en-US" sz="1800" kern="1200"/>
                        <a:t> </a:t>
                      </a:r>
                      <a:endParaRPr lang="en-US" sz="1800" kern="1200">
                        <a:solidFill>
                          <a:schemeClr val="dk1"/>
                        </a:solidFill>
                        <a:latin typeface="+mn-lt"/>
                        <a:ea typeface="+mn-ea"/>
                        <a:cs typeface="+mn-cs"/>
                      </a:endParaRPr>
                    </a:p>
                  </a:txBody>
                  <a:tcPr marL="9525" marR="9525" marT="9525" marB="0" anchor="b"/>
                </a:tc>
                <a:tc>
                  <a:txBody>
                    <a:bodyPr/>
                    <a:lstStyle/>
                    <a:p>
                      <a:pPr marL="0" algn="l" defTabSz="914400" rtl="0" eaLnBrk="1" fontAlgn="b" latinLnBrk="0" hangingPunct="1"/>
                      <a:r>
                        <a:rPr lang="en-US" sz="1800" kern="1200"/>
                        <a:t> </a:t>
                      </a:r>
                      <a:endParaRPr lang="en-US" sz="1800" kern="1200">
                        <a:solidFill>
                          <a:schemeClr val="dk1"/>
                        </a:solidFill>
                        <a:latin typeface="+mn-lt"/>
                        <a:ea typeface="+mn-ea"/>
                        <a:cs typeface="+mn-cs"/>
                      </a:endParaRPr>
                    </a:p>
                  </a:txBody>
                  <a:tcPr marL="9525" marR="9525" marT="9525" marB="0" anchor="b"/>
                </a:tc>
                <a:tc>
                  <a:txBody>
                    <a:bodyPr/>
                    <a:lstStyle/>
                    <a:p>
                      <a:pPr marL="0" algn="l" defTabSz="914400" rtl="0" eaLnBrk="1" fontAlgn="b" latinLnBrk="0" hangingPunct="1"/>
                      <a:r>
                        <a:rPr lang="el-GR" sz="1800" b="1" kern="1200" dirty="0"/>
                        <a:t>Σύνολο</a:t>
                      </a:r>
                      <a:endParaRPr lang="el-GR" sz="1800" b="1" kern="1200" dirty="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r>
                        <a:rPr lang="en-US" sz="1800" b="1" kern="1200" dirty="0"/>
                        <a:t>295</a:t>
                      </a:r>
                      <a:endParaRPr lang="en-US" sz="1800" b="1" kern="1200" dirty="0">
                        <a:solidFill>
                          <a:schemeClr val="dk1"/>
                        </a:solidFill>
                        <a:latin typeface="+mn-lt"/>
                        <a:ea typeface="+mn-ea"/>
                        <a:cs typeface="+mn-cs"/>
                      </a:endParaRPr>
                    </a:p>
                  </a:txBody>
                  <a:tcPr marL="9525" marR="9525" marT="9525" marB="0" anchor="b"/>
                </a:tc>
                <a:tc>
                  <a:txBody>
                    <a:bodyPr/>
                    <a:lstStyle/>
                    <a:p>
                      <a:pPr marL="0" algn="r" defTabSz="914400" rtl="0" eaLnBrk="1" fontAlgn="b" latinLnBrk="0" hangingPunct="1"/>
                      <a:r>
                        <a:rPr lang="en-US" sz="1800" b="1" kern="1200" dirty="0"/>
                        <a:t>510</a:t>
                      </a:r>
                      <a:endParaRPr lang="en-US" sz="1800" b="1" kern="1200" dirty="0">
                        <a:solidFill>
                          <a:schemeClr val="dk1"/>
                        </a:solidFill>
                        <a:latin typeface="+mn-lt"/>
                        <a:ea typeface="+mn-ea"/>
                        <a:cs typeface="+mn-cs"/>
                      </a:endParaRPr>
                    </a:p>
                  </a:txBody>
                  <a:tcPr marL="9525" marR="9525" marT="9525" marB="0" anchor="b"/>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71504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702302"/>
          </a:xfrm>
        </p:spPr>
        <p:txBody>
          <a:bodyPr>
            <a:normAutofit fontScale="90000"/>
          </a:bodyPr>
          <a:lstStyle/>
          <a:p>
            <a:pPr algn="ctr"/>
            <a:r>
              <a:rPr lang="el-GR" sz="4000" dirty="0"/>
              <a:t>Καθαρά Παρούσα Αξία </a:t>
            </a:r>
            <a:br>
              <a:rPr lang="en-US" sz="4000" dirty="0"/>
            </a:br>
            <a:r>
              <a:rPr lang="el-GR" sz="4000" dirty="0"/>
              <a:t>(</a:t>
            </a:r>
            <a:r>
              <a:rPr lang="en-US" sz="4000" dirty="0"/>
              <a:t>Net Present Value) </a:t>
            </a:r>
            <a:br>
              <a:rPr lang="el-GR" sz="4000" dirty="0"/>
            </a:br>
            <a:r>
              <a:rPr lang="el-GR" sz="4000" dirty="0">
                <a:solidFill>
                  <a:schemeClr val="tx1"/>
                </a:solidFill>
              </a:rPr>
              <a:t>Πλεονεκτήματα και Μειονεκτήματα.</a:t>
            </a:r>
            <a:endParaRPr lang="en-US" sz="4000" dirty="0">
              <a:solidFill>
                <a:schemeClr val="tx1"/>
              </a:solidFill>
            </a:endParaRPr>
          </a:p>
        </p:txBody>
      </p:sp>
      <p:sp>
        <p:nvSpPr>
          <p:cNvPr id="3" name="Content Placeholder 2"/>
          <p:cNvSpPr>
            <a:spLocks noGrp="1"/>
          </p:cNvSpPr>
          <p:nvPr>
            <p:ph idx="1"/>
          </p:nvPr>
        </p:nvSpPr>
        <p:spPr/>
        <p:txBody>
          <a:bodyPr>
            <a:normAutofit/>
          </a:bodyPr>
          <a:lstStyle/>
          <a:p>
            <a:r>
              <a:rPr lang="el-GR" altLang="en-US" sz="2400" dirty="0">
                <a:solidFill>
                  <a:schemeClr val="tx1"/>
                </a:solidFill>
              </a:rPr>
              <a:t>Πλεονεκτήματα:</a:t>
            </a:r>
          </a:p>
          <a:p>
            <a:pPr lvl="1"/>
            <a:r>
              <a:rPr lang="el-GR" altLang="en-US" sz="2400" dirty="0">
                <a:solidFill>
                  <a:schemeClr val="tx1"/>
                </a:solidFill>
              </a:rPr>
              <a:t>Χρησιμοποιεί ταμειακές ροές και όχι καθαρά κέρδη </a:t>
            </a:r>
          </a:p>
          <a:p>
            <a:pPr lvl="1"/>
            <a:r>
              <a:rPr lang="el-GR" altLang="en-US" sz="2400" dirty="0">
                <a:solidFill>
                  <a:schemeClr val="tx1"/>
                </a:solidFill>
              </a:rPr>
              <a:t>Αναγνωρίζει πλήρως τη διαχρονική αξία του χρήματος </a:t>
            </a:r>
          </a:p>
          <a:p>
            <a:pPr lvl="1"/>
            <a:r>
              <a:rPr lang="el-GR" altLang="en-US" sz="2400" dirty="0">
                <a:solidFill>
                  <a:schemeClr val="tx1"/>
                </a:solidFill>
              </a:rPr>
              <a:t>Η αποδοχή του προγράμματος αυξάνει και την αξία της εταιρείας. </a:t>
            </a:r>
          </a:p>
          <a:p>
            <a:r>
              <a:rPr lang="el-GR" altLang="en-US" sz="2400" dirty="0">
                <a:solidFill>
                  <a:schemeClr val="tx1"/>
                </a:solidFill>
              </a:rPr>
              <a:t>Μειονεκτήματα:</a:t>
            </a:r>
          </a:p>
          <a:p>
            <a:pPr lvl="1"/>
            <a:r>
              <a:rPr lang="el-GR" altLang="en-US" sz="2400" dirty="0">
                <a:solidFill>
                  <a:schemeClr val="tx1"/>
                </a:solidFill>
              </a:rPr>
              <a:t>Απαιτεί την ακριβή πρόβλεψη των μελλοντικών ταμειακών ροών </a:t>
            </a:r>
          </a:p>
          <a:p>
            <a:pPr lvl="1"/>
            <a:r>
              <a:rPr lang="el-GR" altLang="en-US" sz="2400" dirty="0">
                <a:solidFill>
                  <a:schemeClr val="tx1"/>
                </a:solidFill>
              </a:rPr>
              <a:t>Υποθέτει ότι το προεξοφλητικό επιτόκιο είναι σταθερό για όλη τη διάρκεια του επενδυτικού προγράμματος </a:t>
            </a:r>
          </a:p>
        </p:txBody>
      </p:sp>
    </p:spTree>
    <p:extLst>
      <p:ext uri="{BB962C8B-B14F-4D97-AF65-F5344CB8AC3E}">
        <p14:creationId xmlns:p14="http://schemas.microsoft.com/office/powerpoint/2010/main" val="34014040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l-GR" sz="4000" dirty="0">
                <a:solidFill>
                  <a:schemeClr val="tx1"/>
                </a:solidFill>
              </a:rPr>
              <a:t>Εσωτερικός Συντελεστής Απόδοσης</a:t>
            </a:r>
            <a:r>
              <a:rPr lang="en-US" sz="4000" dirty="0">
                <a:solidFill>
                  <a:schemeClr val="tx1"/>
                </a:solidFill>
              </a:rPr>
              <a:t> (Internal Rate of Return)</a:t>
            </a:r>
          </a:p>
        </p:txBody>
      </p:sp>
      <p:sp>
        <p:nvSpPr>
          <p:cNvPr id="3" name="Content Placeholder 2"/>
          <p:cNvSpPr>
            <a:spLocks noGrp="1"/>
          </p:cNvSpPr>
          <p:nvPr>
            <p:ph idx="1"/>
          </p:nvPr>
        </p:nvSpPr>
        <p:spPr/>
        <p:txBody>
          <a:bodyPr>
            <a:normAutofit/>
          </a:bodyPr>
          <a:lstStyle/>
          <a:p>
            <a:pPr algn="just"/>
            <a:r>
              <a:rPr lang="el-GR" dirty="0">
                <a:solidFill>
                  <a:schemeClr val="tx1"/>
                </a:solidFill>
              </a:rPr>
              <a:t>Ο εσωτερικός συντελεστής απόδοσης είναι η μέθοδος αξιολόγησης επενδύσεων η οποία συνίσταται στην εύρεση του προεξοφλητικού εκείνου επιτοκίου που εξισώνει την παρούσα αξία των καθαρών μελλοντικών </a:t>
            </a:r>
            <a:r>
              <a:rPr lang="el-GR" dirty="0" err="1">
                <a:solidFill>
                  <a:schemeClr val="tx1"/>
                </a:solidFill>
              </a:rPr>
              <a:t>χρηματοροών</a:t>
            </a:r>
            <a:r>
              <a:rPr lang="el-GR" dirty="0">
                <a:solidFill>
                  <a:schemeClr val="tx1"/>
                </a:solidFill>
              </a:rPr>
              <a:t> με το αρχικό κόστος της επένδυσης.</a:t>
            </a:r>
            <a:endParaRPr lang="en-US" dirty="0">
              <a:solidFill>
                <a:schemeClr val="tx1"/>
              </a:solidFill>
            </a:endParaRPr>
          </a:p>
          <a:p>
            <a:pPr algn="just"/>
            <a:endParaRPr lang="en-US" dirty="0">
              <a:solidFill>
                <a:schemeClr val="tx1"/>
              </a:solidFill>
            </a:endParaRPr>
          </a:p>
          <a:p>
            <a:pPr algn="just"/>
            <a:endParaRPr lang="en-US" dirty="0">
              <a:solidFill>
                <a:schemeClr val="tx1"/>
              </a:solidFill>
            </a:endParaRPr>
          </a:p>
          <a:p>
            <a:pPr algn="just"/>
            <a:endParaRPr lang="en-US" dirty="0">
              <a:solidFill>
                <a:schemeClr val="tx1"/>
              </a:solidFill>
            </a:endParaRPr>
          </a:p>
          <a:p>
            <a:pPr algn="just">
              <a:buFont typeface="Wingdings" panose="05000000000000000000" pitchFamily="2" charset="2"/>
              <a:buChar char="q"/>
            </a:pPr>
            <a:r>
              <a:rPr lang="el-GR" dirty="0">
                <a:solidFill>
                  <a:schemeClr val="tx1"/>
                </a:solidFill>
              </a:rPr>
              <a:t>Για τον υπολογισμό του εσωτερικού συντελεστή απόδοσης χρησιμοποιούμαι την μέθοδο της δοκιμής και του λάθους.</a:t>
            </a:r>
          </a:p>
          <a:p>
            <a:pPr algn="just">
              <a:buFont typeface="Wingdings" panose="05000000000000000000" pitchFamily="2" charset="2"/>
              <a:buChar char="q"/>
            </a:pPr>
            <a:r>
              <a:rPr lang="el-GR" dirty="0">
                <a:solidFill>
                  <a:schemeClr val="tx1"/>
                </a:solidFill>
              </a:rPr>
              <a:t>Η επένδυση με τον μεγαλύτερο </a:t>
            </a:r>
            <a:r>
              <a:rPr lang="en-US" dirty="0">
                <a:solidFill>
                  <a:schemeClr val="tx1"/>
                </a:solidFill>
              </a:rPr>
              <a:t>IRR </a:t>
            </a:r>
            <a:r>
              <a:rPr lang="el-GR" dirty="0">
                <a:solidFill>
                  <a:schemeClr val="tx1"/>
                </a:solidFill>
              </a:rPr>
              <a:t>επιλέγεται ως η καλύτερη.</a:t>
            </a:r>
            <a:endParaRPr lang="en-US" dirty="0">
              <a:solidFill>
                <a:schemeClr val="tx1"/>
              </a:solidFill>
            </a:endParaRPr>
          </a:p>
        </p:txBody>
      </p:sp>
      <p:graphicFrame>
        <p:nvGraphicFramePr>
          <p:cNvPr id="4" name="Object 4"/>
          <p:cNvGraphicFramePr>
            <a:graphicFrameLocks noChangeAspect="1"/>
          </p:cNvGraphicFramePr>
          <p:nvPr>
            <p:extLst>
              <p:ext uri="{D42A27DB-BD31-4B8C-83A1-F6EECF244321}">
                <p14:modId xmlns:p14="http://schemas.microsoft.com/office/powerpoint/2010/main" val="583731122"/>
              </p:ext>
            </p:extLst>
          </p:nvPr>
        </p:nvGraphicFramePr>
        <p:xfrm>
          <a:off x="766763" y="3200400"/>
          <a:ext cx="3497262" cy="868363"/>
        </p:xfrm>
        <a:graphic>
          <a:graphicData uri="http://schemas.openxmlformats.org/presentationml/2006/ole">
            <mc:AlternateContent xmlns:mc="http://schemas.openxmlformats.org/markup-compatibility/2006">
              <mc:Choice xmlns:v="urn:schemas-microsoft-com:vml" Requires="v">
                <p:oleObj name="Equation" r:id="rId2" imgW="1942920" imgH="482400" progId="Equation.DSMT4">
                  <p:embed/>
                </p:oleObj>
              </mc:Choice>
              <mc:Fallback>
                <p:oleObj name="Equation" r:id="rId2" imgW="1942920" imgH="482400" progId="Equation.DSMT4">
                  <p:embed/>
                  <p:pic>
                    <p:nvPicPr>
                      <p:cNvPr id="4" name="Object 4"/>
                      <p:cNvPicPr>
                        <a:picLocks noChangeAspect="1" noChangeArrowheads="1"/>
                      </p:cNvPicPr>
                      <p:nvPr/>
                    </p:nvPicPr>
                    <p:blipFill>
                      <a:blip r:embed="rId3"/>
                      <a:srcRect/>
                      <a:stretch>
                        <a:fillRect/>
                      </a:stretch>
                    </p:blipFill>
                    <p:spPr bwMode="auto">
                      <a:xfrm>
                        <a:off x="766763" y="3200400"/>
                        <a:ext cx="3497262" cy="868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784259753"/>
              </p:ext>
            </p:extLst>
          </p:nvPr>
        </p:nvGraphicFramePr>
        <p:xfrm>
          <a:off x="4320221" y="3209109"/>
          <a:ext cx="3009899" cy="874152"/>
        </p:xfrm>
        <a:graphic>
          <a:graphicData uri="http://schemas.openxmlformats.org/presentationml/2006/ole">
            <mc:AlternateContent xmlns:mc="http://schemas.openxmlformats.org/markup-compatibility/2006">
              <mc:Choice xmlns:v="urn:schemas-microsoft-com:vml" Requires="v">
                <p:oleObj name="Equation" r:id="rId4" imgW="1079280" imgH="482400" progId="Equation.DSMT4">
                  <p:embed/>
                </p:oleObj>
              </mc:Choice>
              <mc:Fallback>
                <p:oleObj name="Equation" r:id="rId4" imgW="1079280" imgH="482400" progId="Equation.DSMT4">
                  <p:embed/>
                  <p:pic>
                    <p:nvPicPr>
                      <p:cNvPr id="6" name="Object 5"/>
                      <p:cNvPicPr/>
                      <p:nvPr/>
                    </p:nvPicPr>
                    <p:blipFill>
                      <a:blip r:embed="rId5"/>
                      <a:stretch>
                        <a:fillRect/>
                      </a:stretch>
                    </p:blipFill>
                    <p:spPr>
                      <a:xfrm>
                        <a:off x="4320221" y="3209109"/>
                        <a:ext cx="3009899" cy="874152"/>
                      </a:xfrm>
                      <a:prstGeom prst="rect">
                        <a:avLst/>
                      </a:prstGeom>
                    </p:spPr>
                  </p:pic>
                </p:oleObj>
              </mc:Fallback>
            </mc:AlternateContent>
          </a:graphicData>
        </a:graphic>
      </p:graphicFrame>
    </p:spTree>
    <p:extLst>
      <p:ext uri="{BB962C8B-B14F-4D97-AF65-F5344CB8AC3E}">
        <p14:creationId xmlns:p14="http://schemas.microsoft.com/office/powerpoint/2010/main" val="32919344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1482883"/>
          </a:xfrm>
        </p:spPr>
        <p:txBody>
          <a:bodyPr>
            <a:noAutofit/>
          </a:bodyPr>
          <a:lstStyle/>
          <a:p>
            <a:pPr algn="ctr"/>
            <a:r>
              <a:rPr lang="el-GR" sz="4000" dirty="0">
                <a:solidFill>
                  <a:schemeClr val="tx1"/>
                </a:solidFill>
              </a:rPr>
              <a:t>Παράδειγμα Εσωτερικός Συντελεστής Απόδοσης</a:t>
            </a:r>
            <a:r>
              <a:rPr lang="en-US" sz="4000" dirty="0">
                <a:solidFill>
                  <a:schemeClr val="tx1"/>
                </a:solidFill>
              </a:rPr>
              <a:t> </a:t>
            </a:r>
            <a:br>
              <a:rPr lang="el-GR" sz="4000" dirty="0">
                <a:solidFill>
                  <a:schemeClr val="tx1"/>
                </a:solidFill>
              </a:rPr>
            </a:br>
            <a:r>
              <a:rPr lang="en-US" sz="4000" dirty="0">
                <a:solidFill>
                  <a:schemeClr val="tx1"/>
                </a:solidFill>
              </a:rPr>
              <a:t>(Internal Rate of Return)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70972238"/>
              </p:ext>
            </p:extLst>
          </p:nvPr>
        </p:nvGraphicFramePr>
        <p:xfrm>
          <a:off x="831925" y="1769488"/>
          <a:ext cx="4724400" cy="2194560"/>
        </p:xfrm>
        <a:graphic>
          <a:graphicData uri="http://schemas.openxmlformats.org/drawingml/2006/table">
            <a:tbl>
              <a:tblPr>
                <a:tableStyleId>{5C22544A-7EE6-4342-B048-85BDC9FD1C3A}</a:tableStyleId>
              </a:tblPr>
              <a:tblGrid>
                <a:gridCol w="787400">
                  <a:extLst>
                    <a:ext uri="{9D8B030D-6E8A-4147-A177-3AD203B41FA5}">
                      <a16:colId xmlns:a16="http://schemas.microsoft.com/office/drawing/2014/main" val="20000"/>
                    </a:ext>
                  </a:extLst>
                </a:gridCol>
                <a:gridCol w="787400">
                  <a:extLst>
                    <a:ext uri="{9D8B030D-6E8A-4147-A177-3AD203B41FA5}">
                      <a16:colId xmlns:a16="http://schemas.microsoft.com/office/drawing/2014/main" val="20001"/>
                    </a:ext>
                  </a:extLst>
                </a:gridCol>
                <a:gridCol w="787400">
                  <a:extLst>
                    <a:ext uri="{9D8B030D-6E8A-4147-A177-3AD203B41FA5}">
                      <a16:colId xmlns:a16="http://schemas.microsoft.com/office/drawing/2014/main" val="20002"/>
                    </a:ext>
                  </a:extLst>
                </a:gridCol>
                <a:gridCol w="787400">
                  <a:extLst>
                    <a:ext uri="{9D8B030D-6E8A-4147-A177-3AD203B41FA5}">
                      <a16:colId xmlns:a16="http://schemas.microsoft.com/office/drawing/2014/main" val="20003"/>
                    </a:ext>
                  </a:extLst>
                </a:gridCol>
                <a:gridCol w="787400">
                  <a:extLst>
                    <a:ext uri="{9D8B030D-6E8A-4147-A177-3AD203B41FA5}">
                      <a16:colId xmlns:a16="http://schemas.microsoft.com/office/drawing/2014/main" val="20004"/>
                    </a:ext>
                  </a:extLst>
                </a:gridCol>
                <a:gridCol w="787400">
                  <a:extLst>
                    <a:ext uri="{9D8B030D-6E8A-4147-A177-3AD203B41FA5}">
                      <a16:colId xmlns:a16="http://schemas.microsoft.com/office/drawing/2014/main" val="20005"/>
                    </a:ext>
                  </a:extLst>
                </a:gridCol>
              </a:tblGrid>
              <a:tr h="245539">
                <a:tc>
                  <a:txBody>
                    <a:bodyPr/>
                    <a:lstStyle/>
                    <a:p>
                      <a:pPr marL="0" algn="ctr" defTabSz="914400" rtl="0" eaLnBrk="1" fontAlgn="b" latinLnBrk="0" hangingPunct="1"/>
                      <a:r>
                        <a:rPr lang="el-GR" sz="1800" b="1" kern="1200" dirty="0">
                          <a:solidFill>
                            <a:schemeClr val="dk1"/>
                          </a:solidFill>
                          <a:latin typeface="+mn-lt"/>
                          <a:ea typeface="+mn-ea"/>
                          <a:cs typeface="+mn-cs"/>
                        </a:rPr>
                        <a:t>Έτος</a:t>
                      </a:r>
                    </a:p>
                  </a:txBody>
                  <a:tcPr marL="0" marR="0" marT="0" marB="0" anchor="b"/>
                </a:tc>
                <a:tc>
                  <a:txBody>
                    <a:bodyPr/>
                    <a:lstStyle/>
                    <a:p>
                      <a:pPr marL="0" algn="ctr" defTabSz="914400" rtl="0" eaLnBrk="1" fontAlgn="b" latinLnBrk="0" hangingPunct="1"/>
                      <a:r>
                        <a:rPr lang="en-US" sz="1800" b="1" kern="1200" dirty="0">
                          <a:solidFill>
                            <a:schemeClr val="dk1"/>
                          </a:solidFill>
                          <a:latin typeface="+mn-lt"/>
                          <a:ea typeface="+mn-ea"/>
                          <a:cs typeface="+mn-cs"/>
                        </a:rPr>
                        <a:t>CF A</a:t>
                      </a:r>
                    </a:p>
                  </a:txBody>
                  <a:tcPr marL="0" marR="0" marT="0" marB="0" anchor="b"/>
                </a:tc>
                <a:tc>
                  <a:txBody>
                    <a:bodyPr/>
                    <a:lstStyle/>
                    <a:p>
                      <a:pPr marL="0" algn="ctr" defTabSz="914400" rtl="0" eaLnBrk="1" fontAlgn="b" latinLnBrk="0" hangingPunct="1"/>
                      <a:r>
                        <a:rPr lang="en-US" sz="1800" b="1" kern="1200" dirty="0">
                          <a:solidFill>
                            <a:schemeClr val="dk1"/>
                          </a:solidFill>
                          <a:latin typeface="+mn-lt"/>
                          <a:ea typeface="+mn-ea"/>
                          <a:cs typeface="+mn-cs"/>
                        </a:rPr>
                        <a:t>K =10%</a:t>
                      </a:r>
                    </a:p>
                  </a:txBody>
                  <a:tcPr marL="0" marR="0" marT="0" marB="0" anchor="b"/>
                </a:tc>
                <a:tc>
                  <a:txBody>
                    <a:bodyPr/>
                    <a:lstStyle/>
                    <a:p>
                      <a:pPr marL="0" algn="ctr" defTabSz="914400" rtl="0" eaLnBrk="1" fontAlgn="b" latinLnBrk="0" hangingPunct="1"/>
                      <a:r>
                        <a:rPr lang="en-US" sz="1800" b="1" kern="1200">
                          <a:solidFill>
                            <a:schemeClr val="dk1"/>
                          </a:solidFill>
                          <a:latin typeface="+mn-lt"/>
                          <a:ea typeface="+mn-ea"/>
                          <a:cs typeface="+mn-cs"/>
                        </a:rPr>
                        <a:t>NPV</a:t>
                      </a:r>
                    </a:p>
                  </a:txBody>
                  <a:tcPr marL="0" marR="0" marT="0" marB="0" anchor="b"/>
                </a:tc>
                <a:tc>
                  <a:txBody>
                    <a:bodyPr/>
                    <a:lstStyle/>
                    <a:p>
                      <a:pPr marL="0" algn="ctr" defTabSz="914400" rtl="0" eaLnBrk="1" fontAlgn="b" latinLnBrk="0" hangingPunct="1"/>
                      <a:r>
                        <a:rPr lang="en-US" sz="1800" b="1" kern="1200">
                          <a:solidFill>
                            <a:schemeClr val="dk1"/>
                          </a:solidFill>
                          <a:latin typeface="+mn-lt"/>
                          <a:ea typeface="+mn-ea"/>
                          <a:cs typeface="+mn-cs"/>
                        </a:rPr>
                        <a:t>K=20%</a:t>
                      </a:r>
                    </a:p>
                  </a:txBody>
                  <a:tcPr marL="0" marR="0" marT="0" marB="0" anchor="b"/>
                </a:tc>
                <a:tc>
                  <a:txBody>
                    <a:bodyPr/>
                    <a:lstStyle/>
                    <a:p>
                      <a:pPr marL="0" algn="ctr" defTabSz="914400" rtl="0" eaLnBrk="1" fontAlgn="b" latinLnBrk="0" hangingPunct="1"/>
                      <a:r>
                        <a:rPr lang="en-US" sz="1800" b="1" kern="1200" dirty="0">
                          <a:solidFill>
                            <a:schemeClr val="dk1"/>
                          </a:solidFill>
                          <a:latin typeface="+mn-lt"/>
                          <a:ea typeface="+mn-ea"/>
                          <a:cs typeface="+mn-cs"/>
                        </a:rPr>
                        <a:t>NPV</a:t>
                      </a:r>
                    </a:p>
                  </a:txBody>
                  <a:tcPr marL="0" marR="0" marT="0" marB="0" anchor="b"/>
                </a:tc>
                <a:extLst>
                  <a:ext uri="{0D108BD9-81ED-4DB2-BD59-A6C34878D82A}">
                    <a16:rowId xmlns:a16="http://schemas.microsoft.com/office/drawing/2014/main" val="10000"/>
                  </a:ext>
                </a:extLst>
              </a:tr>
              <a:tr h="245539">
                <a:tc>
                  <a:txBody>
                    <a:bodyPr/>
                    <a:lstStyle/>
                    <a:p>
                      <a:pPr marL="0" algn="ctr" defTabSz="914400" rtl="0" eaLnBrk="1" fontAlgn="b" latinLnBrk="0" hangingPunct="1"/>
                      <a:r>
                        <a:rPr lang="en-US" sz="1800" b="1" kern="1200" dirty="0">
                          <a:solidFill>
                            <a:schemeClr val="dk1"/>
                          </a:solidFill>
                          <a:latin typeface="+mn-lt"/>
                          <a:ea typeface="+mn-ea"/>
                          <a:cs typeface="+mn-cs"/>
                        </a:rPr>
                        <a:t>0</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-2</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500</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1</a:t>
                      </a:r>
                      <a:r>
                        <a:rPr lang="el-GR" sz="1800" kern="1200" dirty="0">
                          <a:solidFill>
                            <a:schemeClr val="dk1"/>
                          </a:solidFill>
                          <a:latin typeface="+mn-lt"/>
                          <a:ea typeface="+mn-ea"/>
                          <a:cs typeface="+mn-cs"/>
                        </a:rPr>
                        <a:t>,00</a:t>
                      </a:r>
                      <a:endParaRPr lang="en-US" sz="1800" kern="1200" dirty="0">
                        <a:solidFill>
                          <a:schemeClr val="dk1"/>
                        </a:solidFill>
                        <a:latin typeface="+mn-lt"/>
                        <a:ea typeface="+mn-ea"/>
                        <a:cs typeface="+mn-cs"/>
                      </a:endParaRP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-2</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500</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1</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-2</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500</a:t>
                      </a:r>
                    </a:p>
                  </a:txBody>
                  <a:tcPr marL="0" marR="0" marT="0" marB="0" anchor="b"/>
                </a:tc>
                <a:extLst>
                  <a:ext uri="{0D108BD9-81ED-4DB2-BD59-A6C34878D82A}">
                    <a16:rowId xmlns:a16="http://schemas.microsoft.com/office/drawing/2014/main" val="10001"/>
                  </a:ext>
                </a:extLst>
              </a:tr>
              <a:tr h="245539">
                <a:tc>
                  <a:txBody>
                    <a:bodyPr/>
                    <a:lstStyle/>
                    <a:p>
                      <a:pPr marL="0" algn="ctr" defTabSz="914400" rtl="0" eaLnBrk="1" fontAlgn="b" latinLnBrk="0" hangingPunct="1"/>
                      <a:r>
                        <a:rPr lang="en-US" sz="1800" b="1" kern="1200">
                          <a:solidFill>
                            <a:schemeClr val="dk1"/>
                          </a:solidFill>
                          <a:latin typeface="+mn-lt"/>
                          <a:ea typeface="+mn-ea"/>
                          <a:cs typeface="+mn-cs"/>
                        </a:rPr>
                        <a:t>1</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0</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0</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909</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0</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0</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83</a:t>
                      </a:r>
                    </a:p>
                  </a:txBody>
                  <a:tcPr marL="0" marR="0" marT="0" marB="0" anchor="b"/>
                </a:tc>
                <a:tc>
                  <a:txBody>
                    <a:bodyPr/>
                    <a:lstStyle/>
                    <a:p>
                      <a:pPr marL="0" algn="r" defTabSz="914400" rtl="0" eaLnBrk="1" fontAlgn="b" latinLnBrk="0" hangingPunct="1"/>
                      <a:r>
                        <a:rPr lang="en-US" sz="1800" kern="1200">
                          <a:solidFill>
                            <a:schemeClr val="dk1"/>
                          </a:solidFill>
                          <a:latin typeface="+mn-lt"/>
                          <a:ea typeface="+mn-ea"/>
                          <a:cs typeface="+mn-cs"/>
                        </a:rPr>
                        <a:t>0</a:t>
                      </a:r>
                    </a:p>
                  </a:txBody>
                  <a:tcPr marL="0" marR="0" marT="0" marB="0" anchor="b"/>
                </a:tc>
                <a:extLst>
                  <a:ext uri="{0D108BD9-81ED-4DB2-BD59-A6C34878D82A}">
                    <a16:rowId xmlns:a16="http://schemas.microsoft.com/office/drawing/2014/main" val="10002"/>
                  </a:ext>
                </a:extLst>
              </a:tr>
              <a:tr h="245539">
                <a:tc>
                  <a:txBody>
                    <a:bodyPr/>
                    <a:lstStyle/>
                    <a:p>
                      <a:pPr marL="0" algn="ctr" defTabSz="914400" rtl="0" eaLnBrk="1" fontAlgn="b" latinLnBrk="0" hangingPunct="1"/>
                      <a:r>
                        <a:rPr lang="en-US" sz="1800" b="1" kern="1200">
                          <a:solidFill>
                            <a:schemeClr val="dk1"/>
                          </a:solidFill>
                          <a:latin typeface="+mn-lt"/>
                          <a:ea typeface="+mn-ea"/>
                          <a:cs typeface="+mn-cs"/>
                        </a:rPr>
                        <a:t>2</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100</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0</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826</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82</a:t>
                      </a:r>
                      <a:r>
                        <a:rPr lang="el-GR" sz="1800" kern="1200" dirty="0">
                          <a:solidFill>
                            <a:schemeClr val="dk1"/>
                          </a:solidFill>
                          <a:latin typeface="+mn-lt"/>
                          <a:ea typeface="+mn-ea"/>
                          <a:cs typeface="+mn-cs"/>
                        </a:rPr>
                        <a:t>,00</a:t>
                      </a:r>
                      <a:endParaRPr lang="en-US" sz="1800" kern="1200" dirty="0">
                        <a:solidFill>
                          <a:schemeClr val="dk1"/>
                        </a:solidFill>
                        <a:latin typeface="+mn-lt"/>
                        <a:ea typeface="+mn-ea"/>
                        <a:cs typeface="+mn-cs"/>
                      </a:endParaRP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0</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69</a:t>
                      </a:r>
                    </a:p>
                  </a:txBody>
                  <a:tcPr marL="0" marR="0" marT="0" marB="0" anchor="b"/>
                </a:tc>
                <a:tc>
                  <a:txBody>
                    <a:bodyPr/>
                    <a:lstStyle/>
                    <a:p>
                      <a:pPr marL="0" algn="r" defTabSz="914400" rtl="0" eaLnBrk="1" fontAlgn="b" latinLnBrk="0" hangingPunct="1"/>
                      <a:r>
                        <a:rPr lang="en-US" sz="1800" kern="1200">
                          <a:solidFill>
                            <a:schemeClr val="dk1"/>
                          </a:solidFill>
                          <a:latin typeface="+mn-lt"/>
                          <a:ea typeface="+mn-ea"/>
                          <a:cs typeface="+mn-cs"/>
                        </a:rPr>
                        <a:t>69</a:t>
                      </a:r>
                    </a:p>
                  </a:txBody>
                  <a:tcPr marL="0" marR="0" marT="0" marB="0" anchor="b"/>
                </a:tc>
                <a:extLst>
                  <a:ext uri="{0D108BD9-81ED-4DB2-BD59-A6C34878D82A}">
                    <a16:rowId xmlns:a16="http://schemas.microsoft.com/office/drawing/2014/main" val="10003"/>
                  </a:ext>
                </a:extLst>
              </a:tr>
              <a:tr h="245539">
                <a:tc>
                  <a:txBody>
                    <a:bodyPr/>
                    <a:lstStyle/>
                    <a:p>
                      <a:pPr marL="0" algn="ctr" defTabSz="914400" rtl="0" eaLnBrk="1" fontAlgn="b" latinLnBrk="0" hangingPunct="1"/>
                      <a:r>
                        <a:rPr lang="en-US" sz="1800" b="1" kern="1200" dirty="0">
                          <a:solidFill>
                            <a:schemeClr val="dk1"/>
                          </a:solidFill>
                          <a:latin typeface="+mn-lt"/>
                          <a:ea typeface="+mn-ea"/>
                          <a:cs typeface="+mn-cs"/>
                        </a:rPr>
                        <a:t>3</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100</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0</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751</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75</a:t>
                      </a:r>
                      <a:r>
                        <a:rPr lang="el-GR" sz="1800" kern="1200" dirty="0">
                          <a:solidFill>
                            <a:schemeClr val="dk1"/>
                          </a:solidFill>
                          <a:latin typeface="+mn-lt"/>
                          <a:ea typeface="+mn-ea"/>
                          <a:cs typeface="+mn-cs"/>
                        </a:rPr>
                        <a:t>,00</a:t>
                      </a:r>
                      <a:endParaRPr lang="en-US" sz="1800" kern="1200" dirty="0">
                        <a:solidFill>
                          <a:schemeClr val="dk1"/>
                        </a:solidFill>
                        <a:latin typeface="+mn-lt"/>
                        <a:ea typeface="+mn-ea"/>
                        <a:cs typeface="+mn-cs"/>
                      </a:endParaRP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0</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57</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57</a:t>
                      </a:r>
                    </a:p>
                  </a:txBody>
                  <a:tcPr marL="0" marR="0" marT="0" marB="0" anchor="b"/>
                </a:tc>
                <a:extLst>
                  <a:ext uri="{0D108BD9-81ED-4DB2-BD59-A6C34878D82A}">
                    <a16:rowId xmlns:a16="http://schemas.microsoft.com/office/drawing/2014/main" val="10004"/>
                  </a:ext>
                </a:extLst>
              </a:tr>
              <a:tr h="245539">
                <a:tc>
                  <a:txBody>
                    <a:bodyPr/>
                    <a:lstStyle/>
                    <a:p>
                      <a:pPr marL="0" algn="ctr" defTabSz="914400" rtl="0" eaLnBrk="1" fontAlgn="b" latinLnBrk="0" hangingPunct="1"/>
                      <a:r>
                        <a:rPr lang="en-US" sz="1800" b="1" kern="1200">
                          <a:solidFill>
                            <a:schemeClr val="dk1"/>
                          </a:solidFill>
                          <a:latin typeface="+mn-lt"/>
                          <a:ea typeface="+mn-ea"/>
                          <a:cs typeface="+mn-cs"/>
                        </a:rPr>
                        <a:t>4</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2</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300</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0</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683</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1</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570</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0</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48</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1</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109</a:t>
                      </a:r>
                    </a:p>
                  </a:txBody>
                  <a:tcPr marL="0" marR="0" marT="0" marB="0" anchor="b"/>
                </a:tc>
                <a:extLst>
                  <a:ext uri="{0D108BD9-81ED-4DB2-BD59-A6C34878D82A}">
                    <a16:rowId xmlns:a16="http://schemas.microsoft.com/office/drawing/2014/main" val="10005"/>
                  </a:ext>
                </a:extLst>
              </a:tr>
              <a:tr h="245539">
                <a:tc>
                  <a:txBody>
                    <a:bodyPr/>
                    <a:lstStyle/>
                    <a:p>
                      <a:pPr marL="0" algn="ctr" defTabSz="914400" rtl="0" eaLnBrk="1" fontAlgn="b" latinLnBrk="0" hangingPunct="1"/>
                      <a:r>
                        <a:rPr lang="en-US" sz="1800" b="1" kern="1200" dirty="0">
                          <a:solidFill>
                            <a:schemeClr val="dk1"/>
                          </a:solidFill>
                          <a:latin typeface="+mn-lt"/>
                          <a:ea typeface="+mn-ea"/>
                          <a:cs typeface="+mn-cs"/>
                        </a:rPr>
                        <a:t>5</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3</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100</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0</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62</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1</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924</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0</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4</a:t>
                      </a:r>
                      <a:r>
                        <a:rPr lang="el-GR" sz="1800" kern="1200" dirty="0">
                          <a:solidFill>
                            <a:schemeClr val="dk1"/>
                          </a:solidFill>
                          <a:latin typeface="+mn-lt"/>
                          <a:ea typeface="+mn-ea"/>
                          <a:cs typeface="+mn-cs"/>
                        </a:rPr>
                        <a:t>0</a:t>
                      </a:r>
                      <a:endParaRPr lang="en-US" sz="1800" kern="1200" dirty="0">
                        <a:solidFill>
                          <a:schemeClr val="dk1"/>
                        </a:solidFill>
                        <a:latin typeface="+mn-lt"/>
                        <a:ea typeface="+mn-ea"/>
                        <a:cs typeface="+mn-cs"/>
                      </a:endParaRP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1</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245</a:t>
                      </a:r>
                    </a:p>
                  </a:txBody>
                  <a:tcPr marL="0" marR="0" marT="0" marB="0" anchor="b"/>
                </a:tc>
                <a:extLst>
                  <a:ext uri="{0D108BD9-81ED-4DB2-BD59-A6C34878D82A}">
                    <a16:rowId xmlns:a16="http://schemas.microsoft.com/office/drawing/2014/main" val="10006"/>
                  </a:ext>
                </a:extLst>
              </a:tr>
              <a:tr h="245539">
                <a:tc>
                  <a:txBody>
                    <a:bodyPr/>
                    <a:lstStyle/>
                    <a:p>
                      <a:pPr marL="0" algn="ctr" defTabSz="914400" rtl="0" eaLnBrk="1" fontAlgn="b" latinLnBrk="0" hangingPunct="1"/>
                      <a:endParaRPr lang="en-US" sz="1800" kern="1200">
                        <a:solidFill>
                          <a:schemeClr val="dk1"/>
                        </a:solidFill>
                        <a:latin typeface="+mn-lt"/>
                        <a:ea typeface="+mn-ea"/>
                        <a:cs typeface="+mn-cs"/>
                      </a:endParaRPr>
                    </a:p>
                  </a:txBody>
                  <a:tcPr marL="0" marR="0" marT="0" marB="0" anchor="b"/>
                </a:tc>
                <a:tc>
                  <a:txBody>
                    <a:bodyPr/>
                    <a:lstStyle/>
                    <a:p>
                      <a:pPr marL="0" algn="ctr" defTabSz="914400" rtl="0" eaLnBrk="1" fontAlgn="b" latinLnBrk="0" hangingPunct="1"/>
                      <a:endParaRPr lang="en-US" sz="1800" kern="1200">
                        <a:solidFill>
                          <a:schemeClr val="dk1"/>
                        </a:solidFill>
                        <a:latin typeface="+mn-lt"/>
                        <a:ea typeface="+mn-ea"/>
                        <a:cs typeface="+mn-cs"/>
                      </a:endParaRPr>
                    </a:p>
                  </a:txBody>
                  <a:tcPr marL="0" marR="0" marT="0" marB="0" anchor="b"/>
                </a:tc>
                <a:tc>
                  <a:txBody>
                    <a:bodyPr/>
                    <a:lstStyle/>
                    <a:p>
                      <a:pPr marL="0" algn="ctr" defTabSz="914400" rtl="0" eaLnBrk="1" fontAlgn="b" latinLnBrk="0" hangingPunct="1"/>
                      <a:r>
                        <a:rPr lang="el-GR" sz="1800" b="1" kern="1200" dirty="0">
                          <a:solidFill>
                            <a:schemeClr val="dk1"/>
                          </a:solidFill>
                          <a:latin typeface="+mn-lt"/>
                          <a:ea typeface="+mn-ea"/>
                          <a:cs typeface="+mn-cs"/>
                        </a:rPr>
                        <a:t>Σύνολο</a:t>
                      </a:r>
                    </a:p>
                  </a:txBody>
                  <a:tcPr marL="0" marR="0" marT="0" marB="0" anchor="b"/>
                </a:tc>
                <a:tc>
                  <a:txBody>
                    <a:bodyPr/>
                    <a:lstStyle/>
                    <a:p>
                      <a:pPr marL="0" algn="r" defTabSz="914400" rtl="0" eaLnBrk="1" fontAlgn="b" latinLnBrk="0" hangingPunct="1"/>
                      <a:r>
                        <a:rPr lang="en-US" sz="1800" b="1" kern="1200" dirty="0">
                          <a:solidFill>
                            <a:schemeClr val="dk1"/>
                          </a:solidFill>
                          <a:latin typeface="+mn-lt"/>
                          <a:ea typeface="+mn-ea"/>
                          <a:cs typeface="+mn-cs"/>
                        </a:rPr>
                        <a:t>1</a:t>
                      </a:r>
                      <a:r>
                        <a:rPr lang="el-GR" sz="1800" b="1" kern="1200" dirty="0">
                          <a:solidFill>
                            <a:schemeClr val="dk1"/>
                          </a:solidFill>
                          <a:latin typeface="+mn-lt"/>
                          <a:ea typeface="+mn-ea"/>
                          <a:cs typeface="+mn-cs"/>
                        </a:rPr>
                        <a:t>.</a:t>
                      </a:r>
                      <a:r>
                        <a:rPr lang="en-US" sz="1800" b="1" kern="1200" dirty="0">
                          <a:solidFill>
                            <a:schemeClr val="dk1"/>
                          </a:solidFill>
                          <a:latin typeface="+mn-lt"/>
                          <a:ea typeface="+mn-ea"/>
                          <a:cs typeface="+mn-cs"/>
                        </a:rPr>
                        <a:t>151</a:t>
                      </a:r>
                    </a:p>
                  </a:txBody>
                  <a:tcPr marL="0" marR="0" marT="0" marB="0" anchor="b"/>
                </a:tc>
                <a:tc>
                  <a:txBody>
                    <a:bodyPr/>
                    <a:lstStyle/>
                    <a:p>
                      <a:pPr marL="0" algn="ctr" defTabSz="914400" rtl="0" eaLnBrk="1" fontAlgn="b" latinLnBrk="0" hangingPunct="1"/>
                      <a:endParaRPr lang="en-US" sz="1800" b="1" kern="1200" dirty="0">
                        <a:solidFill>
                          <a:schemeClr val="dk1"/>
                        </a:solidFill>
                        <a:latin typeface="+mn-lt"/>
                        <a:ea typeface="+mn-ea"/>
                        <a:cs typeface="+mn-cs"/>
                      </a:endParaRPr>
                    </a:p>
                  </a:txBody>
                  <a:tcPr marL="0" marR="0" marT="0" marB="0" anchor="b"/>
                </a:tc>
                <a:tc>
                  <a:txBody>
                    <a:bodyPr/>
                    <a:lstStyle/>
                    <a:p>
                      <a:pPr marL="0" algn="r" defTabSz="914400" rtl="0" eaLnBrk="1" fontAlgn="b" latinLnBrk="0" hangingPunct="1"/>
                      <a:r>
                        <a:rPr lang="en-US" sz="1800" b="1" kern="1200" dirty="0">
                          <a:solidFill>
                            <a:schemeClr val="dk1"/>
                          </a:solidFill>
                          <a:latin typeface="+mn-lt"/>
                          <a:ea typeface="+mn-ea"/>
                          <a:cs typeface="+mn-cs"/>
                        </a:rPr>
                        <a:t>-17</a:t>
                      </a:r>
                    </a:p>
                  </a:txBody>
                  <a:tcPr marL="0" marR="0" marT="0" marB="0" anchor="b"/>
                </a:tc>
                <a:extLst>
                  <a:ext uri="{0D108BD9-81ED-4DB2-BD59-A6C34878D82A}">
                    <a16:rowId xmlns:a16="http://schemas.microsoft.com/office/drawing/2014/main" val="10007"/>
                  </a:ext>
                </a:extLst>
              </a:tr>
            </a:tbl>
          </a:graphicData>
        </a:graphic>
      </p:graphicFrame>
      <p:sp>
        <p:nvSpPr>
          <p:cNvPr id="5" name="TextBox 4"/>
          <p:cNvSpPr txBox="1"/>
          <p:nvPr/>
        </p:nvSpPr>
        <p:spPr>
          <a:xfrm>
            <a:off x="6019800" y="2209800"/>
            <a:ext cx="2590800" cy="707886"/>
          </a:xfrm>
          <a:prstGeom prst="rect">
            <a:avLst/>
          </a:prstGeom>
          <a:noFill/>
        </p:spPr>
        <p:txBody>
          <a:bodyPr wrap="square" rtlCol="0">
            <a:spAutoFit/>
          </a:bodyPr>
          <a:lstStyle/>
          <a:p>
            <a:r>
              <a:rPr lang="el-GR" sz="2000" dirty="0"/>
              <a:t>Το </a:t>
            </a:r>
            <a:r>
              <a:rPr lang="en-US" sz="2000" dirty="0"/>
              <a:t>IRR </a:t>
            </a:r>
            <a:r>
              <a:rPr lang="el-GR" sz="2000" dirty="0"/>
              <a:t>είναι μεταξύ 10% και 20%</a:t>
            </a:r>
            <a:endParaRPr lang="en-US" sz="2000" dirty="0"/>
          </a:p>
        </p:txBody>
      </p:sp>
      <p:sp>
        <p:nvSpPr>
          <p:cNvPr id="6" name="TextBox 5"/>
          <p:cNvSpPr txBox="1"/>
          <p:nvPr/>
        </p:nvSpPr>
        <p:spPr>
          <a:xfrm>
            <a:off x="0" y="3928189"/>
            <a:ext cx="9144000" cy="2677656"/>
          </a:xfrm>
          <a:prstGeom prst="rect">
            <a:avLst/>
          </a:prstGeom>
          <a:noFill/>
        </p:spPr>
        <p:txBody>
          <a:bodyPr wrap="square" rtlCol="0">
            <a:spAutoFit/>
          </a:bodyPr>
          <a:lstStyle/>
          <a:p>
            <a:pPr algn="just"/>
            <a:r>
              <a:rPr lang="el-GR" sz="2400" dirty="0"/>
              <a:t>Διαδικασία </a:t>
            </a:r>
          </a:p>
          <a:p>
            <a:pPr marL="285750" indent="-285750" algn="just">
              <a:buFont typeface="Arial" panose="020B0604020202020204" pitchFamily="34" charset="0"/>
              <a:buChar char="•"/>
            </a:pPr>
            <a:r>
              <a:rPr lang="el-GR" sz="2400" dirty="0"/>
              <a:t>Γίνεται ο υπολογισμός των </a:t>
            </a:r>
            <a:r>
              <a:rPr lang="el-GR" sz="2400" dirty="0" err="1"/>
              <a:t>Χρηματοροών</a:t>
            </a:r>
            <a:endParaRPr lang="el-GR" sz="2400" dirty="0"/>
          </a:p>
          <a:p>
            <a:pPr marL="285750" indent="-285750" algn="just">
              <a:buFont typeface="Arial" panose="020B0604020202020204" pitchFamily="34" charset="0"/>
              <a:buChar char="•"/>
            </a:pPr>
            <a:r>
              <a:rPr lang="el-GR" sz="2400" dirty="0"/>
              <a:t>Γίνεται προεξόφληση με διάφορα επιτόκια μέχρι να βρεθεί θετική Παρούσα Αξία.</a:t>
            </a:r>
          </a:p>
          <a:p>
            <a:pPr marL="285750" indent="-285750" algn="just">
              <a:buFont typeface="Arial" panose="020B0604020202020204" pitchFamily="34" charset="0"/>
              <a:buChar char="•"/>
            </a:pPr>
            <a:r>
              <a:rPr lang="el-GR" sz="2400" dirty="0"/>
              <a:t>Μόλις βρεθεί η θετική παρούσα αξία, δοκιμάζουμε  υψηλότερα επιτόκια μέχρι να βρούμε το επιτόκιο στο οποίο η ΚΠΑ γίνεται αρνητική.</a:t>
            </a:r>
          </a:p>
        </p:txBody>
      </p:sp>
    </p:spTree>
    <p:extLst>
      <p:ext uri="{BB962C8B-B14F-4D97-AF65-F5344CB8AC3E}">
        <p14:creationId xmlns:p14="http://schemas.microsoft.com/office/powerpoint/2010/main" val="6258119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1" y="378043"/>
            <a:ext cx="7543800" cy="1310589"/>
          </a:xfrm>
        </p:spPr>
        <p:txBody>
          <a:bodyPr>
            <a:normAutofit/>
          </a:bodyPr>
          <a:lstStyle/>
          <a:p>
            <a:pPr algn="ctr"/>
            <a:r>
              <a:rPr lang="el-GR" sz="4000" dirty="0">
                <a:solidFill>
                  <a:schemeClr val="tx1"/>
                </a:solidFill>
              </a:rPr>
              <a:t>Εκτίμηση της ΕΣΑ με βάση την Γραμμική Παρεμβολή</a:t>
            </a:r>
            <a:endParaRPr lang="en-US" sz="4000" dirty="0">
              <a:solidFill>
                <a:schemeClr val="tx1"/>
              </a:solidFill>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22960" y="1828800"/>
                <a:ext cx="5120639" cy="609600"/>
              </a:xfrm>
            </p:spPr>
            <p:txBody>
              <a:bodyPr>
                <a:noAutofit/>
              </a:bodyPr>
              <a:lstStyle/>
              <a:p>
                <a:pPr marL="0" indent="0">
                  <a:buNone/>
                </a:pP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panose="02040503050406030204" pitchFamily="18" charset="0"/>
                        </a:rPr>
                        <m:t>𝐼𝑅𝑅</m:t>
                      </m:r>
                      <m:r>
                        <a:rPr lang="en-US" b="0" i="1" smtClean="0">
                          <a:solidFill>
                            <a:schemeClr val="tx1"/>
                          </a:solidFill>
                          <a:latin typeface="Cambria Math" panose="02040503050406030204" pitchFamily="18" charset="0"/>
                        </a:rPr>
                        <m:t>=</m:t>
                      </m:r>
                      <m:sSub>
                        <m:sSubPr>
                          <m:ctrlPr>
                            <a:rPr lang="en-US" b="0"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𝐼𝑅𝑅</m:t>
                          </m:r>
                          <m:r>
                            <m:rPr>
                              <m:nor/>
                            </m:rPr>
                            <a:rPr lang="en-US" dirty="0">
                              <a:solidFill>
                                <a:schemeClr val="tx1"/>
                              </a:solidFill>
                            </a:rPr>
                            <m:t> </m:t>
                          </m:r>
                        </m:e>
                        <m:sub>
                          <m:r>
                            <a:rPr lang="en-US" b="0" i="1" smtClean="0">
                              <a:solidFill>
                                <a:schemeClr val="tx1"/>
                              </a:solidFill>
                              <a:latin typeface="Cambria Math" panose="02040503050406030204" pitchFamily="18" charset="0"/>
                            </a:rPr>
                            <m:t>1 </m:t>
                          </m:r>
                        </m:sub>
                      </m:sSub>
                      <m:r>
                        <a:rPr lang="el-GR" b="0" i="1" smtClean="0">
                          <a:solidFill>
                            <a:schemeClr val="tx1"/>
                          </a:solidFill>
                          <a:latin typeface="Cambria Math" panose="02040503050406030204" pitchFamily="18" charset="0"/>
                        </a:rPr>
                        <m:t>+</m:t>
                      </m:r>
                      <m:f>
                        <m:fPr>
                          <m:ctrlPr>
                            <a:rPr lang="en-US" b="0" i="1" smtClean="0">
                              <a:solidFill>
                                <a:schemeClr val="tx1"/>
                              </a:solidFill>
                              <a:latin typeface="Cambria Math" panose="02040503050406030204" pitchFamily="18" charset="0"/>
                            </a:rPr>
                          </m:ctrlPr>
                        </m:fPr>
                        <m:num>
                          <m:sSub>
                            <m:sSubPr>
                              <m:ctrlPr>
                                <a:rPr lang="en-US" b="0"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𝑁𝑃𝑉</m:t>
                              </m:r>
                            </m:e>
                            <m:sub>
                              <m:r>
                                <a:rPr lang="en-US" b="0" i="1" smtClean="0">
                                  <a:solidFill>
                                    <a:schemeClr val="tx1"/>
                                  </a:solidFill>
                                  <a:latin typeface="Cambria Math" panose="02040503050406030204" pitchFamily="18" charset="0"/>
                                </a:rPr>
                                <m:t>1</m:t>
                              </m:r>
                            </m:sub>
                          </m:sSub>
                          <m:r>
                            <a:rPr lang="en-US" b="0" i="1" smtClean="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𝐼𝑅𝑅</m:t>
                              </m:r>
                              <m:r>
                                <m:rPr>
                                  <m:nor/>
                                </m:rPr>
                                <a:rPr lang="en-US" dirty="0">
                                  <a:solidFill>
                                    <a:schemeClr val="tx1"/>
                                  </a:solidFill>
                                </a:rPr>
                                <m:t> </m:t>
                              </m:r>
                            </m:e>
                            <m:sub>
                              <m:r>
                                <a:rPr lang="en-US" b="0" i="1" smtClean="0">
                                  <a:solidFill>
                                    <a:schemeClr val="tx1"/>
                                  </a:solidFill>
                                  <a:latin typeface="Cambria Math" panose="02040503050406030204" pitchFamily="18" charset="0"/>
                                </a:rPr>
                                <m:t>2</m:t>
                              </m:r>
                              <m:r>
                                <a:rPr lang="en-US" i="1">
                                  <a:solidFill>
                                    <a:schemeClr val="tx1"/>
                                  </a:solidFill>
                                  <a:latin typeface="Cambria Math" panose="02040503050406030204" pitchFamily="18" charset="0"/>
                                </a:rPr>
                                <m:t> </m:t>
                              </m:r>
                            </m:sub>
                          </m:sSub>
                          <m:r>
                            <a:rPr lang="en-US" b="0" i="1" smtClean="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𝐼𝑅𝑅</m:t>
                              </m:r>
                              <m:r>
                                <m:rPr>
                                  <m:nor/>
                                </m:rPr>
                                <a:rPr lang="en-US" dirty="0">
                                  <a:solidFill>
                                    <a:schemeClr val="tx1"/>
                                  </a:solidFill>
                                </a:rPr>
                                <m:t> </m:t>
                              </m:r>
                            </m:e>
                            <m:sub>
                              <m:r>
                                <a:rPr lang="en-US" i="1">
                                  <a:solidFill>
                                    <a:schemeClr val="tx1"/>
                                  </a:solidFill>
                                  <a:latin typeface="Cambria Math" panose="02040503050406030204" pitchFamily="18" charset="0"/>
                                </a:rPr>
                                <m:t>1 </m:t>
                              </m:r>
                            </m:sub>
                          </m:sSub>
                          <m:r>
                            <a:rPr lang="en-US" b="0" i="1" smtClean="0">
                              <a:solidFill>
                                <a:schemeClr val="tx1"/>
                              </a:solidFill>
                              <a:latin typeface="Cambria Math" panose="02040503050406030204" pitchFamily="18" charset="0"/>
                            </a:rPr>
                            <m:t>)</m:t>
                          </m:r>
                        </m:num>
                        <m:den>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𝑁𝑃𝑉</m:t>
                              </m:r>
                            </m:e>
                            <m:sub>
                              <m:r>
                                <a:rPr lang="en-US" i="1">
                                  <a:solidFill>
                                    <a:schemeClr val="tx1"/>
                                  </a:solidFill>
                                  <a:latin typeface="Cambria Math" panose="02040503050406030204" pitchFamily="18" charset="0"/>
                                </a:rPr>
                                <m:t>1</m:t>
                              </m:r>
                            </m:sub>
                          </m:sSub>
                          <m:r>
                            <a:rPr lang="el-GR" b="0" i="1" smtClean="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𝑁𝑃𝑉</m:t>
                              </m:r>
                            </m:e>
                            <m:sub>
                              <m:r>
                                <a:rPr lang="en-US" b="0" i="1" smtClean="0">
                                  <a:solidFill>
                                    <a:schemeClr val="tx1"/>
                                  </a:solidFill>
                                  <a:latin typeface="Cambria Math" panose="02040503050406030204" pitchFamily="18" charset="0"/>
                                </a:rPr>
                                <m:t>2</m:t>
                              </m:r>
                            </m:sub>
                          </m:sSub>
                        </m:den>
                      </m:f>
                    </m:oMath>
                  </m:oMathPara>
                </a14:m>
                <a:endParaRPr lang="en-US" dirty="0">
                  <a:solidFill>
                    <a:schemeClr val="tx1"/>
                  </a:solidFill>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22960" y="1828800"/>
                <a:ext cx="5120639" cy="609600"/>
              </a:xfrm>
              <a:blipFill>
                <a:blip r:embed="rId2"/>
                <a:stretch>
                  <a:fillRect b="-4000"/>
                </a:stretch>
              </a:blipFill>
            </p:spPr>
            <p:txBody>
              <a:bodyPr/>
              <a:lstStyle/>
              <a:p>
                <a:r>
                  <a:rPr lang="el-GR">
                    <a:noFill/>
                  </a:rPr>
                  <a:t> </a:t>
                </a:r>
              </a:p>
            </p:txBody>
          </p:sp>
        </mc:Fallback>
      </mc:AlternateContent>
      <p:sp>
        <p:nvSpPr>
          <p:cNvPr id="4" name="TextBox 3"/>
          <p:cNvSpPr txBox="1"/>
          <p:nvPr/>
        </p:nvSpPr>
        <p:spPr>
          <a:xfrm>
            <a:off x="5631180" y="1870682"/>
            <a:ext cx="3048000" cy="707886"/>
          </a:xfrm>
          <a:prstGeom prst="rect">
            <a:avLst/>
          </a:prstGeom>
          <a:noFill/>
        </p:spPr>
        <p:txBody>
          <a:bodyPr wrap="square" rtlCol="0">
            <a:spAutoFit/>
          </a:bodyPr>
          <a:lstStyle/>
          <a:p>
            <a:r>
              <a:rPr lang="el-GR" sz="2000" dirty="0"/>
              <a:t>Όπου </a:t>
            </a:r>
            <a:r>
              <a:rPr lang="en-US" sz="2000" dirty="0"/>
              <a:t>NPV</a:t>
            </a:r>
            <a:r>
              <a:rPr lang="en-US" sz="1400" dirty="0"/>
              <a:t>1 </a:t>
            </a:r>
            <a:r>
              <a:rPr lang="en-US" sz="2000" dirty="0"/>
              <a:t>&gt; 0 </a:t>
            </a:r>
            <a:r>
              <a:rPr lang="el-GR" sz="2000" dirty="0"/>
              <a:t>για </a:t>
            </a:r>
            <a:r>
              <a:rPr lang="en-US" sz="2000" dirty="0"/>
              <a:t>IRR</a:t>
            </a:r>
            <a:r>
              <a:rPr lang="el-GR" sz="1400" dirty="0"/>
              <a:t>1</a:t>
            </a:r>
            <a:r>
              <a:rPr lang="en-US" sz="2000" dirty="0"/>
              <a:t> </a:t>
            </a:r>
            <a:r>
              <a:rPr lang="el-GR" sz="2000" dirty="0"/>
              <a:t>και </a:t>
            </a:r>
          </a:p>
          <a:p>
            <a:r>
              <a:rPr lang="en-US" sz="2000" dirty="0"/>
              <a:t>NPV</a:t>
            </a:r>
            <a:r>
              <a:rPr lang="el-GR" sz="1400" dirty="0"/>
              <a:t>2</a:t>
            </a:r>
            <a:r>
              <a:rPr lang="en-US" sz="1400" dirty="0"/>
              <a:t> </a:t>
            </a:r>
            <a:r>
              <a:rPr lang="el-GR" sz="2000" dirty="0"/>
              <a:t>&lt;</a:t>
            </a:r>
            <a:r>
              <a:rPr lang="en-US" sz="2000" dirty="0"/>
              <a:t> 0 </a:t>
            </a:r>
            <a:r>
              <a:rPr lang="el-GR" sz="2000" dirty="0"/>
              <a:t>για </a:t>
            </a:r>
            <a:r>
              <a:rPr lang="en-US" sz="2000" dirty="0"/>
              <a:t>IRR</a:t>
            </a:r>
            <a:r>
              <a:rPr lang="el-GR" sz="1600" dirty="0"/>
              <a:t>2</a:t>
            </a:r>
            <a:r>
              <a:rPr lang="el-GR" sz="2000" dirty="0"/>
              <a:t>  </a:t>
            </a:r>
            <a:endParaRPr lang="en-US" sz="2000" dirty="0"/>
          </a:p>
        </p:txBody>
      </p:sp>
      <p:sp>
        <p:nvSpPr>
          <p:cNvPr id="5" name="TextBox 4"/>
          <p:cNvSpPr txBox="1"/>
          <p:nvPr/>
        </p:nvSpPr>
        <p:spPr>
          <a:xfrm>
            <a:off x="685800" y="3276600"/>
            <a:ext cx="6858000" cy="1231106"/>
          </a:xfrm>
          <a:prstGeom prst="rect">
            <a:avLst/>
          </a:prstGeom>
          <a:noFill/>
        </p:spPr>
        <p:txBody>
          <a:bodyPr wrap="square" rtlCol="0">
            <a:spAutoFit/>
          </a:bodyPr>
          <a:lstStyle/>
          <a:p>
            <a:r>
              <a:rPr lang="el-GR" sz="2000" dirty="0"/>
              <a:t>Με βάση το προηγούμενο παράδειγμα έχουμε</a:t>
            </a:r>
          </a:p>
          <a:p>
            <a:endParaRPr lang="el-GR" dirty="0"/>
          </a:p>
          <a:p>
            <a:endParaRPr lang="el-GR" dirty="0"/>
          </a:p>
          <a:p>
            <a:endParaRPr lang="en-US" dirty="0"/>
          </a:p>
        </p:txBody>
      </p:sp>
      <mc:AlternateContent xmlns:mc="http://schemas.openxmlformats.org/markup-compatibility/2006">
        <mc:Choice xmlns:a14="http://schemas.microsoft.com/office/drawing/2010/main" Requires="a14">
          <p:sp>
            <p:nvSpPr>
              <p:cNvPr id="6" name="Content Placeholder 2"/>
              <p:cNvSpPr txBox="1">
                <a:spLocks/>
              </p:cNvSpPr>
              <p:nvPr/>
            </p:nvSpPr>
            <p:spPr>
              <a:xfrm>
                <a:off x="685800" y="3886200"/>
                <a:ext cx="6096000" cy="60960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14:m>
                  <m:oMath xmlns:m="http://schemas.openxmlformats.org/officeDocument/2006/math">
                    <m:r>
                      <a:rPr lang="en-US" i="1" smtClean="0">
                        <a:solidFill>
                          <a:schemeClr val="tx1"/>
                        </a:solidFill>
                        <a:latin typeface="Cambria Math" panose="02040503050406030204" pitchFamily="18" charset="0"/>
                      </a:rPr>
                      <m:t>𝐼𝑅𝑅</m:t>
                    </m:r>
                    <m:r>
                      <a:rPr lang="en-US" i="1" smtClean="0">
                        <a:solidFill>
                          <a:schemeClr val="tx1"/>
                        </a:solidFill>
                        <a:latin typeface="Cambria Math" panose="02040503050406030204" pitchFamily="18" charset="0"/>
                      </a:rPr>
                      <m:t>=10%+</m:t>
                    </m:r>
                    <m:f>
                      <m:fPr>
                        <m:ctrlPr>
                          <a:rPr lang="en-US" i="1" smtClean="0">
                            <a:solidFill>
                              <a:schemeClr val="tx1"/>
                            </a:solidFill>
                            <a:latin typeface="Cambria Math" panose="02040503050406030204" pitchFamily="18" charset="0"/>
                          </a:rPr>
                        </m:ctrlPr>
                      </m:fPr>
                      <m:num>
                        <m:r>
                          <a:rPr lang="en-US" i="1" smtClean="0">
                            <a:solidFill>
                              <a:schemeClr val="tx1"/>
                            </a:solidFill>
                            <a:latin typeface="Cambria Math" panose="02040503050406030204" pitchFamily="18" charset="0"/>
                          </a:rPr>
                          <m:t> </m:t>
                        </m:r>
                        <m:r>
                          <a:rPr lang="el-GR" b="0" i="1" smtClean="0">
                            <a:solidFill>
                              <a:schemeClr val="tx1"/>
                            </a:solidFill>
                            <a:latin typeface="Cambria Math" panose="02040503050406030204" pitchFamily="18" charset="0"/>
                          </a:rPr>
                          <m:t>1</m:t>
                        </m:r>
                        <m:r>
                          <a:rPr lang="el-GR" b="0" i="1" smtClean="0">
                            <a:solidFill>
                              <a:schemeClr val="tx1"/>
                            </a:solidFill>
                            <a:latin typeface="Cambria Math" panose="02040503050406030204" pitchFamily="18" charset="0"/>
                          </a:rPr>
                          <m:t>.</m:t>
                        </m:r>
                        <m:r>
                          <a:rPr lang="el-GR" b="0" i="1" smtClean="0">
                            <a:solidFill>
                              <a:schemeClr val="tx1"/>
                            </a:solidFill>
                            <a:latin typeface="Cambria Math" panose="02040503050406030204" pitchFamily="18" charset="0"/>
                          </a:rPr>
                          <m:t>151 </m:t>
                        </m:r>
                        <m:r>
                          <a:rPr lang="en-US" i="1" smtClean="0">
                            <a:solidFill>
                              <a:schemeClr val="tx1"/>
                            </a:solidFill>
                            <a:latin typeface="Cambria Math" panose="02040503050406030204" pitchFamily="18" charset="0"/>
                          </a:rPr>
                          <m:t>(</m:t>
                        </m:r>
                        <m:r>
                          <a:rPr lang="el-GR" b="0" i="1" smtClean="0">
                            <a:solidFill>
                              <a:schemeClr val="tx1"/>
                            </a:solidFill>
                            <a:latin typeface="Cambria Math" panose="02040503050406030204" pitchFamily="18" charset="0"/>
                          </a:rPr>
                          <m:t>20%</m:t>
                        </m:r>
                        <m:r>
                          <a:rPr lang="en-US" i="1" smtClean="0">
                            <a:solidFill>
                              <a:schemeClr val="tx1"/>
                            </a:solidFill>
                            <a:latin typeface="Cambria Math" panose="02040503050406030204" pitchFamily="18" charset="0"/>
                          </a:rPr>
                          <m:t>−</m:t>
                        </m:r>
                        <m:r>
                          <a:rPr lang="el-GR" b="0" i="1" smtClean="0">
                            <a:solidFill>
                              <a:schemeClr val="tx1"/>
                            </a:solidFill>
                            <a:latin typeface="Cambria Math" panose="02040503050406030204" pitchFamily="18" charset="0"/>
                          </a:rPr>
                          <m:t>10%</m:t>
                        </m:r>
                        <m:r>
                          <a:rPr lang="en-US" i="1" smtClean="0">
                            <a:solidFill>
                              <a:schemeClr val="tx1"/>
                            </a:solidFill>
                            <a:latin typeface="Cambria Math" panose="02040503050406030204" pitchFamily="18" charset="0"/>
                          </a:rPr>
                          <m:t>)</m:t>
                        </m:r>
                      </m:num>
                      <m:den>
                        <m:r>
                          <a:rPr lang="el-GR" i="1" smtClean="0">
                            <a:solidFill>
                              <a:schemeClr val="tx1"/>
                            </a:solidFill>
                            <a:latin typeface="Cambria Math" panose="02040503050406030204" pitchFamily="18" charset="0"/>
                          </a:rPr>
                          <m:t>1</m:t>
                        </m:r>
                        <m:r>
                          <a:rPr lang="el-GR" b="0" i="1" smtClean="0">
                            <a:solidFill>
                              <a:schemeClr val="tx1"/>
                            </a:solidFill>
                            <a:latin typeface="Cambria Math" panose="02040503050406030204" pitchFamily="18" charset="0"/>
                          </a:rPr>
                          <m:t>.</m:t>
                        </m:r>
                        <m:r>
                          <a:rPr lang="el-GR" b="0" i="1" smtClean="0">
                            <a:solidFill>
                              <a:schemeClr val="tx1"/>
                            </a:solidFill>
                            <a:latin typeface="Cambria Math" panose="02040503050406030204" pitchFamily="18" charset="0"/>
                          </a:rPr>
                          <m:t>151+17</m:t>
                        </m:r>
                      </m:den>
                    </m:f>
                  </m:oMath>
                </a14:m>
                <a:r>
                  <a:rPr lang="el-GR" dirty="0">
                    <a:solidFill>
                      <a:schemeClr val="tx1"/>
                    </a:solidFill>
                  </a:rPr>
                  <a:t>=0,19854 ή 19,854%</a:t>
                </a:r>
                <a:endParaRPr lang="en-US" dirty="0">
                  <a:solidFill>
                    <a:schemeClr val="tx1"/>
                  </a:solidFill>
                </a:endParaRPr>
              </a:p>
              <a:p>
                <a:pPr marL="0" indent="0">
                  <a:buNone/>
                </a:pPr>
                <a:endParaRPr lang="en-US" sz="1800" dirty="0">
                  <a:solidFill>
                    <a:schemeClr val="tx1"/>
                  </a:solidFill>
                </a:endParaRPr>
              </a:p>
            </p:txBody>
          </p:sp>
        </mc:Choice>
        <mc:Fallback>
          <p:sp>
            <p:nvSpPr>
              <p:cNvPr id="6" name="Content Placeholder 2"/>
              <p:cNvSpPr txBox="1">
                <a:spLocks noRot="1" noChangeAspect="1" noMove="1" noResize="1" noEditPoints="1" noAdjustHandles="1" noChangeArrowheads="1" noChangeShapeType="1" noTextEdit="1"/>
              </p:cNvSpPr>
              <p:nvPr/>
            </p:nvSpPr>
            <p:spPr>
              <a:xfrm>
                <a:off x="685800" y="3886200"/>
                <a:ext cx="6096000" cy="609600"/>
              </a:xfrm>
              <a:prstGeom prst="rect">
                <a:avLst/>
              </a:prstGeom>
              <a:blipFill>
                <a:blip r:embed="rId3"/>
                <a:stretch>
                  <a:fillRect/>
                </a:stretch>
              </a:blipFill>
            </p:spPr>
            <p:txBody>
              <a:bodyPr/>
              <a:lstStyle/>
              <a:p>
                <a:r>
                  <a:rPr lang="el-GR">
                    <a:noFill/>
                  </a:rPr>
                  <a:t> </a:t>
                </a:r>
              </a:p>
            </p:txBody>
          </p:sp>
        </mc:Fallback>
      </mc:AlternateContent>
    </p:spTree>
    <p:extLst>
      <p:ext uri="{BB962C8B-B14F-4D97-AF65-F5344CB8AC3E}">
        <p14:creationId xmlns:p14="http://schemas.microsoft.com/office/powerpoint/2010/main" val="6337177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l-GR" sz="4000" dirty="0">
                <a:solidFill>
                  <a:schemeClr val="tx1"/>
                </a:solidFill>
              </a:rPr>
              <a:t>Καθαρά Παρούσα Αξία </a:t>
            </a:r>
            <a:br>
              <a:rPr lang="en-US" sz="4000" dirty="0">
                <a:solidFill>
                  <a:schemeClr val="tx1"/>
                </a:solidFill>
              </a:rPr>
            </a:br>
            <a:r>
              <a:rPr lang="el-GR" sz="4000" dirty="0">
                <a:solidFill>
                  <a:schemeClr val="tx1"/>
                </a:solidFill>
              </a:rPr>
              <a:t>(</a:t>
            </a:r>
            <a:r>
              <a:rPr lang="en-US" sz="4000" dirty="0">
                <a:solidFill>
                  <a:schemeClr val="tx1"/>
                </a:solidFill>
              </a:rPr>
              <a:t>Net Present Value) </a:t>
            </a:r>
            <a:br>
              <a:rPr lang="el-GR" sz="4000" dirty="0">
                <a:solidFill>
                  <a:schemeClr val="tx1"/>
                </a:solidFill>
              </a:rPr>
            </a:br>
            <a:r>
              <a:rPr lang="el-GR" sz="4000" dirty="0">
                <a:solidFill>
                  <a:schemeClr val="tx1"/>
                </a:solidFill>
              </a:rPr>
              <a:t>Πλεονεκτήματα και Μειονεκτήματα</a:t>
            </a:r>
            <a:endParaRPr lang="en-US" sz="4000" dirty="0">
              <a:solidFill>
                <a:schemeClr val="tx1"/>
              </a:solidFill>
            </a:endParaRPr>
          </a:p>
        </p:txBody>
      </p:sp>
      <p:sp>
        <p:nvSpPr>
          <p:cNvPr id="3" name="Content Placeholder 2"/>
          <p:cNvSpPr>
            <a:spLocks noGrp="1"/>
          </p:cNvSpPr>
          <p:nvPr>
            <p:ph idx="1"/>
          </p:nvPr>
        </p:nvSpPr>
        <p:spPr>
          <a:xfrm>
            <a:off x="304801" y="1845734"/>
            <a:ext cx="8534400" cy="4023360"/>
          </a:xfrm>
        </p:spPr>
        <p:txBody>
          <a:bodyPr>
            <a:noAutofit/>
          </a:bodyPr>
          <a:lstStyle/>
          <a:p>
            <a:pPr algn="just">
              <a:lnSpc>
                <a:spcPct val="80000"/>
              </a:lnSpc>
            </a:pPr>
            <a:r>
              <a:rPr lang="el-GR" altLang="en-US" dirty="0"/>
              <a:t>Πλεονεκτήματα:</a:t>
            </a:r>
          </a:p>
          <a:p>
            <a:pPr lvl="1" algn="just">
              <a:lnSpc>
                <a:spcPct val="80000"/>
              </a:lnSpc>
            </a:pPr>
            <a:r>
              <a:rPr lang="el-GR" altLang="en-US" sz="2000" dirty="0"/>
              <a:t>Χρησιμοποιεί ταμειακές ροές και όχι καθαρά κέρδη </a:t>
            </a:r>
          </a:p>
          <a:p>
            <a:pPr lvl="1" algn="just">
              <a:lnSpc>
                <a:spcPct val="80000"/>
              </a:lnSpc>
            </a:pPr>
            <a:r>
              <a:rPr lang="el-GR" altLang="en-US" sz="2000" dirty="0"/>
              <a:t>Αναγνωρίζει πλήρως τη διαχρονική αξία του χρήματος </a:t>
            </a:r>
          </a:p>
          <a:p>
            <a:pPr lvl="1" algn="just">
              <a:lnSpc>
                <a:spcPct val="80000"/>
              </a:lnSpc>
            </a:pPr>
            <a:r>
              <a:rPr lang="el-GR" altLang="en-US" sz="2000" dirty="0"/>
              <a:t>Δεν απαιτεί τον καθορισμό της απαιτούμενης απόδοσης στην αρχή της διαδικασίας αλλά μόνο στο τέλος αυτής </a:t>
            </a:r>
          </a:p>
          <a:p>
            <a:pPr lvl="1" algn="just">
              <a:lnSpc>
                <a:spcPct val="80000"/>
              </a:lnSpc>
            </a:pPr>
            <a:r>
              <a:rPr lang="el-GR" altLang="en-US" sz="2000" dirty="0"/>
              <a:t>Αποτελεί ένα μέτρο ασφαλείας σε σχέση με τον κίνδυνο τον οποίο περιλαμβάνει η απόδοση</a:t>
            </a:r>
          </a:p>
          <a:p>
            <a:pPr algn="just">
              <a:lnSpc>
                <a:spcPct val="80000"/>
              </a:lnSpc>
            </a:pPr>
            <a:r>
              <a:rPr lang="el-GR" altLang="en-US" dirty="0"/>
              <a:t>Μειονεκτήματα:</a:t>
            </a:r>
          </a:p>
          <a:p>
            <a:pPr lvl="1" algn="just">
              <a:lnSpc>
                <a:spcPct val="80000"/>
              </a:lnSpc>
            </a:pPr>
            <a:r>
              <a:rPr lang="el-GR" altLang="en-US" sz="2000" dirty="0"/>
              <a:t>Απαιτεί την ακριβή πρόβλεψη των μελλοντικών ταμειακών ροών </a:t>
            </a:r>
          </a:p>
          <a:p>
            <a:pPr lvl="1" algn="just">
              <a:lnSpc>
                <a:spcPct val="80000"/>
              </a:lnSpc>
            </a:pPr>
            <a:r>
              <a:rPr lang="el-GR" altLang="en-US" sz="2000" dirty="0"/>
              <a:t>Υποθέτει ότι οι μελλοντικές ταμειακές εισροές </a:t>
            </a:r>
            <a:r>
              <a:rPr lang="el-GR" altLang="en-US" sz="2000" dirty="0" err="1"/>
              <a:t>επανεπενδύονται</a:t>
            </a:r>
            <a:r>
              <a:rPr lang="el-GR" altLang="en-US" sz="2000" dirty="0"/>
              <a:t> με επιτόκιο ίσο με τον εσωτερικό βαθμό απόδοσης (μαθηματικά της προεξόφλησης)</a:t>
            </a:r>
          </a:p>
          <a:p>
            <a:pPr lvl="1" algn="just">
              <a:lnSpc>
                <a:spcPct val="80000"/>
              </a:lnSpc>
            </a:pPr>
            <a:r>
              <a:rPr lang="el-GR" altLang="en-US" sz="2000" dirty="0"/>
              <a:t>Υποθέτει διαφορετικά επιτόκια επανεπένδυσης των μελλοντικών ταμειακών εισροών, όταν εξετάζει διαφορετικά προγράμματα, παρ’ όλο που η επιχείρηση είναι μία </a:t>
            </a:r>
          </a:p>
          <a:p>
            <a:pPr lvl="1" algn="just">
              <a:lnSpc>
                <a:spcPct val="80000"/>
              </a:lnSpc>
            </a:pPr>
            <a:r>
              <a:rPr lang="el-GR" altLang="en-US" sz="2000" dirty="0"/>
              <a:t>Μπορεί να δώσει πολλαπλούς εσωτερικούς βαθμούς απόδοσης</a:t>
            </a:r>
            <a:endParaRPr lang="en-US" sz="2000" dirty="0"/>
          </a:p>
        </p:txBody>
      </p:sp>
    </p:spTree>
    <p:extLst>
      <p:ext uri="{BB962C8B-B14F-4D97-AF65-F5344CB8AC3E}">
        <p14:creationId xmlns:p14="http://schemas.microsoft.com/office/powerpoint/2010/main" val="21525884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702302"/>
          </a:xfrm>
        </p:spPr>
        <p:txBody>
          <a:bodyPr>
            <a:normAutofit/>
          </a:bodyPr>
          <a:lstStyle/>
          <a:p>
            <a:pPr algn="ctr"/>
            <a:r>
              <a:rPr lang="el-GR" sz="4000" dirty="0">
                <a:solidFill>
                  <a:schemeClr val="tx1"/>
                </a:solidFill>
              </a:rPr>
              <a:t>Σύγκριση ΚΠΑ και ΕΣΑ</a:t>
            </a:r>
            <a:endParaRPr lang="en-US" sz="4000" dirty="0">
              <a:solidFill>
                <a:schemeClr val="tx1"/>
              </a:solidFill>
            </a:endParaRPr>
          </a:p>
        </p:txBody>
      </p:sp>
      <p:sp>
        <p:nvSpPr>
          <p:cNvPr id="3" name="Content Placeholder 2"/>
          <p:cNvSpPr>
            <a:spLocks noGrp="1"/>
          </p:cNvSpPr>
          <p:nvPr>
            <p:ph idx="1"/>
          </p:nvPr>
        </p:nvSpPr>
        <p:spPr/>
        <p:txBody>
          <a:bodyPr/>
          <a:lstStyle/>
          <a:p>
            <a:pPr algn="just"/>
            <a:r>
              <a:rPr lang="el-GR" altLang="en-US" sz="2600" dirty="0">
                <a:solidFill>
                  <a:schemeClr val="tx1"/>
                </a:solidFill>
              </a:rPr>
              <a:t>Όταν η επιχείρηση καλείται να επιλέξει μεταξύ αμοιβαία </a:t>
            </a:r>
            <a:r>
              <a:rPr lang="el-GR" altLang="en-US" sz="2600" dirty="0" err="1">
                <a:solidFill>
                  <a:schemeClr val="tx1"/>
                </a:solidFill>
              </a:rPr>
              <a:t>αποκλειόμενων</a:t>
            </a:r>
            <a:r>
              <a:rPr lang="el-GR" altLang="en-US" sz="2600" dirty="0">
                <a:solidFill>
                  <a:schemeClr val="tx1"/>
                </a:solidFill>
              </a:rPr>
              <a:t> επενδυτικών σχεδίων, οι δύο μέθοδοι ενδεχομένως να οδηγήσουν σε διαφορετικές αποφάσεις</a:t>
            </a:r>
          </a:p>
          <a:p>
            <a:endParaRPr lang="en-US" dirty="0"/>
          </a:p>
        </p:txBody>
      </p:sp>
    </p:spTree>
    <p:extLst>
      <p:ext uri="{BB962C8B-B14F-4D97-AF65-F5344CB8AC3E}">
        <p14:creationId xmlns:p14="http://schemas.microsoft.com/office/powerpoint/2010/main" val="16644315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702302"/>
          </a:xfrm>
        </p:spPr>
        <p:txBody>
          <a:bodyPr>
            <a:normAutofit/>
          </a:bodyPr>
          <a:lstStyle/>
          <a:p>
            <a:pPr algn="ctr"/>
            <a:r>
              <a:rPr lang="el-GR" sz="4000" dirty="0">
                <a:solidFill>
                  <a:schemeClr val="tx1"/>
                </a:solidFill>
              </a:rPr>
              <a:t>Σύγκριση ΚΠΑ και ΕΣΑ</a:t>
            </a:r>
            <a:endParaRPr lang="en-US" sz="4000" dirty="0">
              <a:solidFill>
                <a:schemeClr val="tx1"/>
              </a:solidFill>
            </a:endParaRPr>
          </a:p>
        </p:txBody>
      </p:sp>
      <p:sp>
        <p:nvSpPr>
          <p:cNvPr id="3" name="Content Placeholder 2"/>
          <p:cNvSpPr>
            <a:spLocks noGrp="1"/>
          </p:cNvSpPr>
          <p:nvPr>
            <p:ph idx="1"/>
          </p:nvPr>
        </p:nvSpPr>
        <p:spPr>
          <a:xfrm>
            <a:off x="304801" y="1845734"/>
            <a:ext cx="8610600" cy="4023360"/>
          </a:xfrm>
        </p:spPr>
        <p:txBody>
          <a:bodyPr>
            <a:normAutofit fontScale="92500" lnSpcReduction="20000"/>
          </a:bodyPr>
          <a:lstStyle/>
          <a:p>
            <a:r>
              <a:rPr lang="el-GR" altLang="en-US" sz="2600" dirty="0">
                <a:solidFill>
                  <a:schemeClr val="tx1"/>
                </a:solidFill>
              </a:rPr>
              <a:t>Η εξήγηση βρίσκεται στα μαθηματικά της προεξοφλητικής διαδικασίας</a:t>
            </a:r>
          </a:p>
          <a:p>
            <a:r>
              <a:rPr lang="el-GR" altLang="en-US" sz="2600" dirty="0">
                <a:solidFill>
                  <a:schemeClr val="tx1"/>
                </a:solidFill>
              </a:rPr>
              <a:t>Οι δύο μέθοδοι προϋποθέτουν διαφορετικά επιτόκια επανεπένδυσης ταμειακών ροών:</a:t>
            </a:r>
          </a:p>
          <a:p>
            <a:pPr lvl="1"/>
            <a:r>
              <a:rPr lang="en-US" altLang="en-US" sz="2600" dirty="0">
                <a:solidFill>
                  <a:schemeClr val="tx1"/>
                </a:solidFill>
              </a:rPr>
              <a:t>NPV</a:t>
            </a:r>
            <a:r>
              <a:rPr lang="el-GR" altLang="en-US" sz="2600" dirty="0">
                <a:solidFill>
                  <a:schemeClr val="tx1"/>
                </a:solidFill>
              </a:rPr>
              <a:t>: κόστος κεφαλαίου</a:t>
            </a:r>
          </a:p>
          <a:p>
            <a:pPr lvl="1"/>
            <a:r>
              <a:rPr lang="en-US" altLang="en-US" sz="2600" dirty="0">
                <a:solidFill>
                  <a:schemeClr val="tx1"/>
                </a:solidFill>
              </a:rPr>
              <a:t>IRR</a:t>
            </a:r>
            <a:r>
              <a:rPr lang="el-GR" altLang="en-US" sz="2600" dirty="0">
                <a:solidFill>
                  <a:schemeClr val="tx1"/>
                </a:solidFill>
              </a:rPr>
              <a:t>: ο ίδιος ο </a:t>
            </a:r>
            <a:r>
              <a:rPr lang="en-US" altLang="en-US" sz="2600" dirty="0">
                <a:solidFill>
                  <a:schemeClr val="tx1"/>
                </a:solidFill>
              </a:rPr>
              <a:t>IRR</a:t>
            </a:r>
            <a:endParaRPr lang="el-GR" altLang="en-US" sz="2600" dirty="0">
              <a:solidFill>
                <a:schemeClr val="tx1"/>
              </a:solidFill>
            </a:endParaRPr>
          </a:p>
          <a:p>
            <a:pPr>
              <a:lnSpc>
                <a:spcPct val="80000"/>
              </a:lnSpc>
            </a:pPr>
            <a:r>
              <a:rPr lang="el-GR" altLang="en-US" sz="2600" dirty="0">
                <a:solidFill>
                  <a:schemeClr val="tx1"/>
                </a:solidFill>
              </a:rPr>
              <a:t>Η υπόθεση της </a:t>
            </a:r>
            <a:r>
              <a:rPr lang="en-US" altLang="en-US" sz="2600" dirty="0">
                <a:solidFill>
                  <a:schemeClr val="tx1"/>
                </a:solidFill>
              </a:rPr>
              <a:t>NPV</a:t>
            </a:r>
            <a:r>
              <a:rPr lang="el-GR" altLang="en-US" sz="2600" dirty="0">
                <a:solidFill>
                  <a:schemeClr val="tx1"/>
                </a:solidFill>
              </a:rPr>
              <a:t> είναι πιο σωστή γιατί:</a:t>
            </a:r>
          </a:p>
          <a:p>
            <a:pPr lvl="1" algn="just">
              <a:lnSpc>
                <a:spcPct val="80000"/>
              </a:lnSpc>
            </a:pPr>
            <a:r>
              <a:rPr lang="el-GR" altLang="en-US" sz="2600" dirty="0">
                <a:solidFill>
                  <a:schemeClr val="tx1"/>
                </a:solidFill>
              </a:rPr>
              <a:t>Είναι εκ των πραγμάτων πιο πιθανό και ρεαλιστικό οι ενδιάμεσες ταμειακές ροές να </a:t>
            </a:r>
            <a:r>
              <a:rPr lang="el-GR" altLang="en-US" sz="2600" dirty="0" err="1">
                <a:solidFill>
                  <a:schemeClr val="tx1"/>
                </a:solidFill>
              </a:rPr>
              <a:t>επανεπενδύονται</a:t>
            </a:r>
            <a:r>
              <a:rPr lang="el-GR" altLang="en-US" sz="2600" dirty="0">
                <a:solidFill>
                  <a:schemeClr val="tx1"/>
                </a:solidFill>
              </a:rPr>
              <a:t> στο κόστος κεφαλαίου</a:t>
            </a:r>
          </a:p>
          <a:p>
            <a:pPr lvl="1" algn="just">
              <a:lnSpc>
                <a:spcPct val="80000"/>
              </a:lnSpc>
            </a:pPr>
            <a:r>
              <a:rPr lang="el-GR" altLang="en-US" sz="2600" dirty="0">
                <a:solidFill>
                  <a:schemeClr val="tx1"/>
                </a:solidFill>
              </a:rPr>
              <a:t>Ο </a:t>
            </a:r>
            <a:r>
              <a:rPr lang="en-US" altLang="en-US" sz="2600" dirty="0">
                <a:solidFill>
                  <a:schemeClr val="tx1"/>
                </a:solidFill>
              </a:rPr>
              <a:t>IRR</a:t>
            </a:r>
            <a:r>
              <a:rPr lang="el-GR" altLang="en-US" sz="2600" dirty="0">
                <a:solidFill>
                  <a:schemeClr val="tx1"/>
                </a:solidFill>
              </a:rPr>
              <a:t> υποθέτει ότι σε κάθε διαφορετική περίπτωση οι ταμειακές ροές </a:t>
            </a:r>
            <a:r>
              <a:rPr lang="el-GR" altLang="en-US" sz="2600" dirty="0" err="1">
                <a:solidFill>
                  <a:schemeClr val="tx1"/>
                </a:solidFill>
              </a:rPr>
              <a:t>επανεπενδύονται</a:t>
            </a:r>
            <a:r>
              <a:rPr lang="el-GR" altLang="en-US" sz="2600" dirty="0">
                <a:solidFill>
                  <a:schemeClr val="tx1"/>
                </a:solidFill>
              </a:rPr>
              <a:t> με διαφορετικό επιτόκιο, υπόθεση μη ρεαλιστική</a:t>
            </a:r>
          </a:p>
          <a:p>
            <a:endParaRPr lang="en-US" dirty="0">
              <a:solidFill>
                <a:schemeClr val="tx1"/>
              </a:solidFill>
            </a:endParaRPr>
          </a:p>
        </p:txBody>
      </p:sp>
    </p:spTree>
    <p:extLst>
      <p:ext uri="{BB962C8B-B14F-4D97-AF65-F5344CB8AC3E}">
        <p14:creationId xmlns:p14="http://schemas.microsoft.com/office/powerpoint/2010/main" val="23633365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702302"/>
          </a:xfrm>
        </p:spPr>
        <p:txBody>
          <a:bodyPr>
            <a:normAutofit/>
          </a:bodyPr>
          <a:lstStyle/>
          <a:p>
            <a:pPr algn="ctr"/>
            <a:r>
              <a:rPr lang="el-GR" sz="4000" dirty="0">
                <a:solidFill>
                  <a:schemeClr val="tx1"/>
                </a:solidFill>
              </a:rPr>
              <a:t>Σύγκριση ΚΠΑ και ΕΣΑ</a:t>
            </a:r>
            <a:endParaRPr lang="en-US" sz="4000" b="1" dirty="0">
              <a:solidFill>
                <a:schemeClr val="tx1"/>
              </a:solidFill>
            </a:endParaRPr>
          </a:p>
        </p:txBody>
      </p:sp>
      <p:sp>
        <p:nvSpPr>
          <p:cNvPr id="3" name="Content Placeholder 2"/>
          <p:cNvSpPr>
            <a:spLocks noGrp="1"/>
          </p:cNvSpPr>
          <p:nvPr>
            <p:ph idx="1"/>
          </p:nvPr>
        </p:nvSpPr>
        <p:spPr/>
        <p:txBody>
          <a:bodyPr>
            <a:normAutofit fontScale="92500" lnSpcReduction="20000"/>
          </a:bodyPr>
          <a:lstStyle/>
          <a:p>
            <a:pPr algn="just"/>
            <a:r>
              <a:rPr lang="el-GR" sz="2400" dirty="0">
                <a:solidFill>
                  <a:schemeClr val="tx1"/>
                </a:solidFill>
              </a:rPr>
              <a:t>Οι δύο μέθοδοι αξιολόγησης επενδυτικών προτάσεων μπορεί να οδηγήσουν σε αντίθετες αποφάσεις σχετικά με την απόρριψη ή αποδοχή ενός επενδυτικού σχεδίου. Αυτό μπορεί να συμβεί σε τρεις περιπτώσεις, οι οποίες είναι η εξής:</a:t>
            </a:r>
          </a:p>
          <a:p>
            <a:pPr algn="just">
              <a:buFont typeface="Wingdings" panose="05000000000000000000" pitchFamily="2" charset="2"/>
              <a:buChar char="q"/>
            </a:pPr>
            <a:r>
              <a:rPr lang="el-GR" sz="2400" dirty="0">
                <a:solidFill>
                  <a:schemeClr val="tx1"/>
                </a:solidFill>
              </a:rPr>
              <a:t>Όταν υπάρχουν διαφορές στο μέγεθος της των προγραμμάτων. Στην περίπτωση αυτή έχουμε να συγκρίνουμε ένα μεγάλο επενδυτικό πρόγραμμα με ένα μικρό πρόγραμμα</a:t>
            </a:r>
          </a:p>
          <a:p>
            <a:pPr algn="just">
              <a:buFont typeface="Wingdings" panose="05000000000000000000" pitchFamily="2" charset="2"/>
              <a:buChar char="q"/>
            </a:pPr>
            <a:r>
              <a:rPr lang="el-GR" sz="2400" dirty="0">
                <a:solidFill>
                  <a:schemeClr val="tx1"/>
                </a:solidFill>
              </a:rPr>
              <a:t>Όταν υπάρχουν διαφορές στη διάρκεια ζωής των προγραμμάτων. Σύγκριση ενός βραχυχρόνιου προγράμματος με ένα μακροχρόνιο.</a:t>
            </a:r>
          </a:p>
          <a:p>
            <a:pPr algn="just">
              <a:buFont typeface="Wingdings" panose="05000000000000000000" pitchFamily="2" charset="2"/>
              <a:buChar char="q"/>
            </a:pPr>
            <a:r>
              <a:rPr lang="el-GR" sz="2400" dirty="0">
                <a:solidFill>
                  <a:schemeClr val="tx1"/>
                </a:solidFill>
              </a:rPr>
              <a:t>Όταν υπάρχουν διαφορές στην διαχρονική διάρθρωση των ταμειακών ροών. Σύγκριση ενός προγράμματος στο οποίο αυξάνονται με την πάροδο του χρόνου η χρηματοροές σε σχέση με ένα άλλο στο οποίο μειώνονται η χρηματοροές.</a:t>
            </a:r>
            <a:endParaRPr lang="en-US" sz="2400" dirty="0">
              <a:solidFill>
                <a:schemeClr val="tx1"/>
              </a:solidFill>
            </a:endParaRPr>
          </a:p>
        </p:txBody>
      </p:sp>
    </p:spTree>
    <p:extLst>
      <p:ext uri="{BB962C8B-B14F-4D97-AF65-F5344CB8AC3E}">
        <p14:creationId xmlns:p14="http://schemas.microsoft.com/office/powerpoint/2010/main" val="1692835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702302"/>
          </a:xfrm>
        </p:spPr>
        <p:txBody>
          <a:bodyPr>
            <a:normAutofit/>
          </a:bodyPr>
          <a:lstStyle/>
          <a:p>
            <a:r>
              <a:rPr lang="el-GR" sz="4000" dirty="0">
                <a:solidFill>
                  <a:schemeClr val="tx1"/>
                </a:solidFill>
              </a:rPr>
              <a:t>Είδη επενδύσεων</a:t>
            </a:r>
            <a:endParaRPr lang="en-US" sz="4000" dirty="0">
              <a:solidFill>
                <a:schemeClr val="tx1"/>
              </a:solidFill>
            </a:endParaRPr>
          </a:p>
        </p:txBody>
      </p:sp>
      <p:sp>
        <p:nvSpPr>
          <p:cNvPr id="3" name="Content Placeholder 2"/>
          <p:cNvSpPr>
            <a:spLocks noGrp="1"/>
          </p:cNvSpPr>
          <p:nvPr>
            <p:ph idx="1"/>
          </p:nvPr>
        </p:nvSpPr>
        <p:spPr/>
        <p:txBody>
          <a:bodyPr>
            <a:normAutofit fontScale="92500" lnSpcReduction="20000"/>
          </a:bodyPr>
          <a:lstStyle/>
          <a:p>
            <a:r>
              <a:rPr lang="el-GR" sz="2400" dirty="0">
                <a:solidFill>
                  <a:schemeClr val="tx1"/>
                </a:solidFill>
              </a:rPr>
              <a:t>Τα δυο βασικά είδη επενδύσεων είναι οι επενδύσεις που γίνονται σε</a:t>
            </a:r>
            <a:r>
              <a:rPr lang="en-US" sz="2400" dirty="0">
                <a:solidFill>
                  <a:schemeClr val="tx1"/>
                </a:solidFill>
              </a:rPr>
              <a:t>:</a:t>
            </a:r>
          </a:p>
          <a:p>
            <a:pPr>
              <a:buFont typeface="Wingdings" panose="05000000000000000000" pitchFamily="2" charset="2"/>
              <a:buChar char="q"/>
            </a:pPr>
            <a:r>
              <a:rPr lang="el-GR" sz="2400" dirty="0">
                <a:solidFill>
                  <a:schemeClr val="tx1"/>
                </a:solidFill>
              </a:rPr>
              <a:t>Χρηματοοικονομικά Προϊόντα</a:t>
            </a:r>
            <a:r>
              <a:rPr lang="en-US" sz="2400" dirty="0">
                <a:solidFill>
                  <a:schemeClr val="tx1"/>
                </a:solidFill>
              </a:rPr>
              <a:t> </a:t>
            </a:r>
            <a:r>
              <a:rPr lang="el-GR" sz="2400" dirty="0">
                <a:solidFill>
                  <a:schemeClr val="tx1"/>
                </a:solidFill>
              </a:rPr>
              <a:t>(</a:t>
            </a:r>
            <a:r>
              <a:rPr lang="en-US" sz="2400" dirty="0">
                <a:solidFill>
                  <a:schemeClr val="tx1"/>
                </a:solidFill>
              </a:rPr>
              <a:t>Financial Instruments)</a:t>
            </a:r>
            <a:endParaRPr lang="el-GR" sz="2400" dirty="0">
              <a:solidFill>
                <a:schemeClr val="tx1"/>
              </a:solidFill>
            </a:endParaRPr>
          </a:p>
          <a:p>
            <a:pPr marL="457200" indent="-457200">
              <a:buFont typeface="+mj-lt"/>
              <a:buAutoNum type="arabicPeriod"/>
            </a:pPr>
            <a:r>
              <a:rPr lang="el-GR" sz="2400" dirty="0">
                <a:solidFill>
                  <a:schemeClr val="tx1"/>
                </a:solidFill>
              </a:rPr>
              <a:t>Μετοχές</a:t>
            </a:r>
          </a:p>
          <a:p>
            <a:pPr marL="457200" indent="-457200">
              <a:buFont typeface="+mj-lt"/>
              <a:buAutoNum type="arabicPeriod"/>
            </a:pPr>
            <a:r>
              <a:rPr lang="el-GR" sz="2400" dirty="0">
                <a:solidFill>
                  <a:schemeClr val="tx1"/>
                </a:solidFill>
              </a:rPr>
              <a:t>Ομόλογα (Εταιριών ή Δημοσίου) </a:t>
            </a:r>
          </a:p>
          <a:p>
            <a:pPr marL="457200" indent="-457200">
              <a:buFont typeface="+mj-lt"/>
              <a:buAutoNum type="arabicPeriod"/>
            </a:pPr>
            <a:r>
              <a:rPr lang="el-GR" sz="2400" dirty="0">
                <a:solidFill>
                  <a:schemeClr val="tx1"/>
                </a:solidFill>
              </a:rPr>
              <a:t>Τραπεζικές Καταθέσεις</a:t>
            </a:r>
            <a:endParaRPr lang="en-US" sz="2400" dirty="0">
              <a:solidFill>
                <a:schemeClr val="tx1"/>
              </a:solidFill>
            </a:endParaRPr>
          </a:p>
          <a:p>
            <a:pPr marL="0" indent="0">
              <a:buNone/>
            </a:pPr>
            <a:endParaRPr lang="en-US" sz="2400" dirty="0">
              <a:solidFill>
                <a:schemeClr val="tx1"/>
              </a:solidFill>
            </a:endParaRPr>
          </a:p>
          <a:p>
            <a:pPr>
              <a:buFont typeface="Wingdings" panose="05000000000000000000" pitchFamily="2" charset="2"/>
              <a:buChar char="q"/>
            </a:pPr>
            <a:r>
              <a:rPr lang="el-GR" sz="2400" dirty="0">
                <a:solidFill>
                  <a:schemeClr val="tx1"/>
                </a:solidFill>
              </a:rPr>
              <a:t>Πραγματικά Περιουσιακά Στοιχεία (</a:t>
            </a:r>
            <a:r>
              <a:rPr lang="en-US" sz="2400" dirty="0">
                <a:solidFill>
                  <a:schemeClr val="tx1"/>
                </a:solidFill>
              </a:rPr>
              <a:t>Real Assets)</a:t>
            </a:r>
            <a:endParaRPr lang="el-GR" sz="2400" dirty="0">
              <a:solidFill>
                <a:schemeClr val="tx1"/>
              </a:solidFill>
            </a:endParaRPr>
          </a:p>
          <a:p>
            <a:pPr marL="457200" indent="-457200">
              <a:buFont typeface="+mj-lt"/>
              <a:buAutoNum type="arabicPeriod"/>
            </a:pPr>
            <a:r>
              <a:rPr lang="el-GR" sz="2400" dirty="0">
                <a:solidFill>
                  <a:schemeClr val="tx1"/>
                </a:solidFill>
              </a:rPr>
              <a:t>Κατασκευή ενός Εργοστασίου</a:t>
            </a:r>
          </a:p>
          <a:p>
            <a:pPr marL="457200" indent="-457200">
              <a:buFont typeface="+mj-lt"/>
              <a:buAutoNum type="arabicPeriod"/>
            </a:pPr>
            <a:r>
              <a:rPr lang="el-GR" sz="2400" dirty="0">
                <a:solidFill>
                  <a:schemeClr val="tx1"/>
                </a:solidFill>
              </a:rPr>
              <a:t>Αγορά ενός Εξοπλισμού</a:t>
            </a:r>
            <a:endParaRPr lang="en-US" sz="2400" dirty="0">
              <a:solidFill>
                <a:schemeClr val="tx1"/>
              </a:solidFill>
            </a:endParaRPr>
          </a:p>
        </p:txBody>
      </p:sp>
    </p:spTree>
    <p:extLst>
      <p:ext uri="{BB962C8B-B14F-4D97-AF65-F5344CB8AC3E}">
        <p14:creationId xmlns:p14="http://schemas.microsoft.com/office/powerpoint/2010/main" val="12400435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161196"/>
          </a:xfrm>
        </p:spPr>
        <p:txBody>
          <a:bodyPr>
            <a:normAutofit/>
          </a:bodyPr>
          <a:lstStyle/>
          <a:p>
            <a:pPr algn="ctr"/>
            <a:r>
              <a:rPr lang="el-GR" sz="4000" dirty="0">
                <a:solidFill>
                  <a:schemeClr val="tx1"/>
                </a:solidFill>
              </a:rPr>
              <a:t>Τροποποιημένος Εσωτερικός Συντελεστής Απόδοσης (</a:t>
            </a:r>
            <a:r>
              <a:rPr lang="en-US" sz="4000" dirty="0">
                <a:solidFill>
                  <a:schemeClr val="tx1"/>
                </a:solidFill>
              </a:rPr>
              <a:t>MIRR)</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92500" lnSpcReduction="10000"/>
              </a:bodyPr>
              <a:lstStyle/>
              <a:p>
                <a:pPr algn="just"/>
                <a:r>
                  <a:rPr lang="el-GR" sz="2400" dirty="0">
                    <a:solidFill>
                      <a:schemeClr val="tx1"/>
                    </a:solidFill>
                  </a:rPr>
                  <a:t>Υπάρχουν περιπτώσεις που ένα επενδυτικό σχέδιο εμφανίζει πάνω από ένα συντελεστές εσωτερικούς συντελεστές απόδοσης. Σε αυτή την περίπτωση χρησιμοποιούμε την λύση της ΚΠΑ  για να είμαστε σίγουροι για το αποτέλεσμα. Αν όμως χρειάζεται να βρούμε ένα εσωτερικό συντελεστή απόδοσης, τότε χρησιμοποιούμε τον παρακάτω τύπο</a:t>
                </a:r>
              </a:p>
              <a:p>
                <a:pPr algn="just"/>
                <a:endParaRPr lang="el-GR" sz="2400" dirty="0">
                  <a:solidFill>
                    <a:schemeClr val="tx1"/>
                  </a:solidFill>
                </a:endParaRPr>
              </a:p>
              <a:p>
                <a:pPr algn="just"/>
                <a14:m>
                  <m:oMath xmlns:m="http://schemas.openxmlformats.org/officeDocument/2006/math">
                    <m:r>
                      <a:rPr lang="en-US" sz="2400" b="0" i="1" smtClean="0">
                        <a:solidFill>
                          <a:schemeClr val="tx1"/>
                        </a:solidFill>
                        <a:latin typeface="Cambria Math" panose="02040503050406030204" pitchFamily="18" charset="0"/>
                      </a:rPr>
                      <m:t>𝑀𝐼𝑅𝑅</m:t>
                    </m:r>
                    <m:r>
                      <a:rPr lang="en-US" sz="2400" b="0" i="1" smtClean="0">
                        <a:solidFill>
                          <a:schemeClr val="tx1"/>
                        </a:solidFill>
                        <a:latin typeface="Cambria Math" panose="02040503050406030204" pitchFamily="18" charset="0"/>
                      </a:rPr>
                      <m:t>=</m:t>
                    </m:r>
                    <m:sSup>
                      <m:sSupPr>
                        <m:ctrlPr>
                          <a:rPr lang="en-US" sz="2400" b="0" i="1" smtClean="0">
                            <a:solidFill>
                              <a:schemeClr val="tx1"/>
                            </a:solidFill>
                            <a:latin typeface="Cambria Math" panose="02040503050406030204" pitchFamily="18" charset="0"/>
                          </a:rPr>
                        </m:ctrlPr>
                      </m:sSupPr>
                      <m:e>
                        <m:d>
                          <m:dPr>
                            <m:ctrlPr>
                              <a:rPr lang="en-US" sz="2400" b="0" i="1" smtClean="0">
                                <a:solidFill>
                                  <a:schemeClr val="tx1"/>
                                </a:solidFill>
                                <a:latin typeface="Cambria Math" panose="02040503050406030204" pitchFamily="18" charset="0"/>
                              </a:rPr>
                            </m:ctrlPr>
                          </m:dPr>
                          <m:e>
                            <m:f>
                              <m:fPr>
                                <m:ctrlPr>
                                  <a:rPr lang="el-GR" sz="2400" b="0" i="1" smtClean="0">
                                    <a:solidFill>
                                      <a:schemeClr val="tx1"/>
                                    </a:solidFill>
                                    <a:latin typeface="Cambria Math" panose="02040503050406030204" pitchFamily="18" charset="0"/>
                                  </a:rPr>
                                </m:ctrlPr>
                              </m:fPr>
                              <m:num>
                                <m:r>
                                  <m:rPr>
                                    <m:sty m:val="p"/>
                                  </m:rPr>
                                  <a:rPr lang="el-GR" sz="2400">
                                    <a:solidFill>
                                      <a:schemeClr val="tx1"/>
                                    </a:solidFill>
                                    <a:latin typeface="Cambria Math" panose="02040503050406030204" pitchFamily="18" charset="0"/>
                                  </a:rPr>
                                  <m:t>Μελλ</m:t>
                                </m:r>
                                <m:r>
                                  <a:rPr lang="el-GR" sz="2400" i="1">
                                    <a:solidFill>
                                      <a:schemeClr val="tx1"/>
                                    </a:solidFill>
                                    <a:latin typeface="Cambria Math" panose="02040503050406030204" pitchFamily="18" charset="0"/>
                                  </a:rPr>
                                  <m:t>𝜊𝜈𝜏𝜄𝜅𝜂</m:t>
                                </m:r>
                                <m:r>
                                  <a:rPr lang="el-GR" sz="2400" i="1">
                                    <a:solidFill>
                                      <a:schemeClr val="tx1"/>
                                    </a:solidFill>
                                    <a:latin typeface="Cambria Math" panose="02040503050406030204" pitchFamily="18" charset="0"/>
                                  </a:rPr>
                                  <m:t> </m:t>
                                </m:r>
                                <m:r>
                                  <m:rPr>
                                    <m:sty m:val="p"/>
                                  </m:rPr>
                                  <a:rPr lang="el-GR" sz="2400">
                                    <a:solidFill>
                                      <a:schemeClr val="tx1"/>
                                    </a:solidFill>
                                    <a:latin typeface="Cambria Math" panose="02040503050406030204" pitchFamily="18" charset="0"/>
                                  </a:rPr>
                                  <m:t>Αξ</m:t>
                                </m:r>
                                <m:r>
                                  <a:rPr lang="el-GR" sz="2400" i="1">
                                    <a:solidFill>
                                      <a:schemeClr val="tx1"/>
                                    </a:solidFill>
                                    <a:latin typeface="Cambria Math" panose="02040503050406030204" pitchFamily="18" charset="0"/>
                                  </a:rPr>
                                  <m:t>𝜄𝛼</m:t>
                                </m:r>
                                <m:r>
                                  <a:rPr lang="el-GR" sz="2400" i="1">
                                    <a:solidFill>
                                      <a:schemeClr val="tx1"/>
                                    </a:solidFill>
                                    <a:latin typeface="Cambria Math" panose="02040503050406030204" pitchFamily="18" charset="0"/>
                                  </a:rPr>
                                  <m:t> </m:t>
                                </m:r>
                                <m:r>
                                  <m:rPr>
                                    <m:sty m:val="p"/>
                                  </m:rPr>
                                  <a:rPr lang="el-GR" sz="2400">
                                    <a:solidFill>
                                      <a:schemeClr val="tx1"/>
                                    </a:solidFill>
                                    <a:latin typeface="Cambria Math" panose="02040503050406030204" pitchFamily="18" charset="0"/>
                                  </a:rPr>
                                  <m:t>Εισρο</m:t>
                                </m:r>
                                <m:r>
                                  <m:rPr>
                                    <m:sty m:val="p"/>
                                  </m:rPr>
                                  <a:rPr lang="el-GR" sz="2400" i="1">
                                    <a:solidFill>
                                      <a:schemeClr val="tx1"/>
                                    </a:solidFill>
                                    <a:latin typeface="Cambria Math" panose="02040503050406030204" pitchFamily="18" charset="0"/>
                                  </a:rPr>
                                  <m:t>ώ</m:t>
                                </m:r>
                                <m:r>
                                  <a:rPr lang="el-GR" sz="2400" i="1">
                                    <a:solidFill>
                                      <a:schemeClr val="tx1"/>
                                    </a:solidFill>
                                    <a:latin typeface="Cambria Math" panose="02040503050406030204" pitchFamily="18" charset="0"/>
                                  </a:rPr>
                                  <m:t>𝜈</m:t>
                                </m:r>
                              </m:num>
                              <m:den>
                                <m:r>
                                  <m:rPr>
                                    <m:sty m:val="p"/>
                                  </m:rPr>
                                  <a:rPr lang="el-GR" sz="2400" b="0" i="0" smtClean="0">
                                    <a:solidFill>
                                      <a:schemeClr val="tx1"/>
                                    </a:solidFill>
                                    <a:latin typeface="Cambria Math" panose="02040503050406030204" pitchFamily="18" charset="0"/>
                                  </a:rPr>
                                  <m:t>Παρούσα</m:t>
                                </m:r>
                                <m:r>
                                  <a:rPr lang="el-GR" sz="2400" b="0" i="0" smtClean="0">
                                    <a:solidFill>
                                      <a:schemeClr val="tx1"/>
                                    </a:solidFill>
                                    <a:latin typeface="Cambria Math" panose="02040503050406030204" pitchFamily="18" charset="0"/>
                                  </a:rPr>
                                  <m:t> </m:t>
                                </m:r>
                                <m:r>
                                  <m:rPr>
                                    <m:sty m:val="p"/>
                                  </m:rPr>
                                  <a:rPr lang="el-GR" sz="2400">
                                    <a:solidFill>
                                      <a:schemeClr val="tx1"/>
                                    </a:solidFill>
                                    <a:latin typeface="Cambria Math" panose="02040503050406030204" pitchFamily="18" charset="0"/>
                                  </a:rPr>
                                  <m:t>Αξ</m:t>
                                </m:r>
                                <m:r>
                                  <a:rPr lang="el-GR" sz="2400" i="1">
                                    <a:solidFill>
                                      <a:schemeClr val="tx1"/>
                                    </a:solidFill>
                                    <a:latin typeface="Cambria Math" panose="02040503050406030204" pitchFamily="18" charset="0"/>
                                  </a:rPr>
                                  <m:t>𝜄𝛼</m:t>
                                </m:r>
                                <m:r>
                                  <a:rPr lang="el-GR" sz="2400" i="1">
                                    <a:solidFill>
                                      <a:schemeClr val="tx1"/>
                                    </a:solidFill>
                                    <a:latin typeface="Cambria Math" panose="02040503050406030204" pitchFamily="18" charset="0"/>
                                  </a:rPr>
                                  <m:t> </m:t>
                                </m:r>
                                <m:r>
                                  <m:rPr>
                                    <m:sty m:val="p"/>
                                  </m:rPr>
                                  <a:rPr lang="el-GR" sz="2400">
                                    <a:solidFill>
                                      <a:schemeClr val="tx1"/>
                                    </a:solidFill>
                                    <a:latin typeface="Cambria Math" panose="02040503050406030204" pitchFamily="18" charset="0"/>
                                  </a:rPr>
                                  <m:t>Ε</m:t>
                                </m:r>
                                <m:r>
                                  <m:rPr>
                                    <m:sty m:val="p"/>
                                  </m:rPr>
                                  <a:rPr lang="el-GR" sz="2400" b="0" i="0" smtClean="0">
                                    <a:solidFill>
                                      <a:schemeClr val="tx1"/>
                                    </a:solidFill>
                                    <a:latin typeface="Cambria Math" panose="02040503050406030204" pitchFamily="18" charset="0"/>
                                  </a:rPr>
                                  <m:t>κ</m:t>
                                </m:r>
                                <m:r>
                                  <m:rPr>
                                    <m:sty m:val="p"/>
                                  </m:rPr>
                                  <a:rPr lang="el-GR" sz="2400">
                                    <a:solidFill>
                                      <a:schemeClr val="tx1"/>
                                    </a:solidFill>
                                    <a:latin typeface="Cambria Math" panose="02040503050406030204" pitchFamily="18" charset="0"/>
                                  </a:rPr>
                                  <m:t>ρο</m:t>
                                </m:r>
                                <m:r>
                                  <m:rPr>
                                    <m:sty m:val="p"/>
                                  </m:rPr>
                                  <a:rPr lang="el-GR" sz="2400" i="1">
                                    <a:solidFill>
                                      <a:schemeClr val="tx1"/>
                                    </a:solidFill>
                                    <a:latin typeface="Cambria Math" panose="02040503050406030204" pitchFamily="18" charset="0"/>
                                  </a:rPr>
                                  <m:t>ώ</m:t>
                                </m:r>
                                <m:r>
                                  <a:rPr lang="el-GR" sz="2400" i="1">
                                    <a:solidFill>
                                      <a:schemeClr val="tx1"/>
                                    </a:solidFill>
                                    <a:latin typeface="Cambria Math" panose="02040503050406030204" pitchFamily="18" charset="0"/>
                                  </a:rPr>
                                  <m:t>𝜈</m:t>
                                </m:r>
                              </m:den>
                            </m:f>
                          </m:e>
                        </m:d>
                      </m:e>
                      <m:sup>
                        <m:f>
                          <m:fPr>
                            <m:ctrlPr>
                              <a:rPr lang="el-GR" sz="2400" b="0" i="1" smtClean="0">
                                <a:solidFill>
                                  <a:schemeClr val="tx1"/>
                                </a:solidFill>
                                <a:latin typeface="Cambria Math" panose="02040503050406030204" pitchFamily="18" charset="0"/>
                              </a:rPr>
                            </m:ctrlPr>
                          </m:fPr>
                          <m:num>
                            <m:r>
                              <a:rPr lang="el-GR" sz="2400" b="0" i="1" smtClean="0">
                                <a:solidFill>
                                  <a:schemeClr val="tx1"/>
                                </a:solidFill>
                                <a:latin typeface="Cambria Math" panose="02040503050406030204" pitchFamily="18" charset="0"/>
                              </a:rPr>
                              <m:t>1</m:t>
                            </m:r>
                          </m:num>
                          <m:den>
                            <m:r>
                              <a:rPr lang="en-US" sz="2400" b="0" i="1" smtClean="0">
                                <a:solidFill>
                                  <a:schemeClr val="tx1"/>
                                </a:solidFill>
                                <a:latin typeface="Cambria Math" panose="02040503050406030204" pitchFamily="18" charset="0"/>
                              </a:rPr>
                              <m:t>𝑛</m:t>
                            </m:r>
                          </m:den>
                        </m:f>
                      </m:sup>
                    </m:sSup>
                    <m:r>
                      <a:rPr lang="en-US" sz="2400" b="0" i="0" smtClean="0">
                        <a:solidFill>
                          <a:schemeClr val="tx1"/>
                        </a:solidFill>
                        <a:latin typeface="Cambria Math" panose="02040503050406030204" pitchFamily="18" charset="0"/>
                      </a:rPr>
                      <m:t> −1</m:t>
                    </m:r>
                  </m:oMath>
                </a14:m>
                <a:r>
                  <a:rPr lang="el-GR" sz="2400" dirty="0">
                    <a:solidFill>
                      <a:schemeClr val="tx1"/>
                    </a:solidFill>
                  </a:rPr>
                  <a:t> , </a:t>
                </a:r>
              </a:p>
              <a:p>
                <a:pPr algn="just"/>
                <a:endParaRPr lang="el-GR" sz="2400" dirty="0">
                  <a:solidFill>
                    <a:schemeClr val="tx1"/>
                  </a:solidFill>
                </a:endParaRPr>
              </a:p>
              <a:p>
                <a:pPr algn="just"/>
                <a:r>
                  <a:rPr lang="el-GR" sz="2400" dirty="0">
                    <a:solidFill>
                      <a:schemeClr val="tx1"/>
                    </a:solidFill>
                  </a:rPr>
                  <a:t>όπου </a:t>
                </a:r>
                <a:r>
                  <a:rPr lang="en-US" sz="2400" dirty="0">
                    <a:solidFill>
                      <a:schemeClr val="tx1"/>
                    </a:solidFill>
                  </a:rPr>
                  <a:t>n </a:t>
                </a:r>
                <a:r>
                  <a:rPr lang="el-GR" sz="2400" dirty="0">
                    <a:solidFill>
                      <a:schemeClr val="tx1"/>
                    </a:solidFill>
                  </a:rPr>
                  <a:t>η διάρκεια του επενδυτικού σχεδίου.</a:t>
                </a:r>
                <a:endParaRPr lang="en-US" sz="2400" dirty="0">
                  <a:solidFill>
                    <a:schemeClr val="tx1"/>
                  </a:solidFill>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50" t="-2576" r="-2262"/>
                </a:stretch>
              </a:blipFill>
            </p:spPr>
            <p:txBody>
              <a:bodyPr/>
              <a:lstStyle/>
              <a:p>
                <a:r>
                  <a:rPr lang="el-GR">
                    <a:noFill/>
                  </a:rPr>
                  <a:t> </a:t>
                </a:r>
              </a:p>
            </p:txBody>
          </p:sp>
        </mc:Fallback>
      </mc:AlternateContent>
    </p:spTree>
    <p:extLst>
      <p:ext uri="{BB962C8B-B14F-4D97-AF65-F5344CB8AC3E}">
        <p14:creationId xmlns:p14="http://schemas.microsoft.com/office/powerpoint/2010/main" val="21106913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l-GR" sz="4000" dirty="0">
                <a:solidFill>
                  <a:schemeClr val="tx1"/>
                </a:solidFill>
              </a:rPr>
              <a:t>Τροποποιημένος Εσωτερικός Συντελεστής Απόδοσης (</a:t>
            </a:r>
            <a:r>
              <a:rPr lang="en-US" sz="4000" dirty="0">
                <a:solidFill>
                  <a:schemeClr val="tx1"/>
                </a:solidFill>
              </a:rPr>
              <a:t>MIRR)</a:t>
            </a:r>
            <a:r>
              <a:rPr lang="el-GR" sz="4000" dirty="0">
                <a:solidFill>
                  <a:schemeClr val="tx1"/>
                </a:solidFill>
              </a:rPr>
              <a:t> Παράδειγμα</a:t>
            </a:r>
            <a:endParaRPr lang="en-US" sz="4000"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94122642"/>
              </p:ext>
            </p:extLst>
          </p:nvPr>
        </p:nvGraphicFramePr>
        <p:xfrm>
          <a:off x="990600" y="2057400"/>
          <a:ext cx="5638800" cy="2247900"/>
        </p:xfrm>
        <a:graphic>
          <a:graphicData uri="http://schemas.openxmlformats.org/drawingml/2006/table">
            <a:tbl>
              <a:tblPr>
                <a:tableStyleId>{5C22544A-7EE6-4342-B048-85BDC9FD1C3A}</a:tableStyleId>
              </a:tblPr>
              <a:tblGrid>
                <a:gridCol w="646229">
                  <a:extLst>
                    <a:ext uri="{9D8B030D-6E8A-4147-A177-3AD203B41FA5}">
                      <a16:colId xmlns:a16="http://schemas.microsoft.com/office/drawing/2014/main" val="20000"/>
                    </a:ext>
                  </a:extLst>
                </a:gridCol>
                <a:gridCol w="646229">
                  <a:extLst>
                    <a:ext uri="{9D8B030D-6E8A-4147-A177-3AD203B41FA5}">
                      <a16:colId xmlns:a16="http://schemas.microsoft.com/office/drawing/2014/main" val="20001"/>
                    </a:ext>
                  </a:extLst>
                </a:gridCol>
                <a:gridCol w="51607">
                  <a:extLst>
                    <a:ext uri="{9D8B030D-6E8A-4147-A177-3AD203B41FA5}">
                      <a16:colId xmlns:a16="http://schemas.microsoft.com/office/drawing/2014/main" val="20002"/>
                    </a:ext>
                  </a:extLst>
                </a:gridCol>
                <a:gridCol w="3163833">
                  <a:extLst>
                    <a:ext uri="{9D8B030D-6E8A-4147-A177-3AD203B41FA5}">
                      <a16:colId xmlns:a16="http://schemas.microsoft.com/office/drawing/2014/main" val="20003"/>
                    </a:ext>
                  </a:extLst>
                </a:gridCol>
                <a:gridCol w="1130902">
                  <a:extLst>
                    <a:ext uri="{9D8B030D-6E8A-4147-A177-3AD203B41FA5}">
                      <a16:colId xmlns:a16="http://schemas.microsoft.com/office/drawing/2014/main" val="20004"/>
                    </a:ext>
                  </a:extLst>
                </a:gridCol>
              </a:tblGrid>
              <a:tr h="190500">
                <a:tc>
                  <a:txBody>
                    <a:bodyPr/>
                    <a:lstStyle/>
                    <a:p>
                      <a:pPr marL="0" algn="ctr" defTabSz="914400" rtl="0" eaLnBrk="1" fontAlgn="b" latinLnBrk="0" hangingPunct="1"/>
                      <a:r>
                        <a:rPr lang="el-GR" sz="1800" kern="1200" dirty="0">
                          <a:solidFill>
                            <a:schemeClr val="dk1"/>
                          </a:solidFill>
                          <a:latin typeface="+mn-lt"/>
                          <a:ea typeface="+mn-ea"/>
                          <a:cs typeface="+mn-cs"/>
                        </a:rPr>
                        <a:t>Έτη</a:t>
                      </a:r>
                    </a:p>
                  </a:txBody>
                  <a:tcPr marL="0" marR="0" marT="0" marB="0" anchor="b"/>
                </a:tc>
                <a:tc>
                  <a:txBody>
                    <a:bodyPr/>
                    <a:lstStyle/>
                    <a:p>
                      <a:pPr marL="0" algn="ctr" defTabSz="914400" rtl="0" eaLnBrk="1" fontAlgn="b" latinLnBrk="0" hangingPunct="1"/>
                      <a:r>
                        <a:rPr lang="en-US" sz="1800" kern="1200" dirty="0">
                          <a:solidFill>
                            <a:schemeClr val="dk1"/>
                          </a:solidFill>
                          <a:latin typeface="+mn-lt"/>
                          <a:ea typeface="+mn-ea"/>
                          <a:cs typeface="+mn-cs"/>
                        </a:rPr>
                        <a:t>CFA</a:t>
                      </a:r>
                    </a:p>
                  </a:txBody>
                  <a:tcPr marL="0" marR="0" marT="0" marB="0" anchor="b"/>
                </a:tc>
                <a:tc>
                  <a:txBody>
                    <a:bodyPr/>
                    <a:lstStyle/>
                    <a:p>
                      <a:pPr marL="0" algn="l" defTabSz="914400" rtl="0" eaLnBrk="1" fontAlgn="b" latinLnBrk="0" hangingPunct="1"/>
                      <a:endParaRPr lang="en-US" sz="1800" kern="1200">
                        <a:solidFill>
                          <a:schemeClr val="dk1"/>
                        </a:solidFill>
                        <a:latin typeface="+mn-lt"/>
                        <a:ea typeface="+mn-ea"/>
                        <a:cs typeface="+mn-cs"/>
                      </a:endParaRPr>
                    </a:p>
                  </a:txBody>
                  <a:tcPr marL="0" marR="0" marT="0" marB="0" anchor="b"/>
                </a:tc>
                <a:tc>
                  <a:txBody>
                    <a:bodyPr/>
                    <a:lstStyle/>
                    <a:p>
                      <a:pPr marL="0" algn="ctr" defTabSz="914400" rtl="0" eaLnBrk="1" fontAlgn="b" latinLnBrk="0" hangingPunct="1"/>
                      <a:r>
                        <a:rPr lang="el-GR" sz="1800" kern="1200" dirty="0">
                          <a:solidFill>
                            <a:schemeClr val="dk1"/>
                          </a:solidFill>
                          <a:latin typeface="+mn-lt"/>
                          <a:ea typeface="+mn-ea"/>
                          <a:cs typeface="+mn-cs"/>
                        </a:rPr>
                        <a:t>Συντελεστής Μελλοντικής Αξίας 7% ((1+k)^(n-1))</a:t>
                      </a:r>
                    </a:p>
                  </a:txBody>
                  <a:tcPr marL="0" marR="0" marT="0" marB="0" anchor="b"/>
                </a:tc>
                <a:tc>
                  <a:txBody>
                    <a:bodyPr/>
                    <a:lstStyle/>
                    <a:p>
                      <a:pPr marL="0" algn="ctr" defTabSz="914400" rtl="0" eaLnBrk="1" fontAlgn="b" latinLnBrk="0" hangingPunct="1"/>
                      <a:r>
                        <a:rPr lang="el-GR" sz="1800" kern="1200" dirty="0">
                          <a:solidFill>
                            <a:schemeClr val="dk1"/>
                          </a:solidFill>
                          <a:latin typeface="+mn-lt"/>
                          <a:ea typeface="+mn-ea"/>
                          <a:cs typeface="+mn-cs"/>
                        </a:rPr>
                        <a:t>Μελλοντική Αξία</a:t>
                      </a:r>
                    </a:p>
                  </a:txBody>
                  <a:tcPr marL="0" marR="0" marT="0" marB="0" anchor="b"/>
                </a:tc>
                <a:extLst>
                  <a:ext uri="{0D108BD9-81ED-4DB2-BD59-A6C34878D82A}">
                    <a16:rowId xmlns:a16="http://schemas.microsoft.com/office/drawing/2014/main" val="10000"/>
                  </a:ext>
                </a:extLst>
              </a:tr>
              <a:tr h="190500">
                <a:tc>
                  <a:txBody>
                    <a:bodyPr/>
                    <a:lstStyle/>
                    <a:p>
                      <a:pPr marL="0" algn="ctr" defTabSz="914400" rtl="0" eaLnBrk="1" fontAlgn="b" latinLnBrk="0" hangingPunct="1"/>
                      <a:r>
                        <a:rPr lang="en-US" sz="1800" kern="1200" dirty="0">
                          <a:solidFill>
                            <a:schemeClr val="dk1"/>
                          </a:solidFill>
                          <a:latin typeface="+mn-lt"/>
                          <a:ea typeface="+mn-ea"/>
                          <a:cs typeface="+mn-cs"/>
                        </a:rPr>
                        <a:t>0</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-5</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000</a:t>
                      </a:r>
                    </a:p>
                  </a:txBody>
                  <a:tcPr marL="0" marR="0" marT="0" marB="0" anchor="b"/>
                </a:tc>
                <a:tc>
                  <a:txBody>
                    <a:bodyPr/>
                    <a:lstStyle/>
                    <a:p>
                      <a:pPr marL="0" algn="r" defTabSz="914400" rtl="0" eaLnBrk="1" fontAlgn="b" latinLnBrk="0" hangingPunct="1"/>
                      <a:endParaRPr lang="en-US" sz="1800" kern="1200">
                        <a:solidFill>
                          <a:schemeClr val="dk1"/>
                        </a:solidFill>
                        <a:latin typeface="+mn-lt"/>
                        <a:ea typeface="+mn-ea"/>
                        <a:cs typeface="+mn-cs"/>
                      </a:endParaRPr>
                    </a:p>
                  </a:txBody>
                  <a:tcPr marL="0" marR="0" marT="0" marB="0" anchor="b"/>
                </a:tc>
                <a:tc>
                  <a:txBody>
                    <a:bodyPr/>
                    <a:lstStyle/>
                    <a:p>
                      <a:pPr marL="0" algn="r" defTabSz="914400" rtl="0" eaLnBrk="1" fontAlgn="b" latinLnBrk="0" hangingPunct="1"/>
                      <a:endParaRPr lang="en-US" sz="1800" kern="1200" dirty="0">
                        <a:solidFill>
                          <a:schemeClr val="dk1"/>
                        </a:solidFill>
                        <a:latin typeface="+mn-lt"/>
                        <a:ea typeface="+mn-ea"/>
                        <a:cs typeface="+mn-cs"/>
                      </a:endParaRPr>
                    </a:p>
                  </a:txBody>
                  <a:tcPr marL="0" marR="0" marT="0" marB="0" anchor="b"/>
                </a:tc>
                <a:tc>
                  <a:txBody>
                    <a:bodyPr/>
                    <a:lstStyle/>
                    <a:p>
                      <a:pPr marL="0" algn="r" defTabSz="914400" rtl="0" eaLnBrk="1" fontAlgn="b" latinLnBrk="0" hangingPunct="1"/>
                      <a:endParaRPr lang="en-US" sz="1800" kern="1200">
                        <a:solidFill>
                          <a:schemeClr val="dk1"/>
                        </a:solidFill>
                        <a:latin typeface="+mn-lt"/>
                        <a:ea typeface="+mn-ea"/>
                        <a:cs typeface="+mn-cs"/>
                      </a:endParaRPr>
                    </a:p>
                  </a:txBody>
                  <a:tcPr marL="0" marR="0" marT="0" marB="0" anchor="b"/>
                </a:tc>
                <a:extLst>
                  <a:ext uri="{0D108BD9-81ED-4DB2-BD59-A6C34878D82A}">
                    <a16:rowId xmlns:a16="http://schemas.microsoft.com/office/drawing/2014/main" val="10001"/>
                  </a:ext>
                </a:extLst>
              </a:tr>
              <a:tr h="190500">
                <a:tc>
                  <a:txBody>
                    <a:bodyPr/>
                    <a:lstStyle/>
                    <a:p>
                      <a:pPr marL="0" algn="ctr" defTabSz="914400" rtl="0" eaLnBrk="1" fontAlgn="b" latinLnBrk="0" hangingPunct="1"/>
                      <a:r>
                        <a:rPr lang="en-US" sz="1800" kern="1200" dirty="0">
                          <a:solidFill>
                            <a:schemeClr val="dk1"/>
                          </a:solidFill>
                          <a:latin typeface="+mn-lt"/>
                          <a:ea typeface="+mn-ea"/>
                          <a:cs typeface="+mn-cs"/>
                        </a:rPr>
                        <a:t>1</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2</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000</a:t>
                      </a:r>
                    </a:p>
                  </a:txBody>
                  <a:tcPr marL="0" marR="0" marT="0" marB="0" anchor="b"/>
                </a:tc>
                <a:tc>
                  <a:txBody>
                    <a:bodyPr/>
                    <a:lstStyle/>
                    <a:p>
                      <a:pPr marL="0" algn="r" defTabSz="914400" rtl="0" eaLnBrk="1" fontAlgn="b" latinLnBrk="0" hangingPunct="1"/>
                      <a:endParaRPr lang="en-US" sz="1800" kern="1200">
                        <a:solidFill>
                          <a:schemeClr val="dk1"/>
                        </a:solidFill>
                        <a:latin typeface="+mn-lt"/>
                        <a:ea typeface="+mn-ea"/>
                        <a:cs typeface="+mn-cs"/>
                      </a:endParaRP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1</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225043</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2</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450</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086</a:t>
                      </a:r>
                    </a:p>
                  </a:txBody>
                  <a:tcPr marL="0" marR="0" marT="0" marB="0" anchor="b"/>
                </a:tc>
                <a:extLst>
                  <a:ext uri="{0D108BD9-81ED-4DB2-BD59-A6C34878D82A}">
                    <a16:rowId xmlns:a16="http://schemas.microsoft.com/office/drawing/2014/main" val="10002"/>
                  </a:ext>
                </a:extLst>
              </a:tr>
              <a:tr h="190500">
                <a:tc>
                  <a:txBody>
                    <a:bodyPr/>
                    <a:lstStyle/>
                    <a:p>
                      <a:pPr marL="0" algn="ctr" defTabSz="914400" rtl="0" eaLnBrk="1" fontAlgn="b" latinLnBrk="0" hangingPunct="1"/>
                      <a:r>
                        <a:rPr lang="en-US" sz="1800" kern="1200" dirty="0">
                          <a:solidFill>
                            <a:schemeClr val="dk1"/>
                          </a:solidFill>
                          <a:latin typeface="+mn-lt"/>
                          <a:ea typeface="+mn-ea"/>
                          <a:cs typeface="+mn-cs"/>
                        </a:rPr>
                        <a:t>2</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3</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000</a:t>
                      </a:r>
                    </a:p>
                  </a:txBody>
                  <a:tcPr marL="0" marR="0" marT="0" marB="0" anchor="b"/>
                </a:tc>
                <a:tc>
                  <a:txBody>
                    <a:bodyPr/>
                    <a:lstStyle/>
                    <a:p>
                      <a:pPr marL="0" algn="r" defTabSz="914400" rtl="0" eaLnBrk="1" fontAlgn="b" latinLnBrk="0" hangingPunct="1"/>
                      <a:endParaRPr lang="en-US" sz="1800" kern="1200">
                        <a:solidFill>
                          <a:schemeClr val="dk1"/>
                        </a:solidFill>
                        <a:latin typeface="+mn-lt"/>
                        <a:ea typeface="+mn-ea"/>
                        <a:cs typeface="+mn-cs"/>
                      </a:endParaRP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1</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1449</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3</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434</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7</a:t>
                      </a:r>
                    </a:p>
                  </a:txBody>
                  <a:tcPr marL="0" marR="0" marT="0" marB="0" anchor="b"/>
                </a:tc>
                <a:extLst>
                  <a:ext uri="{0D108BD9-81ED-4DB2-BD59-A6C34878D82A}">
                    <a16:rowId xmlns:a16="http://schemas.microsoft.com/office/drawing/2014/main" val="10003"/>
                  </a:ext>
                </a:extLst>
              </a:tr>
              <a:tr h="190500">
                <a:tc>
                  <a:txBody>
                    <a:bodyPr/>
                    <a:lstStyle/>
                    <a:p>
                      <a:pPr marL="0" algn="ctr" defTabSz="914400" rtl="0" eaLnBrk="1" fontAlgn="b" latinLnBrk="0" hangingPunct="1"/>
                      <a:r>
                        <a:rPr lang="en-US" sz="1800" kern="1200" dirty="0">
                          <a:solidFill>
                            <a:schemeClr val="dk1"/>
                          </a:solidFill>
                          <a:latin typeface="+mn-lt"/>
                          <a:ea typeface="+mn-ea"/>
                          <a:cs typeface="+mn-cs"/>
                        </a:rPr>
                        <a:t>3</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5</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000</a:t>
                      </a:r>
                    </a:p>
                  </a:txBody>
                  <a:tcPr marL="0" marR="0" marT="0" marB="0" anchor="b"/>
                </a:tc>
                <a:tc>
                  <a:txBody>
                    <a:bodyPr/>
                    <a:lstStyle/>
                    <a:p>
                      <a:pPr marL="0" algn="r" defTabSz="914400" rtl="0" eaLnBrk="1" fontAlgn="b" latinLnBrk="0" hangingPunct="1"/>
                      <a:endParaRPr lang="en-US" sz="1800" kern="1200" dirty="0">
                        <a:solidFill>
                          <a:schemeClr val="dk1"/>
                        </a:solidFill>
                        <a:latin typeface="+mn-lt"/>
                        <a:ea typeface="+mn-ea"/>
                        <a:cs typeface="+mn-cs"/>
                      </a:endParaRP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1</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07</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5</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350</a:t>
                      </a:r>
                    </a:p>
                  </a:txBody>
                  <a:tcPr marL="0" marR="0" marT="0" marB="0" anchor="b"/>
                </a:tc>
                <a:extLst>
                  <a:ext uri="{0D108BD9-81ED-4DB2-BD59-A6C34878D82A}">
                    <a16:rowId xmlns:a16="http://schemas.microsoft.com/office/drawing/2014/main" val="10004"/>
                  </a:ext>
                </a:extLst>
              </a:tr>
              <a:tr h="327660">
                <a:tc>
                  <a:txBody>
                    <a:bodyPr/>
                    <a:lstStyle/>
                    <a:p>
                      <a:pPr marL="0" algn="ctr" defTabSz="914400" rtl="0" eaLnBrk="1" fontAlgn="b" latinLnBrk="0" hangingPunct="1"/>
                      <a:r>
                        <a:rPr lang="en-US" sz="1800" kern="1200" dirty="0">
                          <a:solidFill>
                            <a:schemeClr val="dk1"/>
                          </a:solidFill>
                          <a:latin typeface="+mn-lt"/>
                          <a:ea typeface="+mn-ea"/>
                          <a:cs typeface="+mn-cs"/>
                        </a:rPr>
                        <a:t>4</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4</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553</a:t>
                      </a:r>
                    </a:p>
                  </a:txBody>
                  <a:tcPr marL="0" marR="0" marT="0" marB="0" anchor="b"/>
                </a:tc>
                <a:tc>
                  <a:txBody>
                    <a:bodyPr/>
                    <a:lstStyle/>
                    <a:p>
                      <a:pPr marL="0" algn="r" defTabSz="914400" rtl="0" eaLnBrk="1" fontAlgn="b" latinLnBrk="0" hangingPunct="1"/>
                      <a:endParaRPr lang="en-US" sz="1800" kern="1200" dirty="0">
                        <a:solidFill>
                          <a:schemeClr val="dk1"/>
                        </a:solidFill>
                        <a:latin typeface="+mn-lt"/>
                        <a:ea typeface="+mn-ea"/>
                        <a:cs typeface="+mn-cs"/>
                      </a:endParaRP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1</a:t>
                      </a:r>
                    </a:p>
                  </a:txBody>
                  <a:tcPr marL="0" marR="0" marT="0" marB="0" anchor="b"/>
                </a:tc>
                <a:tc>
                  <a:txBody>
                    <a:bodyPr/>
                    <a:lstStyle/>
                    <a:p>
                      <a:pPr marL="0" algn="r" defTabSz="914400" rtl="0" eaLnBrk="1" fontAlgn="b" latinLnBrk="0" hangingPunct="1"/>
                      <a:r>
                        <a:rPr lang="en-US" sz="1800" kern="1200" dirty="0">
                          <a:solidFill>
                            <a:schemeClr val="dk1"/>
                          </a:solidFill>
                          <a:latin typeface="+mn-lt"/>
                          <a:ea typeface="+mn-ea"/>
                          <a:cs typeface="+mn-cs"/>
                        </a:rPr>
                        <a:t>4</a:t>
                      </a:r>
                      <a:r>
                        <a:rPr lang="el-GR" sz="1800" kern="1200" dirty="0">
                          <a:solidFill>
                            <a:schemeClr val="dk1"/>
                          </a:solidFill>
                          <a:latin typeface="+mn-lt"/>
                          <a:ea typeface="+mn-ea"/>
                          <a:cs typeface="+mn-cs"/>
                        </a:rPr>
                        <a:t>.</a:t>
                      </a:r>
                      <a:r>
                        <a:rPr lang="en-US" sz="1800" kern="1200" dirty="0">
                          <a:solidFill>
                            <a:schemeClr val="dk1"/>
                          </a:solidFill>
                          <a:latin typeface="+mn-lt"/>
                          <a:ea typeface="+mn-ea"/>
                          <a:cs typeface="+mn-cs"/>
                        </a:rPr>
                        <a:t>553</a:t>
                      </a:r>
                    </a:p>
                  </a:txBody>
                  <a:tcPr marL="0" marR="0" marT="0" marB="0" anchor="b"/>
                </a:tc>
                <a:extLst>
                  <a:ext uri="{0D108BD9-81ED-4DB2-BD59-A6C34878D82A}">
                    <a16:rowId xmlns:a16="http://schemas.microsoft.com/office/drawing/2014/main" val="10005"/>
                  </a:ext>
                </a:extLst>
              </a:tr>
              <a:tr h="190500">
                <a:tc>
                  <a:txBody>
                    <a:bodyPr/>
                    <a:lstStyle/>
                    <a:p>
                      <a:pPr marL="0" algn="ctr" defTabSz="914400" rtl="0" eaLnBrk="1" fontAlgn="b" latinLnBrk="0" hangingPunct="1"/>
                      <a:endParaRPr lang="en-US" sz="1800" kern="1200" dirty="0">
                        <a:solidFill>
                          <a:schemeClr val="dk1"/>
                        </a:solidFill>
                        <a:latin typeface="+mn-lt"/>
                        <a:ea typeface="+mn-ea"/>
                        <a:cs typeface="+mn-cs"/>
                      </a:endParaRPr>
                    </a:p>
                  </a:txBody>
                  <a:tcPr marL="0" marR="0" marT="0" marB="0" anchor="b"/>
                </a:tc>
                <a:tc>
                  <a:txBody>
                    <a:bodyPr/>
                    <a:lstStyle/>
                    <a:p>
                      <a:pPr marL="0" algn="l" defTabSz="914400" rtl="0" eaLnBrk="1" fontAlgn="b" latinLnBrk="0" hangingPunct="1"/>
                      <a:endParaRPr lang="en-US" sz="1800" kern="1200">
                        <a:solidFill>
                          <a:schemeClr val="dk1"/>
                        </a:solidFill>
                        <a:latin typeface="+mn-lt"/>
                        <a:ea typeface="+mn-ea"/>
                        <a:cs typeface="+mn-cs"/>
                      </a:endParaRPr>
                    </a:p>
                  </a:txBody>
                  <a:tcPr marL="0" marR="0" marT="0" marB="0" anchor="b"/>
                </a:tc>
                <a:tc>
                  <a:txBody>
                    <a:bodyPr/>
                    <a:lstStyle/>
                    <a:p>
                      <a:pPr marL="0" algn="l" defTabSz="914400" rtl="0" eaLnBrk="1" fontAlgn="b" latinLnBrk="0" hangingPunct="1"/>
                      <a:endParaRPr lang="en-US" sz="1800" kern="1200">
                        <a:solidFill>
                          <a:schemeClr val="dk1"/>
                        </a:solidFill>
                        <a:latin typeface="+mn-lt"/>
                        <a:ea typeface="+mn-ea"/>
                        <a:cs typeface="+mn-cs"/>
                      </a:endParaRPr>
                    </a:p>
                  </a:txBody>
                  <a:tcPr marL="0" marR="0" marT="0" marB="0" anchor="b"/>
                </a:tc>
                <a:tc>
                  <a:txBody>
                    <a:bodyPr/>
                    <a:lstStyle/>
                    <a:p>
                      <a:pPr marL="0" algn="l" defTabSz="914400" rtl="0" eaLnBrk="1" fontAlgn="b" latinLnBrk="0" hangingPunct="1"/>
                      <a:r>
                        <a:rPr lang="el-GR" sz="1800" b="1" kern="1200" dirty="0">
                          <a:solidFill>
                            <a:schemeClr val="dk1"/>
                          </a:solidFill>
                          <a:latin typeface="+mn-lt"/>
                          <a:ea typeface="+mn-ea"/>
                          <a:cs typeface="+mn-cs"/>
                        </a:rPr>
                        <a:t>Σύνολο</a:t>
                      </a:r>
                    </a:p>
                  </a:txBody>
                  <a:tcPr marL="0" marR="0" marT="0" marB="0" anchor="b"/>
                </a:tc>
                <a:tc>
                  <a:txBody>
                    <a:bodyPr/>
                    <a:lstStyle/>
                    <a:p>
                      <a:pPr marL="0" algn="l" defTabSz="914400" rtl="0" eaLnBrk="1" fontAlgn="b" latinLnBrk="0" hangingPunct="1"/>
                      <a:r>
                        <a:rPr lang="en-US" sz="1800" b="1" kern="1200" dirty="0">
                          <a:solidFill>
                            <a:schemeClr val="dk1"/>
                          </a:solidFill>
                          <a:latin typeface="+mn-lt"/>
                          <a:ea typeface="+mn-ea"/>
                          <a:cs typeface="+mn-cs"/>
                        </a:rPr>
                        <a:t>15</a:t>
                      </a:r>
                      <a:r>
                        <a:rPr lang="el-GR" sz="1800" b="1" kern="1200" dirty="0">
                          <a:solidFill>
                            <a:schemeClr val="dk1"/>
                          </a:solidFill>
                          <a:latin typeface="+mn-lt"/>
                          <a:ea typeface="+mn-ea"/>
                          <a:cs typeface="+mn-cs"/>
                        </a:rPr>
                        <a:t>.</a:t>
                      </a:r>
                      <a:r>
                        <a:rPr lang="en-US" sz="1800" b="1" kern="1200" dirty="0">
                          <a:solidFill>
                            <a:schemeClr val="dk1"/>
                          </a:solidFill>
                          <a:latin typeface="+mn-lt"/>
                          <a:ea typeface="+mn-ea"/>
                          <a:cs typeface="+mn-cs"/>
                        </a:rPr>
                        <a:t>787</a:t>
                      </a:r>
                      <a:r>
                        <a:rPr lang="el-GR" sz="1800" b="1" kern="1200" dirty="0">
                          <a:solidFill>
                            <a:schemeClr val="dk1"/>
                          </a:solidFill>
                          <a:latin typeface="+mn-lt"/>
                          <a:ea typeface="+mn-ea"/>
                          <a:cs typeface="+mn-cs"/>
                        </a:rPr>
                        <a:t>,</a:t>
                      </a:r>
                      <a:r>
                        <a:rPr lang="en-US" sz="1800" b="1" kern="1200" dirty="0">
                          <a:solidFill>
                            <a:schemeClr val="dk1"/>
                          </a:solidFill>
                          <a:latin typeface="+mn-lt"/>
                          <a:ea typeface="+mn-ea"/>
                          <a:cs typeface="+mn-cs"/>
                        </a:rPr>
                        <a:t>786</a:t>
                      </a:r>
                    </a:p>
                  </a:txBody>
                  <a:tcPr marL="0" marR="0" marT="0" marB="0" anchor="b"/>
                </a:tc>
                <a:extLst>
                  <a:ext uri="{0D108BD9-81ED-4DB2-BD59-A6C34878D82A}">
                    <a16:rowId xmlns:a16="http://schemas.microsoft.com/office/drawing/2014/main" val="10006"/>
                  </a:ext>
                </a:extLst>
              </a:tr>
            </a:tbl>
          </a:graphicData>
        </a:graphic>
      </p:graphicFrame>
      <mc:AlternateContent xmlns:mc="http://schemas.openxmlformats.org/markup-compatibility/2006">
        <mc:Choice xmlns:a14="http://schemas.microsoft.com/office/drawing/2010/main" Requires="a14">
          <p:sp>
            <p:nvSpPr>
              <p:cNvPr id="5" name="Rectangle 4"/>
              <p:cNvSpPr/>
              <p:nvPr/>
            </p:nvSpPr>
            <p:spPr>
              <a:xfrm>
                <a:off x="1143000" y="4876800"/>
                <a:ext cx="3912225" cy="650884"/>
              </a:xfrm>
              <a:prstGeom prst="rect">
                <a:avLst/>
              </a:prstGeom>
            </p:spPr>
            <p:txBody>
              <a:bodyPr wrap="none">
                <a:spAutoFit/>
              </a:bodyPr>
              <a:lstStyle/>
              <a:p>
                <a14:m>
                  <m:oMath xmlns:m="http://schemas.openxmlformats.org/officeDocument/2006/math">
                    <m:r>
                      <a:rPr lang="en-US" i="1" smtClean="0">
                        <a:latin typeface="Cambria Math" panose="02040503050406030204" pitchFamily="18" charset="0"/>
                      </a:rPr>
                      <m:t>𝑀𝐼𝑅𝑅</m:t>
                    </m:r>
                    <m:r>
                      <a:rPr lang="en-US" i="1" smtClean="0">
                        <a:latin typeface="Cambria Math" panose="02040503050406030204" pitchFamily="18" charset="0"/>
                      </a:rPr>
                      <m:t>=</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f>
                              <m:fPr>
                                <m:ctrlPr>
                                  <a:rPr lang="el-GR" i="1">
                                    <a:latin typeface="Cambria Math" panose="02040503050406030204" pitchFamily="18" charset="0"/>
                                  </a:rPr>
                                </m:ctrlPr>
                              </m:fPr>
                              <m:num>
                                <m:r>
                                  <a:rPr lang="el-GR" b="0" i="1" smtClean="0">
                                    <a:latin typeface="Cambria Math" panose="02040503050406030204" pitchFamily="18" charset="0"/>
                                  </a:rPr>
                                  <m:t>15</m:t>
                                </m:r>
                                <m:r>
                                  <a:rPr lang="el-GR" b="0" i="1" smtClean="0">
                                    <a:latin typeface="Cambria Math" panose="02040503050406030204" pitchFamily="18" charset="0"/>
                                  </a:rPr>
                                  <m:t>.</m:t>
                                </m:r>
                                <m:r>
                                  <a:rPr lang="el-GR" b="0" i="1" smtClean="0">
                                    <a:latin typeface="Cambria Math" panose="02040503050406030204" pitchFamily="18" charset="0"/>
                                  </a:rPr>
                                  <m:t>787</m:t>
                                </m:r>
                                <m:r>
                                  <a:rPr lang="el-GR" b="0" i="1" smtClean="0">
                                    <a:latin typeface="Cambria Math" panose="02040503050406030204" pitchFamily="18" charset="0"/>
                                  </a:rPr>
                                  <m:t>,</m:t>
                                </m:r>
                                <m:r>
                                  <a:rPr lang="el-GR" b="0" i="1" smtClean="0">
                                    <a:latin typeface="Cambria Math" panose="02040503050406030204" pitchFamily="18" charset="0"/>
                                  </a:rPr>
                                  <m:t>78</m:t>
                                </m:r>
                              </m:num>
                              <m:den>
                                <m:r>
                                  <a:rPr lang="el-GR" b="0" i="1" smtClean="0">
                                    <a:latin typeface="Cambria Math" panose="02040503050406030204" pitchFamily="18" charset="0"/>
                                  </a:rPr>
                                  <m:t>5</m:t>
                                </m:r>
                                <m:r>
                                  <a:rPr lang="el-GR" b="0" i="1" smtClean="0">
                                    <a:latin typeface="Cambria Math" panose="02040503050406030204" pitchFamily="18" charset="0"/>
                                  </a:rPr>
                                  <m:t>.</m:t>
                                </m:r>
                                <m:r>
                                  <a:rPr lang="el-GR" b="0" i="1" smtClean="0">
                                    <a:latin typeface="Cambria Math" panose="02040503050406030204" pitchFamily="18" charset="0"/>
                                  </a:rPr>
                                  <m:t>000</m:t>
                                </m:r>
                              </m:den>
                            </m:f>
                          </m:e>
                        </m:d>
                      </m:e>
                      <m:sup>
                        <m:f>
                          <m:fPr>
                            <m:ctrlPr>
                              <a:rPr lang="el-GR" i="1">
                                <a:latin typeface="Cambria Math" panose="02040503050406030204" pitchFamily="18" charset="0"/>
                              </a:rPr>
                            </m:ctrlPr>
                          </m:fPr>
                          <m:num>
                            <m:r>
                              <a:rPr lang="el-GR" i="1">
                                <a:latin typeface="Cambria Math" panose="02040503050406030204" pitchFamily="18" charset="0"/>
                              </a:rPr>
                              <m:t>1</m:t>
                            </m:r>
                          </m:num>
                          <m:den>
                            <m:r>
                              <a:rPr lang="el-GR" b="0" i="1" smtClean="0">
                                <a:latin typeface="Cambria Math" panose="02040503050406030204" pitchFamily="18" charset="0"/>
                              </a:rPr>
                              <m:t>4</m:t>
                            </m:r>
                          </m:den>
                        </m:f>
                      </m:sup>
                    </m:sSup>
                    <m:r>
                      <a:rPr lang="en-US">
                        <a:latin typeface="Cambria Math" panose="02040503050406030204" pitchFamily="18" charset="0"/>
                      </a:rPr>
                      <m:t> −1</m:t>
                    </m:r>
                  </m:oMath>
                </a14:m>
                <a:r>
                  <a:rPr lang="el-GR" dirty="0"/>
                  <a:t> = 0,33 η 33% </a:t>
                </a:r>
              </a:p>
            </p:txBody>
          </p:sp>
        </mc:Choice>
        <mc:Fallback>
          <p:sp>
            <p:nvSpPr>
              <p:cNvPr id="5" name="Rectangle 4"/>
              <p:cNvSpPr>
                <a:spLocks noRot="1" noChangeAspect="1" noMove="1" noResize="1" noEditPoints="1" noAdjustHandles="1" noChangeArrowheads="1" noChangeShapeType="1" noTextEdit="1"/>
              </p:cNvSpPr>
              <p:nvPr/>
            </p:nvSpPr>
            <p:spPr>
              <a:xfrm>
                <a:off x="1143000" y="4876800"/>
                <a:ext cx="3912225" cy="650884"/>
              </a:xfrm>
              <a:prstGeom prst="rect">
                <a:avLst/>
              </a:prstGeom>
              <a:blipFill>
                <a:blip r:embed="rId2"/>
                <a:stretch>
                  <a:fillRect r="-468" b="-1869"/>
                </a:stretch>
              </a:blipFill>
            </p:spPr>
            <p:txBody>
              <a:bodyPr/>
              <a:lstStyle/>
              <a:p>
                <a:r>
                  <a:rPr lang="el-GR">
                    <a:noFill/>
                  </a:rPr>
                  <a:t> </a:t>
                </a:r>
              </a:p>
            </p:txBody>
          </p:sp>
        </mc:Fallback>
      </mc:AlternateContent>
      <p:sp>
        <p:nvSpPr>
          <p:cNvPr id="6" name="TextBox 5"/>
          <p:cNvSpPr txBox="1"/>
          <p:nvPr/>
        </p:nvSpPr>
        <p:spPr>
          <a:xfrm>
            <a:off x="6781800" y="2057400"/>
            <a:ext cx="2133600" cy="1200329"/>
          </a:xfrm>
          <a:prstGeom prst="rect">
            <a:avLst/>
          </a:prstGeom>
          <a:noFill/>
        </p:spPr>
        <p:txBody>
          <a:bodyPr wrap="square" rtlCol="0">
            <a:spAutoFit/>
          </a:bodyPr>
          <a:lstStyle/>
          <a:p>
            <a:r>
              <a:rPr lang="el-GR" dirty="0"/>
              <a:t>Το κόστος κεφάλαιού αυτής της επένδυσης είναι 7%, βρείτε το </a:t>
            </a:r>
            <a:r>
              <a:rPr lang="en-US" dirty="0"/>
              <a:t>MIRR</a:t>
            </a:r>
          </a:p>
        </p:txBody>
      </p:sp>
    </p:spTree>
    <p:extLst>
      <p:ext uri="{BB962C8B-B14F-4D97-AF65-F5344CB8AC3E}">
        <p14:creationId xmlns:p14="http://schemas.microsoft.com/office/powerpoint/2010/main" val="42059699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702302"/>
          </a:xfrm>
        </p:spPr>
        <p:txBody>
          <a:bodyPr>
            <a:normAutofit/>
          </a:bodyPr>
          <a:lstStyle/>
          <a:p>
            <a:pPr algn="ctr"/>
            <a:r>
              <a:rPr lang="el-GR" sz="4000" dirty="0">
                <a:solidFill>
                  <a:schemeClr val="tx1"/>
                </a:solidFill>
              </a:rPr>
              <a:t>Σύγκριση ΚΠΑ και</a:t>
            </a:r>
            <a:r>
              <a:rPr lang="en-US" sz="4000" dirty="0">
                <a:solidFill>
                  <a:schemeClr val="tx1"/>
                </a:solidFill>
              </a:rPr>
              <a:t> </a:t>
            </a:r>
            <a:r>
              <a:rPr lang="el-GR" sz="4000" dirty="0">
                <a:solidFill>
                  <a:schemeClr val="tx1"/>
                </a:solidFill>
              </a:rPr>
              <a:t>ΤΕΣΑ</a:t>
            </a:r>
            <a:endParaRPr lang="en-US" sz="4000" dirty="0">
              <a:solidFill>
                <a:schemeClr val="tx1"/>
              </a:solidFill>
            </a:endParaRPr>
          </a:p>
        </p:txBody>
      </p:sp>
      <p:sp>
        <p:nvSpPr>
          <p:cNvPr id="3" name="Content Placeholder 2"/>
          <p:cNvSpPr>
            <a:spLocks noGrp="1"/>
          </p:cNvSpPr>
          <p:nvPr>
            <p:ph idx="1"/>
          </p:nvPr>
        </p:nvSpPr>
        <p:spPr>
          <a:xfrm>
            <a:off x="822959" y="1845734"/>
            <a:ext cx="7543801" cy="2040466"/>
          </a:xfrm>
        </p:spPr>
        <p:txBody>
          <a:bodyPr>
            <a:normAutofit/>
          </a:bodyPr>
          <a:lstStyle/>
          <a:p>
            <a:pPr algn="just"/>
            <a:r>
              <a:rPr lang="el-GR" sz="2400" dirty="0">
                <a:solidFill>
                  <a:schemeClr val="tx1"/>
                </a:solidFill>
              </a:rPr>
              <a:t>Ο Τροποποιημένος εσωτερικός βαθμός απόδοσης καταλήγει συνήθως στο ίδιο συμπέρασμα με την καθαρά παρούσα αξία. Εάν όμως υπάρχουν διαφορές στο μέγεθος των εξεταζόμενων, μπορεί να υπάρξουν διαφορές, όπου θα επιλέξουμε το επενδυτικό σχέδιο με βάση την ΚΠΑ.</a:t>
            </a:r>
            <a:endParaRPr lang="en-US" sz="2400" dirty="0">
              <a:solidFill>
                <a:schemeClr val="tx1"/>
              </a:solidFill>
            </a:endParaRPr>
          </a:p>
        </p:txBody>
      </p:sp>
    </p:spTree>
    <p:extLst>
      <p:ext uri="{BB962C8B-B14F-4D97-AF65-F5344CB8AC3E}">
        <p14:creationId xmlns:p14="http://schemas.microsoft.com/office/powerpoint/2010/main" val="38112657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702302"/>
          </a:xfrm>
        </p:spPr>
        <p:txBody>
          <a:bodyPr>
            <a:normAutofit/>
          </a:bodyPr>
          <a:lstStyle/>
          <a:p>
            <a:pPr algn="ctr"/>
            <a:r>
              <a:rPr lang="el-GR" sz="4000" dirty="0">
                <a:solidFill>
                  <a:schemeClr val="tx1"/>
                </a:solidFill>
              </a:rPr>
              <a:t>Ε. Δείκτης Αποδοτικότητας</a:t>
            </a:r>
            <a:endParaRPr lang="en-US" sz="4000" dirty="0">
              <a:solidFill>
                <a:schemeClr val="tx1"/>
              </a:solidFill>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algn="just"/>
                <a:r>
                  <a:rPr lang="el-GR" dirty="0">
                    <a:solidFill>
                      <a:schemeClr val="tx1"/>
                    </a:solidFill>
                  </a:rPr>
                  <a:t>Η μέθοδος του Δείκτη Αποδοτικότητας ή Κερδοφορίας (</a:t>
                </a:r>
                <a:r>
                  <a:rPr lang="en-US" dirty="0">
                    <a:solidFill>
                      <a:schemeClr val="tx1"/>
                    </a:solidFill>
                  </a:rPr>
                  <a:t>Profitability Index) </a:t>
                </a:r>
                <a:r>
                  <a:rPr lang="el-GR" dirty="0">
                    <a:solidFill>
                      <a:schemeClr val="tx1"/>
                    </a:solidFill>
                  </a:rPr>
                  <a:t>δείχνει τη σχετική αποδοτικότητα ενός επενδυτικού προγράμματος ή την παρούσα αξία των μελλοντικών ταμειακών εισροών ανά μονάδα επενδυμένου κεφαλαίου. </a:t>
                </a:r>
              </a:p>
              <a:p>
                <a:pPr algn="just"/>
                <a:r>
                  <a:rPr lang="el-GR" dirty="0">
                    <a:solidFill>
                      <a:schemeClr val="tx1"/>
                    </a:solidFill>
                  </a:rPr>
                  <a:t>Ο δείκτης αποδοτικότητας ενός επενδυτικού προγράμματος είναι ο λόγος της παρούσας αξίας των εισροών δια την παρούσα αξία εκροών.</a:t>
                </a:r>
              </a:p>
              <a:p>
                <a:pPr algn="just"/>
                <a:r>
                  <a:rPr lang="el-GR" dirty="0">
                    <a:solidFill>
                      <a:schemeClr val="tx1"/>
                    </a:solidFill>
                  </a:rPr>
                  <a:t>Το επενδυτικό σχέδιο γίνεται αποδεκτό αν είναι μεγαλύτερο της μονάδας.</a:t>
                </a:r>
              </a:p>
              <a:p>
                <a:pPr marL="0" indent="0" algn="just">
                  <a:buNone/>
                </a:pP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panose="02040503050406030204" pitchFamily="18" charset="0"/>
                        </a:rPr>
                        <m:t>𝑃𝐼</m:t>
                      </m:r>
                      <m:r>
                        <a:rPr lang="en-US" b="0" i="1" smtClean="0">
                          <a:solidFill>
                            <a:schemeClr val="tx1"/>
                          </a:solidFill>
                          <a:latin typeface="Cambria Math" panose="02040503050406030204" pitchFamily="18" charset="0"/>
                        </a:rPr>
                        <m:t>=</m:t>
                      </m:r>
                      <m:f>
                        <m:fPr>
                          <m:ctrlPr>
                            <a:rPr lang="en-US" b="0" i="1" smtClean="0">
                              <a:solidFill>
                                <a:schemeClr val="tx1"/>
                              </a:solidFill>
                              <a:latin typeface="Cambria Math" panose="02040503050406030204" pitchFamily="18" charset="0"/>
                            </a:rPr>
                          </m:ctrlPr>
                        </m:fPr>
                        <m:num>
                          <m:nary>
                            <m:naryPr>
                              <m:chr m:val="∑"/>
                              <m:ctrlPr>
                                <a:rPr lang="en-US" b="0" i="1" smtClean="0">
                                  <a:solidFill>
                                    <a:schemeClr val="tx1"/>
                                  </a:solidFill>
                                  <a:latin typeface="Cambria Math" panose="02040503050406030204" pitchFamily="18" charset="0"/>
                                </a:rPr>
                              </m:ctrlPr>
                            </m:naryPr>
                            <m:sub>
                              <m:r>
                                <m:rPr>
                                  <m:brk m:alnAt="23"/>
                                </m:rPr>
                                <a:rPr lang="en-US" b="0" i="1" smtClean="0">
                                  <a:solidFill>
                                    <a:schemeClr val="tx1"/>
                                  </a:solidFill>
                                  <a:latin typeface="Cambria Math" panose="02040503050406030204" pitchFamily="18" charset="0"/>
                                </a:rPr>
                                <m:t>𝑡</m:t>
                              </m:r>
                              <m:r>
                                <a:rPr lang="en-US" b="0" i="1" smtClean="0">
                                  <a:solidFill>
                                    <a:schemeClr val="tx1"/>
                                  </a:solidFill>
                                  <a:latin typeface="Cambria Math" panose="02040503050406030204" pitchFamily="18" charset="0"/>
                                </a:rPr>
                                <m:t>=1</m:t>
                              </m:r>
                            </m:sub>
                            <m:sup>
                              <m:r>
                                <a:rPr lang="en-US" b="0" i="1" smtClean="0">
                                  <a:solidFill>
                                    <a:schemeClr val="tx1"/>
                                  </a:solidFill>
                                  <a:latin typeface="Cambria Math" panose="02040503050406030204" pitchFamily="18" charset="0"/>
                                </a:rPr>
                                <m:t>𝑛</m:t>
                              </m:r>
                            </m:sup>
                            <m:e>
                              <m:f>
                                <m:fPr>
                                  <m:ctrlPr>
                                    <a:rPr lang="en-US" b="0" i="1" smtClean="0">
                                      <a:solidFill>
                                        <a:schemeClr val="tx1"/>
                                      </a:solidFill>
                                      <a:latin typeface="Cambria Math" panose="02040503050406030204" pitchFamily="18" charset="0"/>
                                    </a:rPr>
                                  </m:ctrlPr>
                                </m:fPr>
                                <m:num>
                                  <m:sSub>
                                    <m:sSubPr>
                                      <m:ctrlPr>
                                        <a:rPr lang="en-US" b="0"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𝐶𝐹</m:t>
                                      </m:r>
                                      <m:r>
                                        <m:rPr>
                                          <m:sty m:val="p"/>
                                        </m:rPr>
                                        <a:rPr lang="el-GR" b="0" i="0" smtClean="0">
                                          <a:solidFill>
                                            <a:schemeClr val="tx1"/>
                                          </a:solidFill>
                                          <a:latin typeface="Cambria Math" panose="02040503050406030204" pitchFamily="18" charset="0"/>
                                        </a:rPr>
                                        <m:t>Ο</m:t>
                                      </m:r>
                                    </m:e>
                                    <m:sub>
                                      <m:r>
                                        <a:rPr lang="en-US" b="0" i="1" smtClean="0">
                                          <a:solidFill>
                                            <a:schemeClr val="tx1"/>
                                          </a:solidFill>
                                          <a:latin typeface="Cambria Math" panose="02040503050406030204" pitchFamily="18" charset="0"/>
                                        </a:rPr>
                                        <m:t>𝑡</m:t>
                                      </m:r>
                                    </m:sub>
                                  </m:sSub>
                                </m:num>
                                <m:den>
                                  <m:sSup>
                                    <m:sSupPr>
                                      <m:ctrlPr>
                                        <a:rPr lang="en-US" b="0" i="1" smtClean="0">
                                          <a:solidFill>
                                            <a:schemeClr val="tx1"/>
                                          </a:solidFill>
                                          <a:latin typeface="Cambria Math" panose="02040503050406030204" pitchFamily="18" charset="0"/>
                                        </a:rPr>
                                      </m:ctrlPr>
                                    </m:sSupPr>
                                    <m:e>
                                      <m:r>
                                        <a:rPr lang="en-US" b="0" i="1" smtClean="0">
                                          <a:solidFill>
                                            <a:schemeClr val="tx1"/>
                                          </a:solidFill>
                                          <a:latin typeface="Cambria Math" panose="02040503050406030204" pitchFamily="18" charset="0"/>
                                        </a:rPr>
                                        <m:t>(1+</m:t>
                                      </m:r>
                                      <m:r>
                                        <a:rPr lang="en-US" b="0" i="1" smtClean="0">
                                          <a:solidFill>
                                            <a:schemeClr val="tx1"/>
                                          </a:solidFill>
                                          <a:latin typeface="Cambria Math" panose="02040503050406030204" pitchFamily="18" charset="0"/>
                                        </a:rPr>
                                        <m:t>𝑘</m:t>
                                      </m:r>
                                      <m:r>
                                        <a:rPr lang="en-US" b="0" i="1" smtClean="0">
                                          <a:solidFill>
                                            <a:schemeClr val="tx1"/>
                                          </a:solidFill>
                                          <a:latin typeface="Cambria Math" panose="02040503050406030204" pitchFamily="18" charset="0"/>
                                        </a:rPr>
                                        <m:t>)</m:t>
                                      </m:r>
                                    </m:e>
                                    <m:sup>
                                      <m:r>
                                        <a:rPr lang="en-US" b="0" i="1" smtClean="0">
                                          <a:solidFill>
                                            <a:schemeClr val="tx1"/>
                                          </a:solidFill>
                                          <a:latin typeface="Cambria Math" panose="02040503050406030204" pitchFamily="18" charset="0"/>
                                        </a:rPr>
                                        <m:t>𝑛</m:t>
                                      </m:r>
                                    </m:sup>
                                  </m:sSup>
                                </m:den>
                              </m:f>
                            </m:e>
                          </m:nary>
                        </m:num>
                        <m:den>
                          <m:nary>
                            <m:naryPr>
                              <m:chr m:val="∑"/>
                              <m:ctrlPr>
                                <a:rPr lang="en-US" i="1">
                                  <a:solidFill>
                                    <a:schemeClr val="tx1"/>
                                  </a:solidFill>
                                  <a:latin typeface="Cambria Math" panose="02040503050406030204" pitchFamily="18" charset="0"/>
                                </a:rPr>
                              </m:ctrlPr>
                            </m:naryPr>
                            <m:sub>
                              <m:r>
                                <m:rPr>
                                  <m:brk m:alnAt="23"/>
                                </m:rPr>
                                <a:rPr lang="en-US" i="1">
                                  <a:solidFill>
                                    <a:schemeClr val="tx1"/>
                                  </a:solidFill>
                                  <a:latin typeface="Cambria Math" panose="02040503050406030204" pitchFamily="18" charset="0"/>
                                </a:rPr>
                                <m:t>𝑡</m:t>
                              </m:r>
                              <m:r>
                                <a:rPr lang="en-US" i="1">
                                  <a:solidFill>
                                    <a:schemeClr val="tx1"/>
                                  </a:solidFill>
                                  <a:latin typeface="Cambria Math" panose="02040503050406030204" pitchFamily="18" charset="0"/>
                                </a:rPr>
                                <m:t>=1</m:t>
                              </m:r>
                            </m:sub>
                            <m:sup>
                              <m:r>
                                <a:rPr lang="en-US" i="1">
                                  <a:solidFill>
                                    <a:schemeClr val="tx1"/>
                                  </a:solidFill>
                                  <a:latin typeface="Cambria Math" panose="02040503050406030204" pitchFamily="18" charset="0"/>
                                </a:rPr>
                                <m:t>𝑛</m:t>
                              </m:r>
                            </m:sup>
                            <m:e>
                              <m:f>
                                <m:fPr>
                                  <m:ctrlPr>
                                    <a:rPr lang="en-US" i="1">
                                      <a:solidFill>
                                        <a:schemeClr val="tx1"/>
                                      </a:solidFill>
                                      <a:latin typeface="Cambria Math" panose="02040503050406030204" pitchFamily="18" charset="0"/>
                                    </a:rPr>
                                  </m:ctrlPr>
                                </m:fPr>
                                <m:num>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𝐶𝐹</m:t>
                                      </m:r>
                                      <m:r>
                                        <m:rPr>
                                          <m:sty m:val="p"/>
                                        </m:rPr>
                                        <a:rPr lang="el-GR" b="0" i="0" smtClean="0">
                                          <a:solidFill>
                                            <a:schemeClr val="tx1"/>
                                          </a:solidFill>
                                          <a:latin typeface="Cambria Math" panose="02040503050406030204" pitchFamily="18" charset="0"/>
                                        </a:rPr>
                                        <m:t>Ι</m:t>
                                      </m:r>
                                    </m:e>
                                    <m:sub>
                                      <m:r>
                                        <a:rPr lang="en-US" i="1">
                                          <a:solidFill>
                                            <a:schemeClr val="tx1"/>
                                          </a:solidFill>
                                          <a:latin typeface="Cambria Math" panose="02040503050406030204" pitchFamily="18" charset="0"/>
                                        </a:rPr>
                                        <m:t>𝑡</m:t>
                                      </m:r>
                                    </m:sub>
                                  </m:sSub>
                                </m:num>
                                <m:den>
                                  <m:sSup>
                                    <m:sSupPr>
                                      <m:ctrlPr>
                                        <a:rPr lang="en-US" i="1">
                                          <a:solidFill>
                                            <a:schemeClr val="tx1"/>
                                          </a:solidFill>
                                          <a:latin typeface="Cambria Math" panose="02040503050406030204" pitchFamily="18" charset="0"/>
                                        </a:rPr>
                                      </m:ctrlPr>
                                    </m:sSupPr>
                                    <m:e>
                                      <m:r>
                                        <a:rPr lang="en-US" i="1">
                                          <a:solidFill>
                                            <a:schemeClr val="tx1"/>
                                          </a:solidFill>
                                          <a:latin typeface="Cambria Math" panose="02040503050406030204" pitchFamily="18" charset="0"/>
                                        </a:rPr>
                                        <m:t>(1+</m:t>
                                      </m:r>
                                      <m:r>
                                        <a:rPr lang="en-US" i="1">
                                          <a:solidFill>
                                            <a:schemeClr val="tx1"/>
                                          </a:solidFill>
                                          <a:latin typeface="Cambria Math" panose="02040503050406030204" pitchFamily="18" charset="0"/>
                                        </a:rPr>
                                        <m:t>𝑘</m:t>
                                      </m:r>
                                      <m:r>
                                        <a:rPr lang="en-US" i="1">
                                          <a:solidFill>
                                            <a:schemeClr val="tx1"/>
                                          </a:solidFill>
                                          <a:latin typeface="Cambria Math" panose="02040503050406030204" pitchFamily="18" charset="0"/>
                                        </a:rPr>
                                        <m:t>)</m:t>
                                      </m:r>
                                    </m:e>
                                    <m:sup>
                                      <m:r>
                                        <a:rPr lang="en-US" i="1">
                                          <a:solidFill>
                                            <a:schemeClr val="tx1"/>
                                          </a:solidFill>
                                          <a:latin typeface="Cambria Math" panose="02040503050406030204" pitchFamily="18" charset="0"/>
                                        </a:rPr>
                                        <m:t>𝑛</m:t>
                                      </m:r>
                                    </m:sup>
                                  </m:sSup>
                                </m:den>
                              </m:f>
                            </m:e>
                          </m:nary>
                        </m:den>
                      </m:f>
                    </m:oMath>
                  </m:oMathPara>
                </a14:m>
                <a:endParaRPr lang="el-GR" dirty="0">
                  <a:solidFill>
                    <a:schemeClr val="tx1"/>
                  </a:solidFill>
                </a:endParaRPr>
              </a:p>
              <a:p>
                <a:pPr marL="0" indent="0" algn="just">
                  <a:buNone/>
                </a:pPr>
                <a:endParaRPr lang="el-GR" dirty="0">
                  <a:solidFill>
                    <a:schemeClr val="tx1"/>
                  </a:solidFill>
                </a:endParaRPr>
              </a:p>
              <a:p>
                <a:pPr marL="0" indent="0" algn="just">
                  <a:buNone/>
                </a:pPr>
                <a:endParaRPr lang="en-US" dirty="0">
                  <a:solidFill>
                    <a:schemeClr val="tx1"/>
                  </a:solidFill>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808" t="-1667" r="-2019"/>
                </a:stretch>
              </a:blipFill>
            </p:spPr>
            <p:txBody>
              <a:bodyPr/>
              <a:lstStyle/>
              <a:p>
                <a:r>
                  <a:rPr lang="el-GR">
                    <a:noFill/>
                  </a:rPr>
                  <a:t> </a:t>
                </a:r>
              </a:p>
            </p:txBody>
          </p:sp>
        </mc:Fallback>
      </mc:AlternateContent>
    </p:spTree>
    <p:extLst>
      <p:ext uri="{BB962C8B-B14F-4D97-AF65-F5344CB8AC3E}">
        <p14:creationId xmlns:p14="http://schemas.microsoft.com/office/powerpoint/2010/main" val="29581153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Παράδειγμα</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5225075"/>
              </p:ext>
            </p:extLst>
          </p:nvPr>
        </p:nvGraphicFramePr>
        <p:xfrm>
          <a:off x="796834" y="1828800"/>
          <a:ext cx="6137366" cy="2819400"/>
        </p:xfrm>
        <a:graphic>
          <a:graphicData uri="http://schemas.openxmlformats.org/drawingml/2006/table">
            <a:tbl>
              <a:tblPr>
                <a:tableStyleId>{5C22544A-7EE6-4342-B048-85BDC9FD1C3A}</a:tableStyleId>
              </a:tblPr>
              <a:tblGrid>
                <a:gridCol w="384892">
                  <a:extLst>
                    <a:ext uri="{9D8B030D-6E8A-4147-A177-3AD203B41FA5}">
                      <a16:colId xmlns:a16="http://schemas.microsoft.com/office/drawing/2014/main" val="20000"/>
                    </a:ext>
                  </a:extLst>
                </a:gridCol>
                <a:gridCol w="940646">
                  <a:extLst>
                    <a:ext uri="{9D8B030D-6E8A-4147-A177-3AD203B41FA5}">
                      <a16:colId xmlns:a16="http://schemas.microsoft.com/office/drawing/2014/main" val="20001"/>
                    </a:ext>
                  </a:extLst>
                </a:gridCol>
                <a:gridCol w="984869">
                  <a:extLst>
                    <a:ext uri="{9D8B030D-6E8A-4147-A177-3AD203B41FA5}">
                      <a16:colId xmlns:a16="http://schemas.microsoft.com/office/drawing/2014/main" val="20002"/>
                    </a:ext>
                  </a:extLst>
                </a:gridCol>
                <a:gridCol w="1433102">
                  <a:extLst>
                    <a:ext uri="{9D8B030D-6E8A-4147-A177-3AD203B41FA5}">
                      <a16:colId xmlns:a16="http://schemas.microsoft.com/office/drawing/2014/main" val="20003"/>
                    </a:ext>
                  </a:extLst>
                </a:gridCol>
                <a:gridCol w="1327057">
                  <a:extLst>
                    <a:ext uri="{9D8B030D-6E8A-4147-A177-3AD203B41FA5}">
                      <a16:colId xmlns:a16="http://schemas.microsoft.com/office/drawing/2014/main" val="20004"/>
                    </a:ext>
                  </a:extLst>
                </a:gridCol>
                <a:gridCol w="1066800">
                  <a:extLst>
                    <a:ext uri="{9D8B030D-6E8A-4147-A177-3AD203B41FA5}">
                      <a16:colId xmlns:a16="http://schemas.microsoft.com/office/drawing/2014/main" val="20005"/>
                    </a:ext>
                  </a:extLst>
                </a:gridCol>
              </a:tblGrid>
              <a:tr h="381000">
                <a:tc>
                  <a:txBody>
                    <a:bodyPr/>
                    <a:lstStyle/>
                    <a:p>
                      <a:pPr algn="ctr" fontAlgn="t"/>
                      <a:r>
                        <a:rPr lang="el-GR" sz="1800" u="none" strike="noStrike" dirty="0">
                          <a:effectLst/>
                        </a:rPr>
                        <a:t>Έτη</a:t>
                      </a:r>
                      <a:endParaRPr lang="el-GR" sz="1800" b="1"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en-US" sz="1800" u="none" strike="noStrike" dirty="0">
                          <a:effectLst/>
                        </a:rPr>
                        <a:t>CF</a:t>
                      </a:r>
                      <a:endParaRPr lang="el-GR" sz="1800" b="1"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el-GR" sz="1800" u="none" strike="noStrike">
                          <a:effectLst/>
                        </a:rPr>
                        <a:t>Κ=10%</a:t>
                      </a:r>
                      <a:endParaRPr lang="el-GR" sz="1800" b="1"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l-GR" sz="1800" u="none" strike="noStrike" dirty="0">
                          <a:effectLst/>
                        </a:rPr>
                        <a:t>Παρούσα Αξία Εισροών (</a:t>
                      </a:r>
                      <a:r>
                        <a:rPr lang="en-US" sz="1800" u="none" strike="noStrike" dirty="0">
                          <a:effectLst/>
                        </a:rPr>
                        <a:t>CFI)</a:t>
                      </a:r>
                      <a:endParaRPr lang="en-US" sz="1800" b="1"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el-GR" sz="1800" u="none" strike="noStrike" dirty="0">
                          <a:effectLst/>
                        </a:rPr>
                        <a:t>Παρούσα Αξία Εκροών (</a:t>
                      </a:r>
                      <a:r>
                        <a:rPr lang="en-US" sz="1800" u="none" strike="noStrike" dirty="0">
                          <a:effectLst/>
                        </a:rPr>
                        <a:t>CFO)</a:t>
                      </a:r>
                      <a:endParaRPr lang="en-US" sz="1800" b="1"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en-US" sz="1800" u="none" strike="noStrike" dirty="0">
                          <a:effectLst/>
                        </a:rPr>
                        <a:t>NPV</a:t>
                      </a:r>
                      <a:endParaRPr lang="en-US" sz="1800" b="1"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0000"/>
                  </a:ext>
                </a:extLst>
              </a:tr>
              <a:tr h="190500">
                <a:tc>
                  <a:txBody>
                    <a:bodyPr/>
                    <a:lstStyle/>
                    <a:p>
                      <a:pPr algn="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l-GR" sz="1800" u="none" strike="noStrike" dirty="0">
                          <a:effectLst/>
                        </a:rPr>
                        <a:t> </a:t>
                      </a:r>
                      <a:r>
                        <a:rPr lang="en-US" sz="1800" u="none" strike="noStrike" dirty="0">
                          <a:effectLst/>
                        </a:rPr>
                        <a:t>-100</a:t>
                      </a:r>
                      <a:r>
                        <a:rPr lang="el-GR" sz="1800" u="none" strike="noStrike" dirty="0">
                          <a:effectLst/>
                        </a:rPr>
                        <a:t>.</a:t>
                      </a:r>
                      <a:r>
                        <a:rPr lang="en-US" sz="1800" u="none" strike="noStrike" dirty="0">
                          <a:effectLst/>
                        </a:rPr>
                        <a:t>000</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1</a:t>
                      </a:r>
                      <a:r>
                        <a:rPr lang="el-GR" sz="1800" u="none" strike="noStrike" dirty="0">
                          <a:effectLst/>
                        </a:rPr>
                        <a:t>,</a:t>
                      </a:r>
                      <a:r>
                        <a:rPr lang="en-US" sz="1800" u="none" strike="noStrike" dirty="0">
                          <a:effectLst/>
                        </a:rPr>
                        <a:t>0000</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100</a:t>
                      </a:r>
                      <a:r>
                        <a:rPr lang="el-GR" sz="1800" u="none" strike="noStrike" dirty="0">
                          <a:effectLst/>
                        </a:rPr>
                        <a:t>.</a:t>
                      </a:r>
                      <a:r>
                        <a:rPr lang="en-US" sz="1800" u="none" strike="noStrike" dirty="0">
                          <a:effectLst/>
                        </a:rPr>
                        <a:t>000</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-100</a:t>
                      </a:r>
                      <a:r>
                        <a:rPr lang="el-GR" sz="1800" u="none" strike="noStrike" dirty="0">
                          <a:effectLst/>
                        </a:rPr>
                        <a:t>.</a:t>
                      </a:r>
                      <a:r>
                        <a:rPr lang="en-US" sz="1800" u="none" strike="noStrike" dirty="0">
                          <a:effectLst/>
                        </a:rPr>
                        <a:t>000</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1"/>
                  </a:ext>
                </a:extLst>
              </a:tr>
              <a:tr h="190500">
                <a:tc>
                  <a:txBody>
                    <a:bodyPr/>
                    <a:lstStyle/>
                    <a:p>
                      <a:pPr algn="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50</a:t>
                      </a:r>
                      <a:r>
                        <a:rPr lang="el-GR" sz="1800" u="none" strike="noStrike" dirty="0">
                          <a:effectLst/>
                        </a:rPr>
                        <a:t>.</a:t>
                      </a:r>
                      <a:r>
                        <a:rPr lang="en-US" sz="1800" u="none" strike="noStrike" dirty="0">
                          <a:effectLst/>
                        </a:rPr>
                        <a:t>000</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0</a:t>
                      </a:r>
                      <a:r>
                        <a:rPr lang="el-GR" sz="1800" u="none" strike="noStrike" dirty="0">
                          <a:effectLst/>
                        </a:rPr>
                        <a:t>,</a:t>
                      </a:r>
                      <a:r>
                        <a:rPr lang="en-US" sz="1800" u="none" strike="noStrike" dirty="0">
                          <a:effectLst/>
                        </a:rPr>
                        <a:t>9090</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45</a:t>
                      </a:r>
                      <a:r>
                        <a:rPr lang="el-GR" sz="1800" u="none" strike="noStrike" dirty="0">
                          <a:effectLst/>
                        </a:rPr>
                        <a:t>.</a:t>
                      </a:r>
                      <a:r>
                        <a:rPr lang="en-US" sz="1800" u="none" strike="noStrike" dirty="0">
                          <a:effectLst/>
                        </a:rPr>
                        <a:t>450</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45</a:t>
                      </a:r>
                      <a:r>
                        <a:rPr lang="el-GR" sz="1800" u="none" strike="noStrike" dirty="0">
                          <a:effectLst/>
                        </a:rPr>
                        <a:t>.</a:t>
                      </a:r>
                      <a:r>
                        <a:rPr lang="en-US" sz="1800" u="none" strike="noStrike" dirty="0">
                          <a:effectLst/>
                        </a:rPr>
                        <a:t>450</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2"/>
                  </a:ext>
                </a:extLst>
              </a:tr>
              <a:tr h="190500">
                <a:tc>
                  <a:txBody>
                    <a:bodyPr/>
                    <a:lstStyle/>
                    <a:p>
                      <a:pPr algn="r" fontAlgn="b"/>
                      <a:r>
                        <a:rPr lang="en-US" sz="1800" u="none" strike="noStrike">
                          <a:effectLst/>
                        </a:rPr>
                        <a:t>2</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22</a:t>
                      </a:r>
                      <a:r>
                        <a:rPr lang="el-GR" sz="1800" u="none" strike="noStrike" dirty="0">
                          <a:effectLst/>
                        </a:rPr>
                        <a:t>.</a:t>
                      </a:r>
                      <a:r>
                        <a:rPr lang="en-US" sz="1800" u="none" strike="noStrike" dirty="0">
                          <a:effectLst/>
                        </a:rPr>
                        <a:t>500</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0</a:t>
                      </a:r>
                      <a:r>
                        <a:rPr lang="el-GR" sz="1800" u="none" strike="noStrike" dirty="0">
                          <a:effectLst/>
                        </a:rPr>
                        <a:t>,</a:t>
                      </a:r>
                      <a:r>
                        <a:rPr lang="en-US" sz="1800" u="none" strike="noStrike" dirty="0">
                          <a:effectLst/>
                        </a:rPr>
                        <a:t>8260</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18</a:t>
                      </a:r>
                      <a:r>
                        <a:rPr lang="el-GR" sz="1800" u="none" strike="noStrike" dirty="0">
                          <a:effectLst/>
                        </a:rPr>
                        <a:t>.</a:t>
                      </a:r>
                      <a:r>
                        <a:rPr lang="en-US" sz="1800" u="none" strike="noStrike" dirty="0">
                          <a:effectLst/>
                        </a:rPr>
                        <a:t>585</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18</a:t>
                      </a:r>
                      <a:r>
                        <a:rPr lang="el-GR" sz="1800" u="none" strike="noStrike" dirty="0">
                          <a:effectLst/>
                        </a:rPr>
                        <a:t>.</a:t>
                      </a:r>
                      <a:r>
                        <a:rPr lang="en-US" sz="1800" u="none" strike="noStrike" dirty="0">
                          <a:effectLst/>
                        </a:rPr>
                        <a:t>585</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3"/>
                  </a:ext>
                </a:extLst>
              </a:tr>
              <a:tr h="190500">
                <a:tc>
                  <a:txBody>
                    <a:bodyPr/>
                    <a:lstStyle/>
                    <a:p>
                      <a:pPr algn="r" fontAlgn="b"/>
                      <a:r>
                        <a:rPr lang="en-US" sz="1800" u="none" strike="noStrike">
                          <a:effectLst/>
                        </a:rPr>
                        <a:t>3</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90</a:t>
                      </a:r>
                      <a:r>
                        <a:rPr lang="el-GR" sz="1800" u="none" strike="noStrike" dirty="0">
                          <a:effectLst/>
                        </a:rPr>
                        <a:t>.</a:t>
                      </a:r>
                      <a:r>
                        <a:rPr lang="en-US" sz="1800" u="none" strike="noStrike" dirty="0">
                          <a:effectLst/>
                        </a:rPr>
                        <a:t>000</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0</a:t>
                      </a:r>
                      <a:r>
                        <a:rPr lang="el-GR" sz="1800" u="none" strike="noStrike" dirty="0">
                          <a:effectLst/>
                        </a:rPr>
                        <a:t>,</a:t>
                      </a:r>
                      <a:r>
                        <a:rPr lang="en-US" sz="1800" u="none" strike="noStrike" dirty="0">
                          <a:effectLst/>
                        </a:rPr>
                        <a:t>7510</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67</a:t>
                      </a:r>
                      <a:r>
                        <a:rPr lang="el-GR" sz="1800" u="none" strike="noStrike" dirty="0">
                          <a:effectLst/>
                        </a:rPr>
                        <a:t>.</a:t>
                      </a:r>
                      <a:r>
                        <a:rPr lang="en-US" sz="1800" u="none" strike="noStrike" dirty="0">
                          <a:effectLst/>
                        </a:rPr>
                        <a:t>590</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67</a:t>
                      </a:r>
                      <a:r>
                        <a:rPr lang="el-GR" sz="1800" u="none" strike="noStrike" dirty="0">
                          <a:effectLst/>
                        </a:rPr>
                        <a:t>.</a:t>
                      </a:r>
                      <a:r>
                        <a:rPr lang="en-US" sz="1800" u="none" strike="noStrike" dirty="0">
                          <a:effectLst/>
                        </a:rPr>
                        <a:t>590</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4"/>
                  </a:ext>
                </a:extLst>
              </a:tr>
              <a:tr h="190500">
                <a:tc>
                  <a:txBody>
                    <a:bodyPr/>
                    <a:lstStyle/>
                    <a:p>
                      <a:pPr algn="r" fontAlgn="b"/>
                      <a:r>
                        <a:rPr lang="en-US" sz="1800" u="none" strike="noStrike">
                          <a:effectLst/>
                        </a:rPr>
                        <a:t>4</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95</a:t>
                      </a:r>
                      <a:r>
                        <a:rPr lang="el-GR" sz="1800" u="none" strike="noStrike" dirty="0">
                          <a:effectLst/>
                        </a:rPr>
                        <a:t>.</a:t>
                      </a:r>
                      <a:r>
                        <a:rPr lang="en-US" sz="1800" u="none" strike="noStrike" dirty="0">
                          <a:effectLst/>
                        </a:rPr>
                        <a:t>000</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0</a:t>
                      </a:r>
                      <a:r>
                        <a:rPr lang="el-GR" sz="1800" u="none" strike="noStrike" dirty="0">
                          <a:effectLst/>
                        </a:rPr>
                        <a:t>,</a:t>
                      </a:r>
                      <a:r>
                        <a:rPr lang="en-US" sz="1800" u="none" strike="noStrike" dirty="0">
                          <a:effectLst/>
                        </a:rPr>
                        <a:t>6830</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64</a:t>
                      </a:r>
                      <a:r>
                        <a:rPr lang="el-GR" sz="1800" u="none" strike="noStrike" dirty="0">
                          <a:effectLst/>
                        </a:rPr>
                        <a:t>.</a:t>
                      </a:r>
                      <a:r>
                        <a:rPr lang="en-US" sz="1800" u="none" strike="noStrike" dirty="0">
                          <a:effectLst/>
                        </a:rPr>
                        <a:t>885</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64</a:t>
                      </a:r>
                      <a:r>
                        <a:rPr lang="el-GR" sz="1800" u="none" strike="noStrike" dirty="0">
                          <a:effectLst/>
                        </a:rPr>
                        <a:t>.</a:t>
                      </a:r>
                      <a:r>
                        <a:rPr lang="en-US" sz="1800" u="none" strike="noStrike" dirty="0">
                          <a:effectLst/>
                        </a:rPr>
                        <a:t>885</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5"/>
                  </a:ext>
                </a:extLst>
              </a:tr>
              <a:tr h="190500">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l-GR" sz="1800" b="1" u="none" strike="noStrike" dirty="0">
                          <a:effectLst/>
                        </a:rPr>
                        <a:t>Σύνολο</a:t>
                      </a:r>
                      <a:endParaRPr lang="el-GR"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100</a:t>
                      </a:r>
                      <a:r>
                        <a:rPr lang="el-GR" sz="1800" u="none" strike="noStrike" dirty="0">
                          <a:effectLst/>
                        </a:rPr>
                        <a:t>.</a:t>
                      </a:r>
                      <a:r>
                        <a:rPr lang="en-US" sz="1800" u="none" strike="noStrike" dirty="0">
                          <a:effectLst/>
                        </a:rPr>
                        <a:t>000</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b="1" u="none" strike="noStrike" dirty="0">
                          <a:effectLst/>
                        </a:rPr>
                        <a:t>196</a:t>
                      </a:r>
                      <a:r>
                        <a:rPr lang="el-GR" sz="1800" b="1" u="none" strike="noStrike" dirty="0">
                          <a:effectLst/>
                        </a:rPr>
                        <a:t>.</a:t>
                      </a:r>
                      <a:r>
                        <a:rPr lang="en-US" sz="1800" b="1" u="none" strike="noStrike" dirty="0">
                          <a:effectLst/>
                        </a:rPr>
                        <a:t>510</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b="1" u="none" strike="noStrike" dirty="0">
                          <a:effectLst/>
                        </a:rPr>
                        <a:t>96</a:t>
                      </a:r>
                      <a:r>
                        <a:rPr lang="el-GR" sz="1800" b="1" u="none" strike="noStrike" dirty="0">
                          <a:effectLst/>
                        </a:rPr>
                        <a:t>.</a:t>
                      </a:r>
                      <a:r>
                        <a:rPr lang="en-US" sz="1800" b="1" u="none" strike="noStrike" dirty="0">
                          <a:effectLst/>
                        </a:rPr>
                        <a:t>510</a:t>
                      </a:r>
                      <a:endParaRPr lang="en-US"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6"/>
                  </a:ext>
                </a:extLst>
              </a:tr>
              <a:tr h="200025">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b="1" u="none" strike="noStrike" dirty="0">
                          <a:effectLst/>
                        </a:rPr>
                        <a:t>PI</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b="1" u="none" strike="noStrike" dirty="0">
                          <a:effectLst/>
                        </a:rPr>
                        <a:t>1</a:t>
                      </a:r>
                      <a:r>
                        <a:rPr lang="el-GR" sz="1800" b="1" u="none" strike="noStrike" dirty="0">
                          <a:effectLst/>
                        </a:rPr>
                        <a:t>,</a:t>
                      </a:r>
                      <a:r>
                        <a:rPr lang="en-US" sz="1800" b="1" u="none" strike="noStrike" dirty="0">
                          <a:effectLst/>
                        </a:rPr>
                        <a:t>9651</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 </a:t>
                      </a:r>
                      <a:endParaRPr lang="en-US"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7"/>
                  </a:ext>
                </a:extLst>
              </a:tr>
            </a:tbl>
          </a:graphicData>
        </a:graphic>
      </p:graphicFrame>
      <p:sp>
        <p:nvSpPr>
          <p:cNvPr id="7" name="TextBox 6"/>
          <p:cNvSpPr txBox="1"/>
          <p:nvPr/>
        </p:nvSpPr>
        <p:spPr>
          <a:xfrm>
            <a:off x="7162800" y="2042160"/>
            <a:ext cx="1828800" cy="2862322"/>
          </a:xfrm>
          <a:prstGeom prst="rect">
            <a:avLst/>
          </a:prstGeom>
          <a:noFill/>
        </p:spPr>
        <p:txBody>
          <a:bodyPr wrap="square" rtlCol="0">
            <a:spAutoFit/>
          </a:bodyPr>
          <a:lstStyle/>
          <a:p>
            <a:r>
              <a:rPr lang="en-US" dirty="0"/>
              <a:t>O </a:t>
            </a:r>
            <a:r>
              <a:rPr lang="el-GR" dirty="0"/>
              <a:t>δείκτης Κερδοφορίας είναι μεγαλύτερος της μονάδας, οπότε αποδεχόμαστε το επενδυτικό σχέδιο. Το ίδιο δείχνει και ο Δείκτης ΚΠΑ.</a:t>
            </a:r>
            <a:endParaRPr lang="en-US" dirty="0"/>
          </a:p>
        </p:txBody>
      </p:sp>
    </p:spTree>
    <p:extLst>
      <p:ext uri="{BB962C8B-B14F-4D97-AF65-F5344CB8AC3E}">
        <p14:creationId xmlns:p14="http://schemas.microsoft.com/office/powerpoint/2010/main" val="28622757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4000" dirty="0">
                <a:solidFill>
                  <a:schemeClr val="tx1"/>
                </a:solidFill>
              </a:rPr>
              <a:t>Πλεονεκτήματα και Μειονεκτήματα</a:t>
            </a:r>
            <a:endParaRPr lang="en-US" sz="4000" dirty="0">
              <a:solidFill>
                <a:schemeClr val="tx1"/>
              </a:solidFill>
            </a:endParaRPr>
          </a:p>
        </p:txBody>
      </p:sp>
      <p:sp>
        <p:nvSpPr>
          <p:cNvPr id="3" name="Content Placeholder 2"/>
          <p:cNvSpPr>
            <a:spLocks noGrp="1"/>
          </p:cNvSpPr>
          <p:nvPr>
            <p:ph idx="1"/>
          </p:nvPr>
        </p:nvSpPr>
        <p:spPr/>
        <p:txBody>
          <a:bodyPr/>
          <a:lstStyle/>
          <a:p>
            <a:r>
              <a:rPr lang="el-GR" altLang="en-US" dirty="0">
                <a:solidFill>
                  <a:schemeClr val="tx1"/>
                </a:solidFill>
              </a:rPr>
              <a:t>Ίδια πλεονεκτήματα και μειονεκτήματα με την ΚΠΑ</a:t>
            </a:r>
          </a:p>
          <a:p>
            <a:endParaRPr lang="en-US" dirty="0"/>
          </a:p>
        </p:txBody>
      </p:sp>
    </p:spTree>
    <p:extLst>
      <p:ext uri="{BB962C8B-B14F-4D97-AF65-F5344CB8AC3E}">
        <p14:creationId xmlns:p14="http://schemas.microsoft.com/office/powerpoint/2010/main" val="18024229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702302"/>
          </a:xfrm>
        </p:spPr>
        <p:txBody>
          <a:bodyPr>
            <a:normAutofit/>
          </a:bodyPr>
          <a:lstStyle/>
          <a:p>
            <a:pPr algn="ctr"/>
            <a:r>
              <a:rPr lang="el-GR" sz="4000" dirty="0">
                <a:solidFill>
                  <a:schemeClr val="tx1"/>
                </a:solidFill>
              </a:rPr>
              <a:t>Σύγκριση ΚΠΑ και</a:t>
            </a:r>
            <a:r>
              <a:rPr lang="en-US" sz="4000" dirty="0">
                <a:solidFill>
                  <a:schemeClr val="tx1"/>
                </a:solidFill>
              </a:rPr>
              <a:t> </a:t>
            </a:r>
            <a:r>
              <a:rPr lang="el-GR" sz="4000" dirty="0">
                <a:solidFill>
                  <a:schemeClr val="tx1"/>
                </a:solidFill>
              </a:rPr>
              <a:t>ΔΑ (</a:t>
            </a:r>
            <a:r>
              <a:rPr lang="en-US" sz="4000" dirty="0">
                <a:solidFill>
                  <a:schemeClr val="tx1"/>
                </a:solidFill>
              </a:rPr>
              <a:t>PI)</a:t>
            </a:r>
          </a:p>
        </p:txBody>
      </p:sp>
      <p:sp>
        <p:nvSpPr>
          <p:cNvPr id="3" name="Content Placeholder 2"/>
          <p:cNvSpPr>
            <a:spLocks noGrp="1"/>
          </p:cNvSpPr>
          <p:nvPr>
            <p:ph idx="1"/>
          </p:nvPr>
        </p:nvSpPr>
        <p:spPr/>
        <p:txBody>
          <a:bodyPr>
            <a:normAutofit/>
          </a:bodyPr>
          <a:lstStyle/>
          <a:p>
            <a:pPr algn="just"/>
            <a:r>
              <a:rPr lang="en-US" sz="2400" dirty="0">
                <a:solidFill>
                  <a:schemeClr val="tx1"/>
                </a:solidFill>
              </a:rPr>
              <a:t>O </a:t>
            </a:r>
            <a:r>
              <a:rPr lang="el-GR" sz="2400" dirty="0">
                <a:solidFill>
                  <a:schemeClr val="tx1"/>
                </a:solidFill>
              </a:rPr>
              <a:t>δείκτης αποδοτικότητας καταλήγει στα ίδια συμπεράσματα με την καθαρά παρούσα αξία. Πολλές φορές μπορεί να οδηγήσουν σε διαφορετική κατάταξη, αλλά δεν είναι ουσιώδης, εκτός και αν τα έργα είναι αμοιβαία </a:t>
            </a:r>
            <a:r>
              <a:rPr lang="el-GR" sz="2400" dirty="0" err="1">
                <a:solidFill>
                  <a:schemeClr val="tx1"/>
                </a:solidFill>
              </a:rPr>
              <a:t>αποκλειόμενα</a:t>
            </a:r>
            <a:r>
              <a:rPr lang="el-GR" sz="2400" dirty="0">
                <a:solidFill>
                  <a:schemeClr val="tx1"/>
                </a:solidFill>
              </a:rPr>
              <a:t>, όπου επιλέγεται το επενδυτικό σχέδιο με βάση την ΚΠΑ. Ο λόγος που συμβαίνει αυτό είναι ότι ο Δείκτης αποδοτικότητας δεν λαμβάνει υπόψη του την αρχική επένδυση.</a:t>
            </a:r>
            <a:endParaRPr lang="en-US" sz="2400" dirty="0">
              <a:solidFill>
                <a:schemeClr val="tx1"/>
              </a:solidFill>
            </a:endParaRPr>
          </a:p>
        </p:txBody>
      </p:sp>
    </p:spTree>
    <p:extLst>
      <p:ext uri="{BB962C8B-B14F-4D97-AF65-F5344CB8AC3E}">
        <p14:creationId xmlns:p14="http://schemas.microsoft.com/office/powerpoint/2010/main" val="2636363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702302"/>
          </a:xfrm>
        </p:spPr>
        <p:txBody>
          <a:bodyPr>
            <a:normAutofit/>
          </a:bodyPr>
          <a:lstStyle/>
          <a:p>
            <a:r>
              <a:rPr lang="el-GR" altLang="en-US" sz="3600" dirty="0">
                <a:solidFill>
                  <a:schemeClr val="tx1"/>
                </a:solidFill>
              </a:rPr>
              <a:t>Κατηγορίες επενδυτικών προγραμμάτων</a:t>
            </a:r>
            <a:endParaRPr lang="en-US" sz="3600" dirty="0">
              <a:solidFill>
                <a:schemeClr val="tx1"/>
              </a:solidFill>
            </a:endParaRPr>
          </a:p>
        </p:txBody>
      </p:sp>
      <p:sp>
        <p:nvSpPr>
          <p:cNvPr id="3" name="Content Placeholder 2"/>
          <p:cNvSpPr>
            <a:spLocks noGrp="1"/>
          </p:cNvSpPr>
          <p:nvPr>
            <p:ph idx="1"/>
          </p:nvPr>
        </p:nvSpPr>
        <p:spPr/>
        <p:txBody>
          <a:bodyPr/>
          <a:lstStyle/>
          <a:p>
            <a:r>
              <a:rPr lang="el-GR" altLang="en-US" sz="2600" dirty="0">
                <a:solidFill>
                  <a:schemeClr val="tx1"/>
                </a:solidFill>
              </a:rPr>
              <a:t>Τα επενδυτικά προγράμματα μπορούν να καταταγούν στις εξής κατηγορίες</a:t>
            </a:r>
            <a:endParaRPr lang="en-GB" altLang="en-US" sz="2600" dirty="0">
              <a:solidFill>
                <a:schemeClr val="tx1"/>
              </a:solidFill>
            </a:endParaRPr>
          </a:p>
          <a:p>
            <a:pPr lvl="1"/>
            <a:r>
              <a:rPr lang="el-GR" altLang="en-US" sz="2400" dirty="0">
                <a:solidFill>
                  <a:schemeClr val="tx1"/>
                </a:solidFill>
              </a:rPr>
              <a:t>Επέκταση</a:t>
            </a:r>
            <a:r>
              <a:rPr lang="en-GB" altLang="en-US" sz="2400" dirty="0">
                <a:solidFill>
                  <a:schemeClr val="tx1"/>
                </a:solidFill>
              </a:rPr>
              <a:t>: </a:t>
            </a:r>
            <a:r>
              <a:rPr lang="en-US" altLang="en-US" sz="2400" dirty="0">
                <a:solidFill>
                  <a:schemeClr val="tx1"/>
                </a:solidFill>
              </a:rPr>
              <a:t>Growth</a:t>
            </a:r>
            <a:endParaRPr lang="el-GR" altLang="en-US" sz="2400" dirty="0">
              <a:solidFill>
                <a:schemeClr val="tx1"/>
              </a:solidFill>
            </a:endParaRPr>
          </a:p>
          <a:p>
            <a:pPr lvl="1"/>
            <a:r>
              <a:rPr lang="el-GR" altLang="en-US" sz="2400" dirty="0">
                <a:solidFill>
                  <a:schemeClr val="tx1"/>
                </a:solidFill>
              </a:rPr>
              <a:t>Βελτίωση αποτελεσματικότητας</a:t>
            </a:r>
            <a:r>
              <a:rPr lang="en-GB" altLang="en-US" sz="2400" dirty="0">
                <a:solidFill>
                  <a:schemeClr val="tx1"/>
                </a:solidFill>
              </a:rPr>
              <a:t>: Value</a:t>
            </a:r>
            <a:endParaRPr lang="el-GR" altLang="en-US" sz="2400" dirty="0">
              <a:solidFill>
                <a:schemeClr val="tx1"/>
              </a:solidFill>
            </a:endParaRPr>
          </a:p>
          <a:p>
            <a:pPr lvl="1"/>
            <a:r>
              <a:rPr lang="el-GR" altLang="en-US" sz="2400" dirty="0">
                <a:solidFill>
                  <a:schemeClr val="tx1"/>
                </a:solidFill>
              </a:rPr>
              <a:t>Εκπλήρωση νομικών και θεσμικών απαιτήσεων</a:t>
            </a:r>
            <a:r>
              <a:rPr lang="en-GB" altLang="en-US" sz="2400" dirty="0">
                <a:solidFill>
                  <a:schemeClr val="tx1"/>
                </a:solidFill>
              </a:rPr>
              <a:t>:</a:t>
            </a:r>
          </a:p>
        </p:txBody>
      </p:sp>
    </p:spTree>
    <p:extLst>
      <p:ext uri="{BB962C8B-B14F-4D97-AF65-F5344CB8AC3E}">
        <p14:creationId xmlns:p14="http://schemas.microsoft.com/office/powerpoint/2010/main" val="1173467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856396"/>
          </a:xfrm>
        </p:spPr>
        <p:txBody>
          <a:bodyPr>
            <a:normAutofit/>
          </a:bodyPr>
          <a:lstStyle/>
          <a:p>
            <a:pPr algn="ctr"/>
            <a:r>
              <a:rPr lang="el-GR" sz="3600" dirty="0">
                <a:solidFill>
                  <a:schemeClr val="tx1"/>
                </a:solidFill>
              </a:rPr>
              <a:t>Σχέση ανάμεσα σε επενδυτικά σχέδια</a:t>
            </a:r>
            <a:endParaRPr lang="en-US" sz="3600" dirty="0">
              <a:solidFill>
                <a:schemeClr val="tx1"/>
              </a:solidFill>
            </a:endParaRPr>
          </a:p>
        </p:txBody>
      </p:sp>
      <p:sp>
        <p:nvSpPr>
          <p:cNvPr id="3" name="Content Placeholder 2"/>
          <p:cNvSpPr>
            <a:spLocks noGrp="1"/>
          </p:cNvSpPr>
          <p:nvPr>
            <p:ph idx="1"/>
          </p:nvPr>
        </p:nvSpPr>
        <p:spPr/>
        <p:txBody>
          <a:bodyPr/>
          <a:lstStyle/>
          <a:p>
            <a:pPr algn="just"/>
            <a:r>
              <a:rPr lang="el-GR" altLang="en-US" sz="2500" dirty="0">
                <a:solidFill>
                  <a:schemeClr val="tx1"/>
                </a:solidFill>
              </a:rPr>
              <a:t>Αναφορικά με την (ενδεχόμενη) σχέση ανάμεσα στα προγράμματα, τα διακρίνουμε σε: </a:t>
            </a:r>
          </a:p>
          <a:p>
            <a:pPr lvl="1" algn="just">
              <a:buFont typeface="Wingdings" panose="05000000000000000000" pitchFamily="2" charset="2"/>
              <a:buChar char="q"/>
            </a:pPr>
            <a:r>
              <a:rPr lang="el-GR" altLang="en-US" sz="2200" u="sng" dirty="0">
                <a:solidFill>
                  <a:schemeClr val="tx1"/>
                </a:solidFill>
              </a:rPr>
              <a:t>Ανεξάρτητα</a:t>
            </a:r>
            <a:r>
              <a:rPr lang="en-GB" altLang="en-US" sz="2200" u="sng" dirty="0">
                <a:solidFill>
                  <a:schemeClr val="tx1"/>
                </a:solidFill>
              </a:rPr>
              <a:t>: </a:t>
            </a:r>
            <a:r>
              <a:rPr lang="el-GR" altLang="en-US" sz="2200" dirty="0">
                <a:solidFill>
                  <a:schemeClr val="tx1"/>
                </a:solidFill>
              </a:rPr>
              <a:t>η απόφαση για την αποδοχή ή απόρριψη του προγράμματος </a:t>
            </a:r>
            <a:r>
              <a:rPr lang="el-GR" altLang="en-US" sz="2200" b="1" dirty="0">
                <a:solidFill>
                  <a:schemeClr val="tx1"/>
                </a:solidFill>
              </a:rPr>
              <a:t>δεν</a:t>
            </a:r>
            <a:r>
              <a:rPr lang="el-GR" altLang="en-US" sz="2200" dirty="0">
                <a:solidFill>
                  <a:schemeClr val="tx1"/>
                </a:solidFill>
              </a:rPr>
              <a:t> εξαρτάται από την αποδοχή ή απόρριψη κάποιου εναλλακτικού προγράμματος </a:t>
            </a:r>
          </a:p>
          <a:p>
            <a:pPr lvl="1" algn="just">
              <a:buFont typeface="Wingdings" panose="05000000000000000000" pitchFamily="2" charset="2"/>
              <a:buChar char="q"/>
            </a:pPr>
            <a:r>
              <a:rPr lang="el-GR" altLang="en-US" sz="2200" u="sng" dirty="0">
                <a:solidFill>
                  <a:schemeClr val="tx1"/>
                </a:solidFill>
              </a:rPr>
              <a:t>Αμοιβαίως </a:t>
            </a:r>
            <a:r>
              <a:rPr lang="el-GR" altLang="en-US" sz="2200" u="sng" dirty="0" err="1">
                <a:solidFill>
                  <a:schemeClr val="tx1"/>
                </a:solidFill>
              </a:rPr>
              <a:t>αποκλειόμενα</a:t>
            </a:r>
            <a:r>
              <a:rPr lang="en-GB" altLang="en-US" sz="2200" u="sng" dirty="0">
                <a:solidFill>
                  <a:schemeClr val="tx1"/>
                </a:solidFill>
              </a:rPr>
              <a:t>: </a:t>
            </a:r>
            <a:r>
              <a:rPr lang="el-GR" altLang="en-US" sz="2200" dirty="0">
                <a:solidFill>
                  <a:schemeClr val="tx1"/>
                </a:solidFill>
              </a:rPr>
              <a:t>η αποδοχή του προγράμματος αποκλείει την αποδοχή των εναλλακτικών </a:t>
            </a:r>
          </a:p>
          <a:p>
            <a:pPr lvl="1" algn="just">
              <a:buFont typeface="Wingdings" panose="05000000000000000000" pitchFamily="2" charset="2"/>
              <a:buChar char="q"/>
            </a:pPr>
            <a:r>
              <a:rPr lang="el-GR" altLang="en-US" sz="2200" u="sng" dirty="0">
                <a:solidFill>
                  <a:schemeClr val="tx1"/>
                </a:solidFill>
              </a:rPr>
              <a:t>Εξαρτημένα-συμπληρωματικά</a:t>
            </a:r>
            <a:r>
              <a:rPr lang="en-GB" altLang="en-US" sz="2200" u="sng" dirty="0">
                <a:solidFill>
                  <a:schemeClr val="tx1"/>
                </a:solidFill>
              </a:rPr>
              <a:t>: </a:t>
            </a:r>
            <a:r>
              <a:rPr lang="el-GR" altLang="en-US" sz="2200" dirty="0">
                <a:solidFill>
                  <a:schemeClr val="tx1"/>
                </a:solidFill>
              </a:rPr>
              <a:t>τα προγράμματα πρέπει να υλοποιηθούν μαζί</a:t>
            </a:r>
            <a:r>
              <a:rPr lang="en-GB" altLang="en-US" sz="2200" dirty="0">
                <a:solidFill>
                  <a:schemeClr val="tx1"/>
                </a:solidFill>
              </a:rPr>
              <a:t> (</a:t>
            </a:r>
            <a:r>
              <a:rPr lang="el-GR" altLang="en-US" sz="2200" dirty="0">
                <a:solidFill>
                  <a:schemeClr val="tx1"/>
                </a:solidFill>
              </a:rPr>
              <a:t>συνήθως αξιολογούνται ως ένα πρόγραμμα</a:t>
            </a:r>
            <a:r>
              <a:rPr lang="en-GB" altLang="en-US" sz="2200" dirty="0">
                <a:solidFill>
                  <a:schemeClr val="tx1"/>
                </a:solidFill>
              </a:rPr>
              <a:t>)</a:t>
            </a:r>
            <a:endParaRPr lang="el-GR" altLang="en-US" sz="2200" dirty="0">
              <a:solidFill>
                <a:schemeClr val="tx1"/>
              </a:solidFill>
            </a:endParaRPr>
          </a:p>
          <a:p>
            <a:endParaRPr lang="en-US" dirty="0"/>
          </a:p>
        </p:txBody>
      </p:sp>
    </p:spTree>
    <p:extLst>
      <p:ext uri="{BB962C8B-B14F-4D97-AF65-F5344CB8AC3E}">
        <p14:creationId xmlns:p14="http://schemas.microsoft.com/office/powerpoint/2010/main" val="674681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4000" dirty="0">
                <a:solidFill>
                  <a:schemeClr val="tx1"/>
                </a:solidFill>
              </a:rPr>
              <a:t>Βασικά Κριτήρια για την </a:t>
            </a:r>
            <a:br>
              <a:rPr lang="en-US" sz="4000" dirty="0">
                <a:solidFill>
                  <a:schemeClr val="tx1"/>
                </a:solidFill>
              </a:rPr>
            </a:br>
            <a:r>
              <a:rPr lang="el-GR" sz="4000" dirty="0">
                <a:solidFill>
                  <a:schemeClr val="tx1"/>
                </a:solidFill>
              </a:rPr>
              <a:t>αξιολόγηση των Επενδύσεων</a:t>
            </a:r>
            <a:endParaRPr lang="en-US" sz="4000" dirty="0">
              <a:solidFill>
                <a:schemeClr val="tx1"/>
              </a:solidFill>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l-GR" sz="2400" dirty="0">
                <a:solidFill>
                  <a:schemeClr val="tx1"/>
                </a:solidFill>
              </a:rPr>
              <a:t>Μέγεθος του επενδυτικού σχεδίου</a:t>
            </a:r>
          </a:p>
          <a:p>
            <a:pPr marL="0" indent="0" algn="just">
              <a:buNone/>
            </a:pPr>
            <a:r>
              <a:rPr lang="el-GR" sz="2400" dirty="0">
                <a:solidFill>
                  <a:schemeClr val="tx1"/>
                </a:solidFill>
              </a:rPr>
              <a:t>Το μέγεθος της επενδυτικής πρότασης έχει ιδιαίτερη σημασία και υπολογίζεται από τα χρηματοδοτικά κεφάλαια και τους πόρους (γη, εξοπλισμός, απασχολούμενο προσωπικό κ.λπ..) που απαιτούνται για την αξιοποίηση του σχεδίου.</a:t>
            </a:r>
          </a:p>
          <a:p>
            <a:pPr marL="0" indent="0" algn="just">
              <a:buNone/>
            </a:pPr>
            <a:r>
              <a:rPr lang="el-GR" sz="2400" dirty="0">
                <a:solidFill>
                  <a:schemeClr val="tx1"/>
                </a:solidFill>
              </a:rPr>
              <a:t>Οι κεφαλαιακές δαπάνες καθορίζονται με βάση το μέγεθος του επενδυτικού σχεδίου και ενδέχεται να αυξομειώνεται.</a:t>
            </a:r>
          </a:p>
        </p:txBody>
      </p:sp>
    </p:spTree>
    <p:extLst>
      <p:ext uri="{BB962C8B-B14F-4D97-AF65-F5344CB8AC3E}">
        <p14:creationId xmlns:p14="http://schemas.microsoft.com/office/powerpoint/2010/main" val="1417472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4000" dirty="0">
                <a:solidFill>
                  <a:schemeClr val="tx1"/>
                </a:solidFill>
              </a:rPr>
              <a:t>Βασικά Κριτήρια για την </a:t>
            </a:r>
            <a:br>
              <a:rPr lang="en-US" sz="4000" dirty="0">
                <a:solidFill>
                  <a:schemeClr val="tx1"/>
                </a:solidFill>
              </a:rPr>
            </a:br>
            <a:r>
              <a:rPr lang="el-GR" sz="4000" dirty="0">
                <a:solidFill>
                  <a:schemeClr val="tx1"/>
                </a:solidFill>
              </a:rPr>
              <a:t>αξιολόγηση των Επενδύσεων</a:t>
            </a:r>
            <a:endParaRPr lang="en-US" sz="4000" dirty="0">
              <a:solidFill>
                <a:schemeClr val="tx1"/>
              </a:solidFill>
            </a:endParaRPr>
          </a:p>
        </p:txBody>
      </p:sp>
      <p:sp>
        <p:nvSpPr>
          <p:cNvPr id="3" name="Content Placeholder 2"/>
          <p:cNvSpPr>
            <a:spLocks noGrp="1"/>
          </p:cNvSpPr>
          <p:nvPr>
            <p:ph idx="1"/>
          </p:nvPr>
        </p:nvSpPr>
        <p:spPr/>
        <p:txBody>
          <a:bodyPr/>
          <a:lstStyle/>
          <a:p>
            <a:pPr>
              <a:buFont typeface="Wingdings" panose="05000000000000000000" pitchFamily="2" charset="2"/>
              <a:buChar char="q"/>
            </a:pPr>
            <a:r>
              <a:rPr lang="el-GR" dirty="0">
                <a:solidFill>
                  <a:schemeClr val="tx1"/>
                </a:solidFill>
              </a:rPr>
              <a:t>Κίνδυνος του επενδυτικού σχεδίου</a:t>
            </a:r>
          </a:p>
          <a:p>
            <a:pPr marL="0" indent="0">
              <a:buNone/>
            </a:pPr>
            <a:r>
              <a:rPr lang="el-GR" dirty="0">
                <a:solidFill>
                  <a:schemeClr val="tx1"/>
                </a:solidFill>
              </a:rPr>
              <a:t>Κάθε επενδυτικό σχέδιο έχει ένα βαθμό κινδύνου το οποίο συνδέεται και με την απόδοση της επένδυσης. </a:t>
            </a:r>
          </a:p>
          <a:p>
            <a:pPr marL="0" indent="0">
              <a:buNone/>
            </a:pPr>
            <a:r>
              <a:rPr lang="el-GR" dirty="0">
                <a:solidFill>
                  <a:schemeClr val="tx1"/>
                </a:solidFill>
              </a:rPr>
              <a:t>Η εμπειρία του επενδυτή / επιχείρησης σε μια επένδυση μπορεί να μειώσει ή να αυξήσει τον κίνδυνο.</a:t>
            </a:r>
          </a:p>
          <a:p>
            <a:pPr>
              <a:buFont typeface="Wingdings" panose="05000000000000000000" pitchFamily="2" charset="2"/>
              <a:buChar char="q"/>
            </a:pPr>
            <a:r>
              <a:rPr lang="el-GR" dirty="0">
                <a:solidFill>
                  <a:schemeClr val="tx1"/>
                </a:solidFill>
              </a:rPr>
              <a:t>Χρονική Διάρκεια του Επενδυτικού Σχεδίου</a:t>
            </a:r>
          </a:p>
          <a:p>
            <a:pPr marL="0" indent="0">
              <a:buNone/>
            </a:pPr>
            <a:r>
              <a:rPr lang="el-GR" dirty="0">
                <a:solidFill>
                  <a:schemeClr val="tx1"/>
                </a:solidFill>
              </a:rPr>
              <a:t>Η χρονική διάρκεια ενός επενδυτικού σχεδίου πρέπει να συσχετίζεται άμεσα από την αναμενόμενη απόδοση του επενδυτικού σχεδίου.</a:t>
            </a:r>
          </a:p>
          <a:p>
            <a:pPr marL="0" indent="0">
              <a:buNone/>
            </a:pPr>
            <a:endParaRPr lang="el-GR" dirty="0"/>
          </a:p>
        </p:txBody>
      </p:sp>
    </p:spTree>
    <p:extLst>
      <p:ext uri="{BB962C8B-B14F-4D97-AF65-F5344CB8AC3E}">
        <p14:creationId xmlns:p14="http://schemas.microsoft.com/office/powerpoint/2010/main" val="1983694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4000" dirty="0">
                <a:solidFill>
                  <a:schemeClr val="tx1"/>
                </a:solidFill>
              </a:rPr>
              <a:t>Ιδιότητες μιας καλής </a:t>
            </a:r>
            <a:br>
              <a:rPr lang="en-US" sz="4000" dirty="0">
                <a:solidFill>
                  <a:schemeClr val="tx1"/>
                </a:solidFill>
              </a:rPr>
            </a:br>
            <a:r>
              <a:rPr lang="el-GR" sz="4000" dirty="0">
                <a:solidFill>
                  <a:schemeClr val="tx1"/>
                </a:solidFill>
              </a:rPr>
              <a:t>Επενδυτικής απόφασης</a:t>
            </a:r>
            <a:endParaRPr lang="en-US" sz="4000" dirty="0">
              <a:solidFill>
                <a:schemeClr val="tx1"/>
              </a:solidFill>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q"/>
            </a:pPr>
            <a:r>
              <a:rPr lang="el-GR" sz="2400" dirty="0">
                <a:solidFill>
                  <a:schemeClr val="tx1"/>
                </a:solidFill>
              </a:rPr>
              <a:t>Θα πρέπει να λαμβάνει υπόψη όλες τις </a:t>
            </a:r>
            <a:r>
              <a:rPr lang="el-GR" sz="2400" dirty="0" err="1">
                <a:solidFill>
                  <a:schemeClr val="tx1"/>
                </a:solidFill>
              </a:rPr>
              <a:t>χρηματορροές</a:t>
            </a:r>
            <a:endParaRPr lang="el-GR" sz="2400" dirty="0">
              <a:solidFill>
                <a:schemeClr val="tx1"/>
              </a:solidFill>
            </a:endParaRPr>
          </a:p>
          <a:p>
            <a:pPr algn="just">
              <a:buFont typeface="Wingdings" panose="05000000000000000000" pitchFamily="2" charset="2"/>
              <a:buChar char="q"/>
            </a:pPr>
            <a:r>
              <a:rPr lang="el-GR" sz="2400" dirty="0">
                <a:solidFill>
                  <a:schemeClr val="tx1"/>
                </a:solidFill>
              </a:rPr>
              <a:t>Θα πρέπει να προεξοφλεί τις μελλοντικές </a:t>
            </a:r>
            <a:r>
              <a:rPr lang="el-GR" sz="2400" dirty="0" err="1">
                <a:solidFill>
                  <a:schemeClr val="tx1"/>
                </a:solidFill>
              </a:rPr>
              <a:t>χρηματορροές</a:t>
            </a:r>
            <a:r>
              <a:rPr lang="el-GR" sz="2400" dirty="0">
                <a:solidFill>
                  <a:schemeClr val="tx1"/>
                </a:solidFill>
              </a:rPr>
              <a:t> με το κατάλληλο, καθορισμένο από την αγορά, κόστος ευκαιρίας του κεφαλαίου.</a:t>
            </a:r>
          </a:p>
          <a:p>
            <a:pPr algn="just">
              <a:buFont typeface="Wingdings" panose="05000000000000000000" pitchFamily="2" charset="2"/>
              <a:buChar char="q"/>
            </a:pPr>
            <a:r>
              <a:rPr lang="el-GR" sz="2400" dirty="0">
                <a:solidFill>
                  <a:schemeClr val="tx1"/>
                </a:solidFill>
              </a:rPr>
              <a:t>Θα πρέπει να επιλέγει από ένα σύνολο αμοιβαίως </a:t>
            </a:r>
            <a:r>
              <a:rPr lang="el-GR" sz="2400" dirty="0" err="1">
                <a:solidFill>
                  <a:schemeClr val="tx1"/>
                </a:solidFill>
              </a:rPr>
              <a:t>αποκλειώμενων</a:t>
            </a:r>
            <a:r>
              <a:rPr lang="el-GR" sz="2400" dirty="0">
                <a:solidFill>
                  <a:schemeClr val="tx1"/>
                </a:solidFill>
              </a:rPr>
              <a:t> επενδύσεων εκείνο το οποίο μεγιστοποιεί τον πλούτο.</a:t>
            </a:r>
          </a:p>
          <a:p>
            <a:pPr algn="just">
              <a:buFont typeface="Wingdings" panose="05000000000000000000" pitchFamily="2" charset="2"/>
              <a:buChar char="q"/>
            </a:pPr>
            <a:r>
              <a:rPr lang="el-GR" sz="2400" dirty="0">
                <a:solidFill>
                  <a:schemeClr val="tx1"/>
                </a:solidFill>
              </a:rPr>
              <a:t>Θα πρέπει να επιτρέπει στους διαχειριστές να εξετάζουν κάθε επενδυτικό σχέδιο, ανεξάρτητα από τα υπόλοιπα.</a:t>
            </a:r>
            <a:endParaRPr lang="en-US" sz="2400" dirty="0">
              <a:solidFill>
                <a:schemeClr val="tx1"/>
              </a:solidFill>
            </a:endParaRPr>
          </a:p>
        </p:txBody>
      </p:sp>
    </p:spTree>
    <p:extLst>
      <p:ext uri="{BB962C8B-B14F-4D97-AF65-F5344CB8AC3E}">
        <p14:creationId xmlns:p14="http://schemas.microsoft.com/office/powerpoint/2010/main" val="1537860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702301"/>
          </a:xfrm>
        </p:spPr>
        <p:txBody>
          <a:bodyPr>
            <a:normAutofit/>
          </a:bodyPr>
          <a:lstStyle/>
          <a:p>
            <a:pPr algn="ctr"/>
            <a:r>
              <a:rPr lang="el-GR" sz="4000" dirty="0">
                <a:solidFill>
                  <a:schemeClr val="tx1"/>
                </a:solidFill>
              </a:rPr>
              <a:t>Κόστος Κεφαλαίου</a:t>
            </a:r>
            <a:endParaRPr lang="en-US" sz="4000" dirty="0">
              <a:solidFill>
                <a:schemeClr val="tx1"/>
              </a:solidFill>
            </a:endParaRPr>
          </a:p>
        </p:txBody>
      </p:sp>
      <p:sp>
        <p:nvSpPr>
          <p:cNvPr id="3" name="Content Placeholder 2"/>
          <p:cNvSpPr>
            <a:spLocks noGrp="1"/>
          </p:cNvSpPr>
          <p:nvPr>
            <p:ph idx="1"/>
          </p:nvPr>
        </p:nvSpPr>
        <p:spPr>
          <a:xfrm>
            <a:off x="457200" y="1845734"/>
            <a:ext cx="8534399" cy="4023360"/>
          </a:xfrm>
        </p:spPr>
        <p:txBody>
          <a:bodyPr>
            <a:normAutofit fontScale="92500" lnSpcReduction="10000"/>
          </a:bodyPr>
          <a:lstStyle/>
          <a:p>
            <a:pPr algn="just"/>
            <a:r>
              <a:rPr lang="el-GR" sz="2200" dirty="0">
                <a:solidFill>
                  <a:schemeClr val="tx1"/>
                </a:solidFill>
              </a:rPr>
              <a:t>Η κάθε επιχείρηση έχει ένα στόχο κεφαλαιακής διάρθρωσης, ο οποίος ορίζεται ως η σύνθεση των δανείων και των ιδίων κεφαλαίων.  Το σταθμικό μέσο κόστος κεφαλαίου μιας επιχείρησης είναι ο σταθμικός μέσος όρος των διαφόρων πηγών χρηματοδότησης της επιχείρησης, όπου οι σταθμίσεις είναι τα ποσοστά συμμετοχής της κάθε πηγής στην σύνθεση του κεφαλαίου της επιχείρησης.</a:t>
            </a:r>
            <a:endParaRPr lang="en-US" sz="2200" dirty="0">
              <a:solidFill>
                <a:schemeClr val="tx1"/>
              </a:solidFill>
            </a:endParaRPr>
          </a:p>
          <a:p>
            <a:pPr algn="just"/>
            <a:endParaRPr lang="en-US" sz="2200" dirty="0">
              <a:solidFill>
                <a:schemeClr val="tx1"/>
              </a:solidFill>
            </a:endParaRPr>
          </a:p>
          <a:p>
            <a:pPr algn="just"/>
            <a:r>
              <a:rPr lang="en-US" sz="2200" dirty="0">
                <a:solidFill>
                  <a:schemeClr val="tx1"/>
                </a:solidFill>
              </a:rPr>
              <a:t>WACC= </a:t>
            </a:r>
            <a:r>
              <a:rPr lang="en-US" sz="2200" dirty="0" err="1">
                <a:solidFill>
                  <a:schemeClr val="tx1"/>
                </a:solidFill>
              </a:rPr>
              <a:t>Wd</a:t>
            </a:r>
            <a:r>
              <a:rPr lang="en-US" sz="2200" dirty="0">
                <a:solidFill>
                  <a:schemeClr val="tx1"/>
                </a:solidFill>
              </a:rPr>
              <a:t> </a:t>
            </a:r>
            <a:r>
              <a:rPr lang="en-US" sz="2200" dirty="0" err="1">
                <a:solidFill>
                  <a:schemeClr val="tx1"/>
                </a:solidFill>
              </a:rPr>
              <a:t>Kd</a:t>
            </a:r>
            <a:r>
              <a:rPr lang="en-US" sz="2200" dirty="0">
                <a:solidFill>
                  <a:schemeClr val="tx1"/>
                </a:solidFill>
              </a:rPr>
              <a:t> (1-t) + We </a:t>
            </a:r>
            <a:r>
              <a:rPr lang="en-US" sz="2200" dirty="0" err="1">
                <a:solidFill>
                  <a:schemeClr val="tx1"/>
                </a:solidFill>
              </a:rPr>
              <a:t>Ke</a:t>
            </a:r>
            <a:endParaRPr lang="en-US" sz="2200" dirty="0">
              <a:solidFill>
                <a:schemeClr val="tx1"/>
              </a:solidFill>
            </a:endParaRPr>
          </a:p>
          <a:p>
            <a:pPr marL="0" indent="0" algn="just">
              <a:buNone/>
            </a:pPr>
            <a:r>
              <a:rPr lang="el-GR" sz="2200" b="1" dirty="0">
                <a:solidFill>
                  <a:schemeClr val="tx1"/>
                </a:solidFill>
              </a:rPr>
              <a:t>Παράδειγμα.</a:t>
            </a:r>
          </a:p>
          <a:p>
            <a:pPr marL="0" indent="0" algn="just">
              <a:buNone/>
            </a:pPr>
            <a:r>
              <a:rPr lang="el-GR" sz="2200" dirty="0">
                <a:solidFill>
                  <a:schemeClr val="tx1"/>
                </a:solidFill>
              </a:rPr>
              <a:t>Για την έναρξη μιας επιχείρησης τα κεφάλαια που θα χρησιμοποιηθούν είναι κατά </a:t>
            </a:r>
            <a:r>
              <a:rPr lang="en-US" sz="2200" dirty="0">
                <a:solidFill>
                  <a:schemeClr val="tx1"/>
                </a:solidFill>
              </a:rPr>
              <a:t>6</a:t>
            </a:r>
            <a:r>
              <a:rPr lang="el-GR" sz="2200" dirty="0">
                <a:solidFill>
                  <a:schemeClr val="tx1"/>
                </a:solidFill>
              </a:rPr>
              <a:t>0% ιδία κεφάλαια με κόστος 8% και </a:t>
            </a:r>
            <a:r>
              <a:rPr lang="en-US" sz="2200" dirty="0">
                <a:solidFill>
                  <a:schemeClr val="tx1"/>
                </a:solidFill>
              </a:rPr>
              <a:t>4</a:t>
            </a:r>
            <a:r>
              <a:rPr lang="el-GR" sz="2200" dirty="0">
                <a:solidFill>
                  <a:schemeClr val="tx1"/>
                </a:solidFill>
              </a:rPr>
              <a:t>0% δανειακά με κόστος 6%. Υπολογίστε το </a:t>
            </a:r>
            <a:r>
              <a:rPr lang="en-US" sz="2200" dirty="0">
                <a:solidFill>
                  <a:schemeClr val="tx1"/>
                </a:solidFill>
              </a:rPr>
              <a:t>WACC</a:t>
            </a:r>
            <a:r>
              <a:rPr lang="el-GR" sz="2200" dirty="0">
                <a:solidFill>
                  <a:schemeClr val="tx1"/>
                </a:solidFill>
              </a:rPr>
              <a:t>. Υποθέστε ότι δεν υπάρχει φορολόγηση στην επιχείρηση.</a:t>
            </a:r>
          </a:p>
          <a:p>
            <a:pPr marL="0" indent="0" algn="just">
              <a:buNone/>
            </a:pPr>
            <a:r>
              <a:rPr lang="en-US" sz="2200" dirty="0">
                <a:solidFill>
                  <a:schemeClr val="tx1"/>
                </a:solidFill>
              </a:rPr>
              <a:t>WACC = 40% x 6% + 60% x 8% = 7,2% </a:t>
            </a:r>
            <a:endParaRPr lang="el-GR" sz="2200" dirty="0">
              <a:solidFill>
                <a:schemeClr val="tx1"/>
              </a:solidFill>
            </a:endParaRPr>
          </a:p>
        </p:txBody>
      </p:sp>
    </p:spTree>
    <p:extLst>
      <p:ext uri="{BB962C8B-B14F-4D97-AF65-F5344CB8AC3E}">
        <p14:creationId xmlns:p14="http://schemas.microsoft.com/office/powerpoint/2010/main" val="329286998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4774</TotalTime>
  <Words>2493</Words>
  <Application>Microsoft Office PowerPoint</Application>
  <PresentationFormat>On-screen Show (4:3)</PresentationFormat>
  <Paragraphs>501</Paragraphs>
  <Slides>36</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3" baseType="lpstr">
      <vt:lpstr>Arial</vt:lpstr>
      <vt:lpstr>Calibri</vt:lpstr>
      <vt:lpstr>Calibri Light</vt:lpstr>
      <vt:lpstr>Cambria Math</vt:lpstr>
      <vt:lpstr>Wingdings</vt:lpstr>
      <vt:lpstr>Retrospect</vt:lpstr>
      <vt:lpstr>Equation</vt:lpstr>
      <vt:lpstr>Επενδύσεις </vt:lpstr>
      <vt:lpstr>Γενικά       </vt:lpstr>
      <vt:lpstr>Είδη επενδύσεων</vt:lpstr>
      <vt:lpstr>Κατηγορίες επενδυτικών προγραμμάτων</vt:lpstr>
      <vt:lpstr>Σχέση ανάμεσα σε επενδυτικά σχέδια</vt:lpstr>
      <vt:lpstr>Βασικά Κριτήρια για την  αξιολόγηση των Επενδύσεων</vt:lpstr>
      <vt:lpstr>Βασικά Κριτήρια για την  αξιολόγηση των Επενδύσεων</vt:lpstr>
      <vt:lpstr>Ιδιότητες μιας καλής  Επενδυτικής απόφασης</vt:lpstr>
      <vt:lpstr>Κόστος Κεφαλαίου</vt:lpstr>
      <vt:lpstr>Μέθοδοι Αξιολόγησης Επενδύσεων</vt:lpstr>
      <vt:lpstr>A. Περίοδος Είσπραξης Κεφαλαίου (Payback Period)</vt:lpstr>
      <vt:lpstr>Παράδειγμα A.  Περίοδος Είσπραξης Κεφαλαίου (Payback Period)</vt:lpstr>
      <vt:lpstr>     A. Περίοδος Είσπραξης Κεφαλαίου (Payback Period) Πλεονεκτήματα και Μειονεκτήματα</vt:lpstr>
      <vt:lpstr>B. Μέση Λογιστική Απόδοση  (Return on Capital Employed)</vt:lpstr>
      <vt:lpstr>Παράδειγμα B.  Μέση Λογιστική Απόδοση  (Return on Capital Employed)</vt:lpstr>
      <vt:lpstr>B. Μέση Λογιστική Απόδοση  (Return on Capital Employed) Πλεονεκτήματα και Μειονεκτήματα</vt:lpstr>
      <vt:lpstr>C. Καθαρά Παρούσα Αξία  (Net Present Value)</vt:lpstr>
      <vt:lpstr>Παράδειγμα 1 C.  Καθαρά Παρούσα Αξία  (Net Present Value)</vt:lpstr>
      <vt:lpstr>Παράδειγμα 2 C.  Καθαρά Παρούσα Αξία  (Net Present Value)</vt:lpstr>
      <vt:lpstr>Παράδειγμα 3 C.  Καθαρά Παρούσα Αξία  (Net Present Value)</vt:lpstr>
      <vt:lpstr>Παράδειγμα 3 C.  Καθαρά Παρούσα Αξία  (Net Present Value)</vt:lpstr>
      <vt:lpstr>Καθαρά Παρούσα Αξία  (Net Present Value)  Πλεονεκτήματα και Μειονεκτήματα.</vt:lpstr>
      <vt:lpstr>Εσωτερικός Συντελεστής Απόδοσης (Internal Rate of Return)</vt:lpstr>
      <vt:lpstr>Παράδειγμα Εσωτερικός Συντελεστής Απόδοσης  (Internal Rate of Return)</vt:lpstr>
      <vt:lpstr>Εκτίμηση της ΕΣΑ με βάση την Γραμμική Παρεμβολή</vt:lpstr>
      <vt:lpstr>Καθαρά Παρούσα Αξία  (Net Present Value)  Πλεονεκτήματα και Μειονεκτήματα</vt:lpstr>
      <vt:lpstr>Σύγκριση ΚΠΑ και ΕΣΑ</vt:lpstr>
      <vt:lpstr>Σύγκριση ΚΠΑ και ΕΣΑ</vt:lpstr>
      <vt:lpstr>Σύγκριση ΚΠΑ και ΕΣΑ</vt:lpstr>
      <vt:lpstr>Τροποποιημένος Εσωτερικός Συντελεστής Απόδοσης (MIRR)</vt:lpstr>
      <vt:lpstr>Τροποποιημένος Εσωτερικός Συντελεστής Απόδοσης (MIRR) Παράδειγμα</vt:lpstr>
      <vt:lpstr>Σύγκριση ΚΠΑ και ΤΕΣΑ</vt:lpstr>
      <vt:lpstr>Ε. Δείκτης Αποδοτικότητας</vt:lpstr>
      <vt:lpstr>Παράδειγμα</vt:lpstr>
      <vt:lpstr>Πλεονεκτήματα και Μειονεκτήματα</vt:lpstr>
      <vt:lpstr>Σύγκριση ΚΠΑ και ΔΑ (PI)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Είδη Επιχειρήσεων</dc:title>
  <dc:creator>Evangelos</dc:creator>
  <cp:lastModifiedBy>ΣΩΤΗΡΗΣ ΤΡΙΓΚΑΣ</cp:lastModifiedBy>
  <cp:revision>234</cp:revision>
  <dcterms:created xsi:type="dcterms:W3CDTF">2014-10-11T13:52:38Z</dcterms:created>
  <dcterms:modified xsi:type="dcterms:W3CDTF">2022-04-06T19:37:04Z</dcterms:modified>
</cp:coreProperties>
</file>