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4"/>
  </p:notesMasterIdLst>
  <p:sldIdLst>
    <p:sldId id="298" r:id="rId5"/>
    <p:sldId id="300" r:id="rId6"/>
    <p:sldId id="301" r:id="rId7"/>
    <p:sldId id="303" r:id="rId8"/>
    <p:sldId id="306" r:id="rId9"/>
    <p:sldId id="307" r:id="rId10"/>
    <p:sldId id="308" r:id="rId11"/>
    <p:sldId id="309" r:id="rId12"/>
    <p:sldId id="310" r:id="rId13"/>
    <p:sldId id="311" r:id="rId14"/>
    <p:sldId id="312" r:id="rId15"/>
    <p:sldId id="313" r:id="rId16"/>
    <p:sldId id="305" r:id="rId17"/>
    <p:sldId id="314" r:id="rId18"/>
    <p:sldId id="304" r:id="rId19"/>
    <p:sldId id="315" r:id="rId20"/>
    <p:sldId id="316" r:id="rId21"/>
    <p:sldId id="302" r:id="rId22"/>
    <p:sldId id="317" r:id="rId23"/>
    <p:sldId id="318" r:id="rId24"/>
    <p:sldId id="279" r:id="rId25"/>
    <p:sldId id="280" r:id="rId26"/>
    <p:sldId id="390" r:id="rId27"/>
    <p:sldId id="391" r:id="rId28"/>
    <p:sldId id="392" r:id="rId29"/>
    <p:sldId id="393" r:id="rId30"/>
    <p:sldId id="394" r:id="rId31"/>
    <p:sldId id="395" r:id="rId32"/>
    <p:sldId id="39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566930-E326-4013-B38A-CA11AEBB8EEA}" v="1" dt="2022-04-15T10:30:24.6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72" autoAdjust="0"/>
    <p:restoredTop sz="94619" autoAdjust="0"/>
  </p:normalViewPr>
  <p:slideViewPr>
    <p:cSldViewPr snapToGrid="0">
      <p:cViewPr varScale="1">
        <p:scale>
          <a:sx n="90" d="100"/>
          <a:sy n="90" d="100"/>
        </p:scale>
        <p:origin x="51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115D79-8547-401E-A93B-3CFCE5BA9AD2}" type="datetimeFigureOut">
              <a:rPr lang="en-US" smtClean="0"/>
              <a:t>4/15/2022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ACD8C-6366-43B1-B622-B26309178E75}" type="slidenum">
              <a:rPr lang="en-US" smtClean="0"/>
              <a:t>‹#›</a:t>
            </a:fld>
            <a:endParaRPr lang="en-US"/>
          </a:p>
        </p:txBody>
      </p:sp>
    </p:spTree>
    <p:extLst>
      <p:ext uri="{BB962C8B-B14F-4D97-AF65-F5344CB8AC3E}">
        <p14:creationId xmlns:p14="http://schemas.microsoft.com/office/powerpoint/2010/main" val="1915385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n-US" dirty="0"/>
              <a:t>Cliff’s Notes </a:t>
            </a:r>
            <a:endParaRPr lang="el-GR" dirty="0"/>
          </a:p>
        </p:txBody>
      </p:sp>
      <p:sp>
        <p:nvSpPr>
          <p:cNvPr id="4" name="3 - Θέση αριθμού διαφάνειας"/>
          <p:cNvSpPr>
            <a:spLocks noGrp="1"/>
          </p:cNvSpPr>
          <p:nvPr>
            <p:ph type="sldNum" sz="quarter" idx="10"/>
          </p:nvPr>
        </p:nvSpPr>
        <p:spPr/>
        <p:txBody>
          <a:bodyPr/>
          <a:lstStyle/>
          <a:p>
            <a:fld id="{4D4C0353-9442-4BF0-9E85-5E5FA95CE7B2}" type="slidenum">
              <a:rPr lang="el-GR" smtClean="0"/>
              <a:pPr/>
              <a:t>21</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pPr/>
              <a:t>4/15/2022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23437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pPr/>
              <a:t>4/15/2022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540465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pPr/>
              <a:t>4/15/2022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6278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pPr/>
              <a:t>4/15/2022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8835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pPr/>
              <a:t>4/15/2022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963925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pPr/>
              <a:t>4/15/2022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4268543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pPr/>
              <a:t>4/15/2022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3393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pPr/>
              <a:t>4/15/2022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71184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pPr/>
              <a:t>4/15/2022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201613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pPr/>
              <a:t>4/15/2022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pPr/>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3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4" name="Picture 3" descr="A close up of a piece of paper with a pencil laying on top">
            <a:extLst>
              <a:ext uri="{FF2B5EF4-FFF2-40B4-BE49-F238E27FC236}">
                <a16:creationId xmlns:a16="http://schemas.microsoft.com/office/drawing/2014/main" id="{65810330-F0B5-43C9-BC34-094FFB5C052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5" name="Rectangle 34">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fontScale="90000"/>
          </a:bodyPr>
          <a:lstStyle/>
          <a:p>
            <a:r>
              <a:rPr lang="el-GR" sz="4400" dirty="0">
                <a:solidFill>
                  <a:schemeClr val="tx1"/>
                </a:solidFill>
              </a:rPr>
              <a:t>Κατάσταση Ταμειακών Ροών. Αξιολόγηση επενδύσεων</a:t>
            </a:r>
            <a:endParaRPr lang="en-US" sz="4400" dirty="0">
              <a:solidFill>
                <a:schemeClr val="tx1"/>
              </a:solidFill>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l-GR" sz="1600" dirty="0"/>
              <a:t>Δρ. </a:t>
            </a:r>
            <a:r>
              <a:rPr lang="el-GR" sz="1600" dirty="0" err="1"/>
              <a:t>σωτηριοσ</a:t>
            </a:r>
            <a:r>
              <a:rPr lang="el-GR" sz="1600" dirty="0"/>
              <a:t> </a:t>
            </a:r>
            <a:r>
              <a:rPr lang="el-GR" sz="1600" dirty="0" err="1"/>
              <a:t>τριγκασ</a:t>
            </a:r>
            <a:endParaRPr lang="en-US" sz="1600" dirty="0"/>
          </a:p>
        </p:txBody>
      </p:sp>
      <p:cxnSp>
        <p:nvCxnSpPr>
          <p:cNvPr id="37" name="Straight Connector 36">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314396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952EF-D459-4422-9523-77D06852A4DC}"/>
              </a:ext>
            </a:extLst>
          </p:cNvPr>
          <p:cNvSpPr>
            <a:spLocks noGrp="1"/>
          </p:cNvSpPr>
          <p:nvPr>
            <p:ph type="title"/>
          </p:nvPr>
        </p:nvSpPr>
        <p:spPr/>
        <p:txBody>
          <a:bodyPr/>
          <a:lstStyle/>
          <a:p>
            <a:r>
              <a:rPr lang="el-GR" dirty="0"/>
              <a:t>Παρουσίαση λειτουργικών δραστηριοτήτων</a:t>
            </a:r>
            <a:endParaRPr lang="en-US" dirty="0"/>
          </a:p>
        </p:txBody>
      </p:sp>
      <p:sp>
        <p:nvSpPr>
          <p:cNvPr id="3" name="Content Placeholder 2">
            <a:extLst>
              <a:ext uri="{FF2B5EF4-FFF2-40B4-BE49-F238E27FC236}">
                <a16:creationId xmlns:a16="http://schemas.microsoft.com/office/drawing/2014/main" id="{99785F0F-7B0E-4E43-BE06-24CBD8B9E790}"/>
              </a:ext>
            </a:extLst>
          </p:cNvPr>
          <p:cNvSpPr>
            <a:spLocks noGrp="1"/>
          </p:cNvSpPr>
          <p:nvPr>
            <p:ph idx="1"/>
          </p:nvPr>
        </p:nvSpPr>
        <p:spPr/>
        <p:txBody>
          <a:bodyPr>
            <a:normAutofit lnSpcReduction="10000"/>
          </a:bodyPr>
          <a:lstStyle/>
          <a:p>
            <a:pPr algn="just"/>
            <a:r>
              <a:rPr lang="el-GR" sz="1500" dirty="0">
                <a:solidFill>
                  <a:schemeClr val="tx1"/>
                </a:solidFill>
              </a:rPr>
              <a:t>Υπάρχουν δύο τρόποι παρουσίασης των ταμειακών ροών από λειτουργικές δραστηριότητες</a:t>
            </a:r>
          </a:p>
          <a:p>
            <a:pPr algn="just">
              <a:buClrTx/>
              <a:buFont typeface="Wingdings" panose="05000000000000000000" pitchFamily="2" charset="2"/>
              <a:buChar char="§"/>
            </a:pPr>
            <a:r>
              <a:rPr lang="el-GR" sz="1500" dirty="0">
                <a:solidFill>
                  <a:schemeClr val="tx1"/>
                </a:solidFill>
              </a:rPr>
              <a:t>Άμεση μέθοδος: γνωστοποίηση σημαντικών κατηγοριών ακαθάριστων εισπράξεων μετρητών και ακαθάριστων πληρωμών σε μετρητά</a:t>
            </a:r>
          </a:p>
          <a:p>
            <a:pPr algn="just">
              <a:buClrTx/>
              <a:buFont typeface="Wingdings" panose="05000000000000000000" pitchFamily="2" charset="2"/>
              <a:buChar char="§"/>
            </a:pPr>
            <a:r>
              <a:rPr lang="el-GR" sz="1500" dirty="0">
                <a:solidFill>
                  <a:schemeClr val="tx1"/>
                </a:solidFill>
              </a:rPr>
              <a:t> Έμμεση μέθοδος: το καθαρό κέρδος ή ζημία προσαρμόζεται για τις επιπτώσεις συναλλαγών μη ταμειακής φύσης,τυχόν αναβολές ή προβλέψεις προηγούμενων ή μελλοντικών λειτουργικών ταμειακών εισπράξεων ή πληρωμών, και στοιχείων εσόδων ή εξόδων που σχετίζονται με επενδύσεις ή χρηματοδότηση ταμειακών ροών</a:t>
            </a:r>
          </a:p>
          <a:p>
            <a:pPr algn="just"/>
            <a:r>
              <a:rPr lang="el-GR" sz="1500" dirty="0">
                <a:solidFill>
                  <a:schemeClr val="tx1"/>
                </a:solidFill>
              </a:rPr>
              <a:t>Η άμεση μέθοδος αποκαλύπτει πληροφορίες, μη διαθέσιμες αλλού στις οικονομικές καταστάσεις, οι οποίες θα μπορούσαν να είναι χρήσιμες για τον υπολογισμό των μελλοντικών ταμειακών ροών. Ωστόσο, η έμμεση μέθοδος είναι απλούστερη και χρησιμοποιείται ευρύτερα, οπότε είναι πιθανότερο να εξεταστεί.</a:t>
            </a:r>
          </a:p>
          <a:p>
            <a:pPr algn="just"/>
            <a:r>
              <a:rPr lang="el-GR" sz="1500" dirty="0">
                <a:solidFill>
                  <a:schemeClr val="tx1"/>
                </a:solidFill>
              </a:rPr>
              <a:t>Η άμεση μέθοδος παρόλο ότι είναι πιο δύσκολη, παρέχει πολύ σημαντικές πληροφορίες για τις εισροές/εκροές τις επιχείρησης. Οι επιχειρήσεις επιβάλλεται για οργανωτικούς λόγους να καταρτίζουν τις ταμειακές ροές με την άμεση μέθοδο. Το ΔΛΠ 7 δεν το επιβάλλει, οπότε χρησιμοποιείται η έμμεση μέθοδος.</a:t>
            </a:r>
            <a:endParaRPr lang="en-US" sz="1500" dirty="0">
              <a:solidFill>
                <a:schemeClr val="tx1"/>
              </a:solidFill>
            </a:endParaRPr>
          </a:p>
        </p:txBody>
      </p:sp>
    </p:spTree>
    <p:extLst>
      <p:ext uri="{BB962C8B-B14F-4D97-AF65-F5344CB8AC3E}">
        <p14:creationId xmlns:p14="http://schemas.microsoft.com/office/powerpoint/2010/main" val="160203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E96F9-5506-4A7A-8B15-FDFF8B0C087D}"/>
              </a:ext>
            </a:extLst>
          </p:cNvPr>
          <p:cNvSpPr>
            <a:spLocks noGrp="1"/>
          </p:cNvSpPr>
          <p:nvPr>
            <p:ph type="title"/>
          </p:nvPr>
        </p:nvSpPr>
        <p:spPr/>
        <p:txBody>
          <a:bodyPr/>
          <a:lstStyle/>
          <a:p>
            <a:r>
              <a:rPr lang="el-GR" dirty="0">
                <a:solidFill>
                  <a:schemeClr val="tx1"/>
                </a:solidFill>
              </a:rPr>
              <a:t>Άμεση</a:t>
            </a:r>
            <a:r>
              <a:rPr lang="el-GR" dirty="0"/>
              <a:t> μέθοδος Παράδειγμα</a:t>
            </a:r>
            <a:endParaRPr lang="en-US" dirty="0"/>
          </a:p>
        </p:txBody>
      </p:sp>
      <p:sp>
        <p:nvSpPr>
          <p:cNvPr id="3" name="Content Placeholder 2">
            <a:extLst>
              <a:ext uri="{FF2B5EF4-FFF2-40B4-BE49-F238E27FC236}">
                <a16:creationId xmlns:a16="http://schemas.microsoft.com/office/drawing/2014/main" id="{9D865BFA-B5B2-44E0-86FF-9CF5483318A5}"/>
              </a:ext>
            </a:extLst>
          </p:cNvPr>
          <p:cNvSpPr>
            <a:spLocks noGrp="1"/>
          </p:cNvSpPr>
          <p:nvPr>
            <p:ph idx="1"/>
          </p:nvPr>
        </p:nvSpPr>
        <p:spPr/>
        <p:txBody>
          <a:bodyPr>
            <a:noAutofit/>
          </a:bodyPr>
          <a:lstStyle/>
          <a:p>
            <a:pPr marL="0" indent="0" algn="just">
              <a:lnSpc>
                <a:spcPct val="100000"/>
              </a:lnSpc>
              <a:buNone/>
            </a:pPr>
            <a:r>
              <a:rPr lang="el-GR" sz="1500" dirty="0"/>
              <a:t>Η Πολίτης ΑΕ είχε τις ακόλουθες συναλλαγές κατά τη διάρκεια του έτους:</a:t>
            </a:r>
          </a:p>
          <a:p>
            <a:pPr algn="just">
              <a:spcBef>
                <a:spcPts val="0"/>
              </a:spcBef>
              <a:buClrTx/>
              <a:buFont typeface="Wingdings" panose="05000000000000000000" pitchFamily="2" charset="2"/>
              <a:buChar char="§"/>
            </a:pPr>
            <a:r>
              <a:rPr lang="el-GR" sz="1500" dirty="0"/>
              <a:t>Οι αγορές από προμηθευτές ήταν 19.500 , εκ των οποίων 2.550  δεν είχαν πληρωθεί στο τέλος του έτους. </a:t>
            </a:r>
          </a:p>
          <a:p>
            <a:pPr algn="just">
              <a:spcBef>
                <a:spcPts val="0"/>
              </a:spcBef>
              <a:buClrTx/>
              <a:buFont typeface="Wingdings" panose="05000000000000000000" pitchFamily="2" charset="2"/>
              <a:buChar char="§"/>
            </a:pPr>
            <a:r>
              <a:rPr lang="el-GR" sz="1500" dirty="0"/>
              <a:t>Εγιναν προπληρωμές σε προμηθευτές αξίας 1.000 .</a:t>
            </a:r>
          </a:p>
          <a:p>
            <a:pPr algn="just">
              <a:spcBef>
                <a:spcPts val="0"/>
              </a:spcBef>
              <a:buClrTx/>
              <a:buFont typeface="Wingdings" panose="05000000000000000000" pitchFamily="2" charset="2"/>
              <a:buChar char="§"/>
            </a:pPr>
            <a:r>
              <a:rPr lang="el-GR" sz="1500" dirty="0"/>
              <a:t>Οι μισθοί ανήλθαν σε 10.500 , εκ των οποίων 750  δεν είχαν καταβληθεί στο τέλος του έτους. </a:t>
            </a:r>
          </a:p>
          <a:p>
            <a:pPr algn="just">
              <a:spcBef>
                <a:spcPts val="0"/>
              </a:spcBef>
              <a:buClrTx/>
              <a:buFont typeface="Wingdings" panose="05000000000000000000" pitchFamily="2" charset="2"/>
              <a:buChar char="§"/>
            </a:pPr>
            <a:r>
              <a:rPr lang="el-GR" sz="1500" dirty="0"/>
              <a:t>Η επιχείρηση χρώσταγε δεδουλευμένουνς μισθούς από το προηγούμενο έτος αξίας 1,500</a:t>
            </a:r>
          </a:p>
          <a:p>
            <a:pPr algn="just">
              <a:spcBef>
                <a:spcPts val="0"/>
              </a:spcBef>
              <a:buClrTx/>
              <a:buFont typeface="Wingdings" panose="05000000000000000000" pitchFamily="2" charset="2"/>
              <a:buChar char="§"/>
            </a:pPr>
            <a:r>
              <a:rPr lang="el-GR" sz="1500" dirty="0"/>
              <a:t>Καταβλήθηκαν τόκοι δανείου αξίας 2.100  </a:t>
            </a:r>
          </a:p>
          <a:p>
            <a:pPr algn="just">
              <a:spcBef>
                <a:spcPts val="0"/>
              </a:spcBef>
              <a:buClrTx/>
              <a:buFont typeface="Wingdings" panose="05000000000000000000" pitchFamily="2" charset="2"/>
              <a:buChar char="§"/>
            </a:pPr>
            <a:r>
              <a:rPr lang="el-GR" sz="1500" dirty="0"/>
              <a:t>Τα έσοδα από πωλήσεις ανήλθαν στα 33,400 , συμπεριλμβανομένων των απαιτήσεων 900</a:t>
            </a:r>
          </a:p>
          <a:p>
            <a:pPr algn="just">
              <a:spcBef>
                <a:spcPts val="0"/>
              </a:spcBef>
              <a:buClrTx/>
              <a:buFont typeface="Wingdings" panose="05000000000000000000" pitchFamily="2" charset="2"/>
              <a:buChar char="§"/>
            </a:pPr>
            <a:r>
              <a:rPr lang="el-GR" sz="1500" dirty="0"/>
              <a:t>Από το προηγούμενο έτος  οι απαιτήσεις ήταν 400</a:t>
            </a:r>
          </a:p>
          <a:p>
            <a:pPr algn="just">
              <a:spcBef>
                <a:spcPts val="0"/>
              </a:spcBef>
              <a:buClrTx/>
              <a:buFont typeface="Wingdings" panose="05000000000000000000" pitchFamily="2" charset="2"/>
              <a:buChar char="§"/>
            </a:pPr>
            <a:r>
              <a:rPr lang="el-GR" sz="1500" dirty="0"/>
              <a:t>Οι τόκοι για καταθέσεις σε μετρητά στην τράπεζα ανήλθαν σε 75 .</a:t>
            </a:r>
          </a:p>
          <a:p>
            <a:pPr marL="0" indent="0" algn="just">
              <a:spcBef>
                <a:spcPts val="0"/>
              </a:spcBef>
              <a:buClrTx/>
              <a:buNone/>
            </a:pPr>
            <a:endParaRPr lang="el-GR" sz="1500" dirty="0"/>
          </a:p>
          <a:p>
            <a:pPr marL="0" indent="0" algn="just">
              <a:spcBef>
                <a:spcPts val="0"/>
              </a:spcBef>
              <a:buClrTx/>
              <a:buNone/>
            </a:pPr>
            <a:r>
              <a:rPr lang="el-GR" sz="1500" dirty="0"/>
              <a:t>Υπολογίστε τις ταμειακές ροές από λειτουργικές δραστηριότητες χρησιμοποιώντας την άμεση μέθοδο.</a:t>
            </a:r>
            <a:endParaRPr lang="en-US" sz="1500" dirty="0"/>
          </a:p>
        </p:txBody>
      </p:sp>
    </p:spTree>
    <p:extLst>
      <p:ext uri="{BB962C8B-B14F-4D97-AF65-F5344CB8AC3E}">
        <p14:creationId xmlns:p14="http://schemas.microsoft.com/office/powerpoint/2010/main" val="1985279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9C2D3-3BDD-4781-9E0E-BA7EAFEEEBF4}"/>
              </a:ext>
            </a:extLst>
          </p:cNvPr>
          <p:cNvSpPr>
            <a:spLocks noGrp="1"/>
          </p:cNvSpPr>
          <p:nvPr>
            <p:ph type="title"/>
          </p:nvPr>
        </p:nvSpPr>
        <p:spPr/>
        <p:txBody>
          <a:bodyPr/>
          <a:lstStyle/>
          <a:p>
            <a:r>
              <a:rPr lang="el-GR" dirty="0">
                <a:solidFill>
                  <a:schemeClr val="tx1"/>
                </a:solidFill>
              </a:rPr>
              <a:t>Άμεση</a:t>
            </a:r>
            <a:r>
              <a:rPr lang="el-GR" dirty="0"/>
              <a:t> μέθοδος Παράδειγμα</a:t>
            </a:r>
            <a:r>
              <a:rPr lang="en-US" dirty="0"/>
              <a:t> (</a:t>
            </a:r>
            <a:r>
              <a:rPr lang="el-GR" dirty="0"/>
              <a:t>Λύση)</a:t>
            </a:r>
            <a:endParaRPr lang="en-US" dirty="0"/>
          </a:p>
        </p:txBody>
      </p:sp>
      <p:graphicFrame>
        <p:nvGraphicFramePr>
          <p:cNvPr id="4" name="Content Placeholder 3">
            <a:extLst>
              <a:ext uri="{FF2B5EF4-FFF2-40B4-BE49-F238E27FC236}">
                <a16:creationId xmlns:a16="http://schemas.microsoft.com/office/drawing/2014/main" id="{C39F5E31-22E5-4C9C-A308-AA1639643146}"/>
              </a:ext>
            </a:extLst>
          </p:cNvPr>
          <p:cNvGraphicFramePr>
            <a:graphicFrameLocks noGrp="1"/>
          </p:cNvGraphicFramePr>
          <p:nvPr>
            <p:ph idx="1"/>
            <p:extLst>
              <p:ext uri="{D42A27DB-BD31-4B8C-83A1-F6EECF244321}">
                <p14:modId xmlns:p14="http://schemas.microsoft.com/office/powerpoint/2010/main" val="362717621"/>
              </p:ext>
            </p:extLst>
          </p:nvPr>
        </p:nvGraphicFramePr>
        <p:xfrm>
          <a:off x="1184230" y="2272461"/>
          <a:ext cx="6870700" cy="1634490"/>
        </p:xfrm>
        <a:graphic>
          <a:graphicData uri="http://schemas.openxmlformats.org/drawingml/2006/table">
            <a:tbl>
              <a:tblPr/>
              <a:tblGrid>
                <a:gridCol w="4699000">
                  <a:extLst>
                    <a:ext uri="{9D8B030D-6E8A-4147-A177-3AD203B41FA5}">
                      <a16:colId xmlns:a16="http://schemas.microsoft.com/office/drawing/2014/main" val="3336471187"/>
                    </a:ext>
                  </a:extLst>
                </a:gridCol>
                <a:gridCol w="1333500">
                  <a:extLst>
                    <a:ext uri="{9D8B030D-6E8A-4147-A177-3AD203B41FA5}">
                      <a16:colId xmlns:a16="http://schemas.microsoft.com/office/drawing/2014/main" val="2356313927"/>
                    </a:ext>
                  </a:extLst>
                </a:gridCol>
                <a:gridCol w="838200">
                  <a:extLst>
                    <a:ext uri="{9D8B030D-6E8A-4147-A177-3AD203B41FA5}">
                      <a16:colId xmlns:a16="http://schemas.microsoft.com/office/drawing/2014/main" val="2033350591"/>
                    </a:ext>
                  </a:extLst>
                </a:gridCol>
              </a:tblGrid>
              <a:tr h="176099">
                <a:tc>
                  <a:txBody>
                    <a:bodyPr/>
                    <a:lstStyle/>
                    <a:p>
                      <a:pPr algn="l" fontAlgn="b"/>
                      <a:endParaRPr lang="en-US" sz="1100" b="0" i="0" u="none" strike="noStrike" dirty="0">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gridSpan="2">
                  <a:txBody>
                    <a:bodyPr/>
                    <a:lstStyle/>
                    <a:p>
                      <a:pPr algn="ctr" fontAlgn="b"/>
                      <a:r>
                        <a:rPr lang="en-US" sz="1100" b="1" i="0" u="none" strike="noStrike" dirty="0">
                          <a:solidFill>
                            <a:srgbClr val="000000"/>
                          </a:solidFill>
                          <a:effectLst/>
                          <a:latin typeface="Verdana" panose="020B0604030504040204" pitchFamily="34" charset="0"/>
                        </a:rPr>
                        <a:t>'000</a:t>
                      </a:r>
                    </a:p>
                  </a:txBody>
                  <a:tcPr marL="9525" marR="9525" marT="9525" marB="0" anchor="b">
                    <a:lnL>
                      <a:noFill/>
                    </a:lnL>
                    <a:lnR>
                      <a:noFill/>
                    </a:lnR>
                    <a:lnT>
                      <a:noFill/>
                    </a:lnT>
                    <a:lnB>
                      <a:noFill/>
                    </a:lnB>
                  </a:tcPr>
                </a:tc>
                <a:tc hMerge="1">
                  <a:txBody>
                    <a:bodyPr/>
                    <a:lstStyle/>
                    <a:p>
                      <a:endParaRPr lang="en-US"/>
                    </a:p>
                  </a:txBody>
                  <a:tcPr/>
                </a:tc>
                <a:extLst>
                  <a:ext uri="{0D108BD9-81ED-4DB2-BD59-A6C34878D82A}">
                    <a16:rowId xmlns:a16="http://schemas.microsoft.com/office/drawing/2014/main" val="199161616"/>
                  </a:ext>
                </a:extLst>
              </a:tr>
              <a:tr h="180975">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ctr"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a:noFill/>
                    </a:lnT>
                    <a:lnB>
                      <a:noFill/>
                    </a:lnB>
                  </a:tcPr>
                </a:tc>
                <a:tc>
                  <a:txBody>
                    <a:bodyPr/>
                    <a:lstStyle/>
                    <a:p>
                      <a:pPr algn="l" fontAlgn="b"/>
                      <a:endParaRPr lang="en-US" sz="1100" b="0" i="0" u="none" strike="noStrike" dirty="0">
                        <a:solidFill>
                          <a:srgbClr val="000000"/>
                        </a:solidFill>
                        <a:effectLst/>
                        <a:latin typeface="Verdana" panose="020B060403050404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786174749"/>
                  </a:ext>
                </a:extLst>
              </a:tr>
              <a:tr h="180975">
                <a:tc>
                  <a:txBody>
                    <a:bodyPr/>
                    <a:lstStyle/>
                    <a:p>
                      <a:pPr algn="l" fontAlgn="b"/>
                      <a:r>
                        <a:rPr lang="el-GR" sz="1100" b="0" i="0" u="none" strike="noStrike">
                          <a:solidFill>
                            <a:srgbClr val="000000"/>
                          </a:solidFill>
                          <a:effectLst/>
                          <a:latin typeface="Verdana" panose="020B0604030504040204" pitchFamily="34" charset="0"/>
                        </a:rPr>
                        <a:t>Εισπράξεις από πελάτες (400+33,400-900)</a:t>
                      </a:r>
                    </a:p>
                  </a:txBody>
                  <a:tcPr marL="9525" marR="9525" marT="9525" marB="0" anchor="b">
                    <a:lnL>
                      <a:noFill/>
                    </a:lnL>
                    <a:lnR>
                      <a:noFill/>
                    </a:lnR>
                    <a:lnT>
                      <a:noFill/>
                    </a:lnT>
                    <a:lnB w="6350" cap="flat" cmpd="sng" algn="ctr">
                      <a:solidFill>
                        <a:srgbClr val="000000"/>
                      </a:solidFill>
                      <a:prstDash val="dash"/>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rPr>
                        <a:t>32,900</a:t>
                      </a:r>
                    </a:p>
                  </a:txBody>
                  <a:tcPr marL="9525" marR="9525" marT="9525" marB="0" anchor="b">
                    <a:lnL>
                      <a:noFill/>
                    </a:lnL>
                    <a:lnR>
                      <a:noFill/>
                    </a:lnR>
                    <a:lnT>
                      <a:noFill/>
                    </a:lnT>
                    <a:lnB w="6350" cap="flat" cmpd="sng" algn="ctr">
                      <a:solidFill>
                        <a:srgbClr val="000000"/>
                      </a:solidFill>
                      <a:prstDash val="dash"/>
                      <a:round/>
                      <a:headEnd type="none" w="med" len="med"/>
                      <a:tailEnd type="none" w="med" len="med"/>
                    </a:lnB>
                  </a:tcPr>
                </a:tc>
                <a:tc>
                  <a:txBody>
                    <a:bodyPr/>
                    <a:lstStyle/>
                    <a:p>
                      <a:pPr algn="l" fontAlgn="b"/>
                      <a:r>
                        <a:rPr lang="en-US" sz="1100" b="0" i="0" u="none" strike="noStrike">
                          <a:solidFill>
                            <a:srgbClr val="000000"/>
                          </a:solidFill>
                          <a:effectLst/>
                          <a:latin typeface="Verdana" panose="020B0604030504040204" pitchFamily="34" charset="0"/>
                        </a:rPr>
                        <a:t> </a:t>
                      </a:r>
                    </a:p>
                  </a:txBody>
                  <a:tcPr marL="9525" marR="9525" marT="9525" marB="0" anchor="b">
                    <a:lnL>
                      <a:noFill/>
                    </a:lnL>
                    <a:lnR>
                      <a:noFill/>
                    </a:lnR>
                    <a:lnT>
                      <a:noFill/>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782228198"/>
                  </a:ext>
                </a:extLst>
              </a:tr>
              <a:tr h="180975">
                <a:tc>
                  <a:txBody>
                    <a:bodyPr/>
                    <a:lstStyle/>
                    <a:p>
                      <a:pPr algn="l" fontAlgn="b"/>
                      <a:r>
                        <a:rPr lang="el-GR" sz="1100" b="0" i="0" u="none" strike="noStrike">
                          <a:solidFill>
                            <a:srgbClr val="000000"/>
                          </a:solidFill>
                          <a:effectLst/>
                          <a:latin typeface="Verdana" panose="020B0604030504040204" pitchFamily="34" charset="0"/>
                        </a:rPr>
                        <a:t>Πληρωμές σε προμηθευτές (1,000+19,500-2,550)</a:t>
                      </a:r>
                    </a:p>
                  </a:txBody>
                  <a:tcPr marL="9525" marR="9525" marT="9525"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rPr>
                        <a:t>(17,950)</a:t>
                      </a:r>
                    </a:p>
                  </a:txBody>
                  <a:tcPr marL="9525" marR="9525" marT="9525"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en-US" sz="1100" b="0" i="0" u="none" strike="noStrike">
                          <a:solidFill>
                            <a:srgbClr val="000000"/>
                          </a:solidFill>
                          <a:effectLst/>
                          <a:latin typeface="Verdana" panose="020B0604030504040204" pitchFamily="34" charset="0"/>
                        </a:rPr>
                        <a:t> </a:t>
                      </a:r>
                    </a:p>
                  </a:txBody>
                  <a:tcPr marL="9525" marR="9525" marT="9525"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803410287"/>
                  </a:ext>
                </a:extLst>
              </a:tr>
              <a:tr h="180975">
                <a:tc>
                  <a:txBody>
                    <a:bodyPr/>
                    <a:lstStyle/>
                    <a:p>
                      <a:pPr algn="l" fontAlgn="b"/>
                      <a:r>
                        <a:rPr lang="el-GR" sz="1100" b="0" i="0" u="none" strike="noStrike">
                          <a:solidFill>
                            <a:srgbClr val="000000"/>
                          </a:solidFill>
                          <a:effectLst/>
                          <a:latin typeface="Verdana" panose="020B0604030504040204" pitchFamily="34" charset="0"/>
                        </a:rPr>
                        <a:t>Πληρωμές σε υπαλλήλους (1,500+10,500-750)</a:t>
                      </a:r>
                    </a:p>
                  </a:txBody>
                  <a:tcPr marL="9525" marR="9525" marT="9525"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rPr>
                        <a:t>(11,250)</a:t>
                      </a:r>
                    </a:p>
                  </a:txBody>
                  <a:tcPr marL="9525" marR="9525" marT="9525"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Verdana" panose="020B0604030504040204" pitchFamily="34" charset="0"/>
                        </a:rPr>
                        <a:t> </a:t>
                      </a:r>
                    </a:p>
                  </a:txBody>
                  <a:tcPr marL="9525" marR="9525" marT="9525"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2445769"/>
                  </a:ext>
                </a:extLst>
              </a:tr>
              <a:tr h="180975">
                <a:tc>
                  <a:txBody>
                    <a:bodyPr/>
                    <a:lstStyle/>
                    <a:p>
                      <a:pPr algn="l" fontAlgn="b"/>
                      <a:r>
                        <a:rPr lang="el-GR" sz="1100" b="1" i="0" u="none" strike="noStrike">
                          <a:solidFill>
                            <a:srgbClr val="000000"/>
                          </a:solidFill>
                          <a:effectLst/>
                          <a:latin typeface="Verdana" panose="020B0604030504040204" pitchFamily="34" charset="0"/>
                        </a:rPr>
                        <a:t>Ταμειακές ροές από λειτουργικές δραστηριότητες</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Verdana" panose="020B060403050404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1" i="0" u="none" strike="noStrike">
                          <a:solidFill>
                            <a:srgbClr val="000000"/>
                          </a:solidFill>
                          <a:effectLst/>
                          <a:latin typeface="Verdana" panose="020B0604030504040204" pitchFamily="34" charset="0"/>
                        </a:rPr>
                        <a:t>3,700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036230"/>
                  </a:ext>
                </a:extLst>
              </a:tr>
              <a:tr h="180975">
                <a:tc>
                  <a:txBody>
                    <a:bodyPr/>
                    <a:lstStyle/>
                    <a:p>
                      <a:pPr algn="l" fontAlgn="b"/>
                      <a:r>
                        <a:rPr lang="el-GR" sz="1100" b="0" i="0" u="none" strike="noStrike">
                          <a:solidFill>
                            <a:srgbClr val="000000"/>
                          </a:solidFill>
                          <a:effectLst/>
                          <a:latin typeface="Verdana" panose="020B0604030504040204" pitchFamily="34" charset="0"/>
                        </a:rPr>
                        <a:t>Πληρωμή Τόκων</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rPr>
                        <a:t>(2,100)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tc>
                  <a:txBody>
                    <a:bodyPr/>
                    <a:lstStyle/>
                    <a:p>
                      <a:pPr algn="l" fontAlgn="b"/>
                      <a:r>
                        <a:rPr lang="en-US" sz="1100" b="0" i="0" u="none" strike="noStrike">
                          <a:solidFill>
                            <a:srgbClr val="000000"/>
                          </a:solidFill>
                          <a:effectLst/>
                          <a:latin typeface="Verdana" panose="020B060403050404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284765347"/>
                  </a:ext>
                </a:extLst>
              </a:tr>
              <a:tr h="180975">
                <a:tc>
                  <a:txBody>
                    <a:bodyPr/>
                    <a:lstStyle/>
                    <a:p>
                      <a:pPr algn="l" fontAlgn="b"/>
                      <a:r>
                        <a:rPr lang="el-GR" sz="1100" b="0" i="0" u="none" strike="noStrike" dirty="0">
                          <a:solidFill>
                            <a:srgbClr val="000000"/>
                          </a:solidFill>
                          <a:effectLst/>
                          <a:latin typeface="Verdana" panose="020B0604030504040204" pitchFamily="34" charset="0"/>
                        </a:rPr>
                        <a:t>Εισπράξεις Τόκων</a:t>
                      </a:r>
                    </a:p>
                  </a:txBody>
                  <a:tcPr marL="9525" marR="9525" marT="9525"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100" b="0" i="0" u="none" strike="noStrike">
                          <a:solidFill>
                            <a:srgbClr val="000000"/>
                          </a:solidFill>
                          <a:effectLst/>
                          <a:latin typeface="Verdana" panose="020B0604030504040204" pitchFamily="34" charset="0"/>
                        </a:rPr>
                        <a:t>75</a:t>
                      </a:r>
                    </a:p>
                  </a:txBody>
                  <a:tcPr marL="9525" marR="9525" marT="9525"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Verdana" panose="020B0604030504040204" pitchFamily="34" charset="0"/>
                      </a:endParaRPr>
                    </a:p>
                  </a:txBody>
                  <a:tcPr marL="9525" marR="9525" marT="9525" marB="0" anchor="b">
                    <a:lnL>
                      <a:noFill/>
                    </a:lnL>
                    <a:lnR>
                      <a:noFill/>
                    </a:lnR>
                    <a:lnT w="6350" cap="flat" cmpd="sng" algn="ctr">
                      <a:solidFill>
                        <a:srgbClr val="000000"/>
                      </a:solidFill>
                      <a:prstDash val="dash"/>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9394735"/>
                  </a:ext>
                </a:extLst>
              </a:tr>
              <a:tr h="190500">
                <a:tc>
                  <a:txBody>
                    <a:bodyPr/>
                    <a:lstStyle/>
                    <a:p>
                      <a:pPr algn="l" fontAlgn="b"/>
                      <a:r>
                        <a:rPr lang="el-GR" sz="1100" b="1" i="0" u="none" strike="noStrike">
                          <a:solidFill>
                            <a:srgbClr val="000000"/>
                          </a:solidFill>
                          <a:effectLst/>
                          <a:latin typeface="Verdana" panose="020B0604030504040204" pitchFamily="34" charset="0"/>
                        </a:rPr>
                        <a:t>Καθαρές Ταμειακές ροές από λειτουργικές δραστηριότητες</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l" fontAlgn="b"/>
                      <a:r>
                        <a:rPr lang="en-US" sz="1100" b="0" i="0" u="none" strike="noStrike">
                          <a:solidFill>
                            <a:srgbClr val="000000"/>
                          </a:solidFill>
                          <a:effectLst/>
                          <a:latin typeface="Verdana" panose="020B0604030504040204" pitchFamily="34" charset="0"/>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b"/>
                      <a:r>
                        <a:rPr lang="en-US" sz="1100" b="1" i="0" u="none" strike="noStrike" dirty="0">
                          <a:solidFill>
                            <a:srgbClr val="000000"/>
                          </a:solidFill>
                          <a:effectLst/>
                          <a:latin typeface="Verdana" panose="020B0604030504040204" pitchFamily="34" charset="0"/>
                        </a:rPr>
                        <a:t>1,675</a:t>
                      </a:r>
                    </a:p>
                  </a:txBody>
                  <a:tcPr marL="9525" marR="9525" marT="9525" marB="0" anchor="b">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886649176"/>
                  </a:ext>
                </a:extLst>
              </a:tr>
            </a:tbl>
          </a:graphicData>
        </a:graphic>
      </p:graphicFrame>
    </p:spTree>
    <p:extLst>
      <p:ext uri="{BB962C8B-B14F-4D97-AF65-F5344CB8AC3E}">
        <p14:creationId xmlns:p14="http://schemas.microsoft.com/office/powerpoint/2010/main" val="4109385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7B6E5BD-4613-463A-8027-D8C0C6F60B25}"/>
              </a:ext>
            </a:extLst>
          </p:cNvPr>
          <p:cNvGraphicFramePr>
            <a:graphicFrameLocks noGrp="1"/>
          </p:cNvGraphicFramePr>
          <p:nvPr>
            <p:ph idx="4294967295"/>
            <p:extLst>
              <p:ext uri="{D42A27DB-BD31-4B8C-83A1-F6EECF244321}">
                <p14:modId xmlns:p14="http://schemas.microsoft.com/office/powerpoint/2010/main" val="3679691585"/>
              </p:ext>
            </p:extLst>
          </p:nvPr>
        </p:nvGraphicFramePr>
        <p:xfrm>
          <a:off x="2639505" y="0"/>
          <a:ext cx="5880832" cy="6384042"/>
        </p:xfrm>
        <a:graphic>
          <a:graphicData uri="http://schemas.openxmlformats.org/drawingml/2006/table">
            <a:tbl>
              <a:tblPr/>
              <a:tblGrid>
                <a:gridCol w="3822542">
                  <a:extLst>
                    <a:ext uri="{9D8B030D-6E8A-4147-A177-3AD203B41FA5}">
                      <a16:colId xmlns:a16="http://schemas.microsoft.com/office/drawing/2014/main" val="153700643"/>
                    </a:ext>
                  </a:extLst>
                </a:gridCol>
                <a:gridCol w="882126">
                  <a:extLst>
                    <a:ext uri="{9D8B030D-6E8A-4147-A177-3AD203B41FA5}">
                      <a16:colId xmlns:a16="http://schemas.microsoft.com/office/drawing/2014/main" val="3307969029"/>
                    </a:ext>
                  </a:extLst>
                </a:gridCol>
                <a:gridCol w="441061">
                  <a:extLst>
                    <a:ext uri="{9D8B030D-6E8A-4147-A177-3AD203B41FA5}">
                      <a16:colId xmlns:a16="http://schemas.microsoft.com/office/drawing/2014/main" val="1192235262"/>
                    </a:ext>
                  </a:extLst>
                </a:gridCol>
                <a:gridCol w="294042">
                  <a:extLst>
                    <a:ext uri="{9D8B030D-6E8A-4147-A177-3AD203B41FA5}">
                      <a16:colId xmlns:a16="http://schemas.microsoft.com/office/drawing/2014/main" val="309107558"/>
                    </a:ext>
                  </a:extLst>
                </a:gridCol>
                <a:gridCol w="441061">
                  <a:extLst>
                    <a:ext uri="{9D8B030D-6E8A-4147-A177-3AD203B41FA5}">
                      <a16:colId xmlns:a16="http://schemas.microsoft.com/office/drawing/2014/main" val="1444187385"/>
                    </a:ext>
                  </a:extLst>
                </a:gridCol>
              </a:tblGrid>
              <a:tr h="152001">
                <a:tc>
                  <a:txBody>
                    <a:bodyPr/>
                    <a:lstStyle/>
                    <a:p>
                      <a:pPr algn="l" fontAlgn="ctr"/>
                      <a:r>
                        <a:rPr lang="en-US" sz="900" b="0" i="0" u="none" strike="noStrike" dirty="0">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ctr" fontAlgn="ctr"/>
                      <a:r>
                        <a:rPr lang="el-GR" sz="900" b="1" i="0" u="none" strike="noStrike">
                          <a:solidFill>
                            <a:srgbClr val="000000"/>
                          </a:solidFill>
                          <a:effectLst/>
                          <a:latin typeface="Trebuchet MS" panose="020B0603020202020204" pitchFamily="34" charset="0"/>
                        </a:rPr>
                        <a:t>20χ1</a:t>
                      </a:r>
                    </a:p>
                  </a:txBody>
                  <a:tcPr marL="4874" marR="4874" marT="487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ctr" fontAlgn="ctr"/>
                      <a:r>
                        <a:rPr lang="el-GR" sz="900" b="1" i="0" u="none" strike="noStrike">
                          <a:solidFill>
                            <a:srgbClr val="000000"/>
                          </a:solidFill>
                          <a:effectLst/>
                          <a:latin typeface="Trebuchet MS" panose="020B0603020202020204" pitchFamily="34" charset="0"/>
                        </a:rPr>
                        <a:t>20χ0</a:t>
                      </a:r>
                    </a:p>
                  </a:txBody>
                  <a:tcPr marL="4874" marR="4874" marT="4874"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2107082"/>
                  </a:ext>
                </a:extLst>
              </a:tr>
              <a:tr h="152001">
                <a:tc>
                  <a:txBody>
                    <a:bodyPr/>
                    <a:lstStyle/>
                    <a:p>
                      <a:pPr algn="l" fontAlgn="ctr"/>
                      <a:r>
                        <a:rPr lang="en-US" sz="900" b="0" i="0" u="none" strike="noStrike" dirty="0">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46370738"/>
                  </a:ext>
                </a:extLst>
              </a:tr>
              <a:tr h="152001">
                <a:tc>
                  <a:txBody>
                    <a:bodyPr/>
                    <a:lstStyle/>
                    <a:p>
                      <a:pPr algn="l" fontAlgn="ctr"/>
                      <a:r>
                        <a:rPr lang="el-GR" sz="900" b="1" i="0" u="sng" strike="noStrike">
                          <a:solidFill>
                            <a:srgbClr val="000000"/>
                          </a:solidFill>
                          <a:effectLst/>
                          <a:latin typeface="Trebuchet MS" panose="020B0603020202020204" pitchFamily="34" charset="0"/>
                        </a:rPr>
                        <a:t>Χρηματοροές από λειτουργικές δραστηριότητες</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1918895372"/>
                  </a:ext>
                </a:extLst>
              </a:tr>
              <a:tr h="152001">
                <a:tc>
                  <a:txBody>
                    <a:bodyPr/>
                    <a:lstStyle/>
                    <a:p>
                      <a:pPr algn="l" fontAlgn="ctr"/>
                      <a:r>
                        <a:rPr lang="el-GR" sz="900" b="0" i="0" u="none" strike="noStrike">
                          <a:solidFill>
                            <a:srgbClr val="000000"/>
                          </a:solidFill>
                          <a:effectLst/>
                          <a:latin typeface="Trebuchet MS" panose="020B0603020202020204" pitchFamily="34" charset="0"/>
                        </a:rPr>
                        <a:t>Κύκλος Εργασιών (Πωλήσεις)</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231877467"/>
                  </a:ext>
                </a:extLst>
              </a:tr>
              <a:tr h="152001">
                <a:tc>
                  <a:txBody>
                    <a:bodyPr/>
                    <a:lstStyle/>
                    <a:p>
                      <a:pPr algn="l" fontAlgn="ctr"/>
                      <a:r>
                        <a:rPr lang="el-GR" sz="900" b="1" i="0" u="sng" strike="noStrike">
                          <a:solidFill>
                            <a:srgbClr val="000000"/>
                          </a:solidFill>
                          <a:effectLst/>
                          <a:latin typeface="Trebuchet MS" panose="020B0603020202020204" pitchFamily="34" charset="0"/>
                        </a:rPr>
                        <a:t>Πλέον ή μείον</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1649040003"/>
                  </a:ext>
                </a:extLst>
              </a:tr>
              <a:tr h="152001">
                <a:tc>
                  <a:txBody>
                    <a:bodyPr/>
                    <a:lstStyle/>
                    <a:p>
                      <a:pPr algn="l" fontAlgn="ctr"/>
                      <a:r>
                        <a:rPr lang="el-GR" sz="900" b="0" i="0" u="none" strike="noStrike" dirty="0">
                          <a:solidFill>
                            <a:srgbClr val="000000"/>
                          </a:solidFill>
                          <a:effectLst/>
                          <a:latin typeface="Trebuchet MS" panose="020B0603020202020204" pitchFamily="34" charset="0"/>
                        </a:rPr>
                        <a:t>Μεταβολή Εμπορικών απαιτήσεων</a:t>
                      </a:r>
                    </a:p>
                  </a:txBody>
                  <a:tcPr marL="4874" marR="4874" marT="4874" marB="0" anchor="ctr">
                    <a:lnL>
                      <a:noFill/>
                    </a:lnL>
                    <a:lnR>
                      <a:noFill/>
                    </a:lnR>
                    <a:lnT>
                      <a:noFill/>
                    </a:lnT>
                    <a:lnB w="6350" cap="flat" cmpd="sng" algn="ctr">
                      <a:solidFill>
                        <a:srgbClr val="FFFFFF"/>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1991971773"/>
                  </a:ext>
                </a:extLst>
              </a:tr>
              <a:tr h="152001">
                <a:tc>
                  <a:txBody>
                    <a:bodyPr/>
                    <a:lstStyle/>
                    <a:p>
                      <a:pPr algn="l" fontAlgn="ctr"/>
                      <a:r>
                        <a:rPr lang="el-GR" sz="900" b="0" i="0" u="none" strike="noStrike" dirty="0">
                          <a:solidFill>
                            <a:srgbClr val="000000"/>
                          </a:solidFill>
                          <a:effectLst/>
                          <a:latin typeface="Trebuchet MS" panose="020B0603020202020204" pitchFamily="34" charset="0"/>
                        </a:rPr>
                        <a:t>Μεταβολή Προκαταβολών πελατείας</a:t>
                      </a:r>
                    </a:p>
                  </a:txBody>
                  <a:tcPr marL="4874" marR="4874" marT="48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2457577334"/>
                  </a:ext>
                </a:extLst>
              </a:tr>
              <a:tr h="152001">
                <a:tc>
                  <a:txBody>
                    <a:bodyPr/>
                    <a:lstStyle/>
                    <a:p>
                      <a:pPr algn="l" fontAlgn="ctr"/>
                      <a:r>
                        <a:rPr lang="el-GR" sz="900" b="1" i="0" u="none" strike="noStrike" dirty="0">
                          <a:solidFill>
                            <a:srgbClr val="000000"/>
                          </a:solidFill>
                          <a:effectLst/>
                          <a:latin typeface="Tahoma" panose="020B0604030504040204" pitchFamily="34" charset="0"/>
                        </a:rPr>
                        <a:t>Καθαρές εισπράξεις πωλήσεων</a:t>
                      </a:r>
                    </a:p>
                  </a:txBody>
                  <a:tcPr marL="4874" marR="4874" marT="4874"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577409456"/>
                  </a:ext>
                </a:extLst>
              </a:tr>
              <a:tr h="152001">
                <a:tc>
                  <a:txBody>
                    <a:bodyPr/>
                    <a:lstStyle/>
                    <a:p>
                      <a:pPr algn="l" fontAlgn="ctr"/>
                      <a:r>
                        <a:rPr lang="en-US" sz="900" b="0" i="0" u="none" strike="noStrike" dirty="0">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3141899692"/>
                  </a:ext>
                </a:extLst>
              </a:tr>
              <a:tr h="152001">
                <a:tc>
                  <a:txBody>
                    <a:bodyPr/>
                    <a:lstStyle/>
                    <a:p>
                      <a:pPr algn="l" fontAlgn="ctr"/>
                      <a:r>
                        <a:rPr lang="el-GR" sz="900" b="1" i="0" u="sng" strike="noStrike">
                          <a:solidFill>
                            <a:srgbClr val="000000"/>
                          </a:solidFill>
                          <a:effectLst/>
                          <a:latin typeface="Trebuchet MS" panose="020B0603020202020204" pitchFamily="34" charset="0"/>
                        </a:rPr>
                        <a:t>Πλέον ή μείον</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3454723443"/>
                  </a:ext>
                </a:extLst>
              </a:tr>
              <a:tr h="152001">
                <a:tc>
                  <a:txBody>
                    <a:bodyPr/>
                    <a:lstStyle/>
                    <a:p>
                      <a:pPr algn="l" fontAlgn="ctr"/>
                      <a:r>
                        <a:rPr lang="el-GR" sz="900" b="0" i="0" u="none" strike="noStrike">
                          <a:solidFill>
                            <a:srgbClr val="000000"/>
                          </a:solidFill>
                          <a:effectLst/>
                          <a:latin typeface="Trebuchet MS" panose="020B0603020202020204" pitchFamily="34" charset="0"/>
                        </a:rPr>
                        <a:t>Μείον Κόστος Πωληθέντων (προ αποσβέσεων)</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3764335927"/>
                  </a:ext>
                </a:extLst>
              </a:tr>
              <a:tr h="152001">
                <a:tc>
                  <a:txBody>
                    <a:bodyPr/>
                    <a:lstStyle/>
                    <a:p>
                      <a:pPr algn="l" fontAlgn="ctr"/>
                      <a:r>
                        <a:rPr lang="el-GR" sz="900" b="0" i="0" u="none" strike="noStrike" dirty="0">
                          <a:solidFill>
                            <a:srgbClr val="000000"/>
                          </a:solidFill>
                          <a:effectLst/>
                          <a:latin typeface="Tahoma" panose="020B0604030504040204" pitchFamily="34" charset="0"/>
                        </a:rPr>
                        <a:t>Μεταβολή Αποθεμάτων</a:t>
                      </a:r>
                    </a:p>
                  </a:txBody>
                  <a:tcPr marL="4874" marR="4874" marT="4874" marB="0" anchor="ctr">
                    <a:lnL>
                      <a:noFill/>
                    </a:lnL>
                    <a:lnR>
                      <a:noFill/>
                    </a:lnR>
                    <a:lnT>
                      <a:noFill/>
                    </a:lnT>
                    <a:lnB w="6350" cap="flat" cmpd="sng" algn="ctr">
                      <a:solidFill>
                        <a:srgbClr val="FFFFFF"/>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2581777177"/>
                  </a:ext>
                </a:extLst>
              </a:tr>
              <a:tr h="152001">
                <a:tc>
                  <a:txBody>
                    <a:bodyPr/>
                    <a:lstStyle/>
                    <a:p>
                      <a:pPr algn="l" fontAlgn="ctr"/>
                      <a:r>
                        <a:rPr lang="el-GR" sz="900" b="0" i="0" u="none" strike="noStrike" dirty="0">
                          <a:solidFill>
                            <a:srgbClr val="000000"/>
                          </a:solidFill>
                          <a:effectLst/>
                          <a:latin typeface="Tahoma" panose="020B0604030504040204" pitchFamily="34" charset="0"/>
                        </a:rPr>
                        <a:t>Μεταβολή Υποχρεώσεων σε προμηθευτές</a:t>
                      </a:r>
                    </a:p>
                  </a:txBody>
                  <a:tcPr marL="4874" marR="4874" marT="48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3972712829"/>
                  </a:ext>
                </a:extLst>
              </a:tr>
              <a:tr h="152001">
                <a:tc>
                  <a:txBody>
                    <a:bodyPr/>
                    <a:lstStyle/>
                    <a:p>
                      <a:pPr algn="l" fontAlgn="ctr"/>
                      <a:r>
                        <a:rPr lang="el-GR" sz="900" b="1" i="0" u="none" strike="noStrike" dirty="0">
                          <a:solidFill>
                            <a:srgbClr val="000000"/>
                          </a:solidFill>
                          <a:effectLst/>
                          <a:latin typeface="Tahoma" panose="020B0604030504040204" pitchFamily="34" charset="0"/>
                        </a:rPr>
                        <a:t>Καθαρές πληρωμές κόστους πωλήσεων</a:t>
                      </a:r>
                    </a:p>
                  </a:txBody>
                  <a:tcPr marL="4874" marR="4874" marT="48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2046163511"/>
                  </a:ext>
                </a:extLst>
              </a:tr>
              <a:tr h="152001">
                <a:tc>
                  <a:txBody>
                    <a:bodyPr/>
                    <a:lstStyle/>
                    <a:p>
                      <a:pPr algn="l" fontAlgn="ctr"/>
                      <a:r>
                        <a:rPr lang="el-GR" sz="900" b="1" i="0" u="none" strike="noStrike">
                          <a:solidFill>
                            <a:srgbClr val="000000"/>
                          </a:solidFill>
                          <a:effectLst/>
                          <a:latin typeface="Tahoma" panose="020B0604030504040204" pitchFamily="34" charset="0"/>
                        </a:rPr>
                        <a:t>Μικτή (ακαθάριστη) Λειτουργική Ταμειακή Ροή</a:t>
                      </a:r>
                    </a:p>
                  </a:txBody>
                  <a:tcPr marL="4874" marR="4874" marT="4874" marB="0" anchor="ctr">
                    <a:lnL>
                      <a:noFill/>
                    </a:lnL>
                    <a:lnR>
                      <a:noFill/>
                    </a:lnR>
                    <a:lnT w="6350" cap="flat" cmpd="sng" algn="ctr">
                      <a:solidFill>
                        <a:srgbClr val="FFFFFF"/>
                      </a:solidFill>
                      <a:prstDash val="solid"/>
                      <a:round/>
                      <a:headEnd type="none" w="med" len="med"/>
                      <a:tailEnd type="none" w="med" len="med"/>
                    </a:lnT>
                    <a:lnB>
                      <a:noFill/>
                    </a:lnB>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3778341772"/>
                  </a:ext>
                </a:extLst>
              </a:tr>
              <a:tr h="152001">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977646070"/>
                  </a:ext>
                </a:extLst>
              </a:tr>
              <a:tr h="152001">
                <a:tc>
                  <a:txBody>
                    <a:bodyPr/>
                    <a:lstStyle/>
                    <a:p>
                      <a:pPr algn="l" fontAlgn="ctr"/>
                      <a:r>
                        <a:rPr lang="el-GR" sz="900" b="1" i="0" u="sng" strike="noStrike" dirty="0">
                          <a:solidFill>
                            <a:srgbClr val="000000"/>
                          </a:solidFill>
                          <a:effectLst/>
                          <a:latin typeface="Trebuchet MS" panose="020B0603020202020204" pitchFamily="34" charset="0"/>
                        </a:rPr>
                        <a:t>Πλέον ή μείον</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dirty="0">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3532539500"/>
                  </a:ext>
                </a:extLst>
              </a:tr>
              <a:tr h="152001">
                <a:tc>
                  <a:txBody>
                    <a:bodyPr/>
                    <a:lstStyle/>
                    <a:p>
                      <a:pPr algn="l" fontAlgn="ctr"/>
                      <a:r>
                        <a:rPr lang="el-GR" sz="900" b="0" i="0" u="none" strike="noStrike">
                          <a:solidFill>
                            <a:srgbClr val="000000"/>
                          </a:solidFill>
                          <a:effectLst/>
                          <a:latin typeface="Tahoma" panose="020B0604030504040204" pitchFamily="34" charset="0"/>
                        </a:rPr>
                        <a:t>Λειτουργικές Δαπάνες</a:t>
                      </a:r>
                    </a:p>
                  </a:txBody>
                  <a:tcPr marL="4874" marR="4874" marT="4874" marB="0" anchor="ctr">
                    <a:lnL>
                      <a:noFill/>
                    </a:lnL>
                    <a:lnR>
                      <a:noFill/>
                    </a:lnR>
                    <a:lnT>
                      <a:noFill/>
                    </a:lnT>
                    <a:lnB w="6350" cap="flat" cmpd="sng" algn="ctr">
                      <a:solidFill>
                        <a:srgbClr val="FFFFFF"/>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633269183"/>
                  </a:ext>
                </a:extLst>
              </a:tr>
              <a:tr h="152001">
                <a:tc>
                  <a:txBody>
                    <a:bodyPr/>
                    <a:lstStyle/>
                    <a:p>
                      <a:pPr algn="l" fontAlgn="ctr"/>
                      <a:r>
                        <a:rPr lang="el-GR" sz="900" b="0" i="0" u="none" strike="noStrike">
                          <a:solidFill>
                            <a:srgbClr val="000000"/>
                          </a:solidFill>
                          <a:effectLst/>
                          <a:latin typeface="Tahoma" panose="020B0604030504040204" pitchFamily="34" charset="0"/>
                        </a:rPr>
                        <a:t>Ανόργανα και Έκτακτα "έσοδα-έξοδα"</a:t>
                      </a:r>
                    </a:p>
                  </a:txBody>
                  <a:tcPr marL="4874" marR="4874" marT="48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4174906436"/>
                  </a:ext>
                </a:extLst>
              </a:tr>
              <a:tr h="152001">
                <a:tc>
                  <a:txBody>
                    <a:bodyPr/>
                    <a:lstStyle/>
                    <a:p>
                      <a:pPr algn="l" fontAlgn="ctr"/>
                      <a:r>
                        <a:rPr lang="el-GR" sz="900" b="0" i="0" u="none" strike="noStrike">
                          <a:solidFill>
                            <a:srgbClr val="000000"/>
                          </a:solidFill>
                          <a:effectLst/>
                          <a:latin typeface="Tahoma" panose="020B0604030504040204" pitchFamily="34" charset="0"/>
                        </a:rPr>
                        <a:t>Μεταβολή Λοιπών χρεωστών</a:t>
                      </a:r>
                    </a:p>
                  </a:txBody>
                  <a:tcPr marL="4874" marR="4874" marT="48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398542882"/>
                  </a:ext>
                </a:extLst>
              </a:tr>
              <a:tr h="152001">
                <a:tc>
                  <a:txBody>
                    <a:bodyPr/>
                    <a:lstStyle/>
                    <a:p>
                      <a:pPr algn="l" fontAlgn="ctr"/>
                      <a:r>
                        <a:rPr lang="el-GR" sz="900" b="0" i="0" u="none" strike="noStrike">
                          <a:solidFill>
                            <a:srgbClr val="000000"/>
                          </a:solidFill>
                          <a:effectLst/>
                          <a:latin typeface="Tahoma" panose="020B0604030504040204" pitchFamily="34" charset="0"/>
                        </a:rPr>
                        <a:t>Μεταβολή Λοιπών πιστωτών</a:t>
                      </a:r>
                    </a:p>
                  </a:txBody>
                  <a:tcPr marL="4874" marR="4874" marT="48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2853351142"/>
                  </a:ext>
                </a:extLst>
              </a:tr>
              <a:tr h="152001">
                <a:tc>
                  <a:txBody>
                    <a:bodyPr/>
                    <a:lstStyle/>
                    <a:p>
                      <a:pPr algn="l" fontAlgn="ctr"/>
                      <a:r>
                        <a:rPr lang="el-GR" sz="900" b="0" i="0" u="none" strike="noStrike">
                          <a:solidFill>
                            <a:srgbClr val="000000"/>
                          </a:solidFill>
                          <a:effectLst/>
                          <a:latin typeface="Tahoma" panose="020B0604030504040204" pitchFamily="34" charset="0"/>
                        </a:rPr>
                        <a:t>Φόροι Εισοδήματος</a:t>
                      </a:r>
                    </a:p>
                  </a:txBody>
                  <a:tcPr marL="4874" marR="4874" marT="48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2134968565"/>
                  </a:ext>
                </a:extLst>
              </a:tr>
              <a:tr h="152001">
                <a:tc>
                  <a:txBody>
                    <a:bodyPr/>
                    <a:lstStyle/>
                    <a:p>
                      <a:pPr algn="l" fontAlgn="ctr"/>
                      <a:r>
                        <a:rPr lang="el-GR" sz="900" b="0" i="0" u="none" strike="noStrike">
                          <a:solidFill>
                            <a:srgbClr val="000000"/>
                          </a:solidFill>
                          <a:effectLst/>
                          <a:latin typeface="Tahoma" panose="020B0604030504040204" pitchFamily="34" charset="0"/>
                        </a:rPr>
                        <a:t>Μεταβολή καθαρών φορολογικών υποχρεώσεων</a:t>
                      </a:r>
                    </a:p>
                  </a:txBody>
                  <a:tcPr marL="4874" marR="4874" marT="4874" marB="0" anchor="ctr">
                    <a:lnL>
                      <a:noFill/>
                    </a:lnL>
                    <a:lnR>
                      <a:noFill/>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2781635"/>
                  </a:ext>
                </a:extLst>
              </a:tr>
              <a:tr h="152001">
                <a:tc>
                  <a:txBody>
                    <a:bodyPr/>
                    <a:lstStyle/>
                    <a:p>
                      <a:pPr algn="l" fontAlgn="ctr"/>
                      <a:r>
                        <a:rPr lang="el-GR" sz="900" b="1" i="0" u="none" strike="noStrike" dirty="0">
                          <a:solidFill>
                            <a:srgbClr val="000000"/>
                          </a:solidFill>
                          <a:effectLst/>
                          <a:latin typeface="Trebuchet MS" panose="020B0603020202020204" pitchFamily="34" charset="0"/>
                        </a:rPr>
                        <a:t>Σύνολο</a:t>
                      </a:r>
                    </a:p>
                  </a:txBody>
                  <a:tcPr marL="4874" marR="4874" marT="48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1" i="0" u="none" strike="noStrike">
                          <a:solidFill>
                            <a:srgbClr val="000000"/>
                          </a:solidFill>
                          <a:effectLst/>
                          <a:latin typeface="Trebuchet MS" panose="020B0603020202020204" pitchFamily="34" charset="0"/>
                        </a:rPr>
                        <a:t>0.00</a:t>
                      </a:r>
                    </a:p>
                  </a:txBody>
                  <a:tcPr marL="4874" marR="4874" marT="48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874" marR="4874" marT="48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000000"/>
                          </a:solidFill>
                          <a:effectLst/>
                          <a:latin typeface="Trebuchet MS" panose="020B0603020202020204" pitchFamily="34" charset="0"/>
                        </a:rPr>
                        <a:t>0.00</a:t>
                      </a:r>
                    </a:p>
                  </a:txBody>
                  <a:tcPr marL="4874" marR="4874" marT="48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0288661"/>
                  </a:ext>
                </a:extLst>
              </a:tr>
              <a:tr h="152001">
                <a:tc>
                  <a:txBody>
                    <a:bodyPr/>
                    <a:lstStyle/>
                    <a:p>
                      <a:pPr algn="l" fontAlgn="ctr"/>
                      <a:r>
                        <a:rPr lang="en-US" sz="900" b="0" i="0" u="none" strike="noStrike" dirty="0">
                          <a:solidFill>
                            <a:srgbClr val="000000"/>
                          </a:solidFill>
                          <a:effectLst/>
                          <a:latin typeface="Trebuchet MS" panose="020B0603020202020204" pitchFamily="34" charset="0"/>
                        </a:rPr>
                        <a:t> </a:t>
                      </a:r>
                    </a:p>
                  </a:txBody>
                  <a:tcPr marL="4874" marR="4874" marT="48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874" marR="4874" marT="48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874" marR="4874" marT="48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874" marR="4874" marT="48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83158009"/>
                  </a:ext>
                </a:extLst>
              </a:tr>
              <a:tr h="152001">
                <a:tc>
                  <a:txBody>
                    <a:bodyPr/>
                    <a:lstStyle/>
                    <a:p>
                      <a:pPr algn="l" fontAlgn="ctr"/>
                      <a:r>
                        <a:rPr lang="el-GR" sz="900" b="1" i="0" u="sng" strike="noStrike">
                          <a:solidFill>
                            <a:srgbClr val="000000"/>
                          </a:solidFill>
                          <a:effectLst/>
                          <a:latin typeface="Trebuchet MS" panose="020B0603020202020204" pitchFamily="34" charset="0"/>
                        </a:rPr>
                        <a:t>Χρηματοροές από επενδυτικές δραστηριότητες</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488464614"/>
                  </a:ext>
                </a:extLst>
              </a:tr>
              <a:tr h="152001">
                <a:tc gridSpan="2">
                  <a:txBody>
                    <a:bodyPr/>
                    <a:lstStyle/>
                    <a:p>
                      <a:pPr algn="l" fontAlgn="ctr"/>
                      <a:r>
                        <a:rPr lang="el-GR" sz="900" b="0" i="0" u="none" strike="noStrike" dirty="0">
                          <a:solidFill>
                            <a:srgbClr val="000000"/>
                          </a:solidFill>
                          <a:effectLst/>
                          <a:latin typeface="Trebuchet MS" panose="020B0603020202020204" pitchFamily="34" charset="0"/>
                        </a:rPr>
                        <a:t>Πληρωμές (εισπράξεις) για απόκτηση (πώληση) παγίων στοιχείων</a:t>
                      </a:r>
                    </a:p>
                  </a:txBody>
                  <a:tcPr marL="4874" marR="4874" marT="4874" marB="0" anchor="ctr">
                    <a:lnL>
                      <a:noFill/>
                    </a:lnL>
                    <a:lnR>
                      <a:noFill/>
                    </a:lnR>
                    <a:lnT>
                      <a:noFill/>
                    </a:lnT>
                    <a:lnB>
                      <a:noFill/>
                    </a:lnB>
                    <a:solidFill>
                      <a:srgbClr val="FFFFFF"/>
                    </a:solidFill>
                  </a:tcPr>
                </a:tc>
                <a:tc hMerge="1">
                  <a:txBody>
                    <a:bodyPr/>
                    <a:lstStyle/>
                    <a:p>
                      <a:endParaRPr lang="en-US"/>
                    </a:p>
                  </a:txBody>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2714627824"/>
                  </a:ext>
                </a:extLst>
              </a:tr>
              <a:tr h="152001">
                <a:tc>
                  <a:txBody>
                    <a:bodyPr/>
                    <a:lstStyle/>
                    <a:p>
                      <a:pPr algn="l" fontAlgn="ctr"/>
                      <a:r>
                        <a:rPr lang="el-GR" sz="900" b="0" i="0" u="none" strike="noStrike">
                          <a:solidFill>
                            <a:srgbClr val="000000"/>
                          </a:solidFill>
                          <a:effectLst/>
                          <a:latin typeface="Trebuchet MS" panose="020B0603020202020204" pitchFamily="34" charset="0"/>
                        </a:rPr>
                        <a:t>Χορηγηθέντα δάνεια (καθαρή μεταβολή)</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3920768356"/>
                  </a:ext>
                </a:extLst>
              </a:tr>
              <a:tr h="152001">
                <a:tc>
                  <a:txBody>
                    <a:bodyPr/>
                    <a:lstStyle/>
                    <a:p>
                      <a:pPr algn="l" fontAlgn="ctr"/>
                      <a:r>
                        <a:rPr lang="el-GR" sz="900" b="0" i="0" u="none" strike="noStrike">
                          <a:solidFill>
                            <a:srgbClr val="000000"/>
                          </a:solidFill>
                          <a:effectLst/>
                          <a:latin typeface="Trebuchet MS" panose="020B0603020202020204" pitchFamily="34" charset="0"/>
                        </a:rPr>
                        <a:t>Τόκοι εισπραχθέντες</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dirty="0">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2428264651"/>
                  </a:ext>
                </a:extLst>
              </a:tr>
              <a:tr h="152001">
                <a:tc>
                  <a:txBody>
                    <a:bodyPr/>
                    <a:lstStyle/>
                    <a:p>
                      <a:pPr algn="l" fontAlgn="ctr"/>
                      <a:r>
                        <a:rPr lang="el-GR" sz="900" b="0" i="0" u="none" strike="noStrike">
                          <a:solidFill>
                            <a:srgbClr val="000000"/>
                          </a:solidFill>
                          <a:effectLst/>
                          <a:latin typeface="Trebuchet MS" panose="020B0603020202020204" pitchFamily="34" charset="0"/>
                        </a:rPr>
                        <a:t>Μερίσματα εισπραχθέντα</a:t>
                      </a:r>
                    </a:p>
                  </a:txBody>
                  <a:tcPr marL="4874" marR="4874" marT="48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21197158"/>
                  </a:ext>
                </a:extLst>
              </a:tr>
              <a:tr h="152001">
                <a:tc>
                  <a:txBody>
                    <a:bodyPr/>
                    <a:lstStyle/>
                    <a:p>
                      <a:pPr algn="l" fontAlgn="ctr"/>
                      <a:r>
                        <a:rPr lang="el-GR" sz="900" b="1" i="0" u="none" strike="noStrike">
                          <a:solidFill>
                            <a:srgbClr val="000000"/>
                          </a:solidFill>
                          <a:effectLst/>
                          <a:latin typeface="Trebuchet MS" panose="020B0603020202020204" pitchFamily="34" charset="0"/>
                        </a:rPr>
                        <a:t>Σύνολο</a:t>
                      </a:r>
                    </a:p>
                  </a:txBody>
                  <a:tcPr marL="4874" marR="4874" marT="48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1" i="0" u="none" strike="noStrike">
                          <a:solidFill>
                            <a:srgbClr val="000000"/>
                          </a:solidFill>
                          <a:effectLst/>
                          <a:latin typeface="Trebuchet MS" panose="020B0603020202020204" pitchFamily="34" charset="0"/>
                        </a:rPr>
                        <a:t>0.00</a:t>
                      </a:r>
                    </a:p>
                  </a:txBody>
                  <a:tcPr marL="4874" marR="4874" marT="48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874" marR="4874" marT="48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000000"/>
                          </a:solidFill>
                          <a:effectLst/>
                          <a:latin typeface="Trebuchet MS" panose="020B0603020202020204" pitchFamily="34" charset="0"/>
                        </a:rPr>
                        <a:t>0.00</a:t>
                      </a:r>
                    </a:p>
                  </a:txBody>
                  <a:tcPr marL="4874" marR="4874" marT="48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1119117"/>
                  </a:ext>
                </a:extLst>
              </a:tr>
              <a:tr h="152001">
                <a:tc>
                  <a:txBody>
                    <a:bodyPr/>
                    <a:lstStyle/>
                    <a:p>
                      <a:pPr algn="l" fontAlgn="ctr"/>
                      <a:r>
                        <a:rPr lang="en-US" sz="900" b="1" i="0" u="none" strike="noStrike" dirty="0">
                          <a:solidFill>
                            <a:srgbClr val="000000"/>
                          </a:solidFill>
                          <a:effectLst/>
                          <a:latin typeface="Trebuchet MS" panose="020B0603020202020204" pitchFamily="34" charset="0"/>
                        </a:rPr>
                        <a:t> </a:t>
                      </a:r>
                    </a:p>
                  </a:txBody>
                  <a:tcPr marL="4874" marR="4874" marT="48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874" marR="4874" marT="48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874" marR="4874" marT="48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874" marR="4874" marT="48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63316849"/>
                  </a:ext>
                </a:extLst>
              </a:tr>
              <a:tr h="152001">
                <a:tc gridSpan="2">
                  <a:txBody>
                    <a:bodyPr/>
                    <a:lstStyle/>
                    <a:p>
                      <a:pPr algn="l" fontAlgn="ctr"/>
                      <a:r>
                        <a:rPr lang="el-GR" sz="900" b="1" i="0" u="sng" strike="noStrike">
                          <a:solidFill>
                            <a:srgbClr val="000000"/>
                          </a:solidFill>
                          <a:effectLst/>
                          <a:latin typeface="Trebuchet MS" panose="020B0603020202020204" pitchFamily="34" charset="0"/>
                        </a:rPr>
                        <a:t>Χρηματοροές από χρηματοδοτικές δραστηριότητες</a:t>
                      </a:r>
                    </a:p>
                  </a:txBody>
                  <a:tcPr marL="4874" marR="4874" marT="4874" marB="0" anchor="ctr">
                    <a:lnL>
                      <a:noFill/>
                    </a:lnL>
                    <a:lnR>
                      <a:noFill/>
                    </a:lnR>
                    <a:lnT>
                      <a:noFill/>
                    </a:lnT>
                    <a:lnB>
                      <a:noFill/>
                    </a:lnB>
                    <a:solidFill>
                      <a:srgbClr val="FFFFFF"/>
                    </a:solidFill>
                  </a:tcPr>
                </a:tc>
                <a:tc hMerge="1">
                  <a:txBody>
                    <a:bodyPr/>
                    <a:lstStyle/>
                    <a:p>
                      <a:endParaRPr lang="en-US"/>
                    </a:p>
                  </a:txBody>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734563182"/>
                  </a:ext>
                </a:extLst>
              </a:tr>
              <a:tr h="152001">
                <a:tc>
                  <a:txBody>
                    <a:bodyPr/>
                    <a:lstStyle/>
                    <a:p>
                      <a:pPr algn="l" fontAlgn="ctr"/>
                      <a:r>
                        <a:rPr lang="el-GR" sz="900" b="0" i="0" u="none" strike="noStrike">
                          <a:solidFill>
                            <a:srgbClr val="000000"/>
                          </a:solidFill>
                          <a:effectLst/>
                          <a:latin typeface="Trebuchet MS" panose="020B0603020202020204" pitchFamily="34" charset="0"/>
                        </a:rPr>
                        <a:t>Εισπράξεις (πληρωμές) από αύξηση (μείωση) κεφαλαίου</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922579211"/>
                  </a:ext>
                </a:extLst>
              </a:tr>
              <a:tr h="152001">
                <a:tc>
                  <a:txBody>
                    <a:bodyPr/>
                    <a:lstStyle/>
                    <a:p>
                      <a:pPr algn="l" fontAlgn="ctr"/>
                      <a:r>
                        <a:rPr lang="el-GR" sz="900" b="0" i="0" u="none" strike="noStrike">
                          <a:solidFill>
                            <a:srgbClr val="000000"/>
                          </a:solidFill>
                          <a:effectLst/>
                          <a:latin typeface="Trebuchet MS" panose="020B0603020202020204" pitchFamily="34" charset="0"/>
                        </a:rPr>
                        <a:t>Εισπράξεις (πληρωμές) από δάνεια</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2232983365"/>
                  </a:ext>
                </a:extLst>
              </a:tr>
              <a:tr h="152001">
                <a:tc>
                  <a:txBody>
                    <a:bodyPr/>
                    <a:lstStyle/>
                    <a:p>
                      <a:pPr algn="l" fontAlgn="ctr"/>
                      <a:r>
                        <a:rPr lang="el-GR" sz="900" b="0" i="0" u="none" strike="noStrike">
                          <a:solidFill>
                            <a:srgbClr val="000000"/>
                          </a:solidFill>
                          <a:effectLst/>
                          <a:latin typeface="Trebuchet MS" panose="020B0603020202020204" pitchFamily="34" charset="0"/>
                        </a:rPr>
                        <a:t>Μερίσματα πληρωθέντα</a:t>
                      </a:r>
                    </a:p>
                  </a:txBody>
                  <a:tcPr marL="4874" marR="4874" marT="48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5360881"/>
                  </a:ext>
                </a:extLst>
              </a:tr>
              <a:tr h="152001">
                <a:tc>
                  <a:txBody>
                    <a:bodyPr/>
                    <a:lstStyle/>
                    <a:p>
                      <a:pPr algn="l" fontAlgn="ctr"/>
                      <a:r>
                        <a:rPr lang="el-GR" sz="900" b="1" i="0" u="none" strike="noStrike" dirty="0">
                          <a:solidFill>
                            <a:srgbClr val="000000"/>
                          </a:solidFill>
                          <a:effectLst/>
                          <a:latin typeface="Trebuchet MS" panose="020B0603020202020204" pitchFamily="34" charset="0"/>
                        </a:rPr>
                        <a:t>Σύνολο</a:t>
                      </a:r>
                    </a:p>
                  </a:txBody>
                  <a:tcPr marL="4874" marR="4874" marT="48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1" i="0" u="none" strike="noStrike">
                          <a:solidFill>
                            <a:srgbClr val="000000"/>
                          </a:solidFill>
                          <a:effectLst/>
                          <a:latin typeface="Trebuchet MS" panose="020B0603020202020204" pitchFamily="34" charset="0"/>
                        </a:rPr>
                        <a:t>0.00</a:t>
                      </a:r>
                    </a:p>
                  </a:txBody>
                  <a:tcPr marL="4874" marR="4874" marT="48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874" marR="4874" marT="48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000000"/>
                          </a:solidFill>
                          <a:effectLst/>
                          <a:latin typeface="Trebuchet MS" panose="020B0603020202020204" pitchFamily="34" charset="0"/>
                        </a:rPr>
                        <a:t>0.00</a:t>
                      </a:r>
                    </a:p>
                  </a:txBody>
                  <a:tcPr marL="4874" marR="4874" marT="48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88434693"/>
                  </a:ext>
                </a:extLst>
              </a:tr>
              <a:tr h="152001">
                <a:tc>
                  <a:txBody>
                    <a:bodyPr/>
                    <a:lstStyle/>
                    <a:p>
                      <a:pPr algn="l" fontAlgn="ctr"/>
                      <a:r>
                        <a:rPr lang="en-US" sz="900" b="1" i="0" u="none" strike="noStrike">
                          <a:solidFill>
                            <a:srgbClr val="000000"/>
                          </a:solidFill>
                          <a:effectLst/>
                          <a:latin typeface="Trebuchet MS" panose="020B0603020202020204" pitchFamily="34" charset="0"/>
                        </a:rPr>
                        <a:t> </a:t>
                      </a:r>
                    </a:p>
                  </a:txBody>
                  <a:tcPr marL="4874" marR="4874" marT="48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874" marR="4874" marT="48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874" marR="4874" marT="48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874" marR="4874" marT="4874"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18005449"/>
                  </a:ext>
                </a:extLst>
              </a:tr>
              <a:tr h="152001">
                <a:tc>
                  <a:txBody>
                    <a:bodyPr/>
                    <a:lstStyle/>
                    <a:p>
                      <a:pPr algn="l" fontAlgn="ctr"/>
                      <a:r>
                        <a:rPr lang="el-GR" sz="900" b="1" i="0" u="sng" strike="noStrike">
                          <a:solidFill>
                            <a:srgbClr val="000000"/>
                          </a:solidFill>
                          <a:effectLst/>
                          <a:latin typeface="Trebuchet MS" panose="020B0603020202020204" pitchFamily="34" charset="0"/>
                        </a:rPr>
                        <a:t>Συμφωνία μεταβολής διαθεσίμων</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67136516"/>
                  </a:ext>
                </a:extLst>
              </a:tr>
              <a:tr h="152001">
                <a:tc gridSpan="2">
                  <a:txBody>
                    <a:bodyPr/>
                    <a:lstStyle/>
                    <a:p>
                      <a:pPr algn="l" fontAlgn="ctr"/>
                      <a:r>
                        <a:rPr lang="el-GR" sz="900" b="0" i="0" u="none" strike="noStrike">
                          <a:solidFill>
                            <a:srgbClr val="000000"/>
                          </a:solidFill>
                          <a:effectLst/>
                          <a:latin typeface="Trebuchet MS" panose="020B0603020202020204" pitchFamily="34" charset="0"/>
                        </a:rPr>
                        <a:t>Καθαρή μεταβολή στα ταμειακά διαθέσιμα και ισοδύναμα της χρήσης</a:t>
                      </a:r>
                    </a:p>
                  </a:txBody>
                  <a:tcPr marL="4874" marR="4874" marT="4874" marB="0" anchor="ctr">
                    <a:lnL>
                      <a:noFill/>
                    </a:lnL>
                    <a:lnR>
                      <a:noFill/>
                    </a:lnR>
                    <a:lnT>
                      <a:noFill/>
                    </a:lnT>
                    <a:lnB>
                      <a:noFill/>
                    </a:lnB>
                    <a:solidFill>
                      <a:srgbClr val="FFFFFF"/>
                    </a:solidFill>
                  </a:tcPr>
                </a:tc>
                <a:tc hMerge="1">
                  <a:txBody>
                    <a:bodyPr/>
                    <a:lstStyle/>
                    <a:p>
                      <a:endParaRPr lang="en-US"/>
                    </a:p>
                  </a:txBody>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a:noFill/>
                    </a:lnB>
                    <a:solidFill>
                      <a:srgbClr val="FFFFFF"/>
                    </a:solidFill>
                  </a:tcPr>
                </a:tc>
                <a:extLst>
                  <a:ext uri="{0D108BD9-81ED-4DB2-BD59-A6C34878D82A}">
                    <a16:rowId xmlns:a16="http://schemas.microsoft.com/office/drawing/2014/main" val="1141725451"/>
                  </a:ext>
                </a:extLst>
              </a:tr>
              <a:tr h="152001">
                <a:tc gridSpan="2">
                  <a:txBody>
                    <a:bodyPr/>
                    <a:lstStyle/>
                    <a:p>
                      <a:pPr algn="l" fontAlgn="ctr"/>
                      <a:r>
                        <a:rPr lang="el-GR" sz="900" b="0" i="0" u="none" strike="noStrike">
                          <a:solidFill>
                            <a:srgbClr val="000000"/>
                          </a:solidFill>
                          <a:effectLst/>
                          <a:latin typeface="Trebuchet MS" panose="020B0603020202020204" pitchFamily="34" charset="0"/>
                        </a:rPr>
                        <a:t>Ταμειακά διαθέσιμα και ισοδύναμα στην αρχή της περιόδου</a:t>
                      </a:r>
                    </a:p>
                  </a:txBody>
                  <a:tcPr marL="4874" marR="4874" marT="48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874" marR="4874" marT="4874"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4796635"/>
                  </a:ext>
                </a:extLst>
              </a:tr>
              <a:tr h="152001">
                <a:tc>
                  <a:txBody>
                    <a:bodyPr/>
                    <a:lstStyle/>
                    <a:p>
                      <a:pPr algn="l" fontAlgn="ctr"/>
                      <a:r>
                        <a:rPr lang="el-GR" sz="900" b="1" i="0" u="none" strike="noStrike">
                          <a:solidFill>
                            <a:srgbClr val="000000"/>
                          </a:solidFill>
                          <a:effectLst/>
                          <a:latin typeface="Trebuchet MS" panose="020B0603020202020204" pitchFamily="34" charset="0"/>
                        </a:rPr>
                        <a:t>Ταμειακά διαθέσιμα και ισοδύναμα στο τέλος της περιόδου</a:t>
                      </a:r>
                    </a:p>
                  </a:txBody>
                  <a:tcPr marL="4874" marR="4874" marT="48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874" marR="4874" marT="4874" marB="0" anchor="ctr">
                    <a:lnL>
                      <a:noFill/>
                    </a:lnL>
                    <a:lnR>
                      <a:noFill/>
                    </a:lnR>
                    <a:lnT>
                      <a:noFill/>
                    </a:lnT>
                    <a:lnB>
                      <a:noFill/>
                    </a:lnB>
                    <a:solidFill>
                      <a:srgbClr val="FFFFFF"/>
                    </a:solidFill>
                  </a:tcPr>
                </a:tc>
                <a:tc>
                  <a:txBody>
                    <a:bodyPr/>
                    <a:lstStyle/>
                    <a:p>
                      <a:pPr algn="r" fontAlgn="ctr"/>
                      <a:r>
                        <a:rPr lang="en-US" sz="900" b="1" i="0" u="none" strike="noStrike">
                          <a:solidFill>
                            <a:srgbClr val="000000"/>
                          </a:solidFill>
                          <a:effectLst/>
                          <a:latin typeface="Trebuchet MS" panose="020B0603020202020204" pitchFamily="34" charset="0"/>
                        </a:rPr>
                        <a:t>0.00</a:t>
                      </a:r>
                    </a:p>
                  </a:txBody>
                  <a:tcPr marL="4874" marR="4874" marT="48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874" marR="4874" marT="48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sz="900" b="1" i="0" u="none" strike="noStrike" dirty="0">
                          <a:solidFill>
                            <a:srgbClr val="000000"/>
                          </a:solidFill>
                          <a:effectLst/>
                          <a:latin typeface="Trebuchet MS" panose="020B0603020202020204" pitchFamily="34" charset="0"/>
                        </a:rPr>
                        <a:t>0.00</a:t>
                      </a:r>
                    </a:p>
                  </a:txBody>
                  <a:tcPr marL="4874" marR="4874" marT="4874"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67488427"/>
                  </a:ext>
                </a:extLst>
              </a:tr>
            </a:tbl>
          </a:graphicData>
        </a:graphic>
      </p:graphicFrame>
    </p:spTree>
    <p:extLst>
      <p:ext uri="{BB962C8B-B14F-4D97-AF65-F5344CB8AC3E}">
        <p14:creationId xmlns:p14="http://schemas.microsoft.com/office/powerpoint/2010/main" val="3365264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15D18-AEF2-4A53-911E-87032017BD62}"/>
              </a:ext>
            </a:extLst>
          </p:cNvPr>
          <p:cNvSpPr>
            <a:spLocks noGrp="1"/>
          </p:cNvSpPr>
          <p:nvPr>
            <p:ph type="title"/>
          </p:nvPr>
        </p:nvSpPr>
        <p:spPr/>
        <p:txBody>
          <a:bodyPr/>
          <a:lstStyle/>
          <a:p>
            <a:r>
              <a:rPr lang="el-GR" dirty="0"/>
              <a:t>Έμμεση μέθοδος</a:t>
            </a:r>
            <a:endParaRPr lang="en-US" dirty="0"/>
          </a:p>
        </p:txBody>
      </p:sp>
      <p:sp>
        <p:nvSpPr>
          <p:cNvPr id="3" name="Content Placeholder 2">
            <a:extLst>
              <a:ext uri="{FF2B5EF4-FFF2-40B4-BE49-F238E27FC236}">
                <a16:creationId xmlns:a16="http://schemas.microsoft.com/office/drawing/2014/main" id="{D4CC8228-1F25-4329-B044-73E7E497A1E5}"/>
              </a:ext>
            </a:extLst>
          </p:cNvPr>
          <p:cNvSpPr>
            <a:spLocks noGrp="1"/>
          </p:cNvSpPr>
          <p:nvPr>
            <p:ph idx="1"/>
          </p:nvPr>
        </p:nvSpPr>
        <p:spPr/>
        <p:txBody>
          <a:bodyPr>
            <a:normAutofit/>
          </a:bodyPr>
          <a:lstStyle/>
          <a:p>
            <a:pPr algn="just"/>
            <a:r>
              <a:rPr lang="el-GR" sz="1500" dirty="0"/>
              <a:t>Η έμμεση μέθοδος είναι σαφώς πιο εύκολη γιατί ξεκινάει με το κέρδος ή ζημία της περιόδου και κάνει προσαρμογές για τα παρακάτω:</a:t>
            </a:r>
          </a:p>
          <a:p>
            <a:pPr algn="just">
              <a:lnSpc>
                <a:spcPct val="130000"/>
              </a:lnSpc>
              <a:spcBef>
                <a:spcPts val="0"/>
              </a:spcBef>
              <a:buClrTx/>
              <a:buFont typeface="Wingdings" panose="05000000000000000000" pitchFamily="2" charset="2"/>
              <a:buChar char="§"/>
            </a:pPr>
            <a:r>
              <a:rPr lang="el-GR" sz="1500" dirty="0"/>
              <a:t>Μεταβολές κατα της διάρκεια της περιόδου για αποθέματα, πελάτες, προμηθευτές. </a:t>
            </a:r>
          </a:p>
          <a:p>
            <a:pPr lvl="1" algn="just">
              <a:lnSpc>
                <a:spcPct val="130000"/>
              </a:lnSpc>
              <a:spcBef>
                <a:spcPts val="0"/>
              </a:spcBef>
              <a:buFont typeface="Wingdings" panose="05000000000000000000" pitchFamily="2" charset="2"/>
              <a:buChar char="§"/>
            </a:pPr>
            <a:r>
              <a:rPr lang="el-GR" sz="1500" dirty="0"/>
              <a:t>Μια θετική μεταβολή στα αποθέματα και τους πελάτες σημαίνει ότι δόθηκαν χρήματα για της αγορά τους ή έγινε πώληση επί πιστώση, άρα μείωση στις λειτουργικές ταμειακές ροές και το αντίστροφο.</a:t>
            </a:r>
          </a:p>
          <a:p>
            <a:pPr lvl="1" algn="just">
              <a:lnSpc>
                <a:spcPct val="130000"/>
              </a:lnSpc>
              <a:spcBef>
                <a:spcPts val="0"/>
              </a:spcBef>
              <a:buFont typeface="Wingdings" panose="05000000000000000000" pitchFamily="2" charset="2"/>
              <a:buChar char="§"/>
            </a:pPr>
            <a:r>
              <a:rPr lang="el-GR" sz="1500" dirty="0"/>
              <a:t>Μια θετική μεταβολή στους προμηθευτές σημαίνει ότι η επιχείρηση αγόρασε επί πιστώσει και άρα έχουμε μια αύξηση στις λειτουργικές ταμειακές ροές και το αντίστροφο.</a:t>
            </a:r>
          </a:p>
          <a:p>
            <a:pPr algn="just">
              <a:lnSpc>
                <a:spcPct val="130000"/>
              </a:lnSpc>
              <a:spcBef>
                <a:spcPts val="0"/>
              </a:spcBef>
              <a:buClrTx/>
              <a:buFont typeface="Wingdings" panose="05000000000000000000" pitchFamily="2" charset="2"/>
              <a:buChar char="§"/>
            </a:pPr>
            <a:r>
              <a:rPr lang="el-GR" sz="1500" dirty="0"/>
              <a:t>Για λογιστικές εγγραφές που δεν έχουν ταμειακή κίνηση όπως αποσβέσεις, προβλέψεις, κέρδος ή ζημία από την πώληση παγίου στοιχείου</a:t>
            </a:r>
          </a:p>
          <a:p>
            <a:pPr algn="just">
              <a:lnSpc>
                <a:spcPct val="130000"/>
              </a:lnSpc>
              <a:spcBef>
                <a:spcPts val="0"/>
              </a:spcBef>
              <a:buClrTx/>
              <a:buFont typeface="Wingdings" panose="05000000000000000000" pitchFamily="2" charset="2"/>
              <a:buChar char="§"/>
            </a:pPr>
            <a:r>
              <a:rPr lang="el-GR" sz="1500" dirty="0"/>
              <a:t>Για στοιχεία τα οποία πρέπει κατηγοριοποιηθουν στις ταμειακές ροές από επενδυτικές ή λειτουργικές δραστηριότητες</a:t>
            </a:r>
            <a:endParaRPr lang="en-US" sz="1500" dirty="0"/>
          </a:p>
        </p:txBody>
      </p:sp>
    </p:spTree>
    <p:extLst>
      <p:ext uri="{BB962C8B-B14F-4D97-AF65-F5344CB8AC3E}">
        <p14:creationId xmlns:p14="http://schemas.microsoft.com/office/powerpoint/2010/main" val="1166780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B4C07EF0-3AC9-499E-AD54-A69A35010C3B}"/>
              </a:ext>
            </a:extLst>
          </p:cNvPr>
          <p:cNvGraphicFramePr>
            <a:graphicFrameLocks noGrp="1"/>
          </p:cNvGraphicFramePr>
          <p:nvPr>
            <p:ph idx="4294967295"/>
            <p:extLst>
              <p:ext uri="{D42A27DB-BD31-4B8C-83A1-F6EECF244321}">
                <p14:modId xmlns:p14="http://schemas.microsoft.com/office/powerpoint/2010/main" val="3342346213"/>
              </p:ext>
            </p:extLst>
          </p:nvPr>
        </p:nvGraphicFramePr>
        <p:xfrm>
          <a:off x="2413262" y="75415"/>
          <a:ext cx="5902609" cy="6272418"/>
        </p:xfrm>
        <a:graphic>
          <a:graphicData uri="http://schemas.openxmlformats.org/drawingml/2006/table">
            <a:tbl>
              <a:tblPr/>
              <a:tblGrid>
                <a:gridCol w="4523004">
                  <a:extLst>
                    <a:ext uri="{9D8B030D-6E8A-4147-A177-3AD203B41FA5}">
                      <a16:colId xmlns:a16="http://schemas.microsoft.com/office/drawing/2014/main" val="2016173361"/>
                    </a:ext>
                  </a:extLst>
                </a:gridCol>
                <a:gridCol w="261950">
                  <a:extLst>
                    <a:ext uri="{9D8B030D-6E8A-4147-A177-3AD203B41FA5}">
                      <a16:colId xmlns:a16="http://schemas.microsoft.com/office/drawing/2014/main" val="1985337714"/>
                    </a:ext>
                  </a:extLst>
                </a:gridCol>
                <a:gridCol w="419121">
                  <a:extLst>
                    <a:ext uri="{9D8B030D-6E8A-4147-A177-3AD203B41FA5}">
                      <a16:colId xmlns:a16="http://schemas.microsoft.com/office/drawing/2014/main" val="1110377434"/>
                    </a:ext>
                  </a:extLst>
                </a:gridCol>
                <a:gridCol w="279413">
                  <a:extLst>
                    <a:ext uri="{9D8B030D-6E8A-4147-A177-3AD203B41FA5}">
                      <a16:colId xmlns:a16="http://schemas.microsoft.com/office/drawing/2014/main" val="2774720023"/>
                    </a:ext>
                  </a:extLst>
                </a:gridCol>
                <a:gridCol w="419121">
                  <a:extLst>
                    <a:ext uri="{9D8B030D-6E8A-4147-A177-3AD203B41FA5}">
                      <a16:colId xmlns:a16="http://schemas.microsoft.com/office/drawing/2014/main" val="1787022311"/>
                    </a:ext>
                  </a:extLst>
                </a:gridCol>
              </a:tblGrid>
              <a:tr h="155581">
                <a:tc>
                  <a:txBody>
                    <a:bodyPr/>
                    <a:lstStyle/>
                    <a:p>
                      <a:pPr algn="l" fontAlgn="ctr"/>
                      <a:r>
                        <a:rPr lang="el-GR" sz="900" b="1" i="0" u="sng" strike="noStrike" dirty="0">
                          <a:solidFill>
                            <a:srgbClr val="000000"/>
                          </a:solidFill>
                          <a:effectLst/>
                          <a:latin typeface="Trebuchet MS" panose="020B0603020202020204" pitchFamily="34" charset="0"/>
                        </a:rPr>
                        <a:t>Ποσά -</a:t>
                      </a:r>
                    </a:p>
                  </a:txBody>
                  <a:tcPr marL="4910" marR="4910" marT="4910" marB="0" anchor="ctr">
                    <a:lnL>
                      <a:noFill/>
                    </a:lnL>
                    <a:lnR>
                      <a:noFill/>
                    </a:lnR>
                    <a:lnT>
                      <a:noFill/>
                    </a:lnT>
                    <a:lnB>
                      <a:noFill/>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ctr" fontAlgn="ctr"/>
                      <a:r>
                        <a:rPr lang="el-GR" sz="900" b="1" i="0" u="none" strike="noStrike">
                          <a:solidFill>
                            <a:srgbClr val="000000"/>
                          </a:solidFill>
                          <a:effectLst/>
                          <a:latin typeface="Trebuchet MS" panose="020B0603020202020204" pitchFamily="34" charset="0"/>
                        </a:rPr>
                        <a:t>20χ1</a:t>
                      </a:r>
                    </a:p>
                  </a:txBody>
                  <a:tcPr marL="4910" marR="4910" marT="491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ctr" fontAlgn="ctr"/>
                      <a:r>
                        <a:rPr lang="el-GR" sz="900" b="1" i="0" u="none" strike="noStrike">
                          <a:solidFill>
                            <a:srgbClr val="000000"/>
                          </a:solidFill>
                          <a:effectLst/>
                          <a:latin typeface="Trebuchet MS" panose="020B0603020202020204" pitchFamily="34" charset="0"/>
                        </a:rPr>
                        <a:t>20χ0</a:t>
                      </a:r>
                    </a:p>
                  </a:txBody>
                  <a:tcPr marL="4910" marR="4910" marT="491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90010407"/>
                  </a:ext>
                </a:extLst>
              </a:tr>
              <a:tr h="147394">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313520668"/>
                  </a:ext>
                </a:extLst>
              </a:tr>
              <a:tr h="147394">
                <a:tc>
                  <a:txBody>
                    <a:bodyPr/>
                    <a:lstStyle/>
                    <a:p>
                      <a:pPr algn="l" fontAlgn="ctr"/>
                      <a:r>
                        <a:rPr lang="el-GR" sz="900" b="1" i="0" u="sng" strike="noStrike">
                          <a:solidFill>
                            <a:srgbClr val="000000"/>
                          </a:solidFill>
                          <a:effectLst/>
                          <a:latin typeface="Trebuchet MS" panose="020B0603020202020204" pitchFamily="34" charset="0"/>
                        </a:rPr>
                        <a:t>Χρηματοροές από λειτουργικές δραστηριότητες</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1451206037"/>
                  </a:ext>
                </a:extLst>
              </a:tr>
              <a:tr h="147394">
                <a:tc>
                  <a:txBody>
                    <a:bodyPr/>
                    <a:lstStyle/>
                    <a:p>
                      <a:pPr algn="l" fontAlgn="ctr"/>
                      <a:r>
                        <a:rPr lang="el-GR" sz="900" b="0" i="0" u="none" strike="noStrike" dirty="0">
                          <a:solidFill>
                            <a:srgbClr val="000000"/>
                          </a:solidFill>
                          <a:effectLst/>
                          <a:latin typeface="Trebuchet MS" panose="020B0603020202020204" pitchFamily="34" charset="0"/>
                        </a:rPr>
                        <a:t>Αποτέλεσμα προ φόρων</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2241708392"/>
                  </a:ext>
                </a:extLst>
              </a:tr>
              <a:tr h="147394">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140596257"/>
                  </a:ext>
                </a:extLst>
              </a:tr>
              <a:tr h="147394">
                <a:tc>
                  <a:txBody>
                    <a:bodyPr/>
                    <a:lstStyle/>
                    <a:p>
                      <a:pPr algn="l" fontAlgn="ctr"/>
                      <a:r>
                        <a:rPr lang="el-GR" sz="900" b="1" i="0" u="sng" strike="noStrike">
                          <a:solidFill>
                            <a:srgbClr val="000000"/>
                          </a:solidFill>
                          <a:effectLst/>
                          <a:latin typeface="Trebuchet MS" panose="020B0603020202020204" pitchFamily="34" charset="0"/>
                        </a:rPr>
                        <a:t>Πλέον ή μείον προσαρμογές για:</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4013029065"/>
                  </a:ext>
                </a:extLst>
              </a:tr>
              <a:tr h="147394">
                <a:tc>
                  <a:txBody>
                    <a:bodyPr/>
                    <a:lstStyle/>
                    <a:p>
                      <a:pPr algn="l" fontAlgn="ctr"/>
                      <a:r>
                        <a:rPr lang="el-GR" sz="900" b="0" i="0" u="none" strike="noStrike" dirty="0">
                          <a:solidFill>
                            <a:srgbClr val="000000"/>
                          </a:solidFill>
                          <a:effectLst/>
                          <a:latin typeface="Trebuchet MS" panose="020B0603020202020204" pitchFamily="34" charset="0"/>
                        </a:rPr>
                        <a:t>Αποσβέσεις και απομειώσεις ενσώματων και άυλων πάγιων</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934069257"/>
                  </a:ext>
                </a:extLst>
              </a:tr>
              <a:tr h="147394">
                <a:tc>
                  <a:txBody>
                    <a:bodyPr/>
                    <a:lstStyle/>
                    <a:p>
                      <a:pPr algn="l" fontAlgn="ctr"/>
                      <a:r>
                        <a:rPr lang="el-GR" sz="900" b="0" i="0" u="none" strike="noStrike" dirty="0">
                          <a:solidFill>
                            <a:srgbClr val="000000"/>
                          </a:solidFill>
                          <a:effectLst/>
                          <a:latin typeface="Trebuchet MS" panose="020B0603020202020204" pitchFamily="34" charset="0"/>
                        </a:rPr>
                        <a:t>Προβλέψεις</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4115680678"/>
                  </a:ext>
                </a:extLst>
              </a:tr>
              <a:tr h="147394">
                <a:tc>
                  <a:txBody>
                    <a:bodyPr/>
                    <a:lstStyle/>
                    <a:p>
                      <a:pPr algn="l" fontAlgn="ctr"/>
                      <a:r>
                        <a:rPr lang="el-GR" sz="900" b="0" i="0" u="none" strike="noStrike" dirty="0">
                          <a:solidFill>
                            <a:srgbClr val="000000"/>
                          </a:solidFill>
                          <a:effectLst/>
                          <a:latin typeface="Trebuchet MS" panose="020B0603020202020204" pitchFamily="34" charset="0"/>
                        </a:rPr>
                        <a:t>Κέρδη και ζημίες από διάθεση στοιχείων</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2379039181"/>
                  </a:ext>
                </a:extLst>
              </a:tr>
              <a:tr h="147394">
                <a:tc>
                  <a:txBody>
                    <a:bodyPr/>
                    <a:lstStyle/>
                    <a:p>
                      <a:pPr algn="l" fontAlgn="ctr"/>
                      <a:r>
                        <a:rPr lang="el-GR" sz="900" b="0" i="0" u="none" strike="noStrike" dirty="0">
                          <a:solidFill>
                            <a:srgbClr val="000000"/>
                          </a:solidFill>
                          <a:effectLst/>
                          <a:latin typeface="Trebuchet MS" panose="020B0603020202020204" pitchFamily="34" charset="0"/>
                        </a:rPr>
                        <a:t>Κέρδη και ζημίες από επιμέτρηση στοιχείων</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3880180924"/>
                  </a:ext>
                </a:extLst>
              </a:tr>
              <a:tr h="147394">
                <a:tc>
                  <a:txBody>
                    <a:bodyPr/>
                    <a:lstStyle/>
                    <a:p>
                      <a:pPr algn="l" fontAlgn="ctr"/>
                      <a:r>
                        <a:rPr lang="el-GR" sz="900" b="0" i="0" u="none" strike="noStrike">
                          <a:solidFill>
                            <a:srgbClr val="000000"/>
                          </a:solidFill>
                          <a:effectLst/>
                          <a:latin typeface="Trebuchet MS" panose="020B0603020202020204" pitchFamily="34" charset="0"/>
                        </a:rPr>
                        <a:t>Έσοδα επενδύσεων</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3580221099"/>
                  </a:ext>
                </a:extLst>
              </a:tr>
              <a:tr h="147394">
                <a:tc>
                  <a:txBody>
                    <a:bodyPr/>
                    <a:lstStyle/>
                    <a:p>
                      <a:pPr algn="l" fontAlgn="ctr"/>
                      <a:r>
                        <a:rPr lang="el-GR" sz="900" b="0" i="0" u="none" strike="noStrike" dirty="0">
                          <a:solidFill>
                            <a:srgbClr val="000000"/>
                          </a:solidFill>
                          <a:effectLst/>
                          <a:latin typeface="Trebuchet MS" panose="020B0603020202020204" pitchFamily="34" charset="0"/>
                        </a:rPr>
                        <a:t>Αποτέλεσμα από συγγενείς και κοινοπραξίες</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2930755974"/>
                  </a:ext>
                </a:extLst>
              </a:tr>
              <a:tr h="147394">
                <a:tc>
                  <a:txBody>
                    <a:bodyPr/>
                    <a:lstStyle/>
                    <a:p>
                      <a:pPr algn="l" fontAlgn="ctr"/>
                      <a:r>
                        <a:rPr lang="el-GR" sz="900" b="0" i="0" u="none" strike="noStrike" dirty="0">
                          <a:solidFill>
                            <a:srgbClr val="000000"/>
                          </a:solidFill>
                          <a:effectLst/>
                          <a:latin typeface="Trebuchet MS" panose="020B0603020202020204" pitchFamily="34" charset="0"/>
                        </a:rPr>
                        <a:t>Κέρδος από αγορά οντότητας σε τιμή ευκαιρίας</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756240341"/>
                  </a:ext>
                </a:extLst>
              </a:tr>
              <a:tr h="147394">
                <a:tc>
                  <a:txBody>
                    <a:bodyPr/>
                    <a:lstStyle/>
                    <a:p>
                      <a:pPr algn="l" fontAlgn="ctr"/>
                      <a:r>
                        <a:rPr lang="el-GR" sz="900" b="0" i="0" u="none" strike="noStrike">
                          <a:solidFill>
                            <a:srgbClr val="000000"/>
                          </a:solidFill>
                          <a:effectLst/>
                          <a:latin typeface="Trebuchet MS" panose="020B0603020202020204" pitchFamily="34" charset="0"/>
                        </a:rPr>
                        <a:t>Χρεωστικοί και πιστωτικοί τόκοι (καθαρό ποσό)</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4052466204"/>
                  </a:ext>
                </a:extLst>
              </a:tr>
              <a:tr h="147394">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1849108380"/>
                  </a:ext>
                </a:extLst>
              </a:tr>
              <a:tr h="147394">
                <a:tc>
                  <a:txBody>
                    <a:bodyPr/>
                    <a:lstStyle/>
                    <a:p>
                      <a:pPr algn="l" fontAlgn="ctr"/>
                      <a:r>
                        <a:rPr lang="el-GR" sz="900" b="1" i="0" u="sng" strike="noStrike">
                          <a:solidFill>
                            <a:srgbClr val="000000"/>
                          </a:solidFill>
                          <a:effectLst/>
                          <a:latin typeface="Trebuchet MS" panose="020B0603020202020204" pitchFamily="34" charset="0"/>
                        </a:rPr>
                        <a:t>Πλέον ή μείον μεταβολές λογαριασμών κεφαλαίου κίνησης</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2211767860"/>
                  </a:ext>
                </a:extLst>
              </a:tr>
              <a:tr h="147394">
                <a:tc>
                  <a:txBody>
                    <a:bodyPr/>
                    <a:lstStyle/>
                    <a:p>
                      <a:pPr algn="l" fontAlgn="ctr"/>
                      <a:r>
                        <a:rPr lang="el-GR" sz="900" b="0" i="0" u="none" strike="noStrike">
                          <a:solidFill>
                            <a:srgbClr val="000000"/>
                          </a:solidFill>
                          <a:effectLst/>
                          <a:latin typeface="Trebuchet MS" panose="020B0603020202020204" pitchFamily="34" charset="0"/>
                        </a:rPr>
                        <a:t>Μεταβολή αποθεμάτων</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848003054"/>
                  </a:ext>
                </a:extLst>
              </a:tr>
              <a:tr h="147394">
                <a:tc>
                  <a:txBody>
                    <a:bodyPr/>
                    <a:lstStyle/>
                    <a:p>
                      <a:pPr algn="l" fontAlgn="ctr"/>
                      <a:r>
                        <a:rPr lang="el-GR" sz="900" b="0" i="0" u="none" strike="noStrike">
                          <a:solidFill>
                            <a:srgbClr val="000000"/>
                          </a:solidFill>
                          <a:effectLst/>
                          <a:latin typeface="Trebuchet MS" panose="020B0603020202020204" pitchFamily="34" charset="0"/>
                        </a:rPr>
                        <a:t>Μεταβολή απαιτήσεων</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3721562075"/>
                  </a:ext>
                </a:extLst>
              </a:tr>
              <a:tr h="147394">
                <a:tc>
                  <a:txBody>
                    <a:bodyPr/>
                    <a:lstStyle/>
                    <a:p>
                      <a:pPr algn="l" fontAlgn="ctr"/>
                      <a:r>
                        <a:rPr lang="el-GR" sz="900" b="0" i="0" u="none" strike="noStrike" dirty="0">
                          <a:solidFill>
                            <a:srgbClr val="C00000"/>
                          </a:solidFill>
                          <a:effectLst/>
                          <a:latin typeface="Trebuchet MS" panose="020B0603020202020204" pitchFamily="34" charset="0"/>
                        </a:rPr>
                        <a:t>Μεταβολή βραχυπρόθεσμων υποχρεώσεων (πλην δανειακών υποχρεώσεων</a:t>
                      </a:r>
                      <a:r>
                        <a:rPr lang="el-GR" sz="900" b="0" i="0" u="none" strike="noStrike" dirty="0">
                          <a:solidFill>
                            <a:srgbClr val="000000"/>
                          </a:solidFill>
                          <a:effectLst/>
                          <a:latin typeface="Trebuchet MS" panose="020B0603020202020204" pitchFamily="34" charset="0"/>
                        </a:rPr>
                        <a:t>)</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144309315"/>
                  </a:ext>
                </a:extLst>
              </a:tr>
              <a:tr h="147394">
                <a:tc>
                  <a:txBody>
                    <a:bodyPr/>
                    <a:lstStyle/>
                    <a:p>
                      <a:pPr algn="l" fontAlgn="ctr"/>
                      <a:r>
                        <a:rPr lang="en-US" sz="900" b="0" i="0" u="none" strike="noStrike" dirty="0">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3568440086"/>
                  </a:ext>
                </a:extLst>
              </a:tr>
              <a:tr h="147394">
                <a:tc>
                  <a:txBody>
                    <a:bodyPr/>
                    <a:lstStyle/>
                    <a:p>
                      <a:pPr algn="l" fontAlgn="ctr"/>
                      <a:r>
                        <a:rPr lang="el-GR" sz="900" b="1" i="0" u="sng" strike="noStrike">
                          <a:solidFill>
                            <a:srgbClr val="000000"/>
                          </a:solidFill>
                          <a:effectLst/>
                          <a:latin typeface="Trebuchet MS" panose="020B0603020202020204" pitchFamily="34" charset="0"/>
                        </a:rPr>
                        <a:t>Μείον:</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1982004805"/>
                  </a:ext>
                </a:extLst>
              </a:tr>
              <a:tr h="147394">
                <a:tc>
                  <a:txBody>
                    <a:bodyPr/>
                    <a:lstStyle/>
                    <a:p>
                      <a:pPr algn="l" fontAlgn="ctr"/>
                      <a:r>
                        <a:rPr lang="el-GR" sz="900" b="0" i="0" u="none" strike="noStrike">
                          <a:solidFill>
                            <a:srgbClr val="000000"/>
                          </a:solidFill>
                          <a:effectLst/>
                          <a:latin typeface="Trebuchet MS" panose="020B0603020202020204" pitchFamily="34" charset="0"/>
                        </a:rPr>
                        <a:t>Πληρωμές για χρεωστικούς τόκους</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3984130136"/>
                  </a:ext>
                </a:extLst>
              </a:tr>
              <a:tr h="147394">
                <a:tc>
                  <a:txBody>
                    <a:bodyPr/>
                    <a:lstStyle/>
                    <a:p>
                      <a:pPr algn="l" fontAlgn="ctr"/>
                      <a:r>
                        <a:rPr lang="el-GR" sz="900" b="0" i="0" u="none" strike="noStrike">
                          <a:solidFill>
                            <a:srgbClr val="000000"/>
                          </a:solidFill>
                          <a:effectLst/>
                          <a:latin typeface="Trebuchet MS" panose="020B0603020202020204" pitchFamily="34" charset="0"/>
                        </a:rPr>
                        <a:t>Πληρωμές για φόρο εισοδήματος</a:t>
                      </a:r>
                    </a:p>
                  </a:txBody>
                  <a:tcPr marL="4910" marR="4910" marT="49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19411963"/>
                  </a:ext>
                </a:extLst>
              </a:tr>
              <a:tr h="155581">
                <a:tc>
                  <a:txBody>
                    <a:bodyPr/>
                    <a:lstStyle/>
                    <a:p>
                      <a:pPr algn="l" fontAlgn="ctr"/>
                      <a:r>
                        <a:rPr lang="el-GR" sz="900" b="1" i="0" u="none" strike="noStrike">
                          <a:solidFill>
                            <a:srgbClr val="000000"/>
                          </a:solidFill>
                          <a:effectLst/>
                          <a:latin typeface="Trebuchet MS" panose="020B0603020202020204" pitchFamily="34" charset="0"/>
                        </a:rPr>
                        <a:t>Σύνολο</a:t>
                      </a:r>
                    </a:p>
                  </a:txBody>
                  <a:tcPr marL="4910" marR="4910" marT="491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1" i="0" u="none" strike="noStrike">
                          <a:solidFill>
                            <a:srgbClr val="000000"/>
                          </a:solidFill>
                          <a:effectLst/>
                          <a:latin typeface="Trebuchet MS" panose="020B0603020202020204" pitchFamily="34" charset="0"/>
                        </a:rPr>
                        <a:t>0.00</a:t>
                      </a:r>
                    </a:p>
                  </a:txBody>
                  <a:tcPr marL="4910" marR="4910" marT="491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000000"/>
                          </a:solidFill>
                          <a:effectLst/>
                          <a:latin typeface="Trebuchet MS" panose="020B0603020202020204" pitchFamily="34" charset="0"/>
                        </a:rPr>
                        <a:t>0.00</a:t>
                      </a:r>
                    </a:p>
                  </a:txBody>
                  <a:tcPr marL="4910" marR="4910" marT="491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3228494"/>
                  </a:ext>
                </a:extLst>
              </a:tr>
              <a:tr h="155581">
                <a:tc>
                  <a:txBody>
                    <a:bodyPr/>
                    <a:lstStyle/>
                    <a:p>
                      <a:pPr algn="l"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85096174"/>
                  </a:ext>
                </a:extLst>
              </a:tr>
              <a:tr h="147394">
                <a:tc>
                  <a:txBody>
                    <a:bodyPr/>
                    <a:lstStyle/>
                    <a:p>
                      <a:pPr algn="l" fontAlgn="ctr"/>
                      <a:r>
                        <a:rPr lang="el-GR" sz="900" b="1" i="0" u="sng" strike="noStrike">
                          <a:solidFill>
                            <a:srgbClr val="000000"/>
                          </a:solidFill>
                          <a:effectLst/>
                          <a:latin typeface="Trebuchet MS" panose="020B0603020202020204" pitchFamily="34" charset="0"/>
                        </a:rPr>
                        <a:t>Χρηματοροές από επενδυτικές δραστηριότητες</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1124999097"/>
                  </a:ext>
                </a:extLst>
              </a:tr>
              <a:tr h="147394">
                <a:tc>
                  <a:txBody>
                    <a:bodyPr/>
                    <a:lstStyle/>
                    <a:p>
                      <a:pPr algn="l" fontAlgn="ctr"/>
                      <a:r>
                        <a:rPr lang="el-GR" sz="900" b="0" i="0" u="none" strike="noStrike">
                          <a:solidFill>
                            <a:srgbClr val="000000"/>
                          </a:solidFill>
                          <a:effectLst/>
                          <a:latin typeface="Trebuchet MS" panose="020B0603020202020204" pitchFamily="34" charset="0"/>
                        </a:rPr>
                        <a:t>Πληρωμές (εισπράξεις) για απόκτηση (πώληση) παγίων στοιχείων</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1043309541"/>
                  </a:ext>
                </a:extLst>
              </a:tr>
              <a:tr h="147394">
                <a:tc>
                  <a:txBody>
                    <a:bodyPr/>
                    <a:lstStyle/>
                    <a:p>
                      <a:pPr algn="l" fontAlgn="ctr"/>
                      <a:r>
                        <a:rPr lang="el-GR" sz="900" b="0" i="0" u="none" strike="noStrike">
                          <a:solidFill>
                            <a:srgbClr val="000000"/>
                          </a:solidFill>
                          <a:effectLst/>
                          <a:latin typeface="Trebuchet MS" panose="020B0603020202020204" pitchFamily="34" charset="0"/>
                        </a:rPr>
                        <a:t>Χορηγηθέντα δάνεια (καθαρή μεταβολή)</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4137649606"/>
                  </a:ext>
                </a:extLst>
              </a:tr>
              <a:tr h="147394">
                <a:tc>
                  <a:txBody>
                    <a:bodyPr/>
                    <a:lstStyle/>
                    <a:p>
                      <a:pPr algn="l" fontAlgn="ctr"/>
                      <a:r>
                        <a:rPr lang="el-GR" sz="900" b="0" i="0" u="none" strike="noStrike">
                          <a:solidFill>
                            <a:srgbClr val="000000"/>
                          </a:solidFill>
                          <a:effectLst/>
                          <a:latin typeface="Trebuchet MS" panose="020B0603020202020204" pitchFamily="34" charset="0"/>
                        </a:rPr>
                        <a:t>Τόκοι εισπραχθέντες</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3103327447"/>
                  </a:ext>
                </a:extLst>
              </a:tr>
              <a:tr h="147394">
                <a:tc>
                  <a:txBody>
                    <a:bodyPr/>
                    <a:lstStyle/>
                    <a:p>
                      <a:pPr algn="l" fontAlgn="ctr"/>
                      <a:r>
                        <a:rPr lang="el-GR" sz="900" b="0" i="0" u="none" strike="noStrike">
                          <a:solidFill>
                            <a:srgbClr val="000000"/>
                          </a:solidFill>
                          <a:effectLst/>
                          <a:latin typeface="Trebuchet MS" panose="020B0603020202020204" pitchFamily="34" charset="0"/>
                        </a:rPr>
                        <a:t>Μερίσματα εισπραχθέντα</a:t>
                      </a:r>
                    </a:p>
                  </a:txBody>
                  <a:tcPr marL="4910" marR="4910" marT="49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3497311"/>
                  </a:ext>
                </a:extLst>
              </a:tr>
              <a:tr h="155581">
                <a:tc>
                  <a:txBody>
                    <a:bodyPr/>
                    <a:lstStyle/>
                    <a:p>
                      <a:pPr algn="l" fontAlgn="ctr"/>
                      <a:r>
                        <a:rPr lang="el-GR" sz="900" b="1" i="0" u="none" strike="noStrike">
                          <a:solidFill>
                            <a:srgbClr val="000000"/>
                          </a:solidFill>
                          <a:effectLst/>
                          <a:latin typeface="Trebuchet MS" panose="020B0603020202020204" pitchFamily="34" charset="0"/>
                        </a:rPr>
                        <a:t>Σύνολο</a:t>
                      </a:r>
                    </a:p>
                  </a:txBody>
                  <a:tcPr marL="4910" marR="4910" marT="491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1" i="0" u="none" strike="noStrike">
                          <a:solidFill>
                            <a:srgbClr val="000000"/>
                          </a:solidFill>
                          <a:effectLst/>
                          <a:latin typeface="Trebuchet MS" panose="020B0603020202020204" pitchFamily="34" charset="0"/>
                        </a:rPr>
                        <a:t>0.00</a:t>
                      </a:r>
                    </a:p>
                  </a:txBody>
                  <a:tcPr marL="4910" marR="4910" marT="491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000000"/>
                          </a:solidFill>
                          <a:effectLst/>
                          <a:latin typeface="Trebuchet MS" panose="020B0603020202020204" pitchFamily="34" charset="0"/>
                        </a:rPr>
                        <a:t>0.00</a:t>
                      </a:r>
                    </a:p>
                  </a:txBody>
                  <a:tcPr marL="4910" marR="4910" marT="491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93506848"/>
                  </a:ext>
                </a:extLst>
              </a:tr>
              <a:tr h="155581">
                <a:tc>
                  <a:txBody>
                    <a:bodyPr/>
                    <a:lstStyle/>
                    <a:p>
                      <a:pPr algn="l"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15035856"/>
                  </a:ext>
                </a:extLst>
              </a:tr>
              <a:tr h="155581">
                <a:tc>
                  <a:txBody>
                    <a:bodyPr/>
                    <a:lstStyle/>
                    <a:p>
                      <a:pPr algn="l" fontAlgn="ctr"/>
                      <a:r>
                        <a:rPr lang="el-GR" sz="900" b="1" i="0" u="sng" strike="noStrike">
                          <a:solidFill>
                            <a:srgbClr val="000000"/>
                          </a:solidFill>
                          <a:effectLst/>
                          <a:latin typeface="Trebuchet MS" panose="020B0603020202020204" pitchFamily="34" charset="0"/>
                        </a:rPr>
                        <a:t>Χρηματοροές από χρηματοδοτικές δραστηριότητες</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4055185537"/>
                  </a:ext>
                </a:extLst>
              </a:tr>
              <a:tr h="147394">
                <a:tc>
                  <a:txBody>
                    <a:bodyPr/>
                    <a:lstStyle/>
                    <a:p>
                      <a:pPr algn="l" fontAlgn="ctr"/>
                      <a:r>
                        <a:rPr lang="el-GR" sz="900" b="0" i="0" u="none" strike="noStrike">
                          <a:solidFill>
                            <a:srgbClr val="000000"/>
                          </a:solidFill>
                          <a:effectLst/>
                          <a:latin typeface="Trebuchet MS" panose="020B0603020202020204" pitchFamily="34" charset="0"/>
                        </a:rPr>
                        <a:t>Εισπράξεις (πληρωμές) από αύξηση (μείωση) κεφαλαίου</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2234165095"/>
                  </a:ext>
                </a:extLst>
              </a:tr>
              <a:tr h="147394">
                <a:tc>
                  <a:txBody>
                    <a:bodyPr/>
                    <a:lstStyle/>
                    <a:p>
                      <a:pPr algn="l" fontAlgn="ctr"/>
                      <a:r>
                        <a:rPr lang="el-GR" sz="900" b="0" i="0" u="none" strike="noStrike">
                          <a:solidFill>
                            <a:srgbClr val="000000"/>
                          </a:solidFill>
                          <a:effectLst/>
                          <a:latin typeface="Trebuchet MS" panose="020B0603020202020204" pitchFamily="34" charset="0"/>
                        </a:rPr>
                        <a:t>Εισπράξεις (πληρωμές) από δάνεια</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2777984589"/>
                  </a:ext>
                </a:extLst>
              </a:tr>
              <a:tr h="147394">
                <a:tc>
                  <a:txBody>
                    <a:bodyPr/>
                    <a:lstStyle/>
                    <a:p>
                      <a:pPr algn="l" fontAlgn="ctr"/>
                      <a:r>
                        <a:rPr lang="el-GR" sz="900" b="0" i="0" u="none" strike="noStrike">
                          <a:solidFill>
                            <a:srgbClr val="000000"/>
                          </a:solidFill>
                          <a:effectLst/>
                          <a:latin typeface="Trebuchet MS" panose="020B0603020202020204" pitchFamily="34" charset="0"/>
                        </a:rPr>
                        <a:t>Μερίσματα πληρωθέντα</a:t>
                      </a:r>
                    </a:p>
                  </a:txBody>
                  <a:tcPr marL="4910" marR="4910" marT="49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4023688"/>
                  </a:ext>
                </a:extLst>
              </a:tr>
              <a:tr h="155581">
                <a:tc>
                  <a:txBody>
                    <a:bodyPr/>
                    <a:lstStyle/>
                    <a:p>
                      <a:pPr algn="l" fontAlgn="ctr"/>
                      <a:r>
                        <a:rPr lang="el-GR" sz="900" b="1" i="0" u="none" strike="noStrike">
                          <a:solidFill>
                            <a:srgbClr val="000000"/>
                          </a:solidFill>
                          <a:effectLst/>
                          <a:latin typeface="Trebuchet MS" panose="020B0603020202020204" pitchFamily="34" charset="0"/>
                        </a:rPr>
                        <a:t>Σύνολο</a:t>
                      </a:r>
                    </a:p>
                  </a:txBody>
                  <a:tcPr marL="4910" marR="4910" marT="491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1" i="0" u="none" strike="noStrike">
                          <a:solidFill>
                            <a:srgbClr val="000000"/>
                          </a:solidFill>
                          <a:effectLst/>
                          <a:latin typeface="Trebuchet MS" panose="020B0603020202020204" pitchFamily="34" charset="0"/>
                        </a:rPr>
                        <a:t>0.00</a:t>
                      </a:r>
                    </a:p>
                  </a:txBody>
                  <a:tcPr marL="4910" marR="4910" marT="491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sz="900" b="1" i="0" u="none" strike="noStrike">
                          <a:solidFill>
                            <a:srgbClr val="000000"/>
                          </a:solidFill>
                          <a:effectLst/>
                          <a:latin typeface="Trebuchet MS" panose="020B0603020202020204" pitchFamily="34" charset="0"/>
                        </a:rPr>
                        <a:t>0.00</a:t>
                      </a:r>
                    </a:p>
                  </a:txBody>
                  <a:tcPr marL="4910" marR="4910" marT="491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08591674"/>
                  </a:ext>
                </a:extLst>
              </a:tr>
              <a:tr h="155581">
                <a:tc>
                  <a:txBody>
                    <a:bodyPr/>
                    <a:lstStyle/>
                    <a:p>
                      <a:pPr algn="l"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101677034"/>
                  </a:ext>
                </a:extLst>
              </a:tr>
              <a:tr h="155581">
                <a:tc>
                  <a:txBody>
                    <a:bodyPr/>
                    <a:lstStyle/>
                    <a:p>
                      <a:pPr algn="l" fontAlgn="ctr"/>
                      <a:r>
                        <a:rPr lang="el-GR" sz="900" b="1" i="0" u="sng" strike="noStrike">
                          <a:solidFill>
                            <a:srgbClr val="000000"/>
                          </a:solidFill>
                          <a:effectLst/>
                          <a:latin typeface="Trebuchet MS" panose="020B0603020202020204" pitchFamily="34" charset="0"/>
                        </a:rPr>
                        <a:t>Συμφωνία μεταβολής διαθεσίμων</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3779744014"/>
                  </a:ext>
                </a:extLst>
              </a:tr>
              <a:tr h="147394">
                <a:tc>
                  <a:txBody>
                    <a:bodyPr/>
                    <a:lstStyle/>
                    <a:p>
                      <a:pPr algn="l" fontAlgn="ctr"/>
                      <a:r>
                        <a:rPr lang="el-GR" sz="900" b="0" i="0" u="none" strike="noStrike">
                          <a:solidFill>
                            <a:srgbClr val="000000"/>
                          </a:solidFill>
                          <a:effectLst/>
                          <a:latin typeface="Trebuchet MS" panose="020B0603020202020204" pitchFamily="34" charset="0"/>
                        </a:rPr>
                        <a:t>Καθαρή μεταβολή στα ταμειακά διαθέσιμα και ισοδύναμα της χρήσης</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a:noFill/>
                    </a:lnB>
                    <a:solidFill>
                      <a:srgbClr val="FFFFFF"/>
                    </a:solidFill>
                  </a:tcPr>
                </a:tc>
                <a:extLst>
                  <a:ext uri="{0D108BD9-81ED-4DB2-BD59-A6C34878D82A}">
                    <a16:rowId xmlns:a16="http://schemas.microsoft.com/office/drawing/2014/main" val="4213751023"/>
                  </a:ext>
                </a:extLst>
              </a:tr>
              <a:tr h="147394">
                <a:tc>
                  <a:txBody>
                    <a:bodyPr/>
                    <a:lstStyle/>
                    <a:p>
                      <a:pPr algn="l" fontAlgn="ctr"/>
                      <a:r>
                        <a:rPr lang="el-GR" sz="900" b="0" i="0" u="none" strike="noStrike">
                          <a:solidFill>
                            <a:srgbClr val="000000"/>
                          </a:solidFill>
                          <a:effectLst/>
                          <a:latin typeface="Trebuchet MS" panose="020B0603020202020204" pitchFamily="34" charset="0"/>
                        </a:rPr>
                        <a:t>Ταμειακά διαθέσιμα και ισοδύναμα στην αρχή της περιόδου</a:t>
                      </a:r>
                    </a:p>
                  </a:txBody>
                  <a:tcPr marL="4910" marR="4910" marT="49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900" b="0"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sz="900" b="0" i="0" u="none" strike="noStrike">
                          <a:solidFill>
                            <a:srgbClr val="000000"/>
                          </a:solidFill>
                          <a:effectLst/>
                          <a:latin typeface="Trebuchet MS" panose="020B0603020202020204" pitchFamily="34" charset="0"/>
                        </a:rPr>
                        <a:t>0.00</a:t>
                      </a:r>
                    </a:p>
                  </a:txBody>
                  <a:tcPr marL="4910" marR="4910" marT="491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77709365"/>
                  </a:ext>
                </a:extLst>
              </a:tr>
              <a:tr h="155581">
                <a:tc>
                  <a:txBody>
                    <a:bodyPr/>
                    <a:lstStyle/>
                    <a:p>
                      <a:pPr algn="l" fontAlgn="ctr"/>
                      <a:r>
                        <a:rPr lang="el-GR" sz="900" b="1" i="0" u="none" strike="noStrike" dirty="0">
                          <a:solidFill>
                            <a:srgbClr val="000000"/>
                          </a:solidFill>
                          <a:effectLst/>
                          <a:latin typeface="Trebuchet MS" panose="020B0603020202020204" pitchFamily="34" charset="0"/>
                        </a:rPr>
                        <a:t>Ταμειακά διαθέσιμα και ισοδύναμα στο τέλος της περιόδου</a:t>
                      </a:r>
                    </a:p>
                  </a:txBody>
                  <a:tcPr marL="4910" marR="4910" marT="491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a:noFill/>
                    </a:lnT>
                    <a:lnB>
                      <a:noFill/>
                    </a:lnB>
                    <a:solidFill>
                      <a:srgbClr val="FFFFFF"/>
                    </a:solidFill>
                  </a:tcPr>
                </a:tc>
                <a:tc>
                  <a:txBody>
                    <a:bodyPr/>
                    <a:lstStyle/>
                    <a:p>
                      <a:pPr algn="r" fontAlgn="ctr"/>
                      <a:r>
                        <a:rPr lang="en-US" sz="900" b="1" i="0" u="none" strike="noStrike">
                          <a:solidFill>
                            <a:srgbClr val="000000"/>
                          </a:solidFill>
                          <a:effectLst/>
                          <a:latin typeface="Trebuchet MS" panose="020B0603020202020204" pitchFamily="34" charset="0"/>
                        </a:rPr>
                        <a:t>0.00</a:t>
                      </a:r>
                    </a:p>
                  </a:txBody>
                  <a:tcPr marL="4910" marR="4910" marT="491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900" b="1" i="0" u="none" strike="noStrike">
                          <a:solidFill>
                            <a:srgbClr val="000000"/>
                          </a:solidFill>
                          <a:effectLst/>
                          <a:latin typeface="Trebuchet MS" panose="020B0603020202020204" pitchFamily="34" charset="0"/>
                        </a:rPr>
                        <a:t> </a:t>
                      </a:r>
                    </a:p>
                  </a:txBody>
                  <a:tcPr marL="4910" marR="4910" marT="491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r" fontAlgn="ctr"/>
                      <a:r>
                        <a:rPr lang="en-US" sz="900" b="1" i="0" u="none" strike="noStrike" dirty="0">
                          <a:solidFill>
                            <a:srgbClr val="000000"/>
                          </a:solidFill>
                          <a:effectLst/>
                          <a:latin typeface="Trebuchet MS" panose="020B0603020202020204" pitchFamily="34" charset="0"/>
                        </a:rPr>
                        <a:t>0.00</a:t>
                      </a:r>
                    </a:p>
                  </a:txBody>
                  <a:tcPr marL="4910" marR="4910" marT="4910"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34222988"/>
                  </a:ext>
                </a:extLst>
              </a:tr>
            </a:tbl>
          </a:graphicData>
        </a:graphic>
      </p:graphicFrame>
    </p:spTree>
    <p:extLst>
      <p:ext uri="{BB962C8B-B14F-4D97-AF65-F5344CB8AC3E}">
        <p14:creationId xmlns:p14="http://schemas.microsoft.com/office/powerpoint/2010/main" val="2747430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C4402-36DD-4724-97D7-65D82D0AE6F6}"/>
              </a:ext>
            </a:extLst>
          </p:cNvPr>
          <p:cNvSpPr>
            <a:spLocks noGrp="1"/>
          </p:cNvSpPr>
          <p:nvPr>
            <p:ph type="title"/>
          </p:nvPr>
        </p:nvSpPr>
        <p:spPr/>
        <p:txBody>
          <a:bodyPr/>
          <a:lstStyle/>
          <a:p>
            <a:r>
              <a:rPr lang="el-GR" dirty="0"/>
              <a:t>Τόκοι, Μερίσματα και Φόροι</a:t>
            </a:r>
            <a:endParaRPr lang="en-US" dirty="0"/>
          </a:p>
        </p:txBody>
      </p:sp>
      <p:sp>
        <p:nvSpPr>
          <p:cNvPr id="3" name="Content Placeholder 2">
            <a:extLst>
              <a:ext uri="{FF2B5EF4-FFF2-40B4-BE49-F238E27FC236}">
                <a16:creationId xmlns:a16="http://schemas.microsoft.com/office/drawing/2014/main" id="{91035323-3F72-4902-A73E-A84D472AA851}"/>
              </a:ext>
            </a:extLst>
          </p:cNvPr>
          <p:cNvSpPr>
            <a:spLocks noGrp="1"/>
          </p:cNvSpPr>
          <p:nvPr>
            <p:ph idx="1"/>
          </p:nvPr>
        </p:nvSpPr>
        <p:spPr/>
        <p:txBody>
          <a:bodyPr>
            <a:normAutofit/>
          </a:bodyPr>
          <a:lstStyle/>
          <a:p>
            <a:pPr algn="just">
              <a:buClrTx/>
              <a:buFont typeface="Wingdings" panose="05000000000000000000" pitchFamily="2" charset="2"/>
              <a:buChar char="§"/>
            </a:pPr>
            <a:r>
              <a:rPr lang="el-GR" sz="1600" dirty="0"/>
              <a:t>Οι τόκοι εισπρακτέοι και τα μερίσματα πρέπει να κατηγοριοποιούνται ξεχωριστά ως ταμειακές ροές από επενδυτικές δραστηριότητες</a:t>
            </a:r>
          </a:p>
          <a:p>
            <a:pPr algn="just">
              <a:buClrTx/>
              <a:buFont typeface="Wingdings" panose="05000000000000000000" pitchFamily="2" charset="2"/>
              <a:buChar char="§"/>
            </a:pPr>
            <a:r>
              <a:rPr lang="el-GR" sz="1600" dirty="0"/>
              <a:t>Οι τόκοι πληρωτέοι θα πρέπει να κατηγοριοποιούνται είτε στις ταμειακές ροές από χρηματοδοτικές δραστηριότητες </a:t>
            </a:r>
            <a:r>
              <a:rPr lang="el-GR" sz="1600" dirty="0">
                <a:solidFill>
                  <a:srgbClr val="C00000"/>
                </a:solidFill>
              </a:rPr>
              <a:t>είτε στις ταμειακές ροές </a:t>
            </a:r>
            <a:r>
              <a:rPr lang="el-GR" sz="1600" dirty="0"/>
              <a:t>από λειτουργικές δραστηριότητες.</a:t>
            </a:r>
          </a:p>
          <a:p>
            <a:pPr algn="just">
              <a:buClrTx/>
              <a:buFont typeface="Wingdings" panose="05000000000000000000" pitchFamily="2" charset="2"/>
              <a:buChar char="§"/>
            </a:pPr>
            <a:r>
              <a:rPr lang="el-GR" sz="1600" dirty="0"/>
              <a:t>Τα μερίσματα πληρωτέα μπορούν να κατηγοριοποιηθούν στις ταμειακές ροές από χρηματοδοτικές δραστηριότητες για να δείξουν το κόστος διακράτησης κεφαλαίων των μετόχων από την επιχείρηση ή στις ταμειακές ροές από λειτουργικές δραστηριότητες για να δείξουν την ικανότητα της επιχείρησης να διανείμει μερίσματα από τις ταμειακές ροές από λειτουργική δραστηριότητα.</a:t>
            </a:r>
          </a:p>
          <a:p>
            <a:pPr algn="just">
              <a:buClrTx/>
              <a:buFont typeface="Wingdings" panose="05000000000000000000" pitchFamily="2" charset="2"/>
              <a:buChar char="§"/>
            </a:pPr>
            <a:r>
              <a:rPr lang="el-GR" sz="1600" dirty="0"/>
              <a:t>Οι φόροι εισοδήματος κατηγοριοποιούνται στις ταμειακές ροές από λειτουργικές δραστηριότητες εκτός και αν μπορούν να συσχετιστούν με κάποια χρηματοδοτική ή επενδυτική δραστηριότητα.</a:t>
            </a:r>
          </a:p>
          <a:p>
            <a:endParaRPr lang="en-US" dirty="0"/>
          </a:p>
        </p:txBody>
      </p:sp>
    </p:spTree>
    <p:extLst>
      <p:ext uri="{BB962C8B-B14F-4D97-AF65-F5344CB8AC3E}">
        <p14:creationId xmlns:p14="http://schemas.microsoft.com/office/powerpoint/2010/main" val="1091005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EFE56-E752-4BE9-8426-784928F284AB}"/>
              </a:ext>
            </a:extLst>
          </p:cNvPr>
          <p:cNvSpPr>
            <a:spLocks noGrp="1"/>
          </p:cNvSpPr>
          <p:nvPr>
            <p:ph type="title"/>
          </p:nvPr>
        </p:nvSpPr>
        <p:spPr/>
        <p:txBody>
          <a:bodyPr/>
          <a:lstStyle/>
          <a:p>
            <a:r>
              <a:rPr lang="el-GR" dirty="0"/>
              <a:t>Άλλες γνωστοποιήσεις</a:t>
            </a:r>
            <a:endParaRPr lang="en-US" dirty="0"/>
          </a:p>
        </p:txBody>
      </p:sp>
      <p:sp>
        <p:nvSpPr>
          <p:cNvPr id="3" name="Content Placeholder 2">
            <a:extLst>
              <a:ext uri="{FF2B5EF4-FFF2-40B4-BE49-F238E27FC236}">
                <a16:creationId xmlns:a16="http://schemas.microsoft.com/office/drawing/2014/main" id="{55A12227-4C49-4786-A712-CA1BE6B0B091}"/>
              </a:ext>
            </a:extLst>
          </p:cNvPr>
          <p:cNvSpPr>
            <a:spLocks noGrp="1"/>
          </p:cNvSpPr>
          <p:nvPr>
            <p:ph idx="1"/>
          </p:nvPr>
        </p:nvSpPr>
        <p:spPr/>
        <p:txBody>
          <a:bodyPr/>
          <a:lstStyle/>
          <a:p>
            <a:pPr algn="just"/>
            <a:r>
              <a:rPr lang="el-GR" dirty="0">
                <a:solidFill>
                  <a:srgbClr val="C00000"/>
                </a:solidFill>
              </a:rPr>
              <a:t>Οι επιχειρήσεις </a:t>
            </a:r>
            <a:r>
              <a:rPr lang="el-GR" dirty="0"/>
              <a:t>πρέπει να γνωστοποιούν, μαζί με μια ανάλυση από το μάνατζμεντ, </a:t>
            </a:r>
            <a:r>
              <a:rPr lang="el-GR" dirty="0">
                <a:solidFill>
                  <a:srgbClr val="C00000"/>
                </a:solidFill>
              </a:rPr>
              <a:t>τα στοιχεία </a:t>
            </a:r>
            <a:r>
              <a:rPr lang="el-GR" sz="2000" dirty="0"/>
              <a:t>ταμειακών διαθεσίμων και ισοδυνάμων τα οποία δεν είναι διαθέσιμα για </a:t>
            </a:r>
            <a:r>
              <a:rPr lang="el-GR" sz="2000" dirty="0">
                <a:solidFill>
                  <a:srgbClr val="C00000"/>
                </a:solidFill>
              </a:rPr>
              <a:t>χρήση</a:t>
            </a:r>
            <a:r>
              <a:rPr lang="el-GR" sz="2000" dirty="0"/>
              <a:t>, όπως:</a:t>
            </a:r>
          </a:p>
          <a:p>
            <a:pPr algn="just">
              <a:buClrTx/>
              <a:buFont typeface="Wingdings" panose="05000000000000000000" pitchFamily="2" charset="2"/>
              <a:buChar char="§"/>
            </a:pPr>
            <a:r>
              <a:rPr lang="el-GR" sz="2000" dirty="0"/>
              <a:t>Τα ποσά από δανειακές συμβάσεις τα οποία δεν έχουν εκταμιευτεί ακόμα</a:t>
            </a:r>
          </a:p>
          <a:p>
            <a:pPr algn="just">
              <a:buClrTx/>
              <a:buFont typeface="Wingdings" panose="05000000000000000000" pitchFamily="2" charset="2"/>
              <a:buChar char="§"/>
            </a:pPr>
            <a:r>
              <a:rPr lang="el-GR" sz="2000" dirty="0">
                <a:solidFill>
                  <a:srgbClr val="C00000"/>
                </a:solidFill>
              </a:rPr>
              <a:t>Τυχόν περιορισμούς </a:t>
            </a:r>
            <a:r>
              <a:rPr lang="el-GR" sz="2000" dirty="0"/>
              <a:t>για την εκταμίευση αυτών των δανείων</a:t>
            </a:r>
          </a:p>
          <a:p>
            <a:pPr algn="just">
              <a:buClrTx/>
              <a:buFont typeface="Wingdings" panose="05000000000000000000" pitchFamily="2" charset="2"/>
              <a:buChar char="§"/>
            </a:pPr>
            <a:r>
              <a:rPr lang="el-GR" sz="2000" dirty="0">
                <a:solidFill>
                  <a:srgbClr val="C00000"/>
                </a:solidFill>
              </a:rPr>
              <a:t>Τα ταμειακά </a:t>
            </a:r>
            <a:r>
              <a:rPr lang="el-GR" sz="2000" dirty="0"/>
              <a:t>διαθέσιμα με περιορισμό χρήσης</a:t>
            </a:r>
            <a:endParaRPr lang="en-US" sz="2000" dirty="0"/>
          </a:p>
          <a:p>
            <a:pPr algn="just"/>
            <a:r>
              <a:rPr lang="el-GR" sz="2000" dirty="0"/>
              <a:t>Τέλος, η επιχείρηση πρέπει να γνωστοποιεί ταμειακές ροές οι οποίες αύξησαν ή μείωσαν την λειτουργική δραστηριότητα.</a:t>
            </a:r>
            <a:endParaRPr lang="en-US" dirty="0"/>
          </a:p>
        </p:txBody>
      </p:sp>
    </p:spTree>
    <p:extLst>
      <p:ext uri="{BB962C8B-B14F-4D97-AF65-F5344CB8AC3E}">
        <p14:creationId xmlns:p14="http://schemas.microsoft.com/office/powerpoint/2010/main" val="1495647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311E2-865A-45C5-B20F-3C9FA4A8C3FC}"/>
              </a:ext>
            </a:extLst>
          </p:cNvPr>
          <p:cNvSpPr>
            <a:spLocks noGrp="1"/>
          </p:cNvSpPr>
          <p:nvPr>
            <p:ph type="title"/>
          </p:nvPr>
        </p:nvSpPr>
        <p:spPr/>
        <p:txBody>
          <a:bodyPr/>
          <a:lstStyle/>
          <a:p>
            <a:r>
              <a:rPr lang="el-GR" dirty="0"/>
              <a:t>Πλεονεκτήματα/ Μειονεκτήματα της ΚΤΡ</a:t>
            </a:r>
            <a:endParaRPr lang="en-US" dirty="0"/>
          </a:p>
        </p:txBody>
      </p:sp>
      <p:sp>
        <p:nvSpPr>
          <p:cNvPr id="3" name="Content Placeholder 2">
            <a:extLst>
              <a:ext uri="{FF2B5EF4-FFF2-40B4-BE49-F238E27FC236}">
                <a16:creationId xmlns:a16="http://schemas.microsoft.com/office/drawing/2014/main" id="{435D203F-3506-4F10-AD57-832518B06CB5}"/>
              </a:ext>
            </a:extLst>
          </p:cNvPr>
          <p:cNvSpPr>
            <a:spLocks noGrp="1"/>
          </p:cNvSpPr>
          <p:nvPr>
            <p:ph idx="1"/>
          </p:nvPr>
        </p:nvSpPr>
        <p:spPr/>
        <p:txBody>
          <a:bodyPr>
            <a:normAutofit fontScale="85000" lnSpcReduction="10000"/>
          </a:bodyPr>
          <a:lstStyle/>
          <a:p>
            <a:pPr algn="just"/>
            <a:r>
              <a:rPr lang="el-GR" sz="2000" dirty="0"/>
              <a:t>Η ΚΤΡ βοηθάει στην περαιτέρω κατανόηση των λόγων για την μεταβολή των περουσιακών στοιχείων της επιχείρησης, την διαθέσιμη ρευστότητα και την ικανότητα της επιχείρησης να προσαρμόζεται στις διαφορετικές οικονομικές συνθήκες με την μεταβολή των χρηματικών ποσών ή τον χρόνο πληρωμής και είσπραξης. </a:t>
            </a:r>
          </a:p>
          <a:p>
            <a:pPr algn="just"/>
            <a:r>
              <a:rPr lang="el-GR" sz="2000" dirty="0"/>
              <a:t>Επίσης, η ΚΤΡ βοηθάει στην συγκρισιμότητα μεταξύ των επιχειρήσεων καθώς δεν </a:t>
            </a:r>
            <a:r>
              <a:rPr lang="el-GR" sz="2000" dirty="0">
                <a:solidFill>
                  <a:srgbClr val="C00000"/>
                </a:solidFill>
              </a:rPr>
              <a:t>επηρεάζεται</a:t>
            </a:r>
            <a:r>
              <a:rPr lang="el-GR" sz="2000" dirty="0"/>
              <a:t> από τις διαφορετικές λογιστικές πρακτικές που ακολουθεί η κάθε επιχείρηση.  </a:t>
            </a:r>
          </a:p>
          <a:p>
            <a:pPr algn="just"/>
            <a:r>
              <a:rPr lang="el-GR" sz="2000" dirty="0"/>
              <a:t>Η πληροφορίες που δίνονται από την ΚΤΡ μπορούν να βοηθήσουν για την εκτίμηση μελλοντικών ταμειακών ροών. Επίσης, μετά την παρέλευση του χρόνου τα ιστορικά στοιχεία των ΚΤΡ μπορούν να συγκριθούν με τις προβλέψεις που είχαν γίνει και η Διοίκηση της επιχείρησης να εξάγει ουσιαστικά συμπεράσματα για τα πραγματικά έξοδα της επιχείρησης.</a:t>
            </a:r>
          </a:p>
          <a:p>
            <a:pPr algn="just"/>
            <a:r>
              <a:rPr lang="el-GR" sz="2000" dirty="0"/>
              <a:t>Η ΚΤΡ μπορεί να συγκριθεί </a:t>
            </a:r>
            <a:r>
              <a:rPr lang="el-GR" sz="2000" dirty="0">
                <a:solidFill>
                  <a:srgbClr val="C00000"/>
                </a:solidFill>
              </a:rPr>
              <a:t>με την ΚΑΧ </a:t>
            </a:r>
            <a:r>
              <a:rPr lang="el-GR" sz="2000" dirty="0"/>
              <a:t>για να εξαχθούν συμπεράσματα για την ικανότητα της επιχείρησης να μετατρέπει τα αποτελέσματα σε πραγματικές ταμειακές ροές.</a:t>
            </a:r>
            <a:endParaRPr lang="en-US" sz="2000" dirty="0"/>
          </a:p>
          <a:p>
            <a:endParaRPr lang="en-US" dirty="0"/>
          </a:p>
        </p:txBody>
      </p:sp>
    </p:spTree>
    <p:extLst>
      <p:ext uri="{BB962C8B-B14F-4D97-AF65-F5344CB8AC3E}">
        <p14:creationId xmlns:p14="http://schemas.microsoft.com/office/powerpoint/2010/main" val="1091437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7CFE7-8527-48C9-BB75-40A95D818E9D}"/>
              </a:ext>
            </a:extLst>
          </p:cNvPr>
          <p:cNvSpPr>
            <a:spLocks noGrp="1"/>
          </p:cNvSpPr>
          <p:nvPr>
            <p:ph type="title"/>
          </p:nvPr>
        </p:nvSpPr>
        <p:spPr/>
        <p:txBody>
          <a:bodyPr/>
          <a:lstStyle/>
          <a:p>
            <a:r>
              <a:rPr lang="el-GR" dirty="0"/>
              <a:t>Άσκηση</a:t>
            </a:r>
            <a:endParaRPr lang="en-US" dirty="0"/>
          </a:p>
        </p:txBody>
      </p:sp>
      <p:sp>
        <p:nvSpPr>
          <p:cNvPr id="3" name="Content Placeholder 2">
            <a:extLst>
              <a:ext uri="{FF2B5EF4-FFF2-40B4-BE49-F238E27FC236}">
                <a16:creationId xmlns:a16="http://schemas.microsoft.com/office/drawing/2014/main" id="{836EFEF3-18C3-48BC-A32B-B6A6E7B79028}"/>
              </a:ext>
            </a:extLst>
          </p:cNvPr>
          <p:cNvSpPr>
            <a:spLocks noGrp="1"/>
          </p:cNvSpPr>
          <p:nvPr>
            <p:ph idx="1"/>
          </p:nvPr>
        </p:nvSpPr>
        <p:spPr/>
        <p:txBody>
          <a:bodyPr/>
          <a:lstStyle/>
          <a:p>
            <a:r>
              <a:rPr lang="el-GR" dirty="0"/>
              <a:t>Το λειτουργικό κέρδος της Εταιρείας Α είναι 255.000 €. Λαμβάνοντας υπόψη τις ακόλουθες πληροφορίες, υπολογίστε την καθαρή ταμειακή ροή της Εταιρείας Α από την λειτουργία της.</a:t>
            </a:r>
            <a:endParaRPr lang="en-US" dirty="0"/>
          </a:p>
        </p:txBody>
      </p:sp>
      <p:graphicFrame>
        <p:nvGraphicFramePr>
          <p:cNvPr id="6" name="Table 5">
            <a:extLst>
              <a:ext uri="{FF2B5EF4-FFF2-40B4-BE49-F238E27FC236}">
                <a16:creationId xmlns:a16="http://schemas.microsoft.com/office/drawing/2014/main" id="{86F255D0-B7E7-47D3-A604-01042BC5D191}"/>
              </a:ext>
            </a:extLst>
          </p:cNvPr>
          <p:cNvGraphicFramePr>
            <a:graphicFrameLocks noGrp="1"/>
          </p:cNvGraphicFramePr>
          <p:nvPr>
            <p:extLst>
              <p:ext uri="{D42A27DB-BD31-4B8C-83A1-F6EECF244321}">
                <p14:modId xmlns:p14="http://schemas.microsoft.com/office/powerpoint/2010/main" val="2841392032"/>
              </p:ext>
            </p:extLst>
          </p:nvPr>
        </p:nvGraphicFramePr>
        <p:xfrm>
          <a:off x="1234122" y="2961468"/>
          <a:ext cx="6761798" cy="2546660"/>
        </p:xfrm>
        <a:graphic>
          <a:graphicData uri="http://schemas.openxmlformats.org/drawingml/2006/table">
            <a:tbl>
              <a:tblPr firstRow="1" firstCol="1" lastRow="1" lastCol="1" bandRow="1" bandCol="1"/>
              <a:tblGrid>
                <a:gridCol w="4931042">
                  <a:extLst>
                    <a:ext uri="{9D8B030D-6E8A-4147-A177-3AD203B41FA5}">
                      <a16:colId xmlns:a16="http://schemas.microsoft.com/office/drawing/2014/main" val="14310280"/>
                    </a:ext>
                  </a:extLst>
                </a:gridCol>
                <a:gridCol w="1830756">
                  <a:extLst>
                    <a:ext uri="{9D8B030D-6E8A-4147-A177-3AD203B41FA5}">
                      <a16:colId xmlns:a16="http://schemas.microsoft.com/office/drawing/2014/main" val="4082445186"/>
                    </a:ext>
                  </a:extLst>
                </a:gridCol>
              </a:tblGrid>
              <a:tr h="869038">
                <a:tc>
                  <a:txBody>
                    <a:bodyPr/>
                    <a:lstStyle/>
                    <a:p>
                      <a:pPr marL="50800" algn="l">
                        <a:lnSpc>
                          <a:spcPts val="1400"/>
                        </a:lnSpc>
                        <a:spcBef>
                          <a:spcPts val="600"/>
                        </a:spcBef>
                        <a:spcAft>
                          <a:spcPts val="0"/>
                        </a:spcAft>
                      </a:pPr>
                      <a:r>
                        <a:rPr lang="el-GR" sz="1600" dirty="0">
                          <a:solidFill>
                            <a:srgbClr val="231F20"/>
                          </a:solidFill>
                          <a:effectLst/>
                          <a:latin typeface="+mn-lt"/>
                          <a:ea typeface="Calibri" panose="020F0502020204030204" pitchFamily="34" charset="0"/>
                        </a:rPr>
                        <a:t>Στοιχεία για την προσαρμογή των αποτελεσμάτων από το λειτουργικό κέρδος, σε ταμειακή ροή από λειτουργικές δραστηριότητες</a:t>
                      </a:r>
                      <a:endParaRPr lang="en-US" sz="1600" dirty="0">
                        <a:effectLst/>
                        <a:latin typeface="+mn-lt"/>
                        <a:ea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55905" marR="243840" algn="ctr">
                        <a:spcBef>
                          <a:spcPts val="600"/>
                        </a:spcBef>
                        <a:spcAft>
                          <a:spcPts val="0"/>
                        </a:spcAft>
                      </a:pPr>
                      <a:r>
                        <a:rPr lang="en-US" sz="1600" dirty="0">
                          <a:solidFill>
                            <a:srgbClr val="231F20"/>
                          </a:solidFill>
                          <a:effectLst/>
                          <a:latin typeface="+mn-lt"/>
                          <a:ea typeface="Calibri" panose="020F0502020204030204" pitchFamily="34" charset="0"/>
                        </a:rPr>
                        <a:t>000 €</a:t>
                      </a:r>
                      <a:endParaRPr lang="en-US" sz="1600" dirty="0">
                        <a:effectLst/>
                        <a:latin typeface="+mn-lt"/>
                        <a:ea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869470678"/>
                  </a:ext>
                </a:extLst>
              </a:tr>
              <a:tr h="275363">
                <a:tc>
                  <a:txBody>
                    <a:bodyPr/>
                    <a:lstStyle/>
                    <a:p>
                      <a:pPr marL="50165" algn="l">
                        <a:lnSpc>
                          <a:spcPts val="1295"/>
                        </a:lnSpc>
                        <a:spcBef>
                          <a:spcPts val="600"/>
                        </a:spcBef>
                        <a:spcAft>
                          <a:spcPts val="0"/>
                        </a:spcAft>
                      </a:pPr>
                      <a:r>
                        <a:rPr lang="el-GR" sz="1600">
                          <a:solidFill>
                            <a:srgbClr val="231F20"/>
                          </a:solidFill>
                          <a:effectLst/>
                          <a:latin typeface="+mn-lt"/>
                          <a:ea typeface="Calibri" panose="020F0502020204030204" pitchFamily="34" charset="0"/>
                        </a:rPr>
                        <a:t>Αποσβέσεις</a:t>
                      </a:r>
                      <a:endParaRPr lang="en-US" sz="1600">
                        <a:effectLst/>
                        <a:latin typeface="+mn-lt"/>
                        <a:ea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55905" marR="243840" algn="ctr">
                        <a:lnSpc>
                          <a:spcPts val="1295"/>
                        </a:lnSpc>
                        <a:spcBef>
                          <a:spcPts val="600"/>
                        </a:spcBef>
                        <a:spcAft>
                          <a:spcPts val="0"/>
                        </a:spcAft>
                      </a:pPr>
                      <a:r>
                        <a:rPr lang="en-US" sz="1600" dirty="0">
                          <a:solidFill>
                            <a:srgbClr val="231F20"/>
                          </a:solidFill>
                          <a:effectLst/>
                          <a:latin typeface="+mn-lt"/>
                          <a:ea typeface="Calibri" panose="020F0502020204030204" pitchFamily="34" charset="0"/>
                        </a:rPr>
                        <a:t>65</a:t>
                      </a:r>
                      <a:endParaRPr lang="en-US" sz="1600" dirty="0">
                        <a:effectLst/>
                        <a:latin typeface="+mn-lt"/>
                        <a:ea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500651877"/>
                  </a:ext>
                </a:extLst>
              </a:tr>
              <a:tr h="275363">
                <a:tc>
                  <a:txBody>
                    <a:bodyPr/>
                    <a:lstStyle/>
                    <a:p>
                      <a:pPr marL="50165" algn="l">
                        <a:lnSpc>
                          <a:spcPts val="1300"/>
                        </a:lnSpc>
                        <a:spcBef>
                          <a:spcPts val="600"/>
                        </a:spcBef>
                        <a:spcAft>
                          <a:spcPts val="0"/>
                        </a:spcAft>
                      </a:pPr>
                      <a:r>
                        <a:rPr lang="el-GR" sz="1600">
                          <a:solidFill>
                            <a:srgbClr val="231F20"/>
                          </a:solidFill>
                          <a:effectLst/>
                          <a:latin typeface="+mn-lt"/>
                          <a:ea typeface="Calibri" panose="020F0502020204030204" pitchFamily="34" charset="0"/>
                        </a:rPr>
                        <a:t>Απόσβεση υπεραξιών</a:t>
                      </a:r>
                      <a:endParaRPr lang="en-US" sz="1600">
                        <a:effectLst/>
                        <a:latin typeface="+mn-lt"/>
                        <a:ea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55905" marR="243840" algn="ctr">
                        <a:lnSpc>
                          <a:spcPts val="1300"/>
                        </a:lnSpc>
                        <a:spcBef>
                          <a:spcPts val="600"/>
                        </a:spcBef>
                        <a:spcAft>
                          <a:spcPts val="0"/>
                        </a:spcAft>
                      </a:pPr>
                      <a:r>
                        <a:rPr lang="en-US" sz="1600" dirty="0">
                          <a:solidFill>
                            <a:srgbClr val="231F20"/>
                          </a:solidFill>
                          <a:effectLst/>
                          <a:latin typeface="+mn-lt"/>
                          <a:ea typeface="Calibri" panose="020F0502020204030204" pitchFamily="34" charset="0"/>
                        </a:rPr>
                        <a:t>11</a:t>
                      </a:r>
                      <a:endParaRPr lang="en-US" sz="1600" dirty="0">
                        <a:effectLst/>
                        <a:latin typeface="+mn-lt"/>
                        <a:ea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939531515"/>
                  </a:ext>
                </a:extLst>
              </a:tr>
              <a:tr h="307726">
                <a:tc>
                  <a:txBody>
                    <a:bodyPr/>
                    <a:lstStyle/>
                    <a:p>
                      <a:pPr marL="50165" algn="l">
                        <a:lnSpc>
                          <a:spcPts val="1300"/>
                        </a:lnSpc>
                        <a:spcBef>
                          <a:spcPts val="600"/>
                        </a:spcBef>
                        <a:spcAft>
                          <a:spcPts val="0"/>
                        </a:spcAft>
                      </a:pPr>
                      <a:r>
                        <a:rPr lang="el-GR" sz="1600" dirty="0">
                          <a:solidFill>
                            <a:srgbClr val="231F20"/>
                          </a:solidFill>
                          <a:effectLst/>
                          <a:latin typeface="+mn-lt"/>
                          <a:ea typeface="Calibri" panose="020F0502020204030204" pitchFamily="34" charset="0"/>
                        </a:rPr>
                        <a:t>Αύξηση στις απαιτήσεις από πελάτες</a:t>
                      </a:r>
                      <a:endParaRPr lang="en-US" sz="1600" dirty="0">
                        <a:effectLst/>
                        <a:latin typeface="+mn-lt"/>
                        <a:ea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55905" marR="243840" algn="ctr">
                        <a:lnSpc>
                          <a:spcPts val="1300"/>
                        </a:lnSpc>
                        <a:spcBef>
                          <a:spcPts val="600"/>
                        </a:spcBef>
                        <a:spcAft>
                          <a:spcPts val="0"/>
                        </a:spcAft>
                      </a:pPr>
                      <a:r>
                        <a:rPr lang="en-US" sz="1600" dirty="0">
                          <a:solidFill>
                            <a:srgbClr val="231F20"/>
                          </a:solidFill>
                          <a:effectLst/>
                          <a:latin typeface="+mn-lt"/>
                          <a:ea typeface="Calibri" panose="020F0502020204030204" pitchFamily="34" charset="0"/>
                        </a:rPr>
                        <a:t>49</a:t>
                      </a:r>
                      <a:endParaRPr lang="en-US" sz="1600" dirty="0">
                        <a:effectLst/>
                        <a:latin typeface="+mn-lt"/>
                        <a:ea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89993280"/>
                  </a:ext>
                </a:extLst>
              </a:tr>
              <a:tr h="275363">
                <a:tc>
                  <a:txBody>
                    <a:bodyPr/>
                    <a:lstStyle/>
                    <a:p>
                      <a:pPr marL="50165" algn="l">
                        <a:lnSpc>
                          <a:spcPts val="1300"/>
                        </a:lnSpc>
                        <a:spcBef>
                          <a:spcPts val="600"/>
                        </a:spcBef>
                        <a:spcAft>
                          <a:spcPts val="0"/>
                        </a:spcAft>
                      </a:pPr>
                      <a:r>
                        <a:rPr lang="el-GR" sz="1600" dirty="0">
                          <a:solidFill>
                            <a:srgbClr val="231F20"/>
                          </a:solidFill>
                          <a:effectLst/>
                          <a:latin typeface="+mn-lt"/>
                          <a:ea typeface="Calibri" panose="020F0502020204030204" pitchFamily="34" charset="0"/>
                        </a:rPr>
                        <a:t>Αύξηση στις υποχρεώσεις προς προμηθευτές</a:t>
                      </a:r>
                      <a:endParaRPr lang="en-US" sz="1600" dirty="0">
                        <a:effectLst/>
                        <a:latin typeface="+mn-lt"/>
                        <a:ea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55905" marR="243840" algn="ctr">
                        <a:lnSpc>
                          <a:spcPts val="1300"/>
                        </a:lnSpc>
                        <a:spcBef>
                          <a:spcPts val="600"/>
                        </a:spcBef>
                        <a:spcAft>
                          <a:spcPts val="0"/>
                        </a:spcAft>
                      </a:pPr>
                      <a:r>
                        <a:rPr lang="en-US" sz="1600" dirty="0">
                          <a:solidFill>
                            <a:srgbClr val="231F20"/>
                          </a:solidFill>
                          <a:effectLst/>
                          <a:latin typeface="+mn-lt"/>
                          <a:ea typeface="Calibri" panose="020F0502020204030204" pitchFamily="34" charset="0"/>
                        </a:rPr>
                        <a:t>38</a:t>
                      </a:r>
                      <a:endParaRPr lang="en-US" sz="1600" dirty="0">
                        <a:effectLst/>
                        <a:latin typeface="+mn-lt"/>
                        <a:ea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764977108"/>
                  </a:ext>
                </a:extLst>
              </a:tr>
              <a:tr h="543807">
                <a:tc>
                  <a:txBody>
                    <a:bodyPr/>
                    <a:lstStyle/>
                    <a:p>
                      <a:pPr marL="50165" algn="l">
                        <a:lnSpc>
                          <a:spcPts val="1300"/>
                        </a:lnSpc>
                        <a:spcBef>
                          <a:spcPts val="600"/>
                        </a:spcBef>
                        <a:spcAft>
                          <a:spcPts val="0"/>
                        </a:spcAft>
                      </a:pPr>
                      <a:r>
                        <a:rPr lang="el-GR" sz="1600" dirty="0">
                          <a:solidFill>
                            <a:srgbClr val="231F20"/>
                          </a:solidFill>
                          <a:effectLst/>
                          <a:latin typeface="+mn-lt"/>
                          <a:ea typeface="Calibri" panose="020F0502020204030204" pitchFamily="34" charset="0"/>
                        </a:rPr>
                        <a:t>Κέρδος από την πώληση παγίου περιουσιακού στοιχείου</a:t>
                      </a:r>
                      <a:endParaRPr lang="en-US" sz="1600" dirty="0">
                        <a:effectLst/>
                        <a:latin typeface="+mn-lt"/>
                        <a:ea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255905" marR="243840" algn="ctr">
                        <a:lnSpc>
                          <a:spcPts val="1300"/>
                        </a:lnSpc>
                        <a:spcBef>
                          <a:spcPts val="600"/>
                        </a:spcBef>
                        <a:spcAft>
                          <a:spcPts val="0"/>
                        </a:spcAft>
                      </a:pPr>
                      <a:r>
                        <a:rPr lang="en-US" sz="1600" dirty="0">
                          <a:solidFill>
                            <a:srgbClr val="231F20"/>
                          </a:solidFill>
                          <a:effectLst/>
                          <a:latin typeface="+mn-lt"/>
                          <a:ea typeface="Calibri" panose="020F0502020204030204" pitchFamily="34" charset="0"/>
                        </a:rPr>
                        <a:t>15</a:t>
                      </a:r>
                      <a:endParaRPr lang="en-US" sz="1600" dirty="0">
                        <a:effectLst/>
                        <a:latin typeface="+mn-lt"/>
                        <a:ea typeface="Calibri" panose="020F0502020204030204" pitchFamily="34" charset="0"/>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12675581"/>
                  </a:ext>
                </a:extLst>
              </a:tr>
            </a:tbl>
          </a:graphicData>
        </a:graphic>
      </p:graphicFrame>
    </p:spTree>
    <p:extLst>
      <p:ext uri="{BB962C8B-B14F-4D97-AF65-F5344CB8AC3E}">
        <p14:creationId xmlns:p14="http://schemas.microsoft.com/office/powerpoint/2010/main" val="18093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67553"/>
            <a:ext cx="10058400" cy="1450757"/>
          </a:xfrm>
        </p:spPr>
        <p:txBody>
          <a:bodyPr vert="horz" lIns="91440" tIns="45720" rIns="91440" bIns="45720" rtlCol="0">
            <a:normAutofit/>
          </a:bodyPr>
          <a:lstStyle/>
          <a:p>
            <a:r>
              <a:rPr lang="el-GR" dirty="0"/>
              <a:t>Κατάσταση Ταμειακών Ροών</a:t>
            </a:r>
            <a:endParaRPr lang="en-US" dirty="0"/>
          </a:p>
        </p:txBody>
      </p:sp>
      <p:sp>
        <p:nvSpPr>
          <p:cNvPr id="3" name="Content Placeholder 2">
            <a:extLst>
              <a:ext uri="{FF2B5EF4-FFF2-40B4-BE49-F238E27FC236}">
                <a16:creationId xmlns:a16="http://schemas.microsoft.com/office/drawing/2014/main" id="{E87085BD-A6E0-4852-BF78-8279BC89D9B3}"/>
              </a:ext>
            </a:extLst>
          </p:cNvPr>
          <p:cNvSpPr>
            <a:spLocks noGrp="1"/>
          </p:cNvSpPr>
          <p:nvPr>
            <p:ph idx="1"/>
          </p:nvPr>
        </p:nvSpPr>
        <p:spPr/>
        <p:txBody>
          <a:bodyPr>
            <a:noAutofit/>
          </a:bodyPr>
          <a:lstStyle/>
          <a:p>
            <a:pPr marL="0" indent="0" algn="just">
              <a:buNone/>
            </a:pPr>
            <a:r>
              <a:rPr lang="el-GR" sz="1500" dirty="0"/>
              <a:t>Τα κέρδη μιας εταιρίας δεν δίνουν πάντα το πραγματικό αποτέλεσμα της επιχείρησης από την λειτουργία της.Μερικές φορές μπορεί να είναι και παραπλανητικά τα στοιχεία των οικονομικών καταστάσεων, αν διαβάζουμε μόνο τον Ισολογισμό (</a:t>
            </a:r>
            <a:r>
              <a:rPr lang="el-GR" sz="1500" b="1" dirty="0"/>
              <a:t>ΙΣ</a:t>
            </a:r>
            <a:r>
              <a:rPr lang="el-GR" sz="1500" dirty="0"/>
              <a:t>) ή την Κατάσταση Αποτελεσμάτων Χρήσης </a:t>
            </a:r>
            <a:r>
              <a:rPr lang="el-GR" sz="1500" b="1" dirty="0"/>
              <a:t>(ΚΑΧ)</a:t>
            </a:r>
            <a:r>
              <a:rPr lang="el-GR" sz="1500" dirty="0"/>
              <a:t>.</a:t>
            </a:r>
            <a:r>
              <a:rPr lang="el-GR" sz="1500" b="1" dirty="0"/>
              <a:t> </a:t>
            </a:r>
            <a:r>
              <a:rPr lang="el-GR" sz="1500" dirty="0"/>
              <a:t>Η αποτελεσματικότητα της επιχείρησης και η συνέχιση της λειτουργίας της δεν βασίζεται τόσο πολύ στη δημιουργία κερδών σε μια περίοδο, αλλά στην πραγματικότητα στην ρευστότητα της και την δημιουργία ταμειακών ροών.</a:t>
            </a:r>
          </a:p>
          <a:p>
            <a:pPr marL="0" indent="0" algn="just">
              <a:lnSpc>
                <a:spcPct val="100000"/>
              </a:lnSpc>
              <a:spcBef>
                <a:spcPts val="0"/>
              </a:spcBef>
              <a:buNone/>
            </a:pPr>
            <a:r>
              <a:rPr lang="el-GR" sz="1500" b="1" dirty="0"/>
              <a:t>Παράδειγματα:</a:t>
            </a:r>
          </a:p>
          <a:p>
            <a:pPr algn="just">
              <a:lnSpc>
                <a:spcPct val="100000"/>
              </a:lnSpc>
              <a:spcBef>
                <a:spcPts val="0"/>
              </a:spcBef>
              <a:buClr>
                <a:schemeClr val="tx1"/>
              </a:buClr>
              <a:buFont typeface="Wingdings" panose="05000000000000000000" pitchFamily="2" charset="2"/>
              <a:buChar char="§"/>
            </a:pPr>
            <a:r>
              <a:rPr lang="el-GR" sz="1500" dirty="0"/>
              <a:t>Οι μέτοχοι βλέπουν τα κέρδη μετά από φόρους και μπορεί να πιστεύουν ότι αυτά τα χρήματα μπορεί να τα διανείμει η εταιρία ως μέρισμα. Στην πραγματικότητα αν η επιχείρηση δεν έχει ρευστότητα </a:t>
            </a:r>
            <a:r>
              <a:rPr lang="el-GR" sz="1500" dirty="0">
                <a:solidFill>
                  <a:srgbClr val="FF0000"/>
                </a:solidFill>
              </a:rPr>
              <a:t>από</a:t>
            </a:r>
            <a:r>
              <a:rPr lang="el-GR" sz="1500" dirty="0"/>
              <a:t> την λειτουργία της </a:t>
            </a:r>
            <a:r>
              <a:rPr lang="el-GR" sz="1500" dirty="0">
                <a:solidFill>
                  <a:srgbClr val="FF0000"/>
                </a:solidFill>
              </a:rPr>
              <a:t>για</a:t>
            </a:r>
            <a:r>
              <a:rPr lang="el-GR" sz="1500" dirty="0"/>
              <a:t> να πληρώσει το μέρισμα, το συμπέρασμα που εξάγεται διαβάζοντας μόνο την  ΚΑΧ είναι λάθος.</a:t>
            </a:r>
          </a:p>
          <a:p>
            <a:pPr algn="just">
              <a:buClr>
                <a:schemeClr val="tx1"/>
              </a:buClr>
              <a:buFont typeface="Wingdings" panose="05000000000000000000" pitchFamily="2" charset="2"/>
              <a:buChar char="§"/>
            </a:pPr>
            <a:r>
              <a:rPr lang="el-GR" sz="1500" dirty="0"/>
              <a:t>Οι εργαζόμενοι διαβάζοντας μόνο την ΚΑΧ και βλέποντας ότι η επιχείρηση παράγει κέρδη, μπορεί να εξάγουν το συμπέρασμα ότι μπορεί να προχωρήσει σε αύξηση των μισθών. Στην πραγματικότητα η ικανότητα μιας επιχείρησης να </a:t>
            </a:r>
            <a:r>
              <a:rPr lang="el-GR" sz="1500" dirty="0">
                <a:solidFill>
                  <a:srgbClr val="FF0000"/>
                </a:solidFill>
              </a:rPr>
              <a:t>πληρώσει</a:t>
            </a:r>
            <a:r>
              <a:rPr lang="el-GR" sz="1500" dirty="0"/>
              <a:t> μισθούς βασίζεται στα Ταμεικά Διαθέσιμα της εταιρίας.</a:t>
            </a:r>
          </a:p>
          <a:p>
            <a:pPr algn="just">
              <a:buClr>
                <a:schemeClr val="tx1"/>
              </a:buClr>
              <a:buFont typeface="Wingdings" panose="05000000000000000000" pitchFamily="2" charset="2"/>
              <a:buChar char="§"/>
            </a:pPr>
            <a:r>
              <a:rPr lang="el-GR" sz="1500" dirty="0"/>
              <a:t>Η βιωσιμότητα μιας επιχείρησης δεν βασίζεται τόσο πολύ στην παραγωγή Κερδών, αλλά στην ικανότητα της να αποπληρώνει τα Χρέη, όταν πρέπει να πληρωθούν. Οι πληρωμές μπορεί να αφορούν στοιχεία της ΚΑΧ, όπως αγορά υλικών, μισθούς, φόρους, τόκους δανείων, αλλά και στοιχεία του ΙΣ όπως νέα πάγια στοιχεία, αποπληρωμή δανείων και άλλα.</a:t>
            </a:r>
            <a:endParaRPr lang="en-US" sz="1500" dirty="0"/>
          </a:p>
        </p:txBody>
      </p:sp>
    </p:spTree>
    <p:extLst>
      <p:ext uri="{BB962C8B-B14F-4D97-AF65-F5344CB8AC3E}">
        <p14:creationId xmlns:p14="http://schemas.microsoft.com/office/powerpoint/2010/main" val="2933514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AC8F6-16EB-4AF2-8C34-D7D12450F355}"/>
              </a:ext>
            </a:extLst>
          </p:cNvPr>
          <p:cNvSpPr>
            <a:spLocks noGrp="1"/>
          </p:cNvSpPr>
          <p:nvPr>
            <p:ph type="title"/>
          </p:nvPr>
        </p:nvSpPr>
        <p:spPr/>
        <p:txBody>
          <a:bodyPr/>
          <a:lstStyle/>
          <a:p>
            <a:r>
              <a:rPr lang="el-GR" dirty="0"/>
              <a:t>Άσκηση</a:t>
            </a:r>
            <a:endParaRPr lang="en-US" dirty="0"/>
          </a:p>
        </p:txBody>
      </p:sp>
      <p:graphicFrame>
        <p:nvGraphicFramePr>
          <p:cNvPr id="4" name="Content Placeholder 3">
            <a:extLst>
              <a:ext uri="{FF2B5EF4-FFF2-40B4-BE49-F238E27FC236}">
                <a16:creationId xmlns:a16="http://schemas.microsoft.com/office/drawing/2014/main" id="{1FC57184-EFA8-4DDA-9825-1E6820A53900}"/>
              </a:ext>
            </a:extLst>
          </p:cNvPr>
          <p:cNvGraphicFramePr>
            <a:graphicFrameLocks noGrp="1"/>
          </p:cNvGraphicFramePr>
          <p:nvPr>
            <p:ph idx="1"/>
            <p:extLst>
              <p:ext uri="{D42A27DB-BD31-4B8C-83A1-F6EECF244321}">
                <p14:modId xmlns:p14="http://schemas.microsoft.com/office/powerpoint/2010/main" val="564251541"/>
              </p:ext>
            </p:extLst>
          </p:nvPr>
        </p:nvGraphicFramePr>
        <p:xfrm>
          <a:off x="1097280" y="2193449"/>
          <a:ext cx="6032500" cy="1924050"/>
        </p:xfrm>
        <a:graphic>
          <a:graphicData uri="http://schemas.openxmlformats.org/drawingml/2006/table">
            <a:tbl>
              <a:tblPr firstRow="1" firstCol="1" lastRow="1" lastCol="1" bandRow="1" bandCol="1"/>
              <a:tblGrid>
                <a:gridCol w="4699000">
                  <a:extLst>
                    <a:ext uri="{9D8B030D-6E8A-4147-A177-3AD203B41FA5}">
                      <a16:colId xmlns:a16="http://schemas.microsoft.com/office/drawing/2014/main" val="2772162965"/>
                    </a:ext>
                  </a:extLst>
                </a:gridCol>
                <a:gridCol w="1333500">
                  <a:extLst>
                    <a:ext uri="{9D8B030D-6E8A-4147-A177-3AD203B41FA5}">
                      <a16:colId xmlns:a16="http://schemas.microsoft.com/office/drawing/2014/main" val="3123214819"/>
                    </a:ext>
                  </a:extLst>
                </a:gridCol>
              </a:tblGrid>
              <a:tr h="276225">
                <a:tc>
                  <a:txBody>
                    <a:bodyPr/>
                    <a:lstStyle/>
                    <a:p>
                      <a:pPr algn="l" rtl="0" fontAlgn="ctr"/>
                      <a:r>
                        <a:rPr lang="el-GR" sz="1600" b="0" i="0" u="none" strike="noStrike">
                          <a:solidFill>
                            <a:srgbClr val="231F20"/>
                          </a:solidFill>
                          <a:effectLst/>
                          <a:latin typeface="Franklin Gothic Book" panose="020B0503020102020204" pitchFamily="34" charset="0"/>
                        </a:rPr>
                        <a:t>Κέρδη περιόδου</a:t>
                      </a:r>
                    </a:p>
                  </a:txBody>
                  <a:tcPr marL="6350" marR="6350" marT="635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rtl="0" fontAlgn="ctr"/>
                      <a:r>
                        <a:rPr lang="en-US" sz="1600" b="0" i="0" u="none" strike="noStrike">
                          <a:solidFill>
                            <a:srgbClr val="231F20"/>
                          </a:solidFill>
                          <a:effectLst/>
                          <a:latin typeface="Franklin Gothic Book" panose="020B0503020102020204" pitchFamily="34" charset="0"/>
                        </a:rPr>
                        <a:t>255</a:t>
                      </a:r>
                    </a:p>
                  </a:txBody>
                  <a:tcPr marL="6350" marR="6350" marT="635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251304939"/>
                  </a:ext>
                </a:extLst>
              </a:tr>
              <a:tr h="276225">
                <a:tc>
                  <a:txBody>
                    <a:bodyPr/>
                    <a:lstStyle/>
                    <a:p>
                      <a:pPr algn="l" rtl="0" fontAlgn="ctr"/>
                      <a:r>
                        <a:rPr lang="el-GR" sz="1600" b="0" i="0" u="none" strike="noStrike">
                          <a:solidFill>
                            <a:srgbClr val="231F20"/>
                          </a:solidFill>
                          <a:effectLst/>
                          <a:latin typeface="Franklin Gothic Book" panose="020B0503020102020204" pitchFamily="34" charset="0"/>
                        </a:rPr>
                        <a:t>Αποσβέσεις</a:t>
                      </a:r>
                    </a:p>
                  </a:txBody>
                  <a:tcPr marL="6350" marR="6350" marT="635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rtl="0" fontAlgn="ctr"/>
                      <a:r>
                        <a:rPr lang="en-US" sz="1600" b="0" i="0" u="none" strike="noStrike">
                          <a:solidFill>
                            <a:srgbClr val="231F20"/>
                          </a:solidFill>
                          <a:effectLst/>
                          <a:latin typeface="Franklin Gothic Book" panose="020B0503020102020204" pitchFamily="34" charset="0"/>
                        </a:rPr>
                        <a:t>65</a:t>
                      </a:r>
                    </a:p>
                  </a:txBody>
                  <a:tcPr marL="6350" marR="6350" marT="635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88806936"/>
                  </a:ext>
                </a:extLst>
              </a:tr>
              <a:tr h="276225">
                <a:tc>
                  <a:txBody>
                    <a:bodyPr/>
                    <a:lstStyle/>
                    <a:p>
                      <a:pPr algn="l" rtl="0" fontAlgn="ctr"/>
                      <a:r>
                        <a:rPr lang="el-GR" sz="1600" b="0" i="0" u="none" strike="noStrike">
                          <a:solidFill>
                            <a:srgbClr val="231F20"/>
                          </a:solidFill>
                          <a:effectLst/>
                          <a:latin typeface="Franklin Gothic Book" panose="020B0503020102020204" pitchFamily="34" charset="0"/>
                        </a:rPr>
                        <a:t>Απόσβεση υπεραξιών</a:t>
                      </a:r>
                    </a:p>
                  </a:txBody>
                  <a:tcPr marL="6350" marR="6350" marT="635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rtl="0" fontAlgn="ctr"/>
                      <a:r>
                        <a:rPr lang="en-US" sz="1600" b="0" i="0" u="none" strike="noStrike">
                          <a:solidFill>
                            <a:srgbClr val="231F20"/>
                          </a:solidFill>
                          <a:effectLst/>
                          <a:latin typeface="Franklin Gothic Book" panose="020B0503020102020204" pitchFamily="34" charset="0"/>
                        </a:rPr>
                        <a:t>11</a:t>
                      </a:r>
                    </a:p>
                  </a:txBody>
                  <a:tcPr marL="6350" marR="6350" marT="635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8254621"/>
                  </a:ext>
                </a:extLst>
              </a:tr>
              <a:tr h="276225">
                <a:tc>
                  <a:txBody>
                    <a:bodyPr/>
                    <a:lstStyle/>
                    <a:p>
                      <a:pPr algn="l" rtl="0" fontAlgn="ctr"/>
                      <a:r>
                        <a:rPr lang="el-GR" sz="1600" b="0" i="0" u="none" strike="noStrike">
                          <a:solidFill>
                            <a:srgbClr val="231F20"/>
                          </a:solidFill>
                          <a:effectLst/>
                          <a:latin typeface="Franklin Gothic Book" panose="020B0503020102020204" pitchFamily="34" charset="0"/>
                        </a:rPr>
                        <a:t>Αύξηση στις απαιτήσεις από πελάτες</a:t>
                      </a:r>
                    </a:p>
                  </a:txBody>
                  <a:tcPr marL="6350" marR="6350" marT="635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rtl="0" fontAlgn="ctr"/>
                      <a:r>
                        <a:rPr lang="en-US" sz="1600" b="0" i="0" u="none" strike="noStrike">
                          <a:solidFill>
                            <a:srgbClr val="231F20"/>
                          </a:solidFill>
                          <a:effectLst/>
                          <a:latin typeface="Franklin Gothic Book" panose="020B0503020102020204" pitchFamily="34" charset="0"/>
                        </a:rPr>
                        <a:t>(49)</a:t>
                      </a:r>
                    </a:p>
                  </a:txBody>
                  <a:tcPr marL="6350" marR="6350" marT="635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3507920850"/>
                  </a:ext>
                </a:extLst>
              </a:tr>
              <a:tr h="276225">
                <a:tc>
                  <a:txBody>
                    <a:bodyPr/>
                    <a:lstStyle/>
                    <a:p>
                      <a:pPr marL="50165" algn="l">
                        <a:lnSpc>
                          <a:spcPts val="1300"/>
                        </a:lnSpc>
                        <a:spcBef>
                          <a:spcPts val="600"/>
                        </a:spcBef>
                        <a:spcAft>
                          <a:spcPts val="0"/>
                        </a:spcAft>
                      </a:pPr>
                      <a:r>
                        <a:rPr lang="el-GR" sz="1600">
                          <a:solidFill>
                            <a:srgbClr val="231F20"/>
                          </a:solidFill>
                          <a:effectLst/>
                          <a:latin typeface="+mn-lt"/>
                          <a:ea typeface="Calibri" panose="020F0502020204030204" pitchFamily="34" charset="0"/>
                        </a:rPr>
                        <a:t>Αύξηση στις υποχρεώσεις προς προμηθευτές</a:t>
                      </a:r>
                      <a:endParaRPr lang="en-US" sz="1600" dirty="0">
                        <a:effectLst/>
                        <a:latin typeface="+mn-lt"/>
                        <a:ea typeface="Calibri" panose="020F0502020204030204" pitchFamily="34" charset="0"/>
                      </a:endParaRPr>
                    </a:p>
                  </a:txBody>
                  <a:tcPr marL="6350" marR="6350" marT="635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rtl="0" fontAlgn="ctr"/>
                      <a:r>
                        <a:rPr lang="en-US" sz="1600" b="0" i="0" u="none" strike="noStrike">
                          <a:solidFill>
                            <a:srgbClr val="231F20"/>
                          </a:solidFill>
                          <a:effectLst/>
                          <a:latin typeface="Franklin Gothic Book" panose="020B0503020102020204" pitchFamily="34" charset="0"/>
                        </a:rPr>
                        <a:t>38</a:t>
                      </a:r>
                    </a:p>
                  </a:txBody>
                  <a:tcPr marL="6350" marR="6350" marT="635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185824480"/>
                  </a:ext>
                </a:extLst>
              </a:tr>
              <a:tr h="542925">
                <a:tc>
                  <a:txBody>
                    <a:bodyPr/>
                    <a:lstStyle/>
                    <a:p>
                      <a:pPr algn="l" rtl="0" fontAlgn="ctr"/>
                      <a:r>
                        <a:rPr lang="el-GR" sz="1600" b="0" i="0" u="none" strike="noStrike" dirty="0">
                          <a:solidFill>
                            <a:srgbClr val="231F20"/>
                          </a:solidFill>
                          <a:effectLst/>
                          <a:latin typeface="Franklin Gothic Book" panose="020B0503020102020204" pitchFamily="34" charset="0"/>
                        </a:rPr>
                        <a:t>Κέρδος από την πώληση παγίου περιουσιακού στοιχείου</a:t>
                      </a:r>
                    </a:p>
                  </a:txBody>
                  <a:tcPr marL="6350" marR="6350" marT="635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algn="ctr" rtl="0" fontAlgn="ctr"/>
                      <a:r>
                        <a:rPr lang="en-US" sz="1600" b="0" i="0" u="none" strike="noStrike" dirty="0">
                          <a:solidFill>
                            <a:srgbClr val="231F20"/>
                          </a:solidFill>
                          <a:effectLst/>
                          <a:latin typeface="Franklin Gothic Book" panose="020B0503020102020204" pitchFamily="34" charset="0"/>
                        </a:rPr>
                        <a:t>(15)</a:t>
                      </a:r>
                    </a:p>
                  </a:txBody>
                  <a:tcPr marL="6350" marR="6350" marT="635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2473679261"/>
                  </a:ext>
                </a:extLst>
              </a:tr>
            </a:tbl>
          </a:graphicData>
        </a:graphic>
      </p:graphicFrame>
    </p:spTree>
    <p:extLst>
      <p:ext uri="{BB962C8B-B14F-4D97-AF65-F5344CB8AC3E}">
        <p14:creationId xmlns:p14="http://schemas.microsoft.com/office/powerpoint/2010/main" val="3500483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idx="4294967295"/>
          </p:nvPr>
        </p:nvSpPr>
        <p:spPr>
          <a:xfrm>
            <a:off x="660190" y="65117"/>
            <a:ext cx="10639425" cy="417512"/>
          </a:xfrm>
        </p:spPr>
        <p:txBody>
          <a:bodyPr>
            <a:noAutofit/>
          </a:bodyPr>
          <a:lstStyle/>
          <a:p>
            <a:r>
              <a:rPr lang="el-GR" sz="1800" b="1" dirty="0"/>
              <a:t>Άσκηση </a:t>
            </a:r>
            <a:r>
              <a:rPr lang="el-GR" sz="1800" dirty="0"/>
              <a:t>- Κατάσταση Ταμειακών Ροών με την Έμμεση Μέθοδο από Ισολογισμούς και ΚΑΧ </a:t>
            </a:r>
          </a:p>
        </p:txBody>
      </p:sp>
      <p:graphicFrame>
        <p:nvGraphicFramePr>
          <p:cNvPr id="4" name="3 - Πίνακας"/>
          <p:cNvGraphicFramePr>
            <a:graphicFrameLocks noGrp="1"/>
          </p:cNvGraphicFramePr>
          <p:nvPr>
            <p:extLst>
              <p:ext uri="{D42A27DB-BD31-4B8C-83A1-F6EECF244321}">
                <p14:modId xmlns:p14="http://schemas.microsoft.com/office/powerpoint/2010/main" val="3527355817"/>
              </p:ext>
            </p:extLst>
          </p:nvPr>
        </p:nvGraphicFramePr>
        <p:xfrm>
          <a:off x="581813" y="968521"/>
          <a:ext cx="3286148" cy="3030855"/>
        </p:xfrm>
        <a:graphic>
          <a:graphicData uri="http://schemas.openxmlformats.org/drawingml/2006/table">
            <a:tbl>
              <a:tblPr/>
              <a:tblGrid>
                <a:gridCol w="2402336">
                  <a:extLst>
                    <a:ext uri="{9D8B030D-6E8A-4147-A177-3AD203B41FA5}">
                      <a16:colId xmlns:a16="http://schemas.microsoft.com/office/drawing/2014/main" val="20000"/>
                    </a:ext>
                  </a:extLst>
                </a:gridCol>
                <a:gridCol w="883812">
                  <a:extLst>
                    <a:ext uri="{9D8B030D-6E8A-4147-A177-3AD203B41FA5}">
                      <a16:colId xmlns:a16="http://schemas.microsoft.com/office/drawing/2014/main" val="20001"/>
                    </a:ext>
                  </a:extLst>
                </a:gridCol>
              </a:tblGrid>
              <a:tr h="190500">
                <a:tc>
                  <a:txBody>
                    <a:bodyPr/>
                    <a:lstStyle/>
                    <a:p>
                      <a:pPr algn="l" fontAlgn="b"/>
                      <a:r>
                        <a:rPr lang="el-GR" sz="1600" b="1" i="0" u="none" strike="noStrike" dirty="0">
                          <a:solidFill>
                            <a:srgbClr val="C00000"/>
                          </a:solidFill>
                          <a:latin typeface="Calibri"/>
                        </a:rPr>
                        <a:t>ΚΑΧ 2018</a:t>
                      </a:r>
                    </a:p>
                  </a:txBody>
                  <a:tcPr marL="9525" marR="9525" marT="9525" marB="0" anchor="b">
                    <a:lnL>
                      <a:noFill/>
                    </a:lnL>
                    <a:lnR>
                      <a:noFill/>
                    </a:lnR>
                    <a:lnT>
                      <a:noFill/>
                    </a:lnT>
                    <a:lnB>
                      <a:noFill/>
                    </a:lnB>
                  </a:tcPr>
                </a:tc>
                <a:tc>
                  <a:txBody>
                    <a:bodyPr/>
                    <a:lstStyle/>
                    <a:p>
                      <a:pPr algn="r" fontAlgn="b"/>
                      <a:endParaRPr lang="el-GR" sz="1600" b="1" i="0" u="none" strike="noStrike" dirty="0">
                        <a:solidFill>
                          <a:srgbClr val="000000"/>
                        </a:solidFill>
                        <a:latin typeface="Calibri"/>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190500">
                <a:tc>
                  <a:txBody>
                    <a:bodyPr/>
                    <a:lstStyle/>
                    <a:p>
                      <a:pPr algn="l" fontAlgn="b"/>
                      <a:r>
                        <a:rPr lang="el-GR" sz="1600" b="0" i="0" u="none" strike="noStrike" dirty="0">
                          <a:solidFill>
                            <a:srgbClr val="000000"/>
                          </a:solidFill>
                          <a:latin typeface="Calibri"/>
                        </a:rPr>
                        <a:t>Πωλήσεις</a:t>
                      </a:r>
                    </a:p>
                  </a:txBody>
                  <a:tcPr marL="9525" marR="9525" marT="9525" marB="0" anchor="b">
                    <a:lnL>
                      <a:noFill/>
                    </a:lnL>
                    <a:lnR>
                      <a:noFill/>
                    </a:lnR>
                    <a:lnT>
                      <a:noFill/>
                    </a:lnT>
                    <a:lnB>
                      <a:noFill/>
                    </a:lnB>
                  </a:tcPr>
                </a:tc>
                <a:tc>
                  <a:txBody>
                    <a:bodyPr/>
                    <a:lstStyle/>
                    <a:p>
                      <a:pPr algn="r" fontAlgn="b"/>
                      <a:r>
                        <a:rPr lang="el-GR" sz="1600" b="0" i="0" u="none" strike="noStrike" dirty="0">
                          <a:solidFill>
                            <a:srgbClr val="000000"/>
                          </a:solidFill>
                          <a:latin typeface="Calibri"/>
                        </a:rPr>
                        <a:t>129</a:t>
                      </a:r>
                      <a:r>
                        <a:rPr lang="en-US" sz="1600" b="0" i="0" u="none" strike="noStrike" dirty="0">
                          <a:solidFill>
                            <a:srgbClr val="000000"/>
                          </a:solidFill>
                          <a:latin typeface="Calibri"/>
                        </a:rPr>
                        <a:t>.</a:t>
                      </a:r>
                      <a:r>
                        <a:rPr lang="el-GR" sz="1600" b="0" i="0" u="none" strike="noStrike" dirty="0">
                          <a:solidFill>
                            <a:srgbClr val="000000"/>
                          </a:solidFill>
                          <a:latin typeface="Calibri"/>
                        </a:rPr>
                        <a:t>000</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190500">
                <a:tc>
                  <a:txBody>
                    <a:bodyPr/>
                    <a:lstStyle/>
                    <a:p>
                      <a:pPr algn="l" fontAlgn="b"/>
                      <a:r>
                        <a:rPr lang="el-GR" sz="1600" b="0" i="0" u="none" strike="noStrike" dirty="0">
                          <a:solidFill>
                            <a:srgbClr val="000000"/>
                          </a:solidFill>
                          <a:latin typeface="Calibri"/>
                        </a:rPr>
                        <a:t>Κόστος Πωληθέντων</a:t>
                      </a:r>
                    </a:p>
                  </a:txBody>
                  <a:tcPr marL="9525" marR="9525" marT="9525" marB="0" anchor="b">
                    <a:lnL>
                      <a:noFill/>
                    </a:lnL>
                    <a:lnR>
                      <a:noFill/>
                    </a:lnR>
                    <a:lnT>
                      <a:noFill/>
                    </a:lnT>
                    <a:lnB>
                      <a:noFill/>
                    </a:lnB>
                  </a:tcPr>
                </a:tc>
                <a:tc>
                  <a:txBody>
                    <a:bodyPr/>
                    <a:lstStyle/>
                    <a:p>
                      <a:pPr algn="r" fontAlgn="b"/>
                      <a:r>
                        <a:rPr lang="el-GR" sz="1600" b="0" i="0" u="none" strike="noStrike" dirty="0">
                          <a:solidFill>
                            <a:srgbClr val="000000"/>
                          </a:solidFill>
                          <a:latin typeface="Calibri"/>
                        </a:rPr>
                        <a:t>-70</a:t>
                      </a:r>
                      <a:r>
                        <a:rPr lang="en-US" sz="1600" b="0" i="0" u="none" strike="noStrike" dirty="0">
                          <a:solidFill>
                            <a:srgbClr val="000000"/>
                          </a:solidFill>
                          <a:latin typeface="Calibri"/>
                        </a:rPr>
                        <a:t>.</a:t>
                      </a:r>
                      <a:r>
                        <a:rPr lang="el-GR" sz="1600" b="0" i="0" u="none" strike="noStrike" dirty="0">
                          <a:solidFill>
                            <a:srgbClr val="000000"/>
                          </a:solidFill>
                          <a:latin typeface="Calibri"/>
                        </a:rPr>
                        <a:t>950</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190500">
                <a:tc>
                  <a:txBody>
                    <a:bodyPr/>
                    <a:lstStyle/>
                    <a:p>
                      <a:pPr algn="l" fontAlgn="b"/>
                      <a:r>
                        <a:rPr lang="el-GR" sz="1600" b="1" i="0" u="none" strike="noStrike" dirty="0">
                          <a:solidFill>
                            <a:srgbClr val="000000"/>
                          </a:solidFill>
                          <a:latin typeface="Calibri"/>
                        </a:rPr>
                        <a:t>Μικτά Κέρδη</a:t>
                      </a:r>
                    </a:p>
                  </a:txBody>
                  <a:tcPr marL="9525" marR="9525" marT="9525" marB="0" anchor="b">
                    <a:lnL>
                      <a:noFill/>
                    </a:lnL>
                    <a:lnR>
                      <a:noFill/>
                    </a:lnR>
                    <a:lnT>
                      <a:noFill/>
                    </a:lnT>
                    <a:lnB>
                      <a:noFill/>
                    </a:lnB>
                  </a:tcPr>
                </a:tc>
                <a:tc>
                  <a:txBody>
                    <a:bodyPr/>
                    <a:lstStyle/>
                    <a:p>
                      <a:pPr algn="r" fontAlgn="b"/>
                      <a:r>
                        <a:rPr lang="el-GR" sz="1600" b="1" i="0" u="none" strike="noStrike" dirty="0">
                          <a:solidFill>
                            <a:srgbClr val="000000"/>
                          </a:solidFill>
                          <a:latin typeface="Calibri"/>
                        </a:rPr>
                        <a:t>58</a:t>
                      </a:r>
                      <a:r>
                        <a:rPr lang="en-US" sz="1600" b="1" i="0" u="none" strike="noStrike" dirty="0">
                          <a:solidFill>
                            <a:srgbClr val="000000"/>
                          </a:solidFill>
                          <a:latin typeface="Calibri"/>
                        </a:rPr>
                        <a:t>.</a:t>
                      </a:r>
                      <a:r>
                        <a:rPr lang="el-GR" sz="1600" b="1" i="0" u="none" strike="noStrike" dirty="0">
                          <a:solidFill>
                            <a:srgbClr val="000000"/>
                          </a:solidFill>
                          <a:latin typeface="Calibri"/>
                        </a:rPr>
                        <a:t>050</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190500">
                <a:tc>
                  <a:txBody>
                    <a:bodyPr/>
                    <a:lstStyle/>
                    <a:p>
                      <a:pPr algn="l" fontAlgn="b"/>
                      <a:r>
                        <a:rPr lang="el-GR" sz="1600" b="0" i="0" u="none" strike="noStrike" dirty="0">
                          <a:solidFill>
                            <a:srgbClr val="000000"/>
                          </a:solidFill>
                          <a:latin typeface="Calibri"/>
                        </a:rPr>
                        <a:t>Λειτουργικά Έξοδα</a:t>
                      </a:r>
                    </a:p>
                  </a:txBody>
                  <a:tcPr marL="9525" marR="9525" marT="9525" marB="0" anchor="b">
                    <a:lnL>
                      <a:noFill/>
                    </a:lnL>
                    <a:lnR>
                      <a:noFill/>
                    </a:lnR>
                    <a:lnT>
                      <a:noFill/>
                    </a:lnT>
                    <a:lnB>
                      <a:noFill/>
                    </a:lnB>
                  </a:tcPr>
                </a:tc>
                <a:tc>
                  <a:txBody>
                    <a:bodyPr/>
                    <a:lstStyle/>
                    <a:p>
                      <a:pPr algn="r" fontAlgn="b"/>
                      <a:r>
                        <a:rPr lang="el-GR" sz="1600" b="0" i="0" u="none" strike="noStrike" dirty="0">
                          <a:solidFill>
                            <a:srgbClr val="000000"/>
                          </a:solidFill>
                          <a:latin typeface="Calibri"/>
                        </a:rPr>
                        <a:t>-42</a:t>
                      </a:r>
                      <a:r>
                        <a:rPr lang="en-US" sz="1600" b="0" i="0" u="none" strike="noStrike" dirty="0">
                          <a:solidFill>
                            <a:srgbClr val="000000"/>
                          </a:solidFill>
                          <a:latin typeface="Calibri"/>
                        </a:rPr>
                        <a:t>.</a:t>
                      </a:r>
                      <a:r>
                        <a:rPr lang="el-GR" sz="1600" b="0" i="0" u="none" strike="noStrike" dirty="0">
                          <a:solidFill>
                            <a:srgbClr val="000000"/>
                          </a:solidFill>
                          <a:latin typeface="Calibri"/>
                        </a:rPr>
                        <a:t>600</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190500">
                <a:tc>
                  <a:txBody>
                    <a:bodyPr/>
                    <a:lstStyle/>
                    <a:p>
                      <a:pPr algn="l" fontAlgn="b"/>
                      <a:r>
                        <a:rPr lang="el-GR" sz="1600" b="0" i="0" u="none" strike="noStrike" dirty="0">
                          <a:solidFill>
                            <a:srgbClr val="000000"/>
                          </a:solidFill>
                          <a:latin typeface="Calibri"/>
                        </a:rPr>
                        <a:t>Ζημία από την πώληση εξοπλισμού</a:t>
                      </a:r>
                    </a:p>
                  </a:txBody>
                  <a:tcPr marL="9525" marR="9525" marT="9525" marB="0" anchor="b">
                    <a:lnL>
                      <a:noFill/>
                    </a:lnL>
                    <a:lnR>
                      <a:noFill/>
                    </a:lnR>
                    <a:lnT>
                      <a:noFill/>
                    </a:lnT>
                    <a:lnB>
                      <a:noFill/>
                    </a:lnB>
                  </a:tcPr>
                </a:tc>
                <a:tc>
                  <a:txBody>
                    <a:bodyPr/>
                    <a:lstStyle/>
                    <a:p>
                      <a:pPr algn="r" fontAlgn="b"/>
                      <a:r>
                        <a:rPr lang="el-GR" sz="1600" b="0" i="0" u="none" strike="noStrike" dirty="0">
                          <a:solidFill>
                            <a:srgbClr val="000000"/>
                          </a:solidFill>
                          <a:latin typeface="Calibri"/>
                        </a:rPr>
                        <a:t>-3</a:t>
                      </a:r>
                      <a:r>
                        <a:rPr lang="en-US" sz="1600" b="0" i="0" u="none" strike="noStrike" dirty="0">
                          <a:solidFill>
                            <a:srgbClr val="000000"/>
                          </a:solidFill>
                          <a:latin typeface="Calibri"/>
                        </a:rPr>
                        <a:t>.</a:t>
                      </a:r>
                      <a:r>
                        <a:rPr lang="el-GR" sz="1600" b="0" i="0" u="none" strike="noStrike" dirty="0">
                          <a:solidFill>
                            <a:srgbClr val="000000"/>
                          </a:solidFill>
                          <a:latin typeface="Calibri"/>
                        </a:rPr>
                        <a:t>000</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190500">
                <a:tc>
                  <a:txBody>
                    <a:bodyPr/>
                    <a:lstStyle/>
                    <a:p>
                      <a:pPr algn="l" fontAlgn="b"/>
                      <a:r>
                        <a:rPr lang="el-GR" sz="1600" b="1" i="0" u="none" strike="noStrike" dirty="0">
                          <a:solidFill>
                            <a:srgbClr val="000000"/>
                          </a:solidFill>
                          <a:latin typeface="Calibri"/>
                        </a:rPr>
                        <a:t>Λειτουργικά Κέρδη</a:t>
                      </a:r>
                    </a:p>
                  </a:txBody>
                  <a:tcPr marL="9525" marR="9525" marT="9525" marB="0" anchor="b">
                    <a:lnL>
                      <a:noFill/>
                    </a:lnL>
                    <a:lnR>
                      <a:noFill/>
                    </a:lnR>
                    <a:lnT>
                      <a:noFill/>
                    </a:lnT>
                    <a:lnB>
                      <a:noFill/>
                    </a:lnB>
                  </a:tcPr>
                </a:tc>
                <a:tc>
                  <a:txBody>
                    <a:bodyPr/>
                    <a:lstStyle/>
                    <a:p>
                      <a:pPr algn="r" fontAlgn="b"/>
                      <a:r>
                        <a:rPr lang="el-GR" sz="1600" b="1" i="0" u="none" strike="noStrike" dirty="0">
                          <a:solidFill>
                            <a:srgbClr val="000000"/>
                          </a:solidFill>
                          <a:latin typeface="Calibri"/>
                        </a:rPr>
                        <a:t>12</a:t>
                      </a:r>
                      <a:r>
                        <a:rPr lang="en-US" sz="1600" b="1" i="0" u="none" strike="noStrike" dirty="0">
                          <a:solidFill>
                            <a:srgbClr val="000000"/>
                          </a:solidFill>
                          <a:latin typeface="Calibri"/>
                        </a:rPr>
                        <a:t>.</a:t>
                      </a:r>
                      <a:r>
                        <a:rPr lang="el-GR" sz="1600" b="1" i="0" u="none" strike="noStrike" dirty="0">
                          <a:solidFill>
                            <a:srgbClr val="000000"/>
                          </a:solidFill>
                          <a:latin typeface="Calibri"/>
                        </a:rPr>
                        <a:t>450</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190500">
                <a:tc>
                  <a:txBody>
                    <a:bodyPr/>
                    <a:lstStyle/>
                    <a:p>
                      <a:pPr algn="l" fontAlgn="b"/>
                      <a:r>
                        <a:rPr lang="el-GR" sz="1600" b="0" i="0" u="none" strike="noStrike" dirty="0">
                          <a:solidFill>
                            <a:srgbClr val="000000"/>
                          </a:solidFill>
                          <a:latin typeface="Calibri"/>
                        </a:rPr>
                        <a:t>Έξοδο για Τόκους</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a:t>
                      </a:r>
                      <a:r>
                        <a:rPr lang="el-GR" sz="1600" b="0" i="0" u="none" strike="noStrike" dirty="0">
                          <a:solidFill>
                            <a:srgbClr val="000000"/>
                          </a:solidFill>
                          <a:latin typeface="Calibri"/>
                        </a:rPr>
                        <a:t>1</a:t>
                      </a:r>
                      <a:r>
                        <a:rPr lang="en-US" sz="1600" b="0" i="0" u="none" strike="noStrike" dirty="0">
                          <a:solidFill>
                            <a:srgbClr val="000000"/>
                          </a:solidFill>
                          <a:latin typeface="Calibri"/>
                        </a:rPr>
                        <a:t>.</a:t>
                      </a:r>
                      <a:r>
                        <a:rPr lang="el-GR" sz="1600" b="0" i="0" u="none" strike="noStrike" dirty="0">
                          <a:solidFill>
                            <a:srgbClr val="000000"/>
                          </a:solidFill>
                          <a:latin typeface="Calibri"/>
                        </a:rPr>
                        <a:t>950</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190500">
                <a:tc>
                  <a:txBody>
                    <a:bodyPr/>
                    <a:lstStyle/>
                    <a:p>
                      <a:pPr algn="l" fontAlgn="b"/>
                      <a:r>
                        <a:rPr lang="el-GR" sz="1600" b="1" i="0" u="none" strike="noStrike" dirty="0">
                          <a:solidFill>
                            <a:srgbClr val="000000"/>
                          </a:solidFill>
                          <a:latin typeface="Calibri"/>
                        </a:rPr>
                        <a:t>Κέρδη προ Φόρων</a:t>
                      </a:r>
                    </a:p>
                  </a:txBody>
                  <a:tcPr marL="9525" marR="9525" marT="9525" marB="0" anchor="b">
                    <a:lnL>
                      <a:noFill/>
                    </a:lnL>
                    <a:lnR>
                      <a:noFill/>
                    </a:lnR>
                    <a:lnT>
                      <a:noFill/>
                    </a:lnT>
                    <a:lnB>
                      <a:noFill/>
                    </a:lnB>
                  </a:tcPr>
                </a:tc>
                <a:tc>
                  <a:txBody>
                    <a:bodyPr/>
                    <a:lstStyle/>
                    <a:p>
                      <a:pPr algn="r" fontAlgn="b"/>
                      <a:r>
                        <a:rPr lang="el-GR" sz="1600" b="1" i="0" u="none" strike="noStrike" dirty="0">
                          <a:solidFill>
                            <a:srgbClr val="000000"/>
                          </a:solidFill>
                          <a:latin typeface="Calibri"/>
                        </a:rPr>
                        <a:t>10</a:t>
                      </a:r>
                      <a:r>
                        <a:rPr lang="en-US" sz="1600" b="1" i="0" u="none" strike="noStrike" dirty="0">
                          <a:solidFill>
                            <a:srgbClr val="000000"/>
                          </a:solidFill>
                          <a:latin typeface="Calibri"/>
                        </a:rPr>
                        <a:t>.</a:t>
                      </a:r>
                      <a:r>
                        <a:rPr lang="el-GR" sz="1600" b="1" i="0" u="none" strike="noStrike" dirty="0">
                          <a:solidFill>
                            <a:srgbClr val="000000"/>
                          </a:solidFill>
                          <a:latin typeface="Calibri"/>
                        </a:rPr>
                        <a:t>500</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190500">
                <a:tc>
                  <a:txBody>
                    <a:bodyPr/>
                    <a:lstStyle/>
                    <a:p>
                      <a:pPr algn="l" fontAlgn="b"/>
                      <a:r>
                        <a:rPr lang="el-GR" sz="1600" b="0" i="0" u="none" strike="noStrike">
                          <a:solidFill>
                            <a:srgbClr val="000000"/>
                          </a:solidFill>
                          <a:latin typeface="Calibri"/>
                        </a:rPr>
                        <a:t>Φόροι</a:t>
                      </a:r>
                    </a:p>
                  </a:txBody>
                  <a:tcPr marL="9525" marR="9525" marT="9525" marB="0" anchor="b">
                    <a:lnL>
                      <a:noFill/>
                    </a:lnL>
                    <a:lnR>
                      <a:noFill/>
                    </a:lnR>
                    <a:lnT>
                      <a:noFill/>
                    </a:lnT>
                    <a:lnB>
                      <a:noFill/>
                    </a:lnB>
                  </a:tcPr>
                </a:tc>
                <a:tc>
                  <a:txBody>
                    <a:bodyPr/>
                    <a:lstStyle/>
                    <a:p>
                      <a:pPr algn="r" fontAlgn="b"/>
                      <a:r>
                        <a:rPr lang="en-US" sz="1600" b="0" i="0" u="none" strike="noStrike" dirty="0">
                          <a:solidFill>
                            <a:srgbClr val="000000"/>
                          </a:solidFill>
                          <a:latin typeface="Calibri"/>
                        </a:rPr>
                        <a:t>-</a:t>
                      </a:r>
                      <a:r>
                        <a:rPr lang="el-GR" sz="1600" b="0" i="0" u="none" strike="noStrike" dirty="0">
                          <a:solidFill>
                            <a:srgbClr val="000000"/>
                          </a:solidFill>
                          <a:latin typeface="Calibri"/>
                        </a:rPr>
                        <a:t>4</a:t>
                      </a:r>
                      <a:r>
                        <a:rPr lang="en-US" sz="1600" b="0" i="0" u="none" strike="noStrike" dirty="0">
                          <a:solidFill>
                            <a:srgbClr val="000000"/>
                          </a:solidFill>
                          <a:latin typeface="Calibri"/>
                        </a:rPr>
                        <a:t>.</a:t>
                      </a:r>
                      <a:r>
                        <a:rPr lang="el-GR" sz="1600" b="0" i="0" u="none" strike="noStrike" dirty="0">
                          <a:solidFill>
                            <a:srgbClr val="000000"/>
                          </a:solidFill>
                          <a:latin typeface="Calibri"/>
                        </a:rPr>
                        <a:t>200</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190500">
                <a:tc>
                  <a:txBody>
                    <a:bodyPr/>
                    <a:lstStyle/>
                    <a:p>
                      <a:pPr algn="l" fontAlgn="b"/>
                      <a:r>
                        <a:rPr lang="el-GR" sz="1600" b="1" i="0" u="none" strike="noStrike" dirty="0">
                          <a:solidFill>
                            <a:srgbClr val="000000"/>
                          </a:solidFill>
                          <a:latin typeface="Calibri"/>
                        </a:rPr>
                        <a:t>Καθαρά Κέρδη</a:t>
                      </a:r>
                    </a:p>
                  </a:txBody>
                  <a:tcPr marL="9525" marR="9525" marT="9525" marB="0" anchor="b">
                    <a:lnL>
                      <a:noFill/>
                    </a:lnL>
                    <a:lnR>
                      <a:noFill/>
                    </a:lnR>
                    <a:lnT>
                      <a:noFill/>
                    </a:lnT>
                    <a:lnB>
                      <a:noFill/>
                    </a:lnB>
                  </a:tcPr>
                </a:tc>
                <a:tc>
                  <a:txBody>
                    <a:bodyPr/>
                    <a:lstStyle/>
                    <a:p>
                      <a:pPr algn="r" fontAlgn="b"/>
                      <a:r>
                        <a:rPr lang="el-GR" sz="1600" b="1" i="0" u="none" strike="noStrike" dirty="0">
                          <a:solidFill>
                            <a:srgbClr val="000000"/>
                          </a:solidFill>
                          <a:latin typeface="Calibri"/>
                        </a:rPr>
                        <a:t>6</a:t>
                      </a:r>
                      <a:r>
                        <a:rPr lang="en-US" sz="1600" b="1" i="0" u="none" strike="noStrike" dirty="0">
                          <a:solidFill>
                            <a:srgbClr val="000000"/>
                          </a:solidFill>
                          <a:latin typeface="Calibri"/>
                        </a:rPr>
                        <a:t>.</a:t>
                      </a:r>
                      <a:r>
                        <a:rPr lang="el-GR" sz="1600" b="1" i="0" u="none" strike="noStrike" dirty="0">
                          <a:solidFill>
                            <a:srgbClr val="000000"/>
                          </a:solidFill>
                          <a:latin typeface="Calibri"/>
                        </a:rPr>
                        <a:t>300</a:t>
                      </a: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bl>
          </a:graphicData>
        </a:graphic>
      </p:graphicFrame>
      <p:graphicFrame>
        <p:nvGraphicFramePr>
          <p:cNvPr id="5" name="4 - Πίνακας"/>
          <p:cNvGraphicFramePr>
            <a:graphicFrameLocks noGrp="1"/>
          </p:cNvGraphicFramePr>
          <p:nvPr>
            <p:extLst>
              <p:ext uri="{D42A27DB-BD31-4B8C-83A1-F6EECF244321}">
                <p14:modId xmlns:p14="http://schemas.microsoft.com/office/powerpoint/2010/main" val="2224137155"/>
              </p:ext>
            </p:extLst>
          </p:nvPr>
        </p:nvGraphicFramePr>
        <p:xfrm>
          <a:off x="5672829" y="968521"/>
          <a:ext cx="5145669" cy="5110485"/>
        </p:xfrm>
        <a:graphic>
          <a:graphicData uri="http://schemas.openxmlformats.org/drawingml/2006/table">
            <a:tbl>
              <a:tblPr/>
              <a:tblGrid>
                <a:gridCol w="2437189">
                  <a:extLst>
                    <a:ext uri="{9D8B030D-6E8A-4147-A177-3AD203B41FA5}">
                      <a16:colId xmlns:a16="http://schemas.microsoft.com/office/drawing/2014/main" val="20000"/>
                    </a:ext>
                  </a:extLst>
                </a:gridCol>
                <a:gridCol w="853904">
                  <a:extLst>
                    <a:ext uri="{9D8B030D-6E8A-4147-A177-3AD203B41FA5}">
                      <a16:colId xmlns:a16="http://schemas.microsoft.com/office/drawing/2014/main" val="20001"/>
                    </a:ext>
                  </a:extLst>
                </a:gridCol>
                <a:gridCol w="853904">
                  <a:extLst>
                    <a:ext uri="{9D8B030D-6E8A-4147-A177-3AD203B41FA5}">
                      <a16:colId xmlns:a16="http://schemas.microsoft.com/office/drawing/2014/main" val="20002"/>
                    </a:ext>
                  </a:extLst>
                </a:gridCol>
                <a:gridCol w="1000672">
                  <a:extLst>
                    <a:ext uri="{9D8B030D-6E8A-4147-A177-3AD203B41FA5}">
                      <a16:colId xmlns:a16="http://schemas.microsoft.com/office/drawing/2014/main" val="20003"/>
                    </a:ext>
                  </a:extLst>
                </a:gridCol>
              </a:tblGrid>
              <a:tr h="220526">
                <a:tc>
                  <a:txBody>
                    <a:bodyPr/>
                    <a:lstStyle/>
                    <a:p>
                      <a:pPr algn="l" fontAlgn="b"/>
                      <a:endParaRPr lang="el-GR" sz="1400" b="0" i="0" u="none" strike="noStrike" dirty="0">
                        <a:solidFill>
                          <a:srgbClr val="000000"/>
                        </a:solidFill>
                        <a:latin typeface="Calibri"/>
                      </a:endParaRPr>
                    </a:p>
                  </a:txBody>
                  <a:tcPr marL="8835" marR="8835" marT="8835" marB="0" anchor="b">
                    <a:lnL>
                      <a:noFill/>
                    </a:lnL>
                    <a:lnR>
                      <a:noFill/>
                    </a:lnR>
                    <a:lnT>
                      <a:noFill/>
                    </a:lnT>
                    <a:lnB>
                      <a:noFill/>
                    </a:lnB>
                  </a:tcPr>
                </a:tc>
                <a:tc>
                  <a:txBody>
                    <a:bodyPr/>
                    <a:lstStyle/>
                    <a:p>
                      <a:pPr algn="ctr" fontAlgn="b"/>
                      <a:r>
                        <a:rPr lang="el-GR" sz="1400" b="1" i="0" u="none" strike="noStrike" dirty="0">
                          <a:solidFill>
                            <a:srgbClr val="000000"/>
                          </a:solidFill>
                          <a:latin typeface="Calibri"/>
                        </a:rPr>
                        <a:t>2018</a:t>
                      </a:r>
                    </a:p>
                  </a:txBody>
                  <a:tcPr marL="8835" marR="8835" marT="8835" marB="0" anchor="b">
                    <a:lnL>
                      <a:noFill/>
                    </a:lnL>
                    <a:lnR>
                      <a:noFill/>
                    </a:lnR>
                    <a:lnT>
                      <a:noFill/>
                    </a:lnT>
                    <a:lnB>
                      <a:noFill/>
                    </a:lnB>
                  </a:tcPr>
                </a:tc>
                <a:tc>
                  <a:txBody>
                    <a:bodyPr/>
                    <a:lstStyle/>
                    <a:p>
                      <a:pPr algn="ctr" fontAlgn="b"/>
                      <a:r>
                        <a:rPr lang="el-GR" sz="1400" b="1" i="0" u="none" strike="noStrike">
                          <a:solidFill>
                            <a:srgbClr val="000000"/>
                          </a:solidFill>
                          <a:latin typeface="Calibri"/>
                        </a:rPr>
                        <a:t>2017</a:t>
                      </a:r>
                    </a:p>
                  </a:txBody>
                  <a:tcPr marL="8835" marR="8835" marT="8835" marB="0" anchor="b">
                    <a:lnL>
                      <a:noFill/>
                    </a:lnL>
                    <a:lnR>
                      <a:noFill/>
                    </a:lnR>
                    <a:lnT>
                      <a:noFill/>
                    </a:lnT>
                    <a:lnB>
                      <a:noFill/>
                    </a:lnB>
                  </a:tcPr>
                </a:tc>
                <a:tc>
                  <a:txBody>
                    <a:bodyPr/>
                    <a:lstStyle/>
                    <a:p>
                      <a:pPr algn="ctr" fontAlgn="b"/>
                      <a:r>
                        <a:rPr lang="el-GR" sz="1400" b="1" i="0" u="none" strike="noStrike" dirty="0">
                          <a:solidFill>
                            <a:srgbClr val="000000"/>
                          </a:solidFill>
                          <a:latin typeface="Calibri"/>
                        </a:rPr>
                        <a:t>Μεταβολή</a:t>
                      </a:r>
                    </a:p>
                  </a:txBody>
                  <a:tcPr marL="8835" marR="8835" marT="8835" marB="0" anchor="b">
                    <a:lnL>
                      <a:noFill/>
                    </a:lnL>
                    <a:lnR>
                      <a:noFill/>
                    </a:lnR>
                    <a:lnT>
                      <a:noFill/>
                    </a:lnT>
                    <a:lnB>
                      <a:noFill/>
                    </a:lnB>
                  </a:tcPr>
                </a:tc>
                <a:extLst>
                  <a:ext uri="{0D108BD9-81ED-4DB2-BD59-A6C34878D82A}">
                    <a16:rowId xmlns:a16="http://schemas.microsoft.com/office/drawing/2014/main" val="10000"/>
                  </a:ext>
                </a:extLst>
              </a:tr>
              <a:tr h="220526">
                <a:tc>
                  <a:txBody>
                    <a:bodyPr/>
                    <a:lstStyle/>
                    <a:p>
                      <a:pPr algn="l" fontAlgn="b"/>
                      <a:r>
                        <a:rPr lang="el-GR" sz="1400" b="1" i="0" u="none" strike="noStrike">
                          <a:solidFill>
                            <a:srgbClr val="000000"/>
                          </a:solidFill>
                          <a:latin typeface="Calibri"/>
                        </a:rPr>
                        <a:t>Κυκλοφορούν Ενεργητικό</a:t>
                      </a:r>
                    </a:p>
                  </a:txBody>
                  <a:tcPr marL="8835" marR="8835" marT="8835" marB="0" anchor="b">
                    <a:lnL>
                      <a:noFill/>
                    </a:lnL>
                    <a:lnR>
                      <a:noFill/>
                    </a:lnR>
                    <a:lnT>
                      <a:noFill/>
                    </a:lnT>
                    <a:lnB>
                      <a:noFill/>
                    </a:lnB>
                  </a:tcPr>
                </a:tc>
                <a:tc>
                  <a:txBody>
                    <a:bodyPr/>
                    <a:lstStyle/>
                    <a:p>
                      <a:pPr algn="ctr" fontAlgn="b"/>
                      <a:endParaRPr lang="el-GR" sz="1400" b="0" i="0" u="none" strike="noStrike" dirty="0">
                        <a:solidFill>
                          <a:srgbClr val="000000"/>
                        </a:solidFill>
                        <a:latin typeface="Calibri"/>
                      </a:endParaRPr>
                    </a:p>
                  </a:txBody>
                  <a:tcPr marL="8835" marR="8835" marT="8835" marB="0" anchor="b">
                    <a:lnL>
                      <a:noFill/>
                    </a:lnL>
                    <a:lnR>
                      <a:noFill/>
                    </a:lnR>
                    <a:lnT>
                      <a:noFill/>
                    </a:lnT>
                    <a:lnB>
                      <a:noFill/>
                    </a:lnB>
                  </a:tcPr>
                </a:tc>
                <a:tc>
                  <a:txBody>
                    <a:bodyPr/>
                    <a:lstStyle/>
                    <a:p>
                      <a:pPr algn="ctr" fontAlgn="b"/>
                      <a:endParaRPr lang="el-GR" sz="1400" b="0" i="0" u="none" strike="noStrike">
                        <a:solidFill>
                          <a:srgbClr val="000000"/>
                        </a:solidFill>
                        <a:latin typeface="Calibri"/>
                      </a:endParaRPr>
                    </a:p>
                  </a:txBody>
                  <a:tcPr marL="8835" marR="8835" marT="8835" marB="0" anchor="b">
                    <a:lnL>
                      <a:noFill/>
                    </a:lnL>
                    <a:lnR>
                      <a:noFill/>
                    </a:lnR>
                    <a:lnT>
                      <a:noFill/>
                    </a:lnT>
                    <a:lnB>
                      <a:noFill/>
                    </a:lnB>
                  </a:tcPr>
                </a:tc>
                <a:tc>
                  <a:txBody>
                    <a:bodyPr/>
                    <a:lstStyle/>
                    <a:p>
                      <a:pPr algn="ctr" fontAlgn="b"/>
                      <a:endParaRPr lang="el-GR" sz="1400" b="0" i="0" u="none" strike="noStrike">
                        <a:solidFill>
                          <a:srgbClr val="000000"/>
                        </a:solidFill>
                        <a:latin typeface="Calibri"/>
                      </a:endParaRPr>
                    </a:p>
                  </a:txBody>
                  <a:tcPr marL="8835" marR="8835" marT="8835" marB="0" anchor="b">
                    <a:lnL>
                      <a:noFill/>
                    </a:lnL>
                    <a:lnR>
                      <a:noFill/>
                    </a:lnR>
                    <a:lnT>
                      <a:noFill/>
                    </a:lnT>
                    <a:lnB>
                      <a:noFill/>
                    </a:lnB>
                  </a:tcPr>
                </a:tc>
                <a:extLst>
                  <a:ext uri="{0D108BD9-81ED-4DB2-BD59-A6C34878D82A}">
                    <a16:rowId xmlns:a16="http://schemas.microsoft.com/office/drawing/2014/main" val="10001"/>
                  </a:ext>
                </a:extLst>
              </a:tr>
              <a:tr h="220526">
                <a:tc>
                  <a:txBody>
                    <a:bodyPr/>
                    <a:lstStyle/>
                    <a:p>
                      <a:pPr algn="l" fontAlgn="b"/>
                      <a:r>
                        <a:rPr lang="el-GR" sz="1400" b="0" i="0" u="none" strike="noStrike">
                          <a:solidFill>
                            <a:srgbClr val="000000"/>
                          </a:solidFill>
                          <a:latin typeface="Calibri"/>
                        </a:rPr>
                        <a:t>Ταμείο</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16</a:t>
                      </a:r>
                      <a:r>
                        <a:rPr lang="en-US" sz="1400" b="0" i="0" u="none" strike="noStrike" dirty="0">
                          <a:solidFill>
                            <a:srgbClr val="000000"/>
                          </a:solidFill>
                          <a:latin typeface="Calibri"/>
                        </a:rPr>
                        <a:t>.</a:t>
                      </a:r>
                      <a:r>
                        <a:rPr lang="el-GR" sz="1400" b="0" i="0" u="none" strike="noStrike" dirty="0">
                          <a:solidFill>
                            <a:srgbClr val="000000"/>
                          </a:solidFill>
                          <a:latin typeface="Calibri"/>
                        </a:rPr>
                        <a:t>950</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6</a:t>
                      </a:r>
                      <a:r>
                        <a:rPr lang="en-US" sz="1400" b="0" i="0" u="none" strike="noStrike" dirty="0">
                          <a:solidFill>
                            <a:srgbClr val="000000"/>
                          </a:solidFill>
                          <a:latin typeface="Calibri"/>
                        </a:rPr>
                        <a:t>.</a:t>
                      </a:r>
                      <a:r>
                        <a:rPr lang="el-GR" sz="1400" b="0" i="0" u="none" strike="noStrike" dirty="0">
                          <a:solidFill>
                            <a:srgbClr val="000000"/>
                          </a:solidFill>
                          <a:latin typeface="Calibri"/>
                        </a:rPr>
                        <a:t>330</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10</a:t>
                      </a:r>
                      <a:r>
                        <a:rPr lang="en-US" sz="1400" b="0" i="0" u="none" strike="noStrike" dirty="0">
                          <a:solidFill>
                            <a:srgbClr val="000000"/>
                          </a:solidFill>
                          <a:latin typeface="Calibri"/>
                        </a:rPr>
                        <a:t>.</a:t>
                      </a:r>
                      <a:r>
                        <a:rPr lang="el-GR" sz="1400" b="0" i="0" u="none" strike="noStrike" dirty="0">
                          <a:solidFill>
                            <a:srgbClr val="000000"/>
                          </a:solidFill>
                          <a:latin typeface="Calibri"/>
                        </a:rPr>
                        <a:t>620</a:t>
                      </a:r>
                    </a:p>
                  </a:txBody>
                  <a:tcPr marL="8835" marR="8835" marT="8835" marB="0" anchor="b">
                    <a:lnL>
                      <a:noFill/>
                    </a:lnL>
                    <a:lnR>
                      <a:noFill/>
                    </a:lnR>
                    <a:lnT>
                      <a:noFill/>
                    </a:lnT>
                    <a:lnB>
                      <a:noFill/>
                    </a:lnB>
                  </a:tcPr>
                </a:tc>
                <a:extLst>
                  <a:ext uri="{0D108BD9-81ED-4DB2-BD59-A6C34878D82A}">
                    <a16:rowId xmlns:a16="http://schemas.microsoft.com/office/drawing/2014/main" val="10002"/>
                  </a:ext>
                </a:extLst>
              </a:tr>
              <a:tr h="220526">
                <a:tc>
                  <a:txBody>
                    <a:bodyPr/>
                    <a:lstStyle/>
                    <a:p>
                      <a:pPr algn="l" fontAlgn="b"/>
                      <a:r>
                        <a:rPr lang="el-GR" sz="1400" b="0" i="0" u="none" strike="noStrike">
                          <a:solidFill>
                            <a:srgbClr val="000000"/>
                          </a:solidFill>
                          <a:latin typeface="Calibri"/>
                        </a:rPr>
                        <a:t>Εισπρακτέοι Λογαριασμοί</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18</a:t>
                      </a:r>
                      <a:r>
                        <a:rPr lang="en-US" sz="1400" b="0" i="0" u="none" strike="noStrike" dirty="0">
                          <a:solidFill>
                            <a:srgbClr val="000000"/>
                          </a:solidFill>
                          <a:latin typeface="Calibri"/>
                        </a:rPr>
                        <a:t>.</a:t>
                      </a:r>
                      <a:r>
                        <a:rPr lang="el-GR" sz="1400" b="0" i="0" u="none" strike="noStrike" dirty="0">
                          <a:solidFill>
                            <a:srgbClr val="000000"/>
                          </a:solidFill>
                          <a:latin typeface="Calibri"/>
                        </a:rPr>
                        <a:t>567</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19</a:t>
                      </a:r>
                      <a:r>
                        <a:rPr lang="en-US" sz="1400" b="0" i="0" u="none" strike="noStrike" dirty="0">
                          <a:solidFill>
                            <a:srgbClr val="000000"/>
                          </a:solidFill>
                          <a:latin typeface="Calibri"/>
                        </a:rPr>
                        <a:t>.</a:t>
                      </a:r>
                      <a:r>
                        <a:rPr lang="el-GR" sz="1400" b="0" i="0" u="none" strike="noStrike" dirty="0">
                          <a:solidFill>
                            <a:srgbClr val="000000"/>
                          </a:solidFill>
                          <a:latin typeface="Calibri"/>
                        </a:rPr>
                        <a:t>230</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-663</a:t>
                      </a:r>
                    </a:p>
                  </a:txBody>
                  <a:tcPr marL="8835" marR="8835" marT="8835" marB="0" anchor="b">
                    <a:lnL>
                      <a:noFill/>
                    </a:lnL>
                    <a:lnR>
                      <a:noFill/>
                    </a:lnR>
                    <a:lnT>
                      <a:noFill/>
                    </a:lnT>
                    <a:lnB>
                      <a:noFill/>
                    </a:lnB>
                  </a:tcPr>
                </a:tc>
                <a:extLst>
                  <a:ext uri="{0D108BD9-81ED-4DB2-BD59-A6C34878D82A}">
                    <a16:rowId xmlns:a16="http://schemas.microsoft.com/office/drawing/2014/main" val="10003"/>
                  </a:ext>
                </a:extLst>
              </a:tr>
              <a:tr h="220526">
                <a:tc>
                  <a:txBody>
                    <a:bodyPr/>
                    <a:lstStyle/>
                    <a:p>
                      <a:pPr algn="l" fontAlgn="b"/>
                      <a:r>
                        <a:rPr lang="el-GR" sz="1400" b="0" i="0" u="none" strike="noStrike">
                          <a:solidFill>
                            <a:srgbClr val="000000"/>
                          </a:solidFill>
                          <a:latin typeface="Calibri"/>
                        </a:rPr>
                        <a:t>Απόθεμα</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13</a:t>
                      </a:r>
                      <a:r>
                        <a:rPr lang="en-US" sz="1400" b="0" i="0" u="none" strike="noStrike" dirty="0">
                          <a:solidFill>
                            <a:srgbClr val="000000"/>
                          </a:solidFill>
                          <a:latin typeface="Calibri"/>
                        </a:rPr>
                        <a:t>.</a:t>
                      </a:r>
                      <a:r>
                        <a:rPr lang="el-GR" sz="1400" b="0" i="0" u="none" strike="noStrike" dirty="0">
                          <a:solidFill>
                            <a:srgbClr val="000000"/>
                          </a:solidFill>
                          <a:latin typeface="Calibri"/>
                        </a:rPr>
                        <a:t>021</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12</a:t>
                      </a:r>
                      <a:r>
                        <a:rPr lang="en-US" sz="1400" b="0" i="0" u="none" strike="noStrike" dirty="0">
                          <a:solidFill>
                            <a:srgbClr val="000000"/>
                          </a:solidFill>
                          <a:latin typeface="Calibri"/>
                        </a:rPr>
                        <a:t>.</a:t>
                      </a:r>
                      <a:r>
                        <a:rPr lang="el-GR" sz="1400" b="0" i="0" u="none" strike="noStrike" dirty="0">
                          <a:solidFill>
                            <a:srgbClr val="000000"/>
                          </a:solidFill>
                          <a:latin typeface="Calibri"/>
                        </a:rPr>
                        <a:t>772</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249</a:t>
                      </a:r>
                    </a:p>
                  </a:txBody>
                  <a:tcPr marL="8835" marR="8835" marT="8835" marB="0" anchor="b">
                    <a:lnL>
                      <a:noFill/>
                    </a:lnL>
                    <a:lnR>
                      <a:noFill/>
                    </a:lnR>
                    <a:lnT>
                      <a:noFill/>
                    </a:lnT>
                    <a:lnB>
                      <a:noFill/>
                    </a:lnB>
                  </a:tcPr>
                </a:tc>
                <a:extLst>
                  <a:ext uri="{0D108BD9-81ED-4DB2-BD59-A6C34878D82A}">
                    <a16:rowId xmlns:a16="http://schemas.microsoft.com/office/drawing/2014/main" val="10004"/>
                  </a:ext>
                </a:extLst>
              </a:tr>
              <a:tr h="220526">
                <a:tc>
                  <a:txBody>
                    <a:bodyPr/>
                    <a:lstStyle/>
                    <a:p>
                      <a:pPr algn="l" fontAlgn="b"/>
                      <a:r>
                        <a:rPr lang="el-GR" sz="1400" b="1" i="0" u="none" strike="noStrike" dirty="0">
                          <a:solidFill>
                            <a:srgbClr val="000000"/>
                          </a:solidFill>
                          <a:latin typeface="Calibri"/>
                        </a:rPr>
                        <a:t>Σύνολο Κυκλ. Ενεργ.</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48</a:t>
                      </a:r>
                      <a:r>
                        <a:rPr lang="en-US" sz="1400" b="0" i="0" u="none" strike="noStrike" dirty="0">
                          <a:solidFill>
                            <a:srgbClr val="000000"/>
                          </a:solidFill>
                          <a:latin typeface="Calibri"/>
                        </a:rPr>
                        <a:t>.</a:t>
                      </a:r>
                      <a:r>
                        <a:rPr lang="el-GR" sz="1400" b="0" i="0" u="none" strike="noStrike" dirty="0">
                          <a:solidFill>
                            <a:srgbClr val="000000"/>
                          </a:solidFill>
                          <a:latin typeface="Calibri"/>
                        </a:rPr>
                        <a:t>538</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38</a:t>
                      </a:r>
                      <a:r>
                        <a:rPr lang="en-US" sz="1400" b="0" i="0" u="none" strike="noStrike" dirty="0">
                          <a:solidFill>
                            <a:srgbClr val="000000"/>
                          </a:solidFill>
                          <a:latin typeface="Calibri"/>
                        </a:rPr>
                        <a:t>.</a:t>
                      </a:r>
                      <a:r>
                        <a:rPr lang="el-GR" sz="1400" b="0" i="0" u="none" strike="noStrike" dirty="0">
                          <a:solidFill>
                            <a:srgbClr val="000000"/>
                          </a:solidFill>
                          <a:latin typeface="Calibri"/>
                        </a:rPr>
                        <a:t>332</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10</a:t>
                      </a:r>
                      <a:r>
                        <a:rPr lang="en-US" sz="1400" b="0" i="0" u="none" strike="noStrike" dirty="0">
                          <a:solidFill>
                            <a:srgbClr val="000000"/>
                          </a:solidFill>
                          <a:latin typeface="Calibri"/>
                        </a:rPr>
                        <a:t>.</a:t>
                      </a:r>
                      <a:r>
                        <a:rPr lang="el-GR" sz="1400" b="0" i="0" u="none" strike="noStrike" dirty="0">
                          <a:solidFill>
                            <a:srgbClr val="000000"/>
                          </a:solidFill>
                          <a:latin typeface="Calibri"/>
                        </a:rPr>
                        <a:t>206</a:t>
                      </a:r>
                    </a:p>
                  </a:txBody>
                  <a:tcPr marL="8835" marR="8835" marT="8835" marB="0" anchor="b">
                    <a:lnL>
                      <a:noFill/>
                    </a:lnL>
                    <a:lnR>
                      <a:noFill/>
                    </a:lnR>
                    <a:lnT>
                      <a:noFill/>
                    </a:lnT>
                    <a:lnB>
                      <a:noFill/>
                    </a:lnB>
                  </a:tcPr>
                </a:tc>
                <a:extLst>
                  <a:ext uri="{0D108BD9-81ED-4DB2-BD59-A6C34878D82A}">
                    <a16:rowId xmlns:a16="http://schemas.microsoft.com/office/drawing/2014/main" val="10005"/>
                  </a:ext>
                </a:extLst>
              </a:tr>
              <a:tr h="220526">
                <a:tc>
                  <a:txBody>
                    <a:bodyPr/>
                    <a:lstStyle/>
                    <a:p>
                      <a:pPr algn="l" fontAlgn="b"/>
                      <a:r>
                        <a:rPr lang="el-GR" sz="1400" b="1" i="0" u="none" strike="noStrike" dirty="0">
                          <a:solidFill>
                            <a:srgbClr val="000000"/>
                          </a:solidFill>
                          <a:latin typeface="Calibri"/>
                        </a:rPr>
                        <a:t>Πάγιο Ενεργητικό</a:t>
                      </a:r>
                    </a:p>
                  </a:txBody>
                  <a:tcPr marL="8835" marR="8835" marT="8835" marB="0" anchor="b">
                    <a:lnL>
                      <a:noFill/>
                    </a:lnL>
                    <a:lnR>
                      <a:noFill/>
                    </a:lnR>
                    <a:lnT>
                      <a:noFill/>
                    </a:lnT>
                    <a:lnB>
                      <a:noFill/>
                    </a:lnB>
                  </a:tcPr>
                </a:tc>
                <a:tc>
                  <a:txBody>
                    <a:bodyPr/>
                    <a:lstStyle/>
                    <a:p>
                      <a:pPr algn="ctr" fontAlgn="b"/>
                      <a:endParaRPr lang="el-GR" sz="1400" b="0" i="0" u="none" strike="noStrike" dirty="0">
                        <a:solidFill>
                          <a:srgbClr val="000000"/>
                        </a:solidFill>
                        <a:latin typeface="Calibri"/>
                      </a:endParaRPr>
                    </a:p>
                  </a:txBody>
                  <a:tcPr marL="8835" marR="8835" marT="8835" marB="0" anchor="b">
                    <a:lnL>
                      <a:noFill/>
                    </a:lnL>
                    <a:lnR>
                      <a:noFill/>
                    </a:lnR>
                    <a:lnT>
                      <a:noFill/>
                    </a:lnT>
                    <a:lnB>
                      <a:noFill/>
                    </a:lnB>
                  </a:tcPr>
                </a:tc>
                <a:tc>
                  <a:txBody>
                    <a:bodyPr/>
                    <a:lstStyle/>
                    <a:p>
                      <a:pPr algn="ctr" fontAlgn="b"/>
                      <a:endParaRPr lang="el-GR" sz="1400" b="0" i="0" u="none" strike="noStrike" dirty="0">
                        <a:solidFill>
                          <a:srgbClr val="000000"/>
                        </a:solidFill>
                        <a:latin typeface="Calibri"/>
                      </a:endParaRPr>
                    </a:p>
                  </a:txBody>
                  <a:tcPr marL="8835" marR="8835" marT="8835" marB="0" anchor="b">
                    <a:lnL>
                      <a:noFill/>
                    </a:lnL>
                    <a:lnR>
                      <a:noFill/>
                    </a:lnR>
                    <a:lnT>
                      <a:noFill/>
                    </a:lnT>
                    <a:lnB>
                      <a:noFill/>
                    </a:lnB>
                  </a:tcPr>
                </a:tc>
                <a:tc>
                  <a:txBody>
                    <a:bodyPr/>
                    <a:lstStyle/>
                    <a:p>
                      <a:pPr algn="ctr" fontAlgn="b"/>
                      <a:endParaRPr lang="el-GR" sz="1400" b="0" i="0" u="none" strike="noStrike">
                        <a:solidFill>
                          <a:srgbClr val="000000"/>
                        </a:solidFill>
                        <a:latin typeface="Calibri"/>
                      </a:endParaRPr>
                    </a:p>
                  </a:txBody>
                  <a:tcPr marL="8835" marR="8835" marT="8835" marB="0" anchor="b">
                    <a:lnL>
                      <a:noFill/>
                    </a:lnL>
                    <a:lnR>
                      <a:noFill/>
                    </a:lnR>
                    <a:lnT>
                      <a:noFill/>
                    </a:lnT>
                    <a:lnB>
                      <a:noFill/>
                    </a:lnB>
                  </a:tcPr>
                </a:tc>
                <a:extLst>
                  <a:ext uri="{0D108BD9-81ED-4DB2-BD59-A6C34878D82A}">
                    <a16:rowId xmlns:a16="http://schemas.microsoft.com/office/drawing/2014/main" val="10006"/>
                  </a:ext>
                </a:extLst>
              </a:tr>
              <a:tr h="220526">
                <a:tc>
                  <a:txBody>
                    <a:bodyPr/>
                    <a:lstStyle/>
                    <a:p>
                      <a:pPr algn="l" fontAlgn="b"/>
                      <a:r>
                        <a:rPr lang="el-GR" sz="1400" b="0" i="0" u="none" strike="noStrike" dirty="0">
                          <a:solidFill>
                            <a:srgbClr val="000000"/>
                          </a:solidFill>
                          <a:latin typeface="Calibri"/>
                        </a:rPr>
                        <a:t>Κτίρια</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62</a:t>
                      </a:r>
                      <a:r>
                        <a:rPr lang="en-US" sz="1400" b="0" i="0" u="none" strike="noStrike" dirty="0">
                          <a:solidFill>
                            <a:srgbClr val="000000"/>
                          </a:solidFill>
                          <a:latin typeface="Calibri"/>
                        </a:rPr>
                        <a:t>.</a:t>
                      </a:r>
                      <a:r>
                        <a:rPr lang="el-GR" sz="1400" b="0" i="0" u="none" strike="noStrike" dirty="0">
                          <a:solidFill>
                            <a:srgbClr val="000000"/>
                          </a:solidFill>
                          <a:latin typeface="Calibri"/>
                        </a:rPr>
                        <a:t>000</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62</a:t>
                      </a:r>
                      <a:r>
                        <a:rPr lang="en-US" sz="1400" b="0" i="0" u="none" strike="noStrike" dirty="0">
                          <a:solidFill>
                            <a:srgbClr val="000000"/>
                          </a:solidFill>
                          <a:latin typeface="Calibri"/>
                        </a:rPr>
                        <a:t>.</a:t>
                      </a:r>
                      <a:r>
                        <a:rPr lang="el-GR" sz="1400" b="0" i="0" u="none" strike="noStrike" dirty="0">
                          <a:solidFill>
                            <a:srgbClr val="000000"/>
                          </a:solidFill>
                          <a:latin typeface="Calibri"/>
                        </a:rPr>
                        <a:t>000</a:t>
                      </a:r>
                    </a:p>
                  </a:txBody>
                  <a:tcPr marL="8835" marR="8835" marT="8835" marB="0" anchor="b">
                    <a:lnL>
                      <a:noFill/>
                    </a:lnL>
                    <a:lnR>
                      <a:noFill/>
                    </a:lnR>
                    <a:lnT>
                      <a:noFill/>
                    </a:lnT>
                    <a:lnB>
                      <a:noFill/>
                    </a:lnB>
                  </a:tcPr>
                </a:tc>
                <a:tc>
                  <a:txBody>
                    <a:bodyPr/>
                    <a:lstStyle/>
                    <a:p>
                      <a:pPr algn="ctr" fontAlgn="b"/>
                      <a:endParaRPr lang="el-GR" sz="1400" b="0" i="0" u="none" strike="noStrike">
                        <a:solidFill>
                          <a:srgbClr val="000000"/>
                        </a:solidFill>
                        <a:latin typeface="Calibri"/>
                      </a:endParaRPr>
                    </a:p>
                  </a:txBody>
                  <a:tcPr marL="8835" marR="8835" marT="8835" marB="0" anchor="b">
                    <a:lnL>
                      <a:noFill/>
                    </a:lnL>
                    <a:lnR>
                      <a:noFill/>
                    </a:lnR>
                    <a:lnT>
                      <a:noFill/>
                    </a:lnT>
                    <a:lnB>
                      <a:noFill/>
                    </a:lnB>
                  </a:tcPr>
                </a:tc>
                <a:extLst>
                  <a:ext uri="{0D108BD9-81ED-4DB2-BD59-A6C34878D82A}">
                    <a16:rowId xmlns:a16="http://schemas.microsoft.com/office/drawing/2014/main" val="10007"/>
                  </a:ext>
                </a:extLst>
              </a:tr>
              <a:tr h="220526">
                <a:tc>
                  <a:txBody>
                    <a:bodyPr/>
                    <a:lstStyle/>
                    <a:p>
                      <a:pPr algn="l" fontAlgn="b"/>
                      <a:r>
                        <a:rPr lang="el-GR" sz="1400" b="0" i="0" u="none" strike="noStrike">
                          <a:solidFill>
                            <a:srgbClr val="000000"/>
                          </a:solidFill>
                          <a:latin typeface="Calibri"/>
                        </a:rPr>
                        <a:t>Εξοπλισμός</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14</a:t>
                      </a:r>
                      <a:r>
                        <a:rPr lang="en-US" sz="1400" b="0" i="0" u="none" strike="noStrike" dirty="0">
                          <a:solidFill>
                            <a:srgbClr val="000000"/>
                          </a:solidFill>
                          <a:latin typeface="Calibri"/>
                        </a:rPr>
                        <a:t>.</a:t>
                      </a:r>
                      <a:r>
                        <a:rPr lang="el-GR" sz="1400" b="0" i="0" u="none" strike="noStrike" dirty="0">
                          <a:solidFill>
                            <a:srgbClr val="000000"/>
                          </a:solidFill>
                          <a:latin typeface="Calibri"/>
                        </a:rPr>
                        <a:t>000</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18</a:t>
                      </a:r>
                      <a:r>
                        <a:rPr lang="en-US" sz="1400" b="0" i="0" u="none" strike="noStrike" dirty="0">
                          <a:solidFill>
                            <a:srgbClr val="000000"/>
                          </a:solidFill>
                          <a:latin typeface="Calibri"/>
                        </a:rPr>
                        <a:t>.</a:t>
                      </a:r>
                      <a:r>
                        <a:rPr lang="el-GR" sz="1400" b="0" i="0" u="none" strike="noStrike" dirty="0">
                          <a:solidFill>
                            <a:srgbClr val="000000"/>
                          </a:solidFill>
                          <a:latin typeface="Calibri"/>
                        </a:rPr>
                        <a:t>400</a:t>
                      </a:r>
                    </a:p>
                  </a:txBody>
                  <a:tcPr marL="8835" marR="8835" marT="8835" marB="0" anchor="b">
                    <a:lnL>
                      <a:noFill/>
                    </a:lnL>
                    <a:lnR>
                      <a:noFill/>
                    </a:lnR>
                    <a:lnT>
                      <a:noFill/>
                    </a:lnT>
                    <a:lnB>
                      <a:noFill/>
                    </a:lnB>
                  </a:tcPr>
                </a:tc>
                <a:tc>
                  <a:txBody>
                    <a:bodyPr/>
                    <a:lstStyle/>
                    <a:p>
                      <a:pPr algn="ctr" fontAlgn="b"/>
                      <a:endParaRPr lang="el-GR" sz="1400" b="0" i="0" u="none" strike="noStrike">
                        <a:solidFill>
                          <a:srgbClr val="000000"/>
                        </a:solidFill>
                        <a:latin typeface="Calibri"/>
                      </a:endParaRPr>
                    </a:p>
                  </a:txBody>
                  <a:tcPr marL="8835" marR="8835" marT="8835" marB="0" anchor="b">
                    <a:lnL>
                      <a:noFill/>
                    </a:lnL>
                    <a:lnR>
                      <a:noFill/>
                    </a:lnR>
                    <a:lnT>
                      <a:noFill/>
                    </a:lnT>
                    <a:lnB>
                      <a:noFill/>
                    </a:lnB>
                  </a:tcPr>
                </a:tc>
                <a:extLst>
                  <a:ext uri="{0D108BD9-81ED-4DB2-BD59-A6C34878D82A}">
                    <a16:rowId xmlns:a16="http://schemas.microsoft.com/office/drawing/2014/main" val="10008"/>
                  </a:ext>
                </a:extLst>
              </a:tr>
              <a:tr h="220526">
                <a:tc>
                  <a:txBody>
                    <a:bodyPr/>
                    <a:lstStyle/>
                    <a:p>
                      <a:pPr algn="l" fontAlgn="b"/>
                      <a:r>
                        <a:rPr lang="el-GR" sz="1400" b="1" i="0" u="none" strike="noStrike">
                          <a:solidFill>
                            <a:srgbClr val="000000"/>
                          </a:solidFill>
                          <a:latin typeface="Calibri"/>
                        </a:rPr>
                        <a:t>Σύνολο Παγίου Ενεργ.</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76</a:t>
                      </a:r>
                      <a:r>
                        <a:rPr lang="en-US" sz="1400" b="0" i="0" u="none" strike="noStrike" dirty="0">
                          <a:solidFill>
                            <a:srgbClr val="000000"/>
                          </a:solidFill>
                          <a:latin typeface="Calibri"/>
                        </a:rPr>
                        <a:t>.</a:t>
                      </a:r>
                      <a:r>
                        <a:rPr lang="el-GR" sz="1400" b="0" i="0" u="none" strike="noStrike" dirty="0">
                          <a:solidFill>
                            <a:srgbClr val="000000"/>
                          </a:solidFill>
                          <a:latin typeface="Calibri"/>
                        </a:rPr>
                        <a:t>000</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80</a:t>
                      </a:r>
                      <a:r>
                        <a:rPr lang="en-US" sz="1400" b="0" i="0" u="none" strike="noStrike" dirty="0">
                          <a:solidFill>
                            <a:srgbClr val="000000"/>
                          </a:solidFill>
                          <a:latin typeface="Calibri"/>
                        </a:rPr>
                        <a:t>.</a:t>
                      </a:r>
                      <a:r>
                        <a:rPr lang="el-GR" sz="1400" b="0" i="0" u="none" strike="noStrike" dirty="0">
                          <a:solidFill>
                            <a:srgbClr val="000000"/>
                          </a:solidFill>
                          <a:latin typeface="Calibri"/>
                        </a:rPr>
                        <a:t>400</a:t>
                      </a:r>
                    </a:p>
                  </a:txBody>
                  <a:tcPr marL="8835" marR="8835" marT="8835" marB="0" anchor="b">
                    <a:lnL>
                      <a:noFill/>
                    </a:lnL>
                    <a:lnR>
                      <a:noFill/>
                    </a:lnR>
                    <a:lnT>
                      <a:noFill/>
                    </a:lnT>
                    <a:lnB>
                      <a:noFill/>
                    </a:lnB>
                  </a:tcPr>
                </a:tc>
                <a:tc>
                  <a:txBody>
                    <a:bodyPr/>
                    <a:lstStyle/>
                    <a:p>
                      <a:pPr algn="ctr" fontAlgn="b"/>
                      <a:endParaRPr lang="el-GR" sz="1400" b="0" i="0" u="none" strike="noStrike" dirty="0">
                        <a:solidFill>
                          <a:srgbClr val="000000"/>
                        </a:solidFill>
                        <a:latin typeface="Calibri"/>
                      </a:endParaRPr>
                    </a:p>
                  </a:txBody>
                  <a:tcPr marL="8835" marR="8835" marT="8835" marB="0" anchor="b">
                    <a:lnL>
                      <a:noFill/>
                    </a:lnL>
                    <a:lnR>
                      <a:noFill/>
                    </a:lnR>
                    <a:lnT>
                      <a:noFill/>
                    </a:lnT>
                    <a:lnB>
                      <a:noFill/>
                    </a:lnB>
                  </a:tcPr>
                </a:tc>
                <a:extLst>
                  <a:ext uri="{0D108BD9-81ED-4DB2-BD59-A6C34878D82A}">
                    <a16:rowId xmlns:a16="http://schemas.microsoft.com/office/drawing/2014/main" val="10009"/>
                  </a:ext>
                </a:extLst>
              </a:tr>
              <a:tr h="220526">
                <a:tc>
                  <a:txBody>
                    <a:bodyPr/>
                    <a:lstStyle/>
                    <a:p>
                      <a:pPr algn="l" fontAlgn="b"/>
                      <a:r>
                        <a:rPr lang="el-GR" sz="1400" b="1" i="0" u="none" strike="noStrike">
                          <a:solidFill>
                            <a:srgbClr val="000000"/>
                          </a:solidFill>
                          <a:latin typeface="Calibri"/>
                        </a:rPr>
                        <a:t>Σύνολο Ενεργητικού</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124</a:t>
                      </a:r>
                      <a:r>
                        <a:rPr lang="en-US" sz="1400" b="0" i="0" u="none" strike="noStrike" dirty="0">
                          <a:solidFill>
                            <a:srgbClr val="000000"/>
                          </a:solidFill>
                          <a:latin typeface="Calibri"/>
                        </a:rPr>
                        <a:t>.</a:t>
                      </a:r>
                      <a:r>
                        <a:rPr lang="el-GR" sz="1400" b="0" i="0" u="none" strike="noStrike" dirty="0">
                          <a:solidFill>
                            <a:srgbClr val="000000"/>
                          </a:solidFill>
                          <a:latin typeface="Calibri"/>
                        </a:rPr>
                        <a:t>538</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118</a:t>
                      </a:r>
                      <a:r>
                        <a:rPr lang="en-US" sz="1400" b="0" i="0" u="none" strike="noStrike" dirty="0">
                          <a:solidFill>
                            <a:srgbClr val="000000"/>
                          </a:solidFill>
                          <a:latin typeface="Calibri"/>
                        </a:rPr>
                        <a:t>.</a:t>
                      </a:r>
                      <a:r>
                        <a:rPr lang="el-GR" sz="1400" b="0" i="0" u="none" strike="noStrike" dirty="0">
                          <a:solidFill>
                            <a:srgbClr val="000000"/>
                          </a:solidFill>
                          <a:latin typeface="Calibri"/>
                        </a:rPr>
                        <a:t>732</a:t>
                      </a:r>
                    </a:p>
                  </a:txBody>
                  <a:tcPr marL="8835" marR="8835" marT="8835" marB="0" anchor="b">
                    <a:lnL>
                      <a:noFill/>
                    </a:lnL>
                    <a:lnR>
                      <a:noFill/>
                    </a:lnR>
                    <a:lnT>
                      <a:noFill/>
                    </a:lnT>
                    <a:lnB>
                      <a:noFill/>
                    </a:lnB>
                  </a:tcPr>
                </a:tc>
                <a:tc>
                  <a:txBody>
                    <a:bodyPr/>
                    <a:lstStyle/>
                    <a:p>
                      <a:pPr algn="ctr" fontAlgn="b"/>
                      <a:endParaRPr lang="el-GR" sz="1400" b="0" i="0" u="none" strike="noStrike">
                        <a:solidFill>
                          <a:srgbClr val="000000"/>
                        </a:solidFill>
                        <a:latin typeface="Calibri"/>
                      </a:endParaRPr>
                    </a:p>
                  </a:txBody>
                  <a:tcPr marL="8835" marR="8835" marT="8835" marB="0" anchor="b">
                    <a:lnL>
                      <a:noFill/>
                    </a:lnL>
                    <a:lnR>
                      <a:noFill/>
                    </a:lnR>
                    <a:lnT>
                      <a:noFill/>
                    </a:lnT>
                    <a:lnB>
                      <a:noFill/>
                    </a:lnB>
                  </a:tcPr>
                </a:tc>
                <a:extLst>
                  <a:ext uri="{0D108BD9-81ED-4DB2-BD59-A6C34878D82A}">
                    <a16:rowId xmlns:a16="http://schemas.microsoft.com/office/drawing/2014/main" val="10010"/>
                  </a:ext>
                </a:extLst>
              </a:tr>
              <a:tr h="220526">
                <a:tc>
                  <a:txBody>
                    <a:bodyPr/>
                    <a:lstStyle/>
                    <a:p>
                      <a:pPr algn="l" fontAlgn="b"/>
                      <a:endParaRPr lang="el-GR" sz="1400" b="0" i="0" u="none" strike="noStrike" dirty="0">
                        <a:solidFill>
                          <a:srgbClr val="000000"/>
                        </a:solidFill>
                        <a:latin typeface="Calibri"/>
                      </a:endParaRPr>
                    </a:p>
                  </a:txBody>
                  <a:tcPr marL="8835" marR="8835" marT="8835" marB="0" anchor="b">
                    <a:lnL>
                      <a:noFill/>
                    </a:lnL>
                    <a:lnR>
                      <a:noFill/>
                    </a:lnR>
                    <a:lnT>
                      <a:noFill/>
                    </a:lnT>
                    <a:lnB>
                      <a:noFill/>
                    </a:lnB>
                  </a:tcPr>
                </a:tc>
                <a:tc>
                  <a:txBody>
                    <a:bodyPr/>
                    <a:lstStyle/>
                    <a:p>
                      <a:pPr algn="ctr" fontAlgn="b"/>
                      <a:endParaRPr lang="el-GR" sz="1400" b="0" i="0" u="none" strike="noStrike" dirty="0">
                        <a:solidFill>
                          <a:srgbClr val="000000"/>
                        </a:solidFill>
                        <a:latin typeface="Calibri"/>
                      </a:endParaRPr>
                    </a:p>
                  </a:txBody>
                  <a:tcPr marL="8835" marR="8835" marT="8835" marB="0" anchor="b">
                    <a:lnL>
                      <a:noFill/>
                    </a:lnL>
                    <a:lnR>
                      <a:noFill/>
                    </a:lnR>
                    <a:lnT>
                      <a:noFill/>
                    </a:lnT>
                    <a:lnB>
                      <a:noFill/>
                    </a:lnB>
                  </a:tcPr>
                </a:tc>
                <a:tc>
                  <a:txBody>
                    <a:bodyPr/>
                    <a:lstStyle/>
                    <a:p>
                      <a:pPr algn="ctr" fontAlgn="b"/>
                      <a:endParaRPr lang="el-GR" sz="1400" b="0" i="0" u="none" strike="noStrike" dirty="0">
                        <a:solidFill>
                          <a:srgbClr val="000000"/>
                        </a:solidFill>
                        <a:latin typeface="Calibri"/>
                      </a:endParaRPr>
                    </a:p>
                  </a:txBody>
                  <a:tcPr marL="8835" marR="8835" marT="8835" marB="0" anchor="b">
                    <a:lnL>
                      <a:noFill/>
                    </a:lnL>
                    <a:lnR>
                      <a:noFill/>
                    </a:lnR>
                    <a:lnT>
                      <a:noFill/>
                    </a:lnT>
                    <a:lnB>
                      <a:noFill/>
                    </a:lnB>
                  </a:tcPr>
                </a:tc>
                <a:tc>
                  <a:txBody>
                    <a:bodyPr/>
                    <a:lstStyle/>
                    <a:p>
                      <a:pPr algn="ctr" fontAlgn="b"/>
                      <a:endParaRPr lang="el-GR" sz="1400" b="0" i="0" u="none" strike="noStrike">
                        <a:solidFill>
                          <a:srgbClr val="000000"/>
                        </a:solidFill>
                        <a:latin typeface="Calibri"/>
                      </a:endParaRPr>
                    </a:p>
                  </a:txBody>
                  <a:tcPr marL="8835" marR="8835" marT="8835" marB="0" anchor="b">
                    <a:lnL>
                      <a:noFill/>
                    </a:lnL>
                    <a:lnR>
                      <a:noFill/>
                    </a:lnR>
                    <a:lnT>
                      <a:noFill/>
                    </a:lnT>
                    <a:lnB>
                      <a:noFill/>
                    </a:lnB>
                  </a:tcPr>
                </a:tc>
                <a:extLst>
                  <a:ext uri="{0D108BD9-81ED-4DB2-BD59-A6C34878D82A}">
                    <a16:rowId xmlns:a16="http://schemas.microsoft.com/office/drawing/2014/main" val="10011"/>
                  </a:ext>
                </a:extLst>
              </a:tr>
              <a:tr h="220526">
                <a:tc>
                  <a:txBody>
                    <a:bodyPr/>
                    <a:lstStyle/>
                    <a:p>
                      <a:pPr algn="l" fontAlgn="b"/>
                      <a:r>
                        <a:rPr lang="el-GR" sz="1400" b="1" i="0" u="none" strike="noStrike" dirty="0" err="1">
                          <a:solidFill>
                            <a:srgbClr val="000000"/>
                          </a:solidFill>
                          <a:latin typeface="Calibri"/>
                        </a:rPr>
                        <a:t>Βραχυπρ</a:t>
                      </a:r>
                      <a:r>
                        <a:rPr lang="el-GR" sz="1400" b="1" i="0" u="none" strike="noStrike" dirty="0">
                          <a:solidFill>
                            <a:srgbClr val="000000"/>
                          </a:solidFill>
                          <a:latin typeface="Calibri"/>
                        </a:rPr>
                        <a:t>. Υποχρ</a:t>
                      </a:r>
                    </a:p>
                  </a:txBody>
                  <a:tcPr marL="8835" marR="8835" marT="8835" marB="0" anchor="b">
                    <a:lnL>
                      <a:noFill/>
                    </a:lnL>
                    <a:lnR>
                      <a:noFill/>
                    </a:lnR>
                    <a:lnT>
                      <a:noFill/>
                    </a:lnT>
                    <a:lnB>
                      <a:noFill/>
                    </a:lnB>
                  </a:tcPr>
                </a:tc>
                <a:tc>
                  <a:txBody>
                    <a:bodyPr/>
                    <a:lstStyle/>
                    <a:p>
                      <a:pPr algn="ctr" fontAlgn="b"/>
                      <a:endParaRPr lang="el-GR" sz="1400" b="0" i="0" u="none" strike="noStrike" dirty="0">
                        <a:solidFill>
                          <a:srgbClr val="000000"/>
                        </a:solidFill>
                        <a:latin typeface="Calibri"/>
                      </a:endParaRPr>
                    </a:p>
                  </a:txBody>
                  <a:tcPr marL="8835" marR="8835" marT="8835" marB="0" anchor="b">
                    <a:lnL>
                      <a:noFill/>
                    </a:lnL>
                    <a:lnR>
                      <a:noFill/>
                    </a:lnR>
                    <a:lnT>
                      <a:noFill/>
                    </a:lnT>
                    <a:lnB>
                      <a:noFill/>
                    </a:lnB>
                  </a:tcPr>
                </a:tc>
                <a:tc>
                  <a:txBody>
                    <a:bodyPr/>
                    <a:lstStyle/>
                    <a:p>
                      <a:pPr algn="ctr" fontAlgn="b"/>
                      <a:endParaRPr lang="el-GR" sz="1400" b="0" i="0" u="none" strike="noStrike" dirty="0">
                        <a:solidFill>
                          <a:srgbClr val="000000"/>
                        </a:solidFill>
                        <a:latin typeface="Calibri"/>
                      </a:endParaRPr>
                    </a:p>
                  </a:txBody>
                  <a:tcPr marL="8835" marR="8835" marT="8835" marB="0" anchor="b">
                    <a:lnL>
                      <a:noFill/>
                    </a:lnL>
                    <a:lnR>
                      <a:noFill/>
                    </a:lnR>
                    <a:lnT>
                      <a:noFill/>
                    </a:lnT>
                    <a:lnB>
                      <a:noFill/>
                    </a:lnB>
                  </a:tcPr>
                </a:tc>
                <a:tc>
                  <a:txBody>
                    <a:bodyPr/>
                    <a:lstStyle/>
                    <a:p>
                      <a:pPr algn="ctr" fontAlgn="b"/>
                      <a:endParaRPr lang="el-GR" sz="1400" b="0" i="0" u="none" strike="noStrike" dirty="0">
                        <a:solidFill>
                          <a:srgbClr val="000000"/>
                        </a:solidFill>
                        <a:latin typeface="Calibri"/>
                      </a:endParaRPr>
                    </a:p>
                  </a:txBody>
                  <a:tcPr marL="8835" marR="8835" marT="8835" marB="0" anchor="b">
                    <a:lnL>
                      <a:noFill/>
                    </a:lnL>
                    <a:lnR>
                      <a:noFill/>
                    </a:lnR>
                    <a:lnT>
                      <a:noFill/>
                    </a:lnT>
                    <a:lnB>
                      <a:noFill/>
                    </a:lnB>
                  </a:tcPr>
                </a:tc>
                <a:extLst>
                  <a:ext uri="{0D108BD9-81ED-4DB2-BD59-A6C34878D82A}">
                    <a16:rowId xmlns:a16="http://schemas.microsoft.com/office/drawing/2014/main" val="10012"/>
                  </a:ext>
                </a:extLst>
              </a:tr>
              <a:tr h="220526">
                <a:tc>
                  <a:txBody>
                    <a:bodyPr/>
                    <a:lstStyle/>
                    <a:p>
                      <a:pPr algn="l" fontAlgn="b"/>
                      <a:r>
                        <a:rPr lang="el-GR" sz="1400" b="0" i="0" u="none" strike="noStrike">
                          <a:solidFill>
                            <a:srgbClr val="000000"/>
                          </a:solidFill>
                          <a:latin typeface="Calibri"/>
                        </a:rPr>
                        <a:t>Πληρωτέοι Λογαρ.</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15</a:t>
                      </a:r>
                      <a:r>
                        <a:rPr lang="en-US" sz="1400" b="0" i="0" u="none" strike="noStrike" dirty="0">
                          <a:solidFill>
                            <a:srgbClr val="000000"/>
                          </a:solidFill>
                          <a:latin typeface="Calibri"/>
                        </a:rPr>
                        <a:t>.</a:t>
                      </a:r>
                      <a:r>
                        <a:rPr lang="el-GR" sz="1400" b="0" i="0" u="none" strike="noStrike" dirty="0">
                          <a:solidFill>
                            <a:srgbClr val="000000"/>
                          </a:solidFill>
                          <a:latin typeface="Calibri"/>
                        </a:rPr>
                        <a:t>730</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16</a:t>
                      </a:r>
                      <a:r>
                        <a:rPr lang="en-US" sz="1400" b="0" i="0" u="none" strike="noStrike" dirty="0">
                          <a:solidFill>
                            <a:srgbClr val="000000"/>
                          </a:solidFill>
                          <a:latin typeface="Calibri"/>
                        </a:rPr>
                        <a:t>.</a:t>
                      </a:r>
                      <a:r>
                        <a:rPr lang="el-GR" sz="1400" b="0" i="0" u="none" strike="noStrike" dirty="0">
                          <a:solidFill>
                            <a:srgbClr val="000000"/>
                          </a:solidFill>
                          <a:latin typeface="Calibri"/>
                        </a:rPr>
                        <a:t>649</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-919</a:t>
                      </a:r>
                    </a:p>
                  </a:txBody>
                  <a:tcPr marL="8835" marR="8835" marT="8835" marB="0" anchor="b">
                    <a:lnL>
                      <a:noFill/>
                    </a:lnL>
                    <a:lnR>
                      <a:noFill/>
                    </a:lnR>
                    <a:lnT>
                      <a:noFill/>
                    </a:lnT>
                    <a:lnB>
                      <a:noFill/>
                    </a:lnB>
                  </a:tcPr>
                </a:tc>
                <a:extLst>
                  <a:ext uri="{0D108BD9-81ED-4DB2-BD59-A6C34878D82A}">
                    <a16:rowId xmlns:a16="http://schemas.microsoft.com/office/drawing/2014/main" val="10013"/>
                  </a:ext>
                </a:extLst>
              </a:tr>
              <a:tr h="220526">
                <a:tc>
                  <a:txBody>
                    <a:bodyPr/>
                    <a:lstStyle/>
                    <a:p>
                      <a:pPr algn="l" fontAlgn="b"/>
                      <a:r>
                        <a:rPr lang="el-GR" sz="1400" b="0" i="0" u="none" strike="noStrike">
                          <a:solidFill>
                            <a:srgbClr val="000000"/>
                          </a:solidFill>
                          <a:latin typeface="Calibri"/>
                        </a:rPr>
                        <a:t>Δεδουλευμένα Έξοδα</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12</a:t>
                      </a:r>
                      <a:r>
                        <a:rPr lang="en-US" sz="1400" b="0" i="0" u="none" strike="noStrike" dirty="0">
                          <a:solidFill>
                            <a:srgbClr val="000000"/>
                          </a:solidFill>
                          <a:latin typeface="Calibri"/>
                        </a:rPr>
                        <a:t>.</a:t>
                      </a:r>
                      <a:r>
                        <a:rPr lang="el-GR" sz="1400" b="0" i="0" u="none" strike="noStrike" dirty="0">
                          <a:solidFill>
                            <a:srgbClr val="000000"/>
                          </a:solidFill>
                          <a:latin typeface="Calibri"/>
                        </a:rPr>
                        <a:t>385</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13</a:t>
                      </a:r>
                      <a:r>
                        <a:rPr lang="en-US" sz="1400" b="0" i="0" u="none" strike="noStrike" dirty="0">
                          <a:solidFill>
                            <a:srgbClr val="000000"/>
                          </a:solidFill>
                          <a:latin typeface="Calibri"/>
                        </a:rPr>
                        <a:t>.</a:t>
                      </a:r>
                      <a:r>
                        <a:rPr lang="el-GR" sz="1400" b="0" i="0" u="none" strike="noStrike" dirty="0">
                          <a:solidFill>
                            <a:srgbClr val="000000"/>
                          </a:solidFill>
                          <a:latin typeface="Calibri"/>
                        </a:rPr>
                        <a:t>360</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-975</a:t>
                      </a:r>
                    </a:p>
                  </a:txBody>
                  <a:tcPr marL="8835" marR="8835" marT="8835" marB="0" anchor="b">
                    <a:lnL>
                      <a:noFill/>
                    </a:lnL>
                    <a:lnR>
                      <a:noFill/>
                    </a:lnR>
                    <a:lnT>
                      <a:noFill/>
                    </a:lnT>
                    <a:lnB>
                      <a:noFill/>
                    </a:lnB>
                  </a:tcPr>
                </a:tc>
                <a:extLst>
                  <a:ext uri="{0D108BD9-81ED-4DB2-BD59-A6C34878D82A}">
                    <a16:rowId xmlns:a16="http://schemas.microsoft.com/office/drawing/2014/main" val="10014"/>
                  </a:ext>
                </a:extLst>
              </a:tr>
              <a:tr h="220526">
                <a:tc>
                  <a:txBody>
                    <a:bodyPr/>
                    <a:lstStyle/>
                    <a:p>
                      <a:pPr algn="l" fontAlgn="b"/>
                      <a:r>
                        <a:rPr lang="el-GR" sz="1400" b="1" i="0" u="none" strike="noStrike" dirty="0">
                          <a:solidFill>
                            <a:srgbClr val="000000"/>
                          </a:solidFill>
                          <a:latin typeface="Calibri"/>
                        </a:rPr>
                        <a:t>Σύνολο </a:t>
                      </a:r>
                      <a:r>
                        <a:rPr lang="el-GR" sz="1400" b="1" i="0" u="none" strike="noStrike" dirty="0" err="1">
                          <a:solidFill>
                            <a:srgbClr val="000000"/>
                          </a:solidFill>
                          <a:latin typeface="Calibri"/>
                        </a:rPr>
                        <a:t>Βραχυπρ</a:t>
                      </a:r>
                      <a:r>
                        <a:rPr lang="el-GR" sz="1400" b="1" i="0" u="none" strike="noStrike" dirty="0">
                          <a:solidFill>
                            <a:srgbClr val="000000"/>
                          </a:solidFill>
                          <a:latin typeface="Calibri"/>
                        </a:rPr>
                        <a:t>. Υποχρ.</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28</a:t>
                      </a:r>
                      <a:r>
                        <a:rPr lang="en-US" sz="1400" b="0" i="0" u="none" strike="noStrike" dirty="0">
                          <a:solidFill>
                            <a:srgbClr val="000000"/>
                          </a:solidFill>
                          <a:latin typeface="Calibri"/>
                        </a:rPr>
                        <a:t>.</a:t>
                      </a:r>
                      <a:r>
                        <a:rPr lang="el-GR" sz="1400" b="0" i="0" u="none" strike="noStrike" dirty="0">
                          <a:solidFill>
                            <a:srgbClr val="000000"/>
                          </a:solidFill>
                          <a:latin typeface="Calibri"/>
                        </a:rPr>
                        <a:t>115</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30</a:t>
                      </a:r>
                      <a:r>
                        <a:rPr lang="en-US" sz="1400" b="0" i="0" u="none" strike="noStrike" dirty="0">
                          <a:solidFill>
                            <a:srgbClr val="000000"/>
                          </a:solidFill>
                          <a:latin typeface="Calibri"/>
                        </a:rPr>
                        <a:t>.</a:t>
                      </a:r>
                      <a:r>
                        <a:rPr lang="el-GR" sz="1400" b="0" i="0" u="none" strike="noStrike" dirty="0">
                          <a:solidFill>
                            <a:srgbClr val="000000"/>
                          </a:solidFill>
                          <a:latin typeface="Calibri"/>
                        </a:rPr>
                        <a:t>009</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-1</a:t>
                      </a:r>
                      <a:r>
                        <a:rPr lang="en-US" sz="1400" b="0" i="0" u="none" strike="noStrike" dirty="0">
                          <a:solidFill>
                            <a:srgbClr val="000000"/>
                          </a:solidFill>
                          <a:latin typeface="Calibri"/>
                        </a:rPr>
                        <a:t>.</a:t>
                      </a:r>
                      <a:r>
                        <a:rPr lang="el-GR" sz="1400" b="0" i="0" u="none" strike="noStrike" dirty="0">
                          <a:solidFill>
                            <a:srgbClr val="000000"/>
                          </a:solidFill>
                          <a:latin typeface="Calibri"/>
                        </a:rPr>
                        <a:t>894</a:t>
                      </a:r>
                    </a:p>
                  </a:txBody>
                  <a:tcPr marL="8835" marR="8835" marT="8835" marB="0" anchor="b">
                    <a:lnL>
                      <a:noFill/>
                    </a:lnL>
                    <a:lnR>
                      <a:noFill/>
                    </a:lnR>
                    <a:lnT>
                      <a:noFill/>
                    </a:lnT>
                    <a:lnB>
                      <a:noFill/>
                    </a:lnB>
                  </a:tcPr>
                </a:tc>
                <a:extLst>
                  <a:ext uri="{0D108BD9-81ED-4DB2-BD59-A6C34878D82A}">
                    <a16:rowId xmlns:a16="http://schemas.microsoft.com/office/drawing/2014/main" val="10015"/>
                  </a:ext>
                </a:extLst>
              </a:tr>
              <a:tr h="220526">
                <a:tc>
                  <a:txBody>
                    <a:bodyPr/>
                    <a:lstStyle/>
                    <a:p>
                      <a:pPr algn="l" fontAlgn="b"/>
                      <a:r>
                        <a:rPr lang="el-GR" sz="1400" b="1" i="0" u="none" strike="noStrike" dirty="0">
                          <a:solidFill>
                            <a:srgbClr val="000000"/>
                          </a:solidFill>
                          <a:latin typeface="Calibri"/>
                        </a:rPr>
                        <a:t>Μακροπρ. Υποχρ.</a:t>
                      </a:r>
                    </a:p>
                  </a:txBody>
                  <a:tcPr marL="8835" marR="8835" marT="8835" marB="0" anchor="b">
                    <a:lnL>
                      <a:noFill/>
                    </a:lnL>
                    <a:lnR>
                      <a:noFill/>
                    </a:lnR>
                    <a:lnT>
                      <a:noFill/>
                    </a:lnT>
                    <a:lnB>
                      <a:noFill/>
                    </a:lnB>
                  </a:tcPr>
                </a:tc>
                <a:tc>
                  <a:txBody>
                    <a:bodyPr/>
                    <a:lstStyle/>
                    <a:p>
                      <a:pPr algn="ctr" fontAlgn="b"/>
                      <a:endParaRPr lang="el-GR" sz="1400" b="0" i="0" u="none" strike="noStrike" dirty="0">
                        <a:solidFill>
                          <a:srgbClr val="000000"/>
                        </a:solidFill>
                        <a:latin typeface="Calibri"/>
                      </a:endParaRPr>
                    </a:p>
                  </a:txBody>
                  <a:tcPr marL="8835" marR="8835" marT="8835" marB="0" anchor="b">
                    <a:lnL>
                      <a:noFill/>
                    </a:lnL>
                    <a:lnR>
                      <a:noFill/>
                    </a:lnR>
                    <a:lnT>
                      <a:noFill/>
                    </a:lnT>
                    <a:lnB>
                      <a:noFill/>
                    </a:lnB>
                  </a:tcPr>
                </a:tc>
                <a:tc>
                  <a:txBody>
                    <a:bodyPr/>
                    <a:lstStyle/>
                    <a:p>
                      <a:pPr algn="ctr" fontAlgn="b"/>
                      <a:endParaRPr lang="el-GR" sz="1400" b="0" i="0" u="none" strike="noStrike" dirty="0">
                        <a:solidFill>
                          <a:srgbClr val="000000"/>
                        </a:solidFill>
                        <a:latin typeface="Calibri"/>
                      </a:endParaRPr>
                    </a:p>
                  </a:txBody>
                  <a:tcPr marL="8835" marR="8835" marT="8835" marB="0" anchor="b">
                    <a:lnL>
                      <a:noFill/>
                    </a:lnL>
                    <a:lnR>
                      <a:noFill/>
                    </a:lnR>
                    <a:lnT>
                      <a:noFill/>
                    </a:lnT>
                    <a:lnB>
                      <a:noFill/>
                    </a:lnB>
                  </a:tcPr>
                </a:tc>
                <a:tc>
                  <a:txBody>
                    <a:bodyPr/>
                    <a:lstStyle/>
                    <a:p>
                      <a:pPr algn="ctr" fontAlgn="b"/>
                      <a:endParaRPr lang="el-GR" sz="1400" b="0" i="0" u="none" strike="noStrike" dirty="0">
                        <a:solidFill>
                          <a:srgbClr val="000000"/>
                        </a:solidFill>
                        <a:latin typeface="Calibri"/>
                      </a:endParaRPr>
                    </a:p>
                  </a:txBody>
                  <a:tcPr marL="8835" marR="8835" marT="8835" marB="0" anchor="b">
                    <a:lnL>
                      <a:noFill/>
                    </a:lnL>
                    <a:lnR>
                      <a:noFill/>
                    </a:lnR>
                    <a:lnT>
                      <a:noFill/>
                    </a:lnT>
                    <a:lnB>
                      <a:noFill/>
                    </a:lnB>
                  </a:tcPr>
                </a:tc>
                <a:extLst>
                  <a:ext uri="{0D108BD9-81ED-4DB2-BD59-A6C34878D82A}">
                    <a16:rowId xmlns:a16="http://schemas.microsoft.com/office/drawing/2014/main" val="10016"/>
                  </a:ext>
                </a:extLst>
              </a:tr>
              <a:tr h="220526">
                <a:tc>
                  <a:txBody>
                    <a:bodyPr/>
                    <a:lstStyle/>
                    <a:p>
                      <a:pPr algn="l" fontAlgn="b"/>
                      <a:r>
                        <a:rPr lang="el-GR" sz="1400" b="0" i="0" u="none" strike="noStrike" dirty="0">
                          <a:solidFill>
                            <a:srgbClr val="000000"/>
                          </a:solidFill>
                          <a:latin typeface="Calibri"/>
                        </a:rPr>
                        <a:t>Μακροπρ. Δάνεια</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15</a:t>
                      </a:r>
                      <a:r>
                        <a:rPr lang="en-US" sz="1400" b="0" i="0" u="none" strike="noStrike" dirty="0">
                          <a:solidFill>
                            <a:srgbClr val="000000"/>
                          </a:solidFill>
                          <a:latin typeface="Calibri"/>
                        </a:rPr>
                        <a:t>.</a:t>
                      </a:r>
                      <a:r>
                        <a:rPr lang="el-GR" sz="1400" b="0" i="0" u="none" strike="noStrike" dirty="0">
                          <a:solidFill>
                            <a:srgbClr val="000000"/>
                          </a:solidFill>
                          <a:latin typeface="Calibri"/>
                        </a:rPr>
                        <a:t>000</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23</a:t>
                      </a:r>
                      <a:r>
                        <a:rPr lang="en-US" sz="1400" b="0" i="0" u="none" strike="noStrike" dirty="0">
                          <a:solidFill>
                            <a:srgbClr val="000000"/>
                          </a:solidFill>
                          <a:latin typeface="Calibri"/>
                        </a:rPr>
                        <a:t>.</a:t>
                      </a:r>
                      <a:r>
                        <a:rPr lang="el-GR" sz="1400" b="0" i="0" u="none" strike="noStrike" dirty="0">
                          <a:solidFill>
                            <a:srgbClr val="000000"/>
                          </a:solidFill>
                          <a:latin typeface="Calibri"/>
                        </a:rPr>
                        <a:t>000</a:t>
                      </a:r>
                    </a:p>
                  </a:txBody>
                  <a:tcPr marL="8835" marR="8835" marT="8835" marB="0" anchor="b">
                    <a:lnL>
                      <a:noFill/>
                    </a:lnL>
                    <a:lnR>
                      <a:noFill/>
                    </a:lnR>
                    <a:lnT>
                      <a:noFill/>
                    </a:lnT>
                    <a:lnB>
                      <a:noFill/>
                    </a:lnB>
                  </a:tcPr>
                </a:tc>
                <a:tc>
                  <a:txBody>
                    <a:bodyPr/>
                    <a:lstStyle/>
                    <a:p>
                      <a:pPr algn="ctr" fontAlgn="b"/>
                      <a:endParaRPr lang="el-GR" sz="1400" b="0" i="0" u="none" strike="noStrike" dirty="0">
                        <a:solidFill>
                          <a:srgbClr val="000000"/>
                        </a:solidFill>
                        <a:latin typeface="Calibri"/>
                      </a:endParaRPr>
                    </a:p>
                  </a:txBody>
                  <a:tcPr marL="8835" marR="8835" marT="8835" marB="0" anchor="b">
                    <a:lnL>
                      <a:noFill/>
                    </a:lnL>
                    <a:lnR>
                      <a:noFill/>
                    </a:lnR>
                    <a:lnT>
                      <a:noFill/>
                    </a:lnT>
                    <a:lnB>
                      <a:noFill/>
                    </a:lnB>
                  </a:tcPr>
                </a:tc>
                <a:extLst>
                  <a:ext uri="{0D108BD9-81ED-4DB2-BD59-A6C34878D82A}">
                    <a16:rowId xmlns:a16="http://schemas.microsoft.com/office/drawing/2014/main" val="10017"/>
                  </a:ext>
                </a:extLst>
              </a:tr>
              <a:tr h="220526">
                <a:tc>
                  <a:txBody>
                    <a:bodyPr/>
                    <a:lstStyle/>
                    <a:p>
                      <a:pPr algn="l" fontAlgn="b"/>
                      <a:r>
                        <a:rPr lang="el-GR" sz="1400" b="1" i="0" u="none" strike="noStrike" dirty="0">
                          <a:solidFill>
                            <a:srgbClr val="000000"/>
                          </a:solidFill>
                          <a:latin typeface="Calibri"/>
                        </a:rPr>
                        <a:t>Ίδια Κεφάλαια</a:t>
                      </a:r>
                    </a:p>
                  </a:txBody>
                  <a:tcPr marL="8835" marR="8835" marT="8835" marB="0" anchor="b">
                    <a:lnL>
                      <a:noFill/>
                    </a:lnL>
                    <a:lnR>
                      <a:noFill/>
                    </a:lnR>
                    <a:lnT>
                      <a:noFill/>
                    </a:lnT>
                    <a:lnB>
                      <a:noFill/>
                    </a:lnB>
                  </a:tcPr>
                </a:tc>
                <a:tc>
                  <a:txBody>
                    <a:bodyPr/>
                    <a:lstStyle/>
                    <a:p>
                      <a:pPr algn="ctr" fontAlgn="b"/>
                      <a:endParaRPr lang="el-GR" sz="1400" b="0" i="0" u="none" strike="noStrike" dirty="0">
                        <a:solidFill>
                          <a:srgbClr val="000000"/>
                        </a:solidFill>
                        <a:latin typeface="Calibri"/>
                      </a:endParaRPr>
                    </a:p>
                  </a:txBody>
                  <a:tcPr marL="8835" marR="8835" marT="8835" marB="0" anchor="b">
                    <a:lnL>
                      <a:noFill/>
                    </a:lnL>
                    <a:lnR>
                      <a:noFill/>
                    </a:lnR>
                    <a:lnT>
                      <a:noFill/>
                    </a:lnT>
                    <a:lnB>
                      <a:noFill/>
                    </a:lnB>
                  </a:tcPr>
                </a:tc>
                <a:tc>
                  <a:txBody>
                    <a:bodyPr/>
                    <a:lstStyle/>
                    <a:p>
                      <a:pPr algn="ctr" fontAlgn="b"/>
                      <a:endParaRPr lang="el-GR" sz="1400" b="0" i="0" u="none" strike="noStrike" dirty="0">
                        <a:solidFill>
                          <a:srgbClr val="000000"/>
                        </a:solidFill>
                        <a:latin typeface="Calibri"/>
                      </a:endParaRPr>
                    </a:p>
                  </a:txBody>
                  <a:tcPr marL="8835" marR="8835" marT="8835" marB="0" anchor="b">
                    <a:lnL>
                      <a:noFill/>
                    </a:lnL>
                    <a:lnR>
                      <a:noFill/>
                    </a:lnR>
                    <a:lnT>
                      <a:noFill/>
                    </a:lnT>
                    <a:lnB>
                      <a:noFill/>
                    </a:lnB>
                  </a:tcPr>
                </a:tc>
                <a:tc>
                  <a:txBody>
                    <a:bodyPr/>
                    <a:lstStyle/>
                    <a:p>
                      <a:pPr algn="ctr" fontAlgn="b"/>
                      <a:endParaRPr lang="el-GR" sz="1400" b="0" i="0" u="none" strike="noStrike" dirty="0">
                        <a:solidFill>
                          <a:srgbClr val="000000"/>
                        </a:solidFill>
                        <a:latin typeface="Calibri"/>
                      </a:endParaRPr>
                    </a:p>
                  </a:txBody>
                  <a:tcPr marL="8835" marR="8835" marT="8835" marB="0" anchor="b">
                    <a:lnL>
                      <a:noFill/>
                    </a:lnL>
                    <a:lnR>
                      <a:noFill/>
                    </a:lnR>
                    <a:lnT>
                      <a:noFill/>
                    </a:lnT>
                    <a:lnB>
                      <a:noFill/>
                    </a:lnB>
                  </a:tcPr>
                </a:tc>
                <a:extLst>
                  <a:ext uri="{0D108BD9-81ED-4DB2-BD59-A6C34878D82A}">
                    <a16:rowId xmlns:a16="http://schemas.microsoft.com/office/drawing/2014/main" val="10018"/>
                  </a:ext>
                </a:extLst>
              </a:tr>
              <a:tr h="220526">
                <a:tc>
                  <a:txBody>
                    <a:bodyPr/>
                    <a:lstStyle/>
                    <a:p>
                      <a:pPr algn="l" fontAlgn="b"/>
                      <a:r>
                        <a:rPr lang="el-GR" sz="1400" b="0" i="0" u="none" strike="noStrike">
                          <a:solidFill>
                            <a:srgbClr val="000000"/>
                          </a:solidFill>
                          <a:latin typeface="Calibri"/>
                        </a:rPr>
                        <a:t>Μετοχικό Κεφάλαιο</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30</a:t>
                      </a:r>
                      <a:r>
                        <a:rPr lang="en-US" sz="1400" b="0" i="0" u="none" strike="noStrike" dirty="0">
                          <a:solidFill>
                            <a:srgbClr val="000000"/>
                          </a:solidFill>
                          <a:latin typeface="Calibri"/>
                        </a:rPr>
                        <a:t>.</a:t>
                      </a:r>
                      <a:r>
                        <a:rPr lang="el-GR" sz="1400" b="0" i="0" u="none" strike="noStrike" dirty="0">
                          <a:solidFill>
                            <a:srgbClr val="000000"/>
                          </a:solidFill>
                          <a:latin typeface="Calibri"/>
                        </a:rPr>
                        <a:t>000</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20</a:t>
                      </a:r>
                      <a:r>
                        <a:rPr lang="en-US" sz="1400" b="0" i="0" u="none" strike="noStrike" dirty="0">
                          <a:solidFill>
                            <a:srgbClr val="000000"/>
                          </a:solidFill>
                          <a:latin typeface="Calibri"/>
                        </a:rPr>
                        <a:t>.</a:t>
                      </a:r>
                      <a:r>
                        <a:rPr lang="el-GR" sz="1400" b="0" i="0" u="none" strike="noStrike" dirty="0">
                          <a:solidFill>
                            <a:srgbClr val="000000"/>
                          </a:solidFill>
                          <a:latin typeface="Calibri"/>
                        </a:rPr>
                        <a:t>000</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         10.000  </a:t>
                      </a:r>
                    </a:p>
                  </a:txBody>
                  <a:tcPr marL="8835" marR="8835" marT="8835" marB="0" anchor="b">
                    <a:lnL>
                      <a:noFill/>
                    </a:lnL>
                    <a:lnR>
                      <a:noFill/>
                    </a:lnR>
                    <a:lnT>
                      <a:noFill/>
                    </a:lnT>
                    <a:lnB>
                      <a:noFill/>
                    </a:lnB>
                  </a:tcPr>
                </a:tc>
                <a:extLst>
                  <a:ext uri="{0D108BD9-81ED-4DB2-BD59-A6C34878D82A}">
                    <a16:rowId xmlns:a16="http://schemas.microsoft.com/office/drawing/2014/main" val="10019"/>
                  </a:ext>
                </a:extLst>
              </a:tr>
              <a:tr h="220526">
                <a:tc>
                  <a:txBody>
                    <a:bodyPr/>
                    <a:lstStyle/>
                    <a:p>
                      <a:pPr algn="l" fontAlgn="b"/>
                      <a:r>
                        <a:rPr lang="el-GR" sz="1400" b="0" i="0" u="none" strike="noStrike" dirty="0">
                          <a:solidFill>
                            <a:srgbClr val="000000"/>
                          </a:solidFill>
                          <a:latin typeface="Calibri"/>
                        </a:rPr>
                        <a:t>Αδιανέμητα</a:t>
                      </a:r>
                      <a:r>
                        <a:rPr lang="el-GR" sz="1400" b="0" i="0" u="none" strike="noStrike" baseline="0" dirty="0">
                          <a:solidFill>
                            <a:srgbClr val="000000"/>
                          </a:solidFill>
                          <a:latin typeface="Calibri"/>
                        </a:rPr>
                        <a:t> </a:t>
                      </a:r>
                      <a:r>
                        <a:rPr lang="el-GR" sz="1400" b="0" i="0" u="none" strike="noStrike" dirty="0">
                          <a:solidFill>
                            <a:srgbClr val="000000"/>
                          </a:solidFill>
                          <a:latin typeface="Calibri"/>
                        </a:rPr>
                        <a:t>Κέρδη</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51</a:t>
                      </a:r>
                      <a:r>
                        <a:rPr lang="en-US" sz="1400" b="0" i="0" u="none" strike="noStrike" dirty="0">
                          <a:solidFill>
                            <a:srgbClr val="000000"/>
                          </a:solidFill>
                          <a:latin typeface="Calibri"/>
                        </a:rPr>
                        <a:t>.</a:t>
                      </a:r>
                      <a:r>
                        <a:rPr lang="el-GR" sz="1400" b="0" i="0" u="none" strike="noStrike" dirty="0">
                          <a:solidFill>
                            <a:srgbClr val="000000"/>
                          </a:solidFill>
                          <a:latin typeface="Calibri"/>
                        </a:rPr>
                        <a:t>423</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45</a:t>
                      </a:r>
                      <a:r>
                        <a:rPr lang="en-US" sz="1400" b="0" i="0" u="none" strike="noStrike" dirty="0">
                          <a:solidFill>
                            <a:srgbClr val="000000"/>
                          </a:solidFill>
                          <a:latin typeface="Calibri"/>
                        </a:rPr>
                        <a:t>.</a:t>
                      </a:r>
                      <a:r>
                        <a:rPr lang="el-GR" sz="1400" b="0" i="0" u="none" strike="noStrike" dirty="0">
                          <a:solidFill>
                            <a:srgbClr val="000000"/>
                          </a:solidFill>
                          <a:latin typeface="Calibri"/>
                        </a:rPr>
                        <a:t>723</a:t>
                      </a:r>
                    </a:p>
                  </a:txBody>
                  <a:tcPr marL="8835" marR="8835" marT="8835" marB="0" anchor="b">
                    <a:lnL>
                      <a:noFill/>
                    </a:lnL>
                    <a:lnR>
                      <a:noFill/>
                    </a:lnR>
                    <a:lnT>
                      <a:noFill/>
                    </a:lnT>
                    <a:lnB>
                      <a:noFill/>
                    </a:lnB>
                  </a:tcPr>
                </a:tc>
                <a:tc>
                  <a:txBody>
                    <a:bodyPr/>
                    <a:lstStyle/>
                    <a:p>
                      <a:pPr algn="ctr" fontAlgn="b"/>
                      <a:endParaRPr lang="el-GR" sz="1400" b="0" i="0" u="none" strike="noStrike" dirty="0">
                        <a:solidFill>
                          <a:srgbClr val="000000"/>
                        </a:solidFill>
                        <a:latin typeface="Calibri"/>
                      </a:endParaRPr>
                    </a:p>
                  </a:txBody>
                  <a:tcPr marL="8835" marR="8835" marT="8835" marB="0" anchor="b">
                    <a:lnL>
                      <a:noFill/>
                    </a:lnL>
                    <a:lnR>
                      <a:noFill/>
                    </a:lnR>
                    <a:lnT>
                      <a:noFill/>
                    </a:lnT>
                    <a:lnB>
                      <a:noFill/>
                    </a:lnB>
                  </a:tcPr>
                </a:tc>
                <a:extLst>
                  <a:ext uri="{0D108BD9-81ED-4DB2-BD59-A6C34878D82A}">
                    <a16:rowId xmlns:a16="http://schemas.microsoft.com/office/drawing/2014/main" val="10020"/>
                  </a:ext>
                </a:extLst>
              </a:tr>
              <a:tr h="220526">
                <a:tc>
                  <a:txBody>
                    <a:bodyPr/>
                    <a:lstStyle/>
                    <a:p>
                      <a:pPr algn="l" fontAlgn="b"/>
                      <a:r>
                        <a:rPr lang="el-GR" sz="1400" b="1" i="0" u="none" strike="noStrike">
                          <a:solidFill>
                            <a:srgbClr val="000000"/>
                          </a:solidFill>
                          <a:latin typeface="Calibri"/>
                        </a:rPr>
                        <a:t>Σύνολο Ιδίων Κεφαλαίων</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81</a:t>
                      </a:r>
                      <a:r>
                        <a:rPr lang="en-US" sz="1400" b="0" i="0" u="none" strike="noStrike" dirty="0">
                          <a:solidFill>
                            <a:srgbClr val="000000"/>
                          </a:solidFill>
                          <a:latin typeface="Calibri"/>
                        </a:rPr>
                        <a:t>.</a:t>
                      </a:r>
                      <a:r>
                        <a:rPr lang="el-GR" sz="1400" b="0" i="0" u="none" strike="noStrike" dirty="0">
                          <a:solidFill>
                            <a:srgbClr val="000000"/>
                          </a:solidFill>
                          <a:latin typeface="Calibri"/>
                        </a:rPr>
                        <a:t>423</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65</a:t>
                      </a:r>
                      <a:r>
                        <a:rPr lang="en-US" sz="1400" b="0" i="0" u="none" strike="noStrike" dirty="0">
                          <a:solidFill>
                            <a:srgbClr val="000000"/>
                          </a:solidFill>
                          <a:latin typeface="Calibri"/>
                        </a:rPr>
                        <a:t>.</a:t>
                      </a:r>
                      <a:r>
                        <a:rPr lang="el-GR" sz="1400" b="0" i="0" u="none" strike="noStrike" dirty="0">
                          <a:solidFill>
                            <a:srgbClr val="000000"/>
                          </a:solidFill>
                          <a:latin typeface="Calibri"/>
                        </a:rPr>
                        <a:t>723</a:t>
                      </a:r>
                    </a:p>
                  </a:txBody>
                  <a:tcPr marL="8835" marR="8835" marT="8835" marB="0" anchor="b">
                    <a:lnL>
                      <a:noFill/>
                    </a:lnL>
                    <a:lnR>
                      <a:noFill/>
                    </a:lnR>
                    <a:lnT>
                      <a:noFill/>
                    </a:lnT>
                    <a:lnB>
                      <a:noFill/>
                    </a:lnB>
                  </a:tcPr>
                </a:tc>
                <a:tc>
                  <a:txBody>
                    <a:bodyPr/>
                    <a:lstStyle/>
                    <a:p>
                      <a:pPr algn="ctr" fontAlgn="b"/>
                      <a:endParaRPr lang="el-GR" sz="1400" b="0" i="0" u="none" strike="noStrike" dirty="0">
                        <a:solidFill>
                          <a:srgbClr val="000000"/>
                        </a:solidFill>
                        <a:latin typeface="Calibri"/>
                      </a:endParaRPr>
                    </a:p>
                  </a:txBody>
                  <a:tcPr marL="8835" marR="8835" marT="8835" marB="0" anchor="b">
                    <a:lnL>
                      <a:noFill/>
                    </a:lnL>
                    <a:lnR>
                      <a:noFill/>
                    </a:lnR>
                    <a:lnT>
                      <a:noFill/>
                    </a:lnT>
                    <a:lnB>
                      <a:noFill/>
                    </a:lnB>
                  </a:tcPr>
                </a:tc>
                <a:extLst>
                  <a:ext uri="{0D108BD9-81ED-4DB2-BD59-A6C34878D82A}">
                    <a16:rowId xmlns:a16="http://schemas.microsoft.com/office/drawing/2014/main" val="10021"/>
                  </a:ext>
                </a:extLst>
              </a:tr>
              <a:tr h="220526">
                <a:tc>
                  <a:txBody>
                    <a:bodyPr/>
                    <a:lstStyle/>
                    <a:p>
                      <a:pPr algn="l" fontAlgn="b"/>
                      <a:r>
                        <a:rPr lang="el-GR" sz="1400" b="1" i="0" u="none" strike="noStrike" dirty="0">
                          <a:solidFill>
                            <a:srgbClr val="000000"/>
                          </a:solidFill>
                          <a:latin typeface="Calibri"/>
                        </a:rPr>
                        <a:t>Σύνολο Παθητικού</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124</a:t>
                      </a:r>
                      <a:r>
                        <a:rPr lang="en-US" sz="1400" b="0" i="0" u="none" strike="noStrike" dirty="0">
                          <a:solidFill>
                            <a:srgbClr val="000000"/>
                          </a:solidFill>
                          <a:latin typeface="Calibri"/>
                        </a:rPr>
                        <a:t>.</a:t>
                      </a:r>
                      <a:r>
                        <a:rPr lang="el-GR" sz="1400" b="0" i="0" u="none" strike="noStrike" dirty="0">
                          <a:solidFill>
                            <a:srgbClr val="000000"/>
                          </a:solidFill>
                          <a:latin typeface="Calibri"/>
                        </a:rPr>
                        <a:t>538</a:t>
                      </a:r>
                    </a:p>
                  </a:txBody>
                  <a:tcPr marL="8835" marR="8835" marT="8835" marB="0" anchor="b">
                    <a:lnL>
                      <a:noFill/>
                    </a:lnL>
                    <a:lnR>
                      <a:noFill/>
                    </a:lnR>
                    <a:lnT>
                      <a:noFill/>
                    </a:lnT>
                    <a:lnB>
                      <a:noFill/>
                    </a:lnB>
                  </a:tcPr>
                </a:tc>
                <a:tc>
                  <a:txBody>
                    <a:bodyPr/>
                    <a:lstStyle/>
                    <a:p>
                      <a:pPr algn="ctr" fontAlgn="b"/>
                      <a:r>
                        <a:rPr lang="el-GR" sz="1400" b="0" i="0" u="none" strike="noStrike" dirty="0">
                          <a:solidFill>
                            <a:srgbClr val="000000"/>
                          </a:solidFill>
                          <a:latin typeface="Calibri"/>
                        </a:rPr>
                        <a:t>118</a:t>
                      </a:r>
                      <a:r>
                        <a:rPr lang="en-US" sz="1400" b="0" i="0" u="none" strike="noStrike" dirty="0">
                          <a:solidFill>
                            <a:srgbClr val="000000"/>
                          </a:solidFill>
                          <a:latin typeface="Calibri"/>
                        </a:rPr>
                        <a:t>.</a:t>
                      </a:r>
                      <a:r>
                        <a:rPr lang="el-GR" sz="1400" b="0" i="0" u="none" strike="noStrike" dirty="0">
                          <a:solidFill>
                            <a:srgbClr val="000000"/>
                          </a:solidFill>
                          <a:latin typeface="Calibri"/>
                        </a:rPr>
                        <a:t>732</a:t>
                      </a:r>
                    </a:p>
                  </a:txBody>
                  <a:tcPr marL="8835" marR="8835" marT="8835" marB="0" anchor="b">
                    <a:lnL>
                      <a:noFill/>
                    </a:lnL>
                    <a:lnR>
                      <a:noFill/>
                    </a:lnR>
                    <a:lnT>
                      <a:noFill/>
                    </a:lnT>
                    <a:lnB>
                      <a:noFill/>
                    </a:lnB>
                  </a:tcPr>
                </a:tc>
                <a:tc>
                  <a:txBody>
                    <a:bodyPr/>
                    <a:lstStyle/>
                    <a:p>
                      <a:pPr algn="ctr" fontAlgn="b"/>
                      <a:endParaRPr lang="el-GR" sz="1400" b="0" i="0" u="none" strike="noStrike" dirty="0">
                        <a:solidFill>
                          <a:srgbClr val="000000"/>
                        </a:solidFill>
                        <a:latin typeface="Calibri"/>
                      </a:endParaRPr>
                    </a:p>
                  </a:txBody>
                  <a:tcPr marL="8835" marR="8835" marT="8835" marB="0" anchor="b">
                    <a:lnL>
                      <a:noFill/>
                    </a:lnL>
                    <a:lnR>
                      <a:noFill/>
                    </a:lnR>
                    <a:lnT>
                      <a:noFill/>
                    </a:lnT>
                    <a:lnB>
                      <a:noFill/>
                    </a:lnB>
                  </a:tcPr>
                </a:tc>
                <a:extLst>
                  <a:ext uri="{0D108BD9-81ED-4DB2-BD59-A6C34878D82A}">
                    <a16:rowId xmlns:a16="http://schemas.microsoft.com/office/drawing/2014/main" val="10022"/>
                  </a:ext>
                </a:extLst>
              </a:tr>
            </a:tbl>
          </a:graphicData>
        </a:graphic>
      </p:graphicFrame>
      <p:sp>
        <p:nvSpPr>
          <p:cNvPr id="6" name="5 - Ορθογώνιο"/>
          <p:cNvSpPr/>
          <p:nvPr/>
        </p:nvSpPr>
        <p:spPr>
          <a:xfrm>
            <a:off x="446775" y="4423954"/>
            <a:ext cx="4952540" cy="196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l-GR" sz="1200" b="1" dirty="0">
                <a:solidFill>
                  <a:schemeClr val="tx1"/>
                </a:solidFill>
              </a:rPr>
              <a:t>Επιπλέον πληροφορίες που δίνονται</a:t>
            </a:r>
            <a:r>
              <a:rPr lang="en-US" sz="1200" dirty="0">
                <a:solidFill>
                  <a:schemeClr val="tx1"/>
                </a:solidFill>
              </a:rPr>
              <a:t>: </a:t>
            </a:r>
            <a:endParaRPr lang="el-GR" sz="1200" dirty="0">
              <a:solidFill>
                <a:schemeClr val="tx1"/>
              </a:solidFill>
            </a:endParaRPr>
          </a:p>
          <a:p>
            <a:pPr algn="just">
              <a:buNone/>
            </a:pPr>
            <a:r>
              <a:rPr lang="el-GR" sz="1200" b="1" dirty="0">
                <a:solidFill>
                  <a:schemeClr val="tx1"/>
                </a:solidFill>
              </a:rPr>
              <a:t>(α) </a:t>
            </a:r>
            <a:r>
              <a:rPr lang="el-GR" sz="1200" dirty="0">
                <a:solidFill>
                  <a:schemeClr val="tx1"/>
                </a:solidFill>
              </a:rPr>
              <a:t>Η απόσβεση για το 2018 ήταν €14.400</a:t>
            </a:r>
            <a:endParaRPr lang="en-US" sz="1200" dirty="0">
              <a:solidFill>
                <a:schemeClr val="tx1"/>
              </a:solidFill>
            </a:endParaRPr>
          </a:p>
          <a:p>
            <a:pPr algn="just">
              <a:buNone/>
            </a:pPr>
            <a:r>
              <a:rPr lang="el-GR" sz="1200" b="1" dirty="0">
                <a:solidFill>
                  <a:schemeClr val="tx1"/>
                </a:solidFill>
              </a:rPr>
              <a:t> (β)</a:t>
            </a:r>
            <a:r>
              <a:rPr lang="el-GR" sz="1200" dirty="0">
                <a:solidFill>
                  <a:schemeClr val="tx1"/>
                </a:solidFill>
              </a:rPr>
              <a:t> Εξοπλισμός με ιστορικό κόστος €15.000 και συσσωρευμένη απόσβεση €5.000, πωλήθηκε για €7.000 το 2018.</a:t>
            </a:r>
          </a:p>
          <a:p>
            <a:pPr algn="just">
              <a:buNone/>
            </a:pPr>
            <a:r>
              <a:rPr lang="el-GR" sz="1200" b="1" dirty="0">
                <a:solidFill>
                  <a:schemeClr val="tx1"/>
                </a:solidFill>
              </a:rPr>
              <a:t>(γ) </a:t>
            </a:r>
            <a:r>
              <a:rPr lang="el-GR" sz="1200" dirty="0">
                <a:solidFill>
                  <a:schemeClr val="tx1"/>
                </a:solidFill>
              </a:rPr>
              <a:t>Το 2018 αγοράστηκε εξοπλισμός αξίας €20.000.</a:t>
            </a:r>
            <a:r>
              <a:rPr lang="el-GR" sz="1200" b="1" dirty="0">
                <a:solidFill>
                  <a:schemeClr val="tx1"/>
                </a:solidFill>
              </a:rPr>
              <a:t> </a:t>
            </a:r>
            <a:endParaRPr lang="en-US" sz="1200" b="1" dirty="0">
              <a:solidFill>
                <a:schemeClr val="tx1"/>
              </a:solidFill>
            </a:endParaRPr>
          </a:p>
          <a:p>
            <a:pPr algn="just">
              <a:buNone/>
            </a:pPr>
            <a:r>
              <a:rPr lang="el-GR" sz="1200" b="1" dirty="0">
                <a:solidFill>
                  <a:schemeClr val="tx1"/>
                </a:solidFill>
              </a:rPr>
              <a:t>(δ) </a:t>
            </a:r>
            <a:r>
              <a:rPr lang="el-GR" sz="1200" dirty="0">
                <a:solidFill>
                  <a:schemeClr val="tx1"/>
                </a:solidFill>
              </a:rPr>
              <a:t>Μερίσματα συνολικά €600 πληρώθηκαν το 2018</a:t>
            </a:r>
            <a:r>
              <a:rPr lang="en-US" sz="1200" dirty="0">
                <a:solidFill>
                  <a:schemeClr val="tx1"/>
                </a:solidFill>
              </a:rPr>
              <a:t>.</a:t>
            </a:r>
            <a:endParaRPr lang="el-GR" sz="1200" dirty="0">
              <a:solidFill>
                <a:schemeClr val="tx1"/>
              </a:solidFill>
            </a:endParaRPr>
          </a:p>
          <a:p>
            <a:pPr algn="just">
              <a:buNone/>
            </a:pPr>
            <a:r>
              <a:rPr lang="el-GR" sz="1200" b="1" dirty="0">
                <a:solidFill>
                  <a:schemeClr val="tx1"/>
                </a:solidFill>
              </a:rPr>
              <a:t>(ε) </a:t>
            </a:r>
            <a:r>
              <a:rPr lang="el-GR" sz="1200" dirty="0">
                <a:solidFill>
                  <a:schemeClr val="tx1"/>
                </a:solidFill>
              </a:rPr>
              <a:t>Δανεισμός €4.000 &amp; αποπληρωμή δανείου € 12.000 για το 2018. </a:t>
            </a:r>
            <a:r>
              <a:rPr lang="el-GR" sz="1200" b="1" dirty="0">
                <a:solidFill>
                  <a:schemeClr val="tx1"/>
                </a:solidFill>
              </a:rPr>
              <a:t>(στ) </a:t>
            </a:r>
            <a:r>
              <a:rPr lang="el-GR" sz="1200" dirty="0">
                <a:solidFill>
                  <a:schemeClr val="tx1"/>
                </a:solidFill>
              </a:rPr>
              <a:t>Το έξοδο για τόκους της περιόδου ισούται με τους τόκους που πληρώθηκαν για την περίοδο.</a:t>
            </a:r>
            <a:r>
              <a:rPr lang="en-US" sz="1200" dirty="0">
                <a:solidFill>
                  <a:schemeClr val="tx1"/>
                </a:solidFill>
              </a:rPr>
              <a:t> </a:t>
            </a:r>
          </a:p>
          <a:p>
            <a:pPr algn="just">
              <a:buNone/>
            </a:pPr>
            <a:r>
              <a:rPr lang="en-US" sz="1200" b="1" dirty="0">
                <a:solidFill>
                  <a:schemeClr val="tx1"/>
                </a:solidFill>
              </a:rPr>
              <a:t>(</a:t>
            </a:r>
            <a:r>
              <a:rPr lang="el-GR" sz="1200" b="1" dirty="0">
                <a:solidFill>
                  <a:schemeClr val="tx1"/>
                </a:solidFill>
              </a:rPr>
              <a:t>ζ) </a:t>
            </a:r>
            <a:r>
              <a:rPr lang="el-GR" sz="1200" dirty="0">
                <a:solidFill>
                  <a:schemeClr val="tx1"/>
                </a:solidFill>
              </a:rPr>
              <a:t>Στη διάρκεια του 2018 εκδόθηκαν 1.000 επιπλέον μετοχές οι οποίες πουλήθηκαν για 10</a:t>
            </a:r>
            <a:r>
              <a:rPr lang="el-GR" sz="1200" dirty="0">
                <a:solidFill>
                  <a:schemeClr val="tx1"/>
                </a:solidFill>
                <a:latin typeface="Calibri"/>
              </a:rPr>
              <a:t>€ έκαστη.</a:t>
            </a:r>
            <a:endParaRPr lang="el-GR" sz="1200" dirty="0">
              <a:solidFill>
                <a:schemeClr val="tx1"/>
              </a:solidFill>
            </a:endParaRPr>
          </a:p>
          <a:p>
            <a:endParaRPr lang="el-GR" sz="1200" dirty="0">
              <a:solidFill>
                <a:schemeClr val="tx1"/>
              </a:solidFill>
            </a:endParaRPr>
          </a:p>
          <a:p>
            <a:pPr>
              <a:buNone/>
            </a:pPr>
            <a:endParaRPr lang="el-GR" sz="1200" dirty="0">
              <a:solidFill>
                <a:schemeClr val="tx1"/>
              </a:solidFill>
            </a:endParaRPr>
          </a:p>
          <a:p>
            <a:pPr>
              <a:buNone/>
            </a:pPr>
            <a:endParaRPr lang="el-GR" sz="12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C311D259-74D6-43EB-BA9F-794CD359473C}"/>
              </a:ext>
            </a:extLst>
          </p:cNvPr>
          <p:cNvGraphicFramePr>
            <a:graphicFrameLocks noGrp="1"/>
          </p:cNvGraphicFramePr>
          <p:nvPr>
            <p:extLst>
              <p:ext uri="{D42A27DB-BD31-4B8C-83A1-F6EECF244321}">
                <p14:modId xmlns:p14="http://schemas.microsoft.com/office/powerpoint/2010/main" val="2463696932"/>
              </p:ext>
            </p:extLst>
          </p:nvPr>
        </p:nvGraphicFramePr>
        <p:xfrm>
          <a:off x="674632" y="96053"/>
          <a:ext cx="5229780" cy="6200239"/>
        </p:xfrm>
        <a:graphic>
          <a:graphicData uri="http://schemas.openxmlformats.org/drawingml/2006/table">
            <a:tbl>
              <a:tblPr/>
              <a:tblGrid>
                <a:gridCol w="4232852">
                  <a:extLst>
                    <a:ext uri="{9D8B030D-6E8A-4147-A177-3AD203B41FA5}">
                      <a16:colId xmlns:a16="http://schemas.microsoft.com/office/drawing/2014/main" val="2557560826"/>
                    </a:ext>
                  </a:extLst>
                </a:gridCol>
                <a:gridCol w="245146">
                  <a:extLst>
                    <a:ext uri="{9D8B030D-6E8A-4147-A177-3AD203B41FA5}">
                      <a16:colId xmlns:a16="http://schemas.microsoft.com/office/drawing/2014/main" val="1897433525"/>
                    </a:ext>
                  </a:extLst>
                </a:gridCol>
                <a:gridCol w="751782">
                  <a:extLst>
                    <a:ext uri="{9D8B030D-6E8A-4147-A177-3AD203B41FA5}">
                      <a16:colId xmlns:a16="http://schemas.microsoft.com/office/drawing/2014/main" val="3439361249"/>
                    </a:ext>
                  </a:extLst>
                </a:gridCol>
              </a:tblGrid>
              <a:tr h="163742">
                <a:tc>
                  <a:txBody>
                    <a:bodyPr/>
                    <a:lstStyle/>
                    <a:p>
                      <a:pPr algn="l" fontAlgn="ctr"/>
                      <a:r>
                        <a:rPr lang="el-GR" sz="1000" b="1" i="0" u="sng" strike="noStrike">
                          <a:solidFill>
                            <a:srgbClr val="000000"/>
                          </a:solidFill>
                          <a:effectLst/>
                          <a:latin typeface="Trebuchet MS" panose="020B0603020202020204" pitchFamily="34" charset="0"/>
                        </a:rPr>
                        <a:t>Ποσά -</a:t>
                      </a:r>
                    </a:p>
                  </a:txBody>
                  <a:tcPr marL="6776" marR="6776" marT="6776" marB="0" anchor="ctr">
                    <a:lnL>
                      <a:noFill/>
                    </a:lnL>
                    <a:lnR>
                      <a:noFill/>
                    </a:lnR>
                    <a:lnT>
                      <a:noFill/>
                    </a:lnT>
                    <a:lnB>
                      <a:noFill/>
                    </a:lnB>
                    <a:solidFill>
                      <a:srgbClr val="FFFFFF"/>
                    </a:solidFill>
                  </a:tcPr>
                </a:tc>
                <a:tc>
                  <a:txBody>
                    <a:bodyPr/>
                    <a:lstStyle/>
                    <a:p>
                      <a:pPr algn="l" fontAlgn="ctr"/>
                      <a:r>
                        <a:rPr lang="en-US" sz="1000" b="1"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ctr" fontAlgn="ctr"/>
                      <a:r>
                        <a:rPr lang="en-US" sz="1000" b="1" i="0" u="none" strike="noStrike">
                          <a:solidFill>
                            <a:srgbClr val="000000"/>
                          </a:solidFill>
                          <a:effectLst/>
                          <a:latin typeface="Trebuchet MS" panose="020B0603020202020204" pitchFamily="34" charset="0"/>
                        </a:rPr>
                        <a:t>2018</a:t>
                      </a:r>
                    </a:p>
                  </a:txBody>
                  <a:tcPr marL="6776" marR="6776" marT="6776"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4768375"/>
                  </a:ext>
                </a:extLst>
              </a:tr>
              <a:tr h="163742">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849163285"/>
                  </a:ext>
                </a:extLst>
              </a:tr>
              <a:tr h="163742">
                <a:tc>
                  <a:txBody>
                    <a:bodyPr/>
                    <a:lstStyle/>
                    <a:p>
                      <a:pPr algn="l" fontAlgn="ctr"/>
                      <a:r>
                        <a:rPr lang="el-GR" sz="1000" b="1" i="0" u="sng" strike="noStrike">
                          <a:solidFill>
                            <a:srgbClr val="000000"/>
                          </a:solidFill>
                          <a:effectLst/>
                          <a:latin typeface="Trebuchet MS" panose="020B0603020202020204" pitchFamily="34" charset="0"/>
                        </a:rPr>
                        <a:t>Χρηματοροές από λειτουργικές δραστηριότητες</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extLst>
                  <a:ext uri="{0D108BD9-81ED-4DB2-BD59-A6C34878D82A}">
                    <a16:rowId xmlns:a16="http://schemas.microsoft.com/office/drawing/2014/main" val="4253425078"/>
                  </a:ext>
                </a:extLst>
              </a:tr>
              <a:tr h="163742">
                <a:tc>
                  <a:txBody>
                    <a:bodyPr/>
                    <a:lstStyle/>
                    <a:p>
                      <a:pPr algn="l" fontAlgn="ctr"/>
                      <a:r>
                        <a:rPr lang="el-GR" sz="1000" b="0" i="0" u="none" strike="noStrike">
                          <a:solidFill>
                            <a:srgbClr val="000000"/>
                          </a:solidFill>
                          <a:effectLst/>
                          <a:latin typeface="Trebuchet MS" panose="020B0603020202020204" pitchFamily="34" charset="0"/>
                        </a:rPr>
                        <a:t>Αποτέλεσμα προ φόρων</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rebuchet MS" panose="020B0603020202020204" pitchFamily="34" charset="0"/>
                        </a:rPr>
                        <a:t>12,450.00</a:t>
                      </a:r>
                    </a:p>
                  </a:txBody>
                  <a:tcPr marL="6776" marR="6776" marT="6776" marB="0" anchor="ctr">
                    <a:lnL>
                      <a:noFill/>
                    </a:lnL>
                    <a:lnR>
                      <a:noFill/>
                    </a:lnR>
                    <a:lnT>
                      <a:noFill/>
                    </a:lnT>
                    <a:lnB>
                      <a:noFill/>
                    </a:lnB>
                    <a:solidFill>
                      <a:srgbClr val="FFFFFF"/>
                    </a:solidFill>
                  </a:tcPr>
                </a:tc>
                <a:extLst>
                  <a:ext uri="{0D108BD9-81ED-4DB2-BD59-A6C34878D82A}">
                    <a16:rowId xmlns:a16="http://schemas.microsoft.com/office/drawing/2014/main" val="1161025614"/>
                  </a:ext>
                </a:extLst>
              </a:tr>
              <a:tr h="163742">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extLst>
                  <a:ext uri="{0D108BD9-81ED-4DB2-BD59-A6C34878D82A}">
                    <a16:rowId xmlns:a16="http://schemas.microsoft.com/office/drawing/2014/main" val="2969764203"/>
                  </a:ext>
                </a:extLst>
              </a:tr>
              <a:tr h="163742">
                <a:tc>
                  <a:txBody>
                    <a:bodyPr/>
                    <a:lstStyle/>
                    <a:p>
                      <a:pPr algn="l" fontAlgn="ctr"/>
                      <a:r>
                        <a:rPr lang="el-GR" sz="1000" b="1" i="0" u="sng" strike="noStrike">
                          <a:solidFill>
                            <a:srgbClr val="000000"/>
                          </a:solidFill>
                          <a:effectLst/>
                          <a:latin typeface="Trebuchet MS" panose="020B0603020202020204" pitchFamily="34" charset="0"/>
                        </a:rPr>
                        <a:t>Πλέον ή μείον προσαρμογές για:</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extLst>
                  <a:ext uri="{0D108BD9-81ED-4DB2-BD59-A6C34878D82A}">
                    <a16:rowId xmlns:a16="http://schemas.microsoft.com/office/drawing/2014/main" val="3606404428"/>
                  </a:ext>
                </a:extLst>
              </a:tr>
              <a:tr h="163742">
                <a:tc>
                  <a:txBody>
                    <a:bodyPr/>
                    <a:lstStyle/>
                    <a:p>
                      <a:pPr algn="l" fontAlgn="ctr"/>
                      <a:r>
                        <a:rPr lang="el-GR" sz="1000" b="0" i="0" u="none" strike="noStrike">
                          <a:solidFill>
                            <a:srgbClr val="000000"/>
                          </a:solidFill>
                          <a:effectLst/>
                          <a:latin typeface="Trebuchet MS" panose="020B0603020202020204" pitchFamily="34" charset="0"/>
                        </a:rPr>
                        <a:t>Ζημία από πώληση εξοπλισμού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rebuchet MS" panose="020B0603020202020204" pitchFamily="34" charset="0"/>
                        </a:rPr>
                        <a:t>3,000.00</a:t>
                      </a:r>
                    </a:p>
                  </a:txBody>
                  <a:tcPr marL="6776" marR="6776" marT="6776" marB="0" anchor="ctr">
                    <a:lnL>
                      <a:noFill/>
                    </a:lnL>
                    <a:lnR>
                      <a:noFill/>
                    </a:lnR>
                    <a:lnT>
                      <a:noFill/>
                    </a:lnT>
                    <a:lnB>
                      <a:noFill/>
                    </a:lnB>
                    <a:solidFill>
                      <a:srgbClr val="FFFFFF"/>
                    </a:solidFill>
                  </a:tcPr>
                </a:tc>
                <a:extLst>
                  <a:ext uri="{0D108BD9-81ED-4DB2-BD59-A6C34878D82A}">
                    <a16:rowId xmlns:a16="http://schemas.microsoft.com/office/drawing/2014/main" val="1582198161"/>
                  </a:ext>
                </a:extLst>
              </a:tr>
              <a:tr h="163742">
                <a:tc>
                  <a:txBody>
                    <a:bodyPr/>
                    <a:lstStyle/>
                    <a:p>
                      <a:pPr algn="l" fontAlgn="ctr"/>
                      <a:r>
                        <a:rPr lang="el-GR" sz="1000" b="0" i="0" u="none" strike="noStrike">
                          <a:solidFill>
                            <a:srgbClr val="000000"/>
                          </a:solidFill>
                          <a:effectLst/>
                          <a:latin typeface="Trebuchet MS" panose="020B0603020202020204" pitchFamily="34" charset="0"/>
                        </a:rPr>
                        <a:t>Αποσβέσεις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rebuchet MS" panose="020B0603020202020204" pitchFamily="34" charset="0"/>
                        </a:rPr>
                        <a:t>14,400.00</a:t>
                      </a:r>
                    </a:p>
                  </a:txBody>
                  <a:tcPr marL="6776" marR="6776" marT="6776" marB="0" anchor="ctr">
                    <a:lnL>
                      <a:noFill/>
                    </a:lnL>
                    <a:lnR>
                      <a:noFill/>
                    </a:lnR>
                    <a:lnT>
                      <a:noFill/>
                    </a:lnT>
                    <a:lnB>
                      <a:noFill/>
                    </a:lnB>
                    <a:solidFill>
                      <a:srgbClr val="FFFFFF"/>
                    </a:solidFill>
                  </a:tcPr>
                </a:tc>
                <a:extLst>
                  <a:ext uri="{0D108BD9-81ED-4DB2-BD59-A6C34878D82A}">
                    <a16:rowId xmlns:a16="http://schemas.microsoft.com/office/drawing/2014/main" val="3870799123"/>
                  </a:ext>
                </a:extLst>
              </a:tr>
              <a:tr h="163742">
                <a:tc>
                  <a:txBody>
                    <a:bodyPr/>
                    <a:lstStyle/>
                    <a:p>
                      <a:pPr algn="l" fontAlgn="ctr"/>
                      <a:r>
                        <a:rPr lang="el-GR" sz="1000" b="0" i="0" u="none" strike="noStrike">
                          <a:solidFill>
                            <a:srgbClr val="000000"/>
                          </a:solidFill>
                          <a:effectLst/>
                          <a:latin typeface="Trebuchet MS" panose="020B0603020202020204" pitchFamily="34" charset="0"/>
                        </a:rPr>
                        <a:t>Μείωση στους εισπρ. λογαρ.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rebuchet MS" panose="020B0603020202020204" pitchFamily="34" charset="0"/>
                        </a:rPr>
                        <a:t>663.00</a:t>
                      </a:r>
                    </a:p>
                  </a:txBody>
                  <a:tcPr marL="6776" marR="6776" marT="6776" marB="0" anchor="ctr">
                    <a:lnL>
                      <a:noFill/>
                    </a:lnL>
                    <a:lnR>
                      <a:noFill/>
                    </a:lnR>
                    <a:lnT>
                      <a:noFill/>
                    </a:lnT>
                    <a:lnB>
                      <a:noFill/>
                    </a:lnB>
                    <a:solidFill>
                      <a:srgbClr val="FFFFFF"/>
                    </a:solidFill>
                  </a:tcPr>
                </a:tc>
                <a:extLst>
                  <a:ext uri="{0D108BD9-81ED-4DB2-BD59-A6C34878D82A}">
                    <a16:rowId xmlns:a16="http://schemas.microsoft.com/office/drawing/2014/main" val="2714759469"/>
                  </a:ext>
                </a:extLst>
              </a:tr>
              <a:tr h="163742">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extLst>
                  <a:ext uri="{0D108BD9-81ED-4DB2-BD59-A6C34878D82A}">
                    <a16:rowId xmlns:a16="http://schemas.microsoft.com/office/drawing/2014/main" val="1716857988"/>
                  </a:ext>
                </a:extLst>
              </a:tr>
              <a:tr h="163742">
                <a:tc>
                  <a:txBody>
                    <a:bodyPr/>
                    <a:lstStyle/>
                    <a:p>
                      <a:pPr algn="l" fontAlgn="ctr"/>
                      <a:r>
                        <a:rPr lang="el-GR" sz="1000" b="1" i="0" u="sng" strike="noStrike">
                          <a:solidFill>
                            <a:srgbClr val="000000"/>
                          </a:solidFill>
                          <a:effectLst/>
                          <a:latin typeface="Trebuchet MS" panose="020B0603020202020204" pitchFamily="34" charset="0"/>
                        </a:rPr>
                        <a:t>Πλέον ή μείον μεταβολές λογαριασμών κεφαλαίου κίνησης</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extLst>
                  <a:ext uri="{0D108BD9-81ED-4DB2-BD59-A6C34878D82A}">
                    <a16:rowId xmlns:a16="http://schemas.microsoft.com/office/drawing/2014/main" val="2847198361"/>
                  </a:ext>
                </a:extLst>
              </a:tr>
              <a:tr h="163742">
                <a:tc>
                  <a:txBody>
                    <a:bodyPr/>
                    <a:lstStyle/>
                    <a:p>
                      <a:pPr algn="l" fontAlgn="ctr"/>
                      <a:r>
                        <a:rPr lang="el-GR" sz="1000" b="0" i="0" u="none" strike="noStrike">
                          <a:solidFill>
                            <a:srgbClr val="000000"/>
                          </a:solidFill>
                          <a:effectLst/>
                          <a:latin typeface="Trebuchet MS" panose="020B0603020202020204" pitchFamily="34" charset="0"/>
                        </a:rPr>
                        <a:t>Αύξηση στο απόθεμα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rebuchet MS" panose="020B0603020202020204" pitchFamily="34" charset="0"/>
                        </a:rPr>
                        <a:t>-249.00</a:t>
                      </a:r>
                    </a:p>
                  </a:txBody>
                  <a:tcPr marL="6776" marR="6776" marT="6776" marB="0" anchor="ctr">
                    <a:lnL>
                      <a:noFill/>
                    </a:lnL>
                    <a:lnR>
                      <a:noFill/>
                    </a:lnR>
                    <a:lnT>
                      <a:noFill/>
                    </a:lnT>
                    <a:lnB>
                      <a:noFill/>
                    </a:lnB>
                    <a:solidFill>
                      <a:srgbClr val="FFFFFF"/>
                    </a:solidFill>
                  </a:tcPr>
                </a:tc>
                <a:extLst>
                  <a:ext uri="{0D108BD9-81ED-4DB2-BD59-A6C34878D82A}">
                    <a16:rowId xmlns:a16="http://schemas.microsoft.com/office/drawing/2014/main" val="3215779760"/>
                  </a:ext>
                </a:extLst>
              </a:tr>
              <a:tr h="163742">
                <a:tc>
                  <a:txBody>
                    <a:bodyPr/>
                    <a:lstStyle/>
                    <a:p>
                      <a:pPr algn="l" fontAlgn="ctr"/>
                      <a:r>
                        <a:rPr lang="el-GR" sz="1000" b="0" i="0" u="none" strike="noStrike">
                          <a:solidFill>
                            <a:srgbClr val="000000"/>
                          </a:solidFill>
                          <a:effectLst/>
                          <a:latin typeface="Trebuchet MS" panose="020B0603020202020204" pitchFamily="34" charset="0"/>
                        </a:rPr>
                        <a:t>Μείωση στους πληρωτ. λογαρ.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rebuchet MS" panose="020B0603020202020204" pitchFamily="34" charset="0"/>
                        </a:rPr>
                        <a:t>-919.00</a:t>
                      </a:r>
                    </a:p>
                  </a:txBody>
                  <a:tcPr marL="6776" marR="6776" marT="6776" marB="0" anchor="ctr">
                    <a:lnL>
                      <a:noFill/>
                    </a:lnL>
                    <a:lnR>
                      <a:noFill/>
                    </a:lnR>
                    <a:lnT>
                      <a:noFill/>
                    </a:lnT>
                    <a:lnB>
                      <a:noFill/>
                    </a:lnB>
                    <a:solidFill>
                      <a:srgbClr val="FFFFFF"/>
                    </a:solidFill>
                  </a:tcPr>
                </a:tc>
                <a:extLst>
                  <a:ext uri="{0D108BD9-81ED-4DB2-BD59-A6C34878D82A}">
                    <a16:rowId xmlns:a16="http://schemas.microsoft.com/office/drawing/2014/main" val="1801807778"/>
                  </a:ext>
                </a:extLst>
              </a:tr>
              <a:tr h="163742">
                <a:tc>
                  <a:txBody>
                    <a:bodyPr/>
                    <a:lstStyle/>
                    <a:p>
                      <a:pPr algn="l" fontAlgn="ctr"/>
                      <a:r>
                        <a:rPr lang="el-GR" sz="1000" b="0" i="0" u="none" strike="noStrike">
                          <a:solidFill>
                            <a:srgbClr val="000000"/>
                          </a:solidFill>
                          <a:effectLst/>
                          <a:latin typeface="Trebuchet MS" panose="020B0603020202020204" pitchFamily="34" charset="0"/>
                        </a:rPr>
                        <a:t>Μείωση στα δεδουλευμ. Έξοδα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rebuchet MS" panose="020B0603020202020204" pitchFamily="34" charset="0"/>
                        </a:rPr>
                        <a:t>-975.00</a:t>
                      </a:r>
                    </a:p>
                  </a:txBody>
                  <a:tcPr marL="6776" marR="6776" marT="6776" marB="0" anchor="ctr">
                    <a:lnL>
                      <a:noFill/>
                    </a:lnL>
                    <a:lnR>
                      <a:noFill/>
                    </a:lnR>
                    <a:lnT>
                      <a:noFill/>
                    </a:lnT>
                    <a:lnB>
                      <a:noFill/>
                    </a:lnB>
                    <a:solidFill>
                      <a:srgbClr val="FFFFFF"/>
                    </a:solidFill>
                  </a:tcPr>
                </a:tc>
                <a:extLst>
                  <a:ext uri="{0D108BD9-81ED-4DB2-BD59-A6C34878D82A}">
                    <a16:rowId xmlns:a16="http://schemas.microsoft.com/office/drawing/2014/main" val="1422470339"/>
                  </a:ext>
                </a:extLst>
              </a:tr>
              <a:tr h="163742">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extLst>
                  <a:ext uri="{0D108BD9-81ED-4DB2-BD59-A6C34878D82A}">
                    <a16:rowId xmlns:a16="http://schemas.microsoft.com/office/drawing/2014/main" val="3983703471"/>
                  </a:ext>
                </a:extLst>
              </a:tr>
              <a:tr h="163742">
                <a:tc>
                  <a:txBody>
                    <a:bodyPr/>
                    <a:lstStyle/>
                    <a:p>
                      <a:pPr algn="l" fontAlgn="ctr"/>
                      <a:r>
                        <a:rPr lang="el-GR" sz="1000" b="1" i="0" u="sng" strike="noStrike">
                          <a:solidFill>
                            <a:srgbClr val="000000"/>
                          </a:solidFill>
                          <a:effectLst/>
                          <a:latin typeface="Trebuchet MS" panose="020B0603020202020204" pitchFamily="34" charset="0"/>
                        </a:rPr>
                        <a:t>Μείον:</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extLst>
                  <a:ext uri="{0D108BD9-81ED-4DB2-BD59-A6C34878D82A}">
                    <a16:rowId xmlns:a16="http://schemas.microsoft.com/office/drawing/2014/main" val="4240054962"/>
                  </a:ext>
                </a:extLst>
              </a:tr>
              <a:tr h="163742">
                <a:tc>
                  <a:txBody>
                    <a:bodyPr/>
                    <a:lstStyle/>
                    <a:p>
                      <a:pPr algn="l" fontAlgn="ctr"/>
                      <a:r>
                        <a:rPr lang="el-GR" sz="1000" b="0" i="0" u="none" strike="noStrike">
                          <a:solidFill>
                            <a:srgbClr val="000000"/>
                          </a:solidFill>
                          <a:effectLst/>
                          <a:latin typeface="Trebuchet MS" panose="020B0603020202020204" pitchFamily="34" charset="0"/>
                        </a:rPr>
                        <a:t>Πληρωμές για χρεωστικούς τόκους</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rebuchet MS" panose="020B0603020202020204" pitchFamily="34" charset="0"/>
                        </a:rPr>
                        <a:t>0.00</a:t>
                      </a:r>
                    </a:p>
                  </a:txBody>
                  <a:tcPr marL="6776" marR="6776" marT="6776" marB="0" anchor="ctr">
                    <a:lnL>
                      <a:noFill/>
                    </a:lnL>
                    <a:lnR>
                      <a:noFill/>
                    </a:lnR>
                    <a:lnT>
                      <a:noFill/>
                    </a:lnT>
                    <a:lnB>
                      <a:noFill/>
                    </a:lnB>
                    <a:solidFill>
                      <a:srgbClr val="FFFFFF"/>
                    </a:solidFill>
                  </a:tcPr>
                </a:tc>
                <a:extLst>
                  <a:ext uri="{0D108BD9-81ED-4DB2-BD59-A6C34878D82A}">
                    <a16:rowId xmlns:a16="http://schemas.microsoft.com/office/drawing/2014/main" val="3799659558"/>
                  </a:ext>
                </a:extLst>
              </a:tr>
              <a:tr h="163742">
                <a:tc>
                  <a:txBody>
                    <a:bodyPr/>
                    <a:lstStyle/>
                    <a:p>
                      <a:pPr algn="l" fontAlgn="ctr"/>
                      <a:r>
                        <a:rPr lang="el-GR" sz="1000" b="0" i="0" u="none" strike="noStrike">
                          <a:solidFill>
                            <a:srgbClr val="000000"/>
                          </a:solidFill>
                          <a:effectLst/>
                          <a:latin typeface="Trebuchet MS" panose="020B0603020202020204" pitchFamily="34" charset="0"/>
                        </a:rPr>
                        <a:t>Πληρωμές για φόρο εισοδήματος</a:t>
                      </a:r>
                    </a:p>
                  </a:txBody>
                  <a:tcPr marL="6776" marR="6776" marT="677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rebuchet MS" panose="020B0603020202020204" pitchFamily="34" charset="0"/>
                        </a:rPr>
                        <a:t>-4,200.00</a:t>
                      </a:r>
                    </a:p>
                  </a:txBody>
                  <a:tcPr marL="6776" marR="6776" marT="677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38133251"/>
                  </a:ext>
                </a:extLst>
              </a:tr>
              <a:tr h="163742">
                <a:tc>
                  <a:txBody>
                    <a:bodyPr/>
                    <a:lstStyle/>
                    <a:p>
                      <a:pPr algn="l" fontAlgn="ctr"/>
                      <a:r>
                        <a:rPr lang="el-GR" sz="1000" b="1" i="0" u="none" strike="noStrike">
                          <a:solidFill>
                            <a:srgbClr val="000000"/>
                          </a:solidFill>
                          <a:effectLst/>
                          <a:latin typeface="Trebuchet MS" panose="020B0603020202020204" pitchFamily="34" charset="0"/>
                        </a:rPr>
                        <a:t>Σύνολο</a:t>
                      </a:r>
                    </a:p>
                  </a:txBody>
                  <a:tcPr marL="6776" marR="6776" marT="677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1000" b="1"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r" fontAlgn="ctr"/>
                      <a:r>
                        <a:rPr lang="en-US" sz="1000" b="1" i="0" u="none" strike="noStrike">
                          <a:solidFill>
                            <a:srgbClr val="000000"/>
                          </a:solidFill>
                          <a:effectLst/>
                          <a:latin typeface="Trebuchet MS" panose="020B0603020202020204" pitchFamily="34" charset="0"/>
                        </a:rPr>
                        <a:t>24,170.00</a:t>
                      </a:r>
                    </a:p>
                  </a:txBody>
                  <a:tcPr marL="6776" marR="6776" marT="677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1021919"/>
                  </a:ext>
                </a:extLst>
              </a:tr>
              <a:tr h="163742">
                <a:tc>
                  <a:txBody>
                    <a:bodyPr/>
                    <a:lstStyle/>
                    <a:p>
                      <a:pPr algn="l" fontAlgn="ctr"/>
                      <a:r>
                        <a:rPr lang="en-US" sz="1000" b="1" i="0" u="none" strike="noStrike">
                          <a:solidFill>
                            <a:srgbClr val="000000"/>
                          </a:solidFill>
                          <a:effectLst/>
                          <a:latin typeface="Trebuchet MS" panose="020B0603020202020204" pitchFamily="34" charset="0"/>
                        </a:rPr>
                        <a:t> </a:t>
                      </a:r>
                    </a:p>
                  </a:txBody>
                  <a:tcPr marL="6776" marR="6776" marT="6776"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000" b="1"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l" fontAlgn="ctr"/>
                      <a:r>
                        <a:rPr lang="en-US" sz="1000" b="1" i="0" u="none" strike="noStrike">
                          <a:solidFill>
                            <a:srgbClr val="000000"/>
                          </a:solidFill>
                          <a:effectLst/>
                          <a:latin typeface="Trebuchet MS" panose="020B0603020202020204" pitchFamily="34" charset="0"/>
                        </a:rPr>
                        <a:t> </a:t>
                      </a:r>
                    </a:p>
                  </a:txBody>
                  <a:tcPr marL="6776" marR="6776" marT="6776"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41996944"/>
                  </a:ext>
                </a:extLst>
              </a:tr>
              <a:tr h="163742">
                <a:tc>
                  <a:txBody>
                    <a:bodyPr/>
                    <a:lstStyle/>
                    <a:p>
                      <a:pPr algn="l" fontAlgn="ctr"/>
                      <a:r>
                        <a:rPr lang="el-GR" sz="1000" b="1" i="0" u="sng" strike="noStrike">
                          <a:solidFill>
                            <a:srgbClr val="000000"/>
                          </a:solidFill>
                          <a:effectLst/>
                          <a:latin typeface="Trebuchet MS" panose="020B0603020202020204" pitchFamily="34" charset="0"/>
                        </a:rPr>
                        <a:t>Χρηματοροές από επενδυτικές δραστηριότητες</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extLst>
                  <a:ext uri="{0D108BD9-81ED-4DB2-BD59-A6C34878D82A}">
                    <a16:rowId xmlns:a16="http://schemas.microsoft.com/office/drawing/2014/main" val="3055455"/>
                  </a:ext>
                </a:extLst>
              </a:tr>
              <a:tr h="163742">
                <a:tc>
                  <a:txBody>
                    <a:bodyPr/>
                    <a:lstStyle/>
                    <a:p>
                      <a:pPr algn="l" fontAlgn="ctr"/>
                      <a:r>
                        <a:rPr lang="el-GR" sz="1000" b="0" i="0" u="none" strike="noStrike">
                          <a:solidFill>
                            <a:srgbClr val="000000"/>
                          </a:solidFill>
                          <a:effectLst/>
                          <a:latin typeface="Trebuchet MS" panose="020B0603020202020204" pitchFamily="34" charset="0"/>
                        </a:rPr>
                        <a:t>Πληρωμές για απόκτηση παγίων στοιχείων</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rebuchet MS" panose="020B0603020202020204" pitchFamily="34" charset="0"/>
                        </a:rPr>
                        <a:t>-20,000.00</a:t>
                      </a:r>
                    </a:p>
                  </a:txBody>
                  <a:tcPr marL="6776" marR="6776" marT="6776" marB="0" anchor="ctr">
                    <a:lnL>
                      <a:noFill/>
                    </a:lnL>
                    <a:lnR>
                      <a:noFill/>
                    </a:lnR>
                    <a:lnT>
                      <a:noFill/>
                    </a:lnT>
                    <a:lnB>
                      <a:noFill/>
                    </a:lnB>
                    <a:solidFill>
                      <a:srgbClr val="FFFFFF"/>
                    </a:solidFill>
                  </a:tcPr>
                </a:tc>
                <a:extLst>
                  <a:ext uri="{0D108BD9-81ED-4DB2-BD59-A6C34878D82A}">
                    <a16:rowId xmlns:a16="http://schemas.microsoft.com/office/drawing/2014/main" val="2884442446"/>
                  </a:ext>
                </a:extLst>
              </a:tr>
              <a:tr h="163742">
                <a:tc>
                  <a:txBody>
                    <a:bodyPr/>
                    <a:lstStyle/>
                    <a:p>
                      <a:pPr algn="l" fontAlgn="ctr"/>
                      <a:r>
                        <a:rPr lang="el-GR" sz="1000" b="0" i="0" u="none" strike="noStrike">
                          <a:solidFill>
                            <a:srgbClr val="000000"/>
                          </a:solidFill>
                          <a:effectLst/>
                          <a:latin typeface="Trebuchet MS" panose="020B0603020202020204" pitchFamily="34" charset="0"/>
                        </a:rPr>
                        <a:t>Eισπράξεις για πώληση παγίων στοιχείων</a:t>
                      </a:r>
                    </a:p>
                  </a:txBody>
                  <a:tcPr marL="6776" marR="6776" marT="677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rebuchet MS" panose="020B0603020202020204" pitchFamily="34" charset="0"/>
                        </a:rPr>
                        <a:t>7,000.00</a:t>
                      </a:r>
                    </a:p>
                  </a:txBody>
                  <a:tcPr marL="6776" marR="6776" marT="677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22406109"/>
                  </a:ext>
                </a:extLst>
              </a:tr>
              <a:tr h="163742">
                <a:tc>
                  <a:txBody>
                    <a:bodyPr/>
                    <a:lstStyle/>
                    <a:p>
                      <a:pPr algn="l" fontAlgn="ctr"/>
                      <a:r>
                        <a:rPr lang="el-GR" sz="1000" b="1" i="0" u="none" strike="noStrike">
                          <a:solidFill>
                            <a:srgbClr val="000000"/>
                          </a:solidFill>
                          <a:effectLst/>
                          <a:latin typeface="Trebuchet MS" panose="020B0603020202020204" pitchFamily="34" charset="0"/>
                        </a:rPr>
                        <a:t>Σύνολο</a:t>
                      </a:r>
                    </a:p>
                  </a:txBody>
                  <a:tcPr marL="6776" marR="6776" marT="677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1000" b="1"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r" fontAlgn="ctr"/>
                      <a:r>
                        <a:rPr lang="en-US" sz="1000" b="1" i="0" u="none" strike="noStrike">
                          <a:solidFill>
                            <a:srgbClr val="000000"/>
                          </a:solidFill>
                          <a:effectLst/>
                          <a:latin typeface="Trebuchet MS" panose="020B0603020202020204" pitchFamily="34" charset="0"/>
                        </a:rPr>
                        <a:t>-13,000.00</a:t>
                      </a:r>
                    </a:p>
                  </a:txBody>
                  <a:tcPr marL="6776" marR="6776" marT="677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95921121"/>
                  </a:ext>
                </a:extLst>
              </a:tr>
              <a:tr h="163742">
                <a:tc>
                  <a:txBody>
                    <a:bodyPr/>
                    <a:lstStyle/>
                    <a:p>
                      <a:pPr algn="l" fontAlgn="ctr"/>
                      <a:r>
                        <a:rPr lang="en-US" sz="1000" b="1" i="0" u="none" strike="noStrike">
                          <a:solidFill>
                            <a:srgbClr val="000000"/>
                          </a:solidFill>
                          <a:effectLst/>
                          <a:latin typeface="Trebuchet MS" panose="020B0603020202020204" pitchFamily="34" charset="0"/>
                        </a:rPr>
                        <a:t> </a:t>
                      </a:r>
                    </a:p>
                  </a:txBody>
                  <a:tcPr marL="6776" marR="6776" marT="6776"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000" b="1"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l" fontAlgn="ctr"/>
                      <a:r>
                        <a:rPr lang="en-US" sz="1000" b="1" i="0" u="none" strike="noStrike">
                          <a:solidFill>
                            <a:srgbClr val="000000"/>
                          </a:solidFill>
                          <a:effectLst/>
                          <a:latin typeface="Trebuchet MS" panose="020B0603020202020204" pitchFamily="34" charset="0"/>
                        </a:rPr>
                        <a:t> </a:t>
                      </a:r>
                    </a:p>
                  </a:txBody>
                  <a:tcPr marL="6776" marR="6776" marT="6776"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50936147"/>
                  </a:ext>
                </a:extLst>
              </a:tr>
              <a:tr h="163742">
                <a:tc>
                  <a:txBody>
                    <a:bodyPr/>
                    <a:lstStyle/>
                    <a:p>
                      <a:pPr algn="l" fontAlgn="ctr"/>
                      <a:r>
                        <a:rPr lang="el-GR" sz="1000" b="1" i="0" u="sng" strike="noStrike">
                          <a:solidFill>
                            <a:srgbClr val="000000"/>
                          </a:solidFill>
                          <a:effectLst/>
                          <a:latin typeface="Trebuchet MS" panose="020B0603020202020204" pitchFamily="34" charset="0"/>
                        </a:rPr>
                        <a:t>Χρηματοροές από χρηματοδοτικές δραστηριότητες</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extLst>
                  <a:ext uri="{0D108BD9-81ED-4DB2-BD59-A6C34878D82A}">
                    <a16:rowId xmlns:a16="http://schemas.microsoft.com/office/drawing/2014/main" val="2601270263"/>
                  </a:ext>
                </a:extLst>
              </a:tr>
              <a:tr h="163742">
                <a:tc>
                  <a:txBody>
                    <a:bodyPr/>
                    <a:lstStyle/>
                    <a:p>
                      <a:pPr algn="l" fontAlgn="ctr"/>
                      <a:r>
                        <a:rPr lang="el-GR" sz="1000" b="0" i="0" u="none" strike="noStrike">
                          <a:solidFill>
                            <a:srgbClr val="000000"/>
                          </a:solidFill>
                          <a:effectLst/>
                          <a:latin typeface="Trebuchet MS" panose="020B0603020202020204" pitchFamily="34" charset="0"/>
                        </a:rPr>
                        <a:t>Εισπράξεις από δανεισμό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rebuchet MS" panose="020B0603020202020204" pitchFamily="34" charset="0"/>
                        </a:rPr>
                        <a:t>4,000.00</a:t>
                      </a:r>
                    </a:p>
                  </a:txBody>
                  <a:tcPr marL="6776" marR="6776" marT="6776" marB="0" anchor="ctr">
                    <a:lnL>
                      <a:noFill/>
                    </a:lnL>
                    <a:lnR>
                      <a:noFill/>
                    </a:lnR>
                    <a:lnT>
                      <a:noFill/>
                    </a:lnT>
                    <a:lnB>
                      <a:noFill/>
                    </a:lnB>
                    <a:solidFill>
                      <a:srgbClr val="FFFFFF"/>
                    </a:solidFill>
                  </a:tcPr>
                </a:tc>
                <a:extLst>
                  <a:ext uri="{0D108BD9-81ED-4DB2-BD59-A6C34878D82A}">
                    <a16:rowId xmlns:a16="http://schemas.microsoft.com/office/drawing/2014/main" val="3832051811"/>
                  </a:ext>
                </a:extLst>
              </a:tr>
              <a:tr h="163742">
                <a:tc>
                  <a:txBody>
                    <a:bodyPr/>
                    <a:lstStyle/>
                    <a:p>
                      <a:pPr algn="l" fontAlgn="ctr"/>
                      <a:r>
                        <a:rPr lang="el-GR" sz="1000" b="0" i="0" u="none" strike="noStrike">
                          <a:solidFill>
                            <a:srgbClr val="000000"/>
                          </a:solidFill>
                          <a:effectLst/>
                          <a:latin typeface="Trebuchet MS" panose="020B0603020202020204" pitchFamily="34" charset="0"/>
                        </a:rPr>
                        <a:t>Αποπληρωμή δανείου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rebuchet MS" panose="020B0603020202020204" pitchFamily="34" charset="0"/>
                        </a:rPr>
                        <a:t>-12,000.00</a:t>
                      </a:r>
                    </a:p>
                  </a:txBody>
                  <a:tcPr marL="6776" marR="6776" marT="6776" marB="0" anchor="ctr">
                    <a:lnL>
                      <a:noFill/>
                    </a:lnL>
                    <a:lnR>
                      <a:noFill/>
                    </a:lnR>
                    <a:lnT>
                      <a:noFill/>
                    </a:lnT>
                    <a:lnB>
                      <a:noFill/>
                    </a:lnB>
                    <a:solidFill>
                      <a:srgbClr val="FFFFFF"/>
                    </a:solidFill>
                  </a:tcPr>
                </a:tc>
                <a:extLst>
                  <a:ext uri="{0D108BD9-81ED-4DB2-BD59-A6C34878D82A}">
                    <a16:rowId xmlns:a16="http://schemas.microsoft.com/office/drawing/2014/main" val="2751029114"/>
                  </a:ext>
                </a:extLst>
              </a:tr>
              <a:tr h="163742">
                <a:tc>
                  <a:txBody>
                    <a:bodyPr/>
                    <a:lstStyle/>
                    <a:p>
                      <a:pPr algn="l" fontAlgn="ctr"/>
                      <a:r>
                        <a:rPr lang="el-GR" sz="1000" b="0" i="0" u="none" strike="noStrike">
                          <a:solidFill>
                            <a:srgbClr val="000000"/>
                          </a:solidFill>
                          <a:effectLst/>
                          <a:latin typeface="Trebuchet MS" panose="020B0603020202020204" pitchFamily="34" charset="0"/>
                        </a:rPr>
                        <a:t>Πληρωμή μερίσματος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rebuchet MS" panose="020B0603020202020204" pitchFamily="34" charset="0"/>
                        </a:rPr>
                        <a:t>-600.00</a:t>
                      </a:r>
                    </a:p>
                  </a:txBody>
                  <a:tcPr marL="6776" marR="6776" marT="6776" marB="0" anchor="ctr">
                    <a:lnL>
                      <a:noFill/>
                    </a:lnL>
                    <a:lnR>
                      <a:noFill/>
                    </a:lnR>
                    <a:lnT>
                      <a:noFill/>
                    </a:lnT>
                    <a:lnB>
                      <a:noFill/>
                    </a:lnB>
                    <a:solidFill>
                      <a:srgbClr val="FFFFFF"/>
                    </a:solidFill>
                  </a:tcPr>
                </a:tc>
                <a:extLst>
                  <a:ext uri="{0D108BD9-81ED-4DB2-BD59-A6C34878D82A}">
                    <a16:rowId xmlns:a16="http://schemas.microsoft.com/office/drawing/2014/main" val="1256968387"/>
                  </a:ext>
                </a:extLst>
              </a:tr>
              <a:tr h="163742">
                <a:tc>
                  <a:txBody>
                    <a:bodyPr/>
                    <a:lstStyle/>
                    <a:p>
                      <a:pPr algn="l" fontAlgn="ctr"/>
                      <a:r>
                        <a:rPr lang="el-GR" sz="1000" b="0" i="0" u="none" strike="noStrike">
                          <a:solidFill>
                            <a:srgbClr val="000000"/>
                          </a:solidFill>
                          <a:effectLst/>
                          <a:latin typeface="Trebuchet MS" panose="020B0603020202020204" pitchFamily="34" charset="0"/>
                        </a:rPr>
                        <a:t>Αύξηση μετοχικού κεφαλαίου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rebuchet MS" panose="020B0603020202020204" pitchFamily="34" charset="0"/>
                        </a:rPr>
                        <a:t>10,000.00</a:t>
                      </a:r>
                    </a:p>
                  </a:txBody>
                  <a:tcPr marL="6776" marR="6776" marT="6776" marB="0" anchor="ctr">
                    <a:lnL>
                      <a:noFill/>
                    </a:lnL>
                    <a:lnR>
                      <a:noFill/>
                    </a:lnR>
                    <a:lnT>
                      <a:noFill/>
                    </a:lnT>
                    <a:lnB>
                      <a:noFill/>
                    </a:lnB>
                    <a:solidFill>
                      <a:srgbClr val="FFFFFF"/>
                    </a:solidFill>
                  </a:tcPr>
                </a:tc>
                <a:extLst>
                  <a:ext uri="{0D108BD9-81ED-4DB2-BD59-A6C34878D82A}">
                    <a16:rowId xmlns:a16="http://schemas.microsoft.com/office/drawing/2014/main" val="3996235955"/>
                  </a:ext>
                </a:extLst>
              </a:tr>
              <a:tr h="163742">
                <a:tc>
                  <a:txBody>
                    <a:bodyPr/>
                    <a:lstStyle/>
                    <a:p>
                      <a:pPr algn="l" fontAlgn="ctr"/>
                      <a:r>
                        <a:rPr lang="el-GR" sz="1000" b="0" i="0" u="none" strike="noStrike">
                          <a:solidFill>
                            <a:srgbClr val="000000"/>
                          </a:solidFill>
                          <a:effectLst/>
                          <a:latin typeface="Trebuchet MS" panose="020B0603020202020204" pitchFamily="34" charset="0"/>
                        </a:rPr>
                        <a:t>Πληρωμή Τόκων</a:t>
                      </a:r>
                    </a:p>
                  </a:txBody>
                  <a:tcPr marL="6776" marR="6776" marT="677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rebuchet MS" panose="020B0603020202020204" pitchFamily="34" charset="0"/>
                        </a:rPr>
                        <a:t>-1,950.00</a:t>
                      </a:r>
                    </a:p>
                  </a:txBody>
                  <a:tcPr marL="6776" marR="6776" marT="677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6440769"/>
                  </a:ext>
                </a:extLst>
              </a:tr>
              <a:tr h="163742">
                <a:tc>
                  <a:txBody>
                    <a:bodyPr/>
                    <a:lstStyle/>
                    <a:p>
                      <a:pPr algn="l" fontAlgn="ctr"/>
                      <a:r>
                        <a:rPr lang="el-GR" sz="1000" b="1" i="0" u="none" strike="noStrike">
                          <a:solidFill>
                            <a:srgbClr val="000000"/>
                          </a:solidFill>
                          <a:effectLst/>
                          <a:latin typeface="Trebuchet MS" panose="020B0603020202020204" pitchFamily="34" charset="0"/>
                        </a:rPr>
                        <a:t>Σύνολο</a:t>
                      </a:r>
                    </a:p>
                  </a:txBody>
                  <a:tcPr marL="6776" marR="6776" marT="677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1000" b="1"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r" fontAlgn="ctr"/>
                      <a:r>
                        <a:rPr lang="en-US" sz="1000" b="1" i="0" u="none" strike="noStrike">
                          <a:solidFill>
                            <a:srgbClr val="000000"/>
                          </a:solidFill>
                          <a:effectLst/>
                          <a:latin typeface="Trebuchet MS" panose="020B0603020202020204" pitchFamily="34" charset="0"/>
                        </a:rPr>
                        <a:t>-550.00</a:t>
                      </a:r>
                    </a:p>
                  </a:txBody>
                  <a:tcPr marL="6776" marR="6776" marT="677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93876860"/>
                  </a:ext>
                </a:extLst>
              </a:tr>
              <a:tr h="163742">
                <a:tc>
                  <a:txBody>
                    <a:bodyPr/>
                    <a:lstStyle/>
                    <a:p>
                      <a:pPr algn="l" fontAlgn="ctr"/>
                      <a:r>
                        <a:rPr lang="en-US" sz="1000" b="1" i="0" u="none" strike="noStrike">
                          <a:solidFill>
                            <a:srgbClr val="000000"/>
                          </a:solidFill>
                          <a:effectLst/>
                          <a:latin typeface="Trebuchet MS" panose="020B0603020202020204" pitchFamily="34" charset="0"/>
                        </a:rPr>
                        <a:t> </a:t>
                      </a:r>
                    </a:p>
                  </a:txBody>
                  <a:tcPr marL="6776" marR="6776" marT="6776"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000" b="1"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l" fontAlgn="ctr"/>
                      <a:r>
                        <a:rPr lang="en-US" sz="1000" b="1" i="0" u="none" strike="noStrike">
                          <a:solidFill>
                            <a:srgbClr val="000000"/>
                          </a:solidFill>
                          <a:effectLst/>
                          <a:latin typeface="Trebuchet MS" panose="020B0603020202020204" pitchFamily="34" charset="0"/>
                        </a:rPr>
                        <a:t> </a:t>
                      </a:r>
                    </a:p>
                  </a:txBody>
                  <a:tcPr marL="6776" marR="6776" marT="6776" marB="0" anchor="ctr">
                    <a:lnL>
                      <a:noFill/>
                    </a:lnL>
                    <a:lnR>
                      <a:noFill/>
                    </a:lnR>
                    <a:lnT w="25400"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40393631"/>
                  </a:ext>
                </a:extLst>
              </a:tr>
              <a:tr h="163742">
                <a:tc>
                  <a:txBody>
                    <a:bodyPr/>
                    <a:lstStyle/>
                    <a:p>
                      <a:pPr algn="l" fontAlgn="ctr"/>
                      <a:r>
                        <a:rPr lang="el-GR" sz="1000" b="1" i="0" u="sng" strike="noStrike">
                          <a:solidFill>
                            <a:srgbClr val="000000"/>
                          </a:solidFill>
                          <a:effectLst/>
                          <a:latin typeface="Trebuchet MS" panose="020B0603020202020204" pitchFamily="34" charset="0"/>
                        </a:rPr>
                        <a:t>Συμφωνία μεταβολής διαθεσίμων</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extLst>
                  <a:ext uri="{0D108BD9-81ED-4DB2-BD59-A6C34878D82A}">
                    <a16:rowId xmlns:a16="http://schemas.microsoft.com/office/drawing/2014/main" val="2464820896"/>
                  </a:ext>
                </a:extLst>
              </a:tr>
              <a:tr h="305527">
                <a:tc>
                  <a:txBody>
                    <a:bodyPr/>
                    <a:lstStyle/>
                    <a:p>
                      <a:pPr algn="l" fontAlgn="ctr"/>
                      <a:r>
                        <a:rPr lang="el-GR" sz="1000" b="0" i="0" u="none" strike="noStrike">
                          <a:solidFill>
                            <a:srgbClr val="000000"/>
                          </a:solidFill>
                          <a:effectLst/>
                          <a:latin typeface="Trebuchet MS" panose="020B0603020202020204" pitchFamily="34" charset="0"/>
                        </a:rPr>
                        <a:t>Καθαρή μεταβολή στα ταμειακά διαθέσιμα και ισοδύναμα της χρήσης</a:t>
                      </a:r>
                    </a:p>
                  </a:txBody>
                  <a:tcPr marL="6776" marR="6776" marT="6776" marB="0" anchor="ctr">
                    <a:lnL>
                      <a:noFill/>
                    </a:lnL>
                    <a:lnR>
                      <a:noFill/>
                    </a:lnR>
                    <a:lnT>
                      <a:noFill/>
                    </a:lnT>
                    <a:lnB>
                      <a:noFill/>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rebuchet MS" panose="020B0603020202020204" pitchFamily="34" charset="0"/>
                        </a:rPr>
                        <a:t>10,620.00</a:t>
                      </a:r>
                    </a:p>
                  </a:txBody>
                  <a:tcPr marL="6776" marR="6776" marT="6776" marB="0" anchor="ctr">
                    <a:lnL>
                      <a:noFill/>
                    </a:lnL>
                    <a:lnR>
                      <a:noFill/>
                    </a:lnR>
                    <a:lnT>
                      <a:noFill/>
                    </a:lnT>
                    <a:lnB>
                      <a:noFill/>
                    </a:lnB>
                    <a:solidFill>
                      <a:srgbClr val="FFFFFF"/>
                    </a:solidFill>
                  </a:tcPr>
                </a:tc>
                <a:extLst>
                  <a:ext uri="{0D108BD9-81ED-4DB2-BD59-A6C34878D82A}">
                    <a16:rowId xmlns:a16="http://schemas.microsoft.com/office/drawing/2014/main" val="1934051093"/>
                  </a:ext>
                </a:extLst>
              </a:tr>
              <a:tr h="163742">
                <a:tc>
                  <a:txBody>
                    <a:bodyPr/>
                    <a:lstStyle/>
                    <a:p>
                      <a:pPr algn="l" fontAlgn="ctr"/>
                      <a:r>
                        <a:rPr lang="el-GR" sz="1000" b="0" i="0" u="none" strike="noStrike">
                          <a:solidFill>
                            <a:srgbClr val="000000"/>
                          </a:solidFill>
                          <a:effectLst/>
                          <a:latin typeface="Trebuchet MS" panose="020B0603020202020204" pitchFamily="34" charset="0"/>
                        </a:rPr>
                        <a:t>Ταμειακά διαθέσιμα και ισοδύναμα στην αρχή της περιόδου</a:t>
                      </a:r>
                    </a:p>
                  </a:txBody>
                  <a:tcPr marL="6776" marR="6776" marT="677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000" b="0"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r" fontAlgn="ctr"/>
                      <a:r>
                        <a:rPr lang="en-US" sz="1000" b="0" i="0" u="none" strike="noStrike">
                          <a:solidFill>
                            <a:srgbClr val="000000"/>
                          </a:solidFill>
                          <a:effectLst/>
                          <a:latin typeface="Trebuchet MS" panose="020B0603020202020204" pitchFamily="34" charset="0"/>
                        </a:rPr>
                        <a:t>6,330.00</a:t>
                      </a:r>
                    </a:p>
                  </a:txBody>
                  <a:tcPr marL="6776" marR="6776" marT="6776"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6308942"/>
                  </a:ext>
                </a:extLst>
              </a:tr>
              <a:tr h="163742">
                <a:tc>
                  <a:txBody>
                    <a:bodyPr/>
                    <a:lstStyle/>
                    <a:p>
                      <a:pPr algn="l" fontAlgn="ctr"/>
                      <a:r>
                        <a:rPr lang="el-GR" sz="1000" b="1" i="0" u="none" strike="noStrike">
                          <a:solidFill>
                            <a:srgbClr val="000000"/>
                          </a:solidFill>
                          <a:effectLst/>
                          <a:latin typeface="Trebuchet MS" panose="020B0603020202020204" pitchFamily="34" charset="0"/>
                        </a:rPr>
                        <a:t>Ταμειακά διαθέσιμα και ισοδύναμα στο τέλος της περιόδου</a:t>
                      </a:r>
                    </a:p>
                  </a:txBody>
                  <a:tcPr marL="6776" marR="6776" marT="677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ctr"/>
                      <a:r>
                        <a:rPr lang="en-US" sz="1000" b="1" i="0" u="none" strike="noStrike">
                          <a:solidFill>
                            <a:srgbClr val="000000"/>
                          </a:solidFill>
                          <a:effectLst/>
                          <a:latin typeface="Trebuchet MS" panose="020B0603020202020204" pitchFamily="34" charset="0"/>
                        </a:rPr>
                        <a:t> </a:t>
                      </a:r>
                    </a:p>
                  </a:txBody>
                  <a:tcPr marL="6776" marR="6776" marT="6776" marB="0" anchor="ctr">
                    <a:lnL>
                      <a:noFill/>
                    </a:lnL>
                    <a:lnR>
                      <a:noFill/>
                    </a:lnR>
                    <a:lnT>
                      <a:noFill/>
                    </a:lnT>
                    <a:lnB>
                      <a:noFill/>
                    </a:lnB>
                    <a:solidFill>
                      <a:srgbClr val="FFFFFF"/>
                    </a:solidFill>
                  </a:tcPr>
                </a:tc>
                <a:tc>
                  <a:txBody>
                    <a:bodyPr/>
                    <a:lstStyle/>
                    <a:p>
                      <a:pPr algn="r" fontAlgn="ctr"/>
                      <a:r>
                        <a:rPr lang="en-US" sz="1000" b="1" i="0" u="none" strike="noStrike" dirty="0">
                          <a:solidFill>
                            <a:srgbClr val="000000"/>
                          </a:solidFill>
                          <a:effectLst/>
                          <a:latin typeface="Trebuchet MS" panose="020B0603020202020204" pitchFamily="34" charset="0"/>
                        </a:rPr>
                        <a:t>16,950.00</a:t>
                      </a:r>
                    </a:p>
                  </a:txBody>
                  <a:tcPr marL="6776" marR="6776" marT="6776" marB="0" anchor="ctr">
                    <a:lnL>
                      <a:noFill/>
                    </a:lnL>
                    <a:lnR>
                      <a:noFill/>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080919"/>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Παρούσα Αξία και Καθαρά Παρούσα Αξία</a:t>
            </a:r>
          </a:p>
        </p:txBody>
      </p:sp>
      <p:sp>
        <p:nvSpPr>
          <p:cNvPr id="3" name="Content Placeholder 2"/>
          <p:cNvSpPr>
            <a:spLocks noGrp="1"/>
          </p:cNvSpPr>
          <p:nvPr>
            <p:ph idx="1"/>
          </p:nvPr>
        </p:nvSpPr>
        <p:spPr>
          <a:xfrm>
            <a:off x="1097280" y="2011680"/>
            <a:ext cx="10243820" cy="3840480"/>
          </a:xfrm>
        </p:spPr>
        <p:txBody>
          <a:bodyPr>
            <a:normAutofit fontScale="85000" lnSpcReduction="20000"/>
          </a:bodyPr>
          <a:lstStyle/>
          <a:p>
            <a:pPr algn="just"/>
            <a:br>
              <a:rPr lang="el-GR" dirty="0"/>
            </a:br>
            <a:r>
              <a:rPr lang="el-GR" dirty="0">
                <a:solidFill>
                  <a:schemeClr val="tx1"/>
                </a:solidFill>
              </a:rPr>
              <a:t>Η παρούσα αξία (PV) είναι η τρέχουσα αξία ενός μελλοντικού χρηματικού ποσού ή ροής ταμειακών ροών, δεδομένου ενός καθορισμένου ποσοστού απόδοσης. Η παρούσα αξία είναι η έννοια πάνω στην οποία βασίζεται η πρόταση ότι ένα χρηματικό ποσό σήμερα αξίζει περισσότερο από το ίδιο ποσό στο μέλλον. Με άλλα λόγια, 100</a:t>
            </a:r>
            <a:r>
              <a:rPr lang="el-GR" dirty="0">
                <a:solidFill>
                  <a:schemeClr val="tx1"/>
                </a:solidFill>
                <a:latin typeface="Calibri"/>
              </a:rPr>
              <a:t>€ </a:t>
            </a:r>
            <a:r>
              <a:rPr lang="el-GR" dirty="0">
                <a:solidFill>
                  <a:schemeClr val="tx1"/>
                </a:solidFill>
              </a:rPr>
              <a:t>που θα ληφθούν κάποια στιγμή στο μέλλον δεν θα αξίζουν όσο 100</a:t>
            </a:r>
            <a:r>
              <a:rPr lang="el-GR" dirty="0">
                <a:solidFill>
                  <a:schemeClr val="tx1"/>
                </a:solidFill>
                <a:latin typeface="Calibri"/>
              </a:rPr>
              <a:t>€</a:t>
            </a:r>
            <a:r>
              <a:rPr lang="el-GR" dirty="0">
                <a:solidFill>
                  <a:schemeClr val="tx1"/>
                </a:solidFill>
              </a:rPr>
              <a:t> που λαμβάνονται σήμερα. Η καθαρή παρούσα αξία (NPV) είναι η διαφορά μεταξύ της παρούσας αξίας των ταμειακών εισροών και της παρούσας αξίας των ταμειακών εκροών για μια χρονική περίοδο.</a:t>
            </a:r>
          </a:p>
          <a:p>
            <a:endParaRPr lang="el-GR" dirty="0"/>
          </a:p>
          <a:p>
            <a:pPr marL="0" indent="0">
              <a:buNone/>
            </a:pPr>
            <a:endParaRPr lang="el-GR" dirty="0"/>
          </a:p>
          <a:p>
            <a:endParaRPr lang="el-GR" altLang="en-US" dirty="0"/>
          </a:p>
          <a:p>
            <a:pPr marL="0" indent="0">
              <a:buNone/>
            </a:pPr>
            <a:r>
              <a:rPr lang="el-GR" altLang="en-US" dirty="0">
                <a:solidFill>
                  <a:schemeClr val="tx1"/>
                </a:solidFill>
              </a:rPr>
              <a:t>(επεξήγηση των συμβολισμών </a:t>
            </a:r>
            <a:r>
              <a:rPr lang="en-US" altLang="en-US" dirty="0">
                <a:solidFill>
                  <a:schemeClr val="tx1"/>
                </a:solidFill>
              </a:rPr>
              <a:t>CF</a:t>
            </a:r>
            <a:r>
              <a:rPr lang="el-GR" altLang="en-US" dirty="0">
                <a:solidFill>
                  <a:schemeClr val="tx1"/>
                </a:solidFill>
              </a:rPr>
              <a:t> = ταμειακή ροή </a:t>
            </a:r>
            <a:r>
              <a:rPr lang="en-US" altLang="en-US" dirty="0">
                <a:solidFill>
                  <a:schemeClr val="tx1"/>
                </a:solidFill>
              </a:rPr>
              <a:t>, k</a:t>
            </a:r>
            <a:r>
              <a:rPr lang="el-GR" altLang="en-US" dirty="0">
                <a:solidFill>
                  <a:schemeClr val="tx1"/>
                </a:solidFill>
              </a:rPr>
              <a:t> = προεξοφλητικό επιτόκιο)</a:t>
            </a:r>
            <a:r>
              <a:rPr lang="en-US" altLang="en-US" dirty="0">
                <a:solidFill>
                  <a:schemeClr val="tx1"/>
                </a:solidFill>
              </a:rPr>
              <a:t> </a:t>
            </a:r>
            <a:endParaRPr lang="el-GR" altLang="en-US" dirty="0">
              <a:solidFill>
                <a:schemeClr val="tx1"/>
              </a:solidFill>
            </a:endParaRPr>
          </a:p>
          <a:p>
            <a:r>
              <a:rPr lang="en-US" altLang="en-US" dirty="0"/>
              <a:t>NPV &gt; 0,</a:t>
            </a:r>
            <a:r>
              <a:rPr lang="el-GR" altLang="en-US" dirty="0"/>
              <a:t> η επένδυση γίνεται δεκτή</a:t>
            </a:r>
          </a:p>
          <a:p>
            <a:endParaRPr lang="el-GR" dirty="0"/>
          </a:p>
          <a:p>
            <a:endParaRPr lang="en-US" dirty="0"/>
          </a:p>
        </p:txBody>
      </p:sp>
      <mc:AlternateContent xmlns:mc="http://schemas.openxmlformats.org/markup-compatibility/2006" xmlns:a14="http://schemas.microsoft.com/office/drawing/2010/main">
        <mc:Choice Requires="a14">
          <p:sp>
            <p:nvSpPr>
              <p:cNvPr id="8" name="TextBox 1">
                <a:extLst>
                  <a:ext uri="{FF2B5EF4-FFF2-40B4-BE49-F238E27FC236}">
                    <a16:creationId xmlns:a16="http://schemas.microsoft.com/office/drawing/2014/main" id="{7C4980A4-B160-498D-852E-46801D14E6A6}"/>
                  </a:ext>
                </a:extLst>
              </p:cNvPr>
              <p:cNvSpPr txBox="1"/>
              <p:nvPr/>
            </p:nvSpPr>
            <p:spPr>
              <a:xfrm>
                <a:off x="1097280" y="3712399"/>
                <a:ext cx="1866537" cy="756169"/>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800" b="0" i="1">
                          <a:latin typeface="Cambria Math" panose="02040503050406030204" pitchFamily="18" charset="0"/>
                        </a:rPr>
                        <m:t>𝑃𝑉</m:t>
                      </m:r>
                      <m:r>
                        <a:rPr lang="en-US" sz="1800" b="0" i="1">
                          <a:latin typeface="Cambria Math" panose="02040503050406030204" pitchFamily="18" charset="0"/>
                        </a:rPr>
                        <m:t>= </m:t>
                      </m:r>
                      <m:nary>
                        <m:naryPr>
                          <m:chr m:val="∑"/>
                          <m:ctrlPr>
                            <a:rPr lang="en-US" sz="1800" b="0" i="1">
                              <a:latin typeface="Cambria Math" panose="02040503050406030204" pitchFamily="18" charset="0"/>
                            </a:rPr>
                          </m:ctrlPr>
                        </m:naryPr>
                        <m:sub>
                          <m:r>
                            <m:rPr>
                              <m:brk m:alnAt="23"/>
                            </m:rPr>
                            <a:rPr lang="en-US" sz="1800" b="0" i="1">
                              <a:latin typeface="Cambria Math" panose="02040503050406030204" pitchFamily="18" charset="0"/>
                            </a:rPr>
                            <m:t>𝑡</m:t>
                          </m:r>
                        </m:sub>
                        <m:sup>
                          <m:r>
                            <a:rPr lang="en-US" sz="1800" b="0" i="1">
                              <a:latin typeface="Cambria Math" panose="02040503050406030204" pitchFamily="18" charset="0"/>
                            </a:rPr>
                            <m:t>𝑛</m:t>
                          </m:r>
                        </m:sup>
                        <m:e>
                          <m:f>
                            <m:fPr>
                              <m:ctrlPr>
                                <a:rPr lang="en-US" sz="1800" b="0" i="1">
                                  <a:latin typeface="Cambria Math" panose="02040503050406030204" pitchFamily="18" charset="0"/>
                                </a:rPr>
                              </m:ctrlPr>
                            </m:fPr>
                            <m:num>
                              <m:r>
                                <a:rPr lang="en-US" sz="1800" b="0" i="1">
                                  <a:latin typeface="Cambria Math" panose="02040503050406030204" pitchFamily="18" charset="0"/>
                                </a:rPr>
                                <m:t>𝐶</m:t>
                              </m:r>
                              <m:sSub>
                                <m:sSubPr>
                                  <m:ctrlPr>
                                    <a:rPr lang="en-US" sz="1800" b="0" i="1">
                                      <a:latin typeface="Cambria Math" panose="02040503050406030204" pitchFamily="18" charset="0"/>
                                    </a:rPr>
                                  </m:ctrlPr>
                                </m:sSubPr>
                                <m:e>
                                  <m:r>
                                    <a:rPr lang="en-US" sz="1800" b="0" i="1">
                                      <a:latin typeface="Cambria Math" panose="02040503050406030204" pitchFamily="18" charset="0"/>
                                    </a:rPr>
                                    <m:t>𝐹</m:t>
                                  </m:r>
                                </m:e>
                                <m:sub>
                                  <m:r>
                                    <a:rPr lang="en-US" sz="1800" b="0" i="1">
                                      <a:latin typeface="Cambria Math" panose="02040503050406030204" pitchFamily="18" charset="0"/>
                                    </a:rPr>
                                    <m:t>𝑡</m:t>
                                  </m:r>
                                </m:sub>
                              </m:sSub>
                            </m:num>
                            <m:den>
                              <m:sSup>
                                <m:sSupPr>
                                  <m:ctrlPr>
                                    <a:rPr lang="en-US" sz="1800" b="0" i="1">
                                      <a:latin typeface="Cambria Math" panose="02040503050406030204" pitchFamily="18" charset="0"/>
                                    </a:rPr>
                                  </m:ctrlPr>
                                </m:sSupPr>
                                <m:e>
                                  <m:r>
                                    <a:rPr lang="en-US" sz="1800" b="0" i="1">
                                      <a:latin typeface="Cambria Math" panose="02040503050406030204" pitchFamily="18" charset="0"/>
                                    </a:rPr>
                                    <m:t>(1+</m:t>
                                  </m:r>
                                  <m:r>
                                    <a:rPr lang="en-US" sz="1800" b="0" i="1">
                                      <a:latin typeface="Cambria Math" panose="02040503050406030204" pitchFamily="18" charset="0"/>
                                    </a:rPr>
                                    <m:t>𝑘</m:t>
                                  </m:r>
                                  <m:r>
                                    <a:rPr lang="en-US" sz="1800" b="0" i="1">
                                      <a:latin typeface="Cambria Math" panose="02040503050406030204" pitchFamily="18" charset="0"/>
                                    </a:rPr>
                                    <m:t>)</m:t>
                                  </m:r>
                                </m:e>
                                <m:sup>
                                  <m:r>
                                    <a:rPr lang="en-US" sz="1800" b="0" i="1">
                                      <a:latin typeface="Cambria Math" panose="02040503050406030204" pitchFamily="18" charset="0"/>
                                    </a:rPr>
                                    <m:t>𝑡</m:t>
                                  </m:r>
                                </m:sup>
                              </m:sSup>
                            </m:den>
                          </m:f>
                        </m:e>
                      </m:nary>
                    </m:oMath>
                  </m:oMathPara>
                </a14:m>
                <a:endParaRPr lang="en-US" sz="1800" dirty="0"/>
              </a:p>
            </p:txBody>
          </p:sp>
        </mc:Choice>
        <mc:Fallback xmlns="">
          <p:sp>
            <p:nvSpPr>
              <p:cNvPr id="8" name="TextBox 1">
                <a:extLst>
                  <a:ext uri="{FF2B5EF4-FFF2-40B4-BE49-F238E27FC236}">
                    <a16:creationId xmlns:a16="http://schemas.microsoft.com/office/drawing/2014/main" id="{7C4980A4-B160-498D-852E-46801D14E6A6}"/>
                  </a:ext>
                </a:extLst>
              </p:cNvPr>
              <p:cNvSpPr txBox="1">
                <a:spLocks noRot="1" noChangeAspect="1" noMove="1" noResize="1" noEditPoints="1" noAdjustHandles="1" noChangeArrowheads="1" noChangeShapeType="1" noTextEdit="1"/>
              </p:cNvSpPr>
              <p:nvPr/>
            </p:nvSpPr>
            <p:spPr>
              <a:xfrm>
                <a:off x="1097280" y="3712399"/>
                <a:ext cx="1866537" cy="75616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3">
                <a:extLst>
                  <a:ext uri="{FF2B5EF4-FFF2-40B4-BE49-F238E27FC236}">
                    <a16:creationId xmlns:a16="http://schemas.microsoft.com/office/drawing/2014/main" id="{9AB7014F-E5F8-4A69-8F89-E6613527BF25}"/>
                  </a:ext>
                </a:extLst>
              </p:cNvPr>
              <p:cNvSpPr txBox="1"/>
              <p:nvPr/>
            </p:nvSpPr>
            <p:spPr>
              <a:xfrm>
                <a:off x="3804720" y="3716503"/>
                <a:ext cx="2666051" cy="752065"/>
              </a:xfrm>
              <a:prstGeom prst="rect">
                <a:avLst/>
              </a:prstGeom>
              <a:noFill/>
            </p:spPr>
            <p:style>
              <a:lnRef idx="0">
                <a:scrgbClr r="0" g="0" b="0"/>
              </a:lnRef>
              <a:fillRef idx="0">
                <a:scrgbClr r="0" g="0" b="0"/>
              </a:fillRef>
              <a:effectRef idx="0">
                <a:scrgbClr r="0" g="0" b="0"/>
              </a:effectRef>
              <a:fontRef idx="minor">
                <a:schemeClr val="tx1"/>
              </a:fontRef>
            </p:style>
            <p:txBody>
              <a:bodyPr wrap="none" lIns="0" tIns="0" rIns="0" bIns="0"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14:m>
                  <m:oMathPara xmlns:m="http://schemas.openxmlformats.org/officeDocument/2006/math">
                    <m:oMathParaPr>
                      <m:jc m:val="centerGroup"/>
                    </m:oMathParaPr>
                    <m:oMath xmlns:m="http://schemas.openxmlformats.org/officeDocument/2006/math">
                      <m:r>
                        <a:rPr lang="en-US" sz="1800" b="0" i="1">
                          <a:latin typeface="Cambria Math" panose="02040503050406030204" pitchFamily="18" charset="0"/>
                        </a:rPr>
                        <m:t>𝑁𝑃𝑉</m:t>
                      </m:r>
                      <m:r>
                        <a:rPr lang="en-US" sz="1800" b="0" i="1">
                          <a:latin typeface="Cambria Math" panose="02040503050406030204" pitchFamily="18" charset="0"/>
                        </a:rPr>
                        <m:t>= </m:t>
                      </m:r>
                      <m:nary>
                        <m:naryPr>
                          <m:chr m:val="∑"/>
                          <m:ctrlPr>
                            <a:rPr lang="en-US" sz="1800" b="0" i="1">
                              <a:latin typeface="Cambria Math" panose="02040503050406030204" pitchFamily="18" charset="0"/>
                            </a:rPr>
                          </m:ctrlPr>
                        </m:naryPr>
                        <m:sub>
                          <m:r>
                            <m:rPr>
                              <m:brk m:alnAt="23"/>
                            </m:rPr>
                            <a:rPr lang="en-US" sz="1800" b="0" i="1">
                              <a:latin typeface="Cambria Math" panose="02040503050406030204" pitchFamily="18" charset="0"/>
                            </a:rPr>
                            <m:t>𝑡</m:t>
                          </m:r>
                        </m:sub>
                        <m:sup>
                          <m:r>
                            <a:rPr lang="en-US" sz="1800" b="0" i="1">
                              <a:latin typeface="Cambria Math" panose="02040503050406030204" pitchFamily="18" charset="0"/>
                            </a:rPr>
                            <m:t>𝑛</m:t>
                          </m:r>
                        </m:sup>
                        <m:e>
                          <m:f>
                            <m:fPr>
                              <m:ctrlPr>
                                <a:rPr lang="en-US" sz="1800" b="0" i="1">
                                  <a:latin typeface="Cambria Math" panose="02040503050406030204" pitchFamily="18" charset="0"/>
                                </a:rPr>
                              </m:ctrlPr>
                            </m:fPr>
                            <m:num>
                              <m:r>
                                <a:rPr lang="en-US" sz="1800" b="0" i="1">
                                  <a:latin typeface="Cambria Math" panose="02040503050406030204" pitchFamily="18" charset="0"/>
                                </a:rPr>
                                <m:t>𝐶</m:t>
                              </m:r>
                              <m:sSub>
                                <m:sSubPr>
                                  <m:ctrlPr>
                                    <a:rPr lang="en-US" sz="1800" b="0" i="1">
                                      <a:latin typeface="Cambria Math" panose="02040503050406030204" pitchFamily="18" charset="0"/>
                                    </a:rPr>
                                  </m:ctrlPr>
                                </m:sSubPr>
                                <m:e>
                                  <m:r>
                                    <a:rPr lang="en-US" sz="1800" b="0" i="1">
                                      <a:latin typeface="Cambria Math" panose="02040503050406030204" pitchFamily="18" charset="0"/>
                                    </a:rPr>
                                    <m:t>𝐹</m:t>
                                  </m:r>
                                </m:e>
                                <m:sub>
                                  <m:r>
                                    <a:rPr lang="en-US" sz="1800" b="0" i="1">
                                      <a:latin typeface="Cambria Math" panose="02040503050406030204" pitchFamily="18" charset="0"/>
                                    </a:rPr>
                                    <m:t>𝑡</m:t>
                                  </m:r>
                                </m:sub>
                              </m:sSub>
                            </m:num>
                            <m:den>
                              <m:sSup>
                                <m:sSupPr>
                                  <m:ctrlPr>
                                    <a:rPr lang="en-US" sz="1800" b="0" i="1">
                                      <a:latin typeface="Cambria Math" panose="02040503050406030204" pitchFamily="18" charset="0"/>
                                    </a:rPr>
                                  </m:ctrlPr>
                                </m:sSupPr>
                                <m:e>
                                  <m:r>
                                    <a:rPr lang="en-US" sz="1800" b="0" i="1">
                                      <a:latin typeface="Cambria Math" panose="02040503050406030204" pitchFamily="18" charset="0"/>
                                    </a:rPr>
                                    <m:t>(1+</m:t>
                                  </m:r>
                                  <m:r>
                                    <a:rPr lang="en-US" sz="1800" b="0" i="1">
                                      <a:latin typeface="Cambria Math" panose="02040503050406030204" pitchFamily="18" charset="0"/>
                                    </a:rPr>
                                    <m:t>𝑘</m:t>
                                  </m:r>
                                  <m:r>
                                    <a:rPr lang="en-US" sz="1800" b="0" i="1">
                                      <a:latin typeface="Cambria Math" panose="02040503050406030204" pitchFamily="18" charset="0"/>
                                    </a:rPr>
                                    <m:t>)</m:t>
                                  </m:r>
                                </m:e>
                                <m:sup>
                                  <m:r>
                                    <a:rPr lang="en-US" sz="1800" b="0" i="1">
                                      <a:latin typeface="Cambria Math" panose="02040503050406030204" pitchFamily="18" charset="0"/>
                                    </a:rPr>
                                    <m:t>𝑡</m:t>
                                  </m:r>
                                </m:sup>
                              </m:sSup>
                            </m:den>
                          </m:f>
                          <m:r>
                            <a:rPr lang="en-US" sz="1800" b="0" i="1">
                              <a:latin typeface="Cambria Math" panose="02040503050406030204" pitchFamily="18" charset="0"/>
                            </a:rPr>
                            <m:t>−</m:t>
                          </m:r>
                          <m:r>
                            <a:rPr lang="en-US" sz="1800" b="0" i="1">
                              <a:latin typeface="Cambria Math" panose="02040503050406030204" pitchFamily="18" charset="0"/>
                            </a:rPr>
                            <m:t>𝐶𝐹</m:t>
                          </m:r>
                          <m:r>
                            <a:rPr lang="en-US" sz="1800" b="0" i="1" baseline="-25000">
                              <a:latin typeface="Cambria Math" panose="02040503050406030204" pitchFamily="18" charset="0"/>
                            </a:rPr>
                            <m:t>0</m:t>
                          </m:r>
                        </m:e>
                      </m:nary>
                    </m:oMath>
                  </m:oMathPara>
                </a14:m>
                <a:endParaRPr lang="en-US" sz="1800" dirty="0"/>
              </a:p>
            </p:txBody>
          </p:sp>
        </mc:Choice>
        <mc:Fallback xmlns="">
          <p:sp>
            <p:nvSpPr>
              <p:cNvPr id="9" name="TextBox 3">
                <a:extLst>
                  <a:ext uri="{FF2B5EF4-FFF2-40B4-BE49-F238E27FC236}">
                    <a16:creationId xmlns:a16="http://schemas.microsoft.com/office/drawing/2014/main" id="{9AB7014F-E5F8-4A69-8F89-E6613527BF25}"/>
                  </a:ext>
                </a:extLst>
              </p:cNvPr>
              <p:cNvSpPr txBox="1">
                <a:spLocks noRot="1" noChangeAspect="1" noMove="1" noResize="1" noEditPoints="1" noAdjustHandles="1" noChangeArrowheads="1" noChangeShapeType="1" noTextEdit="1"/>
              </p:cNvSpPr>
              <p:nvPr/>
            </p:nvSpPr>
            <p:spPr>
              <a:xfrm>
                <a:off x="3804720" y="3716503"/>
                <a:ext cx="2666051" cy="75206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35606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Παράδειγμα</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66971125"/>
              </p:ext>
            </p:extLst>
          </p:nvPr>
        </p:nvGraphicFramePr>
        <p:xfrm>
          <a:off x="1279525" y="2153921"/>
          <a:ext cx="7543800" cy="2966720"/>
        </p:xfrm>
        <a:graphic>
          <a:graphicData uri="http://schemas.openxmlformats.org/drawingml/2006/table">
            <a:tbl>
              <a:tblPr firstRow="1" bandRow="1">
                <a:tableStyleId>{5940675A-B579-460E-94D1-54222C63F5DA}</a:tableStyleId>
              </a:tblPr>
              <a:tblGrid>
                <a:gridCol w="1257300">
                  <a:extLst>
                    <a:ext uri="{9D8B030D-6E8A-4147-A177-3AD203B41FA5}">
                      <a16:colId xmlns:a16="http://schemas.microsoft.com/office/drawing/2014/main" val="20000"/>
                    </a:ext>
                  </a:extLst>
                </a:gridCol>
                <a:gridCol w="1257300">
                  <a:extLst>
                    <a:ext uri="{9D8B030D-6E8A-4147-A177-3AD203B41FA5}">
                      <a16:colId xmlns:a16="http://schemas.microsoft.com/office/drawing/2014/main" val="20001"/>
                    </a:ext>
                  </a:extLst>
                </a:gridCol>
                <a:gridCol w="1257300">
                  <a:extLst>
                    <a:ext uri="{9D8B030D-6E8A-4147-A177-3AD203B41FA5}">
                      <a16:colId xmlns:a16="http://schemas.microsoft.com/office/drawing/2014/main" val="20002"/>
                    </a:ext>
                  </a:extLst>
                </a:gridCol>
                <a:gridCol w="1257300">
                  <a:extLst>
                    <a:ext uri="{9D8B030D-6E8A-4147-A177-3AD203B41FA5}">
                      <a16:colId xmlns:a16="http://schemas.microsoft.com/office/drawing/2014/main" val="20003"/>
                    </a:ext>
                  </a:extLst>
                </a:gridCol>
                <a:gridCol w="1257300">
                  <a:extLst>
                    <a:ext uri="{9D8B030D-6E8A-4147-A177-3AD203B41FA5}">
                      <a16:colId xmlns:a16="http://schemas.microsoft.com/office/drawing/2014/main" val="20004"/>
                    </a:ext>
                  </a:extLst>
                </a:gridCol>
                <a:gridCol w="1257300">
                  <a:extLst>
                    <a:ext uri="{9D8B030D-6E8A-4147-A177-3AD203B41FA5}">
                      <a16:colId xmlns:a16="http://schemas.microsoft.com/office/drawing/2014/main" val="20005"/>
                    </a:ext>
                  </a:extLst>
                </a:gridCol>
              </a:tblGrid>
              <a:tr h="370840">
                <a:tc>
                  <a:txBody>
                    <a:bodyPr/>
                    <a:lstStyle/>
                    <a:p>
                      <a:pPr algn="ctr"/>
                      <a:r>
                        <a:rPr lang="el-GR" dirty="0"/>
                        <a:t>Έτος</a:t>
                      </a:r>
                      <a:endParaRPr lang="en-US" dirty="0"/>
                    </a:p>
                  </a:txBody>
                  <a:tcPr/>
                </a:tc>
                <a:tc>
                  <a:txBody>
                    <a:bodyPr/>
                    <a:lstStyle/>
                    <a:p>
                      <a:pPr algn="ctr"/>
                      <a:r>
                        <a:rPr lang="en-US" dirty="0"/>
                        <a:t>CF</a:t>
                      </a:r>
                      <a:r>
                        <a:rPr lang="en-US" baseline="0" dirty="0"/>
                        <a:t> A</a:t>
                      </a:r>
                      <a:endParaRPr lang="en-US" dirty="0"/>
                    </a:p>
                  </a:txBody>
                  <a:tcPr/>
                </a:tc>
                <a:tc>
                  <a:txBody>
                    <a:bodyPr/>
                    <a:lstStyle/>
                    <a:p>
                      <a:pPr algn="ctr"/>
                      <a:r>
                        <a:rPr lang="en-US" dirty="0"/>
                        <a:t>CF B</a:t>
                      </a:r>
                    </a:p>
                  </a:txBody>
                  <a:tcPr/>
                </a:tc>
                <a:tc>
                  <a:txBody>
                    <a:bodyPr/>
                    <a:lstStyle/>
                    <a:p>
                      <a:pPr algn="ctr"/>
                      <a:r>
                        <a:rPr lang="en-US" dirty="0"/>
                        <a:t>K =10%</a:t>
                      </a:r>
                    </a:p>
                  </a:txBody>
                  <a:tcPr/>
                </a:tc>
                <a:tc>
                  <a:txBody>
                    <a:bodyPr/>
                    <a:lstStyle/>
                    <a:p>
                      <a:pPr algn="ctr"/>
                      <a:r>
                        <a:rPr lang="en-US" dirty="0"/>
                        <a:t>NPV</a:t>
                      </a:r>
                      <a:r>
                        <a:rPr lang="en-US" baseline="0" dirty="0"/>
                        <a:t> A</a:t>
                      </a:r>
                      <a:endParaRPr lang="en-US" dirty="0"/>
                    </a:p>
                  </a:txBody>
                  <a:tcPr/>
                </a:tc>
                <a:tc>
                  <a:txBody>
                    <a:bodyPr/>
                    <a:lstStyle/>
                    <a:p>
                      <a:pPr algn="ctr"/>
                      <a:r>
                        <a:rPr lang="en-US" dirty="0"/>
                        <a:t>NPV B</a:t>
                      </a:r>
                    </a:p>
                  </a:txBody>
                  <a:tcPr/>
                </a:tc>
                <a:extLst>
                  <a:ext uri="{0D108BD9-81ED-4DB2-BD59-A6C34878D82A}">
                    <a16:rowId xmlns:a16="http://schemas.microsoft.com/office/drawing/2014/main" val="10000"/>
                  </a:ext>
                </a:extLst>
              </a:tr>
              <a:tr h="370840">
                <a:tc>
                  <a:txBody>
                    <a:bodyPr/>
                    <a:lstStyle/>
                    <a:p>
                      <a:pPr algn="ctr"/>
                      <a:r>
                        <a:rPr lang="en-US" dirty="0"/>
                        <a:t>0</a:t>
                      </a:r>
                    </a:p>
                  </a:txBody>
                  <a:tcPr/>
                </a:tc>
                <a:tc>
                  <a:txBody>
                    <a:bodyPr/>
                    <a:lstStyle/>
                    <a:p>
                      <a:pPr algn="ctr"/>
                      <a:r>
                        <a:rPr lang="en-US" dirty="0"/>
                        <a:t>-2,500</a:t>
                      </a:r>
                    </a:p>
                  </a:txBody>
                  <a:tcPr/>
                </a:tc>
                <a:tc>
                  <a:txBody>
                    <a:bodyPr/>
                    <a:lstStyle/>
                    <a:p>
                      <a:pPr algn="ctr"/>
                      <a:r>
                        <a:rPr lang="en-US" dirty="0"/>
                        <a:t>-2,500</a:t>
                      </a:r>
                    </a:p>
                  </a:txBody>
                  <a:tcPr/>
                </a:tc>
                <a:tc>
                  <a:txBody>
                    <a:bodyPr/>
                    <a:lstStyle/>
                    <a:p>
                      <a:pPr algn="ctr"/>
                      <a:r>
                        <a:rPr lang="en-US" dirty="0"/>
                        <a:t>1,000</a:t>
                      </a:r>
                    </a:p>
                  </a:txBody>
                  <a:tcPr/>
                </a:tc>
                <a:tc>
                  <a:txBody>
                    <a:bodyPr/>
                    <a:lstStyle/>
                    <a:p>
                      <a:pPr algn="ctr"/>
                      <a:r>
                        <a:rPr lang="en-US" dirty="0"/>
                        <a:t>-2500</a:t>
                      </a:r>
                    </a:p>
                  </a:txBody>
                  <a:tcPr/>
                </a:tc>
                <a:tc>
                  <a:txBody>
                    <a:bodyPr/>
                    <a:lstStyle/>
                    <a:p>
                      <a:pPr algn="ctr"/>
                      <a:r>
                        <a:rPr lang="en-US" dirty="0"/>
                        <a:t>-2500</a:t>
                      </a:r>
                    </a:p>
                  </a:txBody>
                  <a:tcPr/>
                </a:tc>
                <a:extLst>
                  <a:ext uri="{0D108BD9-81ED-4DB2-BD59-A6C34878D82A}">
                    <a16:rowId xmlns:a16="http://schemas.microsoft.com/office/drawing/2014/main" val="10001"/>
                  </a:ext>
                </a:extLst>
              </a:tr>
              <a:tr h="370840">
                <a:tc>
                  <a:txBody>
                    <a:bodyPr/>
                    <a:lstStyle/>
                    <a:p>
                      <a:pPr algn="ctr"/>
                      <a:r>
                        <a:rPr lang="en-US" dirty="0"/>
                        <a:t>1</a:t>
                      </a:r>
                    </a:p>
                  </a:txBody>
                  <a:tcPr/>
                </a:tc>
                <a:tc>
                  <a:txBody>
                    <a:bodyPr/>
                    <a:lstStyle/>
                    <a:p>
                      <a:pPr algn="ctr"/>
                      <a:r>
                        <a:rPr lang="en-US" dirty="0"/>
                        <a:t>550</a:t>
                      </a:r>
                    </a:p>
                  </a:txBody>
                  <a:tcPr/>
                </a:tc>
                <a:tc>
                  <a:txBody>
                    <a:bodyPr/>
                    <a:lstStyle/>
                    <a:p>
                      <a:pPr algn="ctr"/>
                      <a:r>
                        <a:rPr lang="en-US" dirty="0"/>
                        <a:t>0</a:t>
                      </a:r>
                    </a:p>
                  </a:txBody>
                  <a:tcPr/>
                </a:tc>
                <a:tc>
                  <a:txBody>
                    <a:bodyPr/>
                    <a:lstStyle/>
                    <a:p>
                      <a:pPr algn="ctr"/>
                      <a:r>
                        <a:rPr lang="en-US" dirty="0"/>
                        <a:t>0,909</a:t>
                      </a:r>
                    </a:p>
                  </a:txBody>
                  <a:tcPr/>
                </a:tc>
                <a:tc>
                  <a:txBody>
                    <a:bodyPr/>
                    <a:lstStyle/>
                    <a:p>
                      <a:pPr algn="ctr"/>
                      <a:r>
                        <a:rPr lang="en-US" dirty="0"/>
                        <a:t>500</a:t>
                      </a:r>
                    </a:p>
                  </a:txBody>
                  <a:tcPr/>
                </a:tc>
                <a:tc>
                  <a:txBody>
                    <a:bodyPr/>
                    <a:lstStyle/>
                    <a:p>
                      <a:pPr algn="ctr"/>
                      <a:r>
                        <a:rPr lang="en-US" dirty="0"/>
                        <a:t>0</a:t>
                      </a:r>
                    </a:p>
                  </a:txBody>
                  <a:tcPr/>
                </a:tc>
                <a:extLst>
                  <a:ext uri="{0D108BD9-81ED-4DB2-BD59-A6C34878D82A}">
                    <a16:rowId xmlns:a16="http://schemas.microsoft.com/office/drawing/2014/main" val="10002"/>
                  </a:ext>
                </a:extLst>
              </a:tr>
              <a:tr h="370840">
                <a:tc>
                  <a:txBody>
                    <a:bodyPr/>
                    <a:lstStyle/>
                    <a:p>
                      <a:pPr algn="ctr"/>
                      <a:r>
                        <a:rPr lang="en-US" dirty="0"/>
                        <a:t>2</a:t>
                      </a:r>
                    </a:p>
                  </a:txBody>
                  <a:tcPr/>
                </a:tc>
                <a:tc>
                  <a:txBody>
                    <a:bodyPr/>
                    <a:lstStyle/>
                    <a:p>
                      <a:pPr algn="ctr"/>
                      <a:r>
                        <a:rPr lang="en-US" dirty="0"/>
                        <a:t>1,950</a:t>
                      </a:r>
                    </a:p>
                  </a:txBody>
                  <a:tcPr/>
                </a:tc>
                <a:tc>
                  <a:txBody>
                    <a:bodyPr/>
                    <a:lstStyle/>
                    <a:p>
                      <a:pPr algn="ctr"/>
                      <a:r>
                        <a:rPr lang="en-US" dirty="0"/>
                        <a:t>100</a:t>
                      </a:r>
                    </a:p>
                  </a:txBody>
                  <a:tcPr/>
                </a:tc>
                <a:tc>
                  <a:txBody>
                    <a:bodyPr/>
                    <a:lstStyle/>
                    <a:p>
                      <a:pPr algn="ctr"/>
                      <a:r>
                        <a:rPr lang="en-US" dirty="0"/>
                        <a:t>0,826</a:t>
                      </a:r>
                    </a:p>
                  </a:txBody>
                  <a:tcPr/>
                </a:tc>
                <a:tc>
                  <a:txBody>
                    <a:bodyPr/>
                    <a:lstStyle/>
                    <a:p>
                      <a:pPr algn="ctr"/>
                      <a:r>
                        <a:rPr lang="en-US" dirty="0"/>
                        <a:t>1611</a:t>
                      </a:r>
                    </a:p>
                  </a:txBody>
                  <a:tcPr/>
                </a:tc>
                <a:tc>
                  <a:txBody>
                    <a:bodyPr/>
                    <a:lstStyle/>
                    <a:p>
                      <a:pPr algn="ctr"/>
                      <a:r>
                        <a:rPr lang="en-US" dirty="0"/>
                        <a:t>82</a:t>
                      </a:r>
                    </a:p>
                  </a:txBody>
                  <a:tcPr/>
                </a:tc>
                <a:extLst>
                  <a:ext uri="{0D108BD9-81ED-4DB2-BD59-A6C34878D82A}">
                    <a16:rowId xmlns:a16="http://schemas.microsoft.com/office/drawing/2014/main" val="10003"/>
                  </a:ext>
                </a:extLst>
              </a:tr>
              <a:tr h="370840">
                <a:tc>
                  <a:txBody>
                    <a:bodyPr/>
                    <a:lstStyle/>
                    <a:p>
                      <a:pPr algn="ctr"/>
                      <a:r>
                        <a:rPr lang="en-US" dirty="0"/>
                        <a:t>3</a:t>
                      </a:r>
                    </a:p>
                  </a:txBody>
                  <a:tcPr/>
                </a:tc>
                <a:tc>
                  <a:txBody>
                    <a:bodyPr/>
                    <a:lstStyle/>
                    <a:p>
                      <a:pPr algn="ctr"/>
                      <a:r>
                        <a:rPr lang="en-US" dirty="0"/>
                        <a:t>900</a:t>
                      </a:r>
                    </a:p>
                  </a:txBody>
                  <a:tcPr/>
                </a:tc>
                <a:tc>
                  <a:txBody>
                    <a:bodyPr/>
                    <a:lstStyle/>
                    <a:p>
                      <a:pPr algn="ctr"/>
                      <a:r>
                        <a:rPr lang="en-US" dirty="0"/>
                        <a:t>100</a:t>
                      </a:r>
                    </a:p>
                  </a:txBody>
                  <a:tcPr/>
                </a:tc>
                <a:tc>
                  <a:txBody>
                    <a:bodyPr/>
                    <a:lstStyle/>
                    <a:p>
                      <a:pPr algn="ctr"/>
                      <a:r>
                        <a:rPr lang="en-US" dirty="0"/>
                        <a:t>0,751</a:t>
                      </a:r>
                    </a:p>
                  </a:txBody>
                  <a:tcPr/>
                </a:tc>
                <a:tc>
                  <a:txBody>
                    <a:bodyPr/>
                    <a:lstStyle/>
                    <a:p>
                      <a:pPr algn="ctr"/>
                      <a:r>
                        <a:rPr lang="en-US" dirty="0"/>
                        <a:t>676</a:t>
                      </a:r>
                    </a:p>
                  </a:txBody>
                  <a:tcPr/>
                </a:tc>
                <a:tc>
                  <a:txBody>
                    <a:bodyPr/>
                    <a:lstStyle/>
                    <a:p>
                      <a:pPr algn="ctr"/>
                      <a:r>
                        <a:rPr lang="en-US" dirty="0"/>
                        <a:t>75</a:t>
                      </a:r>
                    </a:p>
                  </a:txBody>
                  <a:tcPr/>
                </a:tc>
                <a:extLst>
                  <a:ext uri="{0D108BD9-81ED-4DB2-BD59-A6C34878D82A}">
                    <a16:rowId xmlns:a16="http://schemas.microsoft.com/office/drawing/2014/main" val="10004"/>
                  </a:ext>
                </a:extLst>
              </a:tr>
              <a:tr h="370840">
                <a:tc>
                  <a:txBody>
                    <a:bodyPr/>
                    <a:lstStyle/>
                    <a:p>
                      <a:pPr algn="ctr"/>
                      <a:r>
                        <a:rPr lang="en-US" dirty="0"/>
                        <a:t>4</a:t>
                      </a:r>
                    </a:p>
                  </a:txBody>
                  <a:tcPr/>
                </a:tc>
                <a:tc>
                  <a:txBody>
                    <a:bodyPr/>
                    <a:lstStyle/>
                    <a:p>
                      <a:pPr algn="ctr"/>
                      <a:r>
                        <a:rPr lang="en-US" dirty="0"/>
                        <a:t>-800</a:t>
                      </a:r>
                    </a:p>
                  </a:txBody>
                  <a:tcPr/>
                </a:tc>
                <a:tc>
                  <a:txBody>
                    <a:bodyPr/>
                    <a:lstStyle/>
                    <a:p>
                      <a:pPr algn="ctr"/>
                      <a:r>
                        <a:rPr lang="en-US" dirty="0"/>
                        <a:t>2300</a:t>
                      </a:r>
                    </a:p>
                  </a:txBody>
                  <a:tcPr/>
                </a:tc>
                <a:tc>
                  <a:txBody>
                    <a:bodyPr/>
                    <a:lstStyle/>
                    <a:p>
                      <a:pPr algn="ctr"/>
                      <a:r>
                        <a:rPr lang="en-US" dirty="0"/>
                        <a:t>0,683</a:t>
                      </a:r>
                    </a:p>
                  </a:txBody>
                  <a:tcPr/>
                </a:tc>
                <a:tc>
                  <a:txBody>
                    <a:bodyPr/>
                    <a:lstStyle/>
                    <a:p>
                      <a:pPr algn="ctr"/>
                      <a:r>
                        <a:rPr lang="en-US" dirty="0"/>
                        <a:t>-546</a:t>
                      </a:r>
                    </a:p>
                  </a:txBody>
                  <a:tcPr/>
                </a:tc>
                <a:tc>
                  <a:txBody>
                    <a:bodyPr/>
                    <a:lstStyle/>
                    <a:p>
                      <a:pPr algn="ctr"/>
                      <a:r>
                        <a:rPr lang="en-US" dirty="0"/>
                        <a:t>1570</a:t>
                      </a:r>
                    </a:p>
                  </a:txBody>
                  <a:tcPr/>
                </a:tc>
                <a:extLst>
                  <a:ext uri="{0D108BD9-81ED-4DB2-BD59-A6C34878D82A}">
                    <a16:rowId xmlns:a16="http://schemas.microsoft.com/office/drawing/2014/main" val="10005"/>
                  </a:ext>
                </a:extLst>
              </a:tr>
              <a:tr h="370840">
                <a:tc>
                  <a:txBody>
                    <a:bodyPr/>
                    <a:lstStyle/>
                    <a:p>
                      <a:pPr algn="ctr"/>
                      <a:r>
                        <a:rPr lang="en-US" dirty="0"/>
                        <a:t>5</a:t>
                      </a:r>
                    </a:p>
                  </a:txBody>
                  <a:tcPr/>
                </a:tc>
                <a:tc>
                  <a:txBody>
                    <a:bodyPr/>
                    <a:lstStyle/>
                    <a:p>
                      <a:pPr algn="ctr"/>
                      <a:r>
                        <a:rPr lang="en-US" dirty="0"/>
                        <a:t>-900</a:t>
                      </a:r>
                    </a:p>
                  </a:txBody>
                  <a:tcPr/>
                </a:tc>
                <a:tc>
                  <a:txBody>
                    <a:bodyPr/>
                    <a:lstStyle/>
                    <a:p>
                      <a:pPr algn="ctr"/>
                      <a:r>
                        <a:rPr lang="en-US" dirty="0"/>
                        <a:t>3100</a:t>
                      </a:r>
                    </a:p>
                  </a:txBody>
                  <a:tcPr/>
                </a:tc>
                <a:tc>
                  <a:txBody>
                    <a:bodyPr/>
                    <a:lstStyle/>
                    <a:p>
                      <a:pPr algn="ctr"/>
                      <a:r>
                        <a:rPr lang="en-US" dirty="0"/>
                        <a:t>0,621</a:t>
                      </a:r>
                    </a:p>
                  </a:txBody>
                  <a:tcPr/>
                </a:tc>
                <a:tc>
                  <a:txBody>
                    <a:bodyPr/>
                    <a:lstStyle/>
                    <a:p>
                      <a:pPr algn="ctr"/>
                      <a:r>
                        <a:rPr lang="en-US" dirty="0"/>
                        <a:t>-558</a:t>
                      </a:r>
                    </a:p>
                  </a:txBody>
                  <a:tcPr/>
                </a:tc>
                <a:tc>
                  <a:txBody>
                    <a:bodyPr/>
                    <a:lstStyle/>
                    <a:p>
                      <a:pPr algn="ctr"/>
                      <a:r>
                        <a:rPr lang="en-US" dirty="0"/>
                        <a:t>1924</a:t>
                      </a:r>
                    </a:p>
                  </a:txBody>
                  <a:tcPr/>
                </a:tc>
                <a:extLst>
                  <a:ext uri="{0D108BD9-81ED-4DB2-BD59-A6C34878D82A}">
                    <a16:rowId xmlns:a16="http://schemas.microsoft.com/office/drawing/2014/main" val="10006"/>
                  </a:ext>
                </a:extLst>
              </a:tr>
              <a:tr h="370840">
                <a:tc>
                  <a:txBody>
                    <a:bodyPr/>
                    <a:lstStyle/>
                    <a:p>
                      <a:pPr algn="ctr"/>
                      <a:endParaRPr lang="en-US"/>
                    </a:p>
                  </a:txBody>
                  <a:tcPr/>
                </a:tc>
                <a:tc>
                  <a:txBody>
                    <a:bodyPr/>
                    <a:lstStyle/>
                    <a:p>
                      <a:pPr algn="ctr"/>
                      <a:endParaRPr lang="en-US"/>
                    </a:p>
                  </a:txBody>
                  <a:tcPr/>
                </a:tc>
                <a:tc>
                  <a:txBody>
                    <a:bodyPr/>
                    <a:lstStyle/>
                    <a:p>
                      <a:pPr algn="ctr"/>
                      <a:endParaRPr lang="en-US"/>
                    </a:p>
                  </a:txBody>
                  <a:tcPr/>
                </a:tc>
                <a:tc>
                  <a:txBody>
                    <a:bodyPr/>
                    <a:lstStyle/>
                    <a:p>
                      <a:pPr algn="ctr"/>
                      <a:r>
                        <a:rPr lang="en-US" dirty="0"/>
                        <a:t>TOTAL</a:t>
                      </a:r>
                    </a:p>
                  </a:txBody>
                  <a:tcPr/>
                </a:tc>
                <a:tc>
                  <a:txBody>
                    <a:bodyPr/>
                    <a:lstStyle/>
                    <a:p>
                      <a:pPr algn="ctr"/>
                      <a:r>
                        <a:rPr lang="en-US" dirty="0"/>
                        <a:t>-817</a:t>
                      </a:r>
                    </a:p>
                  </a:txBody>
                  <a:tcPr/>
                </a:tc>
                <a:tc>
                  <a:txBody>
                    <a:bodyPr/>
                    <a:lstStyle/>
                    <a:p>
                      <a:pPr algn="ctr"/>
                      <a:r>
                        <a:rPr lang="en-US" dirty="0"/>
                        <a:t>1153</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03817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2</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75187715"/>
              </p:ext>
            </p:extLst>
          </p:nvPr>
        </p:nvGraphicFramePr>
        <p:xfrm>
          <a:off x="1188086" y="2151063"/>
          <a:ext cx="3515993" cy="3337560"/>
        </p:xfrm>
        <a:graphic>
          <a:graphicData uri="http://schemas.openxmlformats.org/drawingml/2006/table">
            <a:tbl>
              <a:tblPr firstRow="1" bandRow="1">
                <a:tableStyleId>{5940675A-B579-460E-94D1-54222C63F5DA}</a:tableStyleId>
              </a:tblPr>
              <a:tblGrid>
                <a:gridCol w="727912">
                  <a:extLst>
                    <a:ext uri="{9D8B030D-6E8A-4147-A177-3AD203B41FA5}">
                      <a16:colId xmlns:a16="http://schemas.microsoft.com/office/drawing/2014/main" val="20000"/>
                    </a:ext>
                  </a:extLst>
                </a:gridCol>
                <a:gridCol w="911133">
                  <a:extLst>
                    <a:ext uri="{9D8B030D-6E8A-4147-A177-3AD203B41FA5}">
                      <a16:colId xmlns:a16="http://schemas.microsoft.com/office/drawing/2014/main" val="20001"/>
                    </a:ext>
                  </a:extLst>
                </a:gridCol>
                <a:gridCol w="901901">
                  <a:extLst>
                    <a:ext uri="{9D8B030D-6E8A-4147-A177-3AD203B41FA5}">
                      <a16:colId xmlns:a16="http://schemas.microsoft.com/office/drawing/2014/main" val="20002"/>
                    </a:ext>
                  </a:extLst>
                </a:gridCol>
                <a:gridCol w="975047">
                  <a:extLst>
                    <a:ext uri="{9D8B030D-6E8A-4147-A177-3AD203B41FA5}">
                      <a16:colId xmlns:a16="http://schemas.microsoft.com/office/drawing/2014/main" val="20003"/>
                    </a:ext>
                  </a:extLst>
                </a:gridCol>
              </a:tblGrid>
              <a:tr h="370840">
                <a:tc>
                  <a:txBody>
                    <a:bodyPr/>
                    <a:lstStyle/>
                    <a:p>
                      <a:pPr algn="ctr"/>
                      <a:r>
                        <a:rPr lang="el-GR" dirty="0"/>
                        <a:t>Έτος</a:t>
                      </a:r>
                      <a:endParaRPr lang="en-US" dirty="0"/>
                    </a:p>
                  </a:txBody>
                  <a:tcPr/>
                </a:tc>
                <a:tc>
                  <a:txBody>
                    <a:bodyPr/>
                    <a:lstStyle/>
                    <a:p>
                      <a:pPr algn="ctr"/>
                      <a:r>
                        <a:rPr lang="en-US" dirty="0"/>
                        <a:t>CF</a:t>
                      </a:r>
                    </a:p>
                  </a:txBody>
                  <a:tcPr/>
                </a:tc>
                <a:tc>
                  <a:txBody>
                    <a:bodyPr/>
                    <a:lstStyle/>
                    <a:p>
                      <a:pPr algn="ctr"/>
                      <a:r>
                        <a:rPr lang="en-US" dirty="0"/>
                        <a:t>k</a:t>
                      </a:r>
                    </a:p>
                  </a:txBody>
                  <a:tcPr/>
                </a:tc>
                <a:tc>
                  <a:txBody>
                    <a:bodyPr/>
                    <a:lstStyle/>
                    <a:p>
                      <a:pPr algn="ctr"/>
                      <a:r>
                        <a:rPr lang="en-US" dirty="0"/>
                        <a:t>NPV</a:t>
                      </a:r>
                    </a:p>
                  </a:txBody>
                  <a:tcPr/>
                </a:tc>
                <a:extLst>
                  <a:ext uri="{0D108BD9-81ED-4DB2-BD59-A6C34878D82A}">
                    <a16:rowId xmlns:a16="http://schemas.microsoft.com/office/drawing/2014/main" val="10000"/>
                  </a:ext>
                </a:extLst>
              </a:tr>
              <a:tr h="370840">
                <a:tc>
                  <a:txBody>
                    <a:bodyPr/>
                    <a:lstStyle/>
                    <a:p>
                      <a:pPr algn="ctr"/>
                      <a:r>
                        <a:rPr lang="en-US" dirty="0"/>
                        <a:t>1</a:t>
                      </a:r>
                    </a:p>
                  </a:txBody>
                  <a:tcPr/>
                </a:tc>
                <a:tc>
                  <a:txBody>
                    <a:bodyPr/>
                    <a:lstStyle/>
                    <a:p>
                      <a:pPr algn="ctr"/>
                      <a:r>
                        <a:rPr lang="en-US" dirty="0"/>
                        <a:t>6000</a:t>
                      </a:r>
                    </a:p>
                  </a:txBody>
                  <a:tcPr/>
                </a:tc>
                <a:tc>
                  <a:txBody>
                    <a:bodyPr/>
                    <a:lstStyle/>
                    <a:p>
                      <a:pPr algn="ctr"/>
                      <a:r>
                        <a:rPr lang="en-US" dirty="0"/>
                        <a:t>0,909</a:t>
                      </a:r>
                    </a:p>
                  </a:txBody>
                  <a:tcPr/>
                </a:tc>
                <a:tc>
                  <a:txBody>
                    <a:bodyPr/>
                    <a:lstStyle/>
                    <a:p>
                      <a:pPr algn="ctr"/>
                      <a:r>
                        <a:rPr lang="en-US" dirty="0"/>
                        <a:t>5454</a:t>
                      </a:r>
                    </a:p>
                  </a:txBody>
                  <a:tcPr/>
                </a:tc>
                <a:extLst>
                  <a:ext uri="{0D108BD9-81ED-4DB2-BD59-A6C34878D82A}">
                    <a16:rowId xmlns:a16="http://schemas.microsoft.com/office/drawing/2014/main" val="10001"/>
                  </a:ext>
                </a:extLst>
              </a:tr>
              <a:tr h="370840">
                <a:tc>
                  <a:txBody>
                    <a:bodyPr/>
                    <a:lstStyle/>
                    <a:p>
                      <a:pPr algn="ctr"/>
                      <a:r>
                        <a:rPr lang="en-US" dirty="0"/>
                        <a:t>2</a:t>
                      </a:r>
                    </a:p>
                  </a:txBody>
                  <a:tcPr/>
                </a:tc>
                <a:tc>
                  <a:txBody>
                    <a:bodyPr/>
                    <a:lstStyle/>
                    <a:p>
                      <a:pPr algn="ctr"/>
                      <a:r>
                        <a:rPr lang="en-US" dirty="0"/>
                        <a:t>3000</a:t>
                      </a:r>
                    </a:p>
                  </a:txBody>
                  <a:tcPr/>
                </a:tc>
                <a:tc>
                  <a:txBody>
                    <a:bodyPr/>
                    <a:lstStyle/>
                    <a:p>
                      <a:pPr algn="ctr"/>
                      <a:r>
                        <a:rPr lang="en-US" dirty="0"/>
                        <a:t>0,826</a:t>
                      </a:r>
                    </a:p>
                  </a:txBody>
                  <a:tcPr/>
                </a:tc>
                <a:tc>
                  <a:txBody>
                    <a:bodyPr/>
                    <a:lstStyle/>
                    <a:p>
                      <a:pPr algn="ctr"/>
                      <a:r>
                        <a:rPr lang="en-US" dirty="0"/>
                        <a:t>2479</a:t>
                      </a:r>
                    </a:p>
                  </a:txBody>
                  <a:tcPr/>
                </a:tc>
                <a:extLst>
                  <a:ext uri="{0D108BD9-81ED-4DB2-BD59-A6C34878D82A}">
                    <a16:rowId xmlns:a16="http://schemas.microsoft.com/office/drawing/2014/main" val="10002"/>
                  </a:ext>
                </a:extLst>
              </a:tr>
              <a:tr h="370840">
                <a:tc>
                  <a:txBody>
                    <a:bodyPr/>
                    <a:lstStyle/>
                    <a:p>
                      <a:pPr algn="ctr"/>
                      <a:r>
                        <a:rPr lang="en-US" dirty="0"/>
                        <a:t>3</a:t>
                      </a:r>
                    </a:p>
                  </a:txBody>
                  <a:tcPr/>
                </a:tc>
                <a:tc>
                  <a:txBody>
                    <a:bodyPr/>
                    <a:lstStyle/>
                    <a:p>
                      <a:pPr algn="ctr"/>
                      <a:r>
                        <a:rPr lang="en-US" dirty="0"/>
                        <a:t>3000</a:t>
                      </a:r>
                    </a:p>
                  </a:txBody>
                  <a:tcPr/>
                </a:tc>
                <a:tc>
                  <a:txBody>
                    <a:bodyPr/>
                    <a:lstStyle/>
                    <a:p>
                      <a:pPr algn="ctr"/>
                      <a:r>
                        <a:rPr lang="en-US" dirty="0"/>
                        <a:t>0,751</a:t>
                      </a:r>
                    </a:p>
                  </a:txBody>
                  <a:tcPr/>
                </a:tc>
                <a:tc>
                  <a:txBody>
                    <a:bodyPr/>
                    <a:lstStyle/>
                    <a:p>
                      <a:pPr algn="ctr"/>
                      <a:r>
                        <a:rPr lang="en-US" dirty="0"/>
                        <a:t>2253</a:t>
                      </a:r>
                    </a:p>
                  </a:txBody>
                  <a:tcPr/>
                </a:tc>
                <a:extLst>
                  <a:ext uri="{0D108BD9-81ED-4DB2-BD59-A6C34878D82A}">
                    <a16:rowId xmlns:a16="http://schemas.microsoft.com/office/drawing/2014/main" val="10003"/>
                  </a:ext>
                </a:extLst>
              </a:tr>
              <a:tr h="370840">
                <a:tc>
                  <a:txBody>
                    <a:bodyPr/>
                    <a:lstStyle/>
                    <a:p>
                      <a:pPr algn="ctr"/>
                      <a:r>
                        <a:rPr lang="en-US"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3000</a:t>
                      </a:r>
                    </a:p>
                  </a:txBody>
                  <a:tcPr/>
                </a:tc>
                <a:tc>
                  <a:txBody>
                    <a:bodyPr/>
                    <a:lstStyle/>
                    <a:p>
                      <a:pPr algn="ctr"/>
                      <a:r>
                        <a:rPr lang="en-US" dirty="0"/>
                        <a:t>0,683</a:t>
                      </a:r>
                    </a:p>
                  </a:txBody>
                  <a:tcPr/>
                </a:tc>
                <a:tc>
                  <a:txBody>
                    <a:bodyPr/>
                    <a:lstStyle/>
                    <a:p>
                      <a:pPr algn="ctr"/>
                      <a:r>
                        <a:rPr lang="en-US" dirty="0"/>
                        <a:t>2049</a:t>
                      </a:r>
                    </a:p>
                  </a:txBody>
                  <a:tcPr/>
                </a:tc>
                <a:extLst>
                  <a:ext uri="{0D108BD9-81ED-4DB2-BD59-A6C34878D82A}">
                    <a16:rowId xmlns:a16="http://schemas.microsoft.com/office/drawing/2014/main" val="10004"/>
                  </a:ext>
                </a:extLst>
              </a:tr>
              <a:tr h="370840">
                <a:tc>
                  <a:txBody>
                    <a:bodyPr/>
                    <a:lstStyle/>
                    <a:p>
                      <a:pPr algn="ctr"/>
                      <a:r>
                        <a:rPr lang="en-US" dirty="0"/>
                        <a:t>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3000</a:t>
                      </a:r>
                    </a:p>
                  </a:txBody>
                  <a:tcPr/>
                </a:tc>
                <a:tc>
                  <a:txBody>
                    <a:bodyPr/>
                    <a:lstStyle/>
                    <a:p>
                      <a:pPr algn="ctr"/>
                      <a:r>
                        <a:rPr lang="en-US" dirty="0"/>
                        <a:t>0,620</a:t>
                      </a:r>
                    </a:p>
                  </a:txBody>
                  <a:tcPr/>
                </a:tc>
                <a:tc>
                  <a:txBody>
                    <a:bodyPr/>
                    <a:lstStyle/>
                    <a:p>
                      <a:pPr algn="ctr"/>
                      <a:r>
                        <a:rPr lang="en-US" dirty="0"/>
                        <a:t>1862</a:t>
                      </a:r>
                    </a:p>
                  </a:txBody>
                  <a:tcPr/>
                </a:tc>
                <a:extLst>
                  <a:ext uri="{0D108BD9-81ED-4DB2-BD59-A6C34878D82A}">
                    <a16:rowId xmlns:a16="http://schemas.microsoft.com/office/drawing/2014/main" val="10005"/>
                  </a:ext>
                </a:extLst>
              </a:tr>
              <a:tr h="370840">
                <a:tc>
                  <a:txBody>
                    <a:bodyPr/>
                    <a:lstStyle/>
                    <a:p>
                      <a:pPr algn="ctr"/>
                      <a:r>
                        <a:rPr lang="en-US" dirty="0"/>
                        <a:t>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3000</a:t>
                      </a:r>
                    </a:p>
                  </a:txBody>
                  <a:tcPr/>
                </a:tc>
                <a:tc>
                  <a:txBody>
                    <a:bodyPr/>
                    <a:lstStyle/>
                    <a:p>
                      <a:pPr algn="ctr"/>
                      <a:r>
                        <a:rPr lang="en-US" dirty="0"/>
                        <a:t>0,564</a:t>
                      </a:r>
                    </a:p>
                  </a:txBody>
                  <a:tcPr/>
                </a:tc>
                <a:tc>
                  <a:txBody>
                    <a:bodyPr/>
                    <a:lstStyle/>
                    <a:p>
                      <a:pPr algn="ctr"/>
                      <a:r>
                        <a:rPr lang="en-US" dirty="0"/>
                        <a:t>1693</a:t>
                      </a:r>
                    </a:p>
                  </a:txBody>
                  <a:tcPr/>
                </a:tc>
                <a:extLst>
                  <a:ext uri="{0D108BD9-81ED-4DB2-BD59-A6C34878D82A}">
                    <a16:rowId xmlns:a16="http://schemas.microsoft.com/office/drawing/2014/main" val="10006"/>
                  </a:ext>
                </a:extLst>
              </a:tr>
              <a:tr h="370840">
                <a:tc>
                  <a:txBody>
                    <a:bodyPr/>
                    <a:lstStyle/>
                    <a:p>
                      <a:pPr algn="ctr"/>
                      <a:r>
                        <a:rPr lang="en-US" dirty="0"/>
                        <a:t>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13000</a:t>
                      </a:r>
                    </a:p>
                  </a:txBody>
                  <a:tcPr/>
                </a:tc>
                <a:tc>
                  <a:txBody>
                    <a:bodyPr/>
                    <a:lstStyle/>
                    <a:p>
                      <a:pPr algn="ctr"/>
                      <a:r>
                        <a:rPr lang="en-US" dirty="0"/>
                        <a:t>0,513</a:t>
                      </a:r>
                    </a:p>
                  </a:txBody>
                  <a:tcPr/>
                </a:tc>
                <a:tc>
                  <a:txBody>
                    <a:bodyPr/>
                    <a:lstStyle/>
                    <a:p>
                      <a:pPr algn="ctr"/>
                      <a:r>
                        <a:rPr lang="en-US" dirty="0"/>
                        <a:t>6671</a:t>
                      </a:r>
                    </a:p>
                  </a:txBody>
                  <a:tcPr/>
                </a:tc>
                <a:extLst>
                  <a:ext uri="{0D108BD9-81ED-4DB2-BD59-A6C34878D82A}">
                    <a16:rowId xmlns:a16="http://schemas.microsoft.com/office/drawing/2014/main" val="10007"/>
                  </a:ext>
                </a:extLst>
              </a:tr>
              <a:tr h="370840">
                <a:tc>
                  <a:txBody>
                    <a:bodyPr/>
                    <a:lstStyle/>
                    <a:p>
                      <a:pPr algn="ctr"/>
                      <a:endParaRPr lang="en-US" dirty="0"/>
                    </a:p>
                  </a:txBody>
                  <a:tcPr/>
                </a:tc>
                <a:tc>
                  <a:txBody>
                    <a:bodyPr/>
                    <a:lstStyle/>
                    <a:p>
                      <a:pPr algn="ctr"/>
                      <a:endParaRPr lang="en-US" dirty="0"/>
                    </a:p>
                  </a:txBody>
                  <a:tcPr/>
                </a:tc>
                <a:tc>
                  <a:txBody>
                    <a:bodyPr/>
                    <a:lstStyle/>
                    <a:p>
                      <a:pPr algn="ctr"/>
                      <a:r>
                        <a:rPr lang="en-US" dirty="0"/>
                        <a:t>TOTAL</a:t>
                      </a:r>
                    </a:p>
                  </a:txBody>
                  <a:tcPr/>
                </a:tc>
                <a:tc>
                  <a:txBody>
                    <a:bodyPr/>
                    <a:lstStyle/>
                    <a:p>
                      <a:pPr algn="ctr"/>
                      <a:r>
                        <a:rPr lang="en-US" dirty="0"/>
                        <a:t>22,464</a:t>
                      </a:r>
                    </a:p>
                  </a:txBody>
                  <a:tcPr/>
                </a:tc>
                <a:extLst>
                  <a:ext uri="{0D108BD9-81ED-4DB2-BD59-A6C34878D82A}">
                    <a16:rowId xmlns:a16="http://schemas.microsoft.com/office/drawing/2014/main" val="10008"/>
                  </a:ext>
                </a:extLst>
              </a:tr>
            </a:tbl>
          </a:graphicData>
        </a:graphic>
      </p:graphicFrame>
      <p:sp>
        <p:nvSpPr>
          <p:cNvPr id="5" name="TextBox 4"/>
          <p:cNvSpPr txBox="1"/>
          <p:nvPr/>
        </p:nvSpPr>
        <p:spPr>
          <a:xfrm>
            <a:off x="5217160" y="2151063"/>
            <a:ext cx="5938520" cy="646331"/>
          </a:xfrm>
          <a:prstGeom prst="rect">
            <a:avLst/>
          </a:prstGeom>
          <a:noFill/>
        </p:spPr>
        <p:txBody>
          <a:bodyPr wrap="square" rtlCol="0">
            <a:spAutoFit/>
          </a:bodyPr>
          <a:lstStyle/>
          <a:p>
            <a:pPr algn="just"/>
            <a:r>
              <a:rPr lang="el-GR" dirty="0"/>
              <a:t>Η αξία της επιχείρησης είναι 20,000 ευρώ. Με βάση </a:t>
            </a:r>
            <a:r>
              <a:rPr lang="el-GR" dirty="0">
                <a:solidFill>
                  <a:srgbClr val="C00000"/>
                </a:solidFill>
              </a:rPr>
              <a:t>τις</a:t>
            </a:r>
            <a:r>
              <a:rPr lang="el-GR" dirty="0"/>
              <a:t> μελλοντικές χρηματοροές της, </a:t>
            </a:r>
            <a:r>
              <a:rPr lang="el-GR" dirty="0">
                <a:solidFill>
                  <a:srgbClr val="C00000"/>
                </a:solidFill>
              </a:rPr>
              <a:t>θα αγοράζατε </a:t>
            </a:r>
            <a:r>
              <a:rPr lang="el-GR" dirty="0"/>
              <a:t>την επιχείρηση;</a:t>
            </a:r>
            <a:endParaRPr lang="en-US" dirty="0"/>
          </a:p>
        </p:txBody>
      </p:sp>
    </p:spTree>
    <p:extLst>
      <p:ext uri="{BB962C8B-B14F-4D97-AF65-F5344CB8AC3E}">
        <p14:creationId xmlns:p14="http://schemas.microsoft.com/office/powerpoint/2010/main" val="2717021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3</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50593966"/>
              </p:ext>
            </p:extLst>
          </p:nvPr>
        </p:nvGraphicFramePr>
        <p:xfrm>
          <a:off x="1222883" y="1994634"/>
          <a:ext cx="4187318" cy="1849120"/>
        </p:xfrm>
        <a:graphic>
          <a:graphicData uri="http://schemas.openxmlformats.org/drawingml/2006/table">
            <a:tbl>
              <a:tblPr firstRow="1" bandRow="1">
                <a:tableStyleId>{7E9639D4-E3E2-4D34-9284-5A2195B3D0D7}</a:tableStyleId>
              </a:tblPr>
              <a:tblGrid>
                <a:gridCol w="2104009">
                  <a:extLst>
                    <a:ext uri="{9D8B030D-6E8A-4147-A177-3AD203B41FA5}">
                      <a16:colId xmlns:a16="http://schemas.microsoft.com/office/drawing/2014/main" val="20000"/>
                    </a:ext>
                  </a:extLst>
                </a:gridCol>
                <a:gridCol w="1046417">
                  <a:extLst>
                    <a:ext uri="{9D8B030D-6E8A-4147-A177-3AD203B41FA5}">
                      <a16:colId xmlns:a16="http://schemas.microsoft.com/office/drawing/2014/main" val="20001"/>
                    </a:ext>
                  </a:extLst>
                </a:gridCol>
                <a:gridCol w="1036892">
                  <a:extLst>
                    <a:ext uri="{9D8B030D-6E8A-4147-A177-3AD203B41FA5}">
                      <a16:colId xmlns:a16="http://schemas.microsoft.com/office/drawing/2014/main" val="20002"/>
                    </a:ext>
                  </a:extLst>
                </a:gridCol>
              </a:tblGrid>
              <a:tr h="317183">
                <a:tc>
                  <a:txBody>
                    <a:bodyPr/>
                    <a:lstStyle/>
                    <a:p>
                      <a:endParaRPr lang="en-US" dirty="0"/>
                    </a:p>
                  </a:txBody>
                  <a:tcPr/>
                </a:tc>
                <a:tc>
                  <a:txBody>
                    <a:bodyPr/>
                    <a:lstStyle/>
                    <a:p>
                      <a:r>
                        <a:rPr lang="el-GR" dirty="0"/>
                        <a:t>Σχέδιο</a:t>
                      </a:r>
                      <a:r>
                        <a:rPr lang="el-GR" baseline="0" dirty="0"/>
                        <a:t> Α</a:t>
                      </a:r>
                      <a:endParaRPr lang="en-US" dirty="0"/>
                    </a:p>
                  </a:txBody>
                  <a:tcPr/>
                </a:tc>
                <a:tc>
                  <a:txBody>
                    <a:bodyPr/>
                    <a:lstStyle/>
                    <a:p>
                      <a:r>
                        <a:rPr lang="el-GR" dirty="0"/>
                        <a:t>Σχέδιο Β</a:t>
                      </a:r>
                      <a:endParaRPr lang="en-US" dirty="0"/>
                    </a:p>
                  </a:txBody>
                  <a:tcPr/>
                </a:tc>
                <a:extLst>
                  <a:ext uri="{0D108BD9-81ED-4DB2-BD59-A6C34878D82A}">
                    <a16:rowId xmlns:a16="http://schemas.microsoft.com/office/drawing/2014/main" val="10000"/>
                  </a:ext>
                </a:extLst>
              </a:tr>
              <a:tr h="370840">
                <a:tc>
                  <a:txBody>
                    <a:bodyPr/>
                    <a:lstStyle/>
                    <a:p>
                      <a:r>
                        <a:rPr lang="el-GR" dirty="0"/>
                        <a:t>Αρχική</a:t>
                      </a:r>
                      <a:r>
                        <a:rPr lang="el-GR" baseline="0" dirty="0"/>
                        <a:t> Δαπάνη </a:t>
                      </a:r>
                      <a:endParaRPr lang="en-US" dirty="0"/>
                    </a:p>
                  </a:txBody>
                  <a:tcPr/>
                </a:tc>
                <a:tc>
                  <a:txBody>
                    <a:bodyPr/>
                    <a:lstStyle/>
                    <a:p>
                      <a:r>
                        <a:rPr lang="el-GR" dirty="0"/>
                        <a:t>9000</a:t>
                      </a:r>
                      <a:endParaRPr lang="en-US" dirty="0"/>
                    </a:p>
                  </a:txBody>
                  <a:tcPr/>
                </a:tc>
                <a:tc>
                  <a:txBody>
                    <a:bodyPr/>
                    <a:lstStyle/>
                    <a:p>
                      <a:r>
                        <a:rPr lang="el-GR" dirty="0"/>
                        <a:t>11850</a:t>
                      </a:r>
                      <a:endParaRPr lang="en-US" dirty="0"/>
                    </a:p>
                  </a:txBody>
                  <a:tcPr/>
                </a:tc>
                <a:extLst>
                  <a:ext uri="{0D108BD9-81ED-4DB2-BD59-A6C34878D82A}">
                    <a16:rowId xmlns:a16="http://schemas.microsoft.com/office/drawing/2014/main" val="10001"/>
                  </a:ext>
                </a:extLst>
              </a:tr>
              <a:tr h="370840">
                <a:tc>
                  <a:txBody>
                    <a:bodyPr/>
                    <a:lstStyle/>
                    <a:p>
                      <a:r>
                        <a:rPr lang="el-GR" dirty="0"/>
                        <a:t>Ετήσια Χρηματοροή</a:t>
                      </a:r>
                      <a:endParaRPr lang="en-US" dirty="0"/>
                    </a:p>
                  </a:txBody>
                  <a:tcPr/>
                </a:tc>
                <a:tc>
                  <a:txBody>
                    <a:bodyPr/>
                    <a:lstStyle/>
                    <a:p>
                      <a:r>
                        <a:rPr lang="el-GR" dirty="0"/>
                        <a:t>5500</a:t>
                      </a:r>
                      <a:endParaRPr lang="en-US" dirty="0"/>
                    </a:p>
                  </a:txBody>
                  <a:tcPr/>
                </a:tc>
                <a:tc>
                  <a:txBody>
                    <a:bodyPr/>
                    <a:lstStyle/>
                    <a:p>
                      <a:r>
                        <a:rPr lang="el-GR" dirty="0"/>
                        <a:t>3000</a:t>
                      </a:r>
                      <a:endParaRPr lang="en-US" dirty="0"/>
                    </a:p>
                  </a:txBody>
                  <a:tcPr/>
                </a:tc>
                <a:extLst>
                  <a:ext uri="{0D108BD9-81ED-4DB2-BD59-A6C34878D82A}">
                    <a16:rowId xmlns:a16="http://schemas.microsoft.com/office/drawing/2014/main" val="10002"/>
                  </a:ext>
                </a:extLst>
              </a:tr>
              <a:tr h="370840">
                <a:tc>
                  <a:txBody>
                    <a:bodyPr/>
                    <a:lstStyle/>
                    <a:p>
                      <a:r>
                        <a:rPr lang="el-GR" dirty="0"/>
                        <a:t>Ωφέλιμη</a:t>
                      </a:r>
                      <a:r>
                        <a:rPr lang="el-GR" baseline="0" dirty="0"/>
                        <a:t> Ζωή</a:t>
                      </a:r>
                      <a:endParaRPr lang="en-US" dirty="0"/>
                    </a:p>
                  </a:txBody>
                  <a:tcPr/>
                </a:tc>
                <a:tc>
                  <a:txBody>
                    <a:bodyPr/>
                    <a:lstStyle/>
                    <a:p>
                      <a:r>
                        <a:rPr lang="el-GR" dirty="0"/>
                        <a:t>2 έτη</a:t>
                      </a:r>
                      <a:endParaRPr lang="en-US" dirty="0"/>
                    </a:p>
                  </a:txBody>
                  <a:tcPr/>
                </a:tc>
                <a:tc>
                  <a:txBody>
                    <a:bodyPr/>
                    <a:lstStyle/>
                    <a:p>
                      <a:r>
                        <a:rPr lang="el-GR" dirty="0"/>
                        <a:t>6 έτη</a:t>
                      </a:r>
                      <a:endParaRPr lang="en-US" dirty="0"/>
                    </a:p>
                  </a:txBody>
                  <a:tcPr/>
                </a:tc>
                <a:extLst>
                  <a:ext uri="{0D108BD9-81ED-4DB2-BD59-A6C34878D82A}">
                    <a16:rowId xmlns:a16="http://schemas.microsoft.com/office/drawing/2014/main" val="10003"/>
                  </a:ext>
                </a:extLst>
              </a:tr>
              <a:tr h="370840">
                <a:tc>
                  <a:txBody>
                    <a:bodyPr/>
                    <a:lstStyle/>
                    <a:p>
                      <a:r>
                        <a:rPr lang="el-GR" dirty="0"/>
                        <a:t>Κόστος Κεφαλαίου</a:t>
                      </a:r>
                      <a:endParaRPr lang="en-US" dirty="0"/>
                    </a:p>
                  </a:txBody>
                  <a:tcPr/>
                </a:tc>
                <a:tc>
                  <a:txBody>
                    <a:bodyPr/>
                    <a:lstStyle/>
                    <a:p>
                      <a:r>
                        <a:rPr lang="el-GR" dirty="0"/>
                        <a:t>12%</a:t>
                      </a:r>
                      <a:endParaRPr lang="en-US" dirty="0"/>
                    </a:p>
                  </a:txBody>
                  <a:tcPr/>
                </a:tc>
                <a:tc>
                  <a:txBody>
                    <a:bodyPr/>
                    <a:lstStyle/>
                    <a:p>
                      <a:r>
                        <a:rPr lang="el-GR" dirty="0"/>
                        <a:t>12%</a:t>
                      </a:r>
                      <a:endParaRPr lang="en-US" dirty="0"/>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6781800" y="1981201"/>
            <a:ext cx="3352800" cy="646331"/>
          </a:xfrm>
          <a:prstGeom prst="rect">
            <a:avLst/>
          </a:prstGeom>
          <a:noFill/>
        </p:spPr>
        <p:txBody>
          <a:bodyPr wrap="square" rtlCol="0">
            <a:spAutoFit/>
          </a:bodyPr>
          <a:lstStyle/>
          <a:p>
            <a:r>
              <a:rPr lang="el-GR" dirty="0"/>
              <a:t>Με βάση την ΚΠΑ ποιο επενδυτικό σχέδιο θα διαλέγατε;</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513087839"/>
              </p:ext>
            </p:extLst>
          </p:nvPr>
        </p:nvGraphicFramePr>
        <p:xfrm>
          <a:off x="5678806" y="3209926"/>
          <a:ext cx="6270805" cy="2828925"/>
        </p:xfrm>
        <a:graphic>
          <a:graphicData uri="http://schemas.openxmlformats.org/drawingml/2006/table">
            <a:tbl>
              <a:tblPr>
                <a:tableStyleId>{5940675A-B579-460E-94D1-54222C63F5DA}</a:tableStyleId>
              </a:tblPr>
              <a:tblGrid>
                <a:gridCol w="891150">
                  <a:extLst>
                    <a:ext uri="{9D8B030D-6E8A-4147-A177-3AD203B41FA5}">
                      <a16:colId xmlns:a16="http://schemas.microsoft.com/office/drawing/2014/main" val="20000"/>
                    </a:ext>
                  </a:extLst>
                </a:gridCol>
                <a:gridCol w="891150">
                  <a:extLst>
                    <a:ext uri="{9D8B030D-6E8A-4147-A177-3AD203B41FA5}">
                      <a16:colId xmlns:a16="http://schemas.microsoft.com/office/drawing/2014/main" val="20001"/>
                    </a:ext>
                  </a:extLst>
                </a:gridCol>
                <a:gridCol w="1369480">
                  <a:extLst>
                    <a:ext uri="{9D8B030D-6E8A-4147-A177-3AD203B41FA5}">
                      <a16:colId xmlns:a16="http://schemas.microsoft.com/office/drawing/2014/main" val="20002"/>
                    </a:ext>
                  </a:extLst>
                </a:gridCol>
                <a:gridCol w="1113937">
                  <a:extLst>
                    <a:ext uri="{9D8B030D-6E8A-4147-A177-3AD203B41FA5}">
                      <a16:colId xmlns:a16="http://schemas.microsoft.com/office/drawing/2014/main" val="20003"/>
                    </a:ext>
                  </a:extLst>
                </a:gridCol>
                <a:gridCol w="1225332">
                  <a:extLst>
                    <a:ext uri="{9D8B030D-6E8A-4147-A177-3AD203B41FA5}">
                      <a16:colId xmlns:a16="http://schemas.microsoft.com/office/drawing/2014/main" val="20004"/>
                    </a:ext>
                  </a:extLst>
                </a:gridCol>
                <a:gridCol w="779756">
                  <a:extLst>
                    <a:ext uri="{9D8B030D-6E8A-4147-A177-3AD203B41FA5}">
                      <a16:colId xmlns:a16="http://schemas.microsoft.com/office/drawing/2014/main" val="20005"/>
                    </a:ext>
                  </a:extLst>
                </a:gridCol>
              </a:tblGrid>
              <a:tr h="190500">
                <a:tc>
                  <a:txBody>
                    <a:bodyPr/>
                    <a:lstStyle/>
                    <a:p>
                      <a:pPr marL="0" algn="ctr" defTabSz="914400" rtl="0" eaLnBrk="1" fontAlgn="b" latinLnBrk="0" hangingPunct="1"/>
                      <a:r>
                        <a:rPr lang="el-GR" sz="1800" kern="1200" dirty="0"/>
                        <a:t>Έτος</a:t>
                      </a:r>
                      <a:endParaRPr lang="el-GR"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CF A</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CF B</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K</a:t>
                      </a:r>
                      <a:r>
                        <a:rPr lang="el-GR" sz="1800" kern="1200" dirty="0"/>
                        <a:t>=12%</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NPV A</a:t>
                      </a:r>
                      <a:endParaRPr lang="en-US" sz="1800" b="1"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NPV B</a:t>
                      </a:r>
                      <a:endParaRPr lang="en-US" sz="1800" b="1"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0"/>
                  </a:ext>
                </a:extLst>
              </a:tr>
              <a:tr h="190500">
                <a:tc>
                  <a:txBody>
                    <a:bodyPr/>
                    <a:lstStyle/>
                    <a:p>
                      <a:pPr marL="0" algn="ctr" defTabSz="914400" rtl="0" eaLnBrk="1" fontAlgn="b" latinLnBrk="0" hangingPunct="1"/>
                      <a:r>
                        <a:rPr lang="en-US" sz="1800" kern="1200" dirty="0"/>
                        <a:t>0</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-9,000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-11,850</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1</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-9,000</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-11,850</a:t>
                      </a:r>
                      <a:endParaRPr lang="en-US" sz="1800"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1"/>
                  </a:ext>
                </a:extLst>
              </a:tr>
              <a:tr h="190500">
                <a:tc>
                  <a:txBody>
                    <a:bodyPr/>
                    <a:lstStyle/>
                    <a:p>
                      <a:pPr marL="0" algn="ctr" defTabSz="914400" rtl="0" eaLnBrk="1" fontAlgn="b" latinLnBrk="0" hangingPunct="1"/>
                      <a:r>
                        <a:rPr lang="en-US" sz="1800" kern="1200" dirty="0"/>
                        <a:t>1</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5,500</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3,000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0.89</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4,895</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2,670</a:t>
                      </a:r>
                      <a:endParaRPr lang="en-US" sz="1800" kern="120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2"/>
                  </a:ext>
                </a:extLst>
              </a:tr>
              <a:tr h="190500">
                <a:tc>
                  <a:txBody>
                    <a:bodyPr/>
                    <a:lstStyle/>
                    <a:p>
                      <a:pPr marL="0" algn="ctr" defTabSz="914400" rtl="0" eaLnBrk="1" fontAlgn="b" latinLnBrk="0" hangingPunct="1"/>
                      <a:r>
                        <a:rPr lang="en-US" sz="1800" kern="1200" dirty="0"/>
                        <a:t>2</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5,500</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3,000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0.8</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4,400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2,400</a:t>
                      </a:r>
                      <a:endParaRPr lang="en-US" sz="1800" kern="120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3"/>
                  </a:ext>
                </a:extLst>
              </a:tr>
              <a:tr h="190500">
                <a:tc>
                  <a:txBody>
                    <a:bodyPr/>
                    <a:lstStyle/>
                    <a:p>
                      <a:pPr marL="0" algn="ctr" defTabSz="914400" rtl="0" eaLnBrk="1" fontAlgn="b" latinLnBrk="0" hangingPunct="1"/>
                      <a:r>
                        <a:rPr lang="en-US" sz="1800" kern="1200" dirty="0"/>
                        <a:t>3</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3,000</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0.71</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2,130</a:t>
                      </a:r>
                      <a:endParaRPr lang="en-US" sz="1800" kern="120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4"/>
                  </a:ext>
                </a:extLst>
              </a:tr>
              <a:tr h="190500">
                <a:tc>
                  <a:txBody>
                    <a:bodyPr/>
                    <a:lstStyle/>
                    <a:p>
                      <a:pPr marL="0" algn="ctr" defTabSz="914400" rtl="0" eaLnBrk="1" fontAlgn="b" latinLnBrk="0" hangingPunct="1"/>
                      <a:r>
                        <a:rPr lang="en-US" sz="1800" kern="1200" dirty="0"/>
                        <a:t>4</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3,000</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0.64</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1,920</a:t>
                      </a:r>
                      <a:endParaRPr lang="en-US" sz="1800" kern="120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5"/>
                  </a:ext>
                </a:extLst>
              </a:tr>
              <a:tr h="190500">
                <a:tc>
                  <a:txBody>
                    <a:bodyPr/>
                    <a:lstStyle/>
                    <a:p>
                      <a:pPr marL="0" algn="ctr" defTabSz="914400" rtl="0" eaLnBrk="1" fontAlgn="b" latinLnBrk="0" hangingPunct="1"/>
                      <a:r>
                        <a:rPr lang="en-US" sz="1800" kern="1200" dirty="0"/>
                        <a:t>5</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3,000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0.57</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1,710</a:t>
                      </a:r>
                      <a:endParaRPr lang="en-US" sz="1800" kern="120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6"/>
                  </a:ext>
                </a:extLst>
              </a:tr>
              <a:tr h="190500">
                <a:tc>
                  <a:txBody>
                    <a:bodyPr/>
                    <a:lstStyle/>
                    <a:p>
                      <a:pPr marL="0" algn="ctr" defTabSz="914400" rtl="0" eaLnBrk="1" fontAlgn="b" latinLnBrk="0" hangingPunct="1"/>
                      <a:r>
                        <a:rPr lang="en-US" sz="1800" kern="1200" dirty="0"/>
                        <a:t>6</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3,000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0.51</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1,530</a:t>
                      </a:r>
                      <a:endParaRPr lang="en-US" sz="1800" kern="120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7"/>
                  </a:ext>
                </a:extLst>
              </a:tr>
              <a:tr h="200025">
                <a:tc>
                  <a:txBody>
                    <a:bodyPr/>
                    <a:lstStyle/>
                    <a:p>
                      <a:pPr marL="0" algn="ctr" defTabSz="914400" rtl="0" eaLnBrk="1" fontAlgn="b" latinLnBrk="0" hangingPunct="1"/>
                      <a:r>
                        <a:rPr lang="en-US" sz="1800" kern="1200" dirty="0"/>
                        <a:t> </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 </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 </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l-GR" sz="1800" kern="1200" dirty="0"/>
                        <a:t>Σύνολο</a:t>
                      </a:r>
                      <a:endParaRPr lang="el-GR"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295</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510</a:t>
                      </a:r>
                      <a:endParaRPr lang="en-US" sz="1800"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59369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3</a:t>
            </a:r>
            <a:endParaRPr lang="en-US" dirty="0"/>
          </a:p>
        </p:txBody>
      </p:sp>
      <p:sp>
        <p:nvSpPr>
          <p:cNvPr id="5" name="TextBox 4"/>
          <p:cNvSpPr txBox="1"/>
          <p:nvPr/>
        </p:nvSpPr>
        <p:spPr>
          <a:xfrm>
            <a:off x="6126480" y="2092961"/>
            <a:ext cx="3352800" cy="646331"/>
          </a:xfrm>
          <a:prstGeom prst="rect">
            <a:avLst/>
          </a:prstGeom>
          <a:noFill/>
        </p:spPr>
        <p:txBody>
          <a:bodyPr wrap="square" rtlCol="0">
            <a:spAutoFit/>
          </a:bodyPr>
          <a:lstStyle/>
          <a:p>
            <a:r>
              <a:rPr lang="el-GR" dirty="0"/>
              <a:t>Το σχέδιο Β είναι καλύτερο του σχεδίου Α</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10594777"/>
              </p:ext>
            </p:extLst>
          </p:nvPr>
        </p:nvGraphicFramePr>
        <p:xfrm>
          <a:off x="1183865" y="2092961"/>
          <a:ext cx="4122333" cy="2828925"/>
        </p:xfrm>
        <a:graphic>
          <a:graphicData uri="http://schemas.openxmlformats.org/drawingml/2006/table">
            <a:tbl>
              <a:tblPr>
                <a:tableStyleId>{7E9639D4-E3E2-4D34-9284-5A2195B3D0D7}</a:tableStyleId>
              </a:tblPr>
              <a:tblGrid>
                <a:gridCol w="487045">
                  <a:extLst>
                    <a:ext uri="{9D8B030D-6E8A-4147-A177-3AD203B41FA5}">
                      <a16:colId xmlns:a16="http://schemas.microsoft.com/office/drawing/2014/main" val="20000"/>
                    </a:ext>
                  </a:extLst>
                </a:gridCol>
                <a:gridCol w="661988">
                  <a:extLst>
                    <a:ext uri="{9D8B030D-6E8A-4147-A177-3AD203B41FA5}">
                      <a16:colId xmlns:a16="http://schemas.microsoft.com/office/drawing/2014/main" val="20001"/>
                    </a:ext>
                  </a:extLst>
                </a:gridCol>
                <a:gridCol w="777875">
                  <a:extLst>
                    <a:ext uri="{9D8B030D-6E8A-4147-A177-3AD203B41FA5}">
                      <a16:colId xmlns:a16="http://schemas.microsoft.com/office/drawing/2014/main" val="20002"/>
                    </a:ext>
                  </a:extLst>
                </a:gridCol>
                <a:gridCol w="746887">
                  <a:extLst>
                    <a:ext uri="{9D8B030D-6E8A-4147-A177-3AD203B41FA5}">
                      <a16:colId xmlns:a16="http://schemas.microsoft.com/office/drawing/2014/main" val="20003"/>
                    </a:ext>
                  </a:extLst>
                </a:gridCol>
                <a:gridCol w="668782">
                  <a:extLst>
                    <a:ext uri="{9D8B030D-6E8A-4147-A177-3AD203B41FA5}">
                      <a16:colId xmlns:a16="http://schemas.microsoft.com/office/drawing/2014/main" val="20004"/>
                    </a:ext>
                  </a:extLst>
                </a:gridCol>
                <a:gridCol w="779756">
                  <a:extLst>
                    <a:ext uri="{9D8B030D-6E8A-4147-A177-3AD203B41FA5}">
                      <a16:colId xmlns:a16="http://schemas.microsoft.com/office/drawing/2014/main" val="20005"/>
                    </a:ext>
                  </a:extLst>
                </a:gridCol>
              </a:tblGrid>
              <a:tr h="190500">
                <a:tc>
                  <a:txBody>
                    <a:bodyPr/>
                    <a:lstStyle/>
                    <a:p>
                      <a:pPr marL="0" algn="ctr" defTabSz="914400" rtl="0" eaLnBrk="1" fontAlgn="b" latinLnBrk="0" hangingPunct="1"/>
                      <a:r>
                        <a:rPr lang="el-GR" sz="1800" kern="1200" dirty="0"/>
                        <a:t>Έτος</a:t>
                      </a:r>
                      <a:endParaRPr lang="el-GR"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CF A</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CF B</a:t>
                      </a:r>
                      <a:endParaRPr lang="en-US" sz="1800" b="1" kern="1200" dirty="0">
                        <a:solidFill>
                          <a:schemeClr val="dk1"/>
                        </a:solidFill>
                        <a:latin typeface="+mn-lt"/>
                        <a:ea typeface="+mn-ea"/>
                        <a:cs typeface="+mn-cs"/>
                      </a:endParaRPr>
                    </a:p>
                  </a:txBody>
                  <a:tcPr marL="9525" marR="9525" marT="9525" marB="0" anchor="b"/>
                </a:tc>
                <a:tc>
                  <a:txBody>
                    <a:bodyPr/>
                    <a:lstStyle/>
                    <a:p>
                      <a:pPr marL="0" algn="l" defTabSz="914400" rtl="0" eaLnBrk="1" fontAlgn="b" latinLnBrk="0" hangingPunct="1"/>
                      <a:r>
                        <a:rPr lang="en-US" sz="1800" kern="1200" dirty="0"/>
                        <a:t>K</a:t>
                      </a:r>
                      <a:r>
                        <a:rPr lang="el-GR" sz="1800" kern="1200" dirty="0"/>
                        <a:t>=12%</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NPV A</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NPV B</a:t>
                      </a:r>
                      <a:endParaRPr lang="en-US" sz="1800" b="1"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0"/>
                  </a:ext>
                </a:extLst>
              </a:tr>
              <a:tr h="190500">
                <a:tc>
                  <a:txBody>
                    <a:bodyPr/>
                    <a:lstStyle/>
                    <a:p>
                      <a:pPr marL="0" algn="ctr" defTabSz="914400" rtl="0" eaLnBrk="1" fontAlgn="b" latinLnBrk="0" hangingPunct="1"/>
                      <a:r>
                        <a:rPr lang="en-US" sz="1800" kern="1200" dirty="0"/>
                        <a:t>0</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-9,000</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-11,850</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1</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-9,000</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-11,850</a:t>
                      </a:r>
                      <a:endParaRPr lang="en-US" sz="1800"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1"/>
                  </a:ext>
                </a:extLst>
              </a:tr>
              <a:tr h="190500">
                <a:tc>
                  <a:txBody>
                    <a:bodyPr/>
                    <a:lstStyle/>
                    <a:p>
                      <a:pPr marL="0" algn="ctr" defTabSz="914400" rtl="0" eaLnBrk="1" fontAlgn="b" latinLnBrk="0" hangingPunct="1"/>
                      <a:r>
                        <a:rPr lang="en-US" sz="1800" kern="1200" dirty="0"/>
                        <a:t>1</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5,500</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3,000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0.89</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4,895</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2,670</a:t>
                      </a:r>
                      <a:endParaRPr lang="en-US" sz="1800" kern="120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2"/>
                  </a:ext>
                </a:extLst>
              </a:tr>
              <a:tr h="190500">
                <a:tc>
                  <a:txBody>
                    <a:bodyPr/>
                    <a:lstStyle/>
                    <a:p>
                      <a:pPr marL="0" algn="ctr" defTabSz="914400" rtl="0" eaLnBrk="1" fontAlgn="b" latinLnBrk="0" hangingPunct="1"/>
                      <a:r>
                        <a:rPr lang="en-US" sz="1800" kern="1200" dirty="0"/>
                        <a:t>2</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5,500</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3,000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0.8</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4,400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2,400</a:t>
                      </a:r>
                      <a:endParaRPr lang="en-US" sz="1800" kern="120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3"/>
                  </a:ext>
                </a:extLst>
              </a:tr>
              <a:tr h="190500">
                <a:tc>
                  <a:txBody>
                    <a:bodyPr/>
                    <a:lstStyle/>
                    <a:p>
                      <a:pPr marL="0" algn="ctr" defTabSz="914400" rtl="0" eaLnBrk="1" fontAlgn="b" latinLnBrk="0" hangingPunct="1"/>
                      <a:r>
                        <a:rPr lang="en-US" sz="1800" kern="1200" dirty="0"/>
                        <a:t>3</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3,000</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0.71</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2,130</a:t>
                      </a:r>
                      <a:endParaRPr lang="en-US" sz="1800" kern="120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4"/>
                  </a:ext>
                </a:extLst>
              </a:tr>
              <a:tr h="190500">
                <a:tc>
                  <a:txBody>
                    <a:bodyPr/>
                    <a:lstStyle/>
                    <a:p>
                      <a:pPr marL="0" algn="ctr" defTabSz="914400" rtl="0" eaLnBrk="1" fontAlgn="b" latinLnBrk="0" hangingPunct="1"/>
                      <a:r>
                        <a:rPr lang="en-US" sz="1800" kern="1200" dirty="0"/>
                        <a:t>4</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3,000</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0.64</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1,920</a:t>
                      </a:r>
                      <a:endParaRPr lang="en-US" sz="1800" kern="120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5"/>
                  </a:ext>
                </a:extLst>
              </a:tr>
              <a:tr h="190500">
                <a:tc>
                  <a:txBody>
                    <a:bodyPr/>
                    <a:lstStyle/>
                    <a:p>
                      <a:pPr marL="0" algn="ctr" defTabSz="914400" rtl="0" eaLnBrk="1" fontAlgn="b" latinLnBrk="0" hangingPunct="1"/>
                      <a:r>
                        <a:rPr lang="en-US" sz="1800" kern="1200" dirty="0"/>
                        <a:t>5</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3,000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0.57</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1,710</a:t>
                      </a:r>
                      <a:endParaRPr lang="en-US" sz="1800" kern="120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6"/>
                  </a:ext>
                </a:extLst>
              </a:tr>
              <a:tr h="190500">
                <a:tc>
                  <a:txBody>
                    <a:bodyPr/>
                    <a:lstStyle/>
                    <a:p>
                      <a:pPr marL="0" algn="ctr" defTabSz="914400" rtl="0" eaLnBrk="1" fontAlgn="b" latinLnBrk="0" hangingPunct="1"/>
                      <a:r>
                        <a:rPr lang="en-US" sz="1800" kern="1200" dirty="0"/>
                        <a:t>6</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3,000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0.51</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1,530</a:t>
                      </a:r>
                      <a:endParaRPr lang="en-US" sz="1800" kern="120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7"/>
                  </a:ext>
                </a:extLst>
              </a:tr>
              <a:tr h="200025">
                <a:tc>
                  <a:txBody>
                    <a:bodyPr/>
                    <a:lstStyle/>
                    <a:p>
                      <a:pPr marL="0" algn="ctr" defTabSz="914400" rtl="0" eaLnBrk="1" fontAlgn="b" latinLnBrk="0" hangingPunct="1"/>
                      <a:r>
                        <a:rPr lang="en-US" sz="1800" kern="1200" dirty="0"/>
                        <a:t> </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 </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 </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l-GR" sz="1800" kern="1200"/>
                        <a:t>Σύνολο</a:t>
                      </a:r>
                      <a:endParaRPr lang="el-GR"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295</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510</a:t>
                      </a:r>
                      <a:endParaRPr lang="en-US" sz="1800"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71504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Παράδειγμα 3</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9521879"/>
              </p:ext>
            </p:extLst>
          </p:nvPr>
        </p:nvGraphicFramePr>
        <p:xfrm>
          <a:off x="1290321" y="2062481"/>
          <a:ext cx="5293360" cy="2554605"/>
        </p:xfrm>
        <a:graphic>
          <a:graphicData uri="http://schemas.openxmlformats.org/drawingml/2006/table">
            <a:tbl>
              <a:tblPr>
                <a:tableStyleId>{616DA210-FB5B-4158-B5E0-FEB733F419BA}</a:tableStyleId>
              </a:tblPr>
              <a:tblGrid>
                <a:gridCol w="711842">
                  <a:extLst>
                    <a:ext uri="{9D8B030D-6E8A-4147-A177-3AD203B41FA5}">
                      <a16:colId xmlns:a16="http://schemas.microsoft.com/office/drawing/2014/main" val="20000"/>
                    </a:ext>
                  </a:extLst>
                </a:gridCol>
                <a:gridCol w="773016">
                  <a:extLst>
                    <a:ext uri="{9D8B030D-6E8A-4147-A177-3AD203B41FA5}">
                      <a16:colId xmlns:a16="http://schemas.microsoft.com/office/drawing/2014/main" val="20001"/>
                    </a:ext>
                  </a:extLst>
                </a:gridCol>
                <a:gridCol w="711842">
                  <a:extLst>
                    <a:ext uri="{9D8B030D-6E8A-4147-A177-3AD203B41FA5}">
                      <a16:colId xmlns:a16="http://schemas.microsoft.com/office/drawing/2014/main" val="20002"/>
                    </a:ext>
                  </a:extLst>
                </a:gridCol>
                <a:gridCol w="711842">
                  <a:extLst>
                    <a:ext uri="{9D8B030D-6E8A-4147-A177-3AD203B41FA5}">
                      <a16:colId xmlns:a16="http://schemas.microsoft.com/office/drawing/2014/main" val="20003"/>
                    </a:ext>
                  </a:extLst>
                </a:gridCol>
                <a:gridCol w="711842">
                  <a:extLst>
                    <a:ext uri="{9D8B030D-6E8A-4147-A177-3AD203B41FA5}">
                      <a16:colId xmlns:a16="http://schemas.microsoft.com/office/drawing/2014/main" val="20004"/>
                    </a:ext>
                  </a:extLst>
                </a:gridCol>
                <a:gridCol w="872154">
                  <a:extLst>
                    <a:ext uri="{9D8B030D-6E8A-4147-A177-3AD203B41FA5}">
                      <a16:colId xmlns:a16="http://schemas.microsoft.com/office/drawing/2014/main" val="20005"/>
                    </a:ext>
                  </a:extLst>
                </a:gridCol>
                <a:gridCol w="800822">
                  <a:extLst>
                    <a:ext uri="{9D8B030D-6E8A-4147-A177-3AD203B41FA5}">
                      <a16:colId xmlns:a16="http://schemas.microsoft.com/office/drawing/2014/main" val="20006"/>
                    </a:ext>
                  </a:extLst>
                </a:gridCol>
              </a:tblGrid>
              <a:tr h="190500">
                <a:tc>
                  <a:txBody>
                    <a:bodyPr/>
                    <a:lstStyle/>
                    <a:p>
                      <a:pPr marL="0" algn="ctr" defTabSz="914400" rtl="0" eaLnBrk="1" fontAlgn="b" latinLnBrk="0" hangingPunct="1"/>
                      <a:r>
                        <a:rPr lang="el-GR" sz="1800" kern="1200" dirty="0"/>
                        <a:t>Έτος</a:t>
                      </a:r>
                      <a:endParaRPr lang="el-GR"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CF A</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 </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 </a:t>
                      </a:r>
                      <a:endParaRPr lang="en-US" sz="1800" b="1"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CF </a:t>
                      </a:r>
                      <a:r>
                        <a:rPr lang="el-GR" sz="1800" kern="1200" dirty="0"/>
                        <a:t>Α</a:t>
                      </a:r>
                      <a:endParaRPr lang="el-GR"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K</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NPV A</a:t>
                      </a:r>
                      <a:endParaRPr lang="en-US" sz="1800" b="1"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0"/>
                  </a:ext>
                </a:extLst>
              </a:tr>
              <a:tr h="190500">
                <a:tc>
                  <a:txBody>
                    <a:bodyPr/>
                    <a:lstStyle/>
                    <a:p>
                      <a:pPr marL="0" algn="ctr" defTabSz="914400" rtl="0" eaLnBrk="1" fontAlgn="b" latinLnBrk="0" hangingPunct="1"/>
                      <a:r>
                        <a:rPr lang="en-US" sz="1800" kern="1200" dirty="0"/>
                        <a:t>0</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-9,000</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-9,000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1</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-9,000</a:t>
                      </a:r>
                      <a:endParaRPr lang="en-US" sz="1800" kern="120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1"/>
                  </a:ext>
                </a:extLst>
              </a:tr>
              <a:tr h="190500">
                <a:tc>
                  <a:txBody>
                    <a:bodyPr/>
                    <a:lstStyle/>
                    <a:p>
                      <a:pPr marL="0" algn="ctr" defTabSz="914400" rtl="0" eaLnBrk="1" fontAlgn="b" latinLnBrk="0" hangingPunct="1"/>
                      <a:r>
                        <a:rPr lang="en-US" sz="1800" kern="1200"/>
                        <a:t>1</a:t>
                      </a:r>
                      <a:endParaRPr lang="en-US" sz="1800" b="1"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5,500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5,500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0.89</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4,895</a:t>
                      </a:r>
                      <a:endParaRPr lang="en-US" sz="1800" kern="120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2"/>
                  </a:ext>
                </a:extLst>
              </a:tr>
              <a:tr h="190500">
                <a:tc>
                  <a:txBody>
                    <a:bodyPr/>
                    <a:lstStyle/>
                    <a:p>
                      <a:pPr marL="0" algn="ctr" defTabSz="914400" rtl="0" eaLnBrk="1" fontAlgn="b" latinLnBrk="0" hangingPunct="1"/>
                      <a:r>
                        <a:rPr lang="en-US" sz="1800" kern="1200" dirty="0"/>
                        <a:t>2</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5,500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-9,000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-3,500</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0.8</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-2,800</a:t>
                      </a:r>
                      <a:endParaRPr lang="en-US" sz="1800" kern="120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3"/>
                  </a:ext>
                </a:extLst>
              </a:tr>
              <a:tr h="190500">
                <a:tc>
                  <a:txBody>
                    <a:bodyPr/>
                    <a:lstStyle/>
                    <a:p>
                      <a:pPr marL="0" algn="ctr" defTabSz="914400" rtl="0" eaLnBrk="1" fontAlgn="b" latinLnBrk="0" hangingPunct="1"/>
                      <a:r>
                        <a:rPr lang="en-US" sz="1800" kern="1200" dirty="0"/>
                        <a:t>3</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5,500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5,500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0.71</a:t>
                      </a:r>
                      <a:endParaRPr lang="en-US"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3,905</a:t>
                      </a:r>
                      <a:endParaRPr lang="en-US" sz="1800"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4"/>
                  </a:ext>
                </a:extLst>
              </a:tr>
              <a:tr h="190500">
                <a:tc>
                  <a:txBody>
                    <a:bodyPr/>
                    <a:lstStyle/>
                    <a:p>
                      <a:pPr marL="0" algn="ctr" defTabSz="914400" rtl="0" eaLnBrk="1" fontAlgn="b" latinLnBrk="0" hangingPunct="1"/>
                      <a:r>
                        <a:rPr lang="en-US" sz="1800" kern="1200" dirty="0"/>
                        <a:t>4</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5,500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-9,000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-3,500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0.64</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-2,240</a:t>
                      </a:r>
                      <a:endParaRPr lang="en-US" sz="1800"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5"/>
                  </a:ext>
                </a:extLst>
              </a:tr>
              <a:tr h="190500">
                <a:tc>
                  <a:txBody>
                    <a:bodyPr/>
                    <a:lstStyle/>
                    <a:p>
                      <a:pPr marL="0" algn="ctr" defTabSz="914400" rtl="0" eaLnBrk="1" fontAlgn="b" latinLnBrk="0" hangingPunct="1"/>
                      <a:r>
                        <a:rPr lang="en-US" sz="1800" kern="1200" dirty="0"/>
                        <a:t>5</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5,500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5,500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0.57</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3,135</a:t>
                      </a:r>
                      <a:endParaRPr lang="en-US" sz="1800"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6"/>
                  </a:ext>
                </a:extLst>
              </a:tr>
              <a:tr h="190500">
                <a:tc>
                  <a:txBody>
                    <a:bodyPr/>
                    <a:lstStyle/>
                    <a:p>
                      <a:pPr marL="0" algn="ctr" defTabSz="914400" rtl="0" eaLnBrk="1" fontAlgn="b" latinLnBrk="0" hangingPunct="1"/>
                      <a:r>
                        <a:rPr lang="en-US" sz="1800" kern="1200" dirty="0"/>
                        <a:t>6</a:t>
                      </a:r>
                      <a:endParaRPr lang="en-US" sz="1800" b="1"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5,500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5,500</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0.51</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2,805</a:t>
                      </a:r>
                      <a:endParaRPr lang="en-US" sz="1800"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7"/>
                  </a:ext>
                </a:extLst>
              </a:tr>
              <a:tr h="200025">
                <a:tc>
                  <a:txBody>
                    <a:bodyPr/>
                    <a:lstStyle/>
                    <a:p>
                      <a:pPr marL="0" algn="ctr" defTabSz="914400" rtl="0" eaLnBrk="1" fontAlgn="b" latinLnBrk="0" hangingPunct="1"/>
                      <a:r>
                        <a:rPr lang="en-US" sz="1800" kern="1200"/>
                        <a:t> </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 </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 </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 </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a:t> </a:t>
                      </a:r>
                      <a:endParaRPr lang="en-US" sz="1800" kern="120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l-GR" sz="1800" kern="1200" dirty="0"/>
                        <a:t>Σύνολο</a:t>
                      </a:r>
                      <a:endParaRPr lang="el-GR" sz="1800" kern="1200" dirty="0">
                        <a:solidFill>
                          <a:schemeClr val="dk1"/>
                        </a:solidFill>
                        <a:latin typeface="+mn-lt"/>
                        <a:ea typeface="+mn-ea"/>
                        <a:cs typeface="+mn-cs"/>
                      </a:endParaRPr>
                    </a:p>
                  </a:txBody>
                  <a:tcPr marL="9525" marR="9525" marT="9525" marB="0" anchor="b"/>
                </a:tc>
                <a:tc>
                  <a:txBody>
                    <a:bodyPr/>
                    <a:lstStyle/>
                    <a:p>
                      <a:pPr marL="0" algn="ctr" defTabSz="914400" rtl="0" eaLnBrk="1" fontAlgn="b" latinLnBrk="0" hangingPunct="1"/>
                      <a:r>
                        <a:rPr lang="en-US" sz="1800" kern="1200" dirty="0"/>
                        <a:t>700</a:t>
                      </a:r>
                      <a:endParaRPr lang="en-US" sz="1800" kern="1200" dirty="0">
                        <a:solidFill>
                          <a:schemeClr val="dk1"/>
                        </a:solidFill>
                        <a:latin typeface="+mn-lt"/>
                        <a:ea typeface="+mn-ea"/>
                        <a:cs typeface="+mn-cs"/>
                      </a:endParaRPr>
                    </a:p>
                  </a:txBody>
                  <a:tcPr marL="9525" marR="9525" marT="9525" marB="0" anchor="b"/>
                </a:tc>
                <a:extLst>
                  <a:ext uri="{0D108BD9-81ED-4DB2-BD59-A6C34878D82A}">
                    <a16:rowId xmlns:a16="http://schemas.microsoft.com/office/drawing/2014/main" val="10008"/>
                  </a:ext>
                </a:extLst>
              </a:tr>
            </a:tbl>
          </a:graphicData>
        </a:graphic>
      </p:graphicFrame>
      <p:sp>
        <p:nvSpPr>
          <p:cNvPr id="5" name="TextBox 4"/>
          <p:cNvSpPr txBox="1"/>
          <p:nvPr/>
        </p:nvSpPr>
        <p:spPr>
          <a:xfrm>
            <a:off x="6880035" y="1976846"/>
            <a:ext cx="3352800" cy="923330"/>
          </a:xfrm>
          <a:prstGeom prst="rect">
            <a:avLst/>
          </a:prstGeom>
          <a:noFill/>
        </p:spPr>
        <p:txBody>
          <a:bodyPr wrap="square" rtlCol="0">
            <a:spAutoFit/>
          </a:bodyPr>
          <a:lstStyle/>
          <a:p>
            <a:r>
              <a:rPr lang="el-GR" dirty="0"/>
              <a:t>Η προσαρμοσμένη </a:t>
            </a:r>
            <a:r>
              <a:rPr lang="en-US" dirty="0"/>
              <a:t>K</a:t>
            </a:r>
            <a:r>
              <a:rPr lang="el-GR" dirty="0"/>
              <a:t>ΠΑ δείχνει ότι το σχέδιο Α είναι καλύτερο του </a:t>
            </a:r>
            <a:r>
              <a:rPr lang="en-US" dirty="0"/>
              <a:t>B</a:t>
            </a:r>
          </a:p>
        </p:txBody>
      </p:sp>
    </p:spTree>
    <p:extLst>
      <p:ext uri="{BB962C8B-B14F-4D97-AF65-F5344CB8AC3E}">
        <p14:creationId xmlns:p14="http://schemas.microsoft.com/office/powerpoint/2010/main" val="321897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Πλεονεκτήματα και Μειονεκτήματα.</a:t>
            </a:r>
            <a:endParaRPr lang="en-US" dirty="0"/>
          </a:p>
        </p:txBody>
      </p:sp>
      <p:sp>
        <p:nvSpPr>
          <p:cNvPr id="3" name="Content Placeholder 2"/>
          <p:cNvSpPr>
            <a:spLocks noGrp="1"/>
          </p:cNvSpPr>
          <p:nvPr>
            <p:ph idx="1"/>
          </p:nvPr>
        </p:nvSpPr>
        <p:spPr/>
        <p:txBody>
          <a:bodyPr/>
          <a:lstStyle/>
          <a:p>
            <a:r>
              <a:rPr lang="el-GR" altLang="en-US" sz="2100" dirty="0"/>
              <a:t>Πλεονεκτήματα:</a:t>
            </a:r>
          </a:p>
          <a:p>
            <a:pPr lvl="1"/>
            <a:r>
              <a:rPr lang="el-GR" altLang="en-US" sz="2000" dirty="0"/>
              <a:t>Χρησιμοποιεί ταμειακές ροές και όχι καθαρά κέρδη </a:t>
            </a:r>
          </a:p>
          <a:p>
            <a:pPr lvl="1"/>
            <a:r>
              <a:rPr lang="el-GR" altLang="en-US" sz="2000" dirty="0"/>
              <a:t>Αναγνωρίζει πλήρως τη διαχρονική αξία του χρήματος </a:t>
            </a:r>
          </a:p>
          <a:p>
            <a:pPr lvl="1"/>
            <a:r>
              <a:rPr lang="el-GR" altLang="en-US" sz="2000" dirty="0"/>
              <a:t>Η αποδοχή του προγράμματος αυξάνει και την αξία της εταιρείας. </a:t>
            </a:r>
          </a:p>
          <a:p>
            <a:r>
              <a:rPr lang="el-GR" altLang="en-US" sz="2100" dirty="0"/>
              <a:t>Μειονεκτήματα:</a:t>
            </a:r>
          </a:p>
          <a:p>
            <a:pPr lvl="1"/>
            <a:r>
              <a:rPr lang="el-GR" altLang="en-US" sz="2000" dirty="0"/>
              <a:t>Απαιτεί την ακριβή πρόβλεψη των μελλοντικών ταμειακών ροών </a:t>
            </a:r>
          </a:p>
          <a:p>
            <a:pPr lvl="1"/>
            <a:r>
              <a:rPr lang="el-GR" altLang="en-US" sz="2000" dirty="0"/>
              <a:t>Υποθέτει ότι το προεξοφλητικό επιτόκιο είναι σταθερό για όλη τη διάρκεια του επενδυτικού προγράμματος </a:t>
            </a:r>
          </a:p>
          <a:p>
            <a:endParaRPr lang="en-US" dirty="0"/>
          </a:p>
        </p:txBody>
      </p:sp>
    </p:spTree>
    <p:extLst>
      <p:ext uri="{BB962C8B-B14F-4D97-AF65-F5344CB8AC3E}">
        <p14:creationId xmlns:p14="http://schemas.microsoft.com/office/powerpoint/2010/main" val="3401404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0E922-DE52-442C-919B-46A2FD920995}"/>
              </a:ext>
            </a:extLst>
          </p:cNvPr>
          <p:cNvSpPr>
            <a:spLocks noGrp="1"/>
          </p:cNvSpPr>
          <p:nvPr>
            <p:ph type="title"/>
          </p:nvPr>
        </p:nvSpPr>
        <p:spPr/>
        <p:txBody>
          <a:bodyPr/>
          <a:lstStyle/>
          <a:p>
            <a:r>
              <a:rPr lang="el-GR" dirty="0"/>
              <a:t>Σκοπός του ΔΛΠ 7 (</a:t>
            </a:r>
            <a:r>
              <a:rPr lang="en-US" dirty="0"/>
              <a:t>IAS 7)</a:t>
            </a:r>
          </a:p>
        </p:txBody>
      </p:sp>
      <p:sp>
        <p:nvSpPr>
          <p:cNvPr id="3" name="Content Placeholder 2">
            <a:extLst>
              <a:ext uri="{FF2B5EF4-FFF2-40B4-BE49-F238E27FC236}">
                <a16:creationId xmlns:a16="http://schemas.microsoft.com/office/drawing/2014/main" id="{2B96A1A2-104F-4565-98CD-E9AAAE6F044F}"/>
              </a:ext>
            </a:extLst>
          </p:cNvPr>
          <p:cNvSpPr>
            <a:spLocks noGrp="1"/>
          </p:cNvSpPr>
          <p:nvPr>
            <p:ph idx="1"/>
          </p:nvPr>
        </p:nvSpPr>
        <p:spPr/>
        <p:txBody>
          <a:bodyPr>
            <a:normAutofit/>
          </a:bodyPr>
          <a:lstStyle/>
          <a:p>
            <a:pPr algn="just"/>
            <a:r>
              <a:rPr lang="el-GR" sz="1500" dirty="0">
                <a:solidFill>
                  <a:schemeClr val="tx1"/>
                </a:solidFill>
              </a:rPr>
              <a:t>Ο σκοπός της Κατάστασης Ταμειακών Ροών (ΚΤΡ) είναι να παρέχει πληροφορίες σχετικά με την ικανότητα μια εταιρίας να δημιουργεί ταμειακά διαθέσιμα και ισοδύναμα, όπως επίσης να αναδεικνύει της ανάγκες της επιχείρησης για ρευστότητα.</a:t>
            </a:r>
            <a:r>
              <a:rPr lang="en-US" sz="1500" dirty="0">
                <a:solidFill>
                  <a:schemeClr val="tx1"/>
                </a:solidFill>
              </a:rPr>
              <a:t> </a:t>
            </a:r>
            <a:r>
              <a:rPr lang="el-GR" sz="1500" dirty="0">
                <a:solidFill>
                  <a:schemeClr val="tx1"/>
                </a:solidFill>
              </a:rPr>
              <a:t>Όλες οι επιχειρήσεις ασχέτως της φύσης τους μπορούν να παρέχουν πληροφορίες για τις ταμειακές ροές της επιχείρησης. Η ΚΤΡ είναι βασικό κομμάτι των οικονομικών καταστάσεων και οι επιχειρήσεις οφείλουν να ετοιμάζουν την ΚΤΡ. Επίσης, η ΚΤΡ δεν επηρρέαζεται από τις μεταβολές στις λογιστικές πρακτικές της εταιρίας, αφού ο τρόπος αποτύπωσης των ταμειακών ροών δεν μεταβάλλεται. Η ΚΤΡ παρέχει ιστορικά στοιχεία για ταμειακά διαθέσιμα και ισοδύναμα, κατηγοριοποιώντας της ταμειακές ροές σε: </a:t>
            </a:r>
          </a:p>
          <a:p>
            <a:pPr algn="just">
              <a:buClrTx/>
              <a:buFont typeface="Wingdings" panose="05000000000000000000" pitchFamily="2" charset="2"/>
              <a:buChar char="§"/>
            </a:pPr>
            <a:r>
              <a:rPr lang="el-GR" sz="1500" dirty="0">
                <a:solidFill>
                  <a:schemeClr val="tx1"/>
                </a:solidFill>
              </a:rPr>
              <a:t>Ταμειακές Ροές από Λειτουργικές Δραστηριότητες</a:t>
            </a:r>
          </a:p>
          <a:p>
            <a:pPr algn="just">
              <a:buClrTx/>
              <a:buFont typeface="Wingdings" panose="05000000000000000000" pitchFamily="2" charset="2"/>
              <a:buChar char="§"/>
            </a:pPr>
            <a:r>
              <a:rPr lang="el-GR" sz="1500" dirty="0">
                <a:solidFill>
                  <a:schemeClr val="tx1"/>
                </a:solidFill>
              </a:rPr>
              <a:t>Ταμειακές Ροές από Επενδυτικές Δραστηριότητες</a:t>
            </a:r>
          </a:p>
          <a:p>
            <a:pPr algn="just">
              <a:buClrTx/>
              <a:buFont typeface="Wingdings" panose="05000000000000000000" pitchFamily="2" charset="2"/>
              <a:buChar char="§"/>
            </a:pPr>
            <a:r>
              <a:rPr lang="el-GR" sz="1500" dirty="0">
                <a:solidFill>
                  <a:schemeClr val="tx1"/>
                </a:solidFill>
              </a:rPr>
              <a:t>Ταμειακές Ροές από Χρηματοδοτικές Δραστηριότητες</a:t>
            </a:r>
          </a:p>
        </p:txBody>
      </p:sp>
    </p:spTree>
    <p:extLst>
      <p:ext uri="{BB962C8B-B14F-4D97-AF65-F5344CB8AC3E}">
        <p14:creationId xmlns:p14="http://schemas.microsoft.com/office/powerpoint/2010/main" val="310112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F2F57-7199-451A-8722-9E6006F77A6E}"/>
              </a:ext>
            </a:extLst>
          </p:cNvPr>
          <p:cNvSpPr>
            <a:spLocks noGrp="1"/>
          </p:cNvSpPr>
          <p:nvPr>
            <p:ph type="title"/>
          </p:nvPr>
        </p:nvSpPr>
        <p:spPr/>
        <p:txBody>
          <a:bodyPr/>
          <a:lstStyle/>
          <a:p>
            <a:r>
              <a:rPr lang="el-GR" dirty="0"/>
              <a:t>Ορισμοί</a:t>
            </a:r>
            <a:endParaRPr lang="en-US" dirty="0"/>
          </a:p>
        </p:txBody>
      </p:sp>
      <p:sp>
        <p:nvSpPr>
          <p:cNvPr id="3" name="Content Placeholder 2">
            <a:extLst>
              <a:ext uri="{FF2B5EF4-FFF2-40B4-BE49-F238E27FC236}">
                <a16:creationId xmlns:a16="http://schemas.microsoft.com/office/drawing/2014/main" id="{680299A8-CB56-4B91-99D1-129F7D7E7B5A}"/>
              </a:ext>
            </a:extLst>
          </p:cNvPr>
          <p:cNvSpPr>
            <a:spLocks noGrp="1"/>
          </p:cNvSpPr>
          <p:nvPr>
            <p:ph idx="1"/>
          </p:nvPr>
        </p:nvSpPr>
        <p:spPr/>
        <p:txBody>
          <a:bodyPr>
            <a:normAutofit/>
          </a:bodyPr>
          <a:lstStyle/>
          <a:p>
            <a:pPr algn="just">
              <a:buClrTx/>
              <a:buFont typeface="Wingdings" panose="05000000000000000000" pitchFamily="2" charset="2"/>
              <a:buChar char="§"/>
            </a:pPr>
            <a:r>
              <a:rPr lang="el-GR" sz="1500" dirty="0">
                <a:solidFill>
                  <a:schemeClr val="tx1"/>
                </a:solidFill>
              </a:rPr>
              <a:t>Ταμειακά διαθέσιμα είναι τα διαθέσιμα μετρητά και οι τραπεζικοί λογαριασμοί χωρίς περιορισμό στην ανάληψη.</a:t>
            </a:r>
          </a:p>
          <a:p>
            <a:pPr algn="just">
              <a:buClrTx/>
              <a:buFont typeface="Wingdings" panose="05000000000000000000" pitchFamily="2" charset="2"/>
              <a:buChar char="§"/>
            </a:pPr>
            <a:r>
              <a:rPr lang="el-GR" sz="1500" dirty="0">
                <a:solidFill>
                  <a:schemeClr val="tx1"/>
                </a:solidFill>
              </a:rPr>
              <a:t>Ισοδύναμα ταμειακών διαθεσίμων είναι βραχυχρόνια, άμεσα ρευστοποιήσημα στοιχεία για τα οποία κατά την ρευστοποιήση δεν μεταβάλεται το χρηματικό ποσό που προβλέπεται ότι θα εισπαχθεί.</a:t>
            </a:r>
            <a:r>
              <a:rPr lang="en-US" sz="1500" dirty="0">
                <a:solidFill>
                  <a:schemeClr val="tx1"/>
                </a:solidFill>
              </a:rPr>
              <a:t> </a:t>
            </a:r>
            <a:r>
              <a:rPr lang="el-GR" sz="1500" dirty="0">
                <a:solidFill>
                  <a:schemeClr val="tx1"/>
                </a:solidFill>
              </a:rPr>
              <a:t>Ταμειακές ροές είναι ταμειακές εισροές και εκροές των ταμειακών διαθεσίμων και ισοδύναμων.</a:t>
            </a:r>
          </a:p>
          <a:p>
            <a:pPr algn="just">
              <a:buClrTx/>
              <a:buFont typeface="Wingdings" panose="05000000000000000000" pitchFamily="2" charset="2"/>
              <a:buChar char="§"/>
            </a:pPr>
            <a:r>
              <a:rPr lang="el-GR" sz="1500" dirty="0">
                <a:solidFill>
                  <a:schemeClr val="tx1"/>
                </a:solidFill>
              </a:rPr>
              <a:t>Ταμειακές ροές από Λειτουργική Δραστηριότητα είναι οι ταμειακές ροές από την κύρια πηγή εσόδων της επιχείρησης και από άλλες δραστηριότητες, οι οποίες δεν κατηγοροποιούνται στις επενδυτικές δραστηριότητες και στις χρηματοοικονομικές δραστηριότητες.</a:t>
            </a:r>
          </a:p>
          <a:p>
            <a:pPr algn="just">
              <a:buClrTx/>
              <a:buFont typeface="Wingdings" panose="05000000000000000000" pitchFamily="2" charset="2"/>
              <a:buChar char="§"/>
            </a:pPr>
            <a:r>
              <a:rPr lang="el-GR" sz="1500" dirty="0">
                <a:solidFill>
                  <a:schemeClr val="tx1"/>
                </a:solidFill>
              </a:rPr>
              <a:t>Ταμειακές ροές απο Επενδυτική Δραστηριότητα είναι οι ταμειακές ροές από την αγορά ή πώληση πάγιων περιουσιακών στοιχείων και άλλων επενδυτικών συναλλαγών.</a:t>
            </a:r>
          </a:p>
          <a:p>
            <a:pPr algn="just">
              <a:buClrTx/>
              <a:buFont typeface="Wingdings" panose="05000000000000000000" pitchFamily="2" charset="2"/>
              <a:buChar char="§"/>
            </a:pPr>
            <a:r>
              <a:rPr lang="el-GR" sz="1500" dirty="0">
                <a:solidFill>
                  <a:schemeClr val="tx1"/>
                </a:solidFill>
              </a:rPr>
              <a:t>Ταμειακές ροές απο Χρηματοδοτική Δραστηριότητα είναι οι ταμειακές ροές που σχετίζονται με τους χρηματοδότες της επιχείρησης (μετόχους και δανειστές)</a:t>
            </a:r>
            <a:endParaRPr lang="en-US" sz="1500" dirty="0">
              <a:solidFill>
                <a:schemeClr val="tx1"/>
              </a:solidFill>
            </a:endParaRPr>
          </a:p>
        </p:txBody>
      </p:sp>
    </p:spTree>
    <p:extLst>
      <p:ext uri="{BB962C8B-B14F-4D97-AF65-F5344CB8AC3E}">
        <p14:creationId xmlns:p14="http://schemas.microsoft.com/office/powerpoint/2010/main" val="1232857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035F-2057-47DA-92DE-1A0D3EFC867F}"/>
              </a:ext>
            </a:extLst>
          </p:cNvPr>
          <p:cNvSpPr>
            <a:spLocks noGrp="1"/>
          </p:cNvSpPr>
          <p:nvPr>
            <p:ph type="title"/>
          </p:nvPr>
        </p:nvSpPr>
        <p:spPr/>
        <p:txBody>
          <a:bodyPr/>
          <a:lstStyle/>
          <a:p>
            <a:r>
              <a:rPr lang="el-GR" dirty="0"/>
              <a:t>Ταμειακά διαθέσιμα και ισοδύναμα</a:t>
            </a:r>
            <a:endParaRPr lang="en-US" dirty="0"/>
          </a:p>
        </p:txBody>
      </p:sp>
      <p:sp>
        <p:nvSpPr>
          <p:cNvPr id="3" name="Content Placeholder 2">
            <a:extLst>
              <a:ext uri="{FF2B5EF4-FFF2-40B4-BE49-F238E27FC236}">
                <a16:creationId xmlns:a16="http://schemas.microsoft.com/office/drawing/2014/main" id="{5A402D86-85B8-40A0-A96E-9DB975597C7D}"/>
              </a:ext>
            </a:extLst>
          </p:cNvPr>
          <p:cNvSpPr>
            <a:spLocks noGrp="1"/>
          </p:cNvSpPr>
          <p:nvPr>
            <p:ph idx="1"/>
          </p:nvPr>
        </p:nvSpPr>
        <p:spPr>
          <a:xfrm>
            <a:off x="1097280" y="2108201"/>
            <a:ext cx="10058400" cy="3936999"/>
          </a:xfrm>
        </p:spPr>
        <p:txBody>
          <a:bodyPr>
            <a:noAutofit/>
          </a:bodyPr>
          <a:lstStyle/>
          <a:p>
            <a:pPr algn="just">
              <a:spcBef>
                <a:spcPts val="0"/>
              </a:spcBef>
              <a:buClrTx/>
              <a:buFont typeface="Wingdings" panose="05000000000000000000" pitchFamily="2" charset="2"/>
              <a:buChar char="§"/>
            </a:pPr>
            <a:r>
              <a:rPr lang="el-GR" sz="1500" dirty="0">
                <a:solidFill>
                  <a:schemeClr val="tx1"/>
                </a:solidFill>
              </a:rPr>
              <a:t>Τα ταμειακά ισοδύναμα δεν αποτελούν επένδυση που διακρατείται για μακροπρόθεσμη περίοδο, αλλά βραχυπρόθεσμες επενδύσεις προκειμένου να καλυφθούν βραχυχρόνιες υποχρεώσεις. Για να πληρείται η προηγούμενη προυπόθεση μια επένδυση θα πρέπει να έχει διάρκεια μικρότερη των δυο μηνών. Συνήθως η αγορά μετοχών δεν χαρακτηρίζεται ως ισοδύναμο μετρητών. Εξαιρείται η περίπτωση προνομιούχων μετοχών, οι οποίες αναμένεται να ρευστοποιηθούν άμεσα.</a:t>
            </a:r>
          </a:p>
          <a:p>
            <a:pPr algn="just">
              <a:spcBef>
                <a:spcPts val="0"/>
              </a:spcBef>
              <a:buClrTx/>
              <a:buFont typeface="Wingdings" panose="05000000000000000000" pitchFamily="2" charset="2"/>
              <a:buChar char="§"/>
            </a:pPr>
            <a:r>
              <a:rPr lang="el-GR" sz="1500" dirty="0">
                <a:solidFill>
                  <a:schemeClr val="tx1"/>
                </a:solidFill>
              </a:rPr>
              <a:t>Δάνεια και άλλες</a:t>
            </a:r>
            <a:r>
              <a:rPr lang="en-US" sz="1500" dirty="0">
                <a:solidFill>
                  <a:schemeClr val="tx1"/>
                </a:solidFill>
              </a:rPr>
              <a:t> </a:t>
            </a:r>
            <a:r>
              <a:rPr lang="el-GR" sz="1500" dirty="0">
                <a:solidFill>
                  <a:schemeClr val="tx1"/>
                </a:solidFill>
              </a:rPr>
              <a:t>μορφές δανεισμού από τις τράπεζες κατηγοριοποιούνται ώς χρηματοδοτικές δραστηριότητες. Πολλές φορές, κάποιες επιχειρήσεις διαθέτουν λογαριασμούς υπερανάληψης, οι οποίοι είναι πληρωτέοι όταν ζητηθεί και συμπεριλαμβάνονται στη καθημερινή ταμειακή διαχείριση της επιχείρησης. Σε αυτή την περίπτωση το ποσό υπερανάληψης θα συμψηφιστεί στα ταμειακά διαθέσιμα και ισοδύναμα. Αυτού του τύπου οι λογαριασμοί συνήθως είτε έχουν ένα ποσό υπερανάληψης ή είναι πιστωτικοί.</a:t>
            </a:r>
          </a:p>
          <a:p>
            <a:pPr algn="just">
              <a:spcBef>
                <a:spcPts val="0"/>
              </a:spcBef>
              <a:buClrTx/>
              <a:buFont typeface="Wingdings" panose="05000000000000000000" pitchFamily="2" charset="2"/>
              <a:buChar char="§"/>
            </a:pPr>
            <a:r>
              <a:rPr lang="el-GR" sz="1500" dirty="0">
                <a:solidFill>
                  <a:schemeClr val="tx1"/>
                </a:solidFill>
              </a:rPr>
              <a:t>Οι μεταβολές μεταξύ των διαφορετικών τύπων ταμειακών διαθεσίμων και ισοδυνάμων δεν συμπεριλαμβάνονται στην ταμειακές ροές</a:t>
            </a:r>
            <a:r>
              <a:rPr lang="en-US" sz="1500" dirty="0">
                <a:solidFill>
                  <a:schemeClr val="tx1"/>
                </a:solidFill>
              </a:rPr>
              <a:t>. </a:t>
            </a:r>
            <a:r>
              <a:rPr lang="el-GR" sz="1500" dirty="0">
                <a:solidFill>
                  <a:schemeClr val="tx1"/>
                </a:solidFill>
              </a:rPr>
              <a:t>Η επένδυση των ταμειακών διαθεσίμων σε ταμειακά ισοδύναμα είναι μέρος της διαχείρισης της ρευστότητας της επιχείρησης και δεν μπορεί να κατηγοριοποιηθεί στις ταμειακές ροές από λειτουργικές, επενδυτικές και χρηματοδοτικές δραστηριότητες, </a:t>
            </a:r>
          </a:p>
          <a:p>
            <a:pPr algn="just">
              <a:spcBef>
                <a:spcPts val="0"/>
              </a:spcBef>
              <a:buClrTx/>
              <a:buFont typeface="Wingdings" panose="05000000000000000000" pitchFamily="2" charset="2"/>
              <a:buChar char="§"/>
            </a:pPr>
            <a:r>
              <a:rPr lang="el-GR" sz="1500" dirty="0">
                <a:solidFill>
                  <a:schemeClr val="tx1"/>
                </a:solidFill>
              </a:rPr>
              <a:t>Τα διάφορα στοιχεία των ταμειακών διαθεσίμων και ισοδυνάμων πρέπει να εμφανίζονται αναλυτικά μαζί με μια συμφωνία αρχής και τέλους, όπως επίσης και λογιστική πολιτική που ακολουθείται για να κατηγοριοποιηθεί κάτι σε αυτή την κατηγορία.</a:t>
            </a:r>
          </a:p>
        </p:txBody>
      </p:sp>
    </p:spTree>
    <p:extLst>
      <p:ext uri="{BB962C8B-B14F-4D97-AF65-F5344CB8AC3E}">
        <p14:creationId xmlns:p14="http://schemas.microsoft.com/office/powerpoint/2010/main" val="1630475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DFC73-3C8C-4FD5-B02E-D5652052DB44}"/>
              </a:ext>
            </a:extLst>
          </p:cNvPr>
          <p:cNvSpPr>
            <a:spLocks noGrp="1"/>
          </p:cNvSpPr>
          <p:nvPr>
            <p:ph type="title"/>
          </p:nvPr>
        </p:nvSpPr>
        <p:spPr/>
        <p:txBody>
          <a:bodyPr/>
          <a:lstStyle/>
          <a:p>
            <a:r>
              <a:rPr lang="el-GR" dirty="0"/>
              <a:t>Παρουσιάση των ταμειακών ροών</a:t>
            </a:r>
            <a:endParaRPr lang="en-US" dirty="0"/>
          </a:p>
        </p:txBody>
      </p:sp>
      <p:sp>
        <p:nvSpPr>
          <p:cNvPr id="3" name="Content Placeholder 2">
            <a:extLst>
              <a:ext uri="{FF2B5EF4-FFF2-40B4-BE49-F238E27FC236}">
                <a16:creationId xmlns:a16="http://schemas.microsoft.com/office/drawing/2014/main" id="{66CD3188-2777-4F62-8066-F4FFB91F53F3}"/>
              </a:ext>
            </a:extLst>
          </p:cNvPr>
          <p:cNvSpPr>
            <a:spLocks noGrp="1"/>
          </p:cNvSpPr>
          <p:nvPr>
            <p:ph idx="1"/>
          </p:nvPr>
        </p:nvSpPr>
        <p:spPr/>
        <p:txBody>
          <a:bodyPr>
            <a:normAutofit/>
          </a:bodyPr>
          <a:lstStyle/>
          <a:p>
            <a:pPr algn="just"/>
            <a:r>
              <a:rPr lang="el-GR" sz="1500" dirty="0"/>
              <a:t>Το πρότυπο ορίζει ότι οι ταμειακές ροές μιας περιόδου θα πρέπει να κατηγοριοποιούνται σε λειτουργικές, επενδυτικές και χρηματοδοτικές δραστηριότητες.</a:t>
            </a:r>
          </a:p>
          <a:p>
            <a:pPr algn="just"/>
            <a:r>
              <a:rPr lang="el-GR" sz="1500" dirty="0"/>
              <a:t>Ο τρόπος παρουσίασης των τριών κατηγοριών εξαρτάται από την φύση και το είδος της επιχείρησης. </a:t>
            </a:r>
          </a:p>
          <a:p>
            <a:pPr algn="just"/>
            <a:r>
              <a:rPr lang="el-GR" sz="1500" dirty="0"/>
              <a:t>Με την κατηγοριοποίηση μεταξύ των διαφορετικών δραστηριοτήτων, η επιχείρηση δείχνει την επίπτωση στα ταμειακά διαθέσιμα και ισοδύναμα από τις διάφορες δραστηριότητες. Επίσης, δείχνει την συσχέτιση μεταξύ των διαφορετικών δραστηριοτήτων.</a:t>
            </a:r>
            <a:endParaRPr lang="en-US" sz="1500" dirty="0"/>
          </a:p>
        </p:txBody>
      </p:sp>
    </p:spTree>
    <p:extLst>
      <p:ext uri="{BB962C8B-B14F-4D97-AF65-F5344CB8AC3E}">
        <p14:creationId xmlns:p14="http://schemas.microsoft.com/office/powerpoint/2010/main" val="261716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77CF-7356-44E0-BCD8-76D7F9827B0F}"/>
              </a:ext>
            </a:extLst>
          </p:cNvPr>
          <p:cNvSpPr>
            <a:spLocks noGrp="1"/>
          </p:cNvSpPr>
          <p:nvPr>
            <p:ph type="title"/>
          </p:nvPr>
        </p:nvSpPr>
        <p:spPr/>
        <p:txBody>
          <a:bodyPr/>
          <a:lstStyle/>
          <a:p>
            <a:r>
              <a:rPr lang="el-GR" dirty="0"/>
              <a:t>Ταμειακές ροές από Λειτουργικές Δραστηριότητες</a:t>
            </a:r>
            <a:endParaRPr lang="en-US" dirty="0"/>
          </a:p>
        </p:txBody>
      </p:sp>
      <p:sp>
        <p:nvSpPr>
          <p:cNvPr id="3" name="Content Placeholder 2">
            <a:extLst>
              <a:ext uri="{FF2B5EF4-FFF2-40B4-BE49-F238E27FC236}">
                <a16:creationId xmlns:a16="http://schemas.microsoft.com/office/drawing/2014/main" id="{C927B94B-C244-4492-9D6A-4DF5A5869278}"/>
              </a:ext>
            </a:extLst>
          </p:cNvPr>
          <p:cNvSpPr>
            <a:spLocks noGrp="1"/>
          </p:cNvSpPr>
          <p:nvPr>
            <p:ph idx="1"/>
          </p:nvPr>
        </p:nvSpPr>
        <p:spPr>
          <a:xfrm>
            <a:off x="1097280" y="2120901"/>
            <a:ext cx="10058400" cy="4063999"/>
          </a:xfrm>
        </p:spPr>
        <p:txBody>
          <a:bodyPr>
            <a:normAutofit fontScale="92500" lnSpcReduction="10000"/>
          </a:bodyPr>
          <a:lstStyle/>
          <a:p>
            <a:pPr algn="just"/>
            <a:r>
              <a:rPr lang="el-GR" sz="1500" dirty="0">
                <a:solidFill>
                  <a:schemeClr val="tx1"/>
                </a:solidFill>
              </a:rPr>
              <a:t>Οι ταμειακές ροές από λειτουργικές δραστηριότητες αποτελούν την πιο σημαντική ταμειακή ροή μιας επιχείρησης, γιατί δείχνει αν μια επιχείρηση καταφέρνει να πραγματοποιήσει ταμειακές ροές από την λειτουργία της και σε τι βαθμό καταφέρνει να το κάνει. Το αποτέλεσμα των ταμειακών ροών από λειτουργικές δραστηριότητες είναι αυτό που στο τέλος θα χρηματοδοτήσει τις άλλες δύο κατηγορίες.</a:t>
            </a:r>
          </a:p>
          <a:p>
            <a:pPr algn="just"/>
            <a:r>
              <a:rPr lang="el-GR" sz="1500" dirty="0">
                <a:solidFill>
                  <a:schemeClr val="tx1"/>
                </a:solidFill>
              </a:rPr>
              <a:t>Τα περισσότερα στοιχεία που συμπεριλαμβάνονται σε αυτή την κατηγορία είναι αυτά που συσχετίζονται με το καθαρό κέρδος ή ζημία μιας επιχείρησης, τα οποία έχουν άμεση σχέση με την κύρια δραστηριότητα της επιχείρησης.</a:t>
            </a:r>
          </a:p>
          <a:p>
            <a:pPr algn="just">
              <a:spcBef>
                <a:spcPts val="0"/>
              </a:spcBef>
              <a:spcAft>
                <a:spcPts val="0"/>
              </a:spcAft>
            </a:pPr>
            <a:r>
              <a:rPr lang="el-GR" sz="1500" b="1" dirty="0">
                <a:solidFill>
                  <a:schemeClr val="tx1"/>
                </a:solidFill>
              </a:rPr>
              <a:t>Παραδειγματα</a:t>
            </a:r>
          </a:p>
          <a:p>
            <a:pPr algn="just">
              <a:spcBef>
                <a:spcPts val="0"/>
              </a:spcBef>
              <a:spcAft>
                <a:spcPts val="0"/>
              </a:spcAft>
              <a:buClrTx/>
              <a:buFont typeface="Wingdings" panose="05000000000000000000" pitchFamily="2" charset="2"/>
              <a:buChar char="§"/>
            </a:pPr>
            <a:r>
              <a:rPr lang="el-GR" sz="1500" dirty="0">
                <a:solidFill>
                  <a:schemeClr val="tx1"/>
                </a:solidFill>
              </a:rPr>
              <a:t>Εισπράξεις απο πώληση αγαθών ή υπηρεσιών</a:t>
            </a:r>
          </a:p>
          <a:p>
            <a:pPr algn="just">
              <a:buClrTx/>
              <a:buFont typeface="Wingdings" panose="05000000000000000000" pitchFamily="2" charset="2"/>
              <a:buChar char="§"/>
            </a:pPr>
            <a:r>
              <a:rPr lang="el-GR" sz="1500" dirty="0">
                <a:solidFill>
                  <a:schemeClr val="tx1"/>
                </a:solidFill>
              </a:rPr>
              <a:t>Εισπράξεις από δικαιώματα, χρεώσεις, προμήθειες και άλλα έσοδα</a:t>
            </a:r>
          </a:p>
          <a:p>
            <a:pPr algn="just">
              <a:buClrTx/>
              <a:buFont typeface="Wingdings" panose="05000000000000000000" pitchFamily="2" charset="2"/>
              <a:buChar char="§"/>
            </a:pPr>
            <a:r>
              <a:rPr lang="el-GR" sz="1500" dirty="0">
                <a:solidFill>
                  <a:schemeClr val="tx1"/>
                </a:solidFill>
              </a:rPr>
              <a:t>Πληρωμές σε προμηθευτές για αγαθά και υπηρεσίες.</a:t>
            </a:r>
          </a:p>
          <a:p>
            <a:pPr algn="just">
              <a:buClrTx/>
              <a:buFont typeface="Wingdings" panose="05000000000000000000" pitchFamily="2" charset="2"/>
              <a:buChar char="§"/>
            </a:pPr>
            <a:r>
              <a:rPr lang="el-GR" sz="1500" dirty="0">
                <a:solidFill>
                  <a:schemeClr val="tx1"/>
                </a:solidFill>
              </a:rPr>
              <a:t>Πληρωμές σε υπαλλήλους ή εκ μέρους τους.</a:t>
            </a:r>
          </a:p>
          <a:p>
            <a:pPr algn="just">
              <a:buClrTx/>
              <a:buFont typeface="Wingdings" panose="05000000000000000000" pitchFamily="2" charset="2"/>
              <a:buChar char="§"/>
            </a:pPr>
            <a:r>
              <a:rPr lang="el-GR" sz="1500" dirty="0">
                <a:solidFill>
                  <a:schemeClr val="tx1"/>
                </a:solidFill>
              </a:rPr>
              <a:t>Πληρωμές Φόρων</a:t>
            </a:r>
          </a:p>
          <a:p>
            <a:pPr algn="just">
              <a:buClrTx/>
              <a:buFont typeface="Wingdings" panose="05000000000000000000" pitchFamily="2" charset="2"/>
              <a:buChar char="§"/>
            </a:pPr>
            <a:r>
              <a:rPr lang="el-GR" sz="1500" dirty="0">
                <a:solidFill>
                  <a:schemeClr val="tx1"/>
                </a:solidFill>
              </a:rPr>
              <a:t>Πληρωμές σε </a:t>
            </a:r>
            <a:r>
              <a:rPr lang="el-GR" sz="1500" dirty="0" err="1">
                <a:solidFill>
                  <a:schemeClr val="tx1"/>
                </a:solidFill>
              </a:rPr>
              <a:t>παρόχους</a:t>
            </a:r>
            <a:r>
              <a:rPr lang="el-GR" sz="1500" dirty="0">
                <a:solidFill>
                  <a:schemeClr val="tx1"/>
                </a:solidFill>
              </a:rPr>
              <a:t> υπηρεσιών κοινής ωφέλειας</a:t>
            </a:r>
            <a:endParaRPr lang="en-US" sz="1500" dirty="0">
              <a:solidFill>
                <a:schemeClr val="tx1"/>
              </a:solidFill>
            </a:endParaRPr>
          </a:p>
        </p:txBody>
      </p:sp>
    </p:spTree>
    <p:extLst>
      <p:ext uri="{BB962C8B-B14F-4D97-AF65-F5344CB8AC3E}">
        <p14:creationId xmlns:p14="http://schemas.microsoft.com/office/powerpoint/2010/main" val="3548851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1E1F8-11D1-41A9-BD18-B7EA222101D8}"/>
              </a:ext>
            </a:extLst>
          </p:cNvPr>
          <p:cNvSpPr>
            <a:spLocks noGrp="1"/>
          </p:cNvSpPr>
          <p:nvPr>
            <p:ph type="title"/>
          </p:nvPr>
        </p:nvSpPr>
        <p:spPr/>
        <p:txBody>
          <a:bodyPr/>
          <a:lstStyle/>
          <a:p>
            <a:r>
              <a:rPr lang="el-GR" dirty="0"/>
              <a:t>Ταμειακές ροές από Επενδυτικές Δραστηριότητες</a:t>
            </a:r>
            <a:endParaRPr lang="en-US" dirty="0"/>
          </a:p>
        </p:txBody>
      </p:sp>
      <p:sp>
        <p:nvSpPr>
          <p:cNvPr id="3" name="Content Placeholder 2">
            <a:extLst>
              <a:ext uri="{FF2B5EF4-FFF2-40B4-BE49-F238E27FC236}">
                <a16:creationId xmlns:a16="http://schemas.microsoft.com/office/drawing/2014/main" id="{2C989226-E548-4F7E-8900-01B897014C5E}"/>
              </a:ext>
            </a:extLst>
          </p:cNvPr>
          <p:cNvSpPr>
            <a:spLocks noGrp="1"/>
          </p:cNvSpPr>
          <p:nvPr>
            <p:ph idx="1"/>
          </p:nvPr>
        </p:nvSpPr>
        <p:spPr/>
        <p:txBody>
          <a:bodyPr>
            <a:normAutofit/>
          </a:bodyPr>
          <a:lstStyle/>
          <a:p>
            <a:pPr algn="just"/>
            <a:r>
              <a:rPr lang="el-GR" sz="1500" dirty="0">
                <a:solidFill>
                  <a:schemeClr val="tx1"/>
                </a:solidFill>
              </a:rPr>
              <a:t>Υπάρχουν στοιχεία στο καθαρό κέρδος (ή στην καθαρή ζημία) τα οποία δεν ανήκουν στην «φυσιολογική» λειτουργία της επιχείρησης, όπως το κέρδος ή ζημία από μια πώληση ενός πάγιου περιουσιακού στοιχείου. Σε αυτή την περίπτωση το αποτέλεσμα της πώλησης θα πρέπει να κατηγοριοποιηθεί στις ταμειακές ροές από επενδυτική δραστηριότητα.</a:t>
            </a:r>
          </a:p>
          <a:p>
            <a:pPr algn="just"/>
            <a:r>
              <a:rPr lang="el-GR" sz="1500" dirty="0">
                <a:solidFill>
                  <a:schemeClr val="tx1"/>
                </a:solidFill>
              </a:rPr>
              <a:t>Στην κατηγορία των ταμειακών ροών από επενδυτική δραστηριότητα εμφανίζονται όλες οι επενδύσεις σε περιουσιακά στοιχεία τα οποία θα δημιουργήσουν μελλοντικά κέρδη και ταμειακές ροές. </a:t>
            </a:r>
          </a:p>
          <a:p>
            <a:pPr algn="just">
              <a:lnSpc>
                <a:spcPct val="100000"/>
              </a:lnSpc>
              <a:spcBef>
                <a:spcPts val="0"/>
              </a:spcBef>
              <a:spcAft>
                <a:spcPts val="0"/>
              </a:spcAft>
            </a:pPr>
            <a:r>
              <a:rPr lang="el-GR" sz="1500" b="1" dirty="0">
                <a:solidFill>
                  <a:schemeClr val="tx1"/>
                </a:solidFill>
              </a:rPr>
              <a:t>Παράδειγματα</a:t>
            </a:r>
          </a:p>
          <a:p>
            <a:pPr algn="just">
              <a:lnSpc>
                <a:spcPct val="100000"/>
              </a:lnSpc>
              <a:spcBef>
                <a:spcPts val="0"/>
              </a:spcBef>
              <a:spcAft>
                <a:spcPts val="0"/>
              </a:spcAft>
              <a:buClrTx/>
              <a:buFont typeface="Wingdings" panose="05000000000000000000" pitchFamily="2" charset="2"/>
              <a:buChar char="§"/>
            </a:pPr>
            <a:r>
              <a:rPr lang="el-GR" sz="1500" dirty="0">
                <a:solidFill>
                  <a:schemeClr val="tx1"/>
                </a:solidFill>
              </a:rPr>
              <a:t>Πληρωμές για την αγορά ενσώματων παγίων στοιχείων (</a:t>
            </a:r>
            <a:r>
              <a:rPr lang="en-US" sz="1500" dirty="0">
                <a:solidFill>
                  <a:schemeClr val="tx1"/>
                </a:solidFill>
              </a:rPr>
              <a:t>Property, Plant and Equipment)</a:t>
            </a:r>
            <a:r>
              <a:rPr lang="el-GR" sz="1500" dirty="0">
                <a:solidFill>
                  <a:schemeClr val="tx1"/>
                </a:solidFill>
              </a:rPr>
              <a:t>, ασώματα πάγια στοιχεία και άλλα μακροχρόνια περιουσιακά στοιχεία</a:t>
            </a:r>
            <a:r>
              <a:rPr lang="en-US" sz="1500" dirty="0">
                <a:solidFill>
                  <a:schemeClr val="tx1"/>
                </a:solidFill>
              </a:rPr>
              <a:t>.</a:t>
            </a:r>
            <a:r>
              <a:rPr lang="el-GR" sz="1500" dirty="0">
                <a:solidFill>
                  <a:schemeClr val="tx1"/>
                </a:solidFill>
              </a:rPr>
              <a:t> Αυτές οι πληρωμές συμπεριλαμβάνουν και εκείνες που σχετίζονται με κεφαλαιοποίηση κόστους ανάπτυξης και ιδιοκατασκευαζόμενα ενσώματα πάγια</a:t>
            </a:r>
            <a:r>
              <a:rPr lang="en-US" sz="1500" dirty="0">
                <a:solidFill>
                  <a:schemeClr val="tx1"/>
                </a:solidFill>
              </a:rPr>
              <a:t>. </a:t>
            </a:r>
          </a:p>
          <a:p>
            <a:pPr algn="just">
              <a:lnSpc>
                <a:spcPct val="100000"/>
              </a:lnSpc>
              <a:spcBef>
                <a:spcPts val="0"/>
              </a:spcBef>
              <a:spcAft>
                <a:spcPts val="0"/>
              </a:spcAft>
              <a:buClrTx/>
              <a:buFont typeface="Wingdings" panose="05000000000000000000" pitchFamily="2" charset="2"/>
              <a:buChar char="§"/>
            </a:pPr>
            <a:r>
              <a:rPr lang="el-GR" sz="1500" dirty="0">
                <a:solidFill>
                  <a:schemeClr val="tx1"/>
                </a:solidFill>
              </a:rPr>
              <a:t>Εισπράξεις από πώληση ενσώματων παγίων στοιχειών, ασώματων παγίων στοιχείων και άλλων μακροχρόνιων πάγιων στοιχείων</a:t>
            </a:r>
          </a:p>
          <a:p>
            <a:pPr algn="just">
              <a:lnSpc>
                <a:spcPct val="100000"/>
              </a:lnSpc>
              <a:spcBef>
                <a:spcPts val="0"/>
              </a:spcBef>
              <a:spcAft>
                <a:spcPts val="0"/>
              </a:spcAft>
              <a:buClrTx/>
              <a:buFont typeface="Wingdings" panose="05000000000000000000" pitchFamily="2" charset="2"/>
              <a:buChar char="§"/>
            </a:pPr>
            <a:r>
              <a:rPr lang="el-GR" sz="1500" dirty="0">
                <a:solidFill>
                  <a:schemeClr val="tx1"/>
                </a:solidFill>
              </a:rPr>
              <a:t>Πληρωμές για την αγορά μετοχών ή δανειών άλλων επιχειρήσεων (αγορά δανείων;).</a:t>
            </a:r>
          </a:p>
          <a:p>
            <a:pPr algn="just">
              <a:lnSpc>
                <a:spcPct val="100000"/>
              </a:lnSpc>
              <a:spcBef>
                <a:spcPts val="0"/>
              </a:spcBef>
              <a:spcAft>
                <a:spcPts val="0"/>
              </a:spcAft>
              <a:buClrTx/>
              <a:buFont typeface="Wingdings" panose="05000000000000000000" pitchFamily="2" charset="2"/>
              <a:buChar char="§"/>
            </a:pPr>
            <a:r>
              <a:rPr lang="el-GR" sz="1500" dirty="0">
                <a:solidFill>
                  <a:schemeClr val="tx1"/>
                </a:solidFill>
              </a:rPr>
              <a:t>Εισπράξεις απο την αγορά μετοχών (μερίσματα) ή τη χορήγηση δανείων σε άλλες επιχειρήσεις (τόκοι, χρεολύσια).</a:t>
            </a:r>
          </a:p>
          <a:p>
            <a:pPr algn="just">
              <a:lnSpc>
                <a:spcPct val="100000"/>
              </a:lnSpc>
              <a:spcBef>
                <a:spcPts val="0"/>
              </a:spcBef>
              <a:spcAft>
                <a:spcPts val="0"/>
              </a:spcAft>
              <a:buClrTx/>
              <a:buFont typeface="Wingdings" panose="05000000000000000000" pitchFamily="2" charset="2"/>
              <a:buChar char="§"/>
            </a:pPr>
            <a:r>
              <a:rPr lang="el-GR" sz="1500" dirty="0">
                <a:solidFill>
                  <a:schemeClr val="tx1"/>
                </a:solidFill>
              </a:rPr>
              <a:t>Προκαταβολές και δάνεια που δόθηκαν σε τρίτους</a:t>
            </a:r>
          </a:p>
          <a:p>
            <a:pPr algn="just">
              <a:lnSpc>
                <a:spcPct val="100000"/>
              </a:lnSpc>
              <a:spcBef>
                <a:spcPts val="0"/>
              </a:spcBef>
              <a:spcAft>
                <a:spcPts val="0"/>
              </a:spcAft>
              <a:buClrTx/>
              <a:buFont typeface="Wingdings" panose="05000000000000000000" pitchFamily="2" charset="2"/>
              <a:buChar char="§"/>
            </a:pPr>
            <a:r>
              <a:rPr lang="el-GR" sz="1500" dirty="0">
                <a:solidFill>
                  <a:schemeClr val="tx1"/>
                </a:solidFill>
              </a:rPr>
              <a:t>Εισπράξεις από επιστροφή των προκαταβολών και δανειών που δόθηκαν σε τρίτους.</a:t>
            </a:r>
            <a:endParaRPr lang="en-US" sz="1500" dirty="0">
              <a:solidFill>
                <a:schemeClr val="tx1"/>
              </a:solidFill>
            </a:endParaRPr>
          </a:p>
        </p:txBody>
      </p:sp>
    </p:spTree>
    <p:extLst>
      <p:ext uri="{BB962C8B-B14F-4D97-AF65-F5344CB8AC3E}">
        <p14:creationId xmlns:p14="http://schemas.microsoft.com/office/powerpoint/2010/main" val="1200364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A441C-5730-436E-AF86-0ED5758206A5}"/>
              </a:ext>
            </a:extLst>
          </p:cNvPr>
          <p:cNvSpPr>
            <a:spLocks noGrp="1"/>
          </p:cNvSpPr>
          <p:nvPr>
            <p:ph type="title"/>
          </p:nvPr>
        </p:nvSpPr>
        <p:spPr/>
        <p:txBody>
          <a:bodyPr>
            <a:normAutofit/>
          </a:bodyPr>
          <a:lstStyle/>
          <a:p>
            <a:r>
              <a:rPr lang="el-GR" sz="4800" dirty="0"/>
              <a:t>Ταμειακές Ροές από Χρηματοδοτικές Δραστηριότητες</a:t>
            </a:r>
            <a:endParaRPr lang="en-US" dirty="0"/>
          </a:p>
        </p:txBody>
      </p:sp>
      <p:sp>
        <p:nvSpPr>
          <p:cNvPr id="3" name="Content Placeholder 2">
            <a:extLst>
              <a:ext uri="{FF2B5EF4-FFF2-40B4-BE49-F238E27FC236}">
                <a16:creationId xmlns:a16="http://schemas.microsoft.com/office/drawing/2014/main" id="{FA35CF1B-1C68-498C-B4C7-850FC8B05AFB}"/>
              </a:ext>
            </a:extLst>
          </p:cNvPr>
          <p:cNvSpPr>
            <a:spLocks noGrp="1"/>
          </p:cNvSpPr>
          <p:nvPr>
            <p:ph idx="1"/>
          </p:nvPr>
        </p:nvSpPr>
        <p:spPr/>
        <p:txBody>
          <a:bodyPr>
            <a:normAutofit/>
          </a:bodyPr>
          <a:lstStyle/>
          <a:p>
            <a:pPr algn="just"/>
            <a:r>
              <a:rPr lang="el-GR" sz="1500" dirty="0">
                <a:solidFill>
                  <a:schemeClr val="tx1"/>
                </a:solidFill>
              </a:rPr>
              <a:t>Οι ταμειακές ροές από χρηματοδοτικές δραστηριότητες δείχνουν το ποσό των χρημάτων το οποίο απαίτησαν ή παρείχαν οι χρηματοδότες της επιχείρησης. Οι χρηματοδότες της επιχείρησης μπορεί να είναι οι μέτοχοι ή άλλες τρίτες πηγές χρηματοδότησης(π.χ. Τράπεζες, Θυγατρικές εταιρίες). Επίσης, οι συγκεκριμένες ταμειακές ροές παρέχουν μια ένδειξη της μερισματικής πολιτικής της εταιρίας. </a:t>
            </a:r>
          </a:p>
          <a:p>
            <a:pPr algn="just">
              <a:lnSpc>
                <a:spcPct val="100000"/>
              </a:lnSpc>
              <a:spcBef>
                <a:spcPts val="0"/>
              </a:spcBef>
              <a:spcAft>
                <a:spcPts val="0"/>
              </a:spcAft>
            </a:pPr>
            <a:r>
              <a:rPr lang="el-GR" sz="1500" b="1" dirty="0">
                <a:solidFill>
                  <a:schemeClr val="tx1"/>
                </a:solidFill>
              </a:rPr>
              <a:t>Παραδείγματα:</a:t>
            </a:r>
          </a:p>
          <a:p>
            <a:pPr algn="just">
              <a:lnSpc>
                <a:spcPct val="100000"/>
              </a:lnSpc>
              <a:spcBef>
                <a:spcPts val="0"/>
              </a:spcBef>
              <a:spcAft>
                <a:spcPts val="0"/>
              </a:spcAft>
              <a:buClrTx/>
              <a:buFont typeface="Wingdings" panose="05000000000000000000" pitchFamily="2" charset="2"/>
              <a:buChar char="§"/>
            </a:pPr>
            <a:r>
              <a:rPr lang="el-GR" sz="1500" dirty="0">
                <a:solidFill>
                  <a:schemeClr val="tx1"/>
                </a:solidFill>
              </a:rPr>
              <a:t>Ταμειακές ροές από έκδοση μετοχών</a:t>
            </a:r>
          </a:p>
          <a:p>
            <a:pPr algn="just">
              <a:lnSpc>
                <a:spcPct val="100000"/>
              </a:lnSpc>
              <a:spcBef>
                <a:spcPts val="0"/>
              </a:spcBef>
              <a:spcAft>
                <a:spcPts val="0"/>
              </a:spcAft>
              <a:buClrTx/>
              <a:buFont typeface="Wingdings" panose="05000000000000000000" pitchFamily="2" charset="2"/>
              <a:buChar char="§"/>
            </a:pPr>
            <a:r>
              <a:rPr lang="el-GR" sz="1500" dirty="0">
                <a:solidFill>
                  <a:schemeClr val="tx1"/>
                </a:solidFill>
              </a:rPr>
              <a:t>Ταμειακές ροές στους ιδιοκτήτες της επιχείρησης για να αγοράσουν ή να πωλήσουν τις μετοχές τους</a:t>
            </a:r>
          </a:p>
          <a:p>
            <a:pPr algn="just">
              <a:lnSpc>
                <a:spcPct val="100000"/>
              </a:lnSpc>
              <a:spcBef>
                <a:spcPts val="0"/>
              </a:spcBef>
              <a:spcAft>
                <a:spcPts val="0"/>
              </a:spcAft>
              <a:buClrTx/>
              <a:buFont typeface="Wingdings" panose="05000000000000000000" pitchFamily="2" charset="2"/>
              <a:buChar char="§"/>
            </a:pPr>
            <a:r>
              <a:rPr lang="el-GR" sz="1500" dirty="0">
                <a:solidFill>
                  <a:schemeClr val="tx1"/>
                </a:solidFill>
              </a:rPr>
              <a:t>Ταμειακές ροές από έκδοση ομολογιών, δανείων και άλλων μακροπρόθεσμων ή βραχυπρόθεσμων δανείων.</a:t>
            </a:r>
          </a:p>
          <a:p>
            <a:pPr algn="just">
              <a:lnSpc>
                <a:spcPct val="100000"/>
              </a:lnSpc>
              <a:spcBef>
                <a:spcPts val="0"/>
              </a:spcBef>
              <a:spcAft>
                <a:spcPts val="0"/>
              </a:spcAft>
              <a:buClrTx/>
              <a:buFont typeface="Wingdings" panose="05000000000000000000" pitchFamily="2" charset="2"/>
              <a:buChar char="§"/>
            </a:pPr>
            <a:r>
              <a:rPr lang="el-GR" sz="1500" dirty="0">
                <a:solidFill>
                  <a:schemeClr val="tx1"/>
                </a:solidFill>
              </a:rPr>
              <a:t>Αποπληρωμή δανειακών υποχρεώσεων.</a:t>
            </a:r>
          </a:p>
          <a:p>
            <a:pPr algn="just">
              <a:lnSpc>
                <a:spcPct val="100000"/>
              </a:lnSpc>
              <a:spcBef>
                <a:spcPts val="0"/>
              </a:spcBef>
              <a:spcAft>
                <a:spcPts val="0"/>
              </a:spcAft>
              <a:buClrTx/>
              <a:buFont typeface="Wingdings" panose="05000000000000000000" pitchFamily="2" charset="2"/>
              <a:buChar char="§"/>
            </a:pPr>
            <a:endParaRPr lang="el-GR" sz="1500" dirty="0">
              <a:solidFill>
                <a:schemeClr val="tx1"/>
              </a:solidFill>
            </a:endParaRPr>
          </a:p>
          <a:p>
            <a:pPr marL="0" indent="0" algn="just">
              <a:lnSpc>
                <a:spcPct val="100000"/>
              </a:lnSpc>
              <a:spcBef>
                <a:spcPts val="0"/>
              </a:spcBef>
              <a:spcAft>
                <a:spcPts val="0"/>
              </a:spcAft>
              <a:buClrTx/>
              <a:buNone/>
            </a:pPr>
            <a:r>
              <a:rPr lang="el-GR" sz="1500" dirty="0">
                <a:solidFill>
                  <a:schemeClr val="tx1"/>
                </a:solidFill>
              </a:rPr>
              <a:t>Οι τόκοι εισπρακτέοι και τα μερίσματα πρέπει να κατηγοριοποιούνται ξεχωριστά</a:t>
            </a:r>
          </a:p>
          <a:p>
            <a:endParaRPr lang="en-US" dirty="0"/>
          </a:p>
        </p:txBody>
      </p:sp>
    </p:spTree>
    <p:extLst>
      <p:ext uri="{BB962C8B-B14F-4D97-AF65-F5344CB8AC3E}">
        <p14:creationId xmlns:p14="http://schemas.microsoft.com/office/powerpoint/2010/main" val="3693313044"/>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ppt/theme/themeOverride2.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EEFF0-FB57-4CB4-8BFC-DF397689E2E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AA3F7EDC-E5B4-4BBC-9D2A-CBE6D46C37AD}">
  <ds:schemaRefs>
    <ds:schemaRef ds:uri="http://schemas.microsoft.com/sharepoint/v3/contenttype/forms"/>
  </ds:schemaRefs>
</ds:datastoreItem>
</file>

<file path=customXml/itemProps3.xml><?xml version="1.0" encoding="utf-8"?>
<ds:datastoreItem xmlns:ds="http://schemas.openxmlformats.org/officeDocument/2006/customXml" ds:itemID="{93932EF5-314F-409E-8020-FEE5FA0795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{E1673457-7FB4-45E0-A03F-7532FDBC5BE5}tf22712842_win32</Template>
  <TotalTime>0</TotalTime>
  <Words>3961</Words>
  <Application>Microsoft Office PowerPoint</Application>
  <PresentationFormat>Widescreen</PresentationFormat>
  <Paragraphs>1032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Bookman Old Style</vt:lpstr>
      <vt:lpstr>Calibri</vt:lpstr>
      <vt:lpstr>Cambria Math</vt:lpstr>
      <vt:lpstr>Franklin Gothic Book</vt:lpstr>
      <vt:lpstr>Tahoma</vt:lpstr>
      <vt:lpstr>Trebuchet MS</vt:lpstr>
      <vt:lpstr>Verdana</vt:lpstr>
      <vt:lpstr>Wingdings</vt:lpstr>
      <vt:lpstr>1_RetrospectVTI</vt:lpstr>
      <vt:lpstr>Κατάσταση Ταμειακών Ροών. Αξιολόγηση επενδύσεων</vt:lpstr>
      <vt:lpstr>Κατάσταση Ταμειακών Ροών</vt:lpstr>
      <vt:lpstr>Σκοπός του ΔΛΠ 7 (IAS 7)</vt:lpstr>
      <vt:lpstr>Ορισμοί</vt:lpstr>
      <vt:lpstr>Ταμειακά διαθέσιμα και ισοδύναμα</vt:lpstr>
      <vt:lpstr>Παρουσιάση των ταμειακών ροών</vt:lpstr>
      <vt:lpstr>Ταμειακές ροές από Λειτουργικές Δραστηριότητες</vt:lpstr>
      <vt:lpstr>Ταμειακές ροές από Επενδυτικές Δραστηριότητες</vt:lpstr>
      <vt:lpstr>Ταμειακές Ροές από Χρηματοδοτικές Δραστηριότητες</vt:lpstr>
      <vt:lpstr>Παρουσίαση λειτουργικών δραστηριοτήτων</vt:lpstr>
      <vt:lpstr>Άμεση μέθοδος Παράδειγμα</vt:lpstr>
      <vt:lpstr>Άμεση μέθοδος Παράδειγμα (Λύση)</vt:lpstr>
      <vt:lpstr>PowerPoint Presentation</vt:lpstr>
      <vt:lpstr>Έμμεση μέθοδος</vt:lpstr>
      <vt:lpstr>PowerPoint Presentation</vt:lpstr>
      <vt:lpstr>Τόκοι, Μερίσματα και Φόροι</vt:lpstr>
      <vt:lpstr>Άλλες γνωστοποιήσεις</vt:lpstr>
      <vt:lpstr>Πλεονεκτήματα/ Μειονεκτήματα της ΚΤΡ</vt:lpstr>
      <vt:lpstr>Άσκηση</vt:lpstr>
      <vt:lpstr>Άσκηση</vt:lpstr>
      <vt:lpstr>Άσκηση - Κατάσταση Ταμειακών Ροών με την Έμμεση Μέθοδο από Ισολογισμούς και ΚΑΧ </vt:lpstr>
      <vt:lpstr>PowerPoint Presentation</vt:lpstr>
      <vt:lpstr>Παρούσα Αξία και Καθαρά Παρούσα Αξία</vt:lpstr>
      <vt:lpstr>Παράδειγμα</vt:lpstr>
      <vt:lpstr>Παράδειγμα 2</vt:lpstr>
      <vt:lpstr>Παράδειγμα 3</vt:lpstr>
      <vt:lpstr>Παράδειγμα 3</vt:lpstr>
      <vt:lpstr>Παράδειγμα 3</vt:lpstr>
      <vt:lpstr>Πλεονεκτήματα και Μειονεκτήματα.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2020-11-29T11:49:58Z</dcterms:created>
  <dcterms:modified xsi:type="dcterms:W3CDTF">2022-04-15T10:30:31Z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