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9" r:id="rId7"/>
    <p:sldId id="290" r:id="rId8"/>
    <p:sldId id="261" r:id="rId9"/>
    <p:sldId id="262"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8" r:id="rId29"/>
    <p:sldId id="282" r:id="rId30"/>
    <p:sldId id="283" r:id="rId31"/>
    <p:sldId id="284" r:id="rId32"/>
    <p:sldId id="286" r:id="rId33"/>
    <p:sldId id="287" r:id="rId3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2DA48F-4077-4E85-86C8-1C8D164A7B57}" v="3" dt="2021-12-11T08:36:27.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77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Σωτήριος Τρίγκας" userId="22ce5e8c-e2fb-4960-a7e2-a48c6d2761ea" providerId="ADAL" clId="{EB2DA48F-4077-4E85-86C8-1C8D164A7B57}"/>
    <pc:docChg chg="modSld">
      <pc:chgData name="Σωτήριος Τρίγκας" userId="22ce5e8c-e2fb-4960-a7e2-a48c6d2761ea" providerId="ADAL" clId="{EB2DA48F-4077-4E85-86C8-1C8D164A7B57}" dt="2021-12-11T08:35:09.672" v="0" actId="20577"/>
      <pc:docMkLst>
        <pc:docMk/>
      </pc:docMkLst>
      <pc:sldChg chg="modSp mod">
        <pc:chgData name="Σωτήριος Τρίγκας" userId="22ce5e8c-e2fb-4960-a7e2-a48c6d2761ea" providerId="ADAL" clId="{EB2DA48F-4077-4E85-86C8-1C8D164A7B57}" dt="2021-12-11T08:35:09.672" v="0" actId="20577"/>
        <pc:sldMkLst>
          <pc:docMk/>
          <pc:sldMk cId="14525957" sldId="256"/>
        </pc:sldMkLst>
        <pc:spChg chg="mod">
          <ac:chgData name="Σωτήριος Τρίγκας" userId="22ce5e8c-e2fb-4960-a7e2-a48c6d2761ea" providerId="ADAL" clId="{EB2DA48F-4077-4E85-86C8-1C8D164A7B57}" dt="2021-12-11T08:35:09.672" v="0" actId="20577"/>
          <ac:spMkLst>
            <pc:docMk/>
            <pc:sldMk cId="14525957"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222528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333256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337836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285021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394209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145863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125113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126648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245600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125854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D71A5D15-71EE-4ABE-873A-5CDCB61C3C38}" type="datetimeFigureOut">
              <a:rPr lang="el-GR" smtClean="0"/>
              <a:pPr/>
              <a:t>11/12/2021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3DA7151-4641-4F22-841F-5B63CB417271}" type="slidenum">
              <a:rPr lang="el-GR" smtClean="0"/>
              <a:pPr/>
              <a:t>‹#›</a:t>
            </a:fld>
            <a:endParaRPr lang="el-GR"/>
          </a:p>
        </p:txBody>
      </p:sp>
    </p:spTree>
    <p:extLst>
      <p:ext uri="{BB962C8B-B14F-4D97-AF65-F5344CB8AC3E}">
        <p14:creationId xmlns:p14="http://schemas.microsoft.com/office/powerpoint/2010/main" val="83011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A5D15-71EE-4ABE-873A-5CDCB61C3C38}" type="datetimeFigureOut">
              <a:rPr lang="el-GR" smtClean="0"/>
              <a:pPr/>
              <a:t>11/12/2021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A7151-4641-4F22-841F-5B63CB417271}" type="slidenum">
              <a:rPr lang="el-GR" smtClean="0"/>
              <a:pPr/>
              <a:t>‹#›</a:t>
            </a:fld>
            <a:endParaRPr lang="el-GR"/>
          </a:p>
        </p:txBody>
      </p:sp>
    </p:spTree>
    <p:extLst>
      <p:ext uri="{BB962C8B-B14F-4D97-AF65-F5344CB8AC3E}">
        <p14:creationId xmlns:p14="http://schemas.microsoft.com/office/powerpoint/2010/main" val="2898164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2800" dirty="0"/>
              <a:t>ΓΕΝΙΚΗ </a:t>
            </a:r>
            <a:r>
              <a:rPr lang="el-GR" sz="2800"/>
              <a:t>ΛΟΓΙΣΤΙΚΗ ΕΠΙΧΕΙΡΗΣΕΩΝ</a:t>
            </a:r>
            <a:endParaRPr lang="el-GR" sz="2800" dirty="0"/>
          </a:p>
        </p:txBody>
      </p:sp>
      <p:pic>
        <p:nvPicPr>
          <p:cNvPr id="4" name="Εικόνα 3"/>
          <p:cNvPicPr>
            <a:picLocks noChangeAspect="1"/>
          </p:cNvPicPr>
          <p:nvPr/>
        </p:nvPicPr>
        <p:blipFill>
          <a:blip r:embed="rId2" cstate="print"/>
          <a:stretch>
            <a:fillRect/>
          </a:stretch>
        </p:blipFill>
        <p:spPr>
          <a:xfrm>
            <a:off x="3803705" y="1537307"/>
            <a:ext cx="4584589" cy="1054699"/>
          </a:xfrm>
          <a:prstGeom prst="rect">
            <a:avLst/>
          </a:prstGeom>
        </p:spPr>
      </p:pic>
    </p:spTree>
    <p:extLst>
      <p:ext uri="{BB962C8B-B14F-4D97-AF65-F5344CB8AC3E}">
        <p14:creationId xmlns:p14="http://schemas.microsoft.com/office/powerpoint/2010/main" val="14525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Ενεργητικό</a:t>
            </a:r>
          </a:p>
        </p:txBody>
      </p:sp>
      <p:sp>
        <p:nvSpPr>
          <p:cNvPr id="3" name="Θέση περιεχομένου 2"/>
          <p:cNvSpPr>
            <a:spLocks noGrp="1"/>
          </p:cNvSpPr>
          <p:nvPr>
            <p:ph idx="1"/>
          </p:nvPr>
        </p:nvSpPr>
        <p:spPr/>
        <p:txBody>
          <a:bodyPr>
            <a:normAutofit fontScale="92500" lnSpcReduction="20000"/>
          </a:bodyPr>
          <a:lstStyle/>
          <a:p>
            <a:pPr algn="just"/>
            <a:r>
              <a:rPr lang="el-GR" dirty="0"/>
              <a:t>Ενεργητικό είναι το σύνολο των οικονομικών αγαθών που είναι δυνατόν να αποτιμηθούν σε νομισματικές μονάδες, ανήκουν κατά κυριότητα στην επιχείρηση, και η επιχείρηση προσδοκά από τη χρήση τους μελλοντικά οφέλη. </a:t>
            </a:r>
          </a:p>
          <a:p>
            <a:pPr algn="just"/>
            <a:r>
              <a:rPr lang="el-GR" dirty="0"/>
              <a:t>Για να αναγνωριστεί ως στοιχείο ενεργητικού ένα αγαθό, θα πρέπει να ισχύουν αθροιστικά οι παρακάτω προϋποθέσεις :</a:t>
            </a:r>
          </a:p>
          <a:p>
            <a:pPr marL="0" indent="0" algn="just">
              <a:buNone/>
            </a:pPr>
            <a:r>
              <a:rPr lang="el-GR" dirty="0"/>
              <a:t>i. Το στοιχείο να είναι οικονομικό αγαθό, να ικανοποιεί δηλαδή οικονομικές ανάγκες.</a:t>
            </a:r>
          </a:p>
          <a:p>
            <a:pPr marL="0" indent="0" algn="just">
              <a:buNone/>
            </a:pPr>
            <a:r>
              <a:rPr lang="el-GR" dirty="0" err="1"/>
              <a:t>ii</a:t>
            </a:r>
            <a:r>
              <a:rPr lang="el-GR" dirty="0"/>
              <a:t>. Να ανήκει κατά κυριότητα στην επιχείρηση.</a:t>
            </a:r>
          </a:p>
          <a:p>
            <a:pPr marL="0" indent="0" algn="just">
              <a:buNone/>
            </a:pPr>
            <a:r>
              <a:rPr lang="el-GR" dirty="0" err="1"/>
              <a:t>iii</a:t>
            </a:r>
            <a:r>
              <a:rPr lang="el-GR" dirty="0"/>
              <a:t>. Από τη χρήση του η επιχείρηση να προσδοκά μελλοντικά οφέλη.</a:t>
            </a:r>
          </a:p>
          <a:p>
            <a:pPr marL="0" indent="0" algn="just">
              <a:buNone/>
            </a:pPr>
            <a:r>
              <a:rPr lang="el-GR" dirty="0" err="1"/>
              <a:t>iv</a:t>
            </a:r>
            <a:r>
              <a:rPr lang="el-GR" dirty="0"/>
              <a:t>. Να είναι δυνατή η χρηματική του αποτίμηση ώστε να είναι δυνατή η εμφάνισή τους στις οικονομικές καταστάσεις της επιχείρησης.</a:t>
            </a:r>
          </a:p>
          <a:p>
            <a:endParaRPr lang="el-GR" dirty="0"/>
          </a:p>
        </p:txBody>
      </p:sp>
    </p:spTree>
    <p:extLst>
      <p:ext uri="{BB962C8B-B14F-4D97-AF65-F5344CB8AC3E}">
        <p14:creationId xmlns:p14="http://schemas.microsoft.com/office/powerpoint/2010/main" val="1224017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Παθητικό-Καθαρή Θέση</a:t>
            </a:r>
          </a:p>
        </p:txBody>
      </p:sp>
      <p:sp>
        <p:nvSpPr>
          <p:cNvPr id="3" name="Θέση περιεχομένου 2"/>
          <p:cNvSpPr>
            <a:spLocks noGrp="1"/>
          </p:cNvSpPr>
          <p:nvPr>
            <p:ph idx="1"/>
          </p:nvPr>
        </p:nvSpPr>
        <p:spPr/>
        <p:txBody>
          <a:bodyPr>
            <a:normAutofit lnSpcReduction="10000"/>
          </a:bodyPr>
          <a:lstStyle/>
          <a:p>
            <a:pPr algn="just"/>
            <a:r>
              <a:rPr lang="el-GR" dirty="0"/>
              <a:t>Το παθητικό είναι το σύνολο των υποχρεώσεων της επιχείρησης.</a:t>
            </a:r>
          </a:p>
          <a:p>
            <a:pPr algn="just"/>
            <a:r>
              <a:rPr lang="el-GR" dirty="0"/>
              <a:t>Οι υποχρεώσεις διακρίνονται σε : α) υποχρεώσεις προς τρίτους, β) υποχρεώσεις προς τους φορείς της επιχείρησης.</a:t>
            </a:r>
          </a:p>
          <a:p>
            <a:pPr marL="0" indent="0" algn="just">
              <a:buNone/>
            </a:pPr>
            <a:r>
              <a:rPr lang="el-GR" b="1" dirty="0"/>
              <a:t>Υποχρεώσεις προς τρίτους.</a:t>
            </a:r>
          </a:p>
          <a:p>
            <a:pPr algn="just"/>
            <a:r>
              <a:rPr lang="el-GR" dirty="0"/>
              <a:t>Είναι οι χρηματοοικονομικές οφειλές της επιχείρησης που θα εξοφληθούν από την εκχώρηση στοιχείων του ενεργητικού.</a:t>
            </a:r>
          </a:p>
          <a:p>
            <a:pPr marL="0" indent="0" algn="just">
              <a:buNone/>
            </a:pPr>
            <a:r>
              <a:rPr lang="el-GR" b="1" dirty="0"/>
              <a:t>Καθαρή θέση.</a:t>
            </a:r>
          </a:p>
          <a:p>
            <a:pPr algn="just"/>
            <a:r>
              <a:rPr lang="el-GR" dirty="0"/>
              <a:t>Είναι η διαφορά μεταξύ ενεργητικού και των υποχρεώσεων προς τρίτους. Η καθαρή Θέση εκφράζει τις υποχρεώσεις της επιχείρησης προς τους φορείς (εταίρους μετόχους).</a:t>
            </a:r>
          </a:p>
          <a:p>
            <a:endParaRPr lang="el-GR" dirty="0"/>
          </a:p>
        </p:txBody>
      </p:sp>
    </p:spTree>
    <p:extLst>
      <p:ext uri="{BB962C8B-B14F-4D97-AF65-F5344CB8AC3E}">
        <p14:creationId xmlns:p14="http://schemas.microsoft.com/office/powerpoint/2010/main" val="3880634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Λογιστική Διάκριση των Περιουσιακών στοιχείων</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Πάγιο Ενεργητικό</a:t>
            </a:r>
          </a:p>
          <a:p>
            <a:pPr algn="just"/>
            <a:r>
              <a:rPr lang="el-GR" dirty="0"/>
              <a:t>Στο πάγιο ενεργητικό περιλαμβάνονται τα υλικά και άυλα περιουσιακά στοιχεία τα οποία συνεισφέρουν με μακροπρόθεσμο χαρακτήρα στην εκμετάλλευση της επιχείρησης και χαρακτηριστικά τους είναι ότι:</a:t>
            </a:r>
          </a:p>
          <a:p>
            <a:pPr marL="0" indent="0" algn="just">
              <a:buNone/>
            </a:pPr>
            <a:r>
              <a:rPr lang="el-GR" dirty="0"/>
              <a:t>i.	Προορίζονται να παραμένουν μακροχρόνια και με την ιδία περίπου μορφή και</a:t>
            </a:r>
          </a:p>
          <a:p>
            <a:pPr marL="0" indent="0" algn="just">
              <a:buNone/>
            </a:pPr>
            <a:r>
              <a:rPr lang="el-GR" dirty="0" err="1"/>
              <a:t>ii</a:t>
            </a:r>
            <a:r>
              <a:rPr lang="el-GR" dirty="0"/>
              <a:t>.	Είναι δύσκολα ρευστοποιήσιμα</a:t>
            </a:r>
          </a:p>
          <a:p>
            <a:pPr algn="just"/>
            <a:r>
              <a:rPr lang="el-GR" dirty="0"/>
              <a:t>Η κυκλοφοριακή τους ταχύτητα συνήθως ακολουθεί το λειτουργικό κύκλο της επιχείρησης, και είναι οπωσδήποτε μεγαλύτερη του έτους.</a:t>
            </a:r>
          </a:p>
        </p:txBody>
      </p:sp>
    </p:spTree>
    <p:extLst>
      <p:ext uri="{BB962C8B-B14F-4D97-AF65-F5344CB8AC3E}">
        <p14:creationId xmlns:p14="http://schemas.microsoft.com/office/powerpoint/2010/main" val="138265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Λογιστική Διάκριση των Περιουσιακών στοιχείων</a:t>
            </a:r>
          </a:p>
        </p:txBody>
      </p:sp>
      <p:sp>
        <p:nvSpPr>
          <p:cNvPr id="3" name="Θέση περιεχομένου 2"/>
          <p:cNvSpPr>
            <a:spLocks noGrp="1"/>
          </p:cNvSpPr>
          <p:nvPr>
            <p:ph idx="1"/>
          </p:nvPr>
        </p:nvSpPr>
        <p:spPr/>
        <p:txBody>
          <a:bodyPr>
            <a:normAutofit/>
          </a:bodyPr>
          <a:lstStyle/>
          <a:p>
            <a:pPr marL="0" indent="0">
              <a:buNone/>
            </a:pPr>
            <a:r>
              <a:rPr lang="el-GR" b="1" dirty="0"/>
              <a:t>Ενσώματα πάγια στοιχεία</a:t>
            </a:r>
          </a:p>
          <a:p>
            <a:pPr marL="0" indent="0" algn="just">
              <a:buNone/>
            </a:pPr>
            <a:r>
              <a:rPr lang="el-GR" dirty="0"/>
              <a:t>Είναι τα υλικά αγαθά που αποκτώνται από την εταιρεία με σκοπό τη χρησιμοποίηση τους για την εκπλήρωση των σκοπών της, κατά τη διάρκεια της ωφέλιμης ζωής τους, η οποία είναι οπωσδήποτε μεγαλύτερη από ένα έτος. </a:t>
            </a:r>
          </a:p>
          <a:p>
            <a:pPr marL="0" indent="0" algn="just">
              <a:buNone/>
            </a:pPr>
            <a:endParaRPr lang="el-GR" dirty="0"/>
          </a:p>
          <a:p>
            <a:pPr marL="0" indent="0" algn="just">
              <a:buNone/>
            </a:pPr>
            <a:r>
              <a:rPr lang="el-GR" dirty="0"/>
              <a:t>Τα ενσώματα πάγια στοιχεία διακρίνονται σε :</a:t>
            </a:r>
          </a:p>
        </p:txBody>
      </p:sp>
    </p:spTree>
    <p:extLst>
      <p:ext uri="{BB962C8B-B14F-4D97-AF65-F5344CB8AC3E}">
        <p14:creationId xmlns:p14="http://schemas.microsoft.com/office/powerpoint/2010/main" val="1800671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Ενσώματα Πάγια </a:t>
            </a:r>
          </a:p>
        </p:txBody>
      </p:sp>
      <p:sp>
        <p:nvSpPr>
          <p:cNvPr id="3" name="Θέση περιεχομένου 2"/>
          <p:cNvSpPr>
            <a:spLocks noGrp="1"/>
          </p:cNvSpPr>
          <p:nvPr>
            <p:ph idx="1"/>
          </p:nvPr>
        </p:nvSpPr>
        <p:spPr/>
        <p:txBody>
          <a:bodyPr>
            <a:normAutofit/>
          </a:bodyPr>
          <a:lstStyle/>
          <a:p>
            <a:pPr algn="just"/>
            <a:r>
              <a:rPr lang="el-GR" dirty="0"/>
              <a:t>Λειτουργικά και μη λειτουργικά. Λειτουργικά είναι τα στοιχεία που κατέχει η επιχείρηση για την λειτουργική της δραστηριότητα, ενώ μη λειτουργικά είναι τα στοιχεία που η επιχείρηση δεν χρησιμοποιεί για την εκπλήρωση της βασικής της επαγγελματικής δραστηριότητας, ούτε για παρεπόμενες ασχολίες της . </a:t>
            </a:r>
          </a:p>
          <a:p>
            <a:pPr algn="just"/>
            <a:r>
              <a:rPr lang="el-GR" dirty="0"/>
              <a:t>Υποκείμενα σε απόσβεση ή εξάντληση, (Γεωργικά Μηχανήματα, κτίρια, έπιπλα ), σε υποκείμενα σε εξάντληση (μεταλλεία, ορυχεία, λατομεία), και σε μη υποκείμενα σε απόσβεση ή εξάντληση (γήπεδα, οικόπεδα, αγροκτήματα).</a:t>
            </a:r>
          </a:p>
        </p:txBody>
      </p:sp>
    </p:spTree>
    <p:extLst>
      <p:ext uri="{BB962C8B-B14F-4D97-AF65-F5344CB8AC3E}">
        <p14:creationId xmlns:p14="http://schemas.microsoft.com/office/powerpoint/2010/main" val="195336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Χαρακτηριστικά στα Ενσώματα Πάγια </a:t>
            </a:r>
          </a:p>
        </p:txBody>
      </p:sp>
      <p:sp>
        <p:nvSpPr>
          <p:cNvPr id="3" name="Θέση περιεχομένου 2"/>
          <p:cNvSpPr>
            <a:spLocks noGrp="1"/>
          </p:cNvSpPr>
          <p:nvPr>
            <p:ph idx="1"/>
          </p:nvPr>
        </p:nvSpPr>
        <p:spPr/>
        <p:txBody>
          <a:bodyPr>
            <a:normAutofit fontScale="92500" lnSpcReduction="20000"/>
          </a:bodyPr>
          <a:lstStyle/>
          <a:p>
            <a:pPr marL="0" indent="0" algn="just">
              <a:buNone/>
            </a:pPr>
            <a:r>
              <a:rPr lang="el-GR" dirty="0"/>
              <a:t>i. Η ωφέλιμη ζωή του παγίου στοιχείου. Είναι το σύνολο των ετών που το πάγιο μπορεί, βάσει των προδιαγραφών του, να συνεισφέρει στην παραγωγική διαδικασία. Συμβολίζεται με ΩΖ (</a:t>
            </a:r>
            <a:r>
              <a:rPr lang="el-GR" dirty="0" err="1"/>
              <a:t>Useful</a:t>
            </a:r>
            <a:r>
              <a:rPr lang="el-GR" dirty="0"/>
              <a:t> </a:t>
            </a:r>
            <a:r>
              <a:rPr lang="el-GR" dirty="0" err="1"/>
              <a:t>life</a:t>
            </a:r>
            <a:r>
              <a:rPr lang="el-GR" dirty="0"/>
              <a:t>) ή με Ν.</a:t>
            </a:r>
          </a:p>
          <a:p>
            <a:pPr marL="0" indent="0" algn="just">
              <a:buNone/>
            </a:pPr>
            <a:r>
              <a:rPr lang="el-GR" dirty="0" err="1"/>
              <a:t>ii</a:t>
            </a:r>
            <a:r>
              <a:rPr lang="el-GR" dirty="0"/>
              <a:t>. Η υπολειμματική αξία του παγίου. Τη συμβολίζουμε με Υ.Α (</a:t>
            </a:r>
            <a:r>
              <a:rPr lang="el-GR" dirty="0" err="1"/>
              <a:t>Residual</a:t>
            </a:r>
            <a:r>
              <a:rPr lang="el-GR" dirty="0"/>
              <a:t> </a:t>
            </a:r>
            <a:r>
              <a:rPr lang="el-GR" dirty="0" err="1"/>
              <a:t>value</a:t>
            </a:r>
            <a:r>
              <a:rPr lang="el-GR" dirty="0"/>
              <a:t>) και είναι η αξία που μένει μετά τη χρήση του, και τη λήξη της ωφέλιμης ζωής του.</a:t>
            </a:r>
          </a:p>
          <a:p>
            <a:pPr marL="0" indent="0" algn="just">
              <a:buNone/>
            </a:pPr>
            <a:r>
              <a:rPr lang="el-GR" dirty="0" err="1"/>
              <a:t>iii</a:t>
            </a:r>
            <a:r>
              <a:rPr lang="el-GR" dirty="0"/>
              <a:t>. Η ημερομηνία κτήσης του παγίου. Συνήθως ταυτίζεται με την ημερομηνία έναρξης λειτουργίας του παγίου, και τη χρησιμοποίησή του στην παραγωγική διαδικασία. Από την παραπάνω ημερομηνία ξεκινά ο λογισμός των αποσβέσεων.</a:t>
            </a:r>
          </a:p>
          <a:p>
            <a:pPr marL="0" indent="0" algn="just">
              <a:buNone/>
            </a:pPr>
            <a:r>
              <a:rPr lang="el-GR" dirty="0"/>
              <a:t> </a:t>
            </a:r>
            <a:r>
              <a:rPr lang="el-GR" dirty="0" err="1"/>
              <a:t>iv</a:t>
            </a:r>
            <a:r>
              <a:rPr lang="el-GR" dirty="0"/>
              <a:t>. Οι δαπάνες προσθήκης και βελτίωσης των παγίων στοιχείων</a:t>
            </a:r>
            <a:r>
              <a:rPr lang="en-US" dirty="0"/>
              <a:t> </a:t>
            </a:r>
            <a:r>
              <a:rPr lang="el-GR" dirty="0"/>
              <a:t>αποτελούν στοιχεία προσαύξησης της αξίας του παγίου. Οι βελτιώσεις είτε αυξάνουν την ωφέλιμη ζωή του παγίου ή την υπολειμματική του αξία.</a:t>
            </a:r>
          </a:p>
          <a:p>
            <a:pPr marL="0" indent="0" algn="just">
              <a:buNone/>
            </a:pPr>
            <a:endParaRPr lang="el-GR" dirty="0"/>
          </a:p>
          <a:p>
            <a:pPr algn="just"/>
            <a:endParaRPr lang="el-GR" dirty="0"/>
          </a:p>
        </p:txBody>
      </p:sp>
    </p:spTree>
    <p:extLst>
      <p:ext uri="{BB962C8B-B14F-4D97-AF65-F5344CB8AC3E}">
        <p14:creationId xmlns:p14="http://schemas.microsoft.com/office/powerpoint/2010/main" val="2868291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Κόστος κτήσης των παγίων</a:t>
            </a:r>
          </a:p>
        </p:txBody>
      </p:sp>
      <p:sp>
        <p:nvSpPr>
          <p:cNvPr id="3" name="Θέση περιεχομένου 2"/>
          <p:cNvSpPr>
            <a:spLocks noGrp="1"/>
          </p:cNvSpPr>
          <p:nvPr>
            <p:ph idx="1"/>
          </p:nvPr>
        </p:nvSpPr>
        <p:spPr/>
        <p:txBody>
          <a:bodyPr>
            <a:normAutofit fontScale="92500"/>
          </a:bodyPr>
          <a:lstStyle/>
          <a:p>
            <a:pPr marL="0" indent="0" algn="just">
              <a:buNone/>
            </a:pPr>
            <a:r>
              <a:rPr lang="el-GR" dirty="0"/>
              <a:t>i. Η τιμολογιακή αξία. (Αξία σχετικού τιμολογίου αγοράς, ή αν πρόκειται για ακίνητο η αναγραφόμενη στο συμβολαιογραφικό έγγραφο αξία).</a:t>
            </a:r>
          </a:p>
          <a:p>
            <a:pPr marL="0" indent="0" algn="just">
              <a:buNone/>
            </a:pPr>
            <a:r>
              <a:rPr lang="el-GR" dirty="0" err="1"/>
              <a:t>ii</a:t>
            </a:r>
            <a:r>
              <a:rPr lang="el-GR" dirty="0"/>
              <a:t>. Τα ειδικά έξοδα που προκύπτουν εξαιτίας της συγκεκριμένης αγοράς.</a:t>
            </a:r>
          </a:p>
          <a:p>
            <a:pPr marL="0" indent="0" algn="just">
              <a:buNone/>
            </a:pPr>
            <a:r>
              <a:rPr lang="el-GR" dirty="0" err="1"/>
              <a:t>iii</a:t>
            </a:r>
            <a:r>
              <a:rPr lang="el-GR" dirty="0"/>
              <a:t>. Ασφάλιστρα, ναύλος δασμοί, και λοιπά έξοδα που πραγματοποιούνται μέχρι την εγκατάσταση του παγίου στον τόπο λειτουργίας του.</a:t>
            </a:r>
          </a:p>
          <a:p>
            <a:pPr marL="0" indent="0" algn="just">
              <a:buNone/>
            </a:pPr>
            <a:r>
              <a:rPr lang="el-GR" dirty="0" err="1"/>
              <a:t>iv</a:t>
            </a:r>
            <a:r>
              <a:rPr lang="el-GR" dirty="0"/>
              <a:t>. Το κόστος εγκατάστασης του στοιχείου, δηλαδή δαπάνες τοποθέτησης και συναρμολόγησης ώστε να είναι έτοιμο για λειτουργία.</a:t>
            </a:r>
          </a:p>
          <a:p>
            <a:pPr marL="0" indent="0" algn="just">
              <a:buNone/>
            </a:pPr>
            <a:r>
              <a:rPr lang="el-GR" dirty="0"/>
              <a:t>v. Ο μη </a:t>
            </a:r>
            <a:r>
              <a:rPr lang="el-GR" dirty="0" err="1"/>
              <a:t>εκπιπτόμενος</a:t>
            </a:r>
            <a:r>
              <a:rPr lang="el-GR" dirty="0"/>
              <a:t> Φόρος Προστιθεμένης Αξίας (Φ.Π.Α). </a:t>
            </a:r>
          </a:p>
          <a:p>
            <a:pPr algn="just"/>
            <a:endParaRPr lang="el-GR" dirty="0"/>
          </a:p>
        </p:txBody>
      </p:sp>
    </p:spTree>
    <p:extLst>
      <p:ext uri="{BB962C8B-B14F-4D97-AF65-F5344CB8AC3E}">
        <p14:creationId xmlns:p14="http://schemas.microsoft.com/office/powerpoint/2010/main" val="419550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Λογιστικές εγγραφές κτήσεως παγίων στοιχείων</a:t>
            </a:r>
          </a:p>
        </p:txBody>
      </p:sp>
      <p:sp>
        <p:nvSpPr>
          <p:cNvPr id="3" name="Θέση περιεχομένου 2"/>
          <p:cNvSpPr>
            <a:spLocks noGrp="1"/>
          </p:cNvSpPr>
          <p:nvPr>
            <p:ph idx="1"/>
          </p:nvPr>
        </p:nvSpPr>
        <p:spPr/>
        <p:txBody>
          <a:bodyPr>
            <a:normAutofit/>
          </a:bodyPr>
          <a:lstStyle/>
          <a:p>
            <a:pPr marL="0" indent="0" algn="just">
              <a:buNone/>
            </a:pPr>
            <a:r>
              <a:rPr lang="el-GR" sz="2000" b="1" dirty="0"/>
              <a:t>Μετρητά:</a:t>
            </a:r>
          </a:p>
          <a:p>
            <a:pPr marL="0" indent="0" algn="just">
              <a:buNone/>
            </a:pPr>
            <a:r>
              <a:rPr lang="el-GR" sz="2000" dirty="0"/>
              <a:t>Η αξία των παγίων που αναγράφεται στο τιμολόγιο αγοράς ή στο συμβολαιογραφικό έγγραφο εξοφλείται με μετρητά. Παρατίθενται παράδειγμα και αντίστοιχες λογιστικές εγγραφές.</a:t>
            </a:r>
          </a:p>
          <a:p>
            <a:pPr marL="0" indent="0" algn="just">
              <a:buNone/>
            </a:pPr>
            <a:r>
              <a:rPr lang="el-GR" sz="2000" dirty="0"/>
              <a:t>Εφαρμογή.</a:t>
            </a:r>
          </a:p>
          <a:p>
            <a:pPr marL="0" indent="0" algn="just">
              <a:buNone/>
            </a:pPr>
            <a:r>
              <a:rPr lang="el-GR" sz="2000" dirty="0"/>
              <a:t>Η Γεωργική επιχείρηση Χ αγοράζει αγροτικά μηχανήματα αξίας 10.000€ με Φ.Π.Α 24% τοις μετρητοίς. Οι λογιστικές εγγραφές στα βιβλία της επιχείρησης είναι :</a:t>
            </a:r>
          </a:p>
          <a:p>
            <a:pPr algn="just"/>
            <a:endParaRPr lang="el-GR" dirty="0"/>
          </a:p>
        </p:txBody>
      </p:sp>
      <p:pic>
        <p:nvPicPr>
          <p:cNvPr id="4" name="Εικόνα 3"/>
          <p:cNvPicPr>
            <a:picLocks noChangeAspect="1"/>
          </p:cNvPicPr>
          <p:nvPr/>
        </p:nvPicPr>
        <p:blipFill>
          <a:blip r:embed="rId2" cstate="print"/>
          <a:stretch>
            <a:fillRect/>
          </a:stretch>
        </p:blipFill>
        <p:spPr>
          <a:xfrm>
            <a:off x="972457" y="3744686"/>
            <a:ext cx="9840686" cy="2264228"/>
          </a:xfrm>
          <a:prstGeom prst="rect">
            <a:avLst/>
          </a:prstGeom>
        </p:spPr>
      </p:pic>
    </p:spTree>
    <p:extLst>
      <p:ext uri="{BB962C8B-B14F-4D97-AF65-F5344CB8AC3E}">
        <p14:creationId xmlns:p14="http://schemas.microsoft.com/office/powerpoint/2010/main" val="392229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Λογιστικές εγγραφές κτήσεως παγίων στοιχείων</a:t>
            </a:r>
          </a:p>
        </p:txBody>
      </p:sp>
      <p:sp>
        <p:nvSpPr>
          <p:cNvPr id="3" name="Θέση περιεχομένου 2"/>
          <p:cNvSpPr>
            <a:spLocks noGrp="1"/>
          </p:cNvSpPr>
          <p:nvPr>
            <p:ph idx="1"/>
          </p:nvPr>
        </p:nvSpPr>
        <p:spPr/>
        <p:txBody>
          <a:bodyPr>
            <a:normAutofit/>
          </a:bodyPr>
          <a:lstStyle/>
          <a:p>
            <a:pPr marL="0" indent="0" algn="just">
              <a:buNone/>
            </a:pPr>
            <a:r>
              <a:rPr lang="el-GR" sz="2000" b="1" dirty="0"/>
              <a:t>Με πίστωση</a:t>
            </a:r>
          </a:p>
          <a:p>
            <a:pPr marL="0" indent="0" algn="just">
              <a:buNone/>
            </a:pPr>
            <a:r>
              <a:rPr lang="el-GR" sz="2000" dirty="0"/>
              <a:t>Παράδειγμα:</a:t>
            </a:r>
          </a:p>
          <a:p>
            <a:pPr marL="0" indent="0" algn="just">
              <a:buNone/>
            </a:pPr>
            <a:r>
              <a:rPr lang="el-GR" sz="2000" dirty="0"/>
              <a:t>Η Γεωργική επιχείρηση Χ αγοράζει αγροτικά μηχανήματα αξίας 10.000€ με Φ.Π.Α 24% με πίστωση. Οι λογιστικές εγγραφές στα βιβλία της επιχείρησης είναι:</a:t>
            </a:r>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p:txBody>
      </p:sp>
      <p:pic>
        <p:nvPicPr>
          <p:cNvPr id="5" name="Εικόνα 4"/>
          <p:cNvPicPr>
            <a:picLocks noChangeAspect="1"/>
          </p:cNvPicPr>
          <p:nvPr/>
        </p:nvPicPr>
        <p:blipFill>
          <a:blip r:embed="rId2" cstate="print"/>
          <a:stretch>
            <a:fillRect/>
          </a:stretch>
        </p:blipFill>
        <p:spPr>
          <a:xfrm>
            <a:off x="2133600" y="3768436"/>
            <a:ext cx="8229600" cy="2161309"/>
          </a:xfrm>
          <a:prstGeom prst="rect">
            <a:avLst/>
          </a:prstGeom>
        </p:spPr>
      </p:pic>
    </p:spTree>
    <p:extLst>
      <p:ext uri="{BB962C8B-B14F-4D97-AF65-F5344CB8AC3E}">
        <p14:creationId xmlns:p14="http://schemas.microsoft.com/office/powerpoint/2010/main" val="1213235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Λογιστικές εγγραφές κτήσεως παγίων στοιχείων</a:t>
            </a:r>
          </a:p>
        </p:txBody>
      </p:sp>
      <p:sp>
        <p:nvSpPr>
          <p:cNvPr id="3" name="Θέση περιεχομένου 2"/>
          <p:cNvSpPr>
            <a:spLocks noGrp="1"/>
          </p:cNvSpPr>
          <p:nvPr>
            <p:ph idx="1"/>
          </p:nvPr>
        </p:nvSpPr>
        <p:spPr>
          <a:xfrm>
            <a:off x="838200" y="1524000"/>
            <a:ext cx="10515600" cy="4748463"/>
          </a:xfrm>
        </p:spPr>
        <p:txBody>
          <a:bodyPr>
            <a:normAutofit/>
          </a:bodyPr>
          <a:lstStyle/>
          <a:p>
            <a:pPr marL="0" indent="0" algn="just">
              <a:buNone/>
            </a:pPr>
            <a:r>
              <a:rPr lang="el-GR" sz="2000" b="1" dirty="0"/>
              <a:t>Διαχωρισμός της αξίας του οικοπέδου από το κτίριο.</a:t>
            </a:r>
          </a:p>
          <a:p>
            <a:pPr algn="just"/>
            <a:r>
              <a:rPr lang="el-GR" sz="2000" dirty="0"/>
              <a:t>Όταν υπάρχει αγορά ακινήτου, λόγω της διαφοράς στον τρόπο αποσβέσεων, απαιτείται διαχωρισμός της αξίας του οικοπέδου, από την αξία του κτιρίου, καθώς και της δαπάνης των εξόδων κτήσης. Για την κατανόηση τους παρατίθεται το παρακάτω παράδειγμα.</a:t>
            </a:r>
          </a:p>
          <a:p>
            <a:pPr algn="just"/>
            <a:r>
              <a:rPr lang="el-GR" sz="2000" dirty="0"/>
              <a:t>Παράδειγμα: Η επιχείρηση Χ αγοράζει αποθήκες γεωργικών προϊόντων αξίας 500.000€.Η αντιστοιχία της αξίας του οικοπέδου αντιπροσωπεύει το 20% και πληρώνεται 10% φόρος μεταβίβασης ακινήτων. Ο φόρος μεταβίβασης καλύπτεται με μετρητά ενώ η αξία αγοράς του ακινήτου με πίστωση έναντι της κατασκευαστικής εταιρείας.</a:t>
            </a:r>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p:txBody>
      </p:sp>
      <p:pic>
        <p:nvPicPr>
          <p:cNvPr id="4" name="Εικόνα 3"/>
          <p:cNvPicPr>
            <a:picLocks noChangeAspect="1"/>
          </p:cNvPicPr>
          <p:nvPr/>
        </p:nvPicPr>
        <p:blipFill>
          <a:blip r:embed="rId2" cstate="print"/>
          <a:stretch>
            <a:fillRect/>
          </a:stretch>
        </p:blipFill>
        <p:spPr>
          <a:xfrm>
            <a:off x="1203158" y="4090737"/>
            <a:ext cx="9224210" cy="2181726"/>
          </a:xfrm>
          <a:prstGeom prst="rect">
            <a:avLst/>
          </a:prstGeom>
        </p:spPr>
      </p:pic>
    </p:spTree>
    <p:extLst>
      <p:ext uri="{BB962C8B-B14F-4D97-AF65-F5344CB8AC3E}">
        <p14:creationId xmlns:p14="http://schemas.microsoft.com/office/powerpoint/2010/main" val="344031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Η έννοια της Λογιστικής</a:t>
            </a:r>
          </a:p>
        </p:txBody>
      </p:sp>
      <p:sp>
        <p:nvSpPr>
          <p:cNvPr id="3" name="Θέση περιεχομένου 2"/>
          <p:cNvSpPr>
            <a:spLocks noGrp="1"/>
          </p:cNvSpPr>
          <p:nvPr>
            <p:ph idx="1"/>
          </p:nvPr>
        </p:nvSpPr>
        <p:spPr/>
        <p:txBody>
          <a:bodyPr/>
          <a:lstStyle/>
          <a:p>
            <a:r>
              <a:rPr lang="el-GR" dirty="0"/>
              <a:t>Είναι ο επιστημονικός κλάδος ο οποίος ασχολείται με:</a:t>
            </a:r>
          </a:p>
          <a:p>
            <a:r>
              <a:rPr lang="el-GR" dirty="0"/>
              <a:t>Συγκέντρωση</a:t>
            </a:r>
          </a:p>
          <a:p>
            <a:r>
              <a:rPr lang="el-GR" dirty="0"/>
              <a:t>Μέτρηση</a:t>
            </a:r>
          </a:p>
          <a:p>
            <a:r>
              <a:rPr lang="el-GR" dirty="0"/>
              <a:t>Αναγνώριση </a:t>
            </a:r>
            <a:r>
              <a:rPr lang="en-US" dirty="0"/>
              <a:t>(recognition) </a:t>
            </a:r>
            <a:endParaRPr lang="el-GR" dirty="0"/>
          </a:p>
          <a:p>
            <a:r>
              <a:rPr lang="el-GR" dirty="0"/>
              <a:t>Καταγραφή</a:t>
            </a:r>
          </a:p>
          <a:p>
            <a:r>
              <a:rPr lang="el-GR" dirty="0"/>
              <a:t>Συσχέτιση</a:t>
            </a:r>
          </a:p>
          <a:p>
            <a:r>
              <a:rPr lang="el-GR" dirty="0"/>
              <a:t>Παρουσίαση των χρηματοοικονομικών πληροφοριών</a:t>
            </a:r>
          </a:p>
          <a:p>
            <a:endParaRPr lang="el-GR" dirty="0"/>
          </a:p>
          <a:p>
            <a:endParaRPr lang="el-GR" dirty="0"/>
          </a:p>
        </p:txBody>
      </p:sp>
    </p:spTree>
    <p:extLst>
      <p:ext uri="{BB962C8B-B14F-4D97-AF65-F5344CB8AC3E}">
        <p14:creationId xmlns:p14="http://schemas.microsoft.com/office/powerpoint/2010/main" val="3946193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Λογιστικές εγγραφές κτήσεως παγίων στοιχείων</a:t>
            </a:r>
          </a:p>
        </p:txBody>
      </p:sp>
      <p:sp>
        <p:nvSpPr>
          <p:cNvPr id="3" name="Θέση περιεχομένου 2"/>
          <p:cNvSpPr>
            <a:spLocks noGrp="1"/>
          </p:cNvSpPr>
          <p:nvPr>
            <p:ph idx="1"/>
          </p:nvPr>
        </p:nvSpPr>
        <p:spPr>
          <a:xfrm>
            <a:off x="838200" y="1524000"/>
            <a:ext cx="10515600" cy="4892842"/>
          </a:xfrm>
        </p:spPr>
        <p:txBody>
          <a:bodyPr>
            <a:normAutofit/>
          </a:bodyPr>
          <a:lstStyle/>
          <a:p>
            <a:pPr marL="0" indent="0" algn="just">
              <a:buNone/>
            </a:pPr>
            <a:r>
              <a:rPr lang="el-GR" sz="2000" b="1" dirty="0"/>
              <a:t>Με πίστωση, προκαταβολές και διακανονισμό. </a:t>
            </a:r>
          </a:p>
          <a:p>
            <a:pPr marL="0" indent="0" algn="just">
              <a:buNone/>
            </a:pPr>
            <a:r>
              <a:rPr lang="el-GR" sz="2000" dirty="0"/>
              <a:t>Εφαρμογή: Η Γεωργική επιχείρηση Χ αγοράζει Η/Υ αξίας 20.000€ με Φ.Π.Α 23% και διακανονίζει την πληρωμή ως εξής: 20% με μετρητά, 30% με επιταγή μεταχρονολογημένη, 20% με ανοικτή πίστωση και 30% με συναλλαγματικές.</a:t>
            </a:r>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p:txBody>
      </p:sp>
      <p:pic>
        <p:nvPicPr>
          <p:cNvPr id="5" name="Εικόνα 4"/>
          <p:cNvPicPr>
            <a:picLocks noChangeAspect="1"/>
          </p:cNvPicPr>
          <p:nvPr/>
        </p:nvPicPr>
        <p:blipFill>
          <a:blip r:embed="rId2" cstate="print"/>
          <a:stretch>
            <a:fillRect/>
          </a:stretch>
        </p:blipFill>
        <p:spPr>
          <a:xfrm>
            <a:off x="1219200" y="3149384"/>
            <a:ext cx="9288379" cy="3267457"/>
          </a:xfrm>
          <a:prstGeom prst="rect">
            <a:avLst/>
          </a:prstGeom>
        </p:spPr>
      </p:pic>
    </p:spTree>
    <p:extLst>
      <p:ext uri="{BB962C8B-B14F-4D97-AF65-F5344CB8AC3E}">
        <p14:creationId xmlns:p14="http://schemas.microsoft.com/office/powerpoint/2010/main" val="273405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Λογιστικές εγγραφές κτήσεως παγίων στοιχείων</a:t>
            </a:r>
          </a:p>
        </p:txBody>
      </p:sp>
      <p:pic>
        <p:nvPicPr>
          <p:cNvPr id="4" name="Θέση περιεχομένου 3"/>
          <p:cNvPicPr>
            <a:picLocks noGrp="1" noChangeAspect="1"/>
          </p:cNvPicPr>
          <p:nvPr>
            <p:ph idx="1"/>
          </p:nvPr>
        </p:nvPicPr>
        <p:blipFill>
          <a:blip r:embed="rId2" cstate="print"/>
          <a:stretch>
            <a:fillRect/>
          </a:stretch>
        </p:blipFill>
        <p:spPr>
          <a:xfrm>
            <a:off x="1690255" y="1235242"/>
            <a:ext cx="9379527" cy="5181599"/>
          </a:xfrm>
          <a:prstGeom prst="rect">
            <a:avLst/>
          </a:prstGeom>
        </p:spPr>
      </p:pic>
    </p:spTree>
    <p:extLst>
      <p:ext uri="{BB962C8B-B14F-4D97-AF65-F5344CB8AC3E}">
        <p14:creationId xmlns:p14="http://schemas.microsoft.com/office/powerpoint/2010/main" val="283369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800" b="1" dirty="0"/>
              <a:t>ΑΠΟΣΒΕΣΕΙΣ ΤΩΝ ΠΑΓΙΩΝ ΣΤΟΙΧΕΙΩΝ</a:t>
            </a:r>
            <a:br>
              <a:rPr lang="el-GR" b="1" dirty="0"/>
            </a:br>
            <a:endParaRPr lang="el-GR" sz="2400" b="1" dirty="0"/>
          </a:p>
        </p:txBody>
      </p:sp>
      <p:sp>
        <p:nvSpPr>
          <p:cNvPr id="3" name="Θέση περιεχομένου 2"/>
          <p:cNvSpPr>
            <a:spLocks noGrp="1"/>
          </p:cNvSpPr>
          <p:nvPr>
            <p:ph idx="1"/>
          </p:nvPr>
        </p:nvSpPr>
        <p:spPr>
          <a:xfrm>
            <a:off x="838200" y="1235242"/>
            <a:ext cx="10515600" cy="5053263"/>
          </a:xfrm>
        </p:spPr>
        <p:txBody>
          <a:bodyPr>
            <a:normAutofit/>
          </a:bodyPr>
          <a:lstStyle/>
          <a:p>
            <a:pPr marL="0" indent="0" algn="just">
              <a:buNone/>
            </a:pPr>
            <a:r>
              <a:rPr lang="el-GR" sz="2400" dirty="0"/>
              <a:t>Απόσβεση είναι η μείωση της αξίας των παγίων που επέρχεται με την πάροδο του χρόνου.</a:t>
            </a:r>
            <a:endParaRPr lang="en-US" sz="2400" dirty="0"/>
          </a:p>
          <a:p>
            <a:pPr algn="just"/>
            <a:r>
              <a:rPr lang="el-GR" sz="2400" dirty="0"/>
              <a:t> Το ποσό της ετήσιας απόσβεσης αντιπροσωπεύει τη μείωση της αξίας του παγίου στοιχείου, που επέρχεται λόγω της χρήσης του, της παρόδου του χρόνου, και της οικονομικής απαξίωσής του. </a:t>
            </a:r>
            <a:endParaRPr lang="en-US" sz="2400" dirty="0"/>
          </a:p>
          <a:p>
            <a:pPr marL="0" indent="0" algn="just">
              <a:buNone/>
            </a:pPr>
            <a:r>
              <a:rPr lang="el-GR" sz="2400" dirty="0"/>
              <a:t>Οι αποσβέσεις κάθε χρήσεως βαρύνουν το λειτουργικό κόστος, ή απευθείας τα αποτελέσματα χρήσεως όταν πρόκειται για αποσβέσεις που δεν ενσωματώνονται στο λειτουργικό κόστος. </a:t>
            </a:r>
            <a:endParaRPr lang="en-US" sz="2400" dirty="0"/>
          </a:p>
          <a:p>
            <a:pPr algn="just"/>
            <a:r>
              <a:rPr lang="el-GR" sz="2400" dirty="0"/>
              <a:t>Σκοπός της διενέργειας αποσβέσεων, είναι η </a:t>
            </a:r>
            <a:r>
              <a:rPr lang="el-GR" sz="2400" dirty="0" err="1"/>
              <a:t>επανείσπραξη</a:t>
            </a:r>
            <a:r>
              <a:rPr lang="el-GR" sz="2400" dirty="0"/>
              <a:t> της αγοραστικής δύναμης που επενδύθηκε στα πάγια, για την αντικατάσταση των παγίων στοιχείων που αποσβένονται, ώστε να έχει τη δυνατότητα επιχείρηση να αντικαταστήσει τα περιουσιακά στοιχεία, διατηρώντας τους ρυθμούς της παραγωγικής διαδικασίας.</a:t>
            </a:r>
          </a:p>
        </p:txBody>
      </p:sp>
    </p:spTree>
    <p:extLst>
      <p:ext uri="{BB962C8B-B14F-4D97-AF65-F5344CB8AC3E}">
        <p14:creationId xmlns:p14="http://schemas.microsoft.com/office/powerpoint/2010/main" val="3815076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800" b="1" dirty="0"/>
              <a:t>ΑΠΟΣΒΕΣΕΙΣ ΤΩΝ ΠΑΓΙΩΝ ΣΤΟΙΧΕΙΩΝ</a:t>
            </a:r>
            <a:br>
              <a:rPr lang="el-GR" b="1" dirty="0"/>
            </a:br>
            <a:endParaRPr lang="el-GR" sz="2400" b="1" dirty="0"/>
          </a:p>
        </p:txBody>
      </p:sp>
      <p:sp>
        <p:nvSpPr>
          <p:cNvPr id="3" name="Θέση περιεχομένου 2"/>
          <p:cNvSpPr>
            <a:spLocks noGrp="1"/>
          </p:cNvSpPr>
          <p:nvPr>
            <p:ph idx="1"/>
          </p:nvPr>
        </p:nvSpPr>
        <p:spPr>
          <a:xfrm>
            <a:off x="838200" y="1235242"/>
            <a:ext cx="10515600" cy="5053263"/>
          </a:xfrm>
        </p:spPr>
        <p:txBody>
          <a:bodyPr>
            <a:normAutofit/>
          </a:bodyPr>
          <a:lstStyle/>
          <a:p>
            <a:pPr marL="0" indent="0" algn="just">
              <a:buNone/>
            </a:pPr>
            <a:r>
              <a:rPr lang="el-GR" sz="2400" dirty="0"/>
              <a:t>Φυσικοί παράγοντες:</a:t>
            </a:r>
          </a:p>
          <a:p>
            <a:pPr algn="just"/>
            <a:r>
              <a:rPr lang="el-GR" sz="2000" dirty="0"/>
              <a:t>α.	Χρονική φθορά,</a:t>
            </a:r>
          </a:p>
          <a:p>
            <a:pPr algn="just"/>
            <a:r>
              <a:rPr lang="el-GR" sz="2000" dirty="0"/>
              <a:t>β.	Συνήθης λειτουργική φθορά : είναι η φθορά που επέρχεται στα πάγια στοιχεία εξαιτίας της λειτουργίας τους. Εξαρτάται από την ένταση της λειτουργίας του παγίου στοιχείου, αλλά και από τη συντήρησή του. Φθορά επίσης προκαλεί και η μη χρήση (εγκατάλειψη ) του παγίου στοιχείου.</a:t>
            </a:r>
          </a:p>
          <a:p>
            <a:pPr algn="just"/>
            <a:endParaRPr lang="el-GR" sz="2000" dirty="0"/>
          </a:p>
          <a:p>
            <a:pPr marL="0" indent="0" algn="just">
              <a:buNone/>
            </a:pPr>
            <a:r>
              <a:rPr lang="el-GR" sz="2400" dirty="0"/>
              <a:t>Οικονομικοί παράγοντες.</a:t>
            </a:r>
          </a:p>
          <a:p>
            <a:pPr algn="just"/>
            <a:r>
              <a:rPr lang="el-GR" sz="2000" dirty="0"/>
              <a:t>α.	Ιδιωτικοοικονομικοί παράγοντες (ανεπάρκεια μηχανήματος, αντικατάσταση χρησιμοποιούμενης πρώτης ύλης κ.τ.λ.),</a:t>
            </a:r>
          </a:p>
          <a:p>
            <a:pPr algn="just"/>
            <a:r>
              <a:rPr lang="el-GR" sz="2000" dirty="0"/>
              <a:t>β.	Κοινωνικοοικονομικοί παράγοντες (οικονομική απαξίωση λόγω τεχνολογικής προόδου, αλλαγής μόδας κ.λπ.)</a:t>
            </a:r>
          </a:p>
          <a:p>
            <a:pPr algn="just"/>
            <a:endParaRPr lang="el-GR" sz="2400" dirty="0"/>
          </a:p>
        </p:txBody>
      </p:sp>
    </p:spTree>
    <p:extLst>
      <p:ext uri="{BB962C8B-B14F-4D97-AF65-F5344CB8AC3E}">
        <p14:creationId xmlns:p14="http://schemas.microsoft.com/office/powerpoint/2010/main" val="1306067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800" b="1" dirty="0"/>
              <a:t>Προσδιοριστικοί παράγοντες αποσβέσεων</a:t>
            </a:r>
            <a:br>
              <a:rPr lang="el-GR" b="1" dirty="0"/>
            </a:br>
            <a:endParaRPr lang="el-GR" sz="2400" b="1" dirty="0"/>
          </a:p>
        </p:txBody>
      </p:sp>
      <p:sp>
        <p:nvSpPr>
          <p:cNvPr id="3" name="Θέση περιεχομένου 2"/>
          <p:cNvSpPr>
            <a:spLocks noGrp="1"/>
          </p:cNvSpPr>
          <p:nvPr>
            <p:ph idx="1"/>
          </p:nvPr>
        </p:nvSpPr>
        <p:spPr>
          <a:xfrm>
            <a:off x="838200" y="1235242"/>
            <a:ext cx="10515600" cy="5053263"/>
          </a:xfrm>
        </p:spPr>
        <p:txBody>
          <a:bodyPr>
            <a:normAutofit lnSpcReduction="10000"/>
          </a:bodyPr>
          <a:lstStyle/>
          <a:p>
            <a:pPr algn="just"/>
            <a:r>
              <a:rPr lang="el-GR" sz="2400" dirty="0"/>
              <a:t>Το κόστος κτήσεως του περιουσιακού στοιχείου,</a:t>
            </a:r>
          </a:p>
          <a:p>
            <a:pPr algn="just"/>
            <a:r>
              <a:rPr lang="el-GR" sz="2400" dirty="0"/>
              <a:t>Η εκτιμώμενη υπολειμματική αξία του στοιχείου,</a:t>
            </a:r>
          </a:p>
          <a:p>
            <a:pPr algn="just"/>
            <a:r>
              <a:rPr lang="el-GR" sz="2400" dirty="0"/>
              <a:t>Η εκτιμώμενη ωφέλιμη ζωή του στοιχείου.</a:t>
            </a:r>
          </a:p>
          <a:p>
            <a:pPr algn="just"/>
            <a:endParaRPr lang="el-GR" sz="2400" dirty="0"/>
          </a:p>
          <a:p>
            <a:pPr marL="0" indent="0" algn="just">
              <a:buNone/>
            </a:pPr>
            <a:r>
              <a:rPr lang="el-GR" sz="2400" b="1" dirty="0"/>
              <a:t>Βασικοί κανόνες απόσβεσης παγίων στοιχείων</a:t>
            </a:r>
          </a:p>
          <a:p>
            <a:r>
              <a:rPr lang="el-GR" sz="2400" dirty="0"/>
              <a:t>Το </a:t>
            </a:r>
            <a:r>
              <a:rPr lang="el-GR" sz="2400" dirty="0" err="1"/>
              <a:t>αποσβεστέο</a:t>
            </a:r>
            <a:r>
              <a:rPr lang="el-GR" sz="2400" dirty="0"/>
              <a:t> ποσό πρέπει να κατανέμεται συστηματικά σε όλη την ωφέλιμη ζωή του.</a:t>
            </a:r>
          </a:p>
          <a:p>
            <a:r>
              <a:rPr lang="el-GR" sz="2400" dirty="0"/>
              <a:t>Η	χρησιμοποιούμενη	μέθοδος	πρέπει	να	αντικατοπτρίζει το ρυθμό	αναλώσεως	των οικονομικών ωφελειών του στοιχείου από την επιχείρηση.</a:t>
            </a:r>
          </a:p>
          <a:p>
            <a:r>
              <a:rPr lang="el-GR" sz="2400" dirty="0"/>
              <a:t>Η δαπάνη απόσβεσης πρέπει να βαρύνει τα αποτελέσματα χρήσεως.</a:t>
            </a:r>
          </a:p>
          <a:p>
            <a:r>
              <a:rPr lang="el-GR" sz="2400" dirty="0"/>
              <a:t>Η απόσβεση πρέπει να γίνεται ακόμα και αν η τρέχουσα αξία του παγίου στοιχείου υπερβαίνει τη λογιστική αξία.</a:t>
            </a:r>
          </a:p>
          <a:p>
            <a:pPr algn="just"/>
            <a:endParaRPr lang="el-GR" sz="2400" dirty="0"/>
          </a:p>
        </p:txBody>
      </p:sp>
    </p:spTree>
    <p:extLst>
      <p:ext uri="{BB962C8B-B14F-4D97-AF65-F5344CB8AC3E}">
        <p14:creationId xmlns:p14="http://schemas.microsoft.com/office/powerpoint/2010/main" val="561124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800" b="1" dirty="0"/>
              <a:t>Προσδιοριστικοί παράγοντες αποσβέσεων</a:t>
            </a:r>
            <a:br>
              <a:rPr lang="el-GR" b="1" dirty="0"/>
            </a:br>
            <a:endParaRPr lang="el-GR" sz="2400" b="1" dirty="0"/>
          </a:p>
        </p:txBody>
      </p:sp>
      <p:sp>
        <p:nvSpPr>
          <p:cNvPr id="3" name="Θέση περιεχομένου 2"/>
          <p:cNvSpPr>
            <a:spLocks noGrp="1"/>
          </p:cNvSpPr>
          <p:nvPr>
            <p:ph idx="1"/>
          </p:nvPr>
        </p:nvSpPr>
        <p:spPr>
          <a:xfrm>
            <a:off x="838200" y="1235242"/>
            <a:ext cx="10515600" cy="5053263"/>
          </a:xfrm>
        </p:spPr>
        <p:txBody>
          <a:bodyPr>
            <a:normAutofit/>
          </a:bodyPr>
          <a:lstStyle/>
          <a:p>
            <a:pPr marL="0" indent="0" algn="just">
              <a:buNone/>
            </a:pPr>
            <a:r>
              <a:rPr lang="el-GR" sz="2400" b="1" dirty="0" err="1"/>
              <a:t>Αποσβεστέα</a:t>
            </a:r>
            <a:r>
              <a:rPr lang="el-GR" sz="2400" b="1" dirty="0"/>
              <a:t> αξία</a:t>
            </a:r>
          </a:p>
          <a:p>
            <a:pPr algn="just"/>
            <a:r>
              <a:rPr lang="el-GR" sz="2400" dirty="0"/>
              <a:t>Κατά την εμπορική και φορολογική νομοθεσία, και σε απόλυτη αντιστοιχία με το Ε.Γ.Λ.Σ. </a:t>
            </a:r>
            <a:r>
              <a:rPr lang="el-GR" sz="2400" dirty="0" err="1"/>
              <a:t>αποσβεστέα</a:t>
            </a:r>
            <a:r>
              <a:rPr lang="el-GR" sz="2400" dirty="0"/>
              <a:t> αξία είναι η αξία κτήσεως (ή το κόστος </a:t>
            </a:r>
            <a:r>
              <a:rPr lang="el-GR" sz="2400" dirty="0" err="1"/>
              <a:t>ιδιοκατασκευής</a:t>
            </a:r>
            <a:r>
              <a:rPr lang="el-GR" sz="2400" dirty="0"/>
              <a:t>) των παγίων στοιχείων προσαυξημένη με τις προσθήκες και τις βελτιώσεις, και μειωμένη με την υπολειμματική αξία του παγίου . Στην πράξη η υπολειμματική αξία του παγίου είναι ασήμαντη (0,01 ευρώ), και υπάρχει για να δηλώνει την ύπαρξη του παγίου στοιχείου.</a:t>
            </a:r>
          </a:p>
          <a:p>
            <a:pPr marL="0" indent="0" algn="just">
              <a:buNone/>
            </a:pPr>
            <a:r>
              <a:rPr lang="el-GR" sz="2400" b="1" dirty="0"/>
              <a:t>Ωφέλιμη ζωή</a:t>
            </a:r>
          </a:p>
          <a:p>
            <a:pPr algn="just"/>
            <a:r>
              <a:rPr lang="el-GR" sz="2400" dirty="0"/>
              <a:t>Ωφέλιμη ζωή ενός παγίου είναι είτε το χρονικό διάστημα για το οποίο ένα πάγιο στοιχείο αναμένεται να χρησιμοποιηθεί από την επιχείρηση, είτε ο αριθμός μονάδων παραγωγής ή όμοιων μονάδων, που αναμένεται να λάβει η επιχείρηση από το πάγιο στοιχείο.</a:t>
            </a:r>
          </a:p>
          <a:p>
            <a:pPr algn="just"/>
            <a:endParaRPr lang="el-GR" sz="2400" dirty="0"/>
          </a:p>
        </p:txBody>
      </p:sp>
    </p:spTree>
    <p:extLst>
      <p:ext uri="{BB962C8B-B14F-4D97-AF65-F5344CB8AC3E}">
        <p14:creationId xmlns:p14="http://schemas.microsoft.com/office/powerpoint/2010/main" val="2445670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800" b="1" dirty="0"/>
              <a:t>Προσδιοριστικοί παράγοντες αποσβέσεων</a:t>
            </a:r>
            <a:br>
              <a:rPr lang="el-GR" b="1" dirty="0"/>
            </a:br>
            <a:endParaRPr lang="el-GR" sz="2400" b="1" dirty="0"/>
          </a:p>
        </p:txBody>
      </p:sp>
      <p:sp>
        <p:nvSpPr>
          <p:cNvPr id="3" name="Θέση περιεχομένου 2"/>
          <p:cNvSpPr>
            <a:spLocks noGrp="1"/>
          </p:cNvSpPr>
          <p:nvPr>
            <p:ph idx="1"/>
          </p:nvPr>
        </p:nvSpPr>
        <p:spPr>
          <a:xfrm>
            <a:off x="838200" y="1235242"/>
            <a:ext cx="10515600" cy="5053263"/>
          </a:xfrm>
        </p:spPr>
        <p:txBody>
          <a:bodyPr>
            <a:normAutofit/>
          </a:bodyPr>
          <a:lstStyle/>
          <a:p>
            <a:pPr marL="0" indent="0" algn="just">
              <a:buNone/>
            </a:pPr>
            <a:endParaRPr lang="el-GR" sz="2400" dirty="0"/>
          </a:p>
          <a:p>
            <a:pPr marL="0" indent="0" algn="just">
              <a:buNone/>
            </a:pPr>
            <a:r>
              <a:rPr lang="el-GR" sz="2400" dirty="0"/>
              <a:t>Η αποτύπωση των παραπάνω μπορεί να αποτυπωθεί ως εξής :</a:t>
            </a:r>
          </a:p>
          <a:p>
            <a:pPr marL="0" indent="0" algn="just">
              <a:buNone/>
            </a:pPr>
            <a:endParaRPr lang="el-GR" sz="2400" dirty="0"/>
          </a:p>
          <a:p>
            <a:pPr marL="457200" indent="-457200" algn="just">
              <a:buAutoNum type="arabicPeriod"/>
            </a:pPr>
            <a:r>
              <a:rPr lang="el-GR" sz="2400" dirty="0" err="1"/>
              <a:t>Αποσβεστέα</a:t>
            </a:r>
            <a:r>
              <a:rPr lang="el-GR" sz="2400" dirty="0"/>
              <a:t> Αξία= Κόστος κτήσης – Υπολειμματική αξία.</a:t>
            </a:r>
          </a:p>
          <a:p>
            <a:pPr marL="0" indent="0" algn="just">
              <a:buNone/>
            </a:pPr>
            <a:endParaRPr lang="el-GR" sz="2400" dirty="0"/>
          </a:p>
          <a:p>
            <a:pPr marL="457200" indent="-457200" algn="just">
              <a:buAutoNum type="arabicPeriod" startAt="2"/>
            </a:pPr>
            <a:r>
              <a:rPr lang="el-GR" sz="2400" dirty="0"/>
              <a:t>Σωρευμένες αποσβέσεις =Άθροισμα των ετήσιων αποσβέσεων ανά πάγιο.</a:t>
            </a:r>
          </a:p>
          <a:p>
            <a:pPr marL="0" indent="0" algn="just">
              <a:buNone/>
            </a:pPr>
            <a:endParaRPr lang="el-GR" sz="2400" dirty="0"/>
          </a:p>
          <a:p>
            <a:pPr marL="0" indent="0" algn="just">
              <a:buNone/>
            </a:pPr>
            <a:r>
              <a:rPr lang="el-GR" sz="2400" dirty="0"/>
              <a:t>3. </a:t>
            </a:r>
            <a:r>
              <a:rPr lang="el-GR" sz="2400" dirty="0" err="1"/>
              <a:t>Αναπόσβεστο</a:t>
            </a:r>
            <a:r>
              <a:rPr lang="el-GR" sz="2400" dirty="0"/>
              <a:t> υπόλοιπο = </a:t>
            </a:r>
            <a:r>
              <a:rPr lang="el-GR" sz="2400" dirty="0" err="1"/>
              <a:t>Αποσβεστέα</a:t>
            </a:r>
            <a:r>
              <a:rPr lang="el-GR" sz="2400" dirty="0"/>
              <a:t> αξία – Σωρευμένες αποσβέσεις </a:t>
            </a:r>
          </a:p>
          <a:p>
            <a:pPr algn="just"/>
            <a:endParaRPr lang="el-GR" sz="2400" dirty="0"/>
          </a:p>
        </p:txBody>
      </p:sp>
    </p:spTree>
    <p:extLst>
      <p:ext uri="{BB962C8B-B14F-4D97-AF65-F5344CB8AC3E}">
        <p14:creationId xmlns:p14="http://schemas.microsoft.com/office/powerpoint/2010/main" val="587934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(1) Μέθοδος του σταθερού ποσού ή σταθερή μέθοδος.</a:t>
            </a:r>
            <a:br>
              <a:rPr lang="el-GR" b="1" dirty="0"/>
            </a:br>
            <a:endParaRPr lang="el-GR" sz="2400" b="1" dirty="0"/>
          </a:p>
        </p:txBody>
      </p:sp>
      <p:sp>
        <p:nvSpPr>
          <p:cNvPr id="3" name="Θέση περιεχομένου 2"/>
          <p:cNvSpPr>
            <a:spLocks noGrp="1"/>
          </p:cNvSpPr>
          <p:nvPr>
            <p:ph idx="1"/>
          </p:nvPr>
        </p:nvSpPr>
        <p:spPr>
          <a:xfrm>
            <a:off x="838200" y="969818"/>
            <a:ext cx="10515600" cy="5708073"/>
          </a:xfrm>
        </p:spPr>
        <p:txBody>
          <a:bodyPr>
            <a:normAutofit/>
          </a:bodyPr>
          <a:lstStyle/>
          <a:p>
            <a:pPr algn="just"/>
            <a:r>
              <a:rPr lang="el-GR" sz="2400" dirty="0"/>
              <a:t>Το ποσό των ετησίων αποσβέσεων βρίσκεται με τον παρακάτω τύπο: </a:t>
            </a:r>
          </a:p>
          <a:p>
            <a:pPr marL="0" indent="0" algn="just">
              <a:buNone/>
            </a:pPr>
            <a:r>
              <a:rPr lang="el-GR" sz="2400" dirty="0"/>
              <a:t>Απόσβεση = ( Κόστος κτήσεως- υπολειμματική αξία) / ωφέλιμη ζωή. Η ετήσια απόσβεση είναι ίδια για κάθε χρόνο.</a:t>
            </a:r>
          </a:p>
          <a:p>
            <a:pPr algn="just"/>
            <a:r>
              <a:rPr lang="el-GR" sz="2400" dirty="0"/>
              <a:t>Συντελεστής απόσβεσης: α =1/Ν, όπου Ν= Τα χρόνια της ωφέλιμης ζωής.</a:t>
            </a:r>
          </a:p>
          <a:p>
            <a:pPr marL="0" indent="0" algn="just">
              <a:buNone/>
            </a:pPr>
            <a:r>
              <a:rPr lang="el-GR" sz="2400" dirty="0"/>
              <a:t>Η ετήσια απόσβεση υπολογίζεται ως εξής:</a:t>
            </a:r>
          </a:p>
          <a:p>
            <a:pPr algn="just"/>
            <a:r>
              <a:rPr lang="el-GR" sz="2400" dirty="0"/>
              <a:t>Ετήσια Απόσβεση = α*(Κόστος Κτήσης – Υπολειμματική αξία)</a:t>
            </a:r>
          </a:p>
          <a:p>
            <a:pPr algn="just"/>
            <a:r>
              <a:rPr lang="el-GR" sz="2400" dirty="0"/>
              <a:t>Για κάθε πάγιο η επιχείρηση πρέπει να φτιάχνει τον πίνακα των αποσβέσεων παγίου.</a:t>
            </a:r>
          </a:p>
          <a:p>
            <a:pPr algn="just"/>
            <a:endParaRPr lang="el-GR" sz="2400" dirty="0"/>
          </a:p>
          <a:p>
            <a:pPr algn="just"/>
            <a:endParaRPr lang="el-GR" sz="2400" dirty="0"/>
          </a:p>
        </p:txBody>
      </p:sp>
      <p:pic>
        <p:nvPicPr>
          <p:cNvPr id="4" name="Εικόνα 3"/>
          <p:cNvPicPr>
            <a:picLocks noChangeAspect="1"/>
          </p:cNvPicPr>
          <p:nvPr/>
        </p:nvPicPr>
        <p:blipFill>
          <a:blip r:embed="rId2" cstate="print"/>
          <a:stretch>
            <a:fillRect/>
          </a:stretch>
        </p:blipFill>
        <p:spPr>
          <a:xfrm>
            <a:off x="1295400" y="4308764"/>
            <a:ext cx="9601199" cy="2549236"/>
          </a:xfrm>
          <a:prstGeom prst="rect">
            <a:avLst/>
          </a:prstGeom>
        </p:spPr>
      </p:pic>
    </p:spTree>
    <p:extLst>
      <p:ext uri="{BB962C8B-B14F-4D97-AF65-F5344CB8AC3E}">
        <p14:creationId xmlns:p14="http://schemas.microsoft.com/office/powerpoint/2010/main" val="3097591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(1) Μέθοδος του σταθερού ποσού ή σταθερή μέθοδος.</a:t>
            </a:r>
            <a:br>
              <a:rPr lang="el-GR" b="1" dirty="0"/>
            </a:br>
            <a:endParaRPr lang="el-GR" sz="2400" b="1" dirty="0"/>
          </a:p>
        </p:txBody>
      </p:sp>
      <p:sp>
        <p:nvSpPr>
          <p:cNvPr id="3" name="Θέση περιεχομένου 2"/>
          <p:cNvSpPr>
            <a:spLocks noGrp="1"/>
          </p:cNvSpPr>
          <p:nvPr>
            <p:ph idx="1"/>
          </p:nvPr>
        </p:nvSpPr>
        <p:spPr>
          <a:xfrm>
            <a:off x="838200" y="969818"/>
            <a:ext cx="10515600" cy="5708073"/>
          </a:xfrm>
        </p:spPr>
        <p:txBody>
          <a:bodyPr>
            <a:normAutofit/>
          </a:bodyPr>
          <a:lstStyle/>
          <a:p>
            <a:pPr algn="just"/>
            <a:r>
              <a:rPr lang="el-GR" sz="2400" dirty="0"/>
              <a:t>Εφαρμογή:</a:t>
            </a:r>
          </a:p>
          <a:p>
            <a:pPr marL="0" indent="0" algn="just">
              <a:buNone/>
            </a:pPr>
            <a:r>
              <a:rPr lang="el-GR" sz="2400" dirty="0"/>
              <a:t>Γεωργικός Ελκυστήρας αξίας 11.000 € και υπολειμματικής αξίας 1.000 € αποσβένεται με τη σταθερή μέθοδο πίνακας των αποσβέσεων του θα είναι:</a:t>
            </a:r>
          </a:p>
          <a:p>
            <a:pPr algn="just"/>
            <a:endParaRPr lang="el-GR" sz="2400" dirty="0"/>
          </a:p>
          <a:p>
            <a:pPr algn="just"/>
            <a:endParaRPr lang="el-GR" sz="2400" dirty="0"/>
          </a:p>
        </p:txBody>
      </p:sp>
      <p:pic>
        <p:nvPicPr>
          <p:cNvPr id="5" name="Εικόνα 4"/>
          <p:cNvPicPr>
            <a:picLocks noChangeAspect="1"/>
          </p:cNvPicPr>
          <p:nvPr/>
        </p:nvPicPr>
        <p:blipFill>
          <a:blip r:embed="rId2" cstate="print"/>
          <a:stretch>
            <a:fillRect/>
          </a:stretch>
        </p:blipFill>
        <p:spPr>
          <a:xfrm>
            <a:off x="2135312" y="2460523"/>
            <a:ext cx="7729124" cy="3025877"/>
          </a:xfrm>
          <a:prstGeom prst="rect">
            <a:avLst/>
          </a:prstGeom>
        </p:spPr>
      </p:pic>
    </p:spTree>
    <p:extLst>
      <p:ext uri="{BB962C8B-B14F-4D97-AF65-F5344CB8AC3E}">
        <p14:creationId xmlns:p14="http://schemas.microsoft.com/office/powerpoint/2010/main" val="2631592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(2) Φθίνουσα Μέθοδος </a:t>
            </a:r>
            <a:br>
              <a:rPr lang="el-GR" b="1" dirty="0"/>
            </a:br>
            <a:endParaRPr lang="el-GR" sz="2400" b="1" dirty="0"/>
          </a:p>
        </p:txBody>
      </p:sp>
      <p:sp>
        <p:nvSpPr>
          <p:cNvPr id="3" name="Θέση περιεχομένου 2"/>
          <p:cNvSpPr>
            <a:spLocks noGrp="1"/>
          </p:cNvSpPr>
          <p:nvPr>
            <p:ph idx="1"/>
          </p:nvPr>
        </p:nvSpPr>
        <p:spPr>
          <a:xfrm>
            <a:off x="838200" y="969818"/>
            <a:ext cx="10515600" cy="5708073"/>
          </a:xfrm>
        </p:spPr>
        <p:txBody>
          <a:bodyPr>
            <a:normAutofit/>
          </a:bodyPr>
          <a:lstStyle/>
          <a:p>
            <a:pPr marL="0" indent="0" algn="just">
              <a:buNone/>
            </a:pPr>
            <a:r>
              <a:rPr lang="el-GR" sz="2400" dirty="0"/>
              <a:t>Φθίνουσα μέθοδος του αντιστρόφου του αθροίσματος των ετών της ωφέλιμης ζωής.</a:t>
            </a:r>
          </a:p>
          <a:p>
            <a:pPr algn="just"/>
            <a:endParaRPr lang="el-GR" sz="2400" dirty="0"/>
          </a:p>
          <a:p>
            <a:pPr algn="just"/>
            <a:r>
              <a:rPr lang="el-GR" sz="2400" dirty="0"/>
              <a:t>Στη μέθοδο αυτή, προσθέτουμε τους αριθμούς του κάθε έτους ζωής του στοιχείου. Αν η ωφέλιμη ζωή είναι 5 έτη, τότε το άθροισμα είναι :</a:t>
            </a:r>
          </a:p>
          <a:p>
            <a:pPr marL="0" indent="0" algn="just">
              <a:buNone/>
            </a:pPr>
            <a:r>
              <a:rPr lang="el-GR" sz="2400" dirty="0"/>
              <a:t>Σ=1+2+3+4+5=15                                  </a:t>
            </a:r>
            <a:r>
              <a:rPr lang="en-US" sz="2400" dirty="0"/>
              <a:t>n*(n+1)/2</a:t>
            </a:r>
            <a:endParaRPr lang="el-GR" sz="2400" dirty="0"/>
          </a:p>
          <a:p>
            <a:pPr marL="0" indent="0" algn="just">
              <a:buNone/>
            </a:pPr>
            <a:endParaRPr lang="el-GR" sz="2400" dirty="0"/>
          </a:p>
          <a:p>
            <a:pPr algn="just"/>
            <a:r>
              <a:rPr lang="el-GR" sz="2400" dirty="0"/>
              <a:t>Οι ετήσιες αποσβέσεις υπολογίζονται με κλάσματα που όλα έχουν παρονομαστή το άθροισμα των ετών ζωής, και αριθμητή ένα από τα έτη ζωής. Λαμβάνονται με αντίστροφη σειρά, ώστε στο πρώτο έτος να αντιστοιχεί το μεγαλύτερο κλάσμα και στο τελευταίο το μικρότερο. Δηλαδή ο συντελεστής απόσβεσης το πρώτο έτος είναι: 5/15,το δεύτερο: 4/15, το τρίτο 3/15 κ.τ.λ.</a:t>
            </a:r>
          </a:p>
          <a:p>
            <a:pPr algn="just"/>
            <a:endParaRPr lang="el-GR" sz="2400" dirty="0"/>
          </a:p>
          <a:p>
            <a:pPr algn="just"/>
            <a:endParaRPr lang="el-GR" sz="2400" dirty="0"/>
          </a:p>
          <a:p>
            <a:pPr algn="just"/>
            <a:endParaRPr lang="el-GR" sz="2400" dirty="0"/>
          </a:p>
        </p:txBody>
      </p:sp>
      <p:sp>
        <p:nvSpPr>
          <p:cNvPr id="6" name="Βέλος: Δεξιό 5"/>
          <p:cNvSpPr/>
          <p:nvPr/>
        </p:nvSpPr>
        <p:spPr>
          <a:xfrm>
            <a:off x="4197927" y="29787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80934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Διακρίσεις Λογιστικής</a:t>
            </a:r>
          </a:p>
        </p:txBody>
      </p:sp>
      <p:sp>
        <p:nvSpPr>
          <p:cNvPr id="3" name="Θέση περιεχομένου 2"/>
          <p:cNvSpPr>
            <a:spLocks noGrp="1"/>
          </p:cNvSpPr>
          <p:nvPr>
            <p:ph idx="1"/>
          </p:nvPr>
        </p:nvSpPr>
        <p:spPr/>
        <p:txBody>
          <a:bodyPr/>
          <a:lstStyle/>
          <a:p>
            <a:r>
              <a:rPr lang="el-GR" dirty="0"/>
              <a:t>Χρηματοοικονομική Λογιστική</a:t>
            </a:r>
          </a:p>
          <a:p>
            <a:r>
              <a:rPr lang="el-GR" dirty="0"/>
              <a:t>Διοικητική Λογιστική</a:t>
            </a:r>
          </a:p>
          <a:p>
            <a:r>
              <a:rPr lang="el-GR" dirty="0"/>
              <a:t>Ελεγκτική       </a:t>
            </a:r>
            <a:r>
              <a:rPr lang="en-US" dirty="0"/>
              <a:t>                                              </a:t>
            </a:r>
            <a:r>
              <a:rPr lang="el-GR" dirty="0"/>
              <a:t>Χρηματοοικονομική Διοίκηση</a:t>
            </a:r>
          </a:p>
          <a:p>
            <a:r>
              <a:rPr lang="el-GR" dirty="0"/>
              <a:t>Φορολογική Λογιστική</a:t>
            </a:r>
          </a:p>
        </p:txBody>
      </p:sp>
      <p:sp>
        <p:nvSpPr>
          <p:cNvPr id="4" name="Δεξί άγκιστρο 3"/>
          <p:cNvSpPr/>
          <p:nvPr/>
        </p:nvSpPr>
        <p:spPr>
          <a:xfrm>
            <a:off x="5567309" y="2130931"/>
            <a:ext cx="100029" cy="18703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Βέλος: Δεξιό 4"/>
          <p:cNvSpPr/>
          <p:nvPr/>
        </p:nvSpPr>
        <p:spPr>
          <a:xfrm>
            <a:off x="5888181" y="282646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08246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(3) Μέθοδος του σταθερού ποσού επί του </a:t>
            </a:r>
            <a:r>
              <a:rPr lang="el-GR" sz="2400" b="1" dirty="0" err="1"/>
              <a:t>αναπόσβεστου</a:t>
            </a:r>
            <a:r>
              <a:rPr lang="el-GR" sz="2400" b="1" dirty="0"/>
              <a:t> υπολοίπου.</a:t>
            </a:r>
            <a:br>
              <a:rPr lang="el-GR" b="1" dirty="0"/>
            </a:br>
            <a:endParaRPr lang="el-GR" sz="2400" b="1" dirty="0"/>
          </a:p>
        </p:txBody>
      </p:sp>
      <p:sp>
        <p:nvSpPr>
          <p:cNvPr id="3" name="Θέση περιεχομένου 2"/>
          <p:cNvSpPr>
            <a:spLocks noGrp="1"/>
          </p:cNvSpPr>
          <p:nvPr>
            <p:ph idx="1"/>
          </p:nvPr>
        </p:nvSpPr>
        <p:spPr>
          <a:xfrm>
            <a:off x="838200" y="969818"/>
            <a:ext cx="10515600" cy="5708073"/>
          </a:xfrm>
        </p:spPr>
        <p:txBody>
          <a:bodyPr>
            <a:normAutofit/>
          </a:bodyPr>
          <a:lstStyle/>
          <a:p>
            <a:pPr algn="just"/>
            <a:r>
              <a:rPr lang="el-GR" sz="2400" dirty="0"/>
              <a:t>Σύμφωνα με τη μέθοδο αυτή, οι αποσβέσεις υπολογίζονται επί της </a:t>
            </a:r>
            <a:r>
              <a:rPr lang="el-GR" sz="2400" dirty="0" err="1"/>
              <a:t>αναπόσβεστης</a:t>
            </a:r>
            <a:r>
              <a:rPr lang="el-GR" sz="2400" dirty="0"/>
              <a:t> αξίας με βάση ένα σταθερό ποσοστό που υπολογίζεται από τον τύπο:</a:t>
            </a:r>
          </a:p>
          <a:p>
            <a:pPr marL="0" indent="0" algn="just">
              <a:buNone/>
            </a:pPr>
            <a:endParaRPr lang="el-GR" sz="2400" dirty="0"/>
          </a:p>
          <a:p>
            <a:pPr marL="0" indent="0" algn="just">
              <a:buNone/>
            </a:pPr>
            <a:r>
              <a:rPr lang="el-GR" sz="2400" dirty="0"/>
              <a:t>    α=1-(Υ.Α/Κ.Κ)^1/Ν (≈2*1/Ν)</a:t>
            </a:r>
          </a:p>
          <a:p>
            <a:pPr algn="just"/>
            <a:endParaRPr lang="el-GR" sz="2400" dirty="0"/>
          </a:p>
          <a:p>
            <a:pPr algn="just"/>
            <a:r>
              <a:rPr lang="el-GR" sz="2400" dirty="0"/>
              <a:t>Ο συντελεστής απόσβεσης εφαρμόζεται επί του κόστους κτήσης και το </a:t>
            </a:r>
            <a:r>
              <a:rPr lang="el-GR" sz="2400" dirty="0" err="1"/>
              <a:t>αναπόσβεστο</a:t>
            </a:r>
            <a:r>
              <a:rPr lang="el-GR" sz="2400" dirty="0"/>
              <a:t> υπόλοιπο ως η διαφορά του κόστους κτήσης από τις σωρευμένες αποσβέσεις. </a:t>
            </a:r>
          </a:p>
          <a:p>
            <a:pPr algn="just"/>
            <a:r>
              <a:rPr lang="el-GR" sz="2400" dirty="0"/>
              <a:t>Μετά το τέλος της ωφέλιμης ζωής του παγίου το </a:t>
            </a:r>
            <a:r>
              <a:rPr lang="el-GR" sz="2400" dirty="0" err="1"/>
              <a:t>αναπόσβεστο</a:t>
            </a:r>
            <a:r>
              <a:rPr lang="el-GR" sz="2400" dirty="0"/>
              <a:t> του υπόλοιπο ταυτίζεται με την υπολειμματική αξία.</a:t>
            </a:r>
          </a:p>
          <a:p>
            <a:pPr algn="just"/>
            <a:endParaRPr lang="el-GR" sz="2400" dirty="0"/>
          </a:p>
        </p:txBody>
      </p:sp>
    </p:spTree>
    <p:extLst>
      <p:ext uri="{BB962C8B-B14F-4D97-AF65-F5344CB8AC3E}">
        <p14:creationId xmlns:p14="http://schemas.microsoft.com/office/powerpoint/2010/main" val="517710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(3) Μέθοδος του σταθερού ποσού επί του </a:t>
            </a:r>
            <a:r>
              <a:rPr lang="el-GR" sz="2400" b="1" dirty="0" err="1"/>
              <a:t>αναπόσβεστου</a:t>
            </a:r>
            <a:r>
              <a:rPr lang="el-GR" sz="2400" b="1" dirty="0"/>
              <a:t> υπολοίπου</a:t>
            </a:r>
            <a:r>
              <a:rPr lang="el-GR" sz="2800" b="1" dirty="0"/>
              <a:t>.</a:t>
            </a:r>
            <a:br>
              <a:rPr lang="el-GR" b="1" dirty="0"/>
            </a:br>
            <a:endParaRPr lang="el-GR" sz="2400" b="1" dirty="0"/>
          </a:p>
        </p:txBody>
      </p:sp>
      <p:pic>
        <p:nvPicPr>
          <p:cNvPr id="6" name="Θέση περιεχομένου 5"/>
          <p:cNvPicPr>
            <a:picLocks noGrp="1" noChangeAspect="1"/>
          </p:cNvPicPr>
          <p:nvPr>
            <p:ph idx="1"/>
          </p:nvPr>
        </p:nvPicPr>
        <p:blipFill>
          <a:blip r:embed="rId2" cstate="print"/>
          <a:stretch>
            <a:fillRect/>
          </a:stretch>
        </p:blipFill>
        <p:spPr>
          <a:xfrm>
            <a:off x="420914" y="1235242"/>
            <a:ext cx="10932886" cy="4971594"/>
          </a:xfrm>
          <a:prstGeom prst="rect">
            <a:avLst/>
          </a:prstGeom>
        </p:spPr>
      </p:pic>
    </p:spTree>
    <p:extLst>
      <p:ext uri="{BB962C8B-B14F-4D97-AF65-F5344CB8AC3E}">
        <p14:creationId xmlns:p14="http://schemas.microsoft.com/office/powerpoint/2010/main" val="147628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0117"/>
          </a:xfrm>
        </p:spPr>
        <p:txBody>
          <a:bodyPr>
            <a:normAutofit/>
          </a:bodyPr>
          <a:lstStyle/>
          <a:p>
            <a:pPr algn="ctr"/>
            <a:r>
              <a:rPr lang="el-GR" sz="2400" b="1" dirty="0"/>
              <a:t>(4) Μέθοδος της αύξουσας απόδοσης</a:t>
            </a:r>
            <a:br>
              <a:rPr lang="el-GR" b="1" dirty="0"/>
            </a:br>
            <a:endParaRPr lang="el-GR" sz="2400" b="1" dirty="0"/>
          </a:p>
        </p:txBody>
      </p:sp>
      <p:pic>
        <p:nvPicPr>
          <p:cNvPr id="5" name="Θέση περιεχομένου 4"/>
          <p:cNvPicPr>
            <a:picLocks noGrp="1" noChangeAspect="1"/>
          </p:cNvPicPr>
          <p:nvPr>
            <p:ph idx="1"/>
          </p:nvPr>
        </p:nvPicPr>
        <p:blipFill>
          <a:blip r:embed="rId2" cstate="print"/>
          <a:stretch>
            <a:fillRect/>
          </a:stretch>
        </p:blipFill>
        <p:spPr>
          <a:xfrm>
            <a:off x="653142" y="1235242"/>
            <a:ext cx="10700657" cy="3849376"/>
          </a:xfrm>
          <a:prstGeom prst="rect">
            <a:avLst/>
          </a:prstGeom>
        </p:spPr>
      </p:pic>
      <p:pic>
        <p:nvPicPr>
          <p:cNvPr id="6" name="Εικόνα 5"/>
          <p:cNvPicPr>
            <a:picLocks noChangeAspect="1"/>
          </p:cNvPicPr>
          <p:nvPr/>
        </p:nvPicPr>
        <p:blipFill>
          <a:blip r:embed="rId3" cstate="print"/>
          <a:stretch>
            <a:fillRect/>
          </a:stretch>
        </p:blipFill>
        <p:spPr>
          <a:xfrm>
            <a:off x="2532743" y="4978400"/>
            <a:ext cx="7126514" cy="1469624"/>
          </a:xfrm>
          <a:prstGeom prst="rect">
            <a:avLst/>
          </a:prstGeom>
        </p:spPr>
      </p:pic>
    </p:spTree>
    <p:extLst>
      <p:ext uri="{BB962C8B-B14F-4D97-AF65-F5344CB8AC3E}">
        <p14:creationId xmlns:p14="http://schemas.microsoft.com/office/powerpoint/2010/main" val="176564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a:t>Λογιστικές Εγγραφές αποσβέσεων </a:t>
            </a:r>
          </a:p>
        </p:txBody>
      </p:sp>
      <p:pic>
        <p:nvPicPr>
          <p:cNvPr id="4" name="Θέση περιεχομένου 3"/>
          <p:cNvPicPr>
            <a:picLocks noGrp="1" noChangeAspect="1"/>
          </p:cNvPicPr>
          <p:nvPr>
            <p:ph idx="1"/>
          </p:nvPr>
        </p:nvPicPr>
        <p:blipFill>
          <a:blip r:embed="rId2" cstate="print"/>
          <a:stretch>
            <a:fillRect/>
          </a:stretch>
        </p:blipFill>
        <p:spPr>
          <a:xfrm>
            <a:off x="1204687" y="1857193"/>
            <a:ext cx="9435604" cy="1771377"/>
          </a:xfrm>
          <a:prstGeom prst="rect">
            <a:avLst/>
          </a:prstGeom>
        </p:spPr>
      </p:pic>
      <p:pic>
        <p:nvPicPr>
          <p:cNvPr id="5" name="Εικόνα 4"/>
          <p:cNvPicPr>
            <a:picLocks noChangeAspect="1"/>
          </p:cNvPicPr>
          <p:nvPr/>
        </p:nvPicPr>
        <p:blipFill>
          <a:blip r:embed="rId3" cstate="print"/>
          <a:stretch>
            <a:fillRect/>
          </a:stretch>
        </p:blipFill>
        <p:spPr>
          <a:xfrm>
            <a:off x="1204687" y="3904343"/>
            <a:ext cx="8410367" cy="2177143"/>
          </a:xfrm>
          <a:prstGeom prst="rect">
            <a:avLst/>
          </a:prstGeom>
        </p:spPr>
      </p:pic>
    </p:spTree>
    <p:extLst>
      <p:ext uri="{BB962C8B-B14F-4D97-AF65-F5344CB8AC3E}">
        <p14:creationId xmlns:p14="http://schemas.microsoft.com/office/powerpoint/2010/main" val="169679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Αρχές Λογιστικής</a:t>
            </a:r>
          </a:p>
        </p:txBody>
      </p:sp>
      <p:sp>
        <p:nvSpPr>
          <p:cNvPr id="3" name="Θέση περιεχομένου 2"/>
          <p:cNvSpPr>
            <a:spLocks noGrp="1"/>
          </p:cNvSpPr>
          <p:nvPr>
            <p:ph idx="1"/>
          </p:nvPr>
        </p:nvSpPr>
        <p:spPr/>
        <p:txBody>
          <a:bodyPr/>
          <a:lstStyle/>
          <a:p>
            <a:r>
              <a:rPr lang="el-GR" dirty="0"/>
              <a:t>Αρχή της </a:t>
            </a:r>
            <a:r>
              <a:rPr lang="el-GR" dirty="0" err="1"/>
              <a:t>συγκρισιμότητας</a:t>
            </a:r>
            <a:r>
              <a:rPr lang="el-GR" dirty="0"/>
              <a:t> (</a:t>
            </a:r>
            <a:r>
              <a:rPr lang="en-US" dirty="0"/>
              <a:t>comparability)</a:t>
            </a:r>
            <a:endParaRPr lang="el-GR" dirty="0"/>
          </a:p>
          <a:p>
            <a:r>
              <a:rPr lang="el-GR" dirty="0"/>
              <a:t>Αρχή της συνέπειας (</a:t>
            </a:r>
            <a:r>
              <a:rPr lang="en-US" dirty="0"/>
              <a:t>consistency)</a:t>
            </a:r>
            <a:endParaRPr lang="el-GR" dirty="0"/>
          </a:p>
          <a:p>
            <a:r>
              <a:rPr lang="el-GR" dirty="0"/>
              <a:t>Αρχή της επαρκούς αποκαλύψεως</a:t>
            </a:r>
            <a:r>
              <a:rPr lang="en-US" dirty="0"/>
              <a:t> (disclosure)</a:t>
            </a:r>
            <a:endParaRPr lang="el-GR" dirty="0"/>
          </a:p>
          <a:p>
            <a:r>
              <a:rPr lang="el-GR" dirty="0"/>
              <a:t>Αρχή της συντηρητικότητας (</a:t>
            </a:r>
            <a:r>
              <a:rPr lang="en-US" dirty="0"/>
              <a:t>conservatism)</a:t>
            </a:r>
          </a:p>
          <a:p>
            <a:r>
              <a:rPr lang="el-GR" dirty="0"/>
              <a:t>Αρχή της επικαιρότητας (</a:t>
            </a:r>
            <a:r>
              <a:rPr lang="en-US" dirty="0"/>
              <a:t>timeliness)</a:t>
            </a:r>
          </a:p>
          <a:p>
            <a:r>
              <a:rPr lang="el-GR" dirty="0"/>
              <a:t>Αρχή της συνέχειας της δραστηριότητας της επιχείρησης (</a:t>
            </a:r>
            <a:r>
              <a:rPr lang="en-US" dirty="0"/>
              <a:t>continuity)</a:t>
            </a:r>
          </a:p>
          <a:p>
            <a:r>
              <a:rPr lang="el-GR" dirty="0"/>
              <a:t>Αρχή της λογιστικής οντότητας (</a:t>
            </a:r>
            <a:r>
              <a:rPr lang="en-US" dirty="0"/>
              <a:t>entity)</a:t>
            </a:r>
          </a:p>
          <a:p>
            <a:endParaRPr lang="el-GR" dirty="0"/>
          </a:p>
          <a:p>
            <a:endParaRPr lang="el-GR" dirty="0"/>
          </a:p>
        </p:txBody>
      </p:sp>
    </p:spTree>
    <p:extLst>
      <p:ext uri="{BB962C8B-B14F-4D97-AF65-F5344CB8AC3E}">
        <p14:creationId xmlns:p14="http://schemas.microsoft.com/office/powerpoint/2010/main" val="256646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Αρχές Λογιστικής</a:t>
            </a:r>
          </a:p>
        </p:txBody>
      </p:sp>
      <p:sp>
        <p:nvSpPr>
          <p:cNvPr id="3" name="Θέση περιεχομένου 2"/>
          <p:cNvSpPr>
            <a:spLocks noGrp="1"/>
          </p:cNvSpPr>
          <p:nvPr>
            <p:ph idx="1"/>
          </p:nvPr>
        </p:nvSpPr>
        <p:spPr/>
        <p:txBody>
          <a:bodyPr/>
          <a:lstStyle/>
          <a:p>
            <a:r>
              <a:rPr lang="el-GR" dirty="0"/>
              <a:t>Αρχή της περιοδικότητας (</a:t>
            </a:r>
            <a:r>
              <a:rPr lang="el-GR" dirty="0" err="1"/>
              <a:t>accounting</a:t>
            </a:r>
            <a:r>
              <a:rPr lang="el-GR" dirty="0"/>
              <a:t> </a:t>
            </a:r>
            <a:r>
              <a:rPr lang="el-GR" dirty="0" err="1"/>
              <a:t>period</a:t>
            </a:r>
            <a:r>
              <a:rPr lang="el-GR" dirty="0"/>
              <a:t>)</a:t>
            </a:r>
          </a:p>
          <a:p>
            <a:r>
              <a:rPr lang="el-GR" dirty="0"/>
              <a:t>Αρχή του σταθερού της νομισματικής μονάδας (</a:t>
            </a:r>
            <a:r>
              <a:rPr lang="en-US" dirty="0"/>
              <a:t>stable currency theory)</a:t>
            </a:r>
          </a:p>
          <a:p>
            <a:r>
              <a:rPr lang="el-GR" dirty="0"/>
              <a:t>Αρχή του ιστορικού κόστους (</a:t>
            </a:r>
            <a:r>
              <a:rPr lang="en-US" dirty="0"/>
              <a:t>historical cost)</a:t>
            </a:r>
          </a:p>
          <a:p>
            <a:r>
              <a:rPr lang="el-GR" dirty="0"/>
              <a:t>Αρχή της υλικότητας (</a:t>
            </a:r>
            <a:r>
              <a:rPr lang="en-US" dirty="0"/>
              <a:t>materiality)</a:t>
            </a:r>
          </a:p>
          <a:p>
            <a:r>
              <a:rPr lang="el-GR" dirty="0"/>
              <a:t>Αρχή της αυτοτέλειας των χρήσεων (</a:t>
            </a:r>
            <a:r>
              <a:rPr lang="en-US" dirty="0"/>
              <a:t>realization)</a:t>
            </a:r>
            <a:endParaRPr lang="el-GR" dirty="0"/>
          </a:p>
          <a:p>
            <a:endParaRPr lang="el-GR" dirty="0"/>
          </a:p>
        </p:txBody>
      </p:sp>
    </p:spTree>
    <p:extLst>
      <p:ext uri="{BB962C8B-B14F-4D97-AF65-F5344CB8AC3E}">
        <p14:creationId xmlns:p14="http://schemas.microsoft.com/office/powerpoint/2010/main" val="713918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73966"/>
          </a:xfrm>
        </p:spPr>
        <p:txBody>
          <a:bodyPr>
            <a:normAutofit/>
          </a:bodyPr>
          <a:lstStyle/>
          <a:p>
            <a:pPr algn="ctr"/>
            <a:r>
              <a:rPr lang="el-GR" sz="2800" b="1" dirty="0"/>
              <a:t>Δομικά Στοιχεία Λογιστικής</a:t>
            </a:r>
          </a:p>
        </p:txBody>
      </p:sp>
      <p:sp>
        <p:nvSpPr>
          <p:cNvPr id="3" name="Θέση περιεχομένου 2"/>
          <p:cNvSpPr>
            <a:spLocks noGrp="1"/>
          </p:cNvSpPr>
          <p:nvPr>
            <p:ph idx="1"/>
          </p:nvPr>
        </p:nvSpPr>
        <p:spPr>
          <a:xfrm>
            <a:off x="838200" y="1219200"/>
            <a:ext cx="10515600" cy="5361709"/>
          </a:xfrm>
        </p:spPr>
        <p:txBody>
          <a:bodyPr>
            <a:normAutofit/>
          </a:bodyPr>
          <a:lstStyle/>
          <a:p>
            <a:pPr marL="0" indent="0">
              <a:buNone/>
            </a:pPr>
            <a:r>
              <a:rPr lang="el-GR" b="1" dirty="0"/>
              <a:t>(+) Περιουσιακά Στοιχεία</a:t>
            </a:r>
          </a:p>
          <a:p>
            <a:r>
              <a:rPr lang="el-GR" dirty="0"/>
              <a:t>Πάγια</a:t>
            </a:r>
          </a:p>
          <a:p>
            <a:r>
              <a:rPr lang="el-GR" dirty="0"/>
              <a:t>Κυκλοφορόντα                                Ενεργητικό </a:t>
            </a:r>
          </a:p>
          <a:p>
            <a:r>
              <a:rPr lang="el-GR" dirty="0"/>
              <a:t>Διαθέσιμα </a:t>
            </a:r>
          </a:p>
          <a:p>
            <a:pPr marL="0" indent="0">
              <a:buNone/>
            </a:pPr>
            <a:r>
              <a:rPr lang="el-GR" b="1" dirty="0"/>
              <a:t>(-) Υποχρεώσεις</a:t>
            </a:r>
          </a:p>
          <a:p>
            <a:r>
              <a:rPr lang="el-GR" dirty="0"/>
              <a:t>Βραχυπρόθεσμες</a:t>
            </a:r>
          </a:p>
          <a:p>
            <a:pPr marL="0" indent="0">
              <a:buNone/>
            </a:pPr>
            <a:r>
              <a:rPr lang="el-GR" dirty="0"/>
              <a:t>                                                            Παθητικό</a:t>
            </a:r>
          </a:p>
          <a:p>
            <a:r>
              <a:rPr lang="el-GR" dirty="0"/>
              <a:t>Μακροπρόθεσμες</a:t>
            </a:r>
          </a:p>
          <a:p>
            <a:endParaRPr lang="el-GR" dirty="0"/>
          </a:p>
          <a:p>
            <a:pPr marL="0" indent="0">
              <a:buNone/>
            </a:pPr>
            <a:r>
              <a:rPr lang="el-GR" b="1" dirty="0"/>
              <a:t>(=) Καθαρή Περιουσία</a:t>
            </a:r>
            <a:r>
              <a:rPr lang="el-GR" dirty="0"/>
              <a:t>                     Καθαρή Θέση</a:t>
            </a:r>
          </a:p>
        </p:txBody>
      </p:sp>
      <p:sp>
        <p:nvSpPr>
          <p:cNvPr id="4" name="Δεξί άγκιστρο 3"/>
          <p:cNvSpPr/>
          <p:nvPr/>
        </p:nvSpPr>
        <p:spPr>
          <a:xfrm>
            <a:off x="4059381" y="1773381"/>
            <a:ext cx="1413993" cy="13438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Δεξί άγκιστρο 4"/>
          <p:cNvSpPr/>
          <p:nvPr/>
        </p:nvSpPr>
        <p:spPr>
          <a:xfrm>
            <a:off x="4059380" y="3934691"/>
            <a:ext cx="1413993" cy="11637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Βέλος: Δεξιό 5"/>
          <p:cNvSpPr/>
          <p:nvPr/>
        </p:nvSpPr>
        <p:spPr>
          <a:xfrm>
            <a:off x="4766376" y="583276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0161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73966"/>
          </a:xfrm>
        </p:spPr>
        <p:txBody>
          <a:bodyPr>
            <a:normAutofit/>
          </a:bodyPr>
          <a:lstStyle/>
          <a:p>
            <a:pPr algn="ctr"/>
            <a:r>
              <a:rPr lang="el-GR" sz="2800" b="1" dirty="0"/>
              <a:t>Δομικά Στοιχεία Λογιστικής</a:t>
            </a:r>
          </a:p>
        </p:txBody>
      </p:sp>
      <p:sp>
        <p:nvSpPr>
          <p:cNvPr id="3" name="Θέση περιεχομένου 2"/>
          <p:cNvSpPr>
            <a:spLocks noGrp="1"/>
          </p:cNvSpPr>
          <p:nvPr>
            <p:ph idx="1"/>
          </p:nvPr>
        </p:nvSpPr>
        <p:spPr>
          <a:xfrm>
            <a:off x="838200" y="1219200"/>
            <a:ext cx="10515600" cy="5361709"/>
          </a:xfrm>
        </p:spPr>
        <p:txBody>
          <a:bodyPr>
            <a:normAutofit/>
          </a:bodyPr>
          <a:lstStyle/>
          <a:p>
            <a:r>
              <a:rPr lang="el-GR" dirty="0"/>
              <a:t>Περιουσιακά Στοιχεία                       Λογαριασμοί Ενεργητικού</a:t>
            </a:r>
          </a:p>
          <a:p>
            <a:r>
              <a:rPr lang="el-GR" dirty="0"/>
              <a:t>Υποχρεώσεις                                       Λογαριασμοί Παθητικού</a:t>
            </a:r>
          </a:p>
          <a:p>
            <a:r>
              <a:rPr lang="el-GR" dirty="0"/>
              <a:t>Καθαρή Θέση                                      Λογαριασμοί Καθαρής Θέσης</a:t>
            </a:r>
          </a:p>
          <a:p>
            <a:endParaRPr lang="el-GR" dirty="0"/>
          </a:p>
          <a:p>
            <a:r>
              <a:rPr lang="el-GR" dirty="0"/>
              <a:t>Μορφή Λογαριασμού</a:t>
            </a:r>
          </a:p>
          <a:p>
            <a:pPr marL="0" indent="0">
              <a:buNone/>
            </a:pPr>
            <a:r>
              <a:rPr lang="el-GR" dirty="0"/>
              <a:t>                                                        Χρέωση (</a:t>
            </a:r>
            <a:r>
              <a:rPr lang="el-GR" dirty="0" err="1"/>
              <a:t>Κωδ</a:t>
            </a:r>
            <a:r>
              <a:rPr lang="el-GR" dirty="0"/>
              <a:t>. Λογ.) Πίστωση</a:t>
            </a:r>
          </a:p>
        </p:txBody>
      </p:sp>
      <p:sp>
        <p:nvSpPr>
          <p:cNvPr id="7" name="Βέλος: Δεξιό 6"/>
          <p:cNvSpPr/>
          <p:nvPr/>
        </p:nvSpPr>
        <p:spPr>
          <a:xfrm>
            <a:off x="4821794" y="1219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Βέλος: Δεξιό 7"/>
          <p:cNvSpPr/>
          <p:nvPr/>
        </p:nvSpPr>
        <p:spPr>
          <a:xfrm>
            <a:off x="4821794" y="17038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Βέλος: Δεξιό 8"/>
          <p:cNvSpPr/>
          <p:nvPr/>
        </p:nvSpPr>
        <p:spPr>
          <a:xfrm>
            <a:off x="4821794" y="218846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 name="Ευθεία γραμμή σύνδεσης 10"/>
          <p:cNvCxnSpPr/>
          <p:nvPr/>
        </p:nvCxnSpPr>
        <p:spPr>
          <a:xfrm>
            <a:off x="7403034" y="4246557"/>
            <a:ext cx="23002" cy="2348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flipV="1">
            <a:off x="5310998" y="4232842"/>
            <a:ext cx="4572001" cy="2743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22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Λογαριασμοί</a:t>
            </a:r>
          </a:p>
        </p:txBody>
      </p:sp>
      <p:sp>
        <p:nvSpPr>
          <p:cNvPr id="3" name="Θέση περιεχομένου 2"/>
          <p:cNvSpPr>
            <a:spLocks noGrp="1"/>
          </p:cNvSpPr>
          <p:nvPr>
            <p:ph idx="1"/>
          </p:nvPr>
        </p:nvSpPr>
        <p:spPr/>
        <p:txBody>
          <a:bodyPr/>
          <a:lstStyle/>
          <a:p>
            <a:r>
              <a:rPr lang="el-GR" dirty="0"/>
              <a:t>Ο λογαριασμός είναι ένα εργαλείο καταχώρησης των οικονομικών πληροφοριών</a:t>
            </a:r>
          </a:p>
          <a:p>
            <a:r>
              <a:rPr lang="el-GR" dirty="0"/>
              <a:t>Οι λογαριασμοί είτε χρεώνονται είτε πιστώνονται.</a:t>
            </a:r>
          </a:p>
          <a:p>
            <a:r>
              <a:rPr lang="el-GR" dirty="0"/>
              <a:t>Η χρέωση πραγματοποιείται:</a:t>
            </a:r>
          </a:p>
          <a:p>
            <a:pPr>
              <a:buFont typeface="Wingdings" panose="05000000000000000000" pitchFamily="2" charset="2"/>
              <a:buChar char="ü"/>
            </a:pPr>
            <a:r>
              <a:rPr lang="el-GR" dirty="0"/>
              <a:t> Αύξηση Ενεργητικού</a:t>
            </a:r>
          </a:p>
          <a:p>
            <a:pPr>
              <a:buFont typeface="Wingdings" panose="05000000000000000000" pitchFamily="2" charset="2"/>
              <a:buChar char="ü"/>
            </a:pPr>
            <a:r>
              <a:rPr lang="el-GR" dirty="0"/>
              <a:t>Μείωση Παθητικού</a:t>
            </a:r>
          </a:p>
          <a:p>
            <a:pPr>
              <a:buFont typeface="Wingdings" panose="05000000000000000000" pitchFamily="2" charset="2"/>
              <a:buChar char="ü"/>
            </a:pPr>
            <a:r>
              <a:rPr lang="el-GR" dirty="0"/>
              <a:t>Μείωση Καθαρής Θέσης</a:t>
            </a:r>
          </a:p>
          <a:p>
            <a:pPr>
              <a:buFont typeface="Wingdings" panose="05000000000000000000" pitchFamily="2" charset="2"/>
              <a:buChar char="ü"/>
            </a:pPr>
            <a:r>
              <a:rPr lang="el-GR" dirty="0"/>
              <a:t>Αύξηση εξόδων-ζημιών</a:t>
            </a:r>
          </a:p>
        </p:txBody>
      </p:sp>
    </p:spTree>
    <p:extLst>
      <p:ext uri="{BB962C8B-B14F-4D97-AF65-F5344CB8AC3E}">
        <p14:creationId xmlns:p14="http://schemas.microsoft.com/office/powerpoint/2010/main" val="149919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b="1" dirty="0"/>
              <a:t>Λογαριασμοί</a:t>
            </a:r>
          </a:p>
        </p:txBody>
      </p:sp>
      <p:sp>
        <p:nvSpPr>
          <p:cNvPr id="3" name="Θέση περιεχομένου 2"/>
          <p:cNvSpPr>
            <a:spLocks noGrp="1"/>
          </p:cNvSpPr>
          <p:nvPr>
            <p:ph idx="1"/>
          </p:nvPr>
        </p:nvSpPr>
        <p:spPr/>
        <p:txBody>
          <a:bodyPr/>
          <a:lstStyle/>
          <a:p>
            <a:r>
              <a:rPr lang="el-GR" dirty="0"/>
              <a:t>Η πίστωση πραγματοποιείται:</a:t>
            </a:r>
          </a:p>
          <a:p>
            <a:pPr>
              <a:buFont typeface="Wingdings" panose="05000000000000000000" pitchFamily="2" charset="2"/>
              <a:buChar char="ü"/>
            </a:pPr>
            <a:r>
              <a:rPr lang="el-GR" dirty="0"/>
              <a:t> Μείωση Ενεργητικού</a:t>
            </a:r>
          </a:p>
          <a:p>
            <a:pPr>
              <a:buFont typeface="Wingdings" panose="05000000000000000000" pitchFamily="2" charset="2"/>
              <a:buChar char="ü"/>
            </a:pPr>
            <a:r>
              <a:rPr lang="el-GR" dirty="0"/>
              <a:t>Αύξηση Παθητικού</a:t>
            </a:r>
          </a:p>
          <a:p>
            <a:pPr>
              <a:buFont typeface="Wingdings" panose="05000000000000000000" pitchFamily="2" charset="2"/>
              <a:buChar char="ü"/>
            </a:pPr>
            <a:r>
              <a:rPr lang="el-GR" dirty="0"/>
              <a:t>Αύξηση Καθαρής Θέσης</a:t>
            </a:r>
          </a:p>
          <a:p>
            <a:pPr>
              <a:buFont typeface="Wingdings" panose="05000000000000000000" pitchFamily="2" charset="2"/>
              <a:buChar char="ü"/>
            </a:pPr>
            <a:r>
              <a:rPr lang="el-GR" dirty="0"/>
              <a:t>Αύξηση εσόδων-κερδών</a:t>
            </a:r>
          </a:p>
        </p:txBody>
      </p:sp>
    </p:spTree>
    <p:extLst>
      <p:ext uri="{BB962C8B-B14F-4D97-AF65-F5344CB8AC3E}">
        <p14:creationId xmlns:p14="http://schemas.microsoft.com/office/powerpoint/2010/main" val="41218516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2490</TotalTime>
  <Words>2025</Words>
  <Application>Microsoft Office PowerPoint</Application>
  <PresentationFormat>Ευρεία οθόνη</PresentationFormat>
  <Paragraphs>196</Paragraphs>
  <Slides>33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33</vt:i4>
      </vt:variant>
    </vt:vector>
  </HeadingPairs>
  <TitlesOfParts>
    <vt:vector size="38" baseType="lpstr">
      <vt:lpstr>Arial</vt:lpstr>
      <vt:lpstr>Calibri</vt:lpstr>
      <vt:lpstr>Calibri Light</vt:lpstr>
      <vt:lpstr>Wingdings</vt:lpstr>
      <vt:lpstr>Θέμα του Office</vt:lpstr>
      <vt:lpstr>ΓΕΝΙΚΗ ΛΟΓΙΣΤΙΚΗ ΕΠΙΧΕΙΡΗΣΕΩΝ</vt:lpstr>
      <vt:lpstr>Η έννοια της Λογιστικής</vt:lpstr>
      <vt:lpstr>Διακρίσεις Λογιστικής</vt:lpstr>
      <vt:lpstr>Αρχές Λογιστικής</vt:lpstr>
      <vt:lpstr>Αρχές Λογιστικής</vt:lpstr>
      <vt:lpstr>Δομικά Στοιχεία Λογιστικής</vt:lpstr>
      <vt:lpstr>Δομικά Στοιχεία Λογιστικής</vt:lpstr>
      <vt:lpstr>Λογαριασμοί</vt:lpstr>
      <vt:lpstr>Λογαριασμοί</vt:lpstr>
      <vt:lpstr>Ενεργητικό</vt:lpstr>
      <vt:lpstr>Παθητικό-Καθαρή Θέση</vt:lpstr>
      <vt:lpstr>Λογιστική Διάκριση των Περιουσιακών στοιχείων</vt:lpstr>
      <vt:lpstr>Λογιστική Διάκριση των Περιουσιακών στοιχείων</vt:lpstr>
      <vt:lpstr>Ενσώματα Πάγια </vt:lpstr>
      <vt:lpstr>Χαρακτηριστικά στα Ενσώματα Πάγια </vt:lpstr>
      <vt:lpstr>Κόστος κτήσης των παγίων</vt:lpstr>
      <vt:lpstr>Λογιστικές εγγραφές κτήσεως παγίων στοιχείων</vt:lpstr>
      <vt:lpstr>Λογιστικές εγγραφές κτήσεως παγίων στοιχείων</vt:lpstr>
      <vt:lpstr>Λογιστικές εγγραφές κτήσεως παγίων στοιχείων</vt:lpstr>
      <vt:lpstr>Λογιστικές εγγραφές κτήσεως παγίων στοιχείων</vt:lpstr>
      <vt:lpstr>Λογιστικές εγγραφές κτήσεως παγίων στοιχείων</vt:lpstr>
      <vt:lpstr>ΑΠΟΣΒΕΣΕΙΣ ΤΩΝ ΠΑΓΙΩΝ ΣΤΟΙΧΕΙΩΝ </vt:lpstr>
      <vt:lpstr>ΑΠΟΣΒΕΣΕΙΣ ΤΩΝ ΠΑΓΙΩΝ ΣΤΟΙΧΕΙΩΝ </vt:lpstr>
      <vt:lpstr>Προσδιοριστικοί παράγοντες αποσβέσεων </vt:lpstr>
      <vt:lpstr>Προσδιοριστικοί παράγοντες αποσβέσεων </vt:lpstr>
      <vt:lpstr>Προσδιοριστικοί παράγοντες αποσβέσεων </vt:lpstr>
      <vt:lpstr>(1) Μέθοδος του σταθερού ποσού ή σταθερή μέθοδος. </vt:lpstr>
      <vt:lpstr>(1) Μέθοδος του σταθερού ποσού ή σταθερή μέθοδος. </vt:lpstr>
      <vt:lpstr>(2) Φθίνουσα Μέθοδος  </vt:lpstr>
      <vt:lpstr>(3) Μέθοδος του σταθερού ποσού επί του αναπόσβεστου υπολοίπου. </vt:lpstr>
      <vt:lpstr>(3) Μέθοδος του σταθερού ποσού επί του αναπόσβεστου υπολοίπου. </vt:lpstr>
      <vt:lpstr>(4) Μέθοδος της αύξουσας απόδοσης </vt:lpstr>
      <vt:lpstr>Λογιστικές Εγγραφές αποσβέσεων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ΛΟΓΙΣΤΙΚΗ</dc:title>
  <dc:creator/>
  <cp:lastModifiedBy>Σωτήριος Τρίγκας</cp:lastModifiedBy>
  <cp:revision>33</cp:revision>
  <dcterms:created xsi:type="dcterms:W3CDTF">2016-12-12T17:54:31Z</dcterms:created>
  <dcterms:modified xsi:type="dcterms:W3CDTF">2021-12-11T08:36:33Z</dcterms:modified>
</cp:coreProperties>
</file>