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46" r:id="rId2"/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3" r:id="rId16"/>
    <p:sldId id="464" r:id="rId17"/>
    <p:sldId id="465" r:id="rId18"/>
    <p:sldId id="507" r:id="rId19"/>
    <p:sldId id="508" r:id="rId20"/>
    <p:sldId id="522" r:id="rId21"/>
    <p:sldId id="469" r:id="rId22"/>
    <p:sldId id="470" r:id="rId23"/>
    <p:sldId id="521" r:id="rId24"/>
    <p:sldId id="472" r:id="rId25"/>
    <p:sldId id="473" r:id="rId26"/>
    <p:sldId id="474" r:id="rId27"/>
    <p:sldId id="485" r:id="rId28"/>
    <p:sldId id="486" r:id="rId2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00"/>
    <a:srgbClr val="FFE7A6"/>
    <a:srgbClr val="FFD055"/>
    <a:srgbClr val="FF66CC"/>
    <a:srgbClr val="FF9999"/>
    <a:srgbClr val="FFFF00"/>
    <a:srgbClr val="000099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82" autoAdjust="0"/>
    <p:restoredTop sz="94575"/>
  </p:normalViewPr>
  <p:slideViewPr>
    <p:cSldViewPr>
      <p:cViewPr varScale="1">
        <p:scale>
          <a:sx n="85" d="100"/>
          <a:sy n="85" d="100"/>
        </p:scale>
        <p:origin x="12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41E8B-5D77-7244-A73D-B2B54A8AC66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9D32A-469D-5A43-98C1-5FE16090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85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5726E7-8E73-824C-AF7D-3F120C2A023F}" type="slidenum">
              <a:rPr lang="el-GR" altLang="en-US"/>
              <a:pPr/>
              <a:t>20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87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69E2-65B6-4531-BE28-A4ED342E7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E5FF-50AD-4258-B9BB-51AD43B7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7C4C-092F-4BB5-A7F6-7EAFDBBC6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F3067-B9C6-46E1-9355-218A070AE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C5B1D-6C66-4500-80F2-D89816F14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F4F0-1BAB-4143-9CDD-03FDA4BC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7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B41F5-2FF9-41C8-889D-1BE00E08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3190-31E6-404E-9AD8-A92AA64F3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BF30A-7AC2-41FD-8235-772F886E4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9A7E4-1B4E-4848-829E-D566D9DB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A218-90F6-4840-82A3-AEBC4C661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B5B28-4DE8-43DF-885F-29DB9278C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F496-A36C-4688-9033-F98AA43A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C7C19-C398-410D-B6B5-2FF632EC0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1">
                <a:lumMod val="50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0E8ECF8-712B-4194-998B-2B5D1A6F9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4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upload.wikimedia.org/wikipedia/commons/4/4d/Heme.sv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upload.wikimedia.org/wikipedia/commons/d/dc/Chlorophyll_a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hyperlink" Target="http://upload.wikimedia.org/wikipedia/commons/0/05/Chlorophyll_b.svg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δεσμού σθένους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79512" y="1844675"/>
            <a:ext cx="8424738" cy="4355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Σύμφωνα με τη θεωρία δεσμού σθένους για το σχηματισμό των δεσμών σύνταξης στα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το κεντρικό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μεταλλοϊόν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διαθέτει τα τροχιακά και 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τα ηλεκτρόνια.</a:t>
            </a:r>
            <a:endParaRPr lang="en-GB" sz="2000" b="1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θεωρία αυτή δίνει έμφαση στον ομοιοπολικό χαρακτήρα των δεσμών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μεταλλοϊόντος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–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θεωρία δεσμού σθένους μπορεί να εξηγήσει τους παρατηρούμενους αριθμούς σύνταξης και τη γεωμετρία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GB" sz="2000" b="1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Δεν μπορεί να εξηγήσει τις μαγνητικές ιδιότητες και το χρώμα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/>
      <p:bldP spid="92164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7140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11188" y="620688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/>
              <a:t>Θεωρία του  κρυσταλλικού πεδίου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1476375" y="1124744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6792"/>
            <a:ext cx="3176588" cy="302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725996" y="1844824"/>
            <a:ext cx="4895850" cy="27084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διαφορά ενέργειας των </a:t>
            </a:r>
            <a:r>
              <a:rPr lang="en-GB" sz="2000" b="1" dirty="0" err="1"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en-GB" sz="2000" b="1" baseline="-25000" dirty="0" err="1">
                <a:latin typeface="Verdana" charset="0"/>
                <a:ea typeface="Verdana" charset="0"/>
                <a:cs typeface="Verdana" charset="0"/>
              </a:rPr>
              <a:t>g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και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2g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που οφείλεται στο κρυσταλλικό πεδίο συμβολίζεται με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Δ</a:t>
            </a:r>
            <a:r>
              <a:rPr lang="el-GR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ή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10 </a:t>
            </a:r>
            <a:r>
              <a:rPr lang="en-GB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n-GB" sz="2000" b="1" baseline="-25000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q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και ονομάζεται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ενέργεια διαχωρισμού του κρυσταλλικού πεδίου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n-GB" sz="2000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ενέργεια αυτή αποτελεί το μέτρο της ισχύος του πεδίου.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250825" y="4653136"/>
            <a:ext cx="8713663" cy="2169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Κάθε ηλεκτρόνιο που τοποθετείται στην ομάδα 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n-GB" b="1" baseline="-25000" dirty="0">
                <a:latin typeface="Verdana" charset="0"/>
                <a:ea typeface="Verdana" charset="0"/>
                <a:cs typeface="Verdana" charset="0"/>
              </a:rPr>
              <a:t>2g 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σταθεροποιεί το σύστημα κατά -2/5Δ</a:t>
            </a:r>
            <a:r>
              <a:rPr lang="el-GR" b="1" baseline="-25000" dirty="0"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ή -4</a:t>
            </a:r>
            <a:r>
              <a:rPr lang="en-GB" b="1" dirty="0" err="1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n-GB" b="1" baseline="-25000" dirty="0" err="1">
                <a:latin typeface="Verdana" charset="0"/>
                <a:ea typeface="Verdana" charset="0"/>
                <a:cs typeface="Verdana" charset="0"/>
              </a:rPr>
              <a:t>q</a:t>
            </a:r>
            <a:r>
              <a:rPr lang="en-GB" b="1" baseline="-25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ενώ κάθε ηλεκτρόνιο που τοποθετείται στην ομάδα </a:t>
            </a:r>
            <a:r>
              <a:rPr lang="en-GB" b="1" dirty="0" err="1"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en-GB" b="1" baseline="-25000" dirty="0" err="1">
                <a:latin typeface="Verdana" charset="0"/>
                <a:ea typeface="Verdana" charset="0"/>
                <a:cs typeface="Verdana" charset="0"/>
              </a:rPr>
              <a:t>g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αποσταθεροποιεί το σύστημα κατά +3/5Δ</a:t>
            </a:r>
            <a:r>
              <a:rPr lang="el-GR" b="1" baseline="-25000" dirty="0"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ή 6</a:t>
            </a:r>
            <a:r>
              <a:rPr lang="en-GB" b="1" dirty="0" err="1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n-GB" b="1" baseline="-25000" dirty="0" err="1">
                <a:latin typeface="Verdana" charset="0"/>
                <a:ea typeface="Verdana" charset="0"/>
                <a:cs typeface="Verdana" charset="0"/>
              </a:rPr>
              <a:t>q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Το συνολικό ποσό ενέργειας με το οποίο σταθεροποιείται το σύστημα ονομάζεται </a:t>
            </a:r>
            <a:r>
              <a:rPr lang="el-GR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ενέργεια σταθεροποίησης κρυσταλλικού πεδίου (ΕΣΚΠ).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3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1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1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1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/>
      <p:bldP spid="101381" grpId="0"/>
      <p:bldP spid="101387" grpId="0" animBg="1"/>
      <p:bldP spid="101388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11188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1476375" y="1341438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50825" y="2687638"/>
            <a:ext cx="8424863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ενέργεια Δ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0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εξαρτάται από: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τη φύση του μετάλλου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τη κατάσταση οξείδωσής του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τη φύση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/>
      <p:bldP spid="102405" grpId="0"/>
      <p:bldP spid="1024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11188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476375" y="1341438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50825" y="2687638"/>
            <a:ext cx="8713663" cy="332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διατάσσονται ανάλογα με το αν αυξάνουν τη Δ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ή τη μειώνουν.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Όσοι δημιουργούν μεγάλο Δ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ονομάζονται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ισχυρού πεδίου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χρωματισμένοι με κόκκινο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 ενώ όσοι δημιουργούν μικρό Δ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0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ονομάζονται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ασθενούς πεδίου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(με μαύρο ή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κυανό χρώμα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σειρά διάταξης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βάση το παραπάνω κριτήριο ονομάζεται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φασματοχημική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σειρά.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CN</a:t>
            </a:r>
            <a:r>
              <a:rPr lang="en-GB" sz="2000" b="1" baseline="30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&gt;NO</a:t>
            </a:r>
            <a:r>
              <a:rPr lang="en-GB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baseline="30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&gt;en&gt;NH</a:t>
            </a:r>
            <a:r>
              <a:rPr lang="en-GB" sz="2000" b="1" baseline="-25000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&gt;SCN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&gt;H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O&gt;C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2-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&gt;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OH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&gt;F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&gt;Cl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&gt;Br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&gt;I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-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/>
      <p:bldP spid="103429" grpId="0"/>
      <p:bldP spid="1034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054091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104464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179513" y="2732071"/>
          <a:ext cx="4324226" cy="1200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099155" imgH="1138136" progId="ChemDraw.Document.6.0">
                  <p:embed/>
                </p:oleObj>
              </mc:Choice>
              <mc:Fallback>
                <p:oleObj name="CS ChemDraw Drawing" r:id="rId2" imgW="4099155" imgH="1138136" progId="ChemDraw.Document.6.0">
                  <p:embed/>
                  <p:pic>
                    <p:nvPicPr>
                      <p:cNvPr id="1044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2732071"/>
                        <a:ext cx="4324226" cy="1200985"/>
                      </a:xfrm>
                      <a:prstGeom prst="rect">
                        <a:avLst/>
                      </a:prstGeom>
                      <a:noFill/>
                      <a:extLst>
                        <a:ext uri="{FAA26D3D-D897-4be2-8F04-BA451C77F1D7}">
                          <ma14:placeholderFlag xmlns=""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3" name="Object 2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43437" y="2516617"/>
          <a:ext cx="4380301" cy="127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684210" imgH="1360521" progId="ChemDraw.Document.6.0">
                  <p:embed/>
                </p:oleObj>
              </mc:Choice>
              <mc:Fallback>
                <p:oleObj name="CS ChemDraw Drawing" r:id="rId4" imgW="4684210" imgH="1360521" progId="ChemDraw.Document.6.0">
                  <p:embed/>
                  <p:pic>
                    <p:nvPicPr>
                      <p:cNvPr id="10447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7" y="2516617"/>
                        <a:ext cx="4380301" cy="1272423"/>
                      </a:xfrm>
                      <a:prstGeom prst="rect">
                        <a:avLst/>
                      </a:prstGeom>
                      <a:noFill/>
                      <a:extLst>
                        <a:ext uri="{FAA26D3D-D897-4be2-8F04-BA451C77F1D7}">
                          <ma14:placeholderFlag xmlns=""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6" name="Object 2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3162" y="4004816"/>
          <a:ext cx="5108918" cy="129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4493777" imgH="1139757" progId="ChemDraw.Document.6.0">
                  <p:embed/>
                </p:oleObj>
              </mc:Choice>
              <mc:Fallback>
                <p:oleObj name="CS ChemDraw Drawing" r:id="rId6" imgW="4493777" imgH="1139757" progId="ChemDraw.Document.6.0">
                  <p:embed/>
                  <p:pic>
                    <p:nvPicPr>
                      <p:cNvPr id="10447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62" y="4004816"/>
                        <a:ext cx="5108918" cy="12963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01985" y="530264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341760" y="879197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04457" name="Line 9"/>
          <p:cNvSpPr>
            <a:spLocks noChangeShapeType="1"/>
          </p:cNvSpPr>
          <p:nvPr/>
        </p:nvSpPr>
        <p:spPr bwMode="auto">
          <a:xfrm flipH="1">
            <a:off x="5003800" y="4581525"/>
            <a:ext cx="50482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5759450" y="4005263"/>
            <a:ext cx="338455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Οι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ισχυρού πεδίου οδηγούν σε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χαμηλού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spin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ενώ οι ασθενούς πεδίου σε υψηλού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spin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 flipV="1">
            <a:off x="7235825" y="3573463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 flipV="1">
            <a:off x="3419475" y="4868863"/>
            <a:ext cx="0" cy="5048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355339" y="5301208"/>
            <a:ext cx="50087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Όταν ένα ηλεκτρόνιο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συζεύγνυται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τότε απαιτείται ένα επιπλέον ποσό ενέργειας (ενέργεια σύζευξης, Σ ή Ρ).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3" y="1347907"/>
            <a:ext cx="896448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ΕΝΕΡΓΕΙΑ ΣΤΑΘΕΡΟΠΟΙΗΣΗΣ ΚΡΥΣΤΑΛΛΙΚΟΥ ΠΕΔΙΟΥ</a:t>
            </a:r>
          </a:p>
          <a:p>
            <a:pPr algn="ctr">
              <a:spcBef>
                <a:spcPct val="50000"/>
              </a:spcBef>
            </a:pP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ΕΣΚΠ= |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n</a:t>
            </a:r>
            <a:r>
              <a:rPr lang="en-US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t2g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x (-4D</a:t>
            </a:r>
            <a:r>
              <a:rPr lang="en-US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q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)+(n</a:t>
            </a:r>
            <a:r>
              <a:rPr lang="en-US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eg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x 6D</a:t>
            </a:r>
            <a:r>
              <a:rPr lang="en-US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q</a:t>
            </a:r>
            <a:r>
              <a:rPr lang="en-US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)| 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3" grpId="0"/>
      <p:bldP spid="104457" grpId="0" animBg="1"/>
      <p:bldP spid="104475" grpId="0"/>
      <p:bldP spid="104478" grpId="0" animBg="1"/>
      <p:bldP spid="104479" grpId="0" animBg="1"/>
      <p:bldP spid="1044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133136" name="Object 16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5617" y="2349500"/>
          <a:ext cx="6912372" cy="171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646177" imgH="1150296" progId="ChemDraw.Document.6.0">
                  <p:embed/>
                </p:oleObj>
              </mc:Choice>
              <mc:Fallback>
                <p:oleObj name="CS ChemDraw Drawing" r:id="rId2" imgW="4646177" imgH="1150296" progId="ChemDraw.Document.6.0">
                  <p:embed/>
                  <p:pic>
                    <p:nvPicPr>
                      <p:cNvPr id="133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7" y="2349500"/>
                        <a:ext cx="6912372" cy="1712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1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7624" y="4365104"/>
          <a:ext cx="6336108" cy="2017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474086" imgH="1424562" progId="ChemDraw.Document.6.0">
                  <p:embed/>
                </p:oleObj>
              </mc:Choice>
              <mc:Fallback>
                <p:oleObj name="CS ChemDraw Drawing" r:id="rId4" imgW="4474086" imgH="1424562" progId="ChemDraw.Document.6.0">
                  <p:embed/>
                  <p:pic>
                    <p:nvPicPr>
                      <p:cNvPr id="13314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365104"/>
                        <a:ext cx="6336108" cy="20175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11188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476375" y="1341438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5" grpId="0"/>
      <p:bldP spid="133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60388" y="776287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27088" y="1546225"/>
            <a:ext cx="7273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Γιατί υπάρχουν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με υψηλό και χαμηλό </a:t>
            </a:r>
            <a:r>
              <a:rPr lang="en-GB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spin;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492896"/>
            <a:ext cx="7797046" cy="242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2555776" y="5222874"/>
            <a:ext cx="129698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/>
              <a:t>Δ</a:t>
            </a:r>
            <a:r>
              <a:rPr lang="el-GR" sz="2400" b="1" baseline="-25000" dirty="0"/>
              <a:t>0</a:t>
            </a:r>
            <a:r>
              <a:rPr lang="el-GR" sz="2400" b="1" dirty="0"/>
              <a:t> &lt; Σ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6516216" y="5222873"/>
            <a:ext cx="129698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dirty="0"/>
              <a:t>Δ</a:t>
            </a:r>
            <a:r>
              <a:rPr lang="el-GR" sz="2400" b="1" baseline="-25000" dirty="0"/>
              <a:t>0</a:t>
            </a:r>
            <a:r>
              <a:rPr lang="el-GR" sz="2400" b="1" dirty="0"/>
              <a:t> &gt; 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/>
      <p:bldP spid="109573" grpId="0"/>
      <p:bldP spid="109577" grpId="0" animBg="1"/>
      <p:bldP spid="1095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110614" name="Object 22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2429568"/>
          <a:ext cx="2736850" cy="2007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500803" imgH="1100036" progId="ChemDraw.Document.6.0">
                  <p:embed/>
                </p:oleObj>
              </mc:Choice>
              <mc:Fallback>
                <p:oleObj name="CS ChemDraw Drawing" r:id="rId2" imgW="1500803" imgH="1100036" progId="ChemDraw.Document.6.0">
                  <p:embed/>
                  <p:pic>
                    <p:nvPicPr>
                      <p:cNvPr id="11061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429568"/>
                        <a:ext cx="2736850" cy="2007495"/>
                      </a:xfrm>
                      <a:prstGeom prst="rect">
                        <a:avLst/>
                      </a:prstGeom>
                      <a:noFill/>
                      <a:extLst>
                        <a:ext uri="{FAA26D3D-D897-4be2-8F04-BA451C77F1D7}">
                          <ma14:placeholderFlag xmlns=""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5" name="Object 23"/>
          <p:cNvGraphicFramePr>
            <a:graphicFrameLocks noGrp="1" noChangeAspect="1"/>
          </p:cNvGraphicFramePr>
          <p:nvPr>
            <p:ph sz="half" idx="2"/>
          </p:nvPr>
        </p:nvGraphicFramePr>
        <p:xfrm>
          <a:off x="5292724" y="2589716"/>
          <a:ext cx="2663651" cy="1953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500803" imgH="1100036" progId="ChemDraw.Document.6.0">
                  <p:embed/>
                </p:oleObj>
              </mc:Choice>
              <mc:Fallback>
                <p:oleObj name="CS ChemDraw Drawing" r:id="rId4" imgW="1500803" imgH="1100036" progId="ChemDraw.Document.6.0">
                  <p:embed/>
                  <p:pic>
                    <p:nvPicPr>
                      <p:cNvPr id="1106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100000" contrast="-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4" y="2589716"/>
                        <a:ext cx="2663651" cy="1953710"/>
                      </a:xfrm>
                      <a:prstGeom prst="rect">
                        <a:avLst/>
                      </a:prstGeom>
                      <a:noFill/>
                      <a:extLst>
                        <a:ext uri="{FAA26D3D-D897-4be2-8F04-BA451C77F1D7}">
                          <ma14:placeholderFlag xmlns=""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611188" y="1193800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827088" y="1830388"/>
            <a:ext cx="7273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Μαγνητικές ιδιότητες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68313" y="5157788"/>
            <a:ext cx="3095625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</a:rPr>
              <a:t>Παραμαγνητικό</a:t>
            </a:r>
          </a:p>
          <a:p>
            <a:pPr algn="ctr">
              <a:spcBef>
                <a:spcPct val="50000"/>
              </a:spcBef>
            </a:pPr>
            <a:r>
              <a:rPr lang="el-GR" sz="2400" b="1" dirty="0" err="1"/>
              <a:t>Ασύζευκτα</a:t>
            </a:r>
            <a:r>
              <a:rPr lang="el-GR" sz="2400" b="1" dirty="0"/>
              <a:t> ηλεκτρόνια</a:t>
            </a:r>
            <a:r>
              <a:rPr lang="el-GR" sz="2400" dirty="0"/>
              <a:t> 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V="1">
            <a:off x="2268538" y="4652963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4787900" y="5157788"/>
            <a:ext cx="3095625" cy="13849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</a:rPr>
              <a:t>Διαμαγνητικό</a:t>
            </a:r>
            <a:endParaRPr lang="el-GR" sz="2400" b="1" dirty="0">
              <a:solidFill>
                <a:srgbClr val="00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l-GR" sz="2400" b="1" dirty="0"/>
              <a:t>Συζευγμένα ηλεκτρόνια</a:t>
            </a:r>
            <a:r>
              <a:rPr lang="el-GR" sz="2400" dirty="0"/>
              <a:t> </a:t>
            </a: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V="1">
            <a:off x="6011863" y="4652963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  <p:bldP spid="110597" grpId="0"/>
      <p:bldP spid="110605" grpId="0" animBg="1"/>
      <p:bldP spid="110606" grpId="0" animBg="1"/>
      <p:bldP spid="110607" grpId="0" animBg="1"/>
      <p:bldP spid="1106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11188" y="9048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827088" y="1484313"/>
            <a:ext cx="7273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Έγχρωμα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1162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948238"/>
            <a:ext cx="45910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30" name="Line 14"/>
          <p:cNvSpPr>
            <a:spLocks noChangeShapeType="1"/>
          </p:cNvSpPr>
          <p:nvPr/>
        </p:nvSpPr>
        <p:spPr bwMode="auto">
          <a:xfrm flipH="1">
            <a:off x="2339975" y="4581525"/>
            <a:ext cx="4321175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7019925" y="4357688"/>
            <a:ext cx="151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Ενέργεια</a:t>
            </a:r>
          </a:p>
        </p:txBody>
      </p:sp>
      <p:sp>
        <p:nvSpPr>
          <p:cNvPr id="111674" name="Text Box 58"/>
          <p:cNvSpPr txBox="1">
            <a:spLocks noChangeArrowheads="1"/>
          </p:cNvSpPr>
          <p:nvPr/>
        </p:nvSpPr>
        <p:spPr bwMode="auto">
          <a:xfrm>
            <a:off x="323850" y="2466975"/>
            <a:ext cx="8424863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χρώμα οφείλεται σε διεγέρσεις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d-d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Απαραίτητη προϋπόθεση, τα τροχιακά υψηλής ενέργειας να μην είναι κατειλημμένα. Αν είναι κατειλημμένα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άχρωμο.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7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7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16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1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/>
      <p:bldP spid="111621" grpId="0"/>
      <p:bldP spid="111630" grpId="0" animBg="1"/>
      <p:bldP spid="111631" grpId="0"/>
      <p:bldP spid="111674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28675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15950" y="601422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772319" y="1100691"/>
            <a:ext cx="7273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Έγχρωμα </a:t>
            </a:r>
            <a:r>
              <a:rPr lang="el-GR" sz="28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8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81200" y="2349500"/>
            <a:ext cx="4632326" cy="1219200"/>
            <a:chOff x="1248" y="2840"/>
            <a:chExt cx="2918" cy="768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248" y="2840"/>
              <a:ext cx="2918" cy="768"/>
              <a:chOff x="1248" y="2798"/>
              <a:chExt cx="2918" cy="768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1248" y="2798"/>
                <a:ext cx="2918" cy="768"/>
                <a:chOff x="1248" y="1056"/>
                <a:chExt cx="2918" cy="768"/>
              </a:xfrm>
            </p:grpSpPr>
            <p:sp>
              <p:nvSpPr>
                <p:cNvPr id="124953" name="Line 12"/>
                <p:cNvSpPr>
                  <a:spLocks noChangeShapeType="1"/>
                </p:cNvSpPr>
                <p:nvPr/>
              </p:nvSpPr>
              <p:spPr bwMode="auto">
                <a:xfrm>
                  <a:off x="1392" y="1200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54" name="Line 13"/>
                <p:cNvSpPr>
                  <a:spLocks noChangeShapeType="1"/>
                </p:cNvSpPr>
                <p:nvPr/>
              </p:nvSpPr>
              <p:spPr bwMode="auto">
                <a:xfrm>
                  <a:off x="1728" y="1200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55" name="Line 14"/>
                <p:cNvSpPr>
                  <a:spLocks noChangeShapeType="1"/>
                </p:cNvSpPr>
                <p:nvPr/>
              </p:nvSpPr>
              <p:spPr bwMode="auto">
                <a:xfrm>
                  <a:off x="1585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56" name="Line 1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57" name="Line 16"/>
                <p:cNvSpPr>
                  <a:spLocks noChangeShapeType="1"/>
                </p:cNvSpPr>
                <p:nvPr/>
              </p:nvSpPr>
              <p:spPr bwMode="auto">
                <a:xfrm>
                  <a:off x="1920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58" name="Rectangle 17"/>
                <p:cNvSpPr>
                  <a:spLocks noChangeArrowheads="1"/>
                </p:cNvSpPr>
                <p:nvPr/>
              </p:nvSpPr>
              <p:spPr bwMode="auto">
                <a:xfrm>
                  <a:off x="2064" y="1056"/>
                  <a:ext cx="257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b="1" dirty="0" err="1">
                      <a:latin typeface="Helvetica" charset="0"/>
                    </a:rPr>
                    <a:t>e</a:t>
                  </a:r>
                  <a:r>
                    <a:rPr lang="en-GB" b="1" baseline="-20000" dirty="0" err="1">
                      <a:latin typeface="Helvetica" charset="0"/>
                    </a:rPr>
                    <a:t>g</a:t>
                  </a:r>
                  <a:endParaRPr lang="en-GB" b="1" dirty="0">
                    <a:latin typeface="Helvetica" charset="0"/>
                  </a:endParaRPr>
                </a:p>
              </p:txBody>
            </p:sp>
            <p:sp>
              <p:nvSpPr>
                <p:cNvPr id="124959" name="Rectangle 18"/>
                <p:cNvSpPr>
                  <a:spLocks noChangeArrowheads="1"/>
                </p:cNvSpPr>
                <p:nvPr/>
              </p:nvSpPr>
              <p:spPr bwMode="auto">
                <a:xfrm>
                  <a:off x="2208" y="1584"/>
                  <a:ext cx="27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b="1" dirty="0">
                      <a:latin typeface="Helvetica" charset="0"/>
                    </a:rPr>
                    <a:t>t</a:t>
                  </a:r>
                  <a:r>
                    <a:rPr lang="en-GB" b="1" baseline="-20000" dirty="0">
                      <a:latin typeface="Helvetica" charset="0"/>
                    </a:rPr>
                    <a:t>2g</a:t>
                  </a:r>
                </a:p>
              </p:txBody>
            </p:sp>
            <p:sp>
              <p:nvSpPr>
                <p:cNvPr id="12496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344" y="1584"/>
                  <a:ext cx="0" cy="240"/>
                </a:xfrm>
                <a:prstGeom prst="line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1" name="Line 20"/>
                <p:cNvSpPr>
                  <a:spLocks noChangeShapeType="1"/>
                </p:cNvSpPr>
                <p:nvPr/>
              </p:nvSpPr>
              <p:spPr bwMode="auto">
                <a:xfrm>
                  <a:off x="3072" y="1200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2" name="Line 21"/>
                <p:cNvSpPr>
                  <a:spLocks noChangeShapeType="1"/>
                </p:cNvSpPr>
                <p:nvPr/>
              </p:nvSpPr>
              <p:spPr bwMode="auto">
                <a:xfrm>
                  <a:off x="3408" y="1200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3" name="Line 22"/>
                <p:cNvSpPr>
                  <a:spLocks noChangeShapeType="1"/>
                </p:cNvSpPr>
                <p:nvPr/>
              </p:nvSpPr>
              <p:spPr bwMode="auto">
                <a:xfrm>
                  <a:off x="3265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4" name="Line 23"/>
                <p:cNvSpPr>
                  <a:spLocks noChangeShapeType="1"/>
                </p:cNvSpPr>
                <p:nvPr/>
              </p:nvSpPr>
              <p:spPr bwMode="auto">
                <a:xfrm>
                  <a:off x="2928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5" name="Line 24"/>
                <p:cNvSpPr>
                  <a:spLocks noChangeShapeType="1"/>
                </p:cNvSpPr>
                <p:nvPr/>
              </p:nvSpPr>
              <p:spPr bwMode="auto">
                <a:xfrm>
                  <a:off x="3600" y="1728"/>
                  <a:ext cx="240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6" name="Rectangle 25"/>
                <p:cNvSpPr>
                  <a:spLocks noChangeArrowheads="1"/>
                </p:cNvSpPr>
                <p:nvPr/>
              </p:nvSpPr>
              <p:spPr bwMode="auto">
                <a:xfrm>
                  <a:off x="3888" y="1584"/>
                  <a:ext cx="278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b="1" dirty="0">
                      <a:latin typeface="Helvetica" charset="0"/>
                    </a:rPr>
                    <a:t>t</a:t>
                  </a:r>
                  <a:r>
                    <a:rPr lang="en-GB" b="1" baseline="-20000" dirty="0">
                      <a:latin typeface="Helvetica" charset="0"/>
                    </a:rPr>
                    <a:t>2g</a:t>
                  </a:r>
                </a:p>
              </p:txBody>
            </p:sp>
            <p:sp>
              <p:nvSpPr>
                <p:cNvPr id="12496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3168" y="1056"/>
                  <a:ext cx="0" cy="240"/>
                </a:xfrm>
                <a:prstGeom prst="line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24968" name="AutoShape 27"/>
                <p:cNvSpPr>
                  <a:spLocks noChangeArrowheads="1"/>
                </p:cNvSpPr>
                <p:nvPr/>
              </p:nvSpPr>
              <p:spPr bwMode="auto">
                <a:xfrm>
                  <a:off x="2448" y="1440"/>
                  <a:ext cx="384" cy="96"/>
                </a:xfrm>
                <a:prstGeom prst="rightArrow">
                  <a:avLst>
                    <a:gd name="adj1" fmla="val 50000"/>
                    <a:gd name="adj2" fmla="val 100000"/>
                  </a:avLst>
                </a:prstGeom>
                <a:solidFill>
                  <a:schemeClr val="tx1"/>
                </a:solidFill>
                <a:ln w="6350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24952" name="Rectangle 28"/>
              <p:cNvSpPr>
                <a:spLocks noChangeArrowheads="1"/>
              </p:cNvSpPr>
              <p:nvPr/>
            </p:nvSpPr>
            <p:spPr bwMode="auto">
              <a:xfrm>
                <a:off x="3810" y="2836"/>
                <a:ext cx="25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b="1" dirty="0" err="1">
                    <a:latin typeface="Helvetica" charset="0"/>
                  </a:rPr>
                  <a:t>e</a:t>
                </a:r>
                <a:r>
                  <a:rPr lang="en-GB" b="1" baseline="-20000" dirty="0" err="1">
                    <a:latin typeface="Helvetica" charset="0"/>
                  </a:rPr>
                  <a:t>g</a:t>
                </a:r>
                <a:endParaRPr lang="en-GB" b="1" dirty="0">
                  <a:latin typeface="Helvetica" charset="0"/>
                </a:endParaRPr>
              </a:p>
            </p:txBody>
          </p:sp>
        </p:grpSp>
        <p:sp>
          <p:nvSpPr>
            <p:cNvPr id="124950" name="Text Box 29"/>
            <p:cNvSpPr txBox="1">
              <a:spLocks noChangeArrowheads="1"/>
            </p:cNvSpPr>
            <p:nvPr/>
          </p:nvSpPr>
          <p:spPr bwMode="auto">
            <a:xfrm>
              <a:off x="2448" y="3011"/>
              <a:ext cx="295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i="1" dirty="0" err="1"/>
                <a:t>h</a:t>
              </a:r>
              <a:r>
                <a:rPr lang="en-GB" sz="1400" b="1" i="1" dirty="0" err="1">
                  <a:latin typeface="Symbol" pitchFamily="18" charset="2"/>
                </a:rPr>
                <a:t>n</a:t>
              </a:r>
              <a:endParaRPr lang="en-GB" sz="1400" b="1" i="1" dirty="0">
                <a:latin typeface="Symbol" pitchFamily="18" charset="2"/>
              </a:endParaRPr>
            </a:p>
          </p:txBody>
        </p:sp>
      </p:grpSp>
      <p:sp>
        <p:nvSpPr>
          <p:cNvPr id="113695" name="Text Box 31"/>
          <p:cNvSpPr txBox="1">
            <a:spLocks noChangeArrowheads="1"/>
          </p:cNvSpPr>
          <p:nvPr/>
        </p:nvSpPr>
        <p:spPr bwMode="auto">
          <a:xfrm>
            <a:off x="250825" y="2708275"/>
            <a:ext cx="15843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CC0099"/>
                </a:solidFill>
              </a:rPr>
              <a:t>[Ti(H</a:t>
            </a:r>
            <a:r>
              <a:rPr lang="en-GB" b="1" baseline="-25000">
                <a:solidFill>
                  <a:srgbClr val="CC0099"/>
                </a:solidFill>
              </a:rPr>
              <a:t>2</a:t>
            </a:r>
            <a:r>
              <a:rPr lang="en-GB" b="1">
                <a:solidFill>
                  <a:srgbClr val="CC0099"/>
                </a:solidFill>
              </a:rPr>
              <a:t>O)</a:t>
            </a:r>
            <a:r>
              <a:rPr lang="en-GB" b="1" baseline="-25000">
                <a:solidFill>
                  <a:srgbClr val="CC0099"/>
                </a:solidFill>
              </a:rPr>
              <a:t>6</a:t>
            </a:r>
            <a:r>
              <a:rPr lang="en-GB" b="1">
                <a:solidFill>
                  <a:srgbClr val="CC0099"/>
                </a:solidFill>
              </a:rPr>
              <a:t>]</a:t>
            </a:r>
            <a:r>
              <a:rPr lang="en-GB" b="1" baseline="30000">
                <a:solidFill>
                  <a:srgbClr val="CC0099"/>
                </a:solidFill>
              </a:rPr>
              <a:t>3+</a:t>
            </a:r>
            <a:endParaRPr lang="en-GB" b="1">
              <a:solidFill>
                <a:srgbClr val="CC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b="1"/>
              <a:t>d</a:t>
            </a:r>
            <a:r>
              <a:rPr lang="en-GB" b="1" baseline="30000"/>
              <a:t>1</a:t>
            </a:r>
            <a:endParaRPr lang="el-GR" b="1"/>
          </a:p>
        </p:txBody>
      </p:sp>
      <p:sp>
        <p:nvSpPr>
          <p:cNvPr id="113696" name="Text Box 32"/>
          <p:cNvSpPr txBox="1">
            <a:spLocks noChangeArrowheads="1"/>
          </p:cNvSpPr>
          <p:nvPr/>
        </p:nvSpPr>
        <p:spPr bwMode="auto">
          <a:xfrm>
            <a:off x="6948488" y="2565400"/>
            <a:ext cx="2195512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Δ</a:t>
            </a:r>
            <a:r>
              <a:rPr lang="el-GR" b="1" baseline="-25000"/>
              <a:t>0</a:t>
            </a:r>
            <a:r>
              <a:rPr lang="el-GR" b="1"/>
              <a:t>=243 </a:t>
            </a:r>
            <a:r>
              <a:rPr lang="en-GB" b="1"/>
              <a:t>KJ/mol</a:t>
            </a:r>
          </a:p>
          <a:p>
            <a:pPr>
              <a:spcBef>
                <a:spcPct val="50000"/>
              </a:spcBef>
            </a:pPr>
            <a:r>
              <a:rPr lang="el-GR" b="1"/>
              <a:t>λ= 510 </a:t>
            </a:r>
            <a:r>
              <a:rPr lang="en-GB" b="1"/>
              <a:t>nm</a:t>
            </a:r>
            <a:endParaRPr lang="el-GR" b="1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176588" y="4090987"/>
            <a:ext cx="3176587" cy="2295524"/>
            <a:chOff x="2001" y="2387"/>
            <a:chExt cx="2001" cy="1446"/>
          </a:xfrm>
        </p:grpSpPr>
        <p:sp>
          <p:nvSpPr>
            <p:cNvPr id="124942" name="Rectangle 35"/>
            <p:cNvSpPr>
              <a:spLocks noChangeArrowheads="1"/>
            </p:cNvSpPr>
            <p:nvPr/>
          </p:nvSpPr>
          <p:spPr bwMode="auto">
            <a:xfrm>
              <a:off x="3470" y="3657"/>
              <a:ext cx="38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GB" sz="1200" dirty="0">
                  <a:latin typeface="Symbol" pitchFamily="18" charset="2"/>
                </a:rPr>
                <a:t>l</a:t>
              </a:r>
              <a:r>
                <a:rPr lang="en-GB" sz="1200" dirty="0">
                  <a:latin typeface="Helvetica" charset="0"/>
                </a:rPr>
                <a:t> / nm</a:t>
              </a:r>
            </a:p>
          </p:txBody>
        </p: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001" y="2387"/>
              <a:ext cx="2001" cy="1307"/>
              <a:chOff x="2001" y="2387"/>
              <a:chExt cx="2001" cy="1307"/>
            </a:xfrm>
          </p:grpSpPr>
          <p:sp>
            <p:nvSpPr>
              <p:cNvPr id="124944" name="Line 33"/>
              <p:cNvSpPr>
                <a:spLocks noChangeShapeType="1"/>
              </p:cNvSpPr>
              <p:nvPr/>
            </p:nvSpPr>
            <p:spPr bwMode="auto">
              <a:xfrm>
                <a:off x="2274" y="2387"/>
                <a:ext cx="0" cy="120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lIns="90000" tIns="46800" rIns="90000" bIns="46800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24945" name="Line 34"/>
              <p:cNvSpPr>
                <a:spLocks noChangeShapeType="1"/>
              </p:cNvSpPr>
              <p:nvPr/>
            </p:nvSpPr>
            <p:spPr bwMode="auto">
              <a:xfrm flipV="1">
                <a:off x="2273" y="3587"/>
                <a:ext cx="1729" cy="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lIns="90000" tIns="46800" rIns="90000" bIns="46800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24946" name="Line 37"/>
              <p:cNvSpPr>
                <a:spLocks noChangeShapeType="1"/>
              </p:cNvSpPr>
              <p:nvPr/>
            </p:nvSpPr>
            <p:spPr bwMode="auto">
              <a:xfrm>
                <a:off x="3069" y="2681"/>
                <a:ext cx="0" cy="1013"/>
              </a:xfrm>
              <a:prstGeom prst="line">
                <a:avLst/>
              </a:prstGeom>
              <a:ln>
                <a:headEnd type="triangle" w="med" len="med"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4947" name="Freeform 38"/>
              <p:cNvSpPr>
                <a:spLocks/>
              </p:cNvSpPr>
              <p:nvPr/>
            </p:nvSpPr>
            <p:spPr bwMode="auto">
              <a:xfrm>
                <a:off x="2290" y="2672"/>
                <a:ext cx="1536" cy="912"/>
              </a:xfrm>
              <a:custGeom>
                <a:avLst/>
                <a:gdLst>
                  <a:gd name="T0" fmla="*/ 0 w 1536"/>
                  <a:gd name="T1" fmla="*/ 48 h 912"/>
                  <a:gd name="T2" fmla="*/ 288 w 1536"/>
                  <a:gd name="T3" fmla="*/ 528 h 912"/>
                  <a:gd name="T4" fmla="*/ 720 w 1536"/>
                  <a:gd name="T5" fmla="*/ 48 h 912"/>
                  <a:gd name="T6" fmla="*/ 1008 w 1536"/>
                  <a:gd name="T7" fmla="*/ 240 h 912"/>
                  <a:gd name="T8" fmla="*/ 1200 w 1536"/>
                  <a:gd name="T9" fmla="*/ 768 h 912"/>
                  <a:gd name="T10" fmla="*/ 1536 w 1536"/>
                  <a:gd name="T11" fmla="*/ 912 h 9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36"/>
                  <a:gd name="T19" fmla="*/ 0 h 912"/>
                  <a:gd name="T20" fmla="*/ 1536 w 1536"/>
                  <a:gd name="T21" fmla="*/ 912 h 9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36" h="912">
                    <a:moveTo>
                      <a:pt x="0" y="48"/>
                    </a:moveTo>
                    <a:cubicBezTo>
                      <a:pt x="84" y="288"/>
                      <a:pt x="168" y="528"/>
                      <a:pt x="288" y="528"/>
                    </a:cubicBezTo>
                    <a:cubicBezTo>
                      <a:pt x="408" y="528"/>
                      <a:pt x="600" y="96"/>
                      <a:pt x="720" y="48"/>
                    </a:cubicBezTo>
                    <a:cubicBezTo>
                      <a:pt x="840" y="0"/>
                      <a:pt x="928" y="120"/>
                      <a:pt x="1008" y="240"/>
                    </a:cubicBezTo>
                    <a:cubicBezTo>
                      <a:pt x="1088" y="360"/>
                      <a:pt x="1112" y="656"/>
                      <a:pt x="1200" y="768"/>
                    </a:cubicBezTo>
                    <a:cubicBezTo>
                      <a:pt x="1288" y="880"/>
                      <a:pt x="1412" y="896"/>
                      <a:pt x="1536" y="912"/>
                    </a:cubicBez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l-GR"/>
              </a:p>
            </p:txBody>
          </p:sp>
          <p:sp>
            <p:nvSpPr>
              <p:cNvPr id="124948" name="Rectangle 40"/>
              <p:cNvSpPr>
                <a:spLocks noChangeArrowheads="1"/>
              </p:cNvSpPr>
              <p:nvPr/>
            </p:nvSpPr>
            <p:spPr bwMode="auto">
              <a:xfrm>
                <a:off x="2001" y="2659"/>
                <a:ext cx="199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eaLnBrk="0" hangingPunct="0"/>
                <a:r>
                  <a:rPr lang="en-GB" sz="1600" dirty="0">
                    <a:latin typeface="Helvetica" charset="0"/>
                  </a:rPr>
                  <a:t>A</a:t>
                </a:r>
              </a:p>
            </p:txBody>
          </p:sp>
        </p:grpSp>
      </p:grpSp>
      <p:sp>
        <p:nvSpPr>
          <p:cNvPr id="113708" name="Line 44"/>
          <p:cNvSpPr>
            <a:spLocks noChangeShapeType="1"/>
          </p:cNvSpPr>
          <p:nvPr/>
        </p:nvSpPr>
        <p:spPr bwMode="auto">
          <a:xfrm flipH="1">
            <a:off x="5003800" y="3284538"/>
            <a:ext cx="2160588" cy="12969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3709" name="Text Box 45"/>
          <p:cNvSpPr txBox="1">
            <a:spLocks noChangeArrowheads="1"/>
          </p:cNvSpPr>
          <p:nvPr/>
        </p:nvSpPr>
        <p:spPr bwMode="auto">
          <a:xfrm>
            <a:off x="395288" y="4365625"/>
            <a:ext cx="194468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Φάσμα απορρόφησης</a:t>
            </a:r>
          </a:p>
        </p:txBody>
      </p:sp>
      <p:sp>
        <p:nvSpPr>
          <p:cNvPr id="113710" name="Line 46"/>
          <p:cNvSpPr>
            <a:spLocks noChangeShapeType="1"/>
          </p:cNvSpPr>
          <p:nvPr/>
        </p:nvSpPr>
        <p:spPr bwMode="auto">
          <a:xfrm>
            <a:off x="2627313" y="4797425"/>
            <a:ext cx="576262" cy="287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3712" name="Line 48"/>
          <p:cNvSpPr>
            <a:spLocks noChangeShapeType="1"/>
          </p:cNvSpPr>
          <p:nvPr/>
        </p:nvSpPr>
        <p:spPr bwMode="auto">
          <a:xfrm flipH="1">
            <a:off x="5435600" y="4652963"/>
            <a:ext cx="1296988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3713" name="Text Box 49"/>
          <p:cNvSpPr txBox="1">
            <a:spLocks noChangeArrowheads="1"/>
          </p:cNvSpPr>
          <p:nvPr/>
        </p:nvSpPr>
        <p:spPr bwMode="auto">
          <a:xfrm>
            <a:off x="6877050" y="4508500"/>
            <a:ext cx="19431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Μία περιοχή απορρόφησης</a:t>
            </a:r>
          </a:p>
        </p:txBody>
      </p:sp>
    </p:spTree>
    <p:extLst>
      <p:ext uri="{BB962C8B-B14F-4D97-AF65-F5344CB8AC3E}">
        <p14:creationId xmlns:p14="http://schemas.microsoft.com/office/powerpoint/2010/main" val="141612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/>
      <p:bldP spid="113669" grpId="0"/>
      <p:bldP spid="113695" grpId="0"/>
      <p:bldP spid="113696" grpId="0" animBg="1"/>
      <p:bldP spid="113708" grpId="0" animBg="1"/>
      <p:bldP spid="113709" grpId="0" animBg="1"/>
      <p:bldP spid="113710" grpId="0" animBg="1"/>
      <p:bldP spid="113712" grpId="0" animBg="1"/>
      <p:bldP spid="1137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98513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630238" y="637381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16768" y="1046957"/>
            <a:ext cx="7273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Έγχρωμα </a:t>
            </a:r>
            <a:r>
              <a:rPr lang="el-GR" sz="28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8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269875" y="1583005"/>
            <a:ext cx="8424863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περισσότερα από ένα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ηλεκτρόνια δίνουν πολυπλοκότερα φάσματα απορρόφησης , επειδή είναι πιθανές περισσότερες από δύο ηλεκτρονικές διατάξεις.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χρώμα που παρατηρείται τότε είναι αποτέλεσμα δύο ή περισσοτέρων διαφορετικών απορροφήσεων.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339976" y="4303713"/>
            <a:ext cx="2346326" cy="1360487"/>
            <a:chOff x="1680" y="1161"/>
            <a:chExt cx="1478" cy="857"/>
          </a:xfrm>
        </p:grpSpPr>
        <p:sp>
          <p:nvSpPr>
            <p:cNvPr id="125971" name="Rectangle 57"/>
            <p:cNvSpPr>
              <a:spLocks noChangeArrowheads="1"/>
            </p:cNvSpPr>
            <p:nvPr/>
          </p:nvSpPr>
          <p:spPr bwMode="auto">
            <a:xfrm>
              <a:off x="2880" y="1785"/>
              <a:ext cx="278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 dirty="0">
                  <a:latin typeface="Helvetica" charset="0"/>
                </a:rPr>
                <a:t>t</a:t>
              </a:r>
              <a:r>
                <a:rPr lang="en-GB" b="1" baseline="-20000" dirty="0">
                  <a:latin typeface="Helvetica" charset="0"/>
                </a:rPr>
                <a:t>2g</a:t>
              </a:r>
            </a:p>
          </p:txBody>
        </p:sp>
        <p:sp>
          <p:nvSpPr>
            <p:cNvPr id="125972" name="Rectangle 58"/>
            <p:cNvSpPr>
              <a:spLocks noChangeArrowheads="1"/>
            </p:cNvSpPr>
            <p:nvPr/>
          </p:nvSpPr>
          <p:spPr bwMode="auto">
            <a:xfrm>
              <a:off x="2688" y="1161"/>
              <a:ext cx="257" cy="2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 dirty="0" err="1">
                  <a:latin typeface="Helvetica" charset="0"/>
                </a:rPr>
                <a:t>e</a:t>
              </a:r>
              <a:r>
                <a:rPr lang="en-GB" b="1" baseline="-20000" dirty="0" err="1">
                  <a:latin typeface="Helvetica" charset="0"/>
                </a:rPr>
                <a:t>g</a:t>
              </a:r>
              <a:endParaRPr lang="en-GB" b="1" dirty="0">
                <a:latin typeface="Helvetica" charset="0"/>
              </a:endParaRPr>
            </a:p>
          </p:txBody>
        </p:sp>
        <p:sp>
          <p:nvSpPr>
            <p:cNvPr id="125973" name="Line 59"/>
            <p:cNvSpPr>
              <a:spLocks noChangeShapeType="1"/>
            </p:cNvSpPr>
            <p:nvPr/>
          </p:nvSpPr>
          <p:spPr bwMode="auto">
            <a:xfrm flipV="1">
              <a:off x="1824" y="1808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4" name="Line 60"/>
            <p:cNvSpPr>
              <a:spLocks noChangeShapeType="1"/>
            </p:cNvSpPr>
            <p:nvPr/>
          </p:nvSpPr>
          <p:spPr bwMode="auto">
            <a:xfrm flipH="1">
              <a:off x="1872" y="1824"/>
              <a:ext cx="0" cy="159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5" name="Line 61"/>
            <p:cNvSpPr>
              <a:spLocks noChangeShapeType="1"/>
            </p:cNvSpPr>
            <p:nvPr/>
          </p:nvSpPr>
          <p:spPr bwMode="auto">
            <a:xfrm flipV="1">
              <a:off x="2208" y="1823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6" name="Line 62"/>
            <p:cNvSpPr>
              <a:spLocks noChangeShapeType="1"/>
            </p:cNvSpPr>
            <p:nvPr/>
          </p:nvSpPr>
          <p:spPr bwMode="auto">
            <a:xfrm>
              <a:off x="2256" y="1824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7" name="Line 63"/>
            <p:cNvSpPr>
              <a:spLocks noChangeShapeType="1"/>
            </p:cNvSpPr>
            <p:nvPr/>
          </p:nvSpPr>
          <p:spPr bwMode="auto">
            <a:xfrm flipV="1">
              <a:off x="2640" y="1801"/>
              <a:ext cx="0" cy="166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8" name="Line 64"/>
            <p:cNvSpPr>
              <a:spLocks noChangeShapeType="1"/>
            </p:cNvSpPr>
            <p:nvPr/>
          </p:nvSpPr>
          <p:spPr bwMode="auto">
            <a:xfrm>
              <a:off x="2688" y="1824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9" name="Line 65"/>
            <p:cNvSpPr>
              <a:spLocks noChangeShapeType="1"/>
            </p:cNvSpPr>
            <p:nvPr/>
          </p:nvSpPr>
          <p:spPr bwMode="auto">
            <a:xfrm flipV="1">
              <a:off x="2064" y="1200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80" name="Line 66"/>
            <p:cNvSpPr>
              <a:spLocks noChangeShapeType="1"/>
            </p:cNvSpPr>
            <p:nvPr/>
          </p:nvSpPr>
          <p:spPr bwMode="auto">
            <a:xfrm flipV="1">
              <a:off x="2496" y="1200"/>
              <a:ext cx="0" cy="144"/>
            </a:xfrm>
            <a:prstGeom prst="line">
              <a:avLst/>
            </a:prstGeom>
            <a:noFill/>
            <a:ln w="1524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680" y="1310"/>
              <a:ext cx="1152" cy="610"/>
              <a:chOff x="1968" y="2126"/>
              <a:chExt cx="912" cy="754"/>
            </a:xfrm>
          </p:grpSpPr>
          <p:sp>
            <p:nvSpPr>
              <p:cNvPr id="125982" name="Line 68"/>
              <p:cNvSpPr>
                <a:spLocks noChangeShapeType="1"/>
              </p:cNvSpPr>
              <p:nvPr/>
            </p:nvSpPr>
            <p:spPr bwMode="auto">
              <a:xfrm>
                <a:off x="2496" y="2126"/>
                <a:ext cx="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983" name="Line 69"/>
              <p:cNvSpPr>
                <a:spLocks noChangeShapeType="1"/>
              </p:cNvSpPr>
              <p:nvPr/>
            </p:nvSpPr>
            <p:spPr bwMode="auto">
              <a:xfrm>
                <a:off x="2160" y="2126"/>
                <a:ext cx="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984" name="Line 70"/>
              <p:cNvSpPr>
                <a:spLocks noChangeShapeType="1"/>
              </p:cNvSpPr>
              <p:nvPr/>
            </p:nvSpPr>
            <p:spPr bwMode="auto">
              <a:xfrm>
                <a:off x="2304" y="2880"/>
                <a:ext cx="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985" name="Line 71"/>
              <p:cNvSpPr>
                <a:spLocks noChangeShapeType="1"/>
              </p:cNvSpPr>
              <p:nvPr/>
            </p:nvSpPr>
            <p:spPr bwMode="auto">
              <a:xfrm>
                <a:off x="1968" y="2880"/>
                <a:ext cx="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25986" name="Line 72"/>
              <p:cNvSpPr>
                <a:spLocks noChangeShapeType="1"/>
              </p:cNvSpPr>
              <p:nvPr/>
            </p:nvSpPr>
            <p:spPr bwMode="auto">
              <a:xfrm>
                <a:off x="2640" y="2880"/>
                <a:ext cx="2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5364163" y="4149725"/>
            <a:ext cx="3124200" cy="1905000"/>
            <a:chOff x="3456" y="960"/>
            <a:chExt cx="1968" cy="1200"/>
          </a:xfrm>
        </p:grpSpPr>
        <p:sp>
          <p:nvSpPr>
            <p:cNvPr id="125967" name="Rectangle 74"/>
            <p:cNvSpPr>
              <a:spLocks noChangeArrowheads="1"/>
            </p:cNvSpPr>
            <p:nvPr/>
          </p:nvSpPr>
          <p:spPr bwMode="auto">
            <a:xfrm>
              <a:off x="3456" y="1152"/>
              <a:ext cx="199" cy="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eaLnBrk="0" hangingPunct="0"/>
              <a:r>
                <a:rPr lang="en-GB" sz="1600" b="1" dirty="0">
                  <a:latin typeface="Helvetica" charset="0"/>
                </a:rPr>
                <a:t>A</a:t>
              </a:r>
            </a:p>
          </p:txBody>
        </p:sp>
        <p:sp>
          <p:nvSpPr>
            <p:cNvPr id="125968" name="Line 75"/>
            <p:cNvSpPr>
              <a:spLocks noChangeShapeType="1"/>
            </p:cNvSpPr>
            <p:nvPr/>
          </p:nvSpPr>
          <p:spPr bwMode="auto">
            <a:xfrm>
              <a:off x="3648" y="2160"/>
              <a:ext cx="17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69" name="Line 76"/>
            <p:cNvSpPr>
              <a:spLocks noChangeShapeType="1"/>
            </p:cNvSpPr>
            <p:nvPr/>
          </p:nvSpPr>
          <p:spPr bwMode="auto">
            <a:xfrm>
              <a:off x="3648" y="1152"/>
              <a:ext cx="0" cy="100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el-GR"/>
            </a:p>
          </p:txBody>
        </p:sp>
        <p:sp>
          <p:nvSpPr>
            <p:cNvPr id="125970" name="Freeform 77"/>
            <p:cNvSpPr>
              <a:spLocks/>
            </p:cNvSpPr>
            <p:nvPr/>
          </p:nvSpPr>
          <p:spPr bwMode="auto">
            <a:xfrm>
              <a:off x="3696" y="960"/>
              <a:ext cx="1680" cy="1136"/>
            </a:xfrm>
            <a:custGeom>
              <a:avLst/>
              <a:gdLst>
                <a:gd name="T0" fmla="*/ 0 w 1728"/>
                <a:gd name="T1" fmla="*/ 5346 h 752"/>
                <a:gd name="T2" fmla="*/ 167 w 1728"/>
                <a:gd name="T3" fmla="*/ 4591 h 752"/>
                <a:gd name="T4" fmla="*/ 292 w 1728"/>
                <a:gd name="T5" fmla="*/ 441 h 752"/>
                <a:gd name="T6" fmla="*/ 375 w 1728"/>
                <a:gd name="T7" fmla="*/ 1952 h 752"/>
                <a:gd name="T8" fmla="*/ 417 w 1728"/>
                <a:gd name="T9" fmla="*/ 4591 h 752"/>
                <a:gd name="T10" fmla="*/ 543 w 1728"/>
                <a:gd name="T11" fmla="*/ 5730 h 752"/>
                <a:gd name="T12" fmla="*/ 667 w 1728"/>
                <a:gd name="T13" fmla="*/ 3836 h 752"/>
                <a:gd name="T14" fmla="*/ 751 w 1728"/>
                <a:gd name="T15" fmla="*/ 3836 h 752"/>
                <a:gd name="T16" fmla="*/ 833 w 1728"/>
                <a:gd name="T17" fmla="*/ 3836 h 752"/>
                <a:gd name="T18" fmla="*/ 959 w 1728"/>
                <a:gd name="T19" fmla="*/ 5730 h 752"/>
                <a:gd name="T20" fmla="*/ 1126 w 1728"/>
                <a:gd name="T21" fmla="*/ 4219 h 752"/>
                <a:gd name="T22" fmla="*/ 1250 w 1728"/>
                <a:gd name="T23" fmla="*/ 4591 h 752"/>
                <a:gd name="T24" fmla="*/ 1376 w 1728"/>
                <a:gd name="T25" fmla="*/ 5730 h 752"/>
                <a:gd name="T26" fmla="*/ 1501 w 1728"/>
                <a:gd name="T27" fmla="*/ 5730 h 7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28"/>
                <a:gd name="T43" fmla="*/ 0 h 752"/>
                <a:gd name="T44" fmla="*/ 1728 w 1728"/>
                <a:gd name="T45" fmla="*/ 752 h 7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28" h="752">
                  <a:moveTo>
                    <a:pt x="0" y="680"/>
                  </a:moveTo>
                  <a:cubicBezTo>
                    <a:pt x="68" y="684"/>
                    <a:pt x="136" y="688"/>
                    <a:pt x="192" y="584"/>
                  </a:cubicBezTo>
                  <a:cubicBezTo>
                    <a:pt x="248" y="480"/>
                    <a:pt x="296" y="112"/>
                    <a:pt x="336" y="56"/>
                  </a:cubicBezTo>
                  <a:cubicBezTo>
                    <a:pt x="376" y="0"/>
                    <a:pt x="408" y="160"/>
                    <a:pt x="432" y="248"/>
                  </a:cubicBezTo>
                  <a:cubicBezTo>
                    <a:pt x="456" y="336"/>
                    <a:pt x="448" y="504"/>
                    <a:pt x="480" y="584"/>
                  </a:cubicBezTo>
                  <a:cubicBezTo>
                    <a:pt x="512" y="664"/>
                    <a:pt x="576" y="744"/>
                    <a:pt x="624" y="728"/>
                  </a:cubicBezTo>
                  <a:cubicBezTo>
                    <a:pt x="672" y="712"/>
                    <a:pt x="728" y="528"/>
                    <a:pt x="768" y="488"/>
                  </a:cubicBezTo>
                  <a:cubicBezTo>
                    <a:pt x="808" y="448"/>
                    <a:pt x="832" y="488"/>
                    <a:pt x="864" y="488"/>
                  </a:cubicBezTo>
                  <a:cubicBezTo>
                    <a:pt x="896" y="488"/>
                    <a:pt x="920" y="448"/>
                    <a:pt x="960" y="488"/>
                  </a:cubicBezTo>
                  <a:cubicBezTo>
                    <a:pt x="1000" y="528"/>
                    <a:pt x="1048" y="720"/>
                    <a:pt x="1104" y="728"/>
                  </a:cubicBezTo>
                  <a:cubicBezTo>
                    <a:pt x="1160" y="736"/>
                    <a:pt x="1240" y="560"/>
                    <a:pt x="1296" y="536"/>
                  </a:cubicBezTo>
                  <a:cubicBezTo>
                    <a:pt x="1352" y="512"/>
                    <a:pt x="1392" y="552"/>
                    <a:pt x="1440" y="584"/>
                  </a:cubicBezTo>
                  <a:cubicBezTo>
                    <a:pt x="1488" y="616"/>
                    <a:pt x="1536" y="704"/>
                    <a:pt x="1584" y="728"/>
                  </a:cubicBezTo>
                  <a:cubicBezTo>
                    <a:pt x="1632" y="752"/>
                    <a:pt x="1680" y="740"/>
                    <a:pt x="1728" y="728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l-GR"/>
            </a:p>
          </p:txBody>
        </p:sp>
      </p:grpSp>
      <p:sp>
        <p:nvSpPr>
          <p:cNvPr id="112718" name="Rectangle 78"/>
          <p:cNvSpPr>
            <a:spLocks noChangeArrowheads="1"/>
          </p:cNvSpPr>
          <p:nvPr/>
        </p:nvSpPr>
        <p:spPr bwMode="auto">
          <a:xfrm>
            <a:off x="103245" y="4652963"/>
            <a:ext cx="1596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2000" b="1" dirty="0"/>
              <a:t>[Ni(OH</a:t>
            </a:r>
            <a:r>
              <a:rPr lang="en-GB" sz="2000" b="1" baseline="-20000" dirty="0"/>
              <a:t>2</a:t>
            </a:r>
            <a:r>
              <a:rPr lang="en-GB" sz="2000" b="1" dirty="0"/>
              <a:t>)</a:t>
            </a:r>
            <a:r>
              <a:rPr lang="en-GB" sz="2000" b="1" baseline="-20000" dirty="0"/>
              <a:t>6</a:t>
            </a:r>
            <a:r>
              <a:rPr lang="en-GB" sz="2000" b="1" dirty="0"/>
              <a:t>]</a:t>
            </a:r>
            <a:r>
              <a:rPr lang="en-GB" sz="2000" b="1" baseline="26000" dirty="0"/>
              <a:t>2+ </a:t>
            </a:r>
            <a:endParaRPr lang="el-GR" sz="2000" b="1" dirty="0"/>
          </a:p>
          <a:p>
            <a:pPr algn="ctr" eaLnBrk="0" hangingPunct="0"/>
            <a:r>
              <a:rPr lang="en-GB" sz="2000" b="1" dirty="0"/>
              <a:t> d</a:t>
            </a:r>
            <a:r>
              <a:rPr lang="en-GB" sz="2000" b="1" baseline="30000" dirty="0"/>
              <a:t>8</a:t>
            </a:r>
            <a:r>
              <a:rPr lang="en-GB" sz="2000" b="1" dirty="0"/>
              <a:t> </a:t>
            </a:r>
          </a:p>
        </p:txBody>
      </p:sp>
      <p:sp>
        <p:nvSpPr>
          <p:cNvPr id="112719" name="Text Box 79"/>
          <p:cNvSpPr txBox="1">
            <a:spLocks noChangeArrowheads="1"/>
          </p:cNvSpPr>
          <p:nvPr/>
        </p:nvSpPr>
        <p:spPr bwMode="auto">
          <a:xfrm>
            <a:off x="7092950" y="6092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/>
              <a:t>λ</a:t>
            </a:r>
          </a:p>
        </p:txBody>
      </p:sp>
      <p:sp>
        <p:nvSpPr>
          <p:cNvPr id="112720" name="Text Box 80"/>
          <p:cNvSpPr txBox="1">
            <a:spLocks noChangeArrowheads="1"/>
          </p:cNvSpPr>
          <p:nvPr/>
        </p:nvSpPr>
        <p:spPr bwMode="auto">
          <a:xfrm>
            <a:off x="755650" y="6165850"/>
            <a:ext cx="36734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/>
              <a:t>Τρεις περιοχές απορρόφησης</a:t>
            </a:r>
          </a:p>
        </p:txBody>
      </p:sp>
      <p:sp>
        <p:nvSpPr>
          <p:cNvPr id="112721" name="Line 81"/>
          <p:cNvSpPr>
            <a:spLocks noChangeShapeType="1"/>
          </p:cNvSpPr>
          <p:nvPr/>
        </p:nvSpPr>
        <p:spPr bwMode="auto">
          <a:xfrm flipV="1">
            <a:off x="4787900" y="5157788"/>
            <a:ext cx="1152525" cy="935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22" name="Line 82"/>
          <p:cNvSpPr>
            <a:spLocks noChangeShapeType="1"/>
          </p:cNvSpPr>
          <p:nvPr/>
        </p:nvSpPr>
        <p:spPr bwMode="auto">
          <a:xfrm flipV="1">
            <a:off x="4716463" y="5589588"/>
            <a:ext cx="2303462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23" name="Line 83"/>
          <p:cNvSpPr>
            <a:spLocks noChangeShapeType="1"/>
          </p:cNvSpPr>
          <p:nvPr/>
        </p:nvSpPr>
        <p:spPr bwMode="auto">
          <a:xfrm flipV="1">
            <a:off x="4787900" y="5805488"/>
            <a:ext cx="302418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77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/>
      <p:bldP spid="112645" grpId="0"/>
      <p:bldP spid="112670" grpId="0" build="p" animBg="1"/>
      <p:bldP spid="112718" grpId="0"/>
      <p:bldP spid="112719" grpId="0"/>
      <p:bldP spid="112720" grpId="0" animBg="1"/>
      <p:bldP spid="112721" grpId="0" animBg="1"/>
      <p:bldP spid="112722" grpId="0" animBg="1"/>
      <p:bldP spid="1127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δεσμού σθένους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468313" y="2565400"/>
            <a:ext cx="8208962" cy="32778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έχει βρεθεί ότι 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διαμαγνητικό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To Co</a:t>
            </a:r>
            <a:r>
              <a:rPr lang="en-GB" sz="2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φορτίο +3. 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έχει αριθμό σύνταξης 6 και επομένως 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οκταεδρικό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GB" sz="2000" b="1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To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ηλεκτρονική δομή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Ar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]3d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7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4s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GB" sz="2000" b="1" baseline="30000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Επομένως το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ηλεκτρονική δομή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Ar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]3d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endParaRPr lang="el-GR" b="1" dirty="0"/>
          </a:p>
        </p:txBody>
      </p:sp>
      <p:sp>
        <p:nvSpPr>
          <p:cNvPr id="108549" name="Text Box 22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8550" name="Text Box 25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013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3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0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0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7" grpId="0"/>
      <p:bldP spid="90132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206375" y="548680"/>
            <a:ext cx="8964488" cy="5984875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n-US" sz="28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ΑΣΚΗΣΕΙΣ</a:t>
            </a:r>
          </a:p>
          <a:p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Ποιός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ο τύπος του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βρωμίδο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του τρις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αιθυλενοδιαμμινο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κοβαλτίου (ΙΙΙ),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ποιά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η δομή και οι μαγνητικές του ιδιότητες; είναι έγχρωμο; </a:t>
            </a:r>
            <a:endParaRPr lang="en-US" altLang="en-US" sz="2200" b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Ποιός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ο τύπος του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χλωρίδο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του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τετραϋδατοδιχλωροχρωμίου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(ΙΙΙ),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ποιός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ο υβριδισμός και οι μαγνητικές του ιδιότητες; Δώστε τον τύπο ενός ισομερούς του αναφέροντας παράλληλα τον τύπο της ισομέρειας.</a:t>
            </a:r>
            <a:endParaRPr lang="en-US" altLang="en-US" sz="2200" b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Ονομάστε το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[</a:t>
            </a:r>
            <a:r>
              <a:rPr lang="en-US" altLang="en-US" sz="2200" b="1" dirty="0" err="1">
                <a:latin typeface="Verdana" charset="0"/>
                <a:ea typeface="Verdana" charset="0"/>
                <a:cs typeface="Verdana" charset="0"/>
              </a:rPr>
              <a:t>CoCl</a:t>
            </a:r>
            <a:r>
              <a:rPr lang="el-GR" alt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n-US" altLang="en-US" sz="2200" b="1" dirty="0">
                <a:latin typeface="Verdana" charset="0"/>
                <a:ea typeface="Verdana" charset="0"/>
                <a:cs typeface="Verdana" charset="0"/>
              </a:rPr>
              <a:t>CN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alt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l-GR" altLang="en-US" sz="2200" b="1" baseline="30000" dirty="0">
                <a:latin typeface="Verdana" charset="0"/>
                <a:ea typeface="Verdana" charset="0"/>
                <a:cs typeface="Verdana" charset="0"/>
              </a:rPr>
              <a:t>3-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και υπολογίστε τις μαγνητικές του ιδιότητες </a:t>
            </a:r>
            <a:endParaRPr lang="en-US" altLang="en-US" sz="2200" b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Ονομάστε το </a:t>
            </a:r>
            <a:r>
              <a:rPr lang="el-GR" altLang="en-US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[</a:t>
            </a:r>
            <a:r>
              <a:rPr lang="en-US" altLang="en-US" sz="2200" b="1" dirty="0">
                <a:latin typeface="Verdana" charset="0"/>
                <a:ea typeface="Verdana" charset="0"/>
                <a:cs typeface="Verdana" charset="0"/>
              </a:rPr>
              <a:t>CoCl</a:t>
            </a:r>
            <a:r>
              <a:rPr lang="en-US" alt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(</a:t>
            </a:r>
            <a:r>
              <a:rPr lang="en-US" altLang="en-US" sz="2200" b="1" dirty="0">
                <a:latin typeface="Verdana" charset="0"/>
                <a:ea typeface="Verdana" charset="0"/>
                <a:cs typeface="Verdana" charset="0"/>
              </a:rPr>
              <a:t>NH</a:t>
            </a:r>
            <a:r>
              <a:rPr lang="el-GR" alt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altLang="en-US" sz="22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altLang="en-US" sz="2200" b="1" dirty="0">
                <a:latin typeface="Verdana" charset="0"/>
                <a:ea typeface="Verdana" charset="0"/>
                <a:cs typeface="Verdana" charset="0"/>
              </a:rPr>
              <a:t>Br</a:t>
            </a:r>
            <a:r>
              <a:rPr lang="el-GR" altLang="en-US" sz="2200" b="1" dirty="0">
                <a:latin typeface="Verdana" charset="0"/>
                <a:ea typeface="Verdana" charset="0"/>
                <a:cs typeface="Verdana" charset="0"/>
              </a:rPr>
              <a:t> και δώστε τον τύπο ενός ισομερούς του αναφέροντας παράλληλα τον τύπο της ισομέρειας.</a:t>
            </a:r>
            <a:endParaRPr lang="en-US" altLang="en-US" sz="22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30275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15900" y="673532"/>
            <a:ext cx="835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50825" y="1772816"/>
            <a:ext cx="8424863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Ανίχνευση και προσδιορισμός διαφόρων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μεταλλοκατιόντων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σχηματισμό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δυσδιαλύτων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(π.χ. σταθμικός προσδιορισμός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2+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διμεθυλογλυοξίμη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403350" y="1196752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Αναλυτική  Χημεία</a:t>
            </a:r>
          </a:p>
        </p:txBody>
      </p:sp>
      <p:pic>
        <p:nvPicPr>
          <p:cNvPr id="1157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806" y="4252628"/>
            <a:ext cx="2556537" cy="104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18656"/>
            <a:ext cx="3096045" cy="287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203848" y="4797152"/>
            <a:ext cx="11525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261846" y="6165304"/>
            <a:ext cx="8424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Προσδιορισμός σκληρότητας ύδατος με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ογκομέτρηση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δείγματος με </a:t>
            </a:r>
            <a:r>
              <a:rPr lang="en-US" sz="2000" b="1" dirty="0">
                <a:latin typeface="Verdana" charset="0"/>
                <a:ea typeface="Verdana" charset="0"/>
                <a:cs typeface="Verdana" charset="0"/>
              </a:rPr>
              <a:t>EDTA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7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/>
      <p:bldP spid="115717" grpId="0" uiExpand="1" build="p" animBg="1"/>
      <p:bldP spid="115718" grpId="0"/>
      <p:bldP spid="115721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23850" y="1049338"/>
            <a:ext cx="835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475656" y="1581944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Βιοανόργανη</a:t>
            </a: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Χημεία</a:t>
            </a:r>
          </a:p>
        </p:txBody>
      </p:sp>
      <p:pic>
        <p:nvPicPr>
          <p:cNvPr id="119818" name="Picture 10" descr="Image:Hem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03475"/>
            <a:ext cx="4067944" cy="4192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179389" y="2708275"/>
            <a:ext cx="410457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παραλαβή του Ο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από τους πνεύμονες, σε όλο το υπόλοιπο σώμα επιτυγχάνεται μέσω αλληλεπίδρασής του με τον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Fe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της αιμοσφαιρίνης και της μυοσφαιρίνης.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6000430" y="5733256"/>
            <a:ext cx="2374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solidFill>
                  <a:srgbClr val="FF0000"/>
                </a:solidFill>
              </a:rPr>
              <a:t>αιμοσφαιρίνη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/>
      <p:bldP spid="119813" grpId="0"/>
      <p:bldP spid="119819" grpId="0"/>
      <p:bldP spid="1198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3267"/>
            <a:ext cx="8229600" cy="715963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23528" y="498738"/>
            <a:ext cx="867568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0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3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3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955006" y="908720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Γεωργία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35496" y="1968083"/>
            <a:ext cx="30243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φωτοσύνθεση στα φυτά δεν θα ήταν δυνατή χωρίς την παρουσία </a:t>
            </a:r>
            <a:r>
              <a:rPr lang="el-GR" sz="20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χλωροφυλλών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τα οποία είναι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χηλικά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του </a:t>
            </a:r>
            <a:r>
              <a:rPr lang="el-GR" sz="20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Mg</a:t>
            </a:r>
            <a:r>
              <a:rPr lang="el-GR" sz="20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(II).</a:t>
            </a:r>
          </a:p>
        </p:txBody>
      </p:sp>
      <p:pic>
        <p:nvPicPr>
          <p:cNvPr id="120842" name="Picture 10" descr="Image:Chlorophyll 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1412776"/>
            <a:ext cx="1671256" cy="41764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20844" name="Picture 12" descr="Image:Chlorophyll b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9" y="1412776"/>
            <a:ext cx="1649210" cy="41764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6380501" y="4444743"/>
            <a:ext cx="26187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Χλωροφύλλη β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302F41A6-F75C-B200-FEAB-6619CDF9A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439" y="4791208"/>
            <a:ext cx="2664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B050"/>
                </a:solidFill>
                <a:latin typeface="Verdana" charset="0"/>
                <a:ea typeface="Verdana" charset="0"/>
                <a:cs typeface="Verdana" charset="0"/>
              </a:rPr>
              <a:t>Χλωροφύλλη 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BA1CE-5DE7-4B11-4196-1DE82209C53B}"/>
              </a:ext>
            </a:extLst>
          </p:cNvPr>
          <p:cNvSpPr txBox="1"/>
          <p:nvPr/>
        </p:nvSpPr>
        <p:spPr>
          <a:xfrm>
            <a:off x="164340" y="5810772"/>
            <a:ext cx="88348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l-GR" sz="1800" b="1" dirty="0">
                <a:latin typeface="Verdana" charset="0"/>
                <a:ea typeface="Verdana" charset="0"/>
                <a:cs typeface="Verdana" charset="0"/>
              </a:rPr>
              <a:t>Ιχνοστοιχεία πολύτιμα για την αγροτική παραγωγή  σχηματίζουν </a:t>
            </a:r>
            <a:r>
              <a:rPr lang="el-GR" sz="18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1800" b="1" dirty="0">
                <a:latin typeface="Verdana" charset="0"/>
                <a:ea typeface="Verdana" charset="0"/>
                <a:cs typeface="Verdana" charset="0"/>
              </a:rPr>
              <a:t> με φυτοφάρμακα….  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έ</a:t>
            </a:r>
            <a:r>
              <a:rPr lang="el-GR" sz="1800" b="1" dirty="0">
                <a:latin typeface="Verdana" charset="0"/>
                <a:ea typeface="Verdana" charset="0"/>
                <a:cs typeface="Verdana" charset="0"/>
              </a:rPr>
              <a:t>τσι είναι απαραίτητη επιλογή κατάλληλου φυτοφαρμάκου ανάλογα με την καλλιέργεια</a:t>
            </a:r>
          </a:p>
        </p:txBody>
      </p:sp>
    </p:spTree>
    <p:extLst>
      <p:ext uri="{BB962C8B-B14F-4D97-AF65-F5344CB8AC3E}">
        <p14:creationId xmlns:p14="http://schemas.microsoft.com/office/powerpoint/2010/main" val="9719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/>
      <p:bldP spid="120837" grpId="0"/>
      <p:bldP spid="120839" grpId="0"/>
      <p:bldP spid="120845" grpId="0"/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323850" y="836712"/>
            <a:ext cx="835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403350" y="1340768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 φάρμακα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79388" y="1916832"/>
            <a:ext cx="864076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έχουν βρει ευρεία εφαρμογή στην πρόληψη και θεραπεία πολλών ασθενειών: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Μπορούν να χρησιμοποιηθούν για την απομάκρυνση από τον οργανισμό διάφορα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βαρέων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μετάλλων  {π.χ.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Hg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(II),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Pb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(II),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Cd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(II)} χρησιμοποιώντας κατάλληλους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χηλικούς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παράγοντες οι οποίοι σχηματίζουν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χηλικά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με τα μέταλλα αυτά, τα οποία στη συνέχεια αποβάλλονται από τον οργανισμό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του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Pt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(II) έχουν ισχυρή αντικαρκινική δράση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του Au (I) χρησιμοποιούνται ως αντιαρθριτικά φάρμακα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του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Cu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(II) χρησιμοποιούνται ως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αντιρευματικά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αντιφλεγμονώδη φάρμακα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8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1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8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/>
      <p:bldP spid="121861" grpId="0"/>
      <p:bldP spid="12186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118795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1259433" y="5187747"/>
          <a:ext cx="583326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183137" imgH="814962" progId="ChemDraw.Document.6.0">
                  <p:embed/>
                </p:oleObj>
              </mc:Choice>
              <mc:Fallback>
                <p:oleObj name="CS ChemDraw Drawing" r:id="rId2" imgW="3183137" imgH="814962" progId="ChemDraw.Document.6.0">
                  <p:embed/>
                  <p:pic>
                    <p:nvPicPr>
                      <p:cNvPr id="1187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433" y="5187747"/>
                        <a:ext cx="583326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23850" y="836712"/>
            <a:ext cx="835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332705" y="1342276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Μεταλλουργία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3850" y="1772816"/>
            <a:ext cx="87126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Η ανάκτηση των μετάλλων από τα ορυκτά τους, σε πολλές περιπτώσεις στηρίζεται στο σχηματισμό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b="1" dirty="0">
                <a:solidFill>
                  <a:schemeClr val="bg1"/>
                </a:solidFill>
              </a:rPr>
              <a:t>.</a:t>
            </a:r>
            <a:endParaRPr lang="el-GR" b="1" dirty="0"/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2987824" y="2594888"/>
            <a:ext cx="23764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ΠΑΡΑΔΕΙΓΜΑ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77281" y="3198059"/>
            <a:ext cx="88569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ορυκτό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NiO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ανάγεται αρχικά από μίγμα CO και Η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Σε ατμοσφαιρική πίεση και στους 50 </a:t>
            </a:r>
            <a:r>
              <a:rPr lang="el-GR" sz="2000" b="1" baseline="30000" dirty="0" err="1"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C</a:t>
            </a:r>
            <a:r>
              <a:rPr lang="el-GR" sz="20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αντιδρά με CO σχηματίζοντας το πτητικό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(CO)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4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οποίο θερμαινόμενο στους 230 </a:t>
            </a:r>
            <a:r>
              <a:rPr lang="el-GR" sz="2000" b="1" baseline="30000" dirty="0" err="1">
                <a:latin typeface="Verdana" charset="0"/>
                <a:ea typeface="Verdana" charset="0"/>
                <a:cs typeface="Verdana" charset="0"/>
              </a:rPr>
              <a:t>o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C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αποσυντίθεται και παρέχει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Ni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καθαρότητας 99,95 %.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8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/>
      <p:bldP spid="118789" grpId="0"/>
      <p:bldP spid="118790" grpId="0"/>
      <p:bldP spid="118791" grpId="0"/>
      <p:bldP spid="11879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graphicFrame>
        <p:nvGraphicFramePr>
          <p:cNvPr id="116750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1331640" y="3297954"/>
          <a:ext cx="525673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3238163" imgH="730926" progId="ChemDraw.Document.6.0">
                  <p:embed/>
                </p:oleObj>
              </mc:Choice>
              <mc:Fallback>
                <p:oleObj name="CS ChemDraw Drawing" r:id="rId2" imgW="3238163" imgH="730926" progId="ChemDraw.Document.6.0">
                  <p:embed/>
                  <p:pic>
                    <p:nvPicPr>
                      <p:cNvPr id="11675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97954"/>
                        <a:ext cx="5256733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34962" y="902959"/>
            <a:ext cx="8351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Εφαρμογές της Χημείας των </a:t>
            </a:r>
            <a:r>
              <a:rPr lang="el-GR" sz="28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endParaRPr lang="el-GR" sz="28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475656" y="1541463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>
                <a:solidFill>
                  <a:srgbClr val="FF0000"/>
                </a:solidFill>
                <a:latin typeface="Verdana" charset="0"/>
                <a:ea typeface="Verdana" charset="0"/>
                <a:cs typeface="Verdana" charset="0"/>
              </a:rPr>
              <a:t>Κατάλυση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151098" y="2045960"/>
            <a:ext cx="70213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Πολλά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δρουν ως καταλύτες 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2915518" y="2649860"/>
            <a:ext cx="23764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ΠΑΡΑΔΕΙΓΜΑ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/>
      <p:bldP spid="116742" grpId="0"/>
      <p:bldP spid="116745" grpId="0"/>
      <p:bldP spid="1167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0" y="260350"/>
            <a:ext cx="9036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4200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ΠΡΟΤΕΙΝΟΜΕΝΕΣ ΑΣΚΗΣΕΙΣ </a:t>
            </a:r>
            <a:endParaRPr lang="en-US" sz="4200" b="1" dirty="0">
              <a:solidFill>
                <a:schemeClr val="accent2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20896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Να ονομαστούν οι ενώσεις: 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, K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[Fe(CN)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], [Cr(en)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Cl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]Br</a:t>
            </a:r>
            <a:endParaRPr lang="el-GR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endParaRPr lang="el-GR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Ποιοι οι χημικοί τύποι των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συμπλόκων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:</a:t>
            </a:r>
            <a:endParaRPr lang="en-US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α) Νιτρικό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τετρααμμινοδιχλωροκοβάλτιο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(ΙΙΙ),</a:t>
            </a:r>
            <a:endParaRPr lang="en-US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β) Θειικό δις(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αιθυλενοδιαμινη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διυδατοκοβάλτιο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(ΙΙΙ),</a:t>
            </a:r>
            <a:endParaRPr lang="en-US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γ)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τετραχλωρολευκοχρυσικό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(ΙΙ) νάτριο</a:t>
            </a:r>
          </a:p>
          <a:p>
            <a:pPr marL="342900" indent="-342900" algn="just">
              <a:spcBef>
                <a:spcPct val="50000"/>
              </a:spcBef>
            </a:pPr>
            <a:endParaRPr lang="el-GR" sz="2200" b="1" baseline="30000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3.  Ποιο από τα παρακάτω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 ιόντα είναι σταθερότερο και γιατί; Το 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[Ag(NH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+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ή το 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[Ag(NH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US" sz="2200" b="1" baseline="30000" dirty="0">
                <a:latin typeface="Verdana" charset="0"/>
                <a:ea typeface="Verdana" charset="0"/>
                <a:cs typeface="Verdana" charset="0"/>
              </a:rPr>
              <a:t>2+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0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25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25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259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79512" y="692696"/>
            <a:ext cx="8208962" cy="419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en-US" sz="2000" b="1" baseline="30000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Εξηγείστε  το είδος του υβριδισμού και τις μαγνητικές ιδιότητες  του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ιόντος της ένωσης 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 [Co(NH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en]Cl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.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Επιπλέον υπολογίστε την ενέργεια κρυσταλλικού πεδίου (ΕΣΚΠ) του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ιόντος. Το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είναι άχρωμο;</a:t>
            </a:r>
          </a:p>
          <a:p>
            <a:pPr marL="342900" indent="-342900" algn="just">
              <a:spcBef>
                <a:spcPct val="50000"/>
              </a:spcBef>
            </a:pPr>
            <a:endParaRPr lang="el-GR" sz="2200" b="1" dirty="0">
              <a:latin typeface="Verdana" charset="0"/>
              <a:ea typeface="Verdana" charset="0"/>
              <a:cs typeface="Verdana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5. Το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ιόν της ένωσης [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Ni(NH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]Cl</a:t>
            </a:r>
            <a:r>
              <a:rPr lang="en-US" sz="2200" b="1" baseline="-25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US" sz="22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είναι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τετραεδρικό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. Να βρεθούν: το είδος του υβριδισμού, οι μαγνητικές  ιδιότητες και η ΕΣΚΠ του </a:t>
            </a:r>
            <a:r>
              <a:rPr lang="el-GR" sz="2200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sz="2200" b="1" dirty="0">
                <a:latin typeface="Verdana" charset="0"/>
                <a:ea typeface="Verdana" charset="0"/>
                <a:cs typeface="Verdana" charset="0"/>
              </a:rPr>
              <a:t>  ιόντος.</a:t>
            </a:r>
            <a:endParaRPr lang="en-GB" sz="2200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68313" y="692696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δεσμού σθένους</a:t>
            </a:r>
          </a:p>
        </p:txBody>
      </p:sp>
      <p:sp>
        <p:nvSpPr>
          <p:cNvPr id="109572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09573" name="Text Box 7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53604" y="2310262"/>
            <a:ext cx="8712968" cy="3323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Επειδή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διαμαγνητικό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πρέπει τα ηλεκτρόνια του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l-GR" sz="2000" b="1" baseline="30000" dirty="0"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να είναι συζευγμένα. 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Επειδή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έχει αριθμό σύνταξης 6 πρέπει να διαθέτει 6 όμοια τροχιακά.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Για τους λόγους αυτούς δύο τροχιακά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3d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το τροχιακό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4s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και τα τροχιακά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4p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υβριδίζονται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σχηματίζονται 6 υβριδικά τροχιακά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sp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Κάθε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(ΝΗ</a:t>
            </a:r>
            <a:r>
              <a:rPr lang="el-GR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 διαθέτοντας ένα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ασύζευκτο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ζεύγος ηλεκτρονίων συμπληρώνει κάθε υβριδικό τροχιακό.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9319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306513"/>
            <a:ext cx="54610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3874" y="5733033"/>
            <a:ext cx="5114390" cy="108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31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3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  <p:bldP spid="9319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δεσμού σθένους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68313" y="2565400"/>
            <a:ext cx="8208962" cy="29700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Αντίστοιχα,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[CoF</a:t>
            </a:r>
            <a:r>
              <a:rPr lang="en-GB" sz="2000" b="1" baseline="-25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3-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παραμαγνητικό.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To Co</a:t>
            </a:r>
            <a:r>
              <a:rPr lang="en-GB" sz="2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φορτίο +3. </a:t>
            </a: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έχει αριθμό σύνταξης 6 και επομένως είναι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οκταεδρικό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GB" sz="2000" b="1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To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ηλεκτρονική δομή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Ar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]3d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7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4s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n-GB" sz="2000" b="1" baseline="30000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Επομένως το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έχει ηλεκτρονική δομή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[</a:t>
            </a:r>
            <a:r>
              <a:rPr lang="en-GB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Ar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]3d</a:t>
            </a:r>
            <a:r>
              <a:rPr lang="en-GB" sz="2000" b="1" baseline="30000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l-GR" sz="20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endParaRPr lang="el-GR" b="1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3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/>
              <a:t>Θεωρία δεσμού σθένους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444242" y="2132856"/>
            <a:ext cx="7991475" cy="3631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Επειδή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παραμαγνητικό πρέπει  το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Co</a:t>
            </a:r>
            <a:r>
              <a:rPr lang="el-GR" sz="2000" b="1" baseline="30000" dirty="0"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να διαθέτει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ασύζευκτα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ηλεκτρόνια. 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Επειδή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έχει αριθμό σύνταξης 6 πρέπει να διαθέτει 6 όμοια τροχιακά.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Για τους λόγους αυτούς το τροχιακό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4s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τα τροχιακά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4p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δύο τροχιακά 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υβριδίζονται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σχηματίζονται 6 υβριδικά τροχιακά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sp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Κάθε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υποκαταστάτης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F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-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 διαθέτοντας ένα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ασύζευκτο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ζεύγος ηλεκτρονίων συμπληρώνει κάθε υβριδικό τροχιακό.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981" y="1309447"/>
            <a:ext cx="5692775" cy="76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6237" y="5898976"/>
            <a:ext cx="5934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2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/>
      <p:bldP spid="9626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δεσμού σθένους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7991475" cy="4355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[Co(NH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για τον υβριδισμό των τροχιακών του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Co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χρησιμοποιήθηκαν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3d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τροχιακά, δηλαδή τροχιακά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εσωτερικής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στιβάδας.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Για το λόγο αυτό ονομάζεται ως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εσωτερικών τροχιακών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Τέτοιου είδους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σύμπλοκα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είναι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χαμηλού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spin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.</a:t>
            </a:r>
            <a:endParaRPr lang="el-GR" sz="2000" b="1" dirty="0">
              <a:latin typeface="Verdana" charset="0"/>
              <a:ea typeface="Verdana" charset="0"/>
              <a:cs typeface="Verdana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Όμως στο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[CoF</a:t>
            </a:r>
            <a:r>
              <a:rPr lang="en-GB" sz="2000" b="1" baseline="-25000" dirty="0">
                <a:latin typeface="Verdana" charset="0"/>
                <a:ea typeface="Verdana" charset="0"/>
                <a:cs typeface="Verdana" charset="0"/>
              </a:rPr>
              <a:t>6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]</a:t>
            </a:r>
            <a:r>
              <a:rPr lang="en-GB" sz="2000" b="1" baseline="30000" dirty="0">
                <a:latin typeface="Verdana" charset="0"/>
                <a:ea typeface="Verdana" charset="0"/>
                <a:cs typeface="Verdana" charset="0"/>
              </a:rPr>
              <a:t>3-</a:t>
            </a:r>
            <a:r>
              <a:rPr lang="el-GR" sz="2000" b="1" baseline="30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για τον υβριδισμό των τροχιακών του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Co</a:t>
            </a:r>
            <a:r>
              <a:rPr lang="el-GR" sz="2000" b="1" baseline="30000" dirty="0">
                <a:latin typeface="Verdana" charset="0"/>
                <a:ea typeface="Verdana" charset="0"/>
                <a:cs typeface="Verdana" charset="0"/>
              </a:rPr>
              <a:t>3+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χρησιμοποιήθηκαν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4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τροχιακά, δηλαδή τροχιακά της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εξωτερικής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στιβάδας.</a:t>
            </a:r>
          </a:p>
          <a:p>
            <a:pPr algn="just"/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Το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αυτό ονομάζεται </a:t>
            </a:r>
            <a:r>
              <a:rPr lang="el-GR" sz="20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σύμπλοκο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εξωτερικών τροχιακών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, και είναι </a:t>
            </a:r>
            <a:r>
              <a:rPr lang="el-GR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υψηλού </a:t>
            </a:r>
            <a:r>
              <a:rPr lang="en-GB" sz="20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spin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l-GR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32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53604" y="2492896"/>
            <a:ext cx="8712968" cy="3477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Σύμφωνα με τη θεωρία αυτή ο δεσμός σύνταξης δημιουργείται από την ηλεκτροστατική έλξη μεταξύ του θετικά φορτισμένου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μεταλλοϊόντος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των ηλεκτρονίων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. Δίνεται δηλαδή έμφαση στον ιοντικό χαρακτήρα του δεσμού σύνταξης.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Ταυτόχρονα όμως υπάρχουν απώσεις μεταξύ των ηλεκτρονίων των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και του κεντρικού μετάλλου.</a:t>
            </a:r>
          </a:p>
          <a:p>
            <a:pPr algn="just"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Σε αυτές τις απώσεις στηρίζεται η θεωρία του κρυσταλλικού πεδίου.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72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/>
      <p:bldP spid="9728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</a:rPr>
              <a:t>ΣΥΜΠΛΟΚΑ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63575" y="48895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619250" y="1412875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5004048" y="2564904"/>
            <a:ext cx="3888432" cy="38933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Ένα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μεταλλοϊόν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σε ένα οκτάεδρο βρίσκεται στο κέντρο του (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a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α 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d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τροχιακά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του </a:t>
            </a:r>
            <a:r>
              <a:rPr lang="el-GR" sz="2000" b="1" dirty="0" err="1">
                <a:latin typeface="Verdana" charset="0"/>
                <a:ea typeface="Verdana" charset="0"/>
                <a:cs typeface="Verdana" charset="0"/>
              </a:rPr>
              <a:t>μεταλλοϊόντος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προσανατολίζονται όπως φαίνονται στις εικόνες (</a:t>
            </a:r>
            <a:r>
              <a:rPr lang="en-GB" sz="2000" b="1" dirty="0">
                <a:latin typeface="Verdana" charset="0"/>
                <a:ea typeface="Verdana" charset="0"/>
                <a:cs typeface="Verdana" charset="0"/>
              </a:rPr>
              <a:t>b, c, d, e, f).</a:t>
            </a: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000" dirty="0">
                <a:latin typeface="Verdana" charset="0"/>
                <a:ea typeface="Verdana" charset="0"/>
                <a:cs typeface="Verdana" charset="0"/>
              </a:rPr>
              <a:t> </a:t>
            </a:r>
            <a:endParaRPr lang="en-GB" sz="2000" dirty="0">
              <a:latin typeface="Verdana" charset="0"/>
              <a:ea typeface="Verdana" charset="0"/>
              <a:cs typeface="Verdana" charset="0"/>
            </a:endParaRPr>
          </a:p>
          <a:p>
            <a:pPr>
              <a:spcBef>
                <a:spcPct val="50000"/>
              </a:spcBef>
            </a:pPr>
            <a:r>
              <a:rPr lang="el-GR" sz="2000" b="1" dirty="0">
                <a:latin typeface="Verdana" charset="0"/>
                <a:ea typeface="Verdana" charset="0"/>
                <a:cs typeface="Verdana" charset="0"/>
              </a:rPr>
              <a:t>Τα τροχιακά αυτά είναι εκφυλισμένα</a:t>
            </a:r>
            <a:r>
              <a:rPr lang="el-GR" b="1" dirty="0"/>
              <a:t>.</a:t>
            </a:r>
            <a:endParaRPr lang="en-GB" b="1" dirty="0"/>
          </a:p>
          <a:p>
            <a:pPr>
              <a:spcBef>
                <a:spcPct val="50000"/>
              </a:spcBef>
            </a:pPr>
            <a:endParaRPr lang="el-GR" dirty="0"/>
          </a:p>
        </p:txBody>
      </p:sp>
      <p:pic>
        <p:nvPicPr>
          <p:cNvPr id="98313" name="Picture 9" descr="bl24fg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418913"/>
            <a:ext cx="4680644" cy="336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3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/>
      <p:bldP spid="98311" grpId="0"/>
      <p:bldP spid="9831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l-GR" b="1" dirty="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rPr>
              <a:t>ΣΥΜΠΛΟΚΑ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11188" y="765175"/>
            <a:ext cx="8064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>
                <a:latin typeface="Verdana" charset="0"/>
                <a:ea typeface="Verdana" charset="0"/>
                <a:cs typeface="Verdana" charset="0"/>
              </a:rPr>
              <a:t>Θεωρία του  κρυσταλλικού πεδίου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72723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baseline="-25000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476375" y="1239143"/>
            <a:ext cx="612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Οκταεδρικά</a:t>
            </a:r>
            <a:r>
              <a:rPr lang="el-GR" sz="2400" b="1" dirty="0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sz="2400" b="1" dirty="0" err="1">
                <a:solidFill>
                  <a:srgbClr val="003399"/>
                </a:solidFill>
                <a:latin typeface="Verdana" charset="0"/>
                <a:ea typeface="Verdana" charset="0"/>
                <a:cs typeface="Verdana" charset="0"/>
              </a:rPr>
              <a:t>σύμπλοκα</a:t>
            </a:r>
            <a:endParaRPr lang="el-GR" sz="2400" b="1" dirty="0">
              <a:solidFill>
                <a:srgbClr val="003399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0000"/>
            <a:ext cx="3136205" cy="317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347864" y="1679897"/>
            <a:ext cx="5724128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Όταν 6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υποκαταστάτες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πλησιάσουν το κεντρικό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μεταλλοϊόν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κατά μήκος των αξόνων Χ, Ψ, Ζ η προσέγγιση αυτή οδηγεί: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Στο σχηματισμό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οκταεδρικού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συμπλόκου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Στη σχάση του επιπέδου ενέργειας των 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τροχιακών, λόγω της ηλεκτροστατικής άπωσης των ηλεκτρονίων του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μεταλλοϊόντος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 και των </a:t>
            </a:r>
            <a:r>
              <a:rPr lang="el-GR" b="1" dirty="0" err="1">
                <a:latin typeface="Verdana" charset="0"/>
                <a:ea typeface="Verdana" charset="0"/>
                <a:cs typeface="Verdana" charset="0"/>
              </a:rPr>
              <a:t>υποκαταστατών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, σε δύο ομάδες (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n-GB" b="1" baseline="-25000" dirty="0">
                <a:latin typeface="Verdana" charset="0"/>
                <a:ea typeface="Verdana" charset="0"/>
                <a:cs typeface="Verdana" charset="0"/>
              </a:rPr>
              <a:t>2g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GB" b="1" dirty="0" err="1"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en-GB" b="1" baseline="-25000" dirty="0" err="1">
                <a:latin typeface="Verdana" charset="0"/>
                <a:ea typeface="Verdana" charset="0"/>
                <a:cs typeface="Verdana" charset="0"/>
              </a:rPr>
              <a:t>g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.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107505" y="5157788"/>
            <a:ext cx="9036496" cy="1615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Τα τροχιακά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 d</a:t>
            </a:r>
            <a:r>
              <a:rPr lang="el-GR" b="1" baseline="-25000" dirty="0">
                <a:latin typeface="Verdana" charset="0"/>
                <a:ea typeface="Verdana" charset="0"/>
                <a:cs typeface="Verdana" charset="0"/>
              </a:rPr>
              <a:t>ΧΨ, 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l-GR" b="1" baseline="-25000" dirty="0">
                <a:latin typeface="Verdana" charset="0"/>
                <a:ea typeface="Verdana" charset="0"/>
                <a:cs typeface="Verdana" charset="0"/>
              </a:rPr>
              <a:t>ΨΖ, 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d</a:t>
            </a:r>
            <a:r>
              <a:rPr lang="el-GR" b="1" baseline="-25000" dirty="0">
                <a:latin typeface="Verdana" charset="0"/>
                <a:ea typeface="Verdana" charset="0"/>
                <a:cs typeface="Verdana" charset="0"/>
              </a:rPr>
              <a:t>ΖΧ</a:t>
            </a:r>
            <a:r>
              <a:rPr lang="en-GB" b="1" baseline="-250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επειδή βρίσκονται μεταξύ των αξόνων Χ,Ψ,Ζ επηρεάζονται λιγότερο. Άρα έχουν μικρότερη ενέργεια (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t</a:t>
            </a:r>
            <a:r>
              <a:rPr lang="en-GB" b="1" baseline="-25000" dirty="0">
                <a:latin typeface="Verdana" charset="0"/>
                <a:ea typeface="Verdana" charset="0"/>
                <a:cs typeface="Verdana" charset="0"/>
              </a:rPr>
              <a:t>2g</a:t>
            </a: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) και είναι εκφυλισμένα.</a:t>
            </a:r>
          </a:p>
          <a:p>
            <a:pPr>
              <a:spcBef>
                <a:spcPct val="50000"/>
              </a:spcBef>
            </a:pPr>
            <a:r>
              <a:rPr lang="el-GR" b="1" dirty="0">
                <a:latin typeface="Verdana" charset="0"/>
                <a:ea typeface="Verdana" charset="0"/>
                <a:cs typeface="Verdana" charset="0"/>
              </a:rPr>
              <a:t>Τα τροχιακά                  επειδή βρίσκονται πάνω στους άξονες επηρεάζονται περισσότερο και αποκτούν μεγαλύτερη ενέργεια (</a:t>
            </a:r>
            <a:r>
              <a:rPr lang="en-GB" b="1" dirty="0" err="1">
                <a:latin typeface="Verdana" charset="0"/>
                <a:ea typeface="Verdana" charset="0"/>
                <a:cs typeface="Verdana" charset="0"/>
              </a:rPr>
              <a:t>e</a:t>
            </a:r>
            <a:r>
              <a:rPr lang="en-GB" b="1" baseline="-25000" dirty="0" err="1">
                <a:latin typeface="Verdana" charset="0"/>
                <a:ea typeface="Verdana" charset="0"/>
                <a:cs typeface="Verdana" charset="0"/>
              </a:rPr>
              <a:t>g</a:t>
            </a:r>
            <a:r>
              <a:rPr lang="en-GB" b="1" dirty="0">
                <a:latin typeface="Verdana" charset="0"/>
                <a:ea typeface="Verdana" charset="0"/>
                <a:cs typeface="Verdana" charset="0"/>
              </a:rPr>
              <a:t>)</a:t>
            </a:r>
            <a:endParaRPr lang="el-GR" b="1" baseline="-25000" dirty="0"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99355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5949950"/>
            <a:ext cx="1009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933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933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3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9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9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9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9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9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/>
      <p:bldP spid="99334" grpId="0"/>
      <p:bldP spid="99338" grpId="0" uiExpand="1" build="p" animBg="1"/>
      <p:bldP spid="993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5917</TotalTime>
  <Words>1657</Words>
  <Application>Microsoft Macintosh PowerPoint</Application>
  <PresentationFormat>On-screen Show (4:3)</PresentationFormat>
  <Paragraphs>191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Helvetica</vt:lpstr>
      <vt:lpstr>Symbol</vt:lpstr>
      <vt:lpstr>Verdana</vt:lpstr>
      <vt:lpstr>Default Design</vt:lpstr>
      <vt:lpstr>CS ChemDraw Drawing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PowerPoint Presentation</vt:lpstr>
      <vt:lpstr>ΣΥΜΠΛΟΚΑ</vt:lpstr>
      <vt:lpstr>ΣΥΜΠΛΟΚΑ</vt:lpstr>
      <vt:lpstr>ΣΥΜΠΛΟΚΑ</vt:lpstr>
      <vt:lpstr>ΣΥΜΠΛΟΚΑ</vt:lpstr>
      <vt:lpstr>ΣΥΜΠΛΟΚΑ</vt:lpstr>
      <vt:lpstr>ΣΥΜΠΛΟΚΑ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ΝΕΩΤΕΡΗ ΚΒΑΝΤΟΜΗΧΑΝΙΚΗ ΕΙΚΟΝΑ ΤΟΥ ΑΤΟΜΟΥ</dc:title>
  <dc:creator>Alexander Koulidis</dc:creator>
  <cp:lastModifiedBy>ΕΛΕΝΗ ΠΡΙΤΣΙΒΕΛΗ</cp:lastModifiedBy>
  <cp:revision>392</cp:revision>
  <dcterms:created xsi:type="dcterms:W3CDTF">2004-09-08T07:38:37Z</dcterms:created>
  <dcterms:modified xsi:type="dcterms:W3CDTF">2023-11-22T13:25:51Z</dcterms:modified>
</cp:coreProperties>
</file>