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7"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4" r:id="rId27"/>
    <p:sldId id="285" r:id="rId28"/>
    <p:sldId id="286" r:id="rId29"/>
    <p:sldId id="282" r:id="rId30"/>
    <p:sldId id="283" r:id="rId31"/>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8" y="-27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921985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30299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009437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4103794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709045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2399294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1991BB77-81AA-445B-A5F2-840DC616DCD9}" type="datetimeFigureOut">
              <a:rPr lang="el-GR" smtClean="0"/>
              <a:pPr/>
              <a:t>30/9/2015</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874907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1991BB77-81AA-445B-A5F2-840DC616DCD9}" type="datetimeFigureOut">
              <a:rPr lang="el-GR" smtClean="0"/>
              <a:pPr/>
              <a:t>30/9/2015</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31328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1991BB77-81AA-445B-A5F2-840DC616DCD9}" type="datetimeFigureOut">
              <a:rPr lang="el-GR" smtClean="0"/>
              <a:pPr/>
              <a:t>30/9/2015</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207933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952747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1991BB77-81AA-445B-A5F2-840DC616DCD9}" type="datetimeFigureOut">
              <a:rPr lang="el-GR" smtClean="0"/>
              <a:pPr/>
              <a:t>30/9/2015</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3409474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91BB77-81AA-445B-A5F2-840DC616DCD9}" type="datetimeFigureOut">
              <a:rPr lang="el-GR" smtClean="0"/>
              <a:pPr/>
              <a:t>30/9/2015</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26C07B-8A53-4497-B71E-6A46D81B2D00}" type="slidenum">
              <a:rPr lang="el-GR" smtClean="0"/>
              <a:pPr/>
              <a:t>‹#›</a:t>
            </a:fld>
            <a:endParaRPr lang="el-GR"/>
          </a:p>
        </p:txBody>
      </p:sp>
    </p:spTree>
    <p:extLst>
      <p:ext uri="{BB962C8B-B14F-4D97-AF65-F5344CB8AC3E}">
        <p14:creationId xmlns:p14="http://schemas.microsoft.com/office/powerpoint/2010/main" xmlns="" val="1943665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4211960" y="1052736"/>
            <a:ext cx="4246240" cy="5184576"/>
          </a:xfrm>
        </p:spPr>
        <p:txBody>
          <a:bodyPr>
            <a:noAutofit/>
          </a:bodyPr>
          <a:lstStyle/>
          <a:p>
            <a:pPr algn="l"/>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Πώς γίνεται </a:t>
            </a:r>
            <a:r>
              <a:rPr lang="en-US" sz="2400" b="1" dirty="0" smtClean="0">
                <a:solidFill>
                  <a:schemeClr val="accent4">
                    <a:lumMod val="75000"/>
                  </a:schemeClr>
                </a:solidFill>
                <a:latin typeface="Arial" pitchFamily="34" charset="0"/>
                <a:cs typeface="Arial" pitchFamily="34" charset="0"/>
              </a:rPr>
              <a:t/>
            </a:r>
            <a:br>
              <a:rPr lang="en-US" sz="2400" b="1" dirty="0" smtClean="0">
                <a:solidFill>
                  <a:schemeClr val="accent4">
                    <a:lumMod val="75000"/>
                  </a:schemeClr>
                </a:solidFill>
                <a:latin typeface="Arial" pitchFamily="34" charset="0"/>
                <a:cs typeface="Arial" pitchFamily="34" charset="0"/>
              </a:rPr>
            </a:br>
            <a:r>
              <a:rPr lang="el-GR" sz="2400" b="1" dirty="0" smtClean="0">
                <a:solidFill>
                  <a:schemeClr val="accent4">
                    <a:lumMod val="75000"/>
                  </a:schemeClr>
                </a:solidFill>
                <a:latin typeface="Arial" pitchFamily="34" charset="0"/>
                <a:cs typeface="Arial" pitchFamily="34" charset="0"/>
              </a:rPr>
              <a:t>μια επιστημονική εργασία;</a:t>
            </a: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200" b="1" dirty="0" smtClean="0">
                <a:latin typeface="Arial" pitchFamily="34" charset="0"/>
                <a:cs typeface="Arial" pitchFamily="34" charset="0"/>
              </a:rPr>
              <a:t/>
            </a:r>
            <a:br>
              <a:rPr lang="el-GR" sz="1200" b="1" dirty="0" smtClean="0">
                <a:latin typeface="Arial" pitchFamily="34" charset="0"/>
                <a:cs typeface="Arial" pitchFamily="34" charset="0"/>
              </a:rPr>
            </a:br>
            <a:r>
              <a:rPr lang="el-GR" sz="1300" b="1" dirty="0" smtClean="0">
                <a:latin typeface="Arial" pitchFamily="34" charset="0"/>
                <a:cs typeface="Arial" pitchFamily="34" charset="0"/>
              </a:rPr>
              <a:t>Επιστημονική έρευνα και συγγραφή εργασιών </a:t>
            </a:r>
            <a:r>
              <a:rPr lang="en-US" sz="1400" b="1" dirty="0" smtClean="0">
                <a:latin typeface="Arial" pitchFamily="34" charset="0"/>
                <a:cs typeface="Arial" pitchFamily="34" charset="0"/>
              </a:rPr>
              <a:t/>
            </a:r>
            <a:br>
              <a:rPr lang="en-US" sz="1400" b="1" dirty="0" smtClean="0">
                <a:latin typeface="Arial" pitchFamily="34" charset="0"/>
                <a:cs typeface="Arial" pitchFamily="34" charset="0"/>
              </a:rPr>
            </a:br>
            <a:r>
              <a:rPr lang="en-US" sz="1050" b="1" dirty="0" smtClean="0">
                <a:latin typeface="Arial" pitchFamily="34" charset="0"/>
                <a:cs typeface="Arial" pitchFamily="34" charset="0"/>
              </a:rPr>
              <a:t/>
            </a:r>
            <a:br>
              <a:rPr lang="en-US" sz="1050" b="1" dirty="0" smtClean="0">
                <a:latin typeface="Arial" pitchFamily="34" charset="0"/>
                <a:cs typeface="Arial" pitchFamily="34" charset="0"/>
              </a:rPr>
            </a:br>
            <a:r>
              <a:rPr lang="el-GR" sz="1300" b="1" dirty="0" smtClean="0">
                <a:latin typeface="Arial" pitchFamily="34" charset="0"/>
                <a:cs typeface="Arial" pitchFamily="34" charset="0"/>
              </a:rPr>
              <a:t>2η έκδοση</a:t>
            </a:r>
            <a:r>
              <a:rPr lang="en-US" sz="1300" dirty="0" smtClean="0">
                <a:latin typeface="Arial" pitchFamily="34" charset="0"/>
                <a:cs typeface="Arial" pitchFamily="34" charset="0"/>
              </a:rPr>
              <a:t/>
            </a:r>
            <a:br>
              <a:rPr lang="en-US" sz="1300" dirty="0" smtClean="0">
                <a:latin typeface="Arial" pitchFamily="34" charset="0"/>
                <a:cs typeface="Arial" pitchFamily="34" charset="0"/>
              </a:rPr>
            </a:br>
            <a:r>
              <a:rPr lang="el-GR" sz="2400" b="1" dirty="0" smtClean="0">
                <a:latin typeface="Arial" pitchFamily="34" charset="0"/>
                <a:cs typeface="Arial" pitchFamily="34" charset="0"/>
              </a:rPr>
              <a:t/>
            </a:r>
            <a:br>
              <a:rPr lang="el-GR"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r>
              <a:rPr lang="el-GR" sz="1800" b="1" dirty="0" smtClean="0">
                <a:latin typeface="Arial" pitchFamily="34" charset="0"/>
                <a:cs typeface="Arial" pitchFamily="34" charset="0"/>
              </a:rPr>
              <a:t>Κώστας Ζαφειρόπουλος</a:t>
            </a:r>
            <a:endParaRPr lang="el-GR" sz="2400" b="1" dirty="0">
              <a:latin typeface="Arial" pitchFamily="34" charset="0"/>
              <a:cs typeface="Arial" pitchFamily="34" charset="0"/>
            </a:endParaRPr>
          </a:p>
        </p:txBody>
      </p:sp>
      <p:pic>
        <p:nvPicPr>
          <p:cNvPr id="4" name="3 - Εικόνα" descr="EpistimonikiErgasia02.jpg"/>
          <p:cNvPicPr>
            <a:picLocks noChangeAspect="1"/>
          </p:cNvPicPr>
          <p:nvPr/>
        </p:nvPicPr>
        <p:blipFill>
          <a:blip r:embed="rId2" cstate="print"/>
          <a:stretch>
            <a:fillRect/>
          </a:stretch>
        </p:blipFill>
        <p:spPr>
          <a:xfrm>
            <a:off x="467544" y="1268760"/>
            <a:ext cx="3293409" cy="4653136"/>
          </a:xfrm>
          <a:prstGeom prst="rect">
            <a:avLst/>
          </a:prstGeom>
          <a:ln>
            <a:solidFill>
              <a:schemeClr val="tx1"/>
            </a:solidFill>
          </a:ln>
          <a:effectLst>
            <a:outerShdw blurRad="50800" dist="38100" dir="2700000" algn="tl" rotWithShape="0">
              <a:prstClr val="black">
                <a:alpha val="40000"/>
              </a:prstClr>
            </a:outerShdw>
          </a:effectLst>
        </p:spPr>
      </p:pic>
      <p:pic>
        <p:nvPicPr>
          <p:cNvPr id="5" name="4 - Εικόνα" descr="k_0005_ekdoseis-kritiki-black.png"/>
          <p:cNvPicPr>
            <a:picLocks noChangeAspect="1"/>
          </p:cNvPicPr>
          <p:nvPr/>
        </p:nvPicPr>
        <p:blipFill>
          <a:blip r:embed="rId3" cstate="print"/>
          <a:stretch>
            <a:fillRect/>
          </a:stretch>
        </p:blipFill>
        <p:spPr>
          <a:xfrm>
            <a:off x="7380312" y="476672"/>
            <a:ext cx="1296144" cy="426473"/>
          </a:xfrm>
          <a:prstGeom prst="rect">
            <a:avLst/>
          </a:prstGeom>
        </p:spPr>
      </p:pic>
    </p:spTree>
    <p:extLst>
      <p:ext uri="{BB962C8B-B14F-4D97-AF65-F5344CB8AC3E}">
        <p14:creationId xmlns="" xmlns:p14="http://schemas.microsoft.com/office/powerpoint/2010/main" val="10818222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pPr lvl="0" fontAlgn="base">
              <a:spcAft>
                <a:spcPct val="0"/>
              </a:spcAft>
            </a:pPr>
            <a:r>
              <a:rPr lang="el-GR" altLang="el-GR" b="1" dirty="0">
                <a:latin typeface="Arial" pitchFamily="34" charset="0"/>
                <a:ea typeface="Times New Roman" pitchFamily="18" charset="0"/>
                <a:cs typeface="Arial" pitchFamily="34" charset="0"/>
              </a:rPr>
              <a:t>Μέγιστα σφάλματα εκτίμησης ανά </a:t>
            </a:r>
            <a:r>
              <a:rPr lang="el-GR" altLang="el-GR" b="1" dirty="0" smtClean="0">
                <a:latin typeface="Arial" pitchFamily="34" charset="0"/>
                <a:ea typeface="Times New Roman" pitchFamily="18" charset="0"/>
                <a:cs typeface="Arial" pitchFamily="34" charset="0"/>
              </a:rPr>
              <a:t>δείγμα</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1514549367"/>
              </p:ext>
            </p:extLst>
          </p:nvPr>
        </p:nvGraphicFramePr>
        <p:xfrm>
          <a:off x="395536" y="1700808"/>
          <a:ext cx="8229600" cy="4937760"/>
        </p:xfrm>
        <a:graphic>
          <a:graphicData uri="http://schemas.openxmlformats.org/drawingml/2006/table">
            <a:tbl>
              <a:tblPr firstRow="1" firstCol="1" bandRow="1">
                <a:tableStyleId>{5C22544A-7EE6-4342-B048-85BDC9FD1C3A}</a:tableStyleId>
              </a:tblPr>
              <a:tblGrid>
                <a:gridCol w="4114800"/>
                <a:gridCol w="4114800"/>
              </a:tblGrid>
              <a:tr h="158750">
                <a:tc>
                  <a:txBody>
                    <a:bodyPr/>
                    <a:lstStyle/>
                    <a:p>
                      <a:pPr algn="ctr">
                        <a:lnSpc>
                          <a:spcPct val="150000"/>
                        </a:lnSpc>
                        <a:spcAft>
                          <a:spcPts val="0"/>
                        </a:spcAft>
                      </a:pPr>
                      <a:r>
                        <a:rPr lang="el-GR" sz="1800" dirty="0">
                          <a:effectLst/>
                        </a:rPr>
                        <a:t>Μέγεθος δείγματος n</a:t>
                      </a:r>
                      <a:endParaRPr lang="el-GR" sz="2800" dirty="0">
                        <a:effectLst/>
                        <a:latin typeface="Athens"/>
                        <a:ea typeface="Athens"/>
                        <a:cs typeface="Times New Roman"/>
                      </a:endParaRPr>
                    </a:p>
                  </a:txBody>
                  <a:tcPr marL="19050" marR="19050" marT="0" marB="0"/>
                </a:tc>
                <a:tc>
                  <a:txBody>
                    <a:bodyPr/>
                    <a:lstStyle/>
                    <a:p>
                      <a:pPr algn="r">
                        <a:lnSpc>
                          <a:spcPct val="150000"/>
                        </a:lnSpc>
                        <a:spcAft>
                          <a:spcPts val="0"/>
                        </a:spcAft>
                      </a:pPr>
                      <a:r>
                        <a:rPr lang="el-GR" sz="1800">
                          <a:effectLst/>
                        </a:rPr>
                        <a:t>Σφάλμα εκτίμησης σε 5%</a:t>
                      </a:r>
                      <a:endParaRPr lang="el-GR" sz="2800">
                        <a:effectLst/>
                      </a:endParaRPr>
                    </a:p>
                    <a:p>
                      <a:pPr algn="r">
                        <a:lnSpc>
                          <a:spcPct val="150000"/>
                        </a:lnSpc>
                        <a:spcAft>
                          <a:spcPts val="0"/>
                        </a:spcAft>
                      </a:pPr>
                      <a:r>
                        <a:rPr lang="el-GR" sz="1800">
                          <a:effectLst/>
                        </a:rPr>
                        <a:t>	επίπεδο σημαντικότητας</a:t>
                      </a:r>
                      <a:endParaRPr lang="el-GR" sz="2800">
                        <a:effectLst/>
                        <a:latin typeface="Athens"/>
                        <a:ea typeface="Athens"/>
                        <a:cs typeface="Times New Roman"/>
                      </a:endParaRPr>
                    </a:p>
                  </a:txBody>
                  <a:tcPr marL="19050" marR="19050" marT="0" marB="0"/>
                </a:tc>
              </a:tr>
              <a:tr h="158750">
                <a:tc>
                  <a:txBody>
                    <a:bodyPr/>
                    <a:lstStyle/>
                    <a:p>
                      <a:pPr algn="ctr">
                        <a:lnSpc>
                          <a:spcPct val="150000"/>
                        </a:lnSpc>
                        <a:spcAft>
                          <a:spcPts val="0"/>
                        </a:spcAft>
                      </a:pPr>
                      <a:r>
                        <a:rPr lang="el-GR" sz="1800" dirty="0">
                          <a:effectLst/>
                        </a:rPr>
                        <a:t>100</a:t>
                      </a:r>
                      <a:endParaRPr lang="el-GR" sz="2800" dirty="0">
                        <a:effectLst/>
                        <a:latin typeface="Athens"/>
                        <a:ea typeface="Athens"/>
                        <a:cs typeface="Times New Roman"/>
                      </a:endParaRPr>
                    </a:p>
                  </a:txBody>
                  <a:tcPr marL="19050" marR="19050" marT="0" marB="0"/>
                </a:tc>
                <a:tc>
                  <a:txBody>
                    <a:bodyPr/>
                    <a:lstStyle/>
                    <a:p>
                      <a:pPr algn="r">
                        <a:lnSpc>
                          <a:spcPct val="150000"/>
                        </a:lnSpc>
                        <a:spcAft>
                          <a:spcPts val="0"/>
                        </a:spcAft>
                      </a:pPr>
                      <a:r>
                        <a:rPr lang="el-GR" sz="1800">
                          <a:effectLst/>
                        </a:rPr>
                        <a:t>10%</a:t>
                      </a:r>
                      <a:endParaRPr lang="el-GR" sz="2800">
                        <a:effectLst/>
                        <a:latin typeface="Athens"/>
                        <a:ea typeface="Athens"/>
                        <a:cs typeface="Times New Roman"/>
                      </a:endParaRPr>
                    </a:p>
                  </a:txBody>
                  <a:tcPr marL="19050" marR="19050" marT="0" marB="0"/>
                </a:tc>
              </a:tr>
              <a:tr h="158750">
                <a:tc>
                  <a:txBody>
                    <a:bodyPr/>
                    <a:lstStyle/>
                    <a:p>
                      <a:pPr algn="ctr">
                        <a:lnSpc>
                          <a:spcPct val="150000"/>
                        </a:lnSpc>
                        <a:spcAft>
                          <a:spcPts val="0"/>
                        </a:spcAft>
                      </a:pPr>
                      <a:r>
                        <a:rPr lang="el-GR" sz="1800" dirty="0">
                          <a:effectLst/>
                        </a:rPr>
                        <a:t>200</a:t>
                      </a:r>
                      <a:endParaRPr lang="el-GR" sz="2800" dirty="0">
                        <a:effectLst/>
                        <a:latin typeface="Athens"/>
                        <a:ea typeface="Athens"/>
                        <a:cs typeface="Times New Roman"/>
                      </a:endParaRPr>
                    </a:p>
                  </a:txBody>
                  <a:tcPr marL="19050" marR="19050" marT="0" marB="0"/>
                </a:tc>
                <a:tc>
                  <a:txBody>
                    <a:bodyPr/>
                    <a:lstStyle/>
                    <a:p>
                      <a:pPr algn="r">
                        <a:lnSpc>
                          <a:spcPct val="150000"/>
                        </a:lnSpc>
                        <a:spcAft>
                          <a:spcPts val="0"/>
                        </a:spcAft>
                      </a:pPr>
                      <a:r>
                        <a:rPr lang="el-GR" sz="1800">
                          <a:effectLst/>
                        </a:rPr>
                        <a:t>7,07%</a:t>
                      </a:r>
                      <a:endParaRPr lang="el-GR" sz="2800">
                        <a:effectLst/>
                        <a:latin typeface="Athens"/>
                        <a:ea typeface="Athens"/>
                        <a:cs typeface="Times New Roman"/>
                      </a:endParaRPr>
                    </a:p>
                  </a:txBody>
                  <a:tcPr marL="19050" marR="19050" marT="0" marB="0"/>
                </a:tc>
              </a:tr>
              <a:tr h="158750">
                <a:tc>
                  <a:txBody>
                    <a:bodyPr/>
                    <a:lstStyle/>
                    <a:p>
                      <a:pPr algn="ctr">
                        <a:lnSpc>
                          <a:spcPct val="150000"/>
                        </a:lnSpc>
                        <a:spcAft>
                          <a:spcPts val="0"/>
                        </a:spcAft>
                      </a:pPr>
                      <a:r>
                        <a:rPr lang="el-GR" sz="1800" dirty="0">
                          <a:effectLst/>
                        </a:rPr>
                        <a:t>300</a:t>
                      </a:r>
                      <a:endParaRPr lang="el-GR" sz="2800" dirty="0">
                        <a:effectLst/>
                        <a:latin typeface="Athens"/>
                        <a:ea typeface="Athens"/>
                        <a:cs typeface="Times New Roman"/>
                      </a:endParaRPr>
                    </a:p>
                  </a:txBody>
                  <a:tcPr marL="19050" marR="19050" marT="0" marB="0"/>
                </a:tc>
                <a:tc>
                  <a:txBody>
                    <a:bodyPr/>
                    <a:lstStyle/>
                    <a:p>
                      <a:pPr algn="r">
                        <a:lnSpc>
                          <a:spcPct val="150000"/>
                        </a:lnSpc>
                        <a:spcAft>
                          <a:spcPts val="0"/>
                        </a:spcAft>
                      </a:pPr>
                      <a:r>
                        <a:rPr lang="el-GR" sz="1800">
                          <a:effectLst/>
                        </a:rPr>
                        <a:t>5,77%</a:t>
                      </a:r>
                      <a:endParaRPr lang="el-GR" sz="2800">
                        <a:effectLst/>
                        <a:latin typeface="Athens"/>
                        <a:ea typeface="Athens"/>
                        <a:cs typeface="Times New Roman"/>
                      </a:endParaRPr>
                    </a:p>
                  </a:txBody>
                  <a:tcPr marL="19050" marR="19050" marT="0" marB="0"/>
                </a:tc>
              </a:tr>
              <a:tr h="158750">
                <a:tc>
                  <a:txBody>
                    <a:bodyPr/>
                    <a:lstStyle/>
                    <a:p>
                      <a:pPr algn="ctr">
                        <a:lnSpc>
                          <a:spcPct val="150000"/>
                        </a:lnSpc>
                        <a:spcAft>
                          <a:spcPts val="0"/>
                        </a:spcAft>
                      </a:pPr>
                      <a:r>
                        <a:rPr lang="el-GR" sz="1800" dirty="0">
                          <a:effectLst/>
                        </a:rPr>
                        <a:t>400</a:t>
                      </a:r>
                      <a:endParaRPr lang="el-GR" sz="2800" dirty="0">
                        <a:effectLst/>
                        <a:latin typeface="Athens"/>
                        <a:ea typeface="Athens"/>
                        <a:cs typeface="Times New Roman"/>
                      </a:endParaRPr>
                    </a:p>
                  </a:txBody>
                  <a:tcPr marL="19050" marR="19050" marT="0" marB="0"/>
                </a:tc>
                <a:tc>
                  <a:txBody>
                    <a:bodyPr/>
                    <a:lstStyle/>
                    <a:p>
                      <a:pPr algn="r">
                        <a:lnSpc>
                          <a:spcPct val="150000"/>
                        </a:lnSpc>
                        <a:spcAft>
                          <a:spcPts val="0"/>
                        </a:spcAft>
                      </a:pPr>
                      <a:r>
                        <a:rPr lang="el-GR" sz="1800">
                          <a:effectLst/>
                        </a:rPr>
                        <a:t>5%</a:t>
                      </a:r>
                      <a:endParaRPr lang="el-GR" sz="2800">
                        <a:effectLst/>
                        <a:latin typeface="Athens"/>
                        <a:ea typeface="Athens"/>
                        <a:cs typeface="Times New Roman"/>
                      </a:endParaRPr>
                    </a:p>
                  </a:txBody>
                  <a:tcPr marL="19050" marR="19050" marT="0" marB="0"/>
                </a:tc>
              </a:tr>
              <a:tr h="158750">
                <a:tc>
                  <a:txBody>
                    <a:bodyPr/>
                    <a:lstStyle/>
                    <a:p>
                      <a:pPr algn="ctr">
                        <a:lnSpc>
                          <a:spcPct val="150000"/>
                        </a:lnSpc>
                        <a:spcAft>
                          <a:spcPts val="0"/>
                        </a:spcAft>
                      </a:pPr>
                      <a:r>
                        <a:rPr lang="el-GR" sz="1800" dirty="0">
                          <a:effectLst/>
                        </a:rPr>
                        <a:t>500</a:t>
                      </a:r>
                      <a:endParaRPr lang="el-GR" sz="2800" dirty="0">
                        <a:effectLst/>
                        <a:latin typeface="Athens"/>
                        <a:ea typeface="Athens"/>
                        <a:cs typeface="Times New Roman"/>
                      </a:endParaRPr>
                    </a:p>
                  </a:txBody>
                  <a:tcPr marL="19050" marR="19050" marT="0" marB="0"/>
                </a:tc>
                <a:tc>
                  <a:txBody>
                    <a:bodyPr/>
                    <a:lstStyle/>
                    <a:p>
                      <a:pPr algn="r">
                        <a:lnSpc>
                          <a:spcPct val="150000"/>
                        </a:lnSpc>
                        <a:spcAft>
                          <a:spcPts val="0"/>
                        </a:spcAft>
                      </a:pPr>
                      <a:r>
                        <a:rPr lang="el-GR" sz="1800">
                          <a:effectLst/>
                        </a:rPr>
                        <a:t>4,47%</a:t>
                      </a:r>
                      <a:endParaRPr lang="el-GR" sz="2800">
                        <a:effectLst/>
                        <a:latin typeface="Athens"/>
                        <a:ea typeface="Athens"/>
                        <a:cs typeface="Times New Roman"/>
                      </a:endParaRPr>
                    </a:p>
                  </a:txBody>
                  <a:tcPr marL="19050" marR="19050" marT="0" marB="0"/>
                </a:tc>
              </a:tr>
              <a:tr h="158750">
                <a:tc>
                  <a:txBody>
                    <a:bodyPr/>
                    <a:lstStyle/>
                    <a:p>
                      <a:pPr algn="ctr">
                        <a:lnSpc>
                          <a:spcPct val="150000"/>
                        </a:lnSpc>
                        <a:spcAft>
                          <a:spcPts val="0"/>
                        </a:spcAft>
                      </a:pPr>
                      <a:r>
                        <a:rPr lang="el-GR" sz="1800" dirty="0">
                          <a:effectLst/>
                        </a:rPr>
                        <a:t>600</a:t>
                      </a:r>
                      <a:endParaRPr lang="el-GR" sz="2800" dirty="0">
                        <a:effectLst/>
                        <a:latin typeface="Athens"/>
                        <a:ea typeface="Athens"/>
                        <a:cs typeface="Times New Roman"/>
                      </a:endParaRPr>
                    </a:p>
                  </a:txBody>
                  <a:tcPr marL="19050" marR="19050" marT="0" marB="0"/>
                </a:tc>
                <a:tc>
                  <a:txBody>
                    <a:bodyPr/>
                    <a:lstStyle/>
                    <a:p>
                      <a:pPr algn="r">
                        <a:lnSpc>
                          <a:spcPct val="150000"/>
                        </a:lnSpc>
                        <a:spcAft>
                          <a:spcPts val="0"/>
                        </a:spcAft>
                      </a:pPr>
                      <a:r>
                        <a:rPr lang="el-GR" sz="1800">
                          <a:effectLst/>
                        </a:rPr>
                        <a:t>4,08%</a:t>
                      </a:r>
                      <a:endParaRPr lang="el-GR" sz="2800">
                        <a:effectLst/>
                        <a:latin typeface="Athens"/>
                        <a:ea typeface="Athens"/>
                        <a:cs typeface="Times New Roman"/>
                      </a:endParaRPr>
                    </a:p>
                  </a:txBody>
                  <a:tcPr marL="19050" marR="19050" marT="0" marB="0"/>
                </a:tc>
              </a:tr>
              <a:tr h="158750">
                <a:tc>
                  <a:txBody>
                    <a:bodyPr/>
                    <a:lstStyle/>
                    <a:p>
                      <a:pPr algn="ctr">
                        <a:lnSpc>
                          <a:spcPct val="150000"/>
                        </a:lnSpc>
                        <a:spcAft>
                          <a:spcPts val="0"/>
                        </a:spcAft>
                      </a:pPr>
                      <a:r>
                        <a:rPr lang="el-GR" sz="1800" dirty="0">
                          <a:effectLst/>
                        </a:rPr>
                        <a:t>700</a:t>
                      </a:r>
                      <a:endParaRPr lang="el-GR" sz="2800" dirty="0">
                        <a:effectLst/>
                        <a:latin typeface="Athens"/>
                        <a:ea typeface="Athens"/>
                        <a:cs typeface="Times New Roman"/>
                      </a:endParaRPr>
                    </a:p>
                  </a:txBody>
                  <a:tcPr marL="19050" marR="19050" marT="0" marB="0"/>
                </a:tc>
                <a:tc>
                  <a:txBody>
                    <a:bodyPr/>
                    <a:lstStyle/>
                    <a:p>
                      <a:pPr algn="r">
                        <a:lnSpc>
                          <a:spcPct val="150000"/>
                        </a:lnSpc>
                        <a:spcAft>
                          <a:spcPts val="0"/>
                        </a:spcAft>
                      </a:pPr>
                      <a:r>
                        <a:rPr lang="el-GR" sz="1800">
                          <a:effectLst/>
                        </a:rPr>
                        <a:t>3,78%</a:t>
                      </a:r>
                      <a:endParaRPr lang="el-GR" sz="2800">
                        <a:effectLst/>
                        <a:latin typeface="Athens"/>
                        <a:ea typeface="Athens"/>
                        <a:cs typeface="Times New Roman"/>
                      </a:endParaRPr>
                    </a:p>
                  </a:txBody>
                  <a:tcPr marL="19050" marR="19050" marT="0" marB="0"/>
                </a:tc>
              </a:tr>
              <a:tr h="158750">
                <a:tc>
                  <a:txBody>
                    <a:bodyPr/>
                    <a:lstStyle/>
                    <a:p>
                      <a:pPr algn="ctr">
                        <a:lnSpc>
                          <a:spcPct val="150000"/>
                        </a:lnSpc>
                        <a:spcAft>
                          <a:spcPts val="0"/>
                        </a:spcAft>
                      </a:pPr>
                      <a:r>
                        <a:rPr lang="el-GR" sz="1800" dirty="0">
                          <a:effectLst/>
                        </a:rPr>
                        <a:t>800</a:t>
                      </a:r>
                      <a:endParaRPr lang="el-GR" sz="2800" dirty="0">
                        <a:effectLst/>
                        <a:latin typeface="Athens"/>
                        <a:ea typeface="Athens"/>
                        <a:cs typeface="Times New Roman"/>
                      </a:endParaRPr>
                    </a:p>
                  </a:txBody>
                  <a:tcPr marL="19050" marR="19050" marT="0" marB="0"/>
                </a:tc>
                <a:tc>
                  <a:txBody>
                    <a:bodyPr/>
                    <a:lstStyle/>
                    <a:p>
                      <a:pPr algn="r">
                        <a:lnSpc>
                          <a:spcPct val="150000"/>
                        </a:lnSpc>
                        <a:spcAft>
                          <a:spcPts val="0"/>
                        </a:spcAft>
                      </a:pPr>
                      <a:r>
                        <a:rPr lang="el-GR" sz="1800">
                          <a:effectLst/>
                        </a:rPr>
                        <a:t>3,54%</a:t>
                      </a:r>
                      <a:endParaRPr lang="el-GR" sz="2800">
                        <a:effectLst/>
                        <a:latin typeface="Athens"/>
                        <a:ea typeface="Athens"/>
                        <a:cs typeface="Times New Roman"/>
                      </a:endParaRPr>
                    </a:p>
                  </a:txBody>
                  <a:tcPr marL="19050" marR="19050" marT="0" marB="0"/>
                </a:tc>
              </a:tr>
              <a:tr h="158750">
                <a:tc>
                  <a:txBody>
                    <a:bodyPr/>
                    <a:lstStyle/>
                    <a:p>
                      <a:pPr algn="ctr">
                        <a:lnSpc>
                          <a:spcPct val="150000"/>
                        </a:lnSpc>
                        <a:spcAft>
                          <a:spcPts val="0"/>
                        </a:spcAft>
                      </a:pPr>
                      <a:r>
                        <a:rPr lang="el-GR" sz="1800">
                          <a:effectLst/>
                        </a:rPr>
                        <a:t>900</a:t>
                      </a:r>
                      <a:endParaRPr lang="el-GR" sz="2800">
                        <a:effectLst/>
                        <a:latin typeface="Athens"/>
                        <a:ea typeface="Athens"/>
                        <a:cs typeface="Times New Roman"/>
                      </a:endParaRPr>
                    </a:p>
                  </a:txBody>
                  <a:tcPr marL="19050" marR="19050" marT="0" marB="0"/>
                </a:tc>
                <a:tc>
                  <a:txBody>
                    <a:bodyPr/>
                    <a:lstStyle/>
                    <a:p>
                      <a:pPr algn="r">
                        <a:lnSpc>
                          <a:spcPct val="150000"/>
                        </a:lnSpc>
                        <a:spcAft>
                          <a:spcPts val="0"/>
                        </a:spcAft>
                      </a:pPr>
                      <a:r>
                        <a:rPr lang="el-GR" sz="1800" dirty="0">
                          <a:effectLst/>
                        </a:rPr>
                        <a:t>3,33%</a:t>
                      </a:r>
                      <a:endParaRPr lang="el-GR" sz="2800" dirty="0">
                        <a:effectLst/>
                        <a:latin typeface="Athens"/>
                        <a:ea typeface="Athens"/>
                        <a:cs typeface="Times New Roman"/>
                      </a:endParaRPr>
                    </a:p>
                  </a:txBody>
                  <a:tcPr marL="19050" marR="19050" marT="0" marB="0"/>
                </a:tc>
              </a:tr>
              <a:tr h="158750">
                <a:tc>
                  <a:txBody>
                    <a:bodyPr/>
                    <a:lstStyle/>
                    <a:p>
                      <a:pPr algn="ctr">
                        <a:lnSpc>
                          <a:spcPct val="150000"/>
                        </a:lnSpc>
                        <a:spcAft>
                          <a:spcPts val="0"/>
                        </a:spcAft>
                      </a:pPr>
                      <a:r>
                        <a:rPr lang="el-GR" sz="1800">
                          <a:effectLst/>
                        </a:rPr>
                        <a:t>1000</a:t>
                      </a:r>
                      <a:endParaRPr lang="el-GR" sz="2800">
                        <a:effectLst/>
                        <a:latin typeface="Athens"/>
                        <a:ea typeface="Athens"/>
                        <a:cs typeface="Times New Roman"/>
                      </a:endParaRPr>
                    </a:p>
                  </a:txBody>
                  <a:tcPr marL="19050" marR="19050" marT="0" marB="0"/>
                </a:tc>
                <a:tc>
                  <a:txBody>
                    <a:bodyPr/>
                    <a:lstStyle/>
                    <a:p>
                      <a:pPr algn="r">
                        <a:lnSpc>
                          <a:spcPct val="150000"/>
                        </a:lnSpc>
                        <a:spcAft>
                          <a:spcPts val="0"/>
                        </a:spcAft>
                      </a:pPr>
                      <a:r>
                        <a:rPr lang="el-GR" sz="1800" dirty="0">
                          <a:effectLst/>
                        </a:rPr>
                        <a:t>3,16%</a:t>
                      </a:r>
                      <a:endParaRPr lang="el-GR" sz="2800" dirty="0">
                        <a:effectLst/>
                        <a:latin typeface="Athens"/>
                        <a:ea typeface="Athens"/>
                        <a:cs typeface="Times New Roman"/>
                      </a:endParaRPr>
                    </a:p>
                  </a:txBody>
                  <a:tcPr marL="19050" marR="19050" marT="0" marB="0"/>
                </a:tc>
              </a:tr>
            </a:tbl>
          </a:graphicData>
        </a:graphic>
      </p:graphicFrame>
    </p:spTree>
    <p:extLst>
      <p:ext uri="{BB962C8B-B14F-4D97-AF65-F5344CB8AC3E}">
        <p14:creationId xmlns:p14="http://schemas.microsoft.com/office/powerpoint/2010/main" xmlns="" val="261172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Υπολογισμός μεγέθους του δείγματος</a:t>
            </a:r>
            <a:endParaRPr lang="el-GR" b="1" dirty="0"/>
          </a:p>
        </p:txBody>
      </p:sp>
      <mc:AlternateContent xmlns:mc="http://schemas.openxmlformats.org/markup-compatibility/2006">
        <mc:Choice xmlns:a14="http://schemas.microsoft.com/office/drawing/2010/main" xmlns="" Requires="a14">
          <p:sp>
            <p:nvSpPr>
              <p:cNvPr id="3" name="Θέση περιεχομένου 2"/>
              <p:cNvSpPr>
                <a:spLocks noGrp="1"/>
              </p:cNvSpPr>
              <p:nvPr>
                <p:ph idx="1"/>
              </p:nvPr>
            </p:nvSpPr>
            <p:spPr/>
            <p:txBody>
              <a:bodyPr>
                <a:normAutofit fontScale="92500" lnSpcReduction="20000"/>
              </a:bodyPr>
              <a:lstStyle/>
              <a:p>
                <a:r>
                  <a:rPr lang="el-GR" dirty="0"/>
                  <a:t>Η σχέση </a:t>
                </a:r>
                <a14:m>
                  <m:oMath xmlns:m="http://schemas.openxmlformats.org/officeDocument/2006/math">
                    <m:r>
                      <m:rPr>
                        <m:sty m:val="p"/>
                      </m:rPr>
                      <a:rPr lang="en-US">
                        <a:latin typeface="Cambria Math"/>
                      </a:rPr>
                      <m:t>e</m:t>
                    </m:r>
                    <m:r>
                      <a:rPr lang="el-GR">
                        <a:latin typeface="Cambria Math"/>
                      </a:rPr>
                      <m:t>=</m:t>
                    </m:r>
                    <m:f>
                      <m:fPr>
                        <m:ctrlPr>
                          <a:rPr lang="el-GR" i="1">
                            <a:latin typeface="Cambria Math"/>
                          </a:rPr>
                        </m:ctrlPr>
                      </m:fPr>
                      <m:num>
                        <m:r>
                          <a:rPr lang="el-GR">
                            <a:latin typeface="Cambria Math"/>
                          </a:rPr>
                          <m:t>1</m:t>
                        </m:r>
                      </m:num>
                      <m:den>
                        <m:rad>
                          <m:radPr>
                            <m:degHide m:val="on"/>
                            <m:ctrlPr>
                              <a:rPr lang="el-GR" i="1">
                                <a:latin typeface="Cambria Math"/>
                              </a:rPr>
                            </m:ctrlPr>
                          </m:radPr>
                          <m:deg/>
                          <m:e>
                            <m:r>
                              <m:rPr>
                                <m:sty m:val="p"/>
                              </m:rPr>
                              <a:rPr lang="en-US">
                                <a:latin typeface="Cambria Math"/>
                              </a:rPr>
                              <m:t>n</m:t>
                            </m:r>
                          </m:e>
                        </m:rad>
                      </m:den>
                    </m:f>
                  </m:oMath>
                </a14:m>
                <a:r>
                  <a:rPr lang="el-GR" dirty="0"/>
                  <a:t>  μπορεί να λυθεί ως προς n, οπότε προκύπτει </a:t>
                </a:r>
              </a:p>
              <a:p>
                <a:endParaRPr lang="el-GR" dirty="0"/>
              </a:p>
              <a:p>
                <a:pPr marL="0" indent="0">
                  <a:buNone/>
                </a:pPr>
                <a14:m>
                  <m:oMathPara xmlns:m="http://schemas.openxmlformats.org/officeDocument/2006/math">
                    <m:oMathParaPr>
                      <m:jc m:val="centerGroup"/>
                    </m:oMathParaPr>
                    <m:oMath xmlns:m="http://schemas.openxmlformats.org/officeDocument/2006/math">
                      <m:r>
                        <m:rPr>
                          <m:sty m:val="p"/>
                        </m:rPr>
                        <a:rPr lang="en-US">
                          <a:latin typeface="Cambria Math"/>
                        </a:rPr>
                        <m:t>n</m:t>
                      </m:r>
                      <m:r>
                        <a:rPr lang="el-GR">
                          <a:latin typeface="Cambria Math"/>
                        </a:rPr>
                        <m:t>=</m:t>
                      </m:r>
                      <m:f>
                        <m:fPr>
                          <m:ctrlPr>
                            <a:rPr lang="el-GR" i="1">
                              <a:latin typeface="Cambria Math"/>
                            </a:rPr>
                          </m:ctrlPr>
                        </m:fPr>
                        <m:num>
                          <m:r>
                            <a:rPr lang="el-GR">
                              <a:latin typeface="Cambria Math"/>
                            </a:rPr>
                            <m:t>1</m:t>
                          </m:r>
                        </m:num>
                        <m:den>
                          <m:sSup>
                            <m:sSupPr>
                              <m:ctrlPr>
                                <a:rPr lang="el-GR" i="1">
                                  <a:latin typeface="Cambria Math"/>
                                </a:rPr>
                              </m:ctrlPr>
                            </m:sSupPr>
                            <m:e>
                              <m:r>
                                <m:rPr>
                                  <m:sty m:val="p"/>
                                </m:rPr>
                                <a:rPr lang="en-US">
                                  <a:latin typeface="Cambria Math"/>
                                </a:rPr>
                                <m:t>e</m:t>
                              </m:r>
                            </m:e>
                            <m:sup>
                              <m:r>
                                <a:rPr lang="el-GR">
                                  <a:latin typeface="Cambria Math"/>
                                </a:rPr>
                                <m:t>2</m:t>
                              </m:r>
                            </m:sup>
                          </m:sSup>
                        </m:den>
                      </m:f>
                    </m:oMath>
                  </m:oMathPara>
                </a14:m>
                <a:endParaRPr lang="el-GR" dirty="0"/>
              </a:p>
              <a:p>
                <a:endParaRPr lang="el-GR" dirty="0"/>
              </a:p>
              <a:p>
                <a:r>
                  <a:rPr lang="el-GR" dirty="0"/>
                  <a:t>Έτσι μπορούμε να υπολογίσουμε το μέγεθος δείγματος που απαιτείται ώστε να έχουμε μέγιστο σφάλμα εκτίμησης αναλογίας σε επίπεδο σημαντικότητας 5% ίσο με e. </a:t>
                </a:r>
              </a:p>
            </p:txBody>
          </p:sp>
        </mc:Choice>
        <mc:Fallback>
          <p:sp>
            <p:nvSpPr>
              <p:cNvPr id="3" name="Θέση περιεχομένου 2"/>
              <p:cNvSpPr>
                <a:spLocks noGrp="1" noRot="1" noChangeAspect="1" noMove="1" noResize="1" noEditPoints="1" noAdjustHandles="1" noChangeArrowheads="1" noChangeShapeType="1" noTextEdit="1"/>
              </p:cNvSpPr>
              <p:nvPr>
                <p:ph idx="1"/>
              </p:nvPr>
            </p:nvSpPr>
            <p:spPr>
              <a:blipFill rotWithShape="1">
                <a:blip r:embed="rId2" cstate="print"/>
                <a:stretch>
                  <a:fillRect l="-1481" t="-1887" b="-270"/>
                </a:stretch>
              </a:blipFill>
            </p:spPr>
            <p:txBody>
              <a:bodyPr/>
              <a:lstStyle/>
              <a:p>
                <a:r>
                  <a:rPr lang="el-GR">
                    <a:noFill/>
                  </a:rPr>
                  <a:t> </a:t>
                </a:r>
              </a:p>
            </p:txBody>
          </p:sp>
        </mc:Fallback>
      </mc:AlternateContent>
    </p:spTree>
    <p:extLst>
      <p:ext uri="{BB962C8B-B14F-4D97-AF65-F5344CB8AC3E}">
        <p14:creationId xmlns:p14="http://schemas.microsoft.com/office/powerpoint/2010/main" xmlns="" val="30025576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Υπολογισμός μεγέθους του δείγματος</a:t>
            </a:r>
            <a:endParaRPr lang="el-GR" dirty="0"/>
          </a:p>
        </p:txBody>
      </p:sp>
      <mc:AlternateContent xmlns:mc="http://schemas.openxmlformats.org/markup-compatibility/2006">
        <mc:Choice xmlns:a14="http://schemas.microsoft.com/office/drawing/2010/main" xmlns="" Requires="a14">
          <p:sp>
            <p:nvSpPr>
              <p:cNvPr id="3" name="Θέση περιεχομένου 2"/>
              <p:cNvSpPr>
                <a:spLocks noGrp="1"/>
              </p:cNvSpPr>
              <p:nvPr>
                <p:ph idx="1"/>
              </p:nvPr>
            </p:nvSpPr>
            <p:spPr/>
            <p:txBody>
              <a:bodyPr>
                <a:normAutofit fontScale="77500" lnSpcReduction="20000"/>
              </a:bodyPr>
              <a:lstStyle/>
              <a:p>
                <a:r>
                  <a:rPr lang="el-GR" dirty="0"/>
                  <a:t>Στην πράξη αυτό που συμβαίνει είναι ότι αρχικά καθορίζεται ένα μέγιστο σφάλμα εκτίμησης που θέλουμε να έχουμε και στη συνέχεια γίνεται υπολογισμός του μεγέθους του δείγματος που απαιτείται ώστε να υπάρχει το πολύ το μέγιστο σφάλμα που προκαθορίστηκε βάσει της </a:t>
                </a:r>
                <a:r>
                  <a:rPr lang="el-GR" dirty="0" smtClean="0"/>
                  <a:t>σχέσης</a:t>
                </a:r>
              </a:p>
              <a:p>
                <a:endParaRPr lang="el-GR" dirty="0" smtClean="0"/>
              </a:p>
              <a:p>
                <a:pPr marL="0" indent="0">
                  <a:buNone/>
                </a:pPr>
                <a:r>
                  <a:rPr lang="el-GR" dirty="0"/>
                  <a:t>	</a:t>
                </a:r>
                <a:r>
                  <a:rPr lang="el-GR" dirty="0" smtClean="0"/>
                  <a:t>	</a:t>
                </a:r>
                <a:r>
                  <a:rPr lang="el-GR" dirty="0" smtClean="0"/>
                  <a:t> </a:t>
                </a:r>
                <a14:m>
                  <m:oMath xmlns:m="http://schemas.openxmlformats.org/officeDocument/2006/math">
                    <m:r>
                      <m:rPr>
                        <m:sty m:val="p"/>
                      </m:rPr>
                      <a:rPr lang="en-US">
                        <a:latin typeface="Cambria Math"/>
                      </a:rPr>
                      <m:t>n</m:t>
                    </m:r>
                    <m:r>
                      <a:rPr lang="el-GR">
                        <a:latin typeface="Cambria Math"/>
                      </a:rPr>
                      <m:t>=</m:t>
                    </m:r>
                    <m:f>
                      <m:fPr>
                        <m:ctrlPr>
                          <a:rPr lang="el-GR" i="1">
                            <a:latin typeface="Cambria Math"/>
                          </a:rPr>
                        </m:ctrlPr>
                      </m:fPr>
                      <m:num>
                        <m:r>
                          <a:rPr lang="el-GR">
                            <a:latin typeface="Cambria Math"/>
                          </a:rPr>
                          <m:t>1</m:t>
                        </m:r>
                      </m:num>
                      <m:den>
                        <m:sSup>
                          <m:sSupPr>
                            <m:ctrlPr>
                              <a:rPr lang="el-GR" i="1">
                                <a:latin typeface="Cambria Math"/>
                              </a:rPr>
                            </m:ctrlPr>
                          </m:sSupPr>
                          <m:e>
                            <m:r>
                              <m:rPr>
                                <m:sty m:val="p"/>
                              </m:rPr>
                              <a:rPr lang="en-US">
                                <a:latin typeface="Cambria Math"/>
                              </a:rPr>
                              <m:t>e</m:t>
                            </m:r>
                          </m:e>
                          <m:sup>
                            <m:r>
                              <a:rPr lang="el-GR">
                                <a:latin typeface="Cambria Math"/>
                              </a:rPr>
                              <m:t>2</m:t>
                            </m:r>
                          </m:sup>
                        </m:sSup>
                      </m:den>
                    </m:f>
                  </m:oMath>
                </a14:m>
                <a:endParaRPr lang="el-GR" dirty="0" smtClean="0"/>
              </a:p>
              <a:p>
                <a:pPr marL="0" indent="0">
                  <a:buNone/>
                </a:pPr>
                <a:endParaRPr lang="el-GR" dirty="0" smtClean="0"/>
              </a:p>
              <a:p>
                <a:r>
                  <a:rPr lang="el-GR" dirty="0" smtClean="0"/>
                  <a:t>Έτσι </a:t>
                </a:r>
                <a:r>
                  <a:rPr lang="el-GR" dirty="0"/>
                  <a:t>υπολογίζεται το μέγεθος δείγματος που απαιτείται ώστε να έχουμε μέγιστο σφάλμα εκτίμησης αναλογίας σε επίπεδο σημαντικότητας 5% ίσο με e. </a:t>
                </a:r>
              </a:p>
            </p:txBody>
          </p:sp>
        </mc:Choice>
        <mc:Fallback>
          <p:sp>
            <p:nvSpPr>
              <p:cNvPr id="3" name="Θέση περιεχομένου 2"/>
              <p:cNvSpPr>
                <a:spLocks noGrp="1" noRot="1" noChangeAspect="1" noMove="1" noResize="1" noEditPoints="1" noAdjustHandles="1" noChangeArrowheads="1" noChangeShapeType="1" noTextEdit="1"/>
              </p:cNvSpPr>
              <p:nvPr>
                <p:ph idx="1"/>
              </p:nvPr>
            </p:nvSpPr>
            <p:spPr>
              <a:blipFill rotWithShape="1">
                <a:blip r:embed="rId2" cstate="print"/>
                <a:stretch>
                  <a:fillRect l="-1037" t="-2426" r="-1926"/>
                </a:stretch>
              </a:blipFill>
            </p:spPr>
            <p:txBody>
              <a:bodyPr/>
              <a:lstStyle/>
              <a:p>
                <a:r>
                  <a:rPr lang="el-GR">
                    <a:noFill/>
                  </a:rPr>
                  <a:t> </a:t>
                </a:r>
              </a:p>
            </p:txBody>
          </p:sp>
        </mc:Fallback>
      </mc:AlternateContent>
    </p:spTree>
    <p:extLst>
      <p:ext uri="{BB962C8B-B14F-4D97-AF65-F5344CB8AC3E}">
        <p14:creationId xmlns:p14="http://schemas.microsoft.com/office/powerpoint/2010/main" xmlns="" val="21412569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Σχέση μεγέθους δείγματος και σφάλματος εκτίμησης</a:t>
            </a:r>
            <a:endParaRPr lang="el-GR" b="1" dirty="0"/>
          </a:p>
        </p:txBody>
      </p:sp>
      <p:pic>
        <p:nvPicPr>
          <p:cNvPr id="4" name="Picture"/>
          <p:cNvPicPr>
            <a:picLocks noGrp="1"/>
          </p:cNvPicPr>
          <p:nvPr>
            <p:ph idx="1"/>
          </p:nvPr>
        </p:nvPicPr>
        <p:blipFill>
          <a:blip r:embed="rId2" cstate="print"/>
          <a:stretch>
            <a:fillRect/>
          </a:stretch>
        </p:blipFill>
        <p:spPr bwMode="auto">
          <a:xfrm>
            <a:off x="889227" y="1600200"/>
            <a:ext cx="7365546" cy="4525963"/>
          </a:xfrm>
          <a:prstGeom prst="rect">
            <a:avLst/>
          </a:prstGeom>
          <a:noFill/>
          <a:ln w="9525">
            <a:noFill/>
            <a:miter lim="800000"/>
            <a:headEnd/>
            <a:tailEnd/>
          </a:ln>
        </p:spPr>
      </p:pic>
    </p:spTree>
    <p:extLst>
      <p:ext uri="{BB962C8B-B14F-4D97-AF65-F5344CB8AC3E}">
        <p14:creationId xmlns:p14="http://schemas.microsoft.com/office/powerpoint/2010/main" xmlns="" val="3685440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Συστηματική </a:t>
            </a:r>
            <a:r>
              <a:rPr lang="el-GR" b="1" dirty="0" smtClean="0"/>
              <a:t>δειγματοληψία</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a:t>Στην περίπτωση που ένα δειγματοληπτικό πλαίσιο είναι διαθέσιμο σε μορφή λίστας, μπορούμε να εφαρμόσουμε συστηματική δειγματοληψία. </a:t>
            </a:r>
            <a:endParaRPr lang="el-GR" dirty="0" smtClean="0"/>
          </a:p>
          <a:p>
            <a:r>
              <a:rPr lang="el-GR" dirty="0" smtClean="0"/>
              <a:t>Έστω </a:t>
            </a:r>
            <a:r>
              <a:rPr lang="el-GR" dirty="0"/>
              <a:t>ότι ο υπό μελέτη πληθυσμός έχει μέγεθος N που είναι καταγραμμένα σε μια λίστα και φέρουν αρίθμηση με αύξοντα αριθμό. </a:t>
            </a:r>
            <a:endParaRPr lang="el-GR" dirty="0" smtClean="0"/>
          </a:p>
          <a:p>
            <a:r>
              <a:rPr lang="el-GR" dirty="0" smtClean="0"/>
              <a:t>Διαιρούμε </a:t>
            </a:r>
            <a:r>
              <a:rPr lang="el-GR" dirty="0"/>
              <a:t>το σύνολο των στοιχείων του δειγματοληπτικού πλαισίου, </a:t>
            </a:r>
            <a:r>
              <a:rPr lang="el-GR" dirty="0" smtClean="0"/>
              <a:t>δηλαδή </a:t>
            </a:r>
            <a:r>
              <a:rPr lang="el-GR" dirty="0"/>
              <a:t>το μέγεθος του πληθυσμού, με το μέγεθος του δείγματος n. </a:t>
            </a:r>
            <a:endParaRPr lang="el-GR" dirty="0" smtClean="0"/>
          </a:p>
          <a:p>
            <a:r>
              <a:rPr lang="el-GR" dirty="0" smtClean="0"/>
              <a:t>Το </a:t>
            </a:r>
            <a:r>
              <a:rPr lang="el-GR" dirty="0"/>
              <a:t>αποτέλεσμα στρογγυλοποιημένο είναι το βήμα επιλογής των υποκειμένων της έρευνας. </a:t>
            </a:r>
            <a:endParaRPr lang="el-GR" dirty="0" smtClean="0"/>
          </a:p>
          <a:p>
            <a:r>
              <a:rPr lang="el-GR" dirty="0" smtClean="0"/>
              <a:t>Ξεκινάμε </a:t>
            </a:r>
            <a:r>
              <a:rPr lang="el-GR" dirty="0"/>
              <a:t>επιλέγοντας έναν αριθμό ανάμεσα στο ένα και το N/n, έστω x. Το άτομο που αντιστοιχεί στο συγκεκριμένο αύξοντα αριθμό είναι το πρώτο στοιχείο του δείγματος. </a:t>
            </a:r>
            <a:endParaRPr lang="el-GR" dirty="0" smtClean="0"/>
          </a:p>
          <a:p>
            <a:r>
              <a:rPr lang="el-GR" dirty="0" smtClean="0"/>
              <a:t>Στη </a:t>
            </a:r>
            <a:r>
              <a:rPr lang="el-GR" dirty="0"/>
              <a:t>συνέχεια επιλέγεται το άτομο με αύξοντα αριθμό </a:t>
            </a:r>
            <a:r>
              <a:rPr lang="el-GR" dirty="0" err="1"/>
              <a:t>x+Ν</a:t>
            </a:r>
            <a:r>
              <a:rPr lang="el-GR" dirty="0"/>
              <a:t>/n, μετά το άτομο με αριθμό x+2N/n </a:t>
            </a:r>
            <a:r>
              <a:rPr lang="el-GR" dirty="0" err="1"/>
              <a:t>κ.ο.κ</a:t>
            </a:r>
            <a:r>
              <a:rPr lang="el-GR" dirty="0"/>
              <a:t>. </a:t>
            </a:r>
            <a:endParaRPr lang="el-GR" dirty="0" smtClean="0"/>
          </a:p>
          <a:p>
            <a:r>
              <a:rPr lang="el-GR" dirty="0" smtClean="0"/>
              <a:t>Το </a:t>
            </a:r>
            <a:r>
              <a:rPr lang="el-GR" dirty="0"/>
              <a:t>τελευταίο άτομο που θα επιλεγεί θα είναι x+(n–1)N/n. </a:t>
            </a:r>
            <a:endParaRPr lang="el-GR" dirty="0" smtClean="0"/>
          </a:p>
        </p:txBody>
      </p:sp>
    </p:spTree>
    <p:extLst>
      <p:ext uri="{BB962C8B-B14F-4D97-AF65-F5344CB8AC3E}">
        <p14:creationId xmlns:p14="http://schemas.microsoft.com/office/powerpoint/2010/main" xmlns="" val="15381693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Σχετικά με τη συστηματική δειγματοληψία</a:t>
            </a:r>
            <a:endParaRPr lang="el-GR" b="1" dirty="0"/>
          </a:p>
        </p:txBody>
      </p:sp>
      <p:sp>
        <p:nvSpPr>
          <p:cNvPr id="3" name="Θέση περιεχομένου 2"/>
          <p:cNvSpPr>
            <a:spLocks noGrp="1"/>
          </p:cNvSpPr>
          <p:nvPr>
            <p:ph idx="1"/>
          </p:nvPr>
        </p:nvSpPr>
        <p:spPr/>
        <p:txBody>
          <a:bodyPr>
            <a:normAutofit fontScale="77500" lnSpcReduction="20000"/>
          </a:bodyPr>
          <a:lstStyle/>
          <a:p>
            <a:r>
              <a:rPr lang="el-GR" dirty="0" smtClean="0"/>
              <a:t>Για </a:t>
            </a:r>
            <a:r>
              <a:rPr lang="el-GR" dirty="0"/>
              <a:t>να επιτευχθεί αναλογική αντιπροσώπευση του πληθυσμού στο δείγμα, καλό είναι να έχει προηγηθεί ταξινόμηση της λίστας-του δειγματοληπτικού πλαισίου ως προς το χαρακτηριστικό που θεωρείται </a:t>
            </a:r>
            <a:r>
              <a:rPr lang="el-GR" dirty="0" smtClean="0"/>
              <a:t>.</a:t>
            </a:r>
            <a:endParaRPr lang="el-GR" dirty="0"/>
          </a:p>
          <a:p>
            <a:r>
              <a:rPr lang="el-GR" dirty="0" smtClean="0"/>
              <a:t>Η </a:t>
            </a:r>
            <a:r>
              <a:rPr lang="el-GR" dirty="0"/>
              <a:t>συστηματική δειγματοληψία μοιάζει με την απλή τυχαία δειγματοληψία όταν δεν υπάρχει συγκεκριμένη σειρά στο </a:t>
            </a:r>
            <a:r>
              <a:rPr lang="el-GR" dirty="0" smtClean="0"/>
              <a:t>δειγματοληπτικό.</a:t>
            </a:r>
            <a:endParaRPr lang="el-GR" dirty="0"/>
          </a:p>
          <a:p>
            <a:r>
              <a:rPr lang="el-GR" dirty="0" smtClean="0"/>
              <a:t>Η </a:t>
            </a:r>
            <a:r>
              <a:rPr lang="el-GR" dirty="0"/>
              <a:t>συστηματική δειγματοληψία μπορεί να αποτελέσει στάδιο ευρύτερης δειγματοληπτικής </a:t>
            </a:r>
            <a:r>
              <a:rPr lang="el-GR" dirty="0" smtClean="0"/>
              <a:t>διαδικασίας.</a:t>
            </a:r>
            <a:endParaRPr lang="el-GR" dirty="0"/>
          </a:p>
          <a:p>
            <a:r>
              <a:rPr lang="el-GR" dirty="0" smtClean="0"/>
              <a:t>Η </a:t>
            </a:r>
            <a:r>
              <a:rPr lang="el-GR" dirty="0"/>
              <a:t>συστηματική δειγματοληψία είναι η μέθοδος που ενδείκνυται σε περιπτώσεις όπου ο πληθυσμός είναι πλήρως και λεπτομερώς καταγραμμένος, συνήθως σε μορφή καταλόγου. </a:t>
            </a:r>
          </a:p>
          <a:p>
            <a:endParaRPr lang="el-GR" dirty="0"/>
          </a:p>
        </p:txBody>
      </p:sp>
    </p:spTree>
    <p:extLst>
      <p:ext uri="{BB962C8B-B14F-4D97-AF65-F5344CB8AC3E}">
        <p14:creationId xmlns:p14="http://schemas.microsoft.com/office/powerpoint/2010/main" xmlns="" val="9728019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Στρωματοποιημένη </a:t>
            </a:r>
            <a:r>
              <a:rPr lang="el-GR" b="1" dirty="0" smtClean="0"/>
              <a:t>δειγματοληψία</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a:t>Για την εφαρμογή της είναι απαραίτητο ένα δειγματοληπτικό πλαίσιο, δηλαδή μια πλήρης καταγραφή του στατιστικού πληθυσμού. </a:t>
            </a:r>
            <a:endParaRPr lang="el-GR" dirty="0" smtClean="0"/>
          </a:p>
          <a:p>
            <a:r>
              <a:rPr lang="el-GR" dirty="0" smtClean="0"/>
              <a:t>Στην πράξη </a:t>
            </a:r>
            <a:r>
              <a:rPr lang="el-GR" dirty="0"/>
              <a:t>ο πληθυσμός πρέπει να είναι σχετικά μικρός και χωρίς μεγάλη γεωγραφική </a:t>
            </a:r>
            <a:r>
              <a:rPr lang="el-GR" dirty="0" smtClean="0"/>
              <a:t>διασπορά.</a:t>
            </a:r>
          </a:p>
          <a:p>
            <a:r>
              <a:rPr lang="el-GR" dirty="0" smtClean="0"/>
              <a:t>Ο πληθυσμός </a:t>
            </a:r>
            <a:r>
              <a:rPr lang="el-GR" dirty="0"/>
              <a:t>χωρίζεται σε στρώματα (</a:t>
            </a:r>
            <a:r>
              <a:rPr lang="el-GR" dirty="0" err="1"/>
              <a:t>strata</a:t>
            </a:r>
            <a:r>
              <a:rPr lang="el-GR" dirty="0"/>
              <a:t>) και στη συνέχεια επιλέγονται επιμέρους δείγματα με απλή τυχαία δειγματοληψία από κάθε στρώμα. </a:t>
            </a:r>
            <a:endParaRPr lang="el-GR" dirty="0" smtClean="0"/>
          </a:p>
          <a:p>
            <a:r>
              <a:rPr lang="el-GR" dirty="0" smtClean="0"/>
              <a:t>Τα </a:t>
            </a:r>
            <a:r>
              <a:rPr lang="el-GR" dirty="0"/>
              <a:t>στρώματα αποτελούνται γενικά από όσο το δυνατό περισσότερο ομοιογενείς ομάδες στοιχείων του πληθυσμού ως προς κάποια χαρακτηριστικά: γεωγραφικά, κοινωνικά, δημογραφικά, κ.ά. </a:t>
            </a:r>
            <a:endParaRPr lang="el-GR" dirty="0" smtClean="0"/>
          </a:p>
          <a:p>
            <a:r>
              <a:rPr lang="el-GR" dirty="0" smtClean="0"/>
              <a:t>Τα </a:t>
            </a:r>
            <a:r>
              <a:rPr lang="el-GR" dirty="0"/>
              <a:t>στρώματα μπορούν να υφίστανται ήδη (όπως οι δήμοι και τα δημοτικά διαμερίσματα) ή να «κατασκευάζονται» για τις ανάγκες της έρευνας, όπως ομάδες εκλογικών τμημάτων.</a:t>
            </a:r>
          </a:p>
          <a:p>
            <a:endParaRPr lang="el-GR" dirty="0"/>
          </a:p>
        </p:txBody>
      </p:sp>
    </p:spTree>
    <p:extLst>
      <p:ext uri="{BB962C8B-B14F-4D97-AF65-F5344CB8AC3E}">
        <p14:creationId xmlns:p14="http://schemas.microsoft.com/office/powerpoint/2010/main" xmlns="" val="4044353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Αναλογική και μη αναλογική στρωματοποιημένη δειγματοληψία</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smtClean="0"/>
              <a:t>Με </a:t>
            </a:r>
            <a:r>
              <a:rPr lang="el-GR" dirty="0"/>
              <a:t>την αναλογική δειγματοληψία σε κάθε στρώμα επιλέγεται δείγμα έτσι ώστε η αναλογία του μεγέθους του δείγματος στο στρώμα προς το μέγεθος του συνολικού δείγματος να είναι ίση με την αναλογία του μεγέθους του πληθυσμού του στρώματος προς το μέγεθος του συνολικού πληθυσμού. </a:t>
            </a:r>
            <a:endParaRPr lang="el-GR" dirty="0" smtClean="0"/>
          </a:p>
          <a:p>
            <a:r>
              <a:rPr lang="el-GR" dirty="0" smtClean="0"/>
              <a:t>Επιτυγχάνεται </a:t>
            </a:r>
            <a:r>
              <a:rPr lang="el-GR" dirty="0"/>
              <a:t>η δημιουργία ενός συνόλου δεδομένων της έρευνας που στη συνέχεια μπορεί να χρησιμοποιηθεί αυτούσιο για την εξαγωγή συμπερασμάτων, σύγκριση με δεδομένα άλλων ερευνών, κ.ά</a:t>
            </a:r>
            <a:r>
              <a:rPr lang="el-GR" dirty="0" smtClean="0"/>
              <a:t>.</a:t>
            </a:r>
          </a:p>
          <a:p>
            <a:r>
              <a:rPr lang="el-GR" dirty="0"/>
              <a:t>Με τη μη αναλογική στρωματοποιημένη δειγματοληψία επιλέγουμε το μέγεθος του δείγματος σε κάθε στρώμα και συχνά διατηρούμε το ίδιο μέγεθος σε κάθε στρώμα. </a:t>
            </a:r>
            <a:endParaRPr lang="el-GR" dirty="0" smtClean="0"/>
          </a:p>
          <a:p>
            <a:r>
              <a:rPr lang="el-GR" dirty="0" smtClean="0"/>
              <a:t>Αντιμετωπίζουμε  </a:t>
            </a:r>
            <a:r>
              <a:rPr lang="el-GR" dirty="0"/>
              <a:t>περιπτώσεις στις οποίες δεν ενδιαφέρει η συνολική ακρίβεια στο δείγμα ή δεν έχουμε επαρκή ακρίβεια στους υποπληθυσμούς των στρωμάτων. </a:t>
            </a:r>
            <a:endParaRPr lang="el-GR" dirty="0" smtClean="0"/>
          </a:p>
          <a:p>
            <a:r>
              <a:rPr lang="el-GR" dirty="0" smtClean="0"/>
              <a:t>Συχνά </a:t>
            </a:r>
            <a:r>
              <a:rPr lang="el-GR" dirty="0"/>
              <a:t>όταν τα μεγέθη των υποπληθυσμών σε κάποια στρώματα είναι μικρά, επιλέγεται ένα συγκεκριμένο μέγεθος δείγματος επειδή θεωρείται αρκετά μεγάλο. </a:t>
            </a:r>
            <a:endParaRPr lang="el-GR" dirty="0" smtClean="0"/>
          </a:p>
        </p:txBody>
      </p:sp>
    </p:spTree>
    <p:extLst>
      <p:ext uri="{BB962C8B-B14F-4D97-AF65-F5344CB8AC3E}">
        <p14:creationId xmlns:p14="http://schemas.microsoft.com/office/powerpoint/2010/main" xmlns="" val="15994368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Κατά συστάδες </a:t>
            </a:r>
            <a:r>
              <a:rPr lang="el-GR" b="1" dirty="0" smtClean="0"/>
              <a:t>δειγματοληψία</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smtClean="0"/>
              <a:t>Ενδείκνυται για </a:t>
            </a:r>
            <a:r>
              <a:rPr lang="el-GR" dirty="0"/>
              <a:t>έρευνες που αφορούν ευρείες γεωγραφικές περιοχές με διασπορά, επειδή δεν αυξάνεται το κόστος της έρευνας. </a:t>
            </a:r>
            <a:endParaRPr lang="el-GR" dirty="0" smtClean="0"/>
          </a:p>
          <a:p>
            <a:r>
              <a:rPr lang="el-GR" dirty="0" smtClean="0"/>
              <a:t>Αφορούν </a:t>
            </a:r>
            <a:r>
              <a:rPr lang="el-GR" dirty="0"/>
              <a:t>περιπτώσεις στις οποίες δεν είναι απαραίτητα γνωστός και καταγραμμένος ο πληθυσμός, δεν υπάρχουν </a:t>
            </a:r>
            <a:r>
              <a:rPr lang="el-GR" dirty="0" smtClean="0"/>
              <a:t>κατ’ ανάγκη </a:t>
            </a:r>
            <a:r>
              <a:rPr lang="el-GR" dirty="0"/>
              <a:t>δειγματοληπτικά πλαίσια, αλλά υπάρχουν διαθέσιμοι κατάλογοι-λίστες με ομάδες που καλύπτουν τον πληθυσμό, δηλαδή με μονάδες του πληθυσμού. </a:t>
            </a:r>
            <a:endParaRPr lang="el-GR" dirty="0" smtClean="0"/>
          </a:p>
          <a:p>
            <a:r>
              <a:rPr lang="el-GR" dirty="0" smtClean="0"/>
              <a:t>Αυτές </a:t>
            </a:r>
            <a:r>
              <a:rPr lang="el-GR" dirty="0"/>
              <a:t>συνήθως είναι ισοπληθείς. </a:t>
            </a:r>
            <a:endParaRPr lang="el-GR" dirty="0" smtClean="0"/>
          </a:p>
          <a:p>
            <a:r>
              <a:rPr lang="el-GR" dirty="0" smtClean="0"/>
              <a:t>Από </a:t>
            </a:r>
            <a:r>
              <a:rPr lang="el-GR" dirty="0"/>
              <a:t>τη λίστα των ομάδων του πληθυσμού επιλέγουμε δείγμα κάποιων ομάδων και, στη συνέχεια, όλα τα μέλη των ομάδων που επιλέχτηκαν ή κάποιος συγκεκριμένο πλήθος υποκειμένων από κάθε ομάδα, απαντούν στο ερωτηματολόγιο και άρα συνιστούν το τελικό δείγμα της έρευνας.</a:t>
            </a:r>
          </a:p>
          <a:p>
            <a:endParaRPr lang="el-GR" dirty="0"/>
          </a:p>
        </p:txBody>
      </p:sp>
    </p:spTree>
    <p:extLst>
      <p:ext uri="{BB962C8B-B14F-4D97-AF65-F5344CB8AC3E}">
        <p14:creationId xmlns:p14="http://schemas.microsoft.com/office/powerpoint/2010/main" xmlns="" val="42901140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smtClean="0"/>
              <a:t>Χρήση της κατά συστάδες δειγματοληψίας</a:t>
            </a:r>
            <a:endParaRPr lang="el-GR" b="1" dirty="0"/>
          </a:p>
        </p:txBody>
      </p:sp>
      <p:sp>
        <p:nvSpPr>
          <p:cNvPr id="3" name="Θέση περιεχομένου 2"/>
          <p:cNvSpPr>
            <a:spLocks noGrp="1"/>
          </p:cNvSpPr>
          <p:nvPr>
            <p:ph idx="1"/>
          </p:nvPr>
        </p:nvSpPr>
        <p:spPr/>
        <p:txBody>
          <a:bodyPr>
            <a:normAutofit fontScale="92500" lnSpcReduction="10000"/>
          </a:bodyPr>
          <a:lstStyle/>
          <a:p>
            <a:r>
              <a:rPr lang="el-GR" dirty="0"/>
              <a:t>Η μέθοδος δειγματοληψίας κατά συστάδες μπορεί να χρησιμοποιηθεί σε έρευνες εκτενών και μεγάλων περιοχών αγροτικού χώρου και σε έρευνες που αφορούν την εκπαίδευση με την επιλογή σχολείων, την υγεία με την επιλογή νοσοκομείων και την πολιτική με την επιλογή δήμων ή άλλων διοικητικών ενοτήτων. </a:t>
            </a:r>
            <a:endParaRPr lang="el-GR" dirty="0" smtClean="0"/>
          </a:p>
          <a:p>
            <a:r>
              <a:rPr lang="el-GR" dirty="0" smtClean="0"/>
              <a:t>Αποτελεί </a:t>
            </a:r>
            <a:r>
              <a:rPr lang="el-GR" dirty="0"/>
              <a:t>επίσης μια πολύ καλή και περισσότερο οικονομική μέθοδο για τις ιδιωτικές εταιρίες ερευνών γνώμης.</a:t>
            </a:r>
          </a:p>
        </p:txBody>
      </p:sp>
    </p:spTree>
    <p:extLst>
      <p:ext uri="{BB962C8B-B14F-4D97-AF65-F5344CB8AC3E}">
        <p14:creationId xmlns:p14="http://schemas.microsoft.com/office/powerpoint/2010/main" xmlns="" val="976629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p:txBody>
          <a:bodyPr/>
          <a:lstStyle/>
          <a:p>
            <a:r>
              <a:rPr lang="el-GR" dirty="0"/>
              <a:t>Κεφάλαιο 7</a:t>
            </a:r>
          </a:p>
        </p:txBody>
      </p:sp>
      <p:sp>
        <p:nvSpPr>
          <p:cNvPr id="3" name="Υπότιτλος 2"/>
          <p:cNvSpPr>
            <a:spLocks noGrp="1"/>
          </p:cNvSpPr>
          <p:nvPr>
            <p:ph type="subTitle" idx="1"/>
          </p:nvPr>
        </p:nvSpPr>
        <p:spPr/>
        <p:txBody>
          <a:bodyPr/>
          <a:lstStyle/>
          <a:p>
            <a:r>
              <a:rPr lang="el-GR" b="1" dirty="0"/>
              <a:t>Δειγματοληψία</a:t>
            </a:r>
          </a:p>
        </p:txBody>
      </p:sp>
    </p:spTree>
    <p:extLst>
      <p:ext uri="{BB962C8B-B14F-4D97-AF65-F5344CB8AC3E}">
        <p14:creationId xmlns:p14="http://schemas.microsoft.com/office/powerpoint/2010/main" xmlns="" val="1081822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Χρήση της κατά συστάδες δειγματοληψίας</a:t>
            </a:r>
          </a:p>
        </p:txBody>
      </p:sp>
      <p:sp>
        <p:nvSpPr>
          <p:cNvPr id="3" name="Θέση περιεχομένου 2"/>
          <p:cNvSpPr>
            <a:spLocks noGrp="1"/>
          </p:cNvSpPr>
          <p:nvPr>
            <p:ph idx="1"/>
          </p:nvPr>
        </p:nvSpPr>
        <p:spPr/>
        <p:txBody>
          <a:bodyPr>
            <a:normAutofit fontScale="62500" lnSpcReduction="20000"/>
          </a:bodyPr>
          <a:lstStyle/>
          <a:p>
            <a:r>
              <a:rPr lang="el-GR" dirty="0"/>
              <a:t>Αποτελεί όμως έναν καλό συμβιβασμό και πολύ καλή επιλογή όταν υπεισέρχονται παράμετροι κόστους, γεωγραφικής εμβέλειας και έλλειψης δειγματοληπτικού </a:t>
            </a:r>
            <a:r>
              <a:rPr lang="el-GR" dirty="0" smtClean="0"/>
              <a:t>πλαισίου</a:t>
            </a:r>
          </a:p>
          <a:p>
            <a:r>
              <a:rPr lang="el-GR" dirty="0" smtClean="0"/>
              <a:t>Εξαιτίας </a:t>
            </a:r>
            <a:r>
              <a:rPr lang="el-GR" dirty="0"/>
              <a:t>της επιλογής συγκεκριμένων συστάδων θα πρέπει ο ερευνητής να προσέξει ποιες συστάδες δεν θα συμπεριληφθούν στο δείγμα. </a:t>
            </a:r>
            <a:endParaRPr lang="el-GR" dirty="0" smtClean="0"/>
          </a:p>
          <a:p>
            <a:r>
              <a:rPr lang="el-GR" dirty="0" smtClean="0"/>
              <a:t>Το </a:t>
            </a:r>
            <a:r>
              <a:rPr lang="el-GR" dirty="0"/>
              <a:t>συνολικό μέγεθος του δείγματος στη δειγματοληψία κατά συστάδες είναι το γινόμενο του πλήθους των ομάδων-συστάδων επί το πλήθος των ερωτώμενων μέσα σε κάθε συστάδα. </a:t>
            </a:r>
            <a:endParaRPr lang="el-GR" dirty="0" smtClean="0"/>
          </a:p>
          <a:p>
            <a:r>
              <a:rPr lang="el-GR" dirty="0" smtClean="0"/>
              <a:t>Υπάρχουν </a:t>
            </a:r>
            <a:r>
              <a:rPr lang="el-GR" dirty="0"/>
              <a:t>πολλοί τρόποι να επιλέξουμε το μέγεθος του δείγματος. Όταν αυξάνεται ο αριθμός των συστάδων μειώνεται το πλήθος μέσα σε κάθε συστάδα, και αντίστροφα. </a:t>
            </a:r>
            <a:endParaRPr lang="el-GR" dirty="0" smtClean="0"/>
          </a:p>
          <a:p>
            <a:r>
              <a:rPr lang="el-GR" dirty="0" smtClean="0"/>
              <a:t>Η </a:t>
            </a:r>
            <a:r>
              <a:rPr lang="el-GR" dirty="0"/>
              <a:t>επιλογή του αριθμού των συστάδων, και κατά συνέπεια του πλήθους των ερωτώμενων μέσα σε κάθε συστάδα, είναι συνάρτηση δύο πραγμάτων: α) του τυπικού σφάλματος εκτίμησης, β) της γεωγραφικής κατανομής των συστάδων και γ) του κόστους της έρευνας.</a:t>
            </a:r>
          </a:p>
          <a:p>
            <a:endParaRPr lang="el-GR" dirty="0"/>
          </a:p>
        </p:txBody>
      </p:sp>
    </p:spTree>
    <p:extLst>
      <p:ext uri="{BB962C8B-B14F-4D97-AF65-F5344CB8AC3E}">
        <p14:creationId xmlns:p14="http://schemas.microsoft.com/office/powerpoint/2010/main" xmlns="" val="248733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Πολυεπίπεδη ή πολυσταδιακή </a:t>
            </a:r>
            <a:r>
              <a:rPr lang="el-GR" b="1" dirty="0" smtClean="0"/>
              <a:t>δειγματοληψία</a:t>
            </a:r>
            <a:endParaRPr lang="el-GR" b="1" dirty="0"/>
          </a:p>
        </p:txBody>
      </p:sp>
      <p:sp>
        <p:nvSpPr>
          <p:cNvPr id="3" name="Θέση περιεχομένου 2"/>
          <p:cNvSpPr>
            <a:spLocks noGrp="1"/>
          </p:cNvSpPr>
          <p:nvPr>
            <p:ph idx="1"/>
          </p:nvPr>
        </p:nvSpPr>
        <p:spPr/>
        <p:txBody>
          <a:bodyPr>
            <a:normAutofit lnSpcReduction="10000"/>
          </a:bodyPr>
          <a:lstStyle/>
          <a:p>
            <a:r>
              <a:rPr lang="el-GR" dirty="0"/>
              <a:t>Η πολυεπίπεδη δειγματοληψία είναι μια παραλλαγή της δειγματοληψίας κατά συστάδες και ενδείκνυται για τη δημιουργία δειγμάτων σε περιπτώσεις που υπάρχει μεγάλη διασπορά του πληθυσμού και έλλειψη δειγματοληπτικού πλαισίου του πληθυσμού. </a:t>
            </a:r>
            <a:endParaRPr lang="el-GR" dirty="0" smtClean="0"/>
          </a:p>
          <a:p>
            <a:r>
              <a:rPr lang="el-GR" dirty="0" smtClean="0"/>
              <a:t>Συχνά </a:t>
            </a:r>
            <a:r>
              <a:rPr lang="el-GR" dirty="0"/>
              <a:t>αναφέρεται ως πολυεπίπεδη δειγματοληψία κατά </a:t>
            </a:r>
            <a:r>
              <a:rPr lang="el-GR" dirty="0" smtClean="0"/>
              <a:t>συστάδες.</a:t>
            </a:r>
            <a:endParaRPr lang="el-GR" dirty="0"/>
          </a:p>
        </p:txBody>
      </p:sp>
    </p:spTree>
    <p:extLst>
      <p:ext uri="{BB962C8B-B14F-4D97-AF65-F5344CB8AC3E}">
        <p14:creationId xmlns:p14="http://schemas.microsoft.com/office/powerpoint/2010/main" xmlns="" val="30079507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Πολυεπίπεδη δειγματοληψία</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a:t>Η διαφορά της από την κατά συστάδες δειγματοληψία είναι ότι μετά την επιλογή των συστάδων μπορεί να ακολουθήσει και δεύτερο ή τρίτο στάδιο δειγματοληψίας σε υποομάδες μέσα στις αρχικές ομάδες. Δηλαδή, στο πρώτο στάδιο επιλέγουμε δειγματοληπτικές μονάδες και στο δεύτερο επιλέγουμε στοιχεία. </a:t>
            </a:r>
            <a:endParaRPr lang="el-GR" dirty="0" smtClean="0"/>
          </a:p>
          <a:p>
            <a:r>
              <a:rPr lang="el-GR" dirty="0" smtClean="0"/>
              <a:t>Είναι </a:t>
            </a:r>
            <a:r>
              <a:rPr lang="el-GR" dirty="0"/>
              <a:t>η μέθοδος που χρησιμοποιείται συχνά σε εθνικής εμβέλειας έρευνες, όπως εκλογικές έρευνες. </a:t>
            </a:r>
            <a:endParaRPr lang="el-GR" dirty="0" smtClean="0"/>
          </a:p>
          <a:p>
            <a:r>
              <a:rPr lang="el-GR" dirty="0"/>
              <a:t>Χ</a:t>
            </a:r>
            <a:r>
              <a:rPr lang="el-GR" dirty="0" smtClean="0"/>
              <a:t>ρειάζεται </a:t>
            </a:r>
            <a:r>
              <a:rPr lang="el-GR" dirty="0"/>
              <a:t>ειδικούς μελετητές με εμπειρία, ιδιαίτερα όταν γίνεται σε πολλά επίπεδα και σε συνδυασμό με στρωματοποιημένη δειγματοληψία.</a:t>
            </a:r>
          </a:p>
          <a:p>
            <a:r>
              <a:rPr lang="el-GR" dirty="0" smtClean="0"/>
              <a:t>Στην </a:t>
            </a:r>
            <a:r>
              <a:rPr lang="el-GR" dirty="0"/>
              <a:t>πολυεπίπεδη δειγματοληψία καλό είναι να παίρνουμε μεγάλο αριθμό συστάδων. </a:t>
            </a:r>
            <a:r>
              <a:rPr lang="el-GR" dirty="0" smtClean="0"/>
              <a:t>Στη </a:t>
            </a:r>
            <a:r>
              <a:rPr lang="el-GR" dirty="0"/>
              <a:t>συνέχεια, γίνεται νέα δειγματοληψία στο εσωτερικό κάθε συστάδας </a:t>
            </a:r>
            <a:r>
              <a:rPr lang="el-GR" dirty="0" err="1"/>
              <a:t>κ.ο.κ</a:t>
            </a:r>
            <a:r>
              <a:rPr lang="el-GR" dirty="0"/>
              <a:t>.</a:t>
            </a:r>
          </a:p>
          <a:p>
            <a:r>
              <a:rPr lang="el-GR" dirty="0" smtClean="0"/>
              <a:t>Η </a:t>
            </a:r>
            <a:r>
              <a:rPr lang="el-GR" dirty="0"/>
              <a:t>πολυεπίπεδη δειγματοληψία μπορεί να ξεκινά με στρωματοποιημένη και μέσα σε κάθε στρώμα μπορούμε στη συνέχεια να εφαρμόσουμε την κατά συστάδες δειγματοληψία, και πιθανά στη συνέχεια και δειγματοληψία σε επόμενα επίπεδα. 	</a:t>
            </a:r>
          </a:p>
          <a:p>
            <a:endParaRPr lang="el-GR" dirty="0"/>
          </a:p>
        </p:txBody>
      </p:sp>
    </p:spTree>
    <p:extLst>
      <p:ext uri="{BB962C8B-B14F-4D97-AF65-F5344CB8AC3E}">
        <p14:creationId xmlns:p14="http://schemas.microsoft.com/office/powerpoint/2010/main" xmlns="" val="3385908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smtClean="0"/>
              <a:t>Στάθμιση</a:t>
            </a:r>
            <a:endParaRPr lang="el-GR" b="1" dirty="0"/>
          </a:p>
        </p:txBody>
      </p:sp>
      <p:sp>
        <p:nvSpPr>
          <p:cNvPr id="3" name="Θέση περιεχομένου 2"/>
          <p:cNvSpPr>
            <a:spLocks noGrp="1"/>
          </p:cNvSpPr>
          <p:nvPr>
            <p:ph idx="1"/>
          </p:nvPr>
        </p:nvSpPr>
        <p:spPr/>
        <p:txBody>
          <a:bodyPr>
            <a:normAutofit fontScale="70000" lnSpcReduction="20000"/>
          </a:bodyPr>
          <a:lstStyle/>
          <a:p>
            <a:r>
              <a:rPr lang="el-GR" dirty="0"/>
              <a:t> </a:t>
            </a:r>
            <a:r>
              <a:rPr lang="el-GR" dirty="0" smtClean="0"/>
              <a:t>Κατά </a:t>
            </a:r>
            <a:r>
              <a:rPr lang="el-GR" dirty="0"/>
              <a:t>τη διεξαγωγή δημοσκοπήσεων είναι πολύ συχνό το φαινόμενο το τελικό δείγμα, παρά το σχολαστικό σχεδιασμό της δειγματοληψίας και την ορθή διεξαγωγή της έρευνας πεδίου, να μην αποτελεί απόλυτη αντιπροσώπευση του στατιστικού πληθυσμού της έρευνας</a:t>
            </a:r>
            <a:r>
              <a:rPr lang="el-GR" dirty="0" smtClean="0"/>
              <a:t>.</a:t>
            </a:r>
          </a:p>
          <a:p>
            <a:r>
              <a:rPr lang="el-GR" dirty="0" smtClean="0"/>
              <a:t>Η </a:t>
            </a:r>
            <a:r>
              <a:rPr lang="el-GR" dirty="0"/>
              <a:t>στάθμιση γίνεται ως προς κάποια γνωστά χαρακτηριστικά των ερωτώμενων για τα οποία γνωρίζουμε την κατανομή τους, τα ποσοστά τους σε ολόκληρο τον </a:t>
            </a:r>
            <a:r>
              <a:rPr lang="el-GR" dirty="0" smtClean="0"/>
              <a:t>πληθυσμό, συνήθως από </a:t>
            </a:r>
            <a:r>
              <a:rPr lang="el-GR" dirty="0"/>
              <a:t>προηγούμενες απογραφικές έρευνες όπως τη γενική απογραφή πληθυσμού</a:t>
            </a:r>
            <a:r>
              <a:rPr lang="el-GR" dirty="0" smtClean="0"/>
              <a:t>. </a:t>
            </a:r>
            <a:endParaRPr lang="el-GR" dirty="0"/>
          </a:p>
          <a:p>
            <a:r>
              <a:rPr lang="el-GR" i="1" dirty="0"/>
              <a:t>Η </a:t>
            </a:r>
            <a:r>
              <a:rPr lang="el-GR" i="1" dirty="0" smtClean="0"/>
              <a:t>στάθμιση είναι </a:t>
            </a:r>
            <a:r>
              <a:rPr lang="el-GR" i="1" dirty="0"/>
              <a:t>η μαθηματική διαδικασία όπου κάθε ερωτηματολόγιο αποκτά δικό του συντελεστή βάρους έτσι ώστε το σύνολο των ερωτηματολογίων να </a:t>
            </a:r>
            <a:r>
              <a:rPr lang="el-GR" i="1" dirty="0" smtClean="0"/>
              <a:t>αποκτήσει αναλογίες αντιπροσωπευτικές </a:t>
            </a:r>
            <a:r>
              <a:rPr lang="el-GR" i="1" dirty="0"/>
              <a:t>του πληθυσμού ως προς κάποια χαρακτηριστικά (μεταβλητές στάθμισης) που συνήθως είναι το φύλο, η ηλικία, η γεωγραφική περιοχή, ο βαθμός </a:t>
            </a:r>
            <a:r>
              <a:rPr lang="el-GR" i="1" dirty="0" err="1"/>
              <a:t>αστικότητας</a:t>
            </a:r>
            <a:r>
              <a:rPr lang="el-GR" i="1" dirty="0"/>
              <a:t> κλπ.</a:t>
            </a:r>
            <a:r>
              <a:rPr lang="el-GR" dirty="0"/>
              <a:t> </a:t>
            </a:r>
          </a:p>
        </p:txBody>
      </p:sp>
    </p:spTree>
    <p:extLst>
      <p:ext uri="{BB962C8B-B14F-4D97-AF65-F5344CB8AC3E}">
        <p14:creationId xmlns:p14="http://schemas.microsoft.com/office/powerpoint/2010/main" xmlns="" val="28998010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Ένα παράδειγμα</a:t>
            </a:r>
            <a:endParaRPr lang="el-GR" b="1" dirty="0"/>
          </a:p>
        </p:txBody>
      </p:sp>
      <p:sp>
        <p:nvSpPr>
          <p:cNvPr id="3" name="Θέση περιεχομένου 2"/>
          <p:cNvSpPr>
            <a:spLocks noGrp="1"/>
          </p:cNvSpPr>
          <p:nvPr>
            <p:ph idx="1"/>
          </p:nvPr>
        </p:nvSpPr>
        <p:spPr/>
        <p:txBody>
          <a:bodyPr>
            <a:normAutofit fontScale="85000" lnSpcReduction="10000"/>
          </a:bodyPr>
          <a:lstStyle/>
          <a:p>
            <a:r>
              <a:rPr lang="el-GR" dirty="0"/>
              <a:t>Ας υποθέσουμε ότι η αναλογία ανδρών και γυναικών είναι 50:50 δηλαδή έχουμε στον πληθυσμό 50% άντρες και 50% γυναίκες. Αν πάρουμε ένα δείγμα στο οποίο η αναλογία αντρών και γυναικών είναι 50:50 τότε μπορούμε κατ’ αρχάς να δεχτούμε ότι τηρείται η αναλογία στο δείγμα μας και υπό αυτή την έννοια της αναλογίας του φύλου, το δείγμα είναι αντιπροσωπευτικό. </a:t>
            </a:r>
            <a:endParaRPr lang="el-GR" dirty="0" smtClean="0"/>
          </a:p>
          <a:p>
            <a:r>
              <a:rPr lang="el-GR" dirty="0" smtClean="0"/>
              <a:t>Αν </a:t>
            </a:r>
            <a:r>
              <a:rPr lang="el-GR" dirty="0"/>
              <a:t>όμως έχουμε ένα δείγμα με 30% άντρες και 70% γυναίκες, τότε η αναλογία δεν τηρείται και το δείγμα δεν είναι αντιπροσωπευτικό.</a:t>
            </a:r>
          </a:p>
        </p:txBody>
      </p:sp>
    </p:spTree>
    <p:extLst>
      <p:ext uri="{BB962C8B-B14F-4D97-AF65-F5344CB8AC3E}">
        <p14:creationId xmlns:p14="http://schemas.microsoft.com/office/powerpoint/2010/main" xmlns="" val="11215971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Παράδειγμα</a:t>
            </a:r>
            <a:endParaRPr lang="el-GR" b="1" dirty="0"/>
          </a:p>
        </p:txBody>
      </p:sp>
      <p:sp>
        <p:nvSpPr>
          <p:cNvPr id="3" name="Θέση περιεχομένου 2"/>
          <p:cNvSpPr>
            <a:spLocks noGrp="1"/>
          </p:cNvSpPr>
          <p:nvPr>
            <p:ph idx="1"/>
          </p:nvPr>
        </p:nvSpPr>
        <p:spPr>
          <a:xfrm>
            <a:off x="457200" y="1600201"/>
            <a:ext cx="8219256" cy="2548880"/>
          </a:xfrm>
        </p:spPr>
        <p:txBody>
          <a:bodyPr>
            <a:normAutofit fontScale="70000" lnSpcReduction="20000"/>
          </a:bodyPr>
          <a:lstStyle/>
          <a:p>
            <a:r>
              <a:rPr lang="el-GR" dirty="0" smtClean="0"/>
              <a:t>Δείγμα δέκα </a:t>
            </a:r>
            <a:r>
              <a:rPr lang="el-GR" dirty="0"/>
              <a:t>ερωτώμενων όπου οι επτά είναι γυναίκες και οι τρεις είναι άντρες και εμείς θέλουμε τη στάθμιση να υπολογίζουμε τις απαντήσεις τους στην έρευνα ως αυτοί να ήταν πέντε άντρες και πέντε </a:t>
            </a:r>
            <a:r>
              <a:rPr lang="el-GR" dirty="0" smtClean="0"/>
              <a:t>γυναίκες.</a:t>
            </a:r>
          </a:p>
          <a:p>
            <a:r>
              <a:rPr lang="el-GR" altLang="el-GR" dirty="0" smtClean="0">
                <a:latin typeface="+mj-lt"/>
                <a:ea typeface="Athens"/>
                <a:cs typeface="Arial" pitchFamily="34" charset="0"/>
              </a:rPr>
              <a:t>θα </a:t>
            </a:r>
            <a:r>
              <a:rPr lang="el-GR" altLang="el-GR" dirty="0">
                <a:latin typeface="+mj-lt"/>
                <a:ea typeface="Athens"/>
                <a:cs typeface="Arial" pitchFamily="34" charset="0"/>
              </a:rPr>
              <a:t>πάρουμε μία διχοτομική ερώτηση από το ερωτηματολόγιο, μια ερώτηση που δέχεται ως απάντηση το ναι ή το όχι το 1 ή το 0 (συμβολικά). Ας πούμε λοιπόν ότι οι απαντήσεις είναι οι </a:t>
            </a:r>
            <a:r>
              <a:rPr lang="el-GR" altLang="el-GR" dirty="0" smtClean="0">
                <a:latin typeface="+mj-lt"/>
                <a:ea typeface="Athens"/>
                <a:cs typeface="Arial" pitchFamily="34" charset="0"/>
              </a:rPr>
              <a:t>εξής:</a:t>
            </a:r>
            <a:endParaRPr lang="el-GR" altLang="el-GR" sz="1800" dirty="0">
              <a:latin typeface="+mj-lt"/>
            </a:endParaRPr>
          </a:p>
          <a:p>
            <a:pPr marL="0" lvl="0" indent="457200" eaLnBrk="0" fontAlgn="base" hangingPunct="0">
              <a:spcBef>
                <a:spcPct val="0"/>
              </a:spcBef>
              <a:spcAft>
                <a:spcPct val="0"/>
              </a:spcAft>
              <a:buNone/>
            </a:pPr>
            <a:endParaRPr lang="el-GR" altLang="el-GR" sz="4400" dirty="0">
              <a:latin typeface="Arial" pitchFamily="34" charset="0"/>
            </a:endParaRPr>
          </a:p>
          <a:p>
            <a:endParaRPr lang="el-GR" dirty="0" smtClean="0"/>
          </a:p>
          <a:p>
            <a:endParaRPr lang="el-GR" dirty="0"/>
          </a:p>
        </p:txBody>
      </p:sp>
      <p:graphicFrame>
        <p:nvGraphicFramePr>
          <p:cNvPr id="4" name="Πίνακας 3"/>
          <p:cNvGraphicFramePr>
            <a:graphicFrameLocks noGrp="1"/>
          </p:cNvGraphicFramePr>
          <p:nvPr>
            <p:extLst>
              <p:ext uri="{D42A27DB-BD31-4B8C-83A1-F6EECF244321}">
                <p14:modId xmlns:p14="http://schemas.microsoft.com/office/powerpoint/2010/main" xmlns="" val="3275004046"/>
              </p:ext>
            </p:extLst>
          </p:nvPr>
        </p:nvGraphicFramePr>
        <p:xfrm>
          <a:off x="755576" y="4365104"/>
          <a:ext cx="7776861" cy="822960"/>
        </p:xfrm>
        <a:graphic>
          <a:graphicData uri="http://schemas.openxmlformats.org/drawingml/2006/table">
            <a:tbl>
              <a:tblPr firstRow="1" firstCol="1" bandRow="1">
                <a:tableStyleId>{5C22544A-7EE6-4342-B048-85BDC9FD1C3A}</a:tableStyleId>
              </a:tblPr>
              <a:tblGrid>
                <a:gridCol w="792088"/>
                <a:gridCol w="562619"/>
                <a:gridCol w="710798"/>
                <a:gridCol w="710798"/>
                <a:gridCol w="710798"/>
                <a:gridCol w="710798"/>
                <a:gridCol w="710798"/>
                <a:gridCol w="714365"/>
                <a:gridCol w="713474"/>
                <a:gridCol w="716149"/>
                <a:gridCol w="724176"/>
              </a:tblGrid>
              <a:tr h="0">
                <a:tc>
                  <a:txBody>
                    <a:bodyPr/>
                    <a:lstStyle/>
                    <a:p>
                      <a:pPr algn="ctr">
                        <a:lnSpc>
                          <a:spcPct val="150000"/>
                        </a:lnSpc>
                        <a:spcAft>
                          <a:spcPts val="0"/>
                        </a:spcAft>
                      </a:pPr>
                      <a:r>
                        <a:rPr lang="el-GR" sz="1200" dirty="0">
                          <a:effectLst/>
                        </a:rPr>
                        <a:t>Φύλο</a:t>
                      </a:r>
                      <a:endParaRPr lang="el-GR" sz="1200" dirty="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Α</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Α</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Α</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Γ</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Γ</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Γ</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Γ</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Γ</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Γ</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Γ</a:t>
                      </a:r>
                      <a:endParaRPr lang="el-GR" sz="1200">
                        <a:effectLst/>
                        <a:latin typeface="Athens"/>
                        <a:ea typeface="Athens"/>
                        <a:cs typeface="Times New Roman"/>
                      </a:endParaRPr>
                    </a:p>
                  </a:txBody>
                  <a:tcPr marL="59055" marR="68580" marT="0" marB="0"/>
                </a:tc>
              </a:tr>
              <a:tr h="0">
                <a:tc>
                  <a:txBody>
                    <a:bodyPr/>
                    <a:lstStyle/>
                    <a:p>
                      <a:pPr algn="ctr">
                        <a:lnSpc>
                          <a:spcPct val="150000"/>
                        </a:lnSpc>
                        <a:spcAft>
                          <a:spcPts val="0"/>
                        </a:spcAft>
                      </a:pPr>
                      <a:r>
                        <a:rPr lang="el-GR" sz="1200">
                          <a:effectLst/>
                        </a:rPr>
                        <a:t>Απάντηση</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ΝΑΙ </a:t>
                      </a:r>
                    </a:p>
                    <a:p>
                      <a:pPr algn="ctr">
                        <a:lnSpc>
                          <a:spcPct val="150000"/>
                        </a:lnSpc>
                        <a:spcAft>
                          <a:spcPts val="0"/>
                        </a:spcAft>
                      </a:pPr>
                      <a:r>
                        <a:rPr lang="el-GR" sz="1200">
                          <a:effectLst/>
                        </a:rPr>
                        <a:t>1</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ΝΑΙ </a:t>
                      </a:r>
                    </a:p>
                    <a:p>
                      <a:pPr algn="ctr">
                        <a:lnSpc>
                          <a:spcPct val="150000"/>
                        </a:lnSpc>
                        <a:spcAft>
                          <a:spcPts val="0"/>
                        </a:spcAft>
                      </a:pPr>
                      <a:r>
                        <a:rPr lang="el-GR" sz="1200">
                          <a:effectLst/>
                        </a:rPr>
                        <a:t>1</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ΝΑΙ </a:t>
                      </a:r>
                    </a:p>
                    <a:p>
                      <a:pPr algn="ctr">
                        <a:lnSpc>
                          <a:spcPct val="150000"/>
                        </a:lnSpc>
                        <a:spcAft>
                          <a:spcPts val="0"/>
                        </a:spcAft>
                      </a:pPr>
                      <a:r>
                        <a:rPr lang="el-GR" sz="1200">
                          <a:effectLst/>
                        </a:rPr>
                        <a:t>1</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dirty="0">
                          <a:effectLst/>
                        </a:rPr>
                        <a:t>ΝΑΙ </a:t>
                      </a:r>
                    </a:p>
                    <a:p>
                      <a:pPr algn="ctr">
                        <a:lnSpc>
                          <a:spcPct val="150000"/>
                        </a:lnSpc>
                        <a:spcAft>
                          <a:spcPts val="0"/>
                        </a:spcAft>
                      </a:pPr>
                      <a:r>
                        <a:rPr lang="el-GR" sz="1200" dirty="0">
                          <a:effectLst/>
                        </a:rPr>
                        <a:t>1</a:t>
                      </a:r>
                      <a:endParaRPr lang="el-GR" sz="1200" dirty="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ΝΑΙ </a:t>
                      </a:r>
                    </a:p>
                    <a:p>
                      <a:pPr algn="ctr">
                        <a:lnSpc>
                          <a:spcPct val="150000"/>
                        </a:lnSpc>
                        <a:spcAft>
                          <a:spcPts val="0"/>
                        </a:spcAft>
                      </a:pPr>
                      <a:r>
                        <a:rPr lang="el-GR" sz="1200">
                          <a:effectLst/>
                        </a:rPr>
                        <a:t>1</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ΝΑΙ </a:t>
                      </a:r>
                    </a:p>
                    <a:p>
                      <a:pPr algn="ctr">
                        <a:lnSpc>
                          <a:spcPct val="150000"/>
                        </a:lnSpc>
                        <a:spcAft>
                          <a:spcPts val="0"/>
                        </a:spcAft>
                      </a:pPr>
                      <a:r>
                        <a:rPr lang="el-GR" sz="1200">
                          <a:effectLst/>
                        </a:rPr>
                        <a:t>1</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ΟΧΙ </a:t>
                      </a:r>
                    </a:p>
                    <a:p>
                      <a:pPr algn="ctr">
                        <a:lnSpc>
                          <a:spcPct val="150000"/>
                        </a:lnSpc>
                        <a:spcAft>
                          <a:spcPts val="0"/>
                        </a:spcAft>
                      </a:pPr>
                      <a:r>
                        <a:rPr lang="el-GR" sz="1200">
                          <a:effectLst/>
                        </a:rPr>
                        <a:t>0</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ΟΧΙ </a:t>
                      </a:r>
                    </a:p>
                    <a:p>
                      <a:pPr algn="ctr">
                        <a:lnSpc>
                          <a:spcPct val="150000"/>
                        </a:lnSpc>
                        <a:spcAft>
                          <a:spcPts val="0"/>
                        </a:spcAft>
                      </a:pPr>
                      <a:r>
                        <a:rPr lang="el-GR" sz="1200">
                          <a:effectLst/>
                        </a:rPr>
                        <a:t>0</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a:effectLst/>
                        </a:rPr>
                        <a:t>ΟΧΙ</a:t>
                      </a:r>
                    </a:p>
                    <a:p>
                      <a:pPr algn="ctr">
                        <a:lnSpc>
                          <a:spcPct val="150000"/>
                        </a:lnSpc>
                        <a:spcAft>
                          <a:spcPts val="0"/>
                        </a:spcAft>
                      </a:pPr>
                      <a:r>
                        <a:rPr lang="el-GR" sz="1200">
                          <a:effectLst/>
                        </a:rPr>
                        <a:t> 0</a:t>
                      </a:r>
                      <a:endParaRPr lang="el-GR" sz="12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200" dirty="0">
                          <a:effectLst/>
                        </a:rPr>
                        <a:t>ΟΧΙ</a:t>
                      </a:r>
                    </a:p>
                    <a:p>
                      <a:pPr algn="ctr">
                        <a:lnSpc>
                          <a:spcPct val="150000"/>
                        </a:lnSpc>
                        <a:spcAft>
                          <a:spcPts val="0"/>
                        </a:spcAft>
                      </a:pPr>
                      <a:r>
                        <a:rPr lang="el-GR" sz="1200" dirty="0">
                          <a:effectLst/>
                        </a:rPr>
                        <a:t>0</a:t>
                      </a:r>
                      <a:endParaRPr lang="el-GR" sz="1200" dirty="0">
                        <a:effectLst/>
                        <a:latin typeface="Athens"/>
                        <a:ea typeface="Athens"/>
                        <a:cs typeface="Times New Roman"/>
                      </a:endParaRPr>
                    </a:p>
                  </a:txBody>
                  <a:tcPr marL="59055" marR="68580" marT="0" marB="0"/>
                </a:tc>
              </a:tr>
            </a:tbl>
          </a:graphicData>
        </a:graphic>
      </p:graphicFrame>
    </p:spTree>
    <p:extLst>
      <p:ext uri="{BB962C8B-B14F-4D97-AF65-F5344CB8AC3E}">
        <p14:creationId xmlns:p14="http://schemas.microsoft.com/office/powerpoint/2010/main" xmlns="" val="42845986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Παράδειγμα</a:t>
            </a:r>
          </a:p>
        </p:txBody>
      </p:sp>
      <p:sp>
        <p:nvSpPr>
          <p:cNvPr id="3" name="Θέση περιεχομένου 2"/>
          <p:cNvSpPr>
            <a:spLocks noGrp="1"/>
          </p:cNvSpPr>
          <p:nvPr>
            <p:ph idx="1"/>
          </p:nvPr>
        </p:nvSpPr>
        <p:spPr/>
        <p:txBody>
          <a:bodyPr/>
          <a:lstStyle/>
          <a:p>
            <a:pPr algn="just" fontAlgn="base">
              <a:spcBef>
                <a:spcPct val="0"/>
              </a:spcBef>
              <a:spcAft>
                <a:spcPct val="0"/>
              </a:spcAft>
            </a:pPr>
            <a:r>
              <a:rPr lang="el-GR" altLang="el-GR" sz="2800" dirty="0" smtClean="0">
                <a:latin typeface="Arial" pitchFamily="34" charset="0"/>
                <a:ea typeface="Athens" charset="-95"/>
                <a:cs typeface="Arial" pitchFamily="34" charset="0"/>
              </a:rPr>
              <a:t>Οι </a:t>
            </a:r>
            <a:r>
              <a:rPr lang="el-GR" altLang="el-GR" sz="2800" dirty="0">
                <a:latin typeface="Arial" pitchFamily="34" charset="0"/>
                <a:ea typeface="Athens" charset="-95"/>
                <a:cs typeface="Arial" pitchFamily="34" charset="0"/>
              </a:rPr>
              <a:t>μονάδες – τα ΝΑΙ είναι συνολικά πριν τη στάθμιση έξι σε πλήθος, τρεις των ανδρών κι τρεις των γυναικών. Αλλά οι γυναίκες δεν είναι όσοι και οι άντρες. </a:t>
            </a:r>
            <a:endParaRPr lang="el-GR" altLang="el-GR" sz="1600" dirty="0">
              <a:latin typeface="Arial" pitchFamily="34" charset="0"/>
            </a:endParaRPr>
          </a:p>
          <a:p>
            <a:pPr algn="just" eaLnBrk="0" fontAlgn="base" hangingPunct="0">
              <a:spcBef>
                <a:spcPct val="0"/>
              </a:spcBef>
              <a:spcAft>
                <a:spcPct val="0"/>
              </a:spcAft>
            </a:pPr>
            <a:r>
              <a:rPr lang="el-GR" altLang="el-GR" sz="2800" dirty="0">
                <a:latin typeface="Arial" pitchFamily="34" charset="0"/>
                <a:ea typeface="Athens" charset="-95"/>
                <a:cs typeface="Arial" pitchFamily="34" charset="0"/>
              </a:rPr>
              <a:t>Οι τρεις άντρες θα θέλαμε να είναι πέντε. </a:t>
            </a:r>
            <a:endParaRPr lang="el-GR" altLang="el-GR" sz="1600" dirty="0">
              <a:latin typeface="Arial" pitchFamily="34" charset="0"/>
            </a:endParaRPr>
          </a:p>
          <a:p>
            <a:pPr algn="just" eaLnBrk="0" fontAlgn="base" hangingPunct="0">
              <a:spcBef>
                <a:spcPct val="0"/>
              </a:spcBef>
              <a:spcAft>
                <a:spcPct val="0"/>
              </a:spcAft>
            </a:pPr>
            <a:r>
              <a:rPr lang="el-GR" altLang="el-GR" sz="2800" dirty="0">
                <a:latin typeface="Arial" pitchFamily="34" charset="0"/>
                <a:ea typeface="Athens" charset="-95"/>
                <a:cs typeface="Arial" pitchFamily="34" charset="0"/>
              </a:rPr>
              <a:t>Με τη μέθοδο των </a:t>
            </a:r>
            <a:r>
              <a:rPr lang="el-GR" altLang="el-GR" sz="2800" dirty="0" smtClean="0">
                <a:latin typeface="Arial" pitchFamily="34" charset="0"/>
                <a:ea typeface="Athens" charset="-95"/>
                <a:cs typeface="Arial" pitchFamily="34" charset="0"/>
              </a:rPr>
              <a:t>τριών η απάντηση </a:t>
            </a:r>
            <a:r>
              <a:rPr lang="el-GR" altLang="el-GR" sz="2800" dirty="0">
                <a:latin typeface="Arial" pitchFamily="34" charset="0"/>
                <a:ea typeface="Athens" charset="-95"/>
                <a:cs typeface="Arial" pitchFamily="34" charset="0"/>
              </a:rPr>
              <a:t>είναι 3 επί 5 διά </a:t>
            </a:r>
            <a:r>
              <a:rPr lang="el-GR" altLang="el-GR" sz="2800" dirty="0" smtClean="0">
                <a:latin typeface="Arial" pitchFamily="34" charset="0"/>
                <a:ea typeface="Athens" charset="-95"/>
                <a:cs typeface="Arial" pitchFamily="34" charset="0"/>
              </a:rPr>
              <a:t>3=5.</a:t>
            </a:r>
            <a:endParaRPr lang="el-GR" altLang="el-GR" sz="4000" dirty="0">
              <a:latin typeface="Arial" pitchFamily="34" charset="0"/>
            </a:endParaRPr>
          </a:p>
          <a:p>
            <a:endParaRPr lang="el-GR" dirty="0"/>
          </a:p>
        </p:txBody>
      </p:sp>
      <p:graphicFrame>
        <p:nvGraphicFramePr>
          <p:cNvPr id="4" name="Θέση περιεχομένου 6"/>
          <p:cNvGraphicFramePr>
            <a:graphicFrameLocks/>
          </p:cNvGraphicFramePr>
          <p:nvPr>
            <p:extLst>
              <p:ext uri="{D42A27DB-BD31-4B8C-83A1-F6EECF244321}">
                <p14:modId xmlns:p14="http://schemas.microsoft.com/office/powerpoint/2010/main" xmlns="" val="1548976326"/>
              </p:ext>
            </p:extLst>
          </p:nvPr>
        </p:nvGraphicFramePr>
        <p:xfrm>
          <a:off x="1547664" y="5085184"/>
          <a:ext cx="5411470" cy="652654"/>
        </p:xfrm>
        <a:graphic>
          <a:graphicData uri="http://schemas.openxmlformats.org/drawingml/2006/table">
            <a:tbl>
              <a:tblPr firstRow="1" firstCol="1" bandRow="1">
                <a:tableStyleId>{5C22544A-7EE6-4342-B048-85BDC9FD1C3A}</a:tableStyleId>
              </a:tblPr>
              <a:tblGrid>
                <a:gridCol w="2706053"/>
                <a:gridCol w="2705417"/>
              </a:tblGrid>
              <a:tr h="0">
                <a:tc>
                  <a:txBody>
                    <a:bodyPr/>
                    <a:lstStyle/>
                    <a:p>
                      <a:pPr algn="just">
                        <a:lnSpc>
                          <a:spcPct val="150000"/>
                        </a:lnSpc>
                        <a:spcAft>
                          <a:spcPts val="0"/>
                        </a:spcAft>
                      </a:pPr>
                      <a:r>
                        <a:rPr lang="el-GR" sz="1600" dirty="0">
                          <a:effectLst/>
                        </a:rPr>
                        <a:t>Στους τρεις άντρες</a:t>
                      </a:r>
                      <a:endParaRPr lang="el-GR" sz="1600" dirty="0">
                        <a:effectLst/>
                        <a:latin typeface="Athens"/>
                        <a:ea typeface="Athens"/>
                        <a:cs typeface="Times New Roman"/>
                      </a:endParaRPr>
                    </a:p>
                  </a:txBody>
                  <a:tcPr marL="59055" marR="68580" marT="0" marB="0"/>
                </a:tc>
                <a:tc>
                  <a:txBody>
                    <a:bodyPr/>
                    <a:lstStyle/>
                    <a:p>
                      <a:pPr algn="just">
                        <a:lnSpc>
                          <a:spcPct val="150000"/>
                        </a:lnSpc>
                        <a:spcAft>
                          <a:spcPts val="0"/>
                        </a:spcAft>
                      </a:pPr>
                      <a:r>
                        <a:rPr lang="el-GR" sz="1600" dirty="0">
                          <a:effectLst/>
                        </a:rPr>
                        <a:t>3 ΝΑΙ</a:t>
                      </a:r>
                      <a:endParaRPr lang="el-GR" sz="1600" dirty="0">
                        <a:effectLst/>
                        <a:latin typeface="Athens"/>
                        <a:ea typeface="Athens"/>
                        <a:cs typeface="Times New Roman"/>
                      </a:endParaRPr>
                    </a:p>
                  </a:txBody>
                  <a:tcPr marL="59055" marR="68580" marT="0" marB="0"/>
                </a:tc>
              </a:tr>
              <a:tr h="0">
                <a:tc>
                  <a:txBody>
                    <a:bodyPr/>
                    <a:lstStyle/>
                    <a:p>
                      <a:pPr algn="just">
                        <a:lnSpc>
                          <a:spcPct val="150000"/>
                        </a:lnSpc>
                        <a:spcAft>
                          <a:spcPts val="0"/>
                        </a:spcAft>
                      </a:pPr>
                      <a:r>
                        <a:rPr lang="el-GR" sz="1600" dirty="0">
                          <a:effectLst/>
                        </a:rPr>
                        <a:t>Στους πέντε άντρες</a:t>
                      </a:r>
                      <a:endParaRPr lang="el-GR" sz="1600" dirty="0">
                        <a:effectLst/>
                        <a:latin typeface="Athens"/>
                        <a:ea typeface="Athens"/>
                        <a:cs typeface="Times New Roman"/>
                      </a:endParaRPr>
                    </a:p>
                  </a:txBody>
                  <a:tcPr marL="59055" marR="68580" marT="0" marB="0"/>
                </a:tc>
                <a:tc>
                  <a:txBody>
                    <a:bodyPr/>
                    <a:lstStyle/>
                    <a:p>
                      <a:pPr algn="just">
                        <a:lnSpc>
                          <a:spcPct val="150000"/>
                        </a:lnSpc>
                        <a:spcAft>
                          <a:spcPts val="0"/>
                        </a:spcAft>
                      </a:pPr>
                      <a:r>
                        <a:rPr lang="el-GR" sz="1600" dirty="0">
                          <a:effectLst/>
                        </a:rPr>
                        <a:t>Πόσα ΝΑΙ;</a:t>
                      </a:r>
                      <a:endParaRPr lang="el-GR" sz="1600" dirty="0">
                        <a:effectLst/>
                        <a:latin typeface="Athens"/>
                        <a:ea typeface="Athens"/>
                        <a:cs typeface="Times New Roman"/>
                      </a:endParaRPr>
                    </a:p>
                  </a:txBody>
                  <a:tcPr marL="59055" marR="68580" marT="0" marB="0"/>
                </a:tc>
              </a:tr>
            </a:tbl>
          </a:graphicData>
        </a:graphic>
      </p:graphicFrame>
    </p:spTree>
    <p:extLst>
      <p:ext uri="{BB962C8B-B14F-4D97-AF65-F5344CB8AC3E}">
        <p14:creationId xmlns:p14="http://schemas.microsoft.com/office/powerpoint/2010/main" xmlns="" val="7319199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Παράδειγμα</a:t>
            </a:r>
          </a:p>
        </p:txBody>
      </p:sp>
      <p:sp>
        <p:nvSpPr>
          <p:cNvPr id="3" name="Θέση περιεχομένου 2"/>
          <p:cNvSpPr>
            <a:spLocks noGrp="1"/>
          </p:cNvSpPr>
          <p:nvPr>
            <p:ph idx="1"/>
          </p:nvPr>
        </p:nvSpPr>
        <p:spPr/>
        <p:txBody>
          <a:bodyPr/>
          <a:lstStyle/>
          <a:p>
            <a:pPr algn="just" fontAlgn="base">
              <a:spcBef>
                <a:spcPct val="0"/>
              </a:spcBef>
              <a:spcAft>
                <a:spcPct val="0"/>
              </a:spcAft>
            </a:pPr>
            <a:r>
              <a:rPr lang="el-GR" altLang="el-GR" dirty="0">
                <a:latin typeface="Arial" pitchFamily="34" charset="0"/>
                <a:ea typeface="Athens" charset="-95"/>
                <a:cs typeface="Arial" pitchFamily="34" charset="0"/>
              </a:rPr>
              <a:t>Οι επτά γυναίκες θα θέλαμε να είναι πέντε.</a:t>
            </a:r>
            <a:endParaRPr lang="el-GR" altLang="el-GR" sz="1800" dirty="0">
              <a:latin typeface="Arial" pitchFamily="34" charset="0"/>
            </a:endParaRPr>
          </a:p>
          <a:p>
            <a:pPr algn="just" eaLnBrk="0" fontAlgn="base" hangingPunct="0">
              <a:spcBef>
                <a:spcPct val="0"/>
              </a:spcBef>
              <a:spcAft>
                <a:spcPct val="0"/>
              </a:spcAft>
            </a:pPr>
            <a:r>
              <a:rPr lang="el-GR" altLang="el-GR" dirty="0">
                <a:latin typeface="Arial" pitchFamily="34" charset="0"/>
                <a:ea typeface="Athens" charset="-95"/>
                <a:cs typeface="Arial" pitchFamily="34" charset="0"/>
              </a:rPr>
              <a:t>Με τη μέθοδο των </a:t>
            </a:r>
            <a:r>
              <a:rPr lang="el-GR" altLang="el-GR" dirty="0" smtClean="0">
                <a:latin typeface="Arial" pitchFamily="34" charset="0"/>
                <a:ea typeface="Athens" charset="-95"/>
                <a:cs typeface="Arial" pitchFamily="34" charset="0"/>
              </a:rPr>
              <a:t>τριών η </a:t>
            </a:r>
            <a:r>
              <a:rPr lang="el-GR" altLang="el-GR" dirty="0">
                <a:latin typeface="Arial" pitchFamily="34" charset="0"/>
                <a:ea typeface="Athens" charset="-95"/>
                <a:cs typeface="Arial" pitchFamily="34" charset="0"/>
              </a:rPr>
              <a:t>απάντηση είναι 3 επί 5 διά 7=2,14</a:t>
            </a:r>
            <a:endParaRPr lang="el-GR" altLang="el-GR" sz="1800" dirty="0">
              <a:latin typeface="Arial" pitchFamily="34" charset="0"/>
            </a:endParaRPr>
          </a:p>
          <a:p>
            <a:pPr algn="just" eaLnBrk="0" fontAlgn="base" hangingPunct="0">
              <a:spcBef>
                <a:spcPct val="0"/>
              </a:spcBef>
              <a:spcAft>
                <a:spcPct val="0"/>
              </a:spcAft>
            </a:pPr>
            <a:r>
              <a:rPr lang="el-GR" altLang="el-GR" dirty="0">
                <a:latin typeface="Arial" pitchFamily="34" charset="0"/>
                <a:ea typeface="Athens" charset="-95"/>
                <a:cs typeface="Arial" pitchFamily="34" charset="0"/>
              </a:rPr>
              <a:t>Άρα τελικά έχουμε συνολικά 5+2,14=7,14 περίπου 7 ΝΑΙ. </a:t>
            </a:r>
            <a:endParaRPr lang="el-GR" altLang="el-GR" dirty="0" smtClean="0">
              <a:latin typeface="Arial" pitchFamily="34" charset="0"/>
              <a:ea typeface="Athens" charset="-95"/>
              <a:cs typeface="Arial" pitchFamily="34" charset="0"/>
            </a:endParaRPr>
          </a:p>
          <a:p>
            <a:pPr algn="just" eaLnBrk="0" fontAlgn="base" hangingPunct="0">
              <a:spcBef>
                <a:spcPct val="0"/>
              </a:spcBef>
              <a:spcAft>
                <a:spcPct val="0"/>
              </a:spcAft>
            </a:pPr>
            <a:r>
              <a:rPr lang="el-GR" altLang="el-GR" dirty="0" smtClean="0">
                <a:latin typeface="Arial" pitchFamily="34" charset="0"/>
                <a:ea typeface="Athens" charset="-95"/>
                <a:cs typeface="Arial" pitchFamily="34" charset="0"/>
              </a:rPr>
              <a:t>Άρα </a:t>
            </a:r>
            <a:r>
              <a:rPr lang="el-GR" altLang="el-GR" dirty="0">
                <a:latin typeface="Arial" pitchFamily="34" charset="0"/>
                <a:ea typeface="Athens" charset="-95"/>
                <a:cs typeface="Arial" pitchFamily="34" charset="0"/>
              </a:rPr>
              <a:t>το σταθμισμένο δείγμα ( με 5 γυναίκες και 5 άντρες) δίνει 7 ΝΑΙ σε σχέση με το αρχικό που έδινε 6 ΝΑΙ.</a:t>
            </a:r>
            <a:endParaRPr lang="el-GR" altLang="el-GR" sz="4400" dirty="0">
              <a:latin typeface="Arial" pitchFamily="34" charset="0"/>
            </a:endParaRPr>
          </a:p>
          <a:p>
            <a:endParaRPr lang="el-GR" dirty="0"/>
          </a:p>
        </p:txBody>
      </p:sp>
    </p:spTree>
    <p:extLst>
      <p:ext uri="{BB962C8B-B14F-4D97-AF65-F5344CB8AC3E}">
        <p14:creationId xmlns:p14="http://schemas.microsoft.com/office/powerpoint/2010/main" xmlns="" val="8252831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Παράδειγμα</a:t>
            </a:r>
            <a:endParaRPr lang="el-GR" b="1" dirty="0"/>
          </a:p>
        </p:txBody>
      </p:sp>
      <p:sp>
        <p:nvSpPr>
          <p:cNvPr id="3" name="Θέση περιεχομένου 2"/>
          <p:cNvSpPr>
            <a:spLocks noGrp="1"/>
          </p:cNvSpPr>
          <p:nvPr>
            <p:ph idx="1"/>
          </p:nvPr>
        </p:nvSpPr>
        <p:spPr/>
        <p:txBody>
          <a:bodyPr>
            <a:noAutofit/>
          </a:bodyPr>
          <a:lstStyle/>
          <a:p>
            <a:pPr algn="just" fontAlgn="base">
              <a:spcBef>
                <a:spcPct val="0"/>
              </a:spcBef>
              <a:spcAft>
                <a:spcPct val="0"/>
              </a:spcAft>
            </a:pPr>
            <a:r>
              <a:rPr lang="el-GR" altLang="el-GR" sz="2000" dirty="0">
                <a:ea typeface="Athens" charset="-95"/>
                <a:cs typeface="Arial" pitchFamily="34" charset="0"/>
              </a:rPr>
              <a:t>Στην πράξη δεν εφαρμόζουμε μέθοδο των τριών αλλά δημιουργούμε συντελεστές - κλάσματα με αριθμητή τον αριθμό των ατόμων που θα θέλαμε να έχουμε (5 άντρες ή 5 γυναίκες στην περίπτωσή μας) και παρανομαστή τον αριθμό των ατόμων που πριν τη στάθμιση έχουμε (3 άντρες ή 7 γυναίκες αντίστοιχα, στην περίπτωση μας). Οπότε οι συντελεστές είναι 5/3 για τους άντρες και 5/7 για τις γυναίκες. </a:t>
            </a:r>
            <a:endParaRPr lang="el-GR" altLang="el-GR" sz="2000" dirty="0" smtClean="0">
              <a:ea typeface="Athens" charset="-95"/>
              <a:cs typeface="Arial" pitchFamily="34" charset="0"/>
            </a:endParaRPr>
          </a:p>
          <a:p>
            <a:pPr algn="just" fontAlgn="base">
              <a:spcBef>
                <a:spcPct val="0"/>
              </a:spcBef>
              <a:spcAft>
                <a:spcPct val="0"/>
              </a:spcAft>
            </a:pPr>
            <a:r>
              <a:rPr lang="el-GR" altLang="el-GR" sz="2000" dirty="0" smtClean="0">
                <a:ea typeface="Athens" charset="-95"/>
                <a:cs typeface="Arial" pitchFamily="34" charset="0"/>
              </a:rPr>
              <a:t>Στη </a:t>
            </a:r>
            <a:r>
              <a:rPr lang="el-GR" altLang="el-GR" sz="2000" dirty="0">
                <a:ea typeface="Athens" charset="-95"/>
                <a:cs typeface="Arial" pitchFamily="34" charset="0"/>
              </a:rPr>
              <a:t>συνέχεια όπου άντρας πολλαπλασιάζουμε την απάντηση του με το 5/3 και όπου γυναίκα πολλαπλασιάζουμε την απάντηση της με το 5/7. Τέλος, αθροίζουμε τις απαντήσεις. Δηλαδή έχουμε </a:t>
            </a:r>
            <a:endParaRPr lang="el-GR" altLang="el-GR" sz="2000" dirty="0"/>
          </a:p>
          <a:p>
            <a:pPr algn="just" eaLnBrk="0" fontAlgn="base" hangingPunct="0">
              <a:spcBef>
                <a:spcPct val="0"/>
              </a:spcBef>
              <a:spcAft>
                <a:spcPct val="0"/>
              </a:spcAft>
            </a:pPr>
            <a:r>
              <a:rPr lang="el-GR" altLang="el-GR" sz="2000" dirty="0">
                <a:ea typeface="Athens" charset="-95"/>
                <a:cs typeface="Arial" pitchFamily="34" charset="0"/>
              </a:rPr>
              <a:t>Η αναλογία που επιτύχαμε ανάμεσα στους άντρες και τις γυναίκες είναι άντρες 3 επί 5/3=5 και γυναίκες 7 επί 5/7 = 5, δηλαδή 50:50. </a:t>
            </a:r>
            <a:endParaRPr lang="el-GR" altLang="el-GR" sz="2000" dirty="0" smtClean="0">
              <a:ea typeface="Athens" charset="-95"/>
              <a:cs typeface="Arial" pitchFamily="34" charset="0"/>
            </a:endParaRPr>
          </a:p>
          <a:p>
            <a:pPr algn="just" eaLnBrk="0" fontAlgn="base" hangingPunct="0">
              <a:spcBef>
                <a:spcPct val="0"/>
              </a:spcBef>
              <a:spcAft>
                <a:spcPct val="0"/>
              </a:spcAft>
            </a:pPr>
            <a:r>
              <a:rPr lang="el-GR" sz="2000" dirty="0" smtClean="0"/>
              <a:t>Το </a:t>
            </a:r>
            <a:r>
              <a:rPr lang="el-GR" sz="2000" dirty="0"/>
              <a:t>σημαντικό με τη στάθμιση είναι ότι ενώ σταθμίζουμε ως προς ένα χαρακτηριστικό όπως το φύλο, οι αλλαγές που επιφέρουμε στα δεδομένα αλλάζουν τις κατανομές και των άλλων ερωτήσεων. </a:t>
            </a:r>
          </a:p>
          <a:p>
            <a:pPr algn="just" eaLnBrk="0" fontAlgn="base" hangingPunct="0">
              <a:spcBef>
                <a:spcPct val="0"/>
              </a:spcBef>
              <a:spcAft>
                <a:spcPct val="0"/>
              </a:spcAft>
            </a:pPr>
            <a:endParaRPr lang="el-GR" altLang="el-GR" sz="2000" dirty="0"/>
          </a:p>
          <a:p>
            <a:endParaRPr lang="el-GR" sz="2000" dirty="0"/>
          </a:p>
        </p:txBody>
      </p:sp>
    </p:spTree>
    <p:extLst>
      <p:ext uri="{BB962C8B-B14F-4D97-AF65-F5344CB8AC3E}">
        <p14:creationId xmlns:p14="http://schemas.microsoft.com/office/powerpoint/2010/main" xmlns="" val="37564262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Αποτελέσματα</a:t>
            </a:r>
            <a:endParaRPr lang="el-GR" b="1" dirty="0"/>
          </a:p>
        </p:txBody>
      </p:sp>
      <p:graphicFrame>
        <p:nvGraphicFramePr>
          <p:cNvPr id="4" name="Θέση περιεχομένου 3"/>
          <p:cNvGraphicFramePr>
            <a:graphicFrameLocks noGrp="1"/>
          </p:cNvGraphicFramePr>
          <p:nvPr>
            <p:ph idx="1"/>
            <p:extLst>
              <p:ext uri="{D42A27DB-BD31-4B8C-83A1-F6EECF244321}">
                <p14:modId xmlns:p14="http://schemas.microsoft.com/office/powerpoint/2010/main" xmlns="" val="3385255159"/>
              </p:ext>
            </p:extLst>
          </p:nvPr>
        </p:nvGraphicFramePr>
        <p:xfrm>
          <a:off x="971600" y="2060849"/>
          <a:ext cx="7416822" cy="3528391"/>
        </p:xfrm>
        <a:graphic>
          <a:graphicData uri="http://schemas.openxmlformats.org/drawingml/2006/table">
            <a:tbl>
              <a:tblPr firstRow="1" firstCol="1" bandRow="1">
                <a:tableStyleId>{5C22544A-7EE6-4342-B048-85BDC9FD1C3A}</a:tableStyleId>
              </a:tblPr>
              <a:tblGrid>
                <a:gridCol w="1338230"/>
                <a:gridCol w="608207"/>
                <a:gridCol w="604728"/>
                <a:gridCol w="607336"/>
                <a:gridCol w="605597"/>
                <a:gridCol w="606467"/>
                <a:gridCol w="606467"/>
                <a:gridCol w="605597"/>
                <a:gridCol w="606467"/>
                <a:gridCol w="606467"/>
                <a:gridCol w="621259"/>
              </a:tblGrid>
              <a:tr h="1198547">
                <a:tc>
                  <a:txBody>
                    <a:bodyPr/>
                    <a:lstStyle/>
                    <a:p>
                      <a:pPr algn="just">
                        <a:lnSpc>
                          <a:spcPct val="150000"/>
                        </a:lnSpc>
                        <a:spcAft>
                          <a:spcPts val="0"/>
                        </a:spcAft>
                      </a:pPr>
                      <a:r>
                        <a:rPr lang="el-GR" sz="1100" dirty="0">
                          <a:effectLst/>
                        </a:rPr>
                        <a:t> </a:t>
                      </a:r>
                      <a:endParaRPr lang="el-GR" sz="1600" dirty="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Α</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Α</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Α</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Γ</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Γ</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Γ</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Γ</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Γ</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Γ</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Γ</a:t>
                      </a:r>
                      <a:endParaRPr lang="el-GR" sz="1600">
                        <a:effectLst/>
                        <a:latin typeface="Athens"/>
                        <a:ea typeface="Athens"/>
                        <a:cs typeface="Times New Roman"/>
                      </a:endParaRPr>
                    </a:p>
                  </a:txBody>
                  <a:tcPr marL="59055" marR="68580" marT="0" marB="0"/>
                </a:tc>
              </a:tr>
              <a:tr h="400833">
                <a:tc>
                  <a:txBody>
                    <a:bodyPr/>
                    <a:lstStyle/>
                    <a:p>
                      <a:pPr algn="just">
                        <a:lnSpc>
                          <a:spcPct val="150000"/>
                        </a:lnSpc>
                        <a:spcAft>
                          <a:spcPts val="0"/>
                        </a:spcAft>
                      </a:pPr>
                      <a:r>
                        <a:rPr lang="el-GR" sz="1100" dirty="0">
                          <a:effectLst/>
                        </a:rPr>
                        <a:t>Απαντήσεις</a:t>
                      </a:r>
                      <a:endParaRPr lang="el-GR" sz="1600" dirty="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dirty="0">
                          <a:effectLst/>
                        </a:rPr>
                        <a:t>1</a:t>
                      </a:r>
                      <a:endParaRPr lang="el-GR" sz="1600" dirty="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1</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1</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dirty="0">
                          <a:effectLst/>
                        </a:rPr>
                        <a:t>1</a:t>
                      </a:r>
                      <a:endParaRPr lang="el-GR" sz="1600" dirty="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1</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1</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0</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0</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0</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0</a:t>
                      </a:r>
                      <a:endParaRPr lang="el-GR" sz="1600">
                        <a:effectLst/>
                        <a:latin typeface="Athens"/>
                        <a:ea typeface="Athens"/>
                        <a:cs typeface="Times New Roman"/>
                      </a:endParaRPr>
                    </a:p>
                  </a:txBody>
                  <a:tcPr marL="59055" marR="68580" marT="0" marB="0"/>
                </a:tc>
              </a:tr>
              <a:tr h="551146">
                <a:tc>
                  <a:txBody>
                    <a:bodyPr/>
                    <a:lstStyle/>
                    <a:p>
                      <a:pPr algn="just">
                        <a:lnSpc>
                          <a:spcPct val="150000"/>
                        </a:lnSpc>
                        <a:spcAft>
                          <a:spcPts val="0"/>
                        </a:spcAft>
                      </a:pPr>
                      <a:r>
                        <a:rPr lang="el-GR" sz="1100">
                          <a:effectLst/>
                        </a:rPr>
                        <a:t>Συντελεστής στάθμισης</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dirty="0">
                          <a:effectLst/>
                        </a:rPr>
                        <a:t>5/3</a:t>
                      </a:r>
                      <a:endParaRPr lang="el-GR" sz="1600" dirty="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dirty="0">
                          <a:effectLst/>
                        </a:rPr>
                        <a:t>5/3</a:t>
                      </a:r>
                      <a:endParaRPr lang="el-GR" sz="1600" dirty="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dirty="0">
                          <a:effectLst/>
                        </a:rPr>
                        <a:t>5/3</a:t>
                      </a:r>
                      <a:endParaRPr lang="el-GR" sz="1600" dirty="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5/7</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5/7</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5/7</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5/7</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5/7</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5/7</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5/7</a:t>
                      </a:r>
                      <a:endParaRPr lang="el-GR" sz="1600">
                        <a:effectLst/>
                        <a:latin typeface="Athens"/>
                        <a:ea typeface="Athens"/>
                        <a:cs typeface="Times New Roman"/>
                      </a:endParaRPr>
                    </a:p>
                  </a:txBody>
                  <a:tcPr marL="59055" marR="68580" marT="0" marB="0"/>
                </a:tc>
              </a:tr>
              <a:tr h="1377865">
                <a:tc>
                  <a:txBody>
                    <a:bodyPr/>
                    <a:lstStyle/>
                    <a:p>
                      <a:pPr algn="just">
                        <a:lnSpc>
                          <a:spcPct val="150000"/>
                        </a:lnSpc>
                        <a:spcAft>
                          <a:spcPts val="0"/>
                        </a:spcAft>
                      </a:pPr>
                      <a:r>
                        <a:rPr lang="el-GR" sz="1100">
                          <a:effectLst/>
                        </a:rPr>
                        <a:t>Αποτέλεσμα (γινόμενο απάντησης επί συντελεστή στάθμισης)</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5/3</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a:effectLst/>
                        </a:rPr>
                        <a:t>5/3</a:t>
                      </a:r>
                      <a:endParaRPr lang="el-GR" sz="160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dirty="0">
                          <a:effectLst/>
                        </a:rPr>
                        <a:t>5/3</a:t>
                      </a:r>
                      <a:endParaRPr lang="el-GR" sz="1600" dirty="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dirty="0">
                          <a:effectLst/>
                        </a:rPr>
                        <a:t>5/7</a:t>
                      </a:r>
                      <a:endParaRPr lang="el-GR" sz="1600" dirty="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dirty="0">
                          <a:effectLst/>
                        </a:rPr>
                        <a:t>5/7</a:t>
                      </a:r>
                      <a:endParaRPr lang="el-GR" sz="1600" dirty="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dirty="0">
                          <a:effectLst/>
                        </a:rPr>
                        <a:t>5/7</a:t>
                      </a:r>
                      <a:endParaRPr lang="el-GR" sz="1600" dirty="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dirty="0">
                          <a:effectLst/>
                        </a:rPr>
                        <a:t>0</a:t>
                      </a:r>
                      <a:endParaRPr lang="el-GR" sz="1600" dirty="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dirty="0">
                          <a:effectLst/>
                        </a:rPr>
                        <a:t>0</a:t>
                      </a:r>
                      <a:endParaRPr lang="el-GR" sz="1600" dirty="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dirty="0">
                          <a:effectLst/>
                        </a:rPr>
                        <a:t>0</a:t>
                      </a:r>
                      <a:endParaRPr lang="el-GR" sz="1600" dirty="0">
                        <a:effectLst/>
                        <a:latin typeface="Athens"/>
                        <a:ea typeface="Athens"/>
                        <a:cs typeface="Times New Roman"/>
                      </a:endParaRPr>
                    </a:p>
                  </a:txBody>
                  <a:tcPr marL="59055" marR="68580" marT="0" marB="0"/>
                </a:tc>
                <a:tc>
                  <a:txBody>
                    <a:bodyPr/>
                    <a:lstStyle/>
                    <a:p>
                      <a:pPr algn="ctr">
                        <a:lnSpc>
                          <a:spcPct val="150000"/>
                        </a:lnSpc>
                        <a:spcAft>
                          <a:spcPts val="0"/>
                        </a:spcAft>
                      </a:pPr>
                      <a:r>
                        <a:rPr lang="el-GR" sz="1600" dirty="0">
                          <a:effectLst/>
                        </a:rPr>
                        <a:t>0</a:t>
                      </a:r>
                      <a:endParaRPr lang="el-GR" sz="1600" dirty="0">
                        <a:effectLst/>
                        <a:latin typeface="Athens"/>
                        <a:ea typeface="Athens"/>
                        <a:cs typeface="Times New Roman"/>
                      </a:endParaRPr>
                    </a:p>
                  </a:txBody>
                  <a:tcPr marL="59055" marR="68580" marT="0" marB="0"/>
                </a:tc>
              </a:tr>
            </a:tbl>
          </a:graphicData>
        </a:graphic>
      </p:graphicFrame>
    </p:spTree>
    <p:extLst>
      <p:ext uri="{BB962C8B-B14F-4D97-AF65-F5344CB8AC3E}">
        <p14:creationId xmlns:p14="http://schemas.microsoft.com/office/powerpoint/2010/main" xmlns="" val="2456746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Περιεχόμενα</a:t>
            </a:r>
            <a:endParaRPr lang="el-GR" b="1" dirty="0"/>
          </a:p>
        </p:txBody>
      </p:sp>
      <p:sp>
        <p:nvSpPr>
          <p:cNvPr id="3" name="Θέση περιεχομένου 2"/>
          <p:cNvSpPr>
            <a:spLocks noGrp="1"/>
          </p:cNvSpPr>
          <p:nvPr>
            <p:ph idx="1"/>
          </p:nvPr>
        </p:nvSpPr>
        <p:spPr/>
        <p:txBody>
          <a:bodyPr>
            <a:normAutofit fontScale="47500" lnSpcReduction="20000"/>
          </a:bodyPr>
          <a:lstStyle/>
          <a:p>
            <a:r>
              <a:rPr lang="el-GR" dirty="0"/>
              <a:t>Βασικές έννοιες για τη δειγματοληψία	</a:t>
            </a:r>
          </a:p>
          <a:p>
            <a:r>
              <a:rPr lang="el-GR" dirty="0"/>
              <a:t>Δειγματοληψία με πιθανότητα	</a:t>
            </a:r>
          </a:p>
          <a:p>
            <a:r>
              <a:rPr lang="el-GR" dirty="0"/>
              <a:t>Δύο ζητήματα που παρεξηγούνται σχετικά με τη δειγματοληψία	</a:t>
            </a:r>
          </a:p>
          <a:p>
            <a:r>
              <a:rPr lang="el-GR" dirty="0"/>
              <a:t>Απλή τυχαία δειγματοληψία	</a:t>
            </a:r>
          </a:p>
          <a:p>
            <a:r>
              <a:rPr lang="el-GR" dirty="0"/>
              <a:t>Επιλογή στοιχείων στην </a:t>
            </a:r>
            <a:r>
              <a:rPr lang="el-GR" dirty="0" err="1"/>
              <a:t>α.τ.δ</a:t>
            </a:r>
            <a:r>
              <a:rPr lang="el-GR" dirty="0"/>
              <a:t>.</a:t>
            </a:r>
          </a:p>
          <a:p>
            <a:r>
              <a:rPr lang="el-GR" dirty="0"/>
              <a:t>Εκτίμηση σφαλμάτων στην </a:t>
            </a:r>
            <a:r>
              <a:rPr lang="el-GR" dirty="0" err="1"/>
              <a:t>α.τ.δ</a:t>
            </a:r>
            <a:r>
              <a:rPr lang="el-GR" dirty="0" smtClean="0"/>
              <a:t>.- </a:t>
            </a:r>
            <a:r>
              <a:rPr lang="el-GR" dirty="0"/>
              <a:t>Καθορισμός του μεγέθους ενός δείγματος</a:t>
            </a:r>
          </a:p>
          <a:p>
            <a:r>
              <a:rPr lang="el-GR" dirty="0"/>
              <a:t>Συστηματική δειγματοληψία</a:t>
            </a:r>
          </a:p>
          <a:p>
            <a:r>
              <a:rPr lang="el-GR" dirty="0"/>
              <a:t>Στρωματοποιημένη δειγματοληψία	</a:t>
            </a:r>
          </a:p>
          <a:p>
            <a:r>
              <a:rPr lang="el-GR" dirty="0"/>
              <a:t>Κατά συστάδες δειγματοληψία</a:t>
            </a:r>
          </a:p>
          <a:p>
            <a:r>
              <a:rPr lang="el-GR" dirty="0"/>
              <a:t>Πολυεπίπεδη ή πολυσταδιακή δειγματοληψία	</a:t>
            </a:r>
          </a:p>
          <a:p>
            <a:r>
              <a:rPr lang="el-GR" dirty="0"/>
              <a:t>Στάθμιση</a:t>
            </a:r>
          </a:p>
          <a:p>
            <a:r>
              <a:rPr lang="el-GR" dirty="0"/>
              <a:t>Παραδείγματα δειγματοληψίας με πιθανότητα</a:t>
            </a:r>
          </a:p>
          <a:p>
            <a:r>
              <a:rPr lang="el-GR" dirty="0"/>
              <a:t>Δειγματοληψία χωρίς πιθανότητα	</a:t>
            </a:r>
          </a:p>
          <a:p>
            <a:r>
              <a:rPr lang="el-GR" dirty="0"/>
              <a:t>Δειγματοληψία ευκολίας ή ευχέρειας	</a:t>
            </a:r>
          </a:p>
          <a:p>
            <a:r>
              <a:rPr lang="el-GR" dirty="0"/>
              <a:t>Δειγματοληψία χιονόμπαλας - χιονοστιβάδας	</a:t>
            </a:r>
          </a:p>
          <a:p>
            <a:r>
              <a:rPr lang="el-GR" dirty="0"/>
              <a:t>Δειγματοληψία ποσοστώσεων</a:t>
            </a:r>
          </a:p>
          <a:p>
            <a:r>
              <a:rPr lang="el-GR" dirty="0"/>
              <a:t>Η περίπτωση έλλειψης τιμών λόγω μη αποκρίσεων	</a:t>
            </a:r>
          </a:p>
          <a:p>
            <a:pPr marL="0" indent="0">
              <a:buNone/>
            </a:pPr>
            <a:endParaRPr lang="el-GR" dirty="0"/>
          </a:p>
        </p:txBody>
      </p:sp>
    </p:spTree>
    <p:extLst>
      <p:ext uri="{BB962C8B-B14F-4D97-AF65-F5344CB8AC3E}">
        <p14:creationId xmlns:p14="http://schemas.microsoft.com/office/powerpoint/2010/main" xmlns="" val="27762901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Στην πράξη η στάθμιση γίνεται</a:t>
            </a:r>
            <a:endParaRPr lang="el-GR" b="1" dirty="0"/>
          </a:p>
        </p:txBody>
      </p:sp>
      <p:sp>
        <p:nvSpPr>
          <p:cNvPr id="3" name="Θέση περιεχομένου 2"/>
          <p:cNvSpPr>
            <a:spLocks noGrp="1"/>
          </p:cNvSpPr>
          <p:nvPr>
            <p:ph idx="1"/>
          </p:nvPr>
        </p:nvSpPr>
        <p:spPr/>
        <p:txBody>
          <a:bodyPr>
            <a:normAutofit fontScale="85000" lnSpcReduction="10000"/>
          </a:bodyPr>
          <a:lstStyle/>
          <a:p>
            <a:r>
              <a:rPr lang="el-GR" dirty="0" smtClean="0"/>
              <a:t>Στο </a:t>
            </a:r>
            <a:r>
              <a:rPr lang="el-GR"/>
              <a:t>παράδειγμα </a:t>
            </a:r>
            <a:r>
              <a:rPr lang="el-GR" smtClean="0"/>
              <a:t>αλλάξαμε </a:t>
            </a:r>
            <a:r>
              <a:rPr lang="el-GR" dirty="0"/>
              <a:t>την κατανομή των δύο φύλων ώστε να γίνει 50:50 αλλά μαζί αλλάξαμε και την κατανομή των ΝΑΙ/ΟΧΙ στην υποτιθέμενη ερώτηση του ερωτηματολογίου Αυτή είναι και αξία της στάθμισης. Αθροίζουμε τα 5/3, </a:t>
            </a:r>
            <a:r>
              <a:rPr lang="el-GR" dirty="0" err="1"/>
              <a:t>5/3,</a:t>
            </a:r>
            <a:r>
              <a:rPr lang="el-GR" dirty="0"/>
              <a:t> </a:t>
            </a:r>
            <a:r>
              <a:rPr lang="el-GR" dirty="0" err="1"/>
              <a:t>5/3,</a:t>
            </a:r>
            <a:r>
              <a:rPr lang="el-GR" dirty="0"/>
              <a:t> 5/7, </a:t>
            </a:r>
            <a:r>
              <a:rPr lang="el-GR" dirty="0" err="1"/>
              <a:t>5/7,</a:t>
            </a:r>
            <a:r>
              <a:rPr lang="el-GR" dirty="0"/>
              <a:t> </a:t>
            </a:r>
            <a:r>
              <a:rPr lang="el-GR" dirty="0" err="1"/>
              <a:t>5/7,</a:t>
            </a:r>
            <a:r>
              <a:rPr lang="el-GR" dirty="0"/>
              <a:t> 0, </a:t>
            </a:r>
            <a:r>
              <a:rPr lang="el-GR" dirty="0" err="1"/>
              <a:t>0,</a:t>
            </a:r>
            <a:r>
              <a:rPr lang="el-GR" dirty="0"/>
              <a:t> </a:t>
            </a:r>
            <a:r>
              <a:rPr lang="el-GR" dirty="0" err="1"/>
              <a:t>0,</a:t>
            </a:r>
            <a:r>
              <a:rPr lang="el-GR" dirty="0"/>
              <a:t> 0 και το αποτέλεσμα είναι 7,14 περίπου 7.</a:t>
            </a:r>
          </a:p>
          <a:p>
            <a:r>
              <a:rPr lang="el-GR" dirty="0"/>
              <a:t>Το βασικό είναι </a:t>
            </a:r>
            <a:r>
              <a:rPr lang="el-GR" dirty="0" smtClean="0"/>
              <a:t>πώς </a:t>
            </a:r>
            <a:r>
              <a:rPr lang="el-GR" dirty="0"/>
              <a:t>κατασκευάζουμε του συντελεστές στάθμισης: </a:t>
            </a:r>
            <a:r>
              <a:rPr lang="el-GR" i="1" dirty="0"/>
              <a:t>δημιουργούμε κλάσματα με αριθμητή την απόλυτη συχνότητα που θέλουμε να έχει η κατηγορία και παρανομαστή τη συχνότητα που έχει</a:t>
            </a:r>
            <a:r>
              <a:rPr lang="el-GR" dirty="0"/>
              <a:t>.</a:t>
            </a:r>
          </a:p>
          <a:p>
            <a:endParaRPr lang="el-GR" dirty="0"/>
          </a:p>
        </p:txBody>
      </p:sp>
    </p:spTree>
    <p:extLst>
      <p:ext uri="{BB962C8B-B14F-4D97-AF65-F5344CB8AC3E}">
        <p14:creationId xmlns:p14="http://schemas.microsoft.com/office/powerpoint/2010/main" xmlns="" val="2416368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dirty="0"/>
              <a:t>Βασικές έννοιες για τη </a:t>
            </a:r>
            <a:r>
              <a:rPr lang="el-GR" b="1" dirty="0" smtClean="0"/>
              <a:t>δειγματοληψία</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smtClean="0"/>
              <a:t>Γενικά, </a:t>
            </a:r>
            <a:r>
              <a:rPr lang="el-GR" dirty="0"/>
              <a:t>η δειγματοληψία θεωρείται επιτυχής όταν η επιλογή του δείγματος παράγει αποτελέσματα, δείκτες και μετρήσεις που είναι γενικεύσιμα και όσο το δυνατόν </a:t>
            </a:r>
            <a:r>
              <a:rPr lang="el-GR" dirty="0" smtClean="0"/>
              <a:t>ακριβέστερα.</a:t>
            </a:r>
            <a:endParaRPr lang="el-GR" dirty="0"/>
          </a:p>
          <a:p>
            <a:r>
              <a:rPr lang="el-GR" dirty="0"/>
              <a:t>Δ</a:t>
            </a:r>
            <a:r>
              <a:rPr lang="el-GR" dirty="0" smtClean="0"/>
              <a:t>ύο </a:t>
            </a:r>
            <a:r>
              <a:rPr lang="el-GR" dirty="0"/>
              <a:t>είδη δειγματοληψίας: H δειγματοληψία με πιθανότητα ή πιθανοτική δειγματοληψία (</a:t>
            </a:r>
            <a:r>
              <a:rPr lang="el-GR" dirty="0" err="1"/>
              <a:t>probability</a:t>
            </a:r>
            <a:r>
              <a:rPr lang="el-GR" dirty="0"/>
              <a:t> </a:t>
            </a:r>
            <a:r>
              <a:rPr lang="el-GR" dirty="0" err="1"/>
              <a:t>sampling</a:t>
            </a:r>
            <a:r>
              <a:rPr lang="el-GR" dirty="0"/>
              <a:t>) και η δειγματοληψία χωρίς πιθανότητα ή μη πιθανοτική δειγματοληψία (</a:t>
            </a:r>
            <a:r>
              <a:rPr lang="el-GR" dirty="0" err="1"/>
              <a:t>non</a:t>
            </a:r>
            <a:r>
              <a:rPr lang="el-GR" dirty="0"/>
              <a:t> </a:t>
            </a:r>
            <a:r>
              <a:rPr lang="el-GR" dirty="0" err="1"/>
              <a:t>probability</a:t>
            </a:r>
            <a:r>
              <a:rPr lang="el-GR" dirty="0"/>
              <a:t> </a:t>
            </a:r>
            <a:r>
              <a:rPr lang="el-GR" dirty="0" err="1"/>
              <a:t>sampling</a:t>
            </a:r>
            <a:r>
              <a:rPr lang="el-GR" dirty="0" smtClean="0"/>
              <a:t>).</a:t>
            </a:r>
            <a:endParaRPr lang="en-US" dirty="0" smtClean="0"/>
          </a:p>
          <a:p>
            <a:r>
              <a:rPr lang="el-GR" dirty="0"/>
              <a:t>Η δειγματοληψία με πιθανότητα γίνεται σύμφωνα με τους νόμους των πιθανοτήτων, είναι ελεγχόμενη ως προς τις παραμέτρους της και δίνει τη δυνατότητα να γενικευτούν τα συμπεράσματα που εξάγονται από ένα </a:t>
            </a:r>
            <a:r>
              <a:rPr lang="el-GR" dirty="0" smtClean="0"/>
              <a:t>δείγμα.</a:t>
            </a:r>
          </a:p>
          <a:p>
            <a:r>
              <a:rPr lang="el-GR" dirty="0" smtClean="0"/>
              <a:t>Η </a:t>
            </a:r>
            <a:r>
              <a:rPr lang="el-GR" dirty="0"/>
              <a:t>δειγματοληψία χωρίς πιθανότητα γίνεται σε περιπτώσεις που δεν είναι εφικτή η δειγματοληψία με πιθανότητα ή όταν ενδιαφέρει να γίνει γρήγορα μια εφαρμογή της έρευνας, λόγου χάρη μια πιλοτική </a:t>
            </a:r>
            <a:r>
              <a:rPr lang="el-GR" dirty="0" smtClean="0"/>
              <a:t>έρευνα. </a:t>
            </a:r>
          </a:p>
          <a:p>
            <a:r>
              <a:rPr lang="el-GR" dirty="0" smtClean="0"/>
              <a:t>Τα </a:t>
            </a:r>
            <a:r>
              <a:rPr lang="el-GR" dirty="0"/>
              <a:t>αποτελέσματα μιας έρευνας που έχει γίνει με δειγματοληψία χωρίς πιθανότητα δεν είναι </a:t>
            </a:r>
            <a:r>
              <a:rPr lang="el-GR" dirty="0" smtClean="0"/>
              <a:t>γενικεύσιμα, ούτε </a:t>
            </a:r>
            <a:r>
              <a:rPr lang="el-GR" dirty="0"/>
              <a:t>μπορούμε να υπολογίσουμε το σφάλμα εκτίμησης, και ως εκ τούτου πρέπει να τα χρησιμοποιούμε προσεκτικά.</a:t>
            </a:r>
          </a:p>
          <a:p>
            <a:endParaRPr lang="el-GR" dirty="0"/>
          </a:p>
          <a:p>
            <a:endParaRPr lang="el-GR" dirty="0"/>
          </a:p>
        </p:txBody>
      </p:sp>
    </p:spTree>
    <p:extLst>
      <p:ext uri="{BB962C8B-B14F-4D97-AF65-F5344CB8AC3E}">
        <p14:creationId xmlns:p14="http://schemas.microsoft.com/office/powerpoint/2010/main" xmlns="" val="1387678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smtClean="0"/>
              <a:t>Ορολογία</a:t>
            </a:r>
            <a:r>
              <a:rPr lang="en-US" b="1" dirty="0" smtClean="0"/>
              <a:t> </a:t>
            </a:r>
            <a:r>
              <a:rPr lang="el-GR" b="1" dirty="0" smtClean="0"/>
              <a:t>δειγματοληψίας</a:t>
            </a:r>
            <a:endParaRPr lang="el-GR" b="1" dirty="0"/>
          </a:p>
        </p:txBody>
      </p:sp>
      <p:sp>
        <p:nvSpPr>
          <p:cNvPr id="3" name="Θέση περιεχομένου 2"/>
          <p:cNvSpPr>
            <a:spLocks noGrp="1"/>
          </p:cNvSpPr>
          <p:nvPr>
            <p:ph idx="1"/>
          </p:nvPr>
        </p:nvSpPr>
        <p:spPr/>
        <p:txBody>
          <a:bodyPr>
            <a:normAutofit lnSpcReduction="10000"/>
          </a:bodyPr>
          <a:lstStyle/>
          <a:p>
            <a:r>
              <a:rPr lang="el-GR" dirty="0"/>
              <a:t>Στοιχείο ή υποκείμενο (</a:t>
            </a:r>
            <a:r>
              <a:rPr lang="el-GR" dirty="0" err="1"/>
              <a:t>element</a:t>
            </a:r>
            <a:r>
              <a:rPr lang="el-GR" dirty="0"/>
              <a:t>). </a:t>
            </a:r>
            <a:endParaRPr lang="el-GR" dirty="0" smtClean="0"/>
          </a:p>
          <a:p>
            <a:r>
              <a:rPr lang="el-GR" dirty="0"/>
              <a:t>Πληθυσμός (</a:t>
            </a:r>
            <a:r>
              <a:rPr lang="el-GR" dirty="0" err="1"/>
              <a:t>population</a:t>
            </a:r>
            <a:r>
              <a:rPr lang="el-GR" dirty="0"/>
              <a:t>). </a:t>
            </a:r>
            <a:endParaRPr lang="el-GR" dirty="0" smtClean="0"/>
          </a:p>
          <a:p>
            <a:r>
              <a:rPr lang="el-GR" dirty="0"/>
              <a:t>Πληθυσμός της έρευνας ή στατιστικός πληθυσμός (</a:t>
            </a:r>
            <a:r>
              <a:rPr lang="el-GR" dirty="0" err="1"/>
              <a:t>study</a:t>
            </a:r>
            <a:r>
              <a:rPr lang="el-GR" dirty="0"/>
              <a:t> </a:t>
            </a:r>
            <a:r>
              <a:rPr lang="el-GR" dirty="0" err="1"/>
              <a:t>population</a:t>
            </a:r>
            <a:r>
              <a:rPr lang="el-GR" dirty="0"/>
              <a:t>). </a:t>
            </a:r>
            <a:endParaRPr lang="el-GR" dirty="0" smtClean="0"/>
          </a:p>
          <a:p>
            <a:r>
              <a:rPr lang="el-GR" dirty="0"/>
              <a:t>Δειγματοληπτικό πλαίσιο (</a:t>
            </a:r>
            <a:r>
              <a:rPr lang="el-GR" dirty="0" err="1"/>
              <a:t>sampling</a:t>
            </a:r>
            <a:r>
              <a:rPr lang="el-GR" dirty="0"/>
              <a:t> </a:t>
            </a:r>
            <a:r>
              <a:rPr lang="el-GR" dirty="0" err="1"/>
              <a:t>frame</a:t>
            </a:r>
            <a:r>
              <a:rPr lang="el-GR" dirty="0"/>
              <a:t>). </a:t>
            </a:r>
            <a:endParaRPr lang="el-GR" dirty="0" smtClean="0"/>
          </a:p>
          <a:p>
            <a:r>
              <a:rPr lang="el-GR" dirty="0"/>
              <a:t>Δειγματοληπτική μονάδα (</a:t>
            </a:r>
            <a:r>
              <a:rPr lang="el-GR" dirty="0" err="1"/>
              <a:t>sampling</a:t>
            </a:r>
            <a:r>
              <a:rPr lang="el-GR" dirty="0"/>
              <a:t> </a:t>
            </a:r>
            <a:r>
              <a:rPr lang="el-GR" dirty="0" err="1"/>
              <a:t>unit</a:t>
            </a:r>
            <a:r>
              <a:rPr lang="el-GR" dirty="0"/>
              <a:t>). </a:t>
            </a:r>
            <a:endParaRPr lang="el-GR" dirty="0" smtClean="0"/>
          </a:p>
          <a:p>
            <a:r>
              <a:rPr lang="el-GR" dirty="0"/>
              <a:t>Μονάδα παρατήρησης (</a:t>
            </a:r>
            <a:r>
              <a:rPr lang="el-GR" dirty="0" err="1"/>
              <a:t>observation</a:t>
            </a:r>
            <a:r>
              <a:rPr lang="el-GR" dirty="0"/>
              <a:t> </a:t>
            </a:r>
            <a:r>
              <a:rPr lang="el-GR" dirty="0" err="1"/>
              <a:t>unit</a:t>
            </a:r>
            <a:r>
              <a:rPr lang="el-GR" dirty="0" smtClean="0"/>
              <a:t>).</a:t>
            </a:r>
          </a:p>
          <a:p>
            <a:r>
              <a:rPr lang="el-GR" dirty="0"/>
              <a:t>Μέγεθος δείγματος (</a:t>
            </a:r>
            <a:r>
              <a:rPr lang="el-GR" dirty="0" err="1"/>
              <a:t>sample</a:t>
            </a:r>
            <a:r>
              <a:rPr lang="el-GR" dirty="0"/>
              <a:t> </a:t>
            </a:r>
            <a:r>
              <a:rPr lang="el-GR" dirty="0" err="1"/>
              <a:t>size</a:t>
            </a:r>
            <a:r>
              <a:rPr lang="el-GR" dirty="0"/>
              <a:t>). </a:t>
            </a:r>
          </a:p>
        </p:txBody>
      </p:sp>
    </p:spTree>
    <p:extLst>
      <p:ext uri="{BB962C8B-B14F-4D97-AF65-F5344CB8AC3E}">
        <p14:creationId xmlns:p14="http://schemas.microsoft.com/office/powerpoint/2010/main" xmlns="" val="252303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dirty="0"/>
              <a:t>Δειγματοληψία με πιθανότητα</a:t>
            </a:r>
          </a:p>
        </p:txBody>
      </p:sp>
      <p:sp>
        <p:nvSpPr>
          <p:cNvPr id="3" name="Θέση περιεχομένου 2"/>
          <p:cNvSpPr>
            <a:spLocks noGrp="1"/>
          </p:cNvSpPr>
          <p:nvPr>
            <p:ph idx="1"/>
          </p:nvPr>
        </p:nvSpPr>
        <p:spPr/>
        <p:txBody>
          <a:bodyPr/>
          <a:lstStyle/>
          <a:p>
            <a:r>
              <a:rPr lang="el-GR" b="1" dirty="0"/>
              <a:t>Δύο ζητήματα που παρεξηγούνται σχετικά με τη </a:t>
            </a:r>
            <a:r>
              <a:rPr lang="el-GR" b="1" dirty="0" smtClean="0"/>
              <a:t>δειγματοληψία</a:t>
            </a:r>
          </a:p>
          <a:p>
            <a:r>
              <a:rPr lang="el-GR" i="1" dirty="0"/>
              <a:t>Η έννοια της </a:t>
            </a:r>
            <a:r>
              <a:rPr lang="el-GR" i="1" dirty="0" err="1"/>
              <a:t>τυχαιότητας</a:t>
            </a:r>
            <a:endParaRPr lang="el-GR" dirty="0"/>
          </a:p>
          <a:p>
            <a:r>
              <a:rPr lang="el-GR" i="1" dirty="0"/>
              <a:t>Το μέγεθος του δείγματος</a:t>
            </a:r>
            <a:endParaRPr lang="el-GR" dirty="0"/>
          </a:p>
          <a:p>
            <a:endParaRPr lang="el-GR" dirty="0"/>
          </a:p>
        </p:txBody>
      </p:sp>
    </p:spTree>
    <p:extLst>
      <p:ext uri="{BB962C8B-B14F-4D97-AF65-F5344CB8AC3E}">
        <p14:creationId xmlns:p14="http://schemas.microsoft.com/office/powerpoint/2010/main" xmlns="" val="595119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Απλή τυχαία </a:t>
            </a:r>
            <a:r>
              <a:rPr lang="el-GR" b="1" dirty="0" smtClean="0"/>
              <a:t>δειγματοληψία</a:t>
            </a:r>
            <a:endParaRPr lang="el-GR" b="1" dirty="0"/>
          </a:p>
        </p:txBody>
      </p:sp>
      <p:sp>
        <p:nvSpPr>
          <p:cNvPr id="3" name="Θέση περιεχομένου 2"/>
          <p:cNvSpPr>
            <a:spLocks noGrp="1"/>
          </p:cNvSpPr>
          <p:nvPr>
            <p:ph idx="1"/>
          </p:nvPr>
        </p:nvSpPr>
        <p:spPr/>
        <p:txBody>
          <a:bodyPr/>
          <a:lstStyle/>
          <a:p>
            <a:r>
              <a:rPr lang="el-GR" dirty="0" smtClean="0"/>
              <a:t>Έχουμε  </a:t>
            </a:r>
            <a:r>
              <a:rPr lang="el-GR" dirty="0"/>
              <a:t>καταγραμμένα σε μία λίστα (δειγματοληπτικό πλαίσιο) όλα ή σχεδόν όλα τα μέλη του στατιστικού πληθυσμού, δηλαδή τα μέλη που είναι επιλέξιμα. </a:t>
            </a:r>
          </a:p>
          <a:p>
            <a:r>
              <a:rPr lang="el-GR" dirty="0" smtClean="0"/>
              <a:t>Επιλέγουμε  </a:t>
            </a:r>
            <a:r>
              <a:rPr lang="el-GR" dirty="0"/>
              <a:t>με τυχαίο τρόπο, για παράδειγμα μέσω μιας γεννήτριας τυχαίων αριθμών, το δείγμα που θέλουμε. </a:t>
            </a:r>
          </a:p>
        </p:txBody>
      </p:sp>
    </p:spTree>
    <p:extLst>
      <p:ext uri="{BB962C8B-B14F-4D97-AF65-F5344CB8AC3E}">
        <p14:creationId xmlns:p14="http://schemas.microsoft.com/office/powerpoint/2010/main" xmlns="" val="937173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b="1" dirty="0"/>
              <a:t>Επιλογή στοιχείων στην </a:t>
            </a:r>
            <a:r>
              <a:rPr lang="el-GR" b="1" dirty="0" err="1"/>
              <a:t>α.τ.δ</a:t>
            </a:r>
            <a:r>
              <a:rPr lang="el-GR" b="1" dirty="0" smtClean="0"/>
              <a:t>.</a:t>
            </a:r>
            <a:endParaRPr lang="el-GR" b="1" dirty="0"/>
          </a:p>
        </p:txBody>
      </p:sp>
      <p:sp>
        <p:nvSpPr>
          <p:cNvPr id="3" name="Θέση περιεχομένου 2"/>
          <p:cNvSpPr>
            <a:spLocks noGrp="1"/>
          </p:cNvSpPr>
          <p:nvPr>
            <p:ph idx="1"/>
          </p:nvPr>
        </p:nvSpPr>
        <p:spPr/>
        <p:txBody>
          <a:bodyPr>
            <a:normAutofit fontScale="62500" lnSpcReduction="20000"/>
          </a:bodyPr>
          <a:lstStyle/>
          <a:p>
            <a:r>
              <a:rPr lang="el-GR" dirty="0"/>
              <a:t>Αν έχετε ένα δειγματοληπτικό πλαίσιο με Ν=10000 στοιχεία και θέλετε να πάρετε δείγμα μεγέθους </a:t>
            </a:r>
            <a:r>
              <a:rPr lang="en-US" dirty="0"/>
              <a:t>n</a:t>
            </a:r>
            <a:r>
              <a:rPr lang="el-GR" dirty="0"/>
              <a:t>=500, τότε αριθμείτε διαδοχικά τα στοιχεία του δειγματοληπτικού πλαισίου από το 1 έως το 10000 και στη συνέχεια μπορείτε να δημιουργήσετε τυχαίους αριθμούς μέσω του </a:t>
            </a:r>
            <a:r>
              <a:rPr lang="en-US" dirty="0"/>
              <a:t>Excel</a:t>
            </a:r>
            <a:r>
              <a:rPr lang="el-GR" dirty="0"/>
              <a:t> χρησιμοποιώντας την εξής διαδικασία:  </a:t>
            </a:r>
          </a:p>
          <a:p>
            <a:endParaRPr lang="el-GR" dirty="0"/>
          </a:p>
          <a:p>
            <a:pPr marL="0" indent="0">
              <a:buNone/>
            </a:pPr>
            <a:r>
              <a:rPr lang="el-GR" dirty="0" smtClean="0"/>
              <a:t>	=</a:t>
            </a:r>
            <a:r>
              <a:rPr lang="en-US" dirty="0"/>
              <a:t>ROUND</a:t>
            </a:r>
            <a:r>
              <a:rPr lang="el-GR" dirty="0"/>
              <a:t>(</a:t>
            </a:r>
            <a:r>
              <a:rPr lang="en-US" dirty="0"/>
              <a:t>R</a:t>
            </a:r>
            <a:r>
              <a:rPr lang="el-GR" dirty="0"/>
              <a:t>Α</a:t>
            </a:r>
            <a:r>
              <a:rPr lang="en-US" dirty="0"/>
              <a:t>ND</a:t>
            </a:r>
            <a:r>
              <a:rPr lang="el-GR" dirty="0"/>
              <a:t>( )*10000;0)</a:t>
            </a:r>
          </a:p>
          <a:p>
            <a:endParaRPr lang="el-GR" dirty="0"/>
          </a:p>
          <a:p>
            <a:r>
              <a:rPr lang="el-GR" dirty="0"/>
              <a:t>Η συνάρτηση =</a:t>
            </a:r>
            <a:r>
              <a:rPr lang="en-US" dirty="0"/>
              <a:t>R</a:t>
            </a:r>
            <a:r>
              <a:rPr lang="el-GR" dirty="0"/>
              <a:t>Α</a:t>
            </a:r>
            <a:r>
              <a:rPr lang="en-US" dirty="0"/>
              <a:t>ND</a:t>
            </a:r>
            <a:r>
              <a:rPr lang="el-GR" dirty="0"/>
              <a:t>() παράγει τυχαίους δεκαδικούς στο διάστημα [0,1]. Πολλαπλασιάζοντας με 10000  παίρνετε αριθμούς μέχρι 10000. Στη συνέχεια η συνάρτηση =</a:t>
            </a:r>
            <a:r>
              <a:rPr lang="en-US" dirty="0"/>
              <a:t>ROUND</a:t>
            </a:r>
            <a:r>
              <a:rPr lang="el-GR" dirty="0"/>
              <a:t>( ;0) στρογγυλοποιεί τον αριθμό στο κοντινότερο ακέραιο. Το ;0 χρησιμοποιείται στη συνάρτηση για να ζητήσει στρογγυλοποίηση σε ακέραιο, δηλαδή με μηδέν δεκαδικά. Απορρίπτετε τους αριθμούς που τυχαίνει να δημιουργούνται για δεύτερη φορά. Συνεχίζετε μέχρι να δημιουργήσετε 500 αριθμούς. Αυτοί αντιστοιχούν σε 500 στοιχεία του δειγματοληπτικού πλαισίου. </a:t>
            </a:r>
          </a:p>
          <a:p>
            <a:endParaRPr lang="el-GR" dirty="0"/>
          </a:p>
        </p:txBody>
      </p:sp>
    </p:spTree>
    <p:extLst>
      <p:ext uri="{BB962C8B-B14F-4D97-AF65-F5344CB8AC3E}">
        <p14:creationId xmlns:p14="http://schemas.microsoft.com/office/powerpoint/2010/main" xmlns="" val="3118956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Autofit/>
          </a:bodyPr>
          <a:lstStyle/>
          <a:p>
            <a:r>
              <a:rPr lang="el-GR" sz="3600" b="1" dirty="0" smtClean="0"/>
              <a:t>Εκτίμηση σφαλμάτων στην α.τ.δ. - Καθορισμός του μεγέθους ενός δείγματος</a:t>
            </a:r>
            <a:endParaRPr lang="el-GR" sz="3600" b="1" dirty="0"/>
          </a:p>
        </p:txBody>
      </p:sp>
      <mc:AlternateContent xmlns:mc="http://schemas.openxmlformats.org/markup-compatibility/2006">
        <mc:Choice xmlns:a14="http://schemas.microsoft.com/office/drawing/2010/main" xmlns="" Requires="a14">
          <p:sp>
            <p:nvSpPr>
              <p:cNvPr id="3" name="Θέση περιεχομένου 2"/>
              <p:cNvSpPr>
                <a:spLocks noGrp="1"/>
              </p:cNvSpPr>
              <p:nvPr>
                <p:ph idx="1"/>
              </p:nvPr>
            </p:nvSpPr>
            <p:spPr/>
            <p:txBody>
              <a:bodyPr>
                <a:normAutofit fontScale="70000" lnSpcReduction="20000"/>
              </a:bodyPr>
              <a:lstStyle/>
              <a:p>
                <a:r>
                  <a:rPr lang="el-GR" dirty="0"/>
                  <a:t>Το μέγιστο σφάλμα εκτίμησης ενός ποσοστού σε μια έρευνα είναι ίσο με</a:t>
                </a:r>
              </a:p>
              <a:p>
                <a:pPr marL="0" indent="0">
                  <a:buNone/>
                </a:pPr>
                <a:r>
                  <a:rPr lang="el-GR" dirty="0"/>
                  <a:t> </a:t>
                </a:r>
              </a:p>
              <a:p>
                <a:pPr marL="0" indent="0">
                  <a:buNone/>
                </a:pPr>
                <a14:m>
                  <m:oMathPara xmlns:m="http://schemas.openxmlformats.org/officeDocument/2006/math">
                    <m:oMathParaPr>
                      <m:jc m:val="centerGroup"/>
                    </m:oMathParaPr>
                    <m:oMath xmlns:m="http://schemas.openxmlformats.org/officeDocument/2006/math">
                      <m:r>
                        <m:rPr>
                          <m:sty m:val="p"/>
                        </m:rPr>
                        <a:rPr lang="el-GR">
                          <a:latin typeface="Cambria Math"/>
                        </a:rPr>
                        <m:t>e</m:t>
                      </m:r>
                      <m:r>
                        <a:rPr lang="el-GR">
                          <a:latin typeface="Cambria Math"/>
                        </a:rPr>
                        <m:t>=</m:t>
                      </m:r>
                      <m:f>
                        <m:fPr>
                          <m:ctrlPr>
                            <a:rPr lang="el-GR" i="1">
                              <a:latin typeface="Cambria Math"/>
                            </a:rPr>
                          </m:ctrlPr>
                        </m:fPr>
                        <m:num>
                          <m:r>
                            <a:rPr lang="el-GR">
                              <a:latin typeface="Cambria Math"/>
                            </a:rPr>
                            <m:t>1</m:t>
                          </m:r>
                        </m:num>
                        <m:den>
                          <m:rad>
                            <m:radPr>
                              <m:degHide m:val="on"/>
                              <m:ctrlPr>
                                <a:rPr lang="el-GR" i="1">
                                  <a:latin typeface="Cambria Math"/>
                                </a:rPr>
                              </m:ctrlPr>
                            </m:radPr>
                            <m:deg/>
                            <m:e>
                              <m:r>
                                <m:rPr>
                                  <m:sty m:val="p"/>
                                </m:rPr>
                                <a:rPr lang="el-GR">
                                  <a:latin typeface="Cambria Math"/>
                                </a:rPr>
                                <m:t>n</m:t>
                              </m:r>
                            </m:e>
                          </m:rad>
                        </m:den>
                      </m:f>
                    </m:oMath>
                  </m:oMathPara>
                </a14:m>
                <a:endParaRPr lang="el-GR" dirty="0"/>
              </a:p>
              <a:p>
                <a:endParaRPr lang="el-GR" dirty="0"/>
              </a:p>
              <a:p>
                <a:r>
                  <a:rPr lang="el-GR" dirty="0"/>
                  <a:t>όπου n είναι το μέγεθος του δείγματος που χρησιμοποιείται. Καλείται σφάλμα εκτίμησης σε επίπεδο σημαντικότητας 5% ή σε στάθμη σημαντικότητας 5% και εκφράζει το μέγιστο σφάλμα που μπορεί να έχουμε εξαιτίας της δειγματοληψίας από τις πραγματικές παραμέτρους, και αυτό εμφανίζεται όταν το ποσοστό είναι 50% στο δείγμα. Όταν το ποσοστό παίρνει πιο ακραίες τιμές, όπως 20% ή 80%, το σφάλμα εκτίμησης είναι </a:t>
                </a:r>
                <a:r>
                  <a:rPr lang="el-GR" dirty="0" smtClean="0"/>
                  <a:t>μικρότερο. </a:t>
                </a:r>
                <a:r>
                  <a:rPr lang="el-GR" dirty="0"/>
                  <a:t>Γενικά, σε έρευνες με ερωτηματολόγιο συνηθίζεται να αναφέρουμε τη μέγιστη τιμή σφάλματος που αφορά όλες τις ερωτήσεις. </a:t>
                </a:r>
              </a:p>
              <a:p>
                <a:endParaRPr lang="el-GR" dirty="0"/>
              </a:p>
            </p:txBody>
          </p:sp>
        </mc:Choice>
        <mc:Fallback>
          <p:sp>
            <p:nvSpPr>
              <p:cNvPr id="3" name="Θέση περιεχομένου 2"/>
              <p:cNvSpPr>
                <a:spLocks noGrp="1" noRot="1" noChangeAspect="1" noMove="1" noResize="1" noEditPoints="1" noAdjustHandles="1" noChangeArrowheads="1" noChangeShapeType="1" noTextEdit="1"/>
              </p:cNvSpPr>
              <p:nvPr>
                <p:ph idx="1"/>
              </p:nvPr>
            </p:nvSpPr>
            <p:spPr>
              <a:blipFill rotWithShape="1">
                <a:blip r:embed="rId2" cstate="print"/>
                <a:stretch>
                  <a:fillRect l="-815" t="-2156" r="-963" b="-1617"/>
                </a:stretch>
              </a:blipFill>
            </p:spPr>
            <p:txBody>
              <a:bodyPr/>
              <a:lstStyle/>
              <a:p>
                <a:r>
                  <a:rPr lang="el-GR">
                    <a:noFill/>
                  </a:rPr>
                  <a:t> </a:t>
                </a:r>
              </a:p>
            </p:txBody>
          </p:sp>
        </mc:Fallback>
      </mc:AlternateContent>
    </p:spTree>
    <p:extLst>
      <p:ext uri="{BB962C8B-B14F-4D97-AF65-F5344CB8AC3E}">
        <p14:creationId xmlns:p14="http://schemas.microsoft.com/office/powerpoint/2010/main" xmlns="" val="73528377"/>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TotalTime>
  <Words>2006</Words>
  <Application>Microsoft Office PowerPoint</Application>
  <PresentationFormat>Προβολή στην οθόνη (4:3)</PresentationFormat>
  <Paragraphs>236</Paragraphs>
  <Slides>30</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30</vt:i4>
      </vt:variant>
    </vt:vector>
  </HeadingPairs>
  <TitlesOfParts>
    <vt:vector size="31" baseType="lpstr">
      <vt:lpstr>Θέμα του Office</vt:lpstr>
      <vt:lpstr>   Πώς γίνεται  μια επιστημονική εργασία;  Επιστημονική έρευνα και συγγραφή εργασιών   2η έκδοση     Κώστας Ζαφειρόπουλος</vt:lpstr>
      <vt:lpstr>Κεφάλαιο 7</vt:lpstr>
      <vt:lpstr>Περιεχόμενα</vt:lpstr>
      <vt:lpstr>Βασικές έννοιες για τη δειγματοληψία</vt:lpstr>
      <vt:lpstr>Ορολογία δειγματοληψίας</vt:lpstr>
      <vt:lpstr>Δειγματοληψία με πιθανότητα</vt:lpstr>
      <vt:lpstr>Απλή τυχαία δειγματοληψία</vt:lpstr>
      <vt:lpstr>Επιλογή στοιχείων στην α.τ.δ.</vt:lpstr>
      <vt:lpstr>Εκτίμηση σφαλμάτων στην α.τ.δ. - Καθορισμός του μεγέθους ενός δείγματος</vt:lpstr>
      <vt:lpstr>Μέγιστα σφάλματα εκτίμησης ανά δείγμα</vt:lpstr>
      <vt:lpstr>Υπολογισμός μεγέθους του δείγματος</vt:lpstr>
      <vt:lpstr>Υπολογισμός μεγέθους του δείγματος</vt:lpstr>
      <vt:lpstr>Σχέση μεγέθους δείγματος και σφάλματος εκτίμησης</vt:lpstr>
      <vt:lpstr>Συστηματική δειγματοληψία</vt:lpstr>
      <vt:lpstr>Σχετικά με τη συστηματική δειγματοληψία</vt:lpstr>
      <vt:lpstr>Στρωματοποιημένη δειγματοληψία</vt:lpstr>
      <vt:lpstr>Αναλογική και μη αναλογική στρωματοποιημένη δειγματοληψία</vt:lpstr>
      <vt:lpstr>Κατά συστάδες δειγματοληψία</vt:lpstr>
      <vt:lpstr>Χρήση της κατά συστάδες δειγματοληψίας</vt:lpstr>
      <vt:lpstr>Χρήση της κατά συστάδες δειγματοληψίας</vt:lpstr>
      <vt:lpstr>Πολυεπίπεδη ή πολυσταδιακή δειγματοληψία</vt:lpstr>
      <vt:lpstr>Πολυεπίπεδη δειγματοληψία</vt:lpstr>
      <vt:lpstr>Στάθμιση</vt:lpstr>
      <vt:lpstr>Ένα παράδειγμα</vt:lpstr>
      <vt:lpstr>Παράδειγμα</vt:lpstr>
      <vt:lpstr>Παράδειγμα</vt:lpstr>
      <vt:lpstr>Παράδειγμα</vt:lpstr>
      <vt:lpstr>Παράδειγμα</vt:lpstr>
      <vt:lpstr>Αποτελέσματα</vt:lpstr>
      <vt:lpstr>Στην πράξη η στάθμιση γίνεται</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k</dc:creator>
  <cp:lastModifiedBy>xaris</cp:lastModifiedBy>
  <cp:revision>17</cp:revision>
  <dcterms:created xsi:type="dcterms:W3CDTF">2015-09-23T14:55:20Z</dcterms:created>
  <dcterms:modified xsi:type="dcterms:W3CDTF">2015-09-30T11:16:09Z</dcterms:modified>
</cp:coreProperties>
</file>