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6" r:id="rId2"/>
    <p:sldId id="256" r:id="rId3"/>
    <p:sldId id="257" r:id="rId4"/>
    <p:sldId id="258" r:id="rId5"/>
    <p:sldId id="259" r:id="rId6"/>
    <p:sldId id="260" r:id="rId7"/>
    <p:sldId id="262" r:id="rId8"/>
    <p:sldId id="263" r:id="rId9"/>
    <p:sldId id="264" r:id="rId10"/>
    <p:sldId id="265" r:id="rId11"/>
    <p:sldId id="266" r:id="rId12"/>
    <p:sldId id="267" r:id="rId13"/>
    <p:sldId id="268" r:id="rId14"/>
    <p:sldId id="269"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Κωδικοποίηση..</a:t>
            </a:r>
            <a:endParaRPr lang="el-GR" b="1" dirty="0"/>
          </a:p>
        </p:txBody>
      </p:sp>
      <p:sp>
        <p:nvSpPr>
          <p:cNvPr id="3" name="Θέση περιεχομένου 2"/>
          <p:cNvSpPr>
            <a:spLocks noGrp="1"/>
          </p:cNvSpPr>
          <p:nvPr>
            <p:ph idx="1"/>
          </p:nvPr>
        </p:nvSpPr>
        <p:spPr/>
        <p:txBody>
          <a:bodyPr>
            <a:normAutofit/>
          </a:bodyPr>
          <a:lstStyle/>
          <a:p>
            <a:r>
              <a:rPr lang="el-GR" sz="2400" dirty="0" smtClean="0"/>
              <a:t>Χρήση πέντε </a:t>
            </a:r>
            <a:r>
              <a:rPr lang="el-GR" sz="2400" dirty="0"/>
              <a:t>ψευδομεταβλητών. Αν το στοιχείο του ερωτηματολογίου έχει όνομα Ε8, αυτές είναι οι </a:t>
            </a:r>
            <a:r>
              <a:rPr lang="el-GR" sz="2400" dirty="0" smtClean="0"/>
              <a:t>Ε8_1, </a:t>
            </a:r>
            <a:r>
              <a:rPr lang="el-GR" sz="2400" dirty="0"/>
              <a:t>Ε8_2 , Ε8_3 , Ε8_4 , Ε8_5. Σχηματίζονται με τον εξής τρόπο:</a:t>
            </a:r>
          </a:p>
          <a:p>
            <a:endParaRPr lang="el-GR" sz="2800"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3819010592"/>
              </p:ext>
            </p:extLst>
          </p:nvPr>
        </p:nvGraphicFramePr>
        <p:xfrm>
          <a:off x="539552" y="2924944"/>
          <a:ext cx="8229600" cy="3657600"/>
        </p:xfrm>
        <a:graphic>
          <a:graphicData uri="http://schemas.openxmlformats.org/drawingml/2006/table">
            <a:tbl>
              <a:tblPr>
                <a:tableStyleId>{5C22544A-7EE6-4342-B048-85BDC9FD1C3A}</a:tableStyleId>
              </a:tblPr>
              <a:tblGrid>
                <a:gridCol w="4211909"/>
                <a:gridCol w="4017691"/>
              </a:tblGrid>
              <a:tr h="0">
                <a:tc>
                  <a:txBody>
                    <a:bodyPr/>
                    <a:lstStyle/>
                    <a:p>
                      <a:pPr>
                        <a:lnSpc>
                          <a:spcPct val="150000"/>
                        </a:lnSpc>
                        <a:spcAft>
                          <a:spcPts val="0"/>
                        </a:spcAft>
                      </a:pPr>
                      <a:r>
                        <a:rPr lang="el-GR" sz="1600" dirty="0">
                          <a:effectLst/>
                        </a:rPr>
                        <a:t>Αν έχει χρησιμοποιήσει </a:t>
                      </a:r>
                      <a:r>
                        <a:rPr lang="en-US" sz="1600" dirty="0">
                          <a:effectLst/>
                        </a:rPr>
                        <a:t>Mozilla Firefox</a:t>
                      </a:r>
                      <a:r>
                        <a:rPr lang="el-GR" sz="1600" dirty="0">
                          <a:effectLst/>
                        </a:rPr>
                        <a:t> θέτουμε στην Ε8_1 την τιμή 1</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Aft>
                          <a:spcPts val="0"/>
                        </a:spcAft>
                      </a:pPr>
                      <a:r>
                        <a:rPr lang="el-GR" sz="1600" dirty="0">
                          <a:effectLst/>
                        </a:rPr>
                        <a:t>Αν δεν έχει χρησιμοποιήσει </a:t>
                      </a:r>
                      <a:r>
                        <a:rPr lang="en-US" sz="1600" dirty="0">
                          <a:effectLst/>
                        </a:rPr>
                        <a:t>Mozilla Firefox</a:t>
                      </a:r>
                      <a:r>
                        <a:rPr lang="el-GR" sz="1600" dirty="0">
                          <a:effectLst/>
                        </a:rPr>
                        <a:t> θέτουμε στην Ε8_1 την τιμή 0</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nSpc>
                          <a:spcPct val="150000"/>
                        </a:lnSpc>
                        <a:spcAft>
                          <a:spcPts val="0"/>
                        </a:spcAft>
                      </a:pPr>
                      <a:r>
                        <a:rPr lang="el-GR" sz="1600" dirty="0">
                          <a:effectLst/>
                        </a:rPr>
                        <a:t>Αν έχει χρησιμοποιήσει </a:t>
                      </a:r>
                      <a:r>
                        <a:rPr lang="en-US" sz="1600" dirty="0">
                          <a:effectLst/>
                        </a:rPr>
                        <a:t>Chrome</a:t>
                      </a:r>
                      <a:r>
                        <a:rPr lang="el-GR" sz="1600" dirty="0">
                          <a:effectLst/>
                        </a:rPr>
                        <a:t> ή </a:t>
                      </a:r>
                      <a:r>
                        <a:rPr lang="en-US" sz="1600" dirty="0">
                          <a:effectLst/>
                        </a:rPr>
                        <a:t>Chromium</a:t>
                      </a:r>
                      <a:r>
                        <a:rPr lang="el-GR" sz="1600" dirty="0">
                          <a:effectLst/>
                        </a:rPr>
                        <a:t> θέτουμε στην Ε8_2 την τιμή 1</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Aft>
                          <a:spcPts val="0"/>
                        </a:spcAft>
                      </a:pPr>
                      <a:r>
                        <a:rPr lang="el-GR" sz="1600" dirty="0">
                          <a:effectLst/>
                        </a:rPr>
                        <a:t>Αν δεν έχει χρησιμοποιήσει </a:t>
                      </a:r>
                      <a:r>
                        <a:rPr lang="en-US" sz="1600" dirty="0">
                          <a:effectLst/>
                        </a:rPr>
                        <a:t>Chrome</a:t>
                      </a:r>
                      <a:r>
                        <a:rPr lang="el-GR" sz="1600" dirty="0">
                          <a:effectLst/>
                        </a:rPr>
                        <a:t> ή </a:t>
                      </a:r>
                      <a:r>
                        <a:rPr lang="en-US" sz="1600" dirty="0">
                          <a:effectLst/>
                        </a:rPr>
                        <a:t>Chromium</a:t>
                      </a:r>
                      <a:r>
                        <a:rPr lang="el-GR" sz="1600" dirty="0">
                          <a:effectLst/>
                        </a:rPr>
                        <a:t> θέτουμε στην Ε8_2 την τιμή 0</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nSpc>
                          <a:spcPct val="150000"/>
                        </a:lnSpc>
                        <a:spcAft>
                          <a:spcPts val="0"/>
                        </a:spcAft>
                      </a:pPr>
                      <a:r>
                        <a:rPr lang="el-GR" sz="1600" dirty="0">
                          <a:effectLst/>
                        </a:rPr>
                        <a:t>Αν έχει χρησιμοποιήσει </a:t>
                      </a:r>
                      <a:r>
                        <a:rPr lang="en-US" sz="1600" dirty="0">
                          <a:effectLst/>
                        </a:rPr>
                        <a:t>Safari</a:t>
                      </a:r>
                      <a:r>
                        <a:rPr lang="el-GR" sz="1600" dirty="0">
                          <a:effectLst/>
                        </a:rPr>
                        <a:t> θέτουμε στην Ε8_3 την τιμή 1</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Aft>
                          <a:spcPts val="0"/>
                        </a:spcAft>
                      </a:pPr>
                      <a:r>
                        <a:rPr lang="el-GR" sz="1600" dirty="0">
                          <a:effectLst/>
                        </a:rPr>
                        <a:t>Αν δεν έχει χρησιμοποιήσει </a:t>
                      </a:r>
                      <a:r>
                        <a:rPr lang="en-US" sz="1600" dirty="0">
                          <a:effectLst/>
                        </a:rPr>
                        <a:t>Safari</a:t>
                      </a:r>
                      <a:r>
                        <a:rPr lang="el-GR" sz="1600" dirty="0">
                          <a:effectLst/>
                        </a:rPr>
                        <a:t> θέτουμε στην Ε8_3 την τιμή 0</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nSpc>
                          <a:spcPct val="150000"/>
                        </a:lnSpc>
                        <a:spcAft>
                          <a:spcPts val="0"/>
                        </a:spcAft>
                      </a:pPr>
                      <a:r>
                        <a:rPr lang="el-GR" sz="1600">
                          <a:effectLst/>
                        </a:rPr>
                        <a:t>Αν έχει χρησιμοποιήσει </a:t>
                      </a:r>
                      <a:r>
                        <a:rPr lang="en-US" sz="1600">
                          <a:effectLst/>
                        </a:rPr>
                        <a:t>Opera</a:t>
                      </a:r>
                      <a:r>
                        <a:rPr lang="el-GR" sz="1600">
                          <a:effectLst/>
                        </a:rPr>
                        <a:t> θέτουμε στην Ε8_4 την τιμή 1</a:t>
                      </a:r>
                      <a:endParaRPr lang="el-GR" sz="160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Aft>
                          <a:spcPts val="0"/>
                        </a:spcAft>
                      </a:pPr>
                      <a:r>
                        <a:rPr lang="el-GR" sz="1600" dirty="0">
                          <a:effectLst/>
                        </a:rPr>
                        <a:t>Αν δεν έχει χρησιμοποιήσει </a:t>
                      </a:r>
                      <a:r>
                        <a:rPr lang="en-US" sz="1600" dirty="0">
                          <a:effectLst/>
                        </a:rPr>
                        <a:t>Opera</a:t>
                      </a:r>
                      <a:r>
                        <a:rPr lang="el-GR" sz="1600" dirty="0">
                          <a:effectLst/>
                        </a:rPr>
                        <a:t> θέτουμε στην Ε8_4 την τιμή 0</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pPr>
                        <a:lnSpc>
                          <a:spcPct val="150000"/>
                        </a:lnSpc>
                        <a:spcAft>
                          <a:spcPts val="0"/>
                        </a:spcAft>
                      </a:pPr>
                      <a:r>
                        <a:rPr lang="el-GR" sz="1600">
                          <a:effectLst/>
                        </a:rPr>
                        <a:t>Αν έχει χρησιμοποιήσει </a:t>
                      </a:r>
                      <a:r>
                        <a:rPr lang="en-US" sz="1600">
                          <a:effectLst/>
                        </a:rPr>
                        <a:t>Modori</a:t>
                      </a:r>
                      <a:r>
                        <a:rPr lang="el-GR" sz="1600">
                          <a:effectLst/>
                        </a:rPr>
                        <a:t> θέτουμε στην Ε8_5 την τιμή 1</a:t>
                      </a:r>
                      <a:endParaRPr lang="el-GR" sz="160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spcAft>
                          <a:spcPts val="0"/>
                        </a:spcAft>
                      </a:pPr>
                      <a:r>
                        <a:rPr lang="el-GR" sz="1600" dirty="0">
                          <a:effectLst/>
                        </a:rPr>
                        <a:t>Αν δεν έχει χρησιμοποιήσει </a:t>
                      </a:r>
                      <a:r>
                        <a:rPr lang="en-US" sz="1600" dirty="0" err="1">
                          <a:effectLst/>
                        </a:rPr>
                        <a:t>Modori</a:t>
                      </a:r>
                      <a:r>
                        <a:rPr lang="el-GR" sz="1600" dirty="0">
                          <a:effectLst/>
                        </a:rPr>
                        <a:t> θέτουμε στην Ε8_5 την τιμή 0</a:t>
                      </a:r>
                      <a:endParaRPr lang="el-GR" sz="1600" dirty="0">
                        <a:effectLst/>
                        <a:latin typeface="Athens"/>
                        <a:ea typeface="Athens"/>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3447419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Κωδικοποίηση..</a:t>
            </a:r>
            <a:endParaRPr lang="el-GR" b="1" dirty="0"/>
          </a:p>
        </p:txBody>
      </p:sp>
      <p:sp>
        <p:nvSpPr>
          <p:cNvPr id="3" name="Θέση περιεχομένου 2"/>
          <p:cNvSpPr>
            <a:spLocks noGrp="1"/>
          </p:cNvSpPr>
          <p:nvPr>
            <p:ph idx="1"/>
          </p:nvPr>
        </p:nvSpPr>
        <p:spPr/>
        <p:txBody>
          <a:bodyPr/>
          <a:lstStyle/>
          <a:p>
            <a:r>
              <a:rPr lang="el-GR" dirty="0"/>
              <a:t>Οπότε για κάποιον ερωτώμενο που έχει απαντήσει ότι έχει χρησιμοποιήσει </a:t>
            </a:r>
            <a:r>
              <a:rPr lang="en-US" dirty="0"/>
              <a:t>Mozilla Firefox </a:t>
            </a:r>
            <a:r>
              <a:rPr lang="el-GR" dirty="0"/>
              <a:t>και </a:t>
            </a:r>
            <a:r>
              <a:rPr lang="en-US" dirty="0"/>
              <a:t>Chrome </a:t>
            </a:r>
            <a:r>
              <a:rPr lang="el-GR" dirty="0"/>
              <a:t>έχουμε τις παρακάτω πέντε τιμές στις πέντε ψευδομεταβλητές</a:t>
            </a:r>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4284508659"/>
              </p:ext>
            </p:extLst>
          </p:nvPr>
        </p:nvGraphicFramePr>
        <p:xfrm>
          <a:off x="1547664" y="4293096"/>
          <a:ext cx="5411470" cy="731520"/>
        </p:xfrm>
        <a:graphic>
          <a:graphicData uri="http://schemas.openxmlformats.org/drawingml/2006/table">
            <a:tbl>
              <a:tblPr firstRow="1" firstCol="1" bandRow="1">
                <a:tableStyleId>{5C22544A-7EE6-4342-B048-85BDC9FD1C3A}</a:tableStyleId>
              </a:tblPr>
              <a:tblGrid>
                <a:gridCol w="1082040"/>
                <a:gridCol w="1082040"/>
                <a:gridCol w="1082040"/>
                <a:gridCol w="1082675"/>
                <a:gridCol w="1082675"/>
              </a:tblGrid>
              <a:tr h="0">
                <a:tc>
                  <a:txBody>
                    <a:bodyPr/>
                    <a:lstStyle/>
                    <a:p>
                      <a:pPr algn="ctr">
                        <a:lnSpc>
                          <a:spcPct val="150000"/>
                        </a:lnSpc>
                        <a:spcAft>
                          <a:spcPts val="0"/>
                        </a:spcAft>
                      </a:pPr>
                      <a:r>
                        <a:rPr lang="el-GR" sz="1600" dirty="0">
                          <a:effectLst/>
                        </a:rPr>
                        <a:t>Ε8_1</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Ε8_2</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Ε8_3</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Ε8_4</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a:effectLst/>
                        </a:rPr>
                        <a:t>Ε8_5</a:t>
                      </a:r>
                      <a:endParaRPr lang="el-GR" sz="1600">
                        <a:effectLst/>
                        <a:latin typeface="Athens"/>
                        <a:ea typeface="Athens"/>
                        <a:cs typeface="Times New Roman"/>
                      </a:endParaRPr>
                    </a:p>
                  </a:txBody>
                  <a:tcPr marL="68580" marR="68580" marT="0" marB="0"/>
                </a:tc>
              </a:tr>
              <a:tr h="0">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1</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0</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0</a:t>
                      </a:r>
                      <a:endParaRPr lang="el-GR" sz="1600" dirty="0">
                        <a:effectLst/>
                        <a:latin typeface="Athens"/>
                        <a:ea typeface="Athens"/>
                        <a:cs typeface="Times New Roman"/>
                      </a:endParaRPr>
                    </a:p>
                  </a:txBody>
                  <a:tcPr marL="68580" marR="68580" marT="0" marB="0"/>
                </a:tc>
                <a:tc>
                  <a:txBody>
                    <a:bodyPr/>
                    <a:lstStyle/>
                    <a:p>
                      <a:pPr algn="ctr">
                        <a:lnSpc>
                          <a:spcPct val="150000"/>
                        </a:lnSpc>
                        <a:spcAft>
                          <a:spcPts val="0"/>
                        </a:spcAft>
                      </a:pPr>
                      <a:r>
                        <a:rPr lang="el-GR" sz="1600" dirty="0">
                          <a:effectLst/>
                        </a:rPr>
                        <a:t>0</a:t>
                      </a:r>
                      <a:endParaRPr lang="el-GR" sz="1600" dirty="0">
                        <a:effectLst/>
                        <a:latin typeface="Athens"/>
                        <a:ea typeface="Athens"/>
                        <a:cs typeface="Times New Roman"/>
                      </a:endParaRPr>
                    </a:p>
                  </a:txBody>
                  <a:tcPr marL="68580" marR="68580" marT="0" marB="0"/>
                </a:tc>
              </a:tr>
            </a:tbl>
          </a:graphicData>
        </a:graphic>
      </p:graphicFrame>
    </p:spTree>
    <p:extLst>
      <p:ext uri="{BB962C8B-B14F-4D97-AF65-F5344CB8AC3E}">
        <p14:creationId xmlns:p14="http://schemas.microsoft.com/office/powerpoint/2010/main" xmlns="" val="1072625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Εισαγωγή των δεδομένων στο ηλεκτρονικό </a:t>
            </a:r>
            <a:r>
              <a:rPr lang="el-GR" b="1" dirty="0" smtClean="0"/>
              <a:t>υπολογιστή</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Πρέπει να δημιουργήσουμε τις μεταβλητές: Ε1_1, Ε1_2, Ε1_3, Ε1_4. Τα ονόματα των μεταβλητών θα πρέπει να είναι γραμμένα στα αγγλικά (με κεφαλαία ή πεζά γράμματα). </a:t>
            </a:r>
            <a:endParaRPr lang="el-GR" dirty="0" smtClean="0"/>
          </a:p>
          <a:p>
            <a:r>
              <a:rPr lang="el-GR" dirty="0" smtClean="0"/>
              <a:t>Τα </a:t>
            </a:r>
            <a:r>
              <a:rPr lang="el-GR" dirty="0"/>
              <a:t>ονόματα πρέπει να αρχίζουν από γράμμα. Επίσης πρέπει τα ονόματα των μεταβλητών να μην ξεπερνούν σε μήκος του οκτώ χαρακτήρες και να περιέχουν μόνο γράμματα και αριθμούς. </a:t>
            </a:r>
            <a:endParaRPr lang="el-GR" dirty="0" smtClean="0"/>
          </a:p>
          <a:p>
            <a:r>
              <a:rPr lang="el-GR" dirty="0" smtClean="0"/>
              <a:t>Επιτρέπονται </a:t>
            </a:r>
            <a:r>
              <a:rPr lang="el-GR" dirty="0"/>
              <a:t>επίσης οι χαρακτήρες . και _ δηλαδή η τελεία και η κάτω παύλα. </a:t>
            </a:r>
            <a:endParaRPr lang="el-GR" dirty="0" smtClean="0"/>
          </a:p>
          <a:p>
            <a:r>
              <a:rPr lang="el-GR" dirty="0" smtClean="0"/>
              <a:t>Η </a:t>
            </a:r>
            <a:r>
              <a:rPr lang="el-GR" dirty="0"/>
              <a:t>τελευταία χρησιμοποιήθηκε ήδη στα ονόματα των μεταβλητών μας</a:t>
            </a:r>
            <a:r>
              <a:rPr lang="el-GR" dirty="0" smtClean="0"/>
              <a:t>.</a:t>
            </a:r>
          </a:p>
          <a:p>
            <a:r>
              <a:rPr lang="el-GR" dirty="0" smtClean="0"/>
              <a:t>Καλό </a:t>
            </a:r>
            <a:r>
              <a:rPr lang="el-GR" dirty="0"/>
              <a:t>είναι τα ονόματα των μεταβλητών να θυμίζουν τι μετρά η μεταβλητή (πχ SEX και JOB) ή να ακολουθούν την ονοματολογία και την αρίθμηση του ερωτηματολογίου (βλ. Ε1_1, Ε1_2, ..., Ε2, κλπ). </a:t>
            </a:r>
          </a:p>
        </p:txBody>
      </p:sp>
    </p:spTree>
    <p:extLst>
      <p:ext uri="{BB962C8B-B14F-4D97-AF65-F5344CB8AC3E}">
        <p14:creationId xmlns:p14="http://schemas.microsoft.com/office/powerpoint/2010/main" xmlns="" val="36293502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Τιμές των μεταβλητών και ετικέτες</a:t>
            </a:r>
            <a:endParaRPr lang="el-GR" b="1" dirty="0"/>
          </a:p>
        </p:txBody>
      </p:sp>
      <p:sp>
        <p:nvSpPr>
          <p:cNvPr id="3" name="Θέση περιεχομένου 2"/>
          <p:cNvSpPr>
            <a:spLocks noGrp="1"/>
          </p:cNvSpPr>
          <p:nvPr>
            <p:ph idx="1"/>
          </p:nvPr>
        </p:nvSpPr>
        <p:spPr/>
        <p:txBody>
          <a:bodyPr>
            <a:normAutofit fontScale="55000" lnSpcReduction="20000"/>
          </a:bodyPr>
          <a:lstStyle/>
          <a:p>
            <a:r>
              <a:rPr lang="el-GR" dirty="0"/>
              <a:t>Για να ορίσουμε τις μεταβλητές που θα χρησιμοποιήσουμε θα πρέπει πέρα από τα ονόματά τους, </a:t>
            </a:r>
            <a:r>
              <a:rPr lang="el-GR" dirty="0" smtClean="0"/>
              <a:t>να </a:t>
            </a:r>
            <a:r>
              <a:rPr lang="el-GR" dirty="0"/>
              <a:t>περιγράψουμε δηλαδή με μια σύντομη φράση που μπορεί να είναι και στα ελληνικά μια ετικέτα για κάθε μεταβλητή. </a:t>
            </a:r>
            <a:endParaRPr lang="el-GR" dirty="0" smtClean="0"/>
          </a:p>
          <a:p>
            <a:r>
              <a:rPr lang="el-GR" dirty="0" smtClean="0"/>
              <a:t>Ακόμη </a:t>
            </a:r>
            <a:r>
              <a:rPr lang="el-GR" dirty="0"/>
              <a:t>περισσότερο θα πρέπει να δώσουμε ετικέτες και στις τιμές που παίρνουν οι διακριτές μεταβλητές. </a:t>
            </a:r>
            <a:endParaRPr lang="el-GR" dirty="0" smtClean="0"/>
          </a:p>
          <a:p>
            <a:r>
              <a:rPr lang="el-GR" dirty="0" smtClean="0"/>
              <a:t>Αν </a:t>
            </a:r>
            <a:r>
              <a:rPr lang="el-GR" dirty="0"/>
              <a:t>δηλαδή οι τιμές μιας μεταβλητές είναι Διαφωνώ απόλυτα (παριστάνεται με 1), Διαφωνώ (παριστάνεται με 2), Ούτε συμφωνώ, ούτε διαφωνώ (παριστάνεται με 3), Συμφωνώ (παριστάνεται με 4), Συμφωνώ απόλυτα (παριστάνεται με 5), τότε καλό είναι να ορίσουμε τι συμβολίζουμε με το 1, το 2, το 3, το 4 και το 5</a:t>
            </a:r>
            <a:r>
              <a:rPr lang="el-GR" dirty="0" smtClean="0"/>
              <a:t>.</a:t>
            </a:r>
          </a:p>
          <a:p>
            <a:r>
              <a:rPr lang="el-GR" dirty="0" smtClean="0"/>
              <a:t>Οι </a:t>
            </a:r>
            <a:r>
              <a:rPr lang="el-GR" dirty="0"/>
              <a:t>διαδικασίες δημιουργίας ετικετών δεν είναι υποχρεωτικές. </a:t>
            </a:r>
            <a:endParaRPr lang="el-GR" dirty="0" smtClean="0"/>
          </a:p>
          <a:p>
            <a:r>
              <a:rPr lang="el-GR" dirty="0" smtClean="0"/>
              <a:t>Είναι </a:t>
            </a:r>
            <a:r>
              <a:rPr lang="el-GR" dirty="0"/>
              <a:t>καλό </a:t>
            </a:r>
            <a:r>
              <a:rPr lang="el-GR" dirty="0" smtClean="0"/>
              <a:t>όμως να </a:t>
            </a:r>
            <a:r>
              <a:rPr lang="el-GR" dirty="0"/>
              <a:t>θυμόμαστε μετά από καιρό τι σημαίνει και τι μετρά η κάθε μεταβλητή. </a:t>
            </a:r>
            <a:endParaRPr lang="el-GR" dirty="0" smtClean="0"/>
          </a:p>
          <a:p>
            <a:r>
              <a:rPr lang="el-GR" dirty="0" smtClean="0"/>
              <a:t>Επειδή </a:t>
            </a:r>
            <a:r>
              <a:rPr lang="el-GR" dirty="0"/>
              <a:t>οι ετικέτες εμφανίζονται δίπλα στις μεταβλητές και τις τιμές τους, κατά την επεξεργασία των δεδομένων, μπορούμε άμεσα να καταλαβαίνουμε και να ερμηνεύουμε τι παριστάνουν οι τιμές που εμφανίζονται στα αποτελέσματα.</a:t>
            </a:r>
          </a:p>
          <a:p>
            <a:endParaRPr lang="el-GR" dirty="0"/>
          </a:p>
        </p:txBody>
      </p:sp>
    </p:spTree>
    <p:extLst>
      <p:ext uri="{BB962C8B-B14F-4D97-AF65-F5344CB8AC3E}">
        <p14:creationId xmlns:p14="http://schemas.microsoft.com/office/powerpoint/2010/main" xmlns="" val="359454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Ελλιπείς τιμές</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n-US" dirty="0" smtClean="0"/>
              <a:t>M</a:t>
            </a:r>
            <a:r>
              <a:rPr lang="el-GR" dirty="0" err="1" smtClean="0"/>
              <a:t>issing</a:t>
            </a:r>
            <a:r>
              <a:rPr lang="el-GR" dirty="0" smtClean="0"/>
              <a:t> </a:t>
            </a:r>
            <a:r>
              <a:rPr lang="el-GR" dirty="0" err="1"/>
              <a:t>values</a:t>
            </a:r>
            <a:r>
              <a:rPr lang="el-GR" dirty="0"/>
              <a:t>. Όταν κάποιος ερωτώμενος δεν έχει απαντήσει σε κάποια ερώτηση και γενικά όταν δεν υπάρχει καταγραμμένη απάντηση για κάποιο λόγο, τότε έχουμε έλλειψη τιμών (</a:t>
            </a:r>
            <a:r>
              <a:rPr lang="en-US" dirty="0"/>
              <a:t>missing values</a:t>
            </a:r>
            <a:r>
              <a:rPr lang="el-GR" dirty="0"/>
              <a:t>). </a:t>
            </a:r>
            <a:endParaRPr lang="el-GR" dirty="0" smtClean="0"/>
          </a:p>
          <a:p>
            <a:r>
              <a:rPr lang="el-GR" dirty="0" smtClean="0"/>
              <a:t>Στην </a:t>
            </a:r>
            <a:r>
              <a:rPr lang="el-GR" dirty="0"/>
              <a:t>περίπτωση αυτή όταν θα πρόκειται να εισαχθούν στοιχεία στον υπολογιστή στο αντίστοιχο κελί είτε δε θα βάλουμε κάποιον αριθμό και το κελί θα μείνει κενό, είτε θα βάλουμε κάποιον αριθμό που γενικά δεν περιλαμβάνεται στην κλίμακα (για παράδειγμα κάποιον πολύ μεγάλο ή αρνητικό αριθμό, πχ –1, 99, 9999), για τον οποίο θα γνωρίζουμε ότι παριστάνει ότι στο κελί έχουμε έλλειψη τιμής. </a:t>
            </a:r>
            <a:endParaRPr lang="el-GR" dirty="0" smtClean="0"/>
          </a:p>
          <a:p>
            <a:r>
              <a:rPr lang="el-GR" dirty="0" smtClean="0"/>
              <a:t>Στην </a:t>
            </a:r>
            <a:r>
              <a:rPr lang="el-GR" dirty="0"/>
              <a:t>πρώτη περίπτωση έχουμε </a:t>
            </a:r>
            <a:r>
              <a:rPr lang="el-GR" dirty="0" err="1"/>
              <a:t>system</a:t>
            </a:r>
            <a:r>
              <a:rPr lang="el-GR" dirty="0"/>
              <a:t> </a:t>
            </a:r>
            <a:r>
              <a:rPr lang="el-GR" dirty="0" err="1"/>
              <a:t>missing</a:t>
            </a:r>
            <a:r>
              <a:rPr lang="el-GR" dirty="0"/>
              <a:t> </a:t>
            </a:r>
            <a:r>
              <a:rPr lang="el-GR" dirty="0" err="1"/>
              <a:t>values</a:t>
            </a:r>
            <a:r>
              <a:rPr lang="el-GR" dirty="0"/>
              <a:t> (</a:t>
            </a:r>
            <a:r>
              <a:rPr lang="el-GR" dirty="0" err="1"/>
              <a:t>missing</a:t>
            </a:r>
            <a:r>
              <a:rPr lang="el-GR" dirty="0"/>
              <a:t> </a:t>
            </a:r>
            <a:r>
              <a:rPr lang="el-GR" dirty="0" err="1"/>
              <a:t>values</a:t>
            </a:r>
            <a:r>
              <a:rPr lang="el-GR" dirty="0"/>
              <a:t> που δηλώνονται από το σύστημα), ενώ στη δεύτερη περίπτωση έχουμε </a:t>
            </a:r>
            <a:r>
              <a:rPr lang="el-GR" dirty="0" err="1"/>
              <a:t>user</a:t>
            </a:r>
            <a:r>
              <a:rPr lang="el-GR" dirty="0"/>
              <a:t> </a:t>
            </a:r>
            <a:r>
              <a:rPr lang="el-GR" dirty="0" err="1"/>
              <a:t>missing</a:t>
            </a:r>
            <a:r>
              <a:rPr lang="el-GR" dirty="0"/>
              <a:t> </a:t>
            </a:r>
            <a:r>
              <a:rPr lang="el-GR" dirty="0" err="1"/>
              <a:t>values</a:t>
            </a:r>
            <a:r>
              <a:rPr lang="el-GR" dirty="0"/>
              <a:t> (</a:t>
            </a:r>
            <a:r>
              <a:rPr lang="el-GR" dirty="0" err="1"/>
              <a:t>missing</a:t>
            </a:r>
            <a:r>
              <a:rPr lang="el-GR" dirty="0"/>
              <a:t> </a:t>
            </a:r>
            <a:r>
              <a:rPr lang="el-GR" dirty="0" err="1"/>
              <a:t>values</a:t>
            </a:r>
            <a:r>
              <a:rPr lang="el-GR" dirty="0"/>
              <a:t> που δηλώνονται από το χρήστη). Συνήθως, τα </a:t>
            </a:r>
            <a:r>
              <a:rPr lang="el-GR" dirty="0" err="1"/>
              <a:t>missing</a:t>
            </a:r>
            <a:r>
              <a:rPr lang="el-GR" dirty="0"/>
              <a:t> </a:t>
            </a:r>
            <a:r>
              <a:rPr lang="el-GR" dirty="0" err="1"/>
              <a:t>values</a:t>
            </a:r>
            <a:r>
              <a:rPr lang="el-GR" dirty="0"/>
              <a:t> εξαιρούνται από τη στατιστική επεξεργασία  και οι υπολογισμοί γίνονται στο σύνολο των υπόλοιπων περιπτώσεων.</a:t>
            </a:r>
          </a:p>
        </p:txBody>
      </p:sp>
    </p:spTree>
    <p:extLst>
      <p:ext uri="{BB962C8B-B14F-4D97-AF65-F5344CB8AC3E}">
        <p14:creationId xmlns:p14="http://schemas.microsoft.com/office/powerpoint/2010/main" xmlns="" val="2416969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Στατιστική </a:t>
            </a:r>
            <a:r>
              <a:rPr lang="el-GR" b="1" dirty="0" smtClean="0"/>
              <a:t>επεξεργασία - </a:t>
            </a:r>
            <a:r>
              <a:rPr lang="el-GR" b="1" dirty="0"/>
              <a:t/>
            </a:r>
            <a:br>
              <a:rPr lang="el-GR" b="1" dirty="0"/>
            </a:br>
            <a:r>
              <a:rPr lang="el-GR" b="1" dirty="0" smtClean="0"/>
              <a:t>Πίνακες </a:t>
            </a:r>
            <a:r>
              <a:rPr lang="el-GR" b="1" dirty="0"/>
              <a:t>συχνοτήτων</a:t>
            </a:r>
          </a:p>
        </p:txBody>
      </p:sp>
      <p:sp>
        <p:nvSpPr>
          <p:cNvPr id="3" name="Θέση περιεχομένου 2"/>
          <p:cNvSpPr>
            <a:spLocks noGrp="1"/>
          </p:cNvSpPr>
          <p:nvPr>
            <p:ph idx="1"/>
          </p:nvPr>
        </p:nvSpPr>
        <p:spPr/>
        <p:txBody>
          <a:bodyPr/>
          <a:lstStyle/>
          <a:p>
            <a:r>
              <a:rPr lang="el-GR" dirty="0"/>
              <a:t>Από το μενού του </a:t>
            </a:r>
            <a:r>
              <a:rPr lang="en-US" dirty="0"/>
              <a:t>SPSS </a:t>
            </a:r>
            <a:r>
              <a:rPr lang="el-GR" dirty="0"/>
              <a:t>επιλέγουμε </a:t>
            </a:r>
            <a:r>
              <a:rPr lang="en-US" dirty="0"/>
              <a:t>Analyze </a:t>
            </a:r>
            <a:r>
              <a:rPr lang="el-GR" dirty="0"/>
              <a:t>και στη συνέχεια </a:t>
            </a:r>
            <a:r>
              <a:rPr lang="en-US" dirty="0"/>
              <a:t>Descriptive Statistics </a:t>
            </a:r>
            <a:r>
              <a:rPr lang="el-GR" dirty="0"/>
              <a:t>και τέλος </a:t>
            </a:r>
            <a:r>
              <a:rPr lang="en-US" dirty="0"/>
              <a:t>Frequencies</a:t>
            </a:r>
            <a:r>
              <a:rPr lang="el-GR" dirty="0"/>
              <a:t>. Εισάγουμε από το αριστερό πλαίσιο, προς το δεξιό, το όνομα ή τα ονόματα των μεταβλητών που θέλουμε να αναλύσουμε. </a:t>
            </a:r>
          </a:p>
        </p:txBody>
      </p:sp>
    </p:spTree>
    <p:extLst>
      <p:ext uri="{BB962C8B-B14F-4D97-AF65-F5344CB8AC3E}">
        <p14:creationId xmlns:p14="http://schemas.microsoft.com/office/powerpoint/2010/main" xmlns="" val="1496803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Αποτέλεσμα </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3217600689"/>
              </p:ext>
            </p:extLst>
          </p:nvPr>
        </p:nvGraphicFramePr>
        <p:xfrm>
          <a:off x="1187624" y="2132856"/>
          <a:ext cx="6984777" cy="2926080"/>
        </p:xfrm>
        <a:graphic>
          <a:graphicData uri="http://schemas.openxmlformats.org/drawingml/2006/table">
            <a:tbl>
              <a:tblPr>
                <a:tableStyleId>{5C22544A-7EE6-4342-B048-85BDC9FD1C3A}</a:tableStyleId>
              </a:tblPr>
              <a:tblGrid>
                <a:gridCol w="936104"/>
                <a:gridCol w="1872208"/>
                <a:gridCol w="1265806"/>
                <a:gridCol w="935855"/>
                <a:gridCol w="987402"/>
                <a:gridCol w="987402"/>
              </a:tblGrid>
              <a:tr h="0">
                <a:tc gridSpan="6">
                  <a:txBody>
                    <a:bodyPr/>
                    <a:lstStyle/>
                    <a:p>
                      <a:pPr marL="38100" marR="38100" algn="ctr">
                        <a:lnSpc>
                          <a:spcPts val="1600"/>
                        </a:lnSpc>
                        <a:spcAft>
                          <a:spcPts val="0"/>
                        </a:spcAft>
                      </a:pPr>
                      <a:r>
                        <a:rPr lang="el-GR" sz="1400" dirty="0">
                          <a:effectLst/>
                        </a:rPr>
                        <a:t>E1_1 Η χρήση ενός δικτυακού τόπου ηλεκτρονικής διακυβέρνησης είναι εύκολη</a:t>
                      </a:r>
                      <a:endParaRPr lang="el-GR" sz="2400" dirty="0">
                        <a:effectLst/>
                        <a:latin typeface="Athens"/>
                        <a:ea typeface="Athens"/>
                        <a:cs typeface="Times New Roman"/>
                      </a:endParaRPr>
                    </a:p>
                  </a:txBody>
                  <a:tcPr marL="0" marR="0" marT="0" marB="0" anchor="ct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0">
                <a:tc gridSpan="2">
                  <a:txBody>
                    <a:bodyPr/>
                    <a:lstStyle/>
                    <a:p>
                      <a:pPr>
                        <a:spcAft>
                          <a:spcPts val="0"/>
                        </a:spcAft>
                      </a:pPr>
                      <a:r>
                        <a:rPr lang="el-GR" sz="2400" dirty="0">
                          <a:effectLst/>
                        </a:rPr>
                        <a:t> </a:t>
                      </a:r>
                      <a:endParaRPr lang="el-GR" sz="2400" dirty="0">
                        <a:effectLst/>
                        <a:latin typeface="Athens"/>
                        <a:ea typeface="Athens"/>
                        <a:cs typeface="Times New Roman"/>
                      </a:endParaRPr>
                    </a:p>
                  </a:txBody>
                  <a:tcPr marL="0" marR="0" marT="0" marB="0" anchor="b"/>
                </a:tc>
                <a:tc hMerge="1">
                  <a:txBody>
                    <a:bodyPr/>
                    <a:lstStyle/>
                    <a:p>
                      <a:endParaRPr lang="el-GR"/>
                    </a:p>
                  </a:txBody>
                  <a:tcPr/>
                </a:tc>
                <a:tc>
                  <a:txBody>
                    <a:bodyPr/>
                    <a:lstStyle/>
                    <a:p>
                      <a:pPr marL="38100" marR="38100" algn="ctr">
                        <a:lnSpc>
                          <a:spcPts val="1600"/>
                        </a:lnSpc>
                        <a:spcAft>
                          <a:spcPts val="0"/>
                        </a:spcAft>
                      </a:pPr>
                      <a:r>
                        <a:rPr lang="el-GR" sz="1400">
                          <a:effectLst/>
                        </a:rPr>
                        <a:t>Frequency</a:t>
                      </a:r>
                      <a:endParaRPr lang="el-GR" sz="24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400">
                          <a:effectLst/>
                        </a:rPr>
                        <a:t>Percent</a:t>
                      </a:r>
                      <a:endParaRPr lang="el-GR" sz="24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400">
                          <a:effectLst/>
                        </a:rPr>
                        <a:t>Valid Percent</a:t>
                      </a:r>
                      <a:endParaRPr lang="el-GR" sz="24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400">
                          <a:effectLst/>
                        </a:rPr>
                        <a:t>Cumulative Percent</a:t>
                      </a:r>
                      <a:endParaRPr lang="el-GR" sz="2400">
                        <a:effectLst/>
                        <a:latin typeface="Athens"/>
                        <a:ea typeface="Athens"/>
                        <a:cs typeface="Times New Roman"/>
                      </a:endParaRPr>
                    </a:p>
                  </a:txBody>
                  <a:tcPr marL="0" marR="0" marT="0" marB="0" anchor="b"/>
                </a:tc>
              </a:tr>
              <a:tr h="0">
                <a:tc rowSpan="6">
                  <a:txBody>
                    <a:bodyPr/>
                    <a:lstStyle/>
                    <a:p>
                      <a:pPr marL="38100" marR="38100">
                        <a:lnSpc>
                          <a:spcPts val="1600"/>
                        </a:lnSpc>
                        <a:spcAft>
                          <a:spcPts val="0"/>
                        </a:spcAft>
                      </a:pPr>
                      <a:r>
                        <a:rPr lang="el-GR" sz="1400">
                          <a:effectLst/>
                        </a:rPr>
                        <a:t>Valid</a:t>
                      </a:r>
                      <a:endParaRPr lang="el-GR" sz="2400">
                        <a:effectLst/>
                        <a:latin typeface="Athens"/>
                        <a:ea typeface="Athens"/>
                        <a:cs typeface="Times New Roman"/>
                      </a:endParaRPr>
                    </a:p>
                  </a:txBody>
                  <a:tcPr marL="0" marR="0" marT="0" marB="0"/>
                </a:tc>
                <a:tc>
                  <a:txBody>
                    <a:bodyPr/>
                    <a:lstStyle/>
                    <a:p>
                      <a:pPr marL="38100" marR="38100">
                        <a:lnSpc>
                          <a:spcPts val="1600"/>
                        </a:lnSpc>
                        <a:spcAft>
                          <a:spcPts val="0"/>
                        </a:spcAft>
                      </a:pPr>
                      <a:r>
                        <a:rPr lang="el-GR" sz="1400" dirty="0">
                          <a:effectLst/>
                        </a:rPr>
                        <a:t>1 διαφωνώ απόλυτα</a:t>
                      </a:r>
                      <a:endParaRPr lang="el-GR" sz="2400" dirty="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dirty="0">
                          <a:effectLst/>
                        </a:rPr>
                        <a:t>1</a:t>
                      </a:r>
                      <a:endParaRPr lang="el-GR" sz="24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,2</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,2</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,2</a:t>
                      </a:r>
                      <a:endParaRPr lang="el-GR" sz="2400">
                        <a:effectLst/>
                        <a:latin typeface="Athens"/>
                        <a:ea typeface="Athens"/>
                        <a:cs typeface="Times New Roman"/>
                      </a:endParaRPr>
                    </a:p>
                  </a:txBody>
                  <a:tcPr marL="0" marR="0" marT="0" marB="0" anchor="ctr"/>
                </a:tc>
              </a:tr>
              <a:tr h="0">
                <a:tc vMerge="1">
                  <a:txBody>
                    <a:bodyPr/>
                    <a:lstStyle/>
                    <a:p>
                      <a:endParaRPr lang="el-GR"/>
                    </a:p>
                  </a:txBody>
                  <a:tcPr/>
                </a:tc>
                <a:tc>
                  <a:txBody>
                    <a:bodyPr/>
                    <a:lstStyle/>
                    <a:p>
                      <a:pPr marL="38100" marR="38100">
                        <a:lnSpc>
                          <a:spcPts val="1600"/>
                        </a:lnSpc>
                        <a:spcAft>
                          <a:spcPts val="0"/>
                        </a:spcAft>
                      </a:pPr>
                      <a:r>
                        <a:rPr lang="el-GR" sz="1400">
                          <a:effectLst/>
                        </a:rPr>
                        <a:t>2 διαφωνώ</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dirty="0">
                          <a:effectLst/>
                        </a:rPr>
                        <a:t>7</a:t>
                      </a:r>
                      <a:endParaRPr lang="el-GR" sz="24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1,6</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1,6</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1,8</a:t>
                      </a:r>
                      <a:endParaRPr lang="el-GR" sz="2400">
                        <a:effectLst/>
                        <a:latin typeface="Athens"/>
                        <a:ea typeface="Athens"/>
                        <a:cs typeface="Times New Roman"/>
                      </a:endParaRPr>
                    </a:p>
                  </a:txBody>
                  <a:tcPr marL="0" marR="0" marT="0" marB="0" anchor="ctr"/>
                </a:tc>
              </a:tr>
              <a:tr h="0">
                <a:tc vMerge="1">
                  <a:txBody>
                    <a:bodyPr/>
                    <a:lstStyle/>
                    <a:p>
                      <a:endParaRPr lang="el-GR"/>
                    </a:p>
                  </a:txBody>
                  <a:tcPr/>
                </a:tc>
                <a:tc>
                  <a:txBody>
                    <a:bodyPr/>
                    <a:lstStyle/>
                    <a:p>
                      <a:pPr marL="38100" marR="38100">
                        <a:lnSpc>
                          <a:spcPts val="1600"/>
                        </a:lnSpc>
                        <a:spcAft>
                          <a:spcPts val="0"/>
                        </a:spcAft>
                      </a:pPr>
                      <a:r>
                        <a:rPr lang="el-GR" sz="1400">
                          <a:effectLst/>
                        </a:rPr>
                        <a:t>3 ούτε συμφωνώ, ούτε διαφωνώ</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dirty="0">
                          <a:effectLst/>
                        </a:rPr>
                        <a:t>87</a:t>
                      </a:r>
                      <a:endParaRPr lang="el-GR" sz="24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dirty="0">
                          <a:effectLst/>
                        </a:rPr>
                        <a:t>19,8</a:t>
                      </a:r>
                      <a:endParaRPr lang="el-GR" sz="24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19,9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21,7</a:t>
                      </a:r>
                      <a:endParaRPr lang="el-GR" sz="2400">
                        <a:effectLst/>
                        <a:latin typeface="Athens"/>
                        <a:ea typeface="Athens"/>
                        <a:cs typeface="Times New Roman"/>
                      </a:endParaRPr>
                    </a:p>
                  </a:txBody>
                  <a:tcPr marL="0" marR="0" marT="0" marB="0" anchor="ctr"/>
                </a:tc>
              </a:tr>
              <a:tr h="0">
                <a:tc vMerge="1">
                  <a:txBody>
                    <a:bodyPr/>
                    <a:lstStyle/>
                    <a:p>
                      <a:endParaRPr lang="el-GR"/>
                    </a:p>
                  </a:txBody>
                  <a:tcPr/>
                </a:tc>
                <a:tc>
                  <a:txBody>
                    <a:bodyPr/>
                    <a:lstStyle/>
                    <a:p>
                      <a:pPr marL="38100" marR="38100">
                        <a:lnSpc>
                          <a:spcPts val="1600"/>
                        </a:lnSpc>
                        <a:spcAft>
                          <a:spcPts val="0"/>
                        </a:spcAft>
                      </a:pPr>
                      <a:r>
                        <a:rPr lang="el-GR" sz="1400">
                          <a:effectLst/>
                        </a:rPr>
                        <a:t>4 συμφωνώ</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231</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52,6</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dirty="0">
                          <a:effectLst/>
                        </a:rPr>
                        <a:t>52,7</a:t>
                      </a:r>
                      <a:endParaRPr lang="el-GR" sz="24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74,4</a:t>
                      </a:r>
                      <a:endParaRPr lang="el-GR" sz="2400">
                        <a:effectLst/>
                        <a:latin typeface="Athens"/>
                        <a:ea typeface="Athens"/>
                        <a:cs typeface="Times New Roman"/>
                      </a:endParaRPr>
                    </a:p>
                  </a:txBody>
                  <a:tcPr marL="0" marR="0" marT="0" marB="0" anchor="ctr"/>
                </a:tc>
              </a:tr>
              <a:tr h="0">
                <a:tc vMerge="1">
                  <a:txBody>
                    <a:bodyPr/>
                    <a:lstStyle/>
                    <a:p>
                      <a:endParaRPr lang="el-GR"/>
                    </a:p>
                  </a:txBody>
                  <a:tcPr/>
                </a:tc>
                <a:tc>
                  <a:txBody>
                    <a:bodyPr/>
                    <a:lstStyle/>
                    <a:p>
                      <a:pPr marL="38100" marR="38100">
                        <a:lnSpc>
                          <a:spcPts val="1600"/>
                        </a:lnSpc>
                        <a:spcAft>
                          <a:spcPts val="0"/>
                        </a:spcAft>
                      </a:pPr>
                      <a:r>
                        <a:rPr lang="el-GR" sz="1400">
                          <a:effectLst/>
                        </a:rPr>
                        <a:t>5 συμφωνώ απόλυτα</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112</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25,5</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dirty="0">
                          <a:effectLst/>
                        </a:rPr>
                        <a:t>25,6</a:t>
                      </a:r>
                      <a:endParaRPr lang="el-GR" sz="24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100,0</a:t>
                      </a:r>
                      <a:endParaRPr lang="el-GR" sz="2400">
                        <a:effectLst/>
                        <a:latin typeface="Athens"/>
                        <a:ea typeface="Athens"/>
                        <a:cs typeface="Times New Roman"/>
                      </a:endParaRPr>
                    </a:p>
                  </a:txBody>
                  <a:tcPr marL="0" marR="0" marT="0" marB="0" anchor="ctr"/>
                </a:tc>
              </a:tr>
              <a:tr h="0">
                <a:tc vMerge="1">
                  <a:txBody>
                    <a:bodyPr/>
                    <a:lstStyle/>
                    <a:p>
                      <a:endParaRPr lang="el-GR"/>
                    </a:p>
                  </a:txBody>
                  <a:tcPr/>
                </a:tc>
                <a:tc>
                  <a:txBody>
                    <a:bodyPr/>
                    <a:lstStyle/>
                    <a:p>
                      <a:pPr marL="38100" marR="38100">
                        <a:lnSpc>
                          <a:spcPts val="1600"/>
                        </a:lnSpc>
                        <a:spcAft>
                          <a:spcPts val="0"/>
                        </a:spcAft>
                      </a:pPr>
                      <a:r>
                        <a:rPr lang="el-GR" sz="1400">
                          <a:effectLst/>
                        </a:rPr>
                        <a:t>Total</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438</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99,8</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dirty="0">
                          <a:effectLst/>
                        </a:rPr>
                        <a:t>100,0</a:t>
                      </a:r>
                      <a:endParaRPr lang="el-GR" sz="2400" dirty="0">
                        <a:effectLst/>
                        <a:latin typeface="Athens"/>
                        <a:ea typeface="Athens"/>
                        <a:cs typeface="Times New Roman"/>
                      </a:endParaRPr>
                    </a:p>
                  </a:txBody>
                  <a:tcPr marL="0" marR="0" marT="0" marB="0" anchor="ctr"/>
                </a:tc>
                <a:tc>
                  <a:txBody>
                    <a:bodyPr/>
                    <a:lstStyle/>
                    <a:p>
                      <a:pPr>
                        <a:spcAft>
                          <a:spcPts val="0"/>
                        </a:spcAft>
                      </a:pPr>
                      <a:r>
                        <a:rPr lang="el-GR" sz="2400" dirty="0">
                          <a:effectLst/>
                        </a:rPr>
                        <a:t> </a:t>
                      </a:r>
                      <a:endParaRPr lang="el-GR" sz="2400" dirty="0">
                        <a:effectLst/>
                        <a:latin typeface="Athens"/>
                        <a:ea typeface="Athens"/>
                        <a:cs typeface="Times New Roman"/>
                      </a:endParaRPr>
                    </a:p>
                  </a:txBody>
                  <a:tcPr marL="0" marR="0" marT="0" marB="0" anchor="ctr"/>
                </a:tc>
              </a:tr>
              <a:tr h="0">
                <a:tc>
                  <a:txBody>
                    <a:bodyPr/>
                    <a:lstStyle/>
                    <a:p>
                      <a:pPr marL="38100" marR="38100">
                        <a:lnSpc>
                          <a:spcPts val="1600"/>
                        </a:lnSpc>
                        <a:spcAft>
                          <a:spcPts val="0"/>
                        </a:spcAft>
                      </a:pPr>
                      <a:r>
                        <a:rPr lang="el-GR" sz="1400">
                          <a:effectLst/>
                        </a:rPr>
                        <a:t>Missing</a:t>
                      </a:r>
                      <a:endParaRPr lang="el-GR" sz="2400">
                        <a:effectLst/>
                        <a:latin typeface="Athens"/>
                        <a:ea typeface="Athens"/>
                        <a:cs typeface="Times New Roman"/>
                      </a:endParaRPr>
                    </a:p>
                  </a:txBody>
                  <a:tcPr marL="0" marR="0" marT="0" marB="0"/>
                </a:tc>
                <a:tc>
                  <a:txBody>
                    <a:bodyPr/>
                    <a:lstStyle/>
                    <a:p>
                      <a:pPr marL="38100" marR="38100">
                        <a:lnSpc>
                          <a:spcPts val="1600"/>
                        </a:lnSpc>
                        <a:spcAft>
                          <a:spcPts val="0"/>
                        </a:spcAft>
                      </a:pPr>
                      <a:r>
                        <a:rPr lang="el-GR" sz="1400">
                          <a:effectLst/>
                        </a:rPr>
                        <a:t>System</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1</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,2</a:t>
                      </a:r>
                      <a:endParaRPr lang="el-GR" sz="2400">
                        <a:effectLst/>
                        <a:latin typeface="Athens"/>
                        <a:ea typeface="Athens"/>
                        <a:cs typeface="Times New Roman"/>
                      </a:endParaRPr>
                    </a:p>
                  </a:txBody>
                  <a:tcPr marL="0" marR="0" marT="0" marB="0" anchor="ctr"/>
                </a:tc>
                <a:tc>
                  <a:txBody>
                    <a:bodyPr/>
                    <a:lstStyle/>
                    <a:p>
                      <a:pPr>
                        <a:spcAft>
                          <a:spcPts val="0"/>
                        </a:spcAft>
                      </a:pPr>
                      <a:r>
                        <a:rPr lang="el-GR" sz="2400">
                          <a:effectLst/>
                        </a:rPr>
                        <a:t> </a:t>
                      </a:r>
                      <a:endParaRPr lang="el-GR" sz="2400">
                        <a:effectLst/>
                        <a:latin typeface="Athens"/>
                        <a:ea typeface="Athens"/>
                        <a:cs typeface="Times New Roman"/>
                      </a:endParaRPr>
                    </a:p>
                  </a:txBody>
                  <a:tcPr marL="0" marR="0" marT="0" marB="0" anchor="ctr"/>
                </a:tc>
                <a:tc>
                  <a:txBody>
                    <a:bodyPr/>
                    <a:lstStyle/>
                    <a:p>
                      <a:pPr>
                        <a:spcAft>
                          <a:spcPts val="0"/>
                        </a:spcAft>
                      </a:pPr>
                      <a:r>
                        <a:rPr lang="el-GR" sz="2400" dirty="0">
                          <a:effectLst/>
                        </a:rPr>
                        <a:t> </a:t>
                      </a:r>
                      <a:endParaRPr lang="el-GR" sz="2400" dirty="0">
                        <a:effectLst/>
                        <a:latin typeface="Athens"/>
                        <a:ea typeface="Athens"/>
                        <a:cs typeface="Times New Roman"/>
                      </a:endParaRPr>
                    </a:p>
                  </a:txBody>
                  <a:tcPr marL="0" marR="0" marT="0" marB="0" anchor="ctr"/>
                </a:tc>
              </a:tr>
              <a:tr h="0">
                <a:tc gridSpan="2">
                  <a:txBody>
                    <a:bodyPr/>
                    <a:lstStyle/>
                    <a:p>
                      <a:pPr marL="38100" marR="38100">
                        <a:lnSpc>
                          <a:spcPts val="1600"/>
                        </a:lnSpc>
                        <a:spcAft>
                          <a:spcPts val="0"/>
                        </a:spcAft>
                      </a:pPr>
                      <a:r>
                        <a:rPr lang="el-GR" sz="1400">
                          <a:effectLst/>
                        </a:rPr>
                        <a:t>Total</a:t>
                      </a:r>
                      <a:endParaRPr lang="el-GR" sz="2400">
                        <a:effectLst/>
                        <a:latin typeface="Athens"/>
                        <a:ea typeface="Athens"/>
                        <a:cs typeface="Times New Roman"/>
                      </a:endParaRPr>
                    </a:p>
                  </a:txBody>
                  <a:tcPr marL="0" marR="0" marT="0" marB="0"/>
                </a:tc>
                <a:tc hMerge="1">
                  <a:txBody>
                    <a:bodyPr/>
                    <a:lstStyle/>
                    <a:p>
                      <a:endParaRPr lang="el-GR"/>
                    </a:p>
                  </a:txBody>
                  <a:tcPr/>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100,0</a:t>
                      </a:r>
                      <a:endParaRPr lang="el-GR" sz="2400">
                        <a:effectLst/>
                        <a:latin typeface="Athens"/>
                        <a:ea typeface="Athens"/>
                        <a:cs typeface="Times New Roman"/>
                      </a:endParaRPr>
                    </a:p>
                  </a:txBody>
                  <a:tcPr marL="0" marR="0" marT="0" marB="0" anchor="ctr"/>
                </a:tc>
                <a:tc>
                  <a:txBody>
                    <a:bodyPr/>
                    <a:lstStyle/>
                    <a:p>
                      <a:pPr>
                        <a:spcAft>
                          <a:spcPts val="0"/>
                        </a:spcAft>
                      </a:pPr>
                      <a:r>
                        <a:rPr lang="el-GR" sz="2400">
                          <a:effectLst/>
                        </a:rPr>
                        <a:t> </a:t>
                      </a:r>
                      <a:endParaRPr lang="el-GR" sz="2400">
                        <a:effectLst/>
                        <a:latin typeface="Athens"/>
                        <a:ea typeface="Athens"/>
                        <a:cs typeface="Times New Roman"/>
                      </a:endParaRPr>
                    </a:p>
                  </a:txBody>
                  <a:tcPr marL="0" marR="0" marT="0" marB="0" anchor="ctr"/>
                </a:tc>
                <a:tc>
                  <a:txBody>
                    <a:bodyPr/>
                    <a:lstStyle/>
                    <a:p>
                      <a:pPr>
                        <a:spcAft>
                          <a:spcPts val="0"/>
                        </a:spcAft>
                      </a:pPr>
                      <a:r>
                        <a:rPr lang="el-GR" sz="2400" dirty="0">
                          <a:effectLst/>
                        </a:rPr>
                        <a:t> </a:t>
                      </a:r>
                      <a:endParaRPr lang="el-GR" sz="2400" dirty="0">
                        <a:effectLst/>
                        <a:latin typeface="Athens"/>
                        <a:ea typeface="Athens"/>
                        <a:cs typeface="Times New Roman"/>
                      </a:endParaRPr>
                    </a:p>
                  </a:txBody>
                  <a:tcPr marL="0" marR="0" marT="0" marB="0" anchor="ctr"/>
                </a:tc>
              </a:tr>
            </a:tbl>
          </a:graphicData>
        </a:graphic>
      </p:graphicFrame>
    </p:spTree>
    <p:extLst>
      <p:ext uri="{BB962C8B-B14F-4D97-AF65-F5344CB8AC3E}">
        <p14:creationId xmlns:p14="http://schemas.microsoft.com/office/powerpoint/2010/main" xmlns="" val="13512677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Στο κείμενο τη εργασίας γράφουμε </a:t>
            </a:r>
            <a:endParaRPr lang="el-GR" b="1" dirty="0"/>
          </a:p>
        </p:txBody>
      </p:sp>
      <p:sp>
        <p:nvSpPr>
          <p:cNvPr id="3" name="Θέση περιεχομένου 2"/>
          <p:cNvSpPr>
            <a:spLocks noGrp="1"/>
          </p:cNvSpPr>
          <p:nvPr>
            <p:ph idx="1"/>
          </p:nvPr>
        </p:nvSpPr>
        <p:spPr/>
        <p:txBody>
          <a:bodyPr/>
          <a:lstStyle/>
          <a:p>
            <a:r>
              <a:rPr lang="el-GR" b="1" dirty="0"/>
              <a:t>Η χρήση ενός δικτυακού τόπου ηλεκτρονικής διακυβέρνησης είναι εύκολη</a:t>
            </a:r>
            <a:endParaRPr lang="el-GR" dirty="0"/>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733150069"/>
              </p:ext>
            </p:extLst>
          </p:nvPr>
        </p:nvGraphicFramePr>
        <p:xfrm>
          <a:off x="457200" y="3151981"/>
          <a:ext cx="8229600" cy="1653162"/>
        </p:xfrm>
        <a:graphic>
          <a:graphicData uri="http://schemas.openxmlformats.org/drawingml/2006/table">
            <a:tbl>
              <a:tblPr>
                <a:tableStyleId>{5C22544A-7EE6-4342-B048-85BDC9FD1C3A}</a:tableStyleId>
              </a:tblPr>
              <a:tblGrid>
                <a:gridCol w="3265505"/>
                <a:gridCol w="2259848"/>
                <a:gridCol w="2704247"/>
              </a:tblGrid>
              <a:tr h="0">
                <a:tc>
                  <a:txBody>
                    <a:bodyPr/>
                    <a:lstStyle/>
                    <a:p>
                      <a:pPr>
                        <a:spcAft>
                          <a:spcPts val="0"/>
                        </a:spcAft>
                      </a:pPr>
                      <a:r>
                        <a:rPr lang="el-GR" sz="2800" dirty="0">
                          <a:effectLst/>
                        </a:rPr>
                        <a:t> </a:t>
                      </a:r>
                      <a:endParaRPr lang="el-GR" sz="2800" dirty="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600">
                          <a:effectLst/>
                        </a:rPr>
                        <a:t>Συχνότητα</a:t>
                      </a:r>
                      <a:endParaRPr lang="el-GR" sz="28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600">
                          <a:effectLst/>
                        </a:rPr>
                        <a:t>Ποσοστό %</a:t>
                      </a:r>
                      <a:endParaRPr lang="el-GR" sz="2800">
                        <a:effectLst/>
                        <a:latin typeface="Athens"/>
                        <a:ea typeface="Athens"/>
                        <a:cs typeface="Times New Roman"/>
                      </a:endParaRPr>
                    </a:p>
                  </a:txBody>
                  <a:tcPr marL="0" marR="0" marT="0" marB="0" anchor="b"/>
                </a:tc>
              </a:tr>
              <a:tr h="0">
                <a:tc>
                  <a:txBody>
                    <a:bodyPr/>
                    <a:lstStyle/>
                    <a:p>
                      <a:pPr marL="38100" marR="38100">
                        <a:lnSpc>
                          <a:spcPts val="1600"/>
                        </a:lnSpc>
                        <a:spcAft>
                          <a:spcPts val="0"/>
                        </a:spcAft>
                      </a:pPr>
                      <a:r>
                        <a:rPr lang="el-GR" sz="1600" dirty="0">
                          <a:effectLst/>
                        </a:rPr>
                        <a:t>διαφωνώ απόλυτα</a:t>
                      </a:r>
                      <a:endParaRPr lang="el-GR" sz="2800" dirty="0">
                        <a:effectLst/>
                        <a:latin typeface="Athens"/>
                        <a:ea typeface="Athens"/>
                        <a:cs typeface="Times New Roman"/>
                      </a:endParaRPr>
                    </a:p>
                  </a:txBody>
                  <a:tcPr marL="0" marR="0" marT="0" marB="0"/>
                </a:tc>
                <a:tc>
                  <a:txBody>
                    <a:bodyPr/>
                    <a:lstStyle/>
                    <a:p>
                      <a:pPr marL="38100" marR="38100" algn="ctr">
                        <a:lnSpc>
                          <a:spcPts val="1600"/>
                        </a:lnSpc>
                        <a:spcAft>
                          <a:spcPts val="0"/>
                        </a:spcAft>
                      </a:pPr>
                      <a:r>
                        <a:rPr lang="el-GR" sz="1600" dirty="0">
                          <a:effectLst/>
                        </a:rPr>
                        <a:t>1</a:t>
                      </a:r>
                      <a:endParaRPr lang="el-GR" sz="2800" dirty="0">
                        <a:effectLst/>
                        <a:latin typeface="Athens"/>
                        <a:ea typeface="Athens"/>
                        <a:cs typeface="Times New Roman"/>
                      </a:endParaRPr>
                    </a:p>
                  </a:txBody>
                  <a:tcPr marL="0" marR="0" marT="0" marB="0" anchor="ctr"/>
                </a:tc>
                <a:tc>
                  <a:txBody>
                    <a:bodyPr/>
                    <a:lstStyle/>
                    <a:p>
                      <a:pPr marL="38100" marR="38100" algn="ctr">
                        <a:lnSpc>
                          <a:spcPts val="1600"/>
                        </a:lnSpc>
                        <a:spcAft>
                          <a:spcPts val="0"/>
                        </a:spcAft>
                      </a:pPr>
                      <a:r>
                        <a:rPr lang="el-GR" sz="1600">
                          <a:effectLst/>
                        </a:rPr>
                        <a:t>0,2</a:t>
                      </a:r>
                      <a:endParaRPr lang="el-GR" sz="2800">
                        <a:effectLst/>
                        <a:latin typeface="Athens"/>
                        <a:ea typeface="Athens"/>
                        <a:cs typeface="Times New Roman"/>
                      </a:endParaRPr>
                    </a:p>
                  </a:txBody>
                  <a:tcPr marL="0" marR="0" marT="0" marB="0" anchor="ctr"/>
                </a:tc>
              </a:tr>
              <a:tr h="0">
                <a:tc>
                  <a:txBody>
                    <a:bodyPr/>
                    <a:lstStyle/>
                    <a:p>
                      <a:pPr marL="38100" marR="38100">
                        <a:lnSpc>
                          <a:spcPts val="1600"/>
                        </a:lnSpc>
                        <a:spcAft>
                          <a:spcPts val="0"/>
                        </a:spcAft>
                      </a:pPr>
                      <a:r>
                        <a:rPr lang="el-GR" sz="1600">
                          <a:effectLst/>
                        </a:rPr>
                        <a:t>διαφωνώ</a:t>
                      </a:r>
                      <a:endParaRPr lang="el-GR" sz="2800">
                        <a:effectLst/>
                        <a:latin typeface="Athens"/>
                        <a:ea typeface="Athens"/>
                        <a:cs typeface="Times New Roman"/>
                      </a:endParaRPr>
                    </a:p>
                  </a:txBody>
                  <a:tcPr marL="0" marR="0" marT="0" marB="0"/>
                </a:tc>
                <a:tc>
                  <a:txBody>
                    <a:bodyPr/>
                    <a:lstStyle/>
                    <a:p>
                      <a:pPr marL="38100" marR="38100" algn="ctr">
                        <a:lnSpc>
                          <a:spcPts val="1600"/>
                        </a:lnSpc>
                        <a:spcAft>
                          <a:spcPts val="0"/>
                        </a:spcAft>
                      </a:pPr>
                      <a:r>
                        <a:rPr lang="el-GR" sz="1600" dirty="0">
                          <a:effectLst/>
                        </a:rPr>
                        <a:t>7</a:t>
                      </a:r>
                      <a:endParaRPr lang="el-GR" sz="2800" dirty="0">
                        <a:effectLst/>
                        <a:latin typeface="Athens"/>
                        <a:ea typeface="Athens"/>
                        <a:cs typeface="Times New Roman"/>
                      </a:endParaRPr>
                    </a:p>
                  </a:txBody>
                  <a:tcPr marL="0" marR="0" marT="0" marB="0" anchor="ctr"/>
                </a:tc>
                <a:tc>
                  <a:txBody>
                    <a:bodyPr/>
                    <a:lstStyle/>
                    <a:p>
                      <a:pPr marL="38100" marR="38100" algn="ctr">
                        <a:lnSpc>
                          <a:spcPts val="1600"/>
                        </a:lnSpc>
                        <a:spcAft>
                          <a:spcPts val="0"/>
                        </a:spcAft>
                      </a:pPr>
                      <a:r>
                        <a:rPr lang="el-GR" sz="1600">
                          <a:effectLst/>
                        </a:rPr>
                        <a:t>1,6</a:t>
                      </a:r>
                      <a:endParaRPr lang="el-GR" sz="2800">
                        <a:effectLst/>
                        <a:latin typeface="Athens"/>
                        <a:ea typeface="Athens"/>
                        <a:cs typeface="Times New Roman"/>
                      </a:endParaRPr>
                    </a:p>
                  </a:txBody>
                  <a:tcPr marL="0" marR="0" marT="0" marB="0" anchor="ctr"/>
                </a:tc>
              </a:tr>
              <a:tr h="0">
                <a:tc>
                  <a:txBody>
                    <a:bodyPr/>
                    <a:lstStyle/>
                    <a:p>
                      <a:pPr marL="38100" marR="38100">
                        <a:lnSpc>
                          <a:spcPts val="1600"/>
                        </a:lnSpc>
                        <a:spcAft>
                          <a:spcPts val="0"/>
                        </a:spcAft>
                      </a:pPr>
                      <a:r>
                        <a:rPr lang="el-GR" sz="1600">
                          <a:effectLst/>
                        </a:rPr>
                        <a:t>ούτε συμφωνώ, ούτε διαφωνώ</a:t>
                      </a:r>
                      <a:endParaRPr lang="el-GR" sz="2800">
                        <a:effectLst/>
                        <a:latin typeface="Athens"/>
                        <a:ea typeface="Athens"/>
                        <a:cs typeface="Times New Roman"/>
                      </a:endParaRPr>
                    </a:p>
                  </a:txBody>
                  <a:tcPr marL="0" marR="0" marT="0" marB="0"/>
                </a:tc>
                <a:tc>
                  <a:txBody>
                    <a:bodyPr/>
                    <a:lstStyle/>
                    <a:p>
                      <a:pPr marL="38100" marR="38100" algn="ctr">
                        <a:lnSpc>
                          <a:spcPts val="1600"/>
                        </a:lnSpc>
                        <a:spcAft>
                          <a:spcPts val="0"/>
                        </a:spcAft>
                      </a:pPr>
                      <a:r>
                        <a:rPr lang="el-GR" sz="1600" dirty="0">
                          <a:effectLst/>
                        </a:rPr>
                        <a:t>87</a:t>
                      </a:r>
                      <a:endParaRPr lang="el-GR" sz="2800" dirty="0">
                        <a:effectLst/>
                        <a:latin typeface="Athens"/>
                        <a:ea typeface="Athens"/>
                        <a:cs typeface="Times New Roman"/>
                      </a:endParaRPr>
                    </a:p>
                  </a:txBody>
                  <a:tcPr marL="0" marR="0" marT="0" marB="0" anchor="ctr"/>
                </a:tc>
                <a:tc>
                  <a:txBody>
                    <a:bodyPr/>
                    <a:lstStyle/>
                    <a:p>
                      <a:pPr marL="38100" marR="38100" algn="ctr">
                        <a:lnSpc>
                          <a:spcPts val="1600"/>
                        </a:lnSpc>
                        <a:spcAft>
                          <a:spcPts val="0"/>
                        </a:spcAft>
                      </a:pPr>
                      <a:r>
                        <a:rPr lang="el-GR" sz="1600">
                          <a:effectLst/>
                        </a:rPr>
                        <a:t>19,9</a:t>
                      </a:r>
                      <a:endParaRPr lang="el-GR" sz="2800">
                        <a:effectLst/>
                        <a:latin typeface="Athens"/>
                        <a:ea typeface="Athens"/>
                        <a:cs typeface="Times New Roman"/>
                      </a:endParaRPr>
                    </a:p>
                  </a:txBody>
                  <a:tcPr marL="0" marR="0" marT="0" marB="0" anchor="ctr"/>
                </a:tc>
              </a:tr>
              <a:tr h="0">
                <a:tc>
                  <a:txBody>
                    <a:bodyPr/>
                    <a:lstStyle/>
                    <a:p>
                      <a:pPr marL="38100" marR="38100">
                        <a:lnSpc>
                          <a:spcPts val="1600"/>
                        </a:lnSpc>
                        <a:spcAft>
                          <a:spcPts val="0"/>
                        </a:spcAft>
                      </a:pPr>
                      <a:r>
                        <a:rPr lang="el-GR" sz="1600">
                          <a:effectLst/>
                        </a:rPr>
                        <a:t>συμφωνώ</a:t>
                      </a:r>
                      <a:endParaRPr lang="el-GR" sz="2800">
                        <a:effectLst/>
                        <a:latin typeface="Athens"/>
                        <a:ea typeface="Athens"/>
                        <a:cs typeface="Times New Roman"/>
                      </a:endParaRPr>
                    </a:p>
                  </a:txBody>
                  <a:tcPr marL="0" marR="0" marT="0" marB="0"/>
                </a:tc>
                <a:tc>
                  <a:txBody>
                    <a:bodyPr/>
                    <a:lstStyle/>
                    <a:p>
                      <a:pPr marL="38100" marR="38100" algn="ctr">
                        <a:lnSpc>
                          <a:spcPts val="1600"/>
                        </a:lnSpc>
                        <a:spcAft>
                          <a:spcPts val="0"/>
                        </a:spcAft>
                      </a:pPr>
                      <a:r>
                        <a:rPr lang="el-GR" sz="1600" dirty="0">
                          <a:effectLst/>
                        </a:rPr>
                        <a:t>231</a:t>
                      </a:r>
                      <a:endParaRPr lang="el-GR" sz="2800" dirty="0">
                        <a:effectLst/>
                        <a:latin typeface="Athens"/>
                        <a:ea typeface="Athens"/>
                        <a:cs typeface="Times New Roman"/>
                      </a:endParaRPr>
                    </a:p>
                  </a:txBody>
                  <a:tcPr marL="0" marR="0" marT="0" marB="0" anchor="ctr"/>
                </a:tc>
                <a:tc>
                  <a:txBody>
                    <a:bodyPr/>
                    <a:lstStyle/>
                    <a:p>
                      <a:pPr marL="38100" marR="38100" algn="ctr">
                        <a:lnSpc>
                          <a:spcPts val="1600"/>
                        </a:lnSpc>
                        <a:spcAft>
                          <a:spcPts val="0"/>
                        </a:spcAft>
                      </a:pPr>
                      <a:r>
                        <a:rPr lang="el-GR" sz="1600" dirty="0">
                          <a:effectLst/>
                        </a:rPr>
                        <a:t>52,7</a:t>
                      </a:r>
                      <a:endParaRPr lang="el-GR" sz="2800" dirty="0">
                        <a:effectLst/>
                        <a:latin typeface="Athens"/>
                        <a:ea typeface="Athens"/>
                        <a:cs typeface="Times New Roman"/>
                      </a:endParaRPr>
                    </a:p>
                  </a:txBody>
                  <a:tcPr marL="0" marR="0" marT="0" marB="0" anchor="ctr"/>
                </a:tc>
              </a:tr>
              <a:tr h="0">
                <a:tc>
                  <a:txBody>
                    <a:bodyPr/>
                    <a:lstStyle/>
                    <a:p>
                      <a:pPr marL="38100" marR="38100">
                        <a:lnSpc>
                          <a:spcPts val="1600"/>
                        </a:lnSpc>
                        <a:spcAft>
                          <a:spcPts val="0"/>
                        </a:spcAft>
                      </a:pPr>
                      <a:r>
                        <a:rPr lang="el-GR" sz="1600">
                          <a:effectLst/>
                        </a:rPr>
                        <a:t>συμφωνώ απόλυτα </a:t>
                      </a:r>
                      <a:endParaRPr lang="el-GR" sz="2800">
                        <a:effectLst/>
                        <a:latin typeface="Athens"/>
                        <a:ea typeface="Athens"/>
                        <a:cs typeface="Times New Roman"/>
                      </a:endParaRPr>
                    </a:p>
                  </a:txBody>
                  <a:tcPr marL="0" marR="0" marT="0" marB="0"/>
                </a:tc>
                <a:tc>
                  <a:txBody>
                    <a:bodyPr/>
                    <a:lstStyle/>
                    <a:p>
                      <a:pPr marL="38100" marR="38100" algn="ctr">
                        <a:lnSpc>
                          <a:spcPts val="1600"/>
                        </a:lnSpc>
                        <a:spcAft>
                          <a:spcPts val="0"/>
                        </a:spcAft>
                      </a:pPr>
                      <a:r>
                        <a:rPr lang="el-GR" sz="1600">
                          <a:effectLst/>
                        </a:rPr>
                        <a:t>112</a:t>
                      </a:r>
                      <a:endParaRPr lang="el-GR" sz="2800">
                        <a:effectLst/>
                        <a:latin typeface="Athens"/>
                        <a:ea typeface="Athens"/>
                        <a:cs typeface="Times New Roman"/>
                      </a:endParaRPr>
                    </a:p>
                  </a:txBody>
                  <a:tcPr marL="0" marR="0" marT="0" marB="0" anchor="ctr"/>
                </a:tc>
                <a:tc>
                  <a:txBody>
                    <a:bodyPr/>
                    <a:lstStyle/>
                    <a:p>
                      <a:pPr marL="38100" marR="38100" algn="ctr">
                        <a:lnSpc>
                          <a:spcPts val="1600"/>
                        </a:lnSpc>
                        <a:spcAft>
                          <a:spcPts val="0"/>
                        </a:spcAft>
                      </a:pPr>
                      <a:r>
                        <a:rPr lang="el-GR" sz="1600" dirty="0">
                          <a:effectLst/>
                        </a:rPr>
                        <a:t>25,6</a:t>
                      </a:r>
                      <a:endParaRPr lang="el-GR" sz="2800" dirty="0">
                        <a:effectLst/>
                        <a:latin typeface="Athens"/>
                        <a:ea typeface="Athens"/>
                        <a:cs typeface="Times New Roman"/>
                      </a:endParaRPr>
                    </a:p>
                  </a:txBody>
                  <a:tcPr marL="0" marR="0" marT="0" marB="0" anchor="ctr"/>
                </a:tc>
              </a:tr>
              <a:tr h="0">
                <a:tc>
                  <a:txBody>
                    <a:bodyPr/>
                    <a:lstStyle/>
                    <a:p>
                      <a:pPr marL="38100" marR="38100">
                        <a:lnSpc>
                          <a:spcPts val="1600"/>
                        </a:lnSpc>
                        <a:spcAft>
                          <a:spcPts val="0"/>
                        </a:spcAft>
                      </a:pPr>
                      <a:r>
                        <a:rPr lang="el-GR" sz="1600">
                          <a:effectLst/>
                        </a:rPr>
                        <a:t>σύνολο</a:t>
                      </a:r>
                      <a:endParaRPr lang="el-GR" sz="2800">
                        <a:effectLst/>
                        <a:latin typeface="Athens"/>
                        <a:ea typeface="Athens"/>
                        <a:cs typeface="Times New Roman"/>
                      </a:endParaRPr>
                    </a:p>
                  </a:txBody>
                  <a:tcPr marL="0" marR="0" marT="0" marB="0"/>
                </a:tc>
                <a:tc>
                  <a:txBody>
                    <a:bodyPr/>
                    <a:lstStyle/>
                    <a:p>
                      <a:pPr marL="38100" marR="38100" algn="ctr">
                        <a:lnSpc>
                          <a:spcPts val="1600"/>
                        </a:lnSpc>
                        <a:spcAft>
                          <a:spcPts val="0"/>
                        </a:spcAft>
                      </a:pPr>
                      <a:r>
                        <a:rPr lang="el-GR" sz="1600">
                          <a:effectLst/>
                        </a:rPr>
                        <a:t>438</a:t>
                      </a:r>
                      <a:endParaRPr lang="el-GR" sz="2800">
                        <a:effectLst/>
                        <a:latin typeface="Athens"/>
                        <a:ea typeface="Athens"/>
                        <a:cs typeface="Times New Roman"/>
                      </a:endParaRPr>
                    </a:p>
                  </a:txBody>
                  <a:tcPr marL="0" marR="0" marT="0" marB="0" anchor="ctr"/>
                </a:tc>
                <a:tc>
                  <a:txBody>
                    <a:bodyPr/>
                    <a:lstStyle/>
                    <a:p>
                      <a:pPr marL="38100" marR="38100" algn="ctr">
                        <a:lnSpc>
                          <a:spcPts val="1600"/>
                        </a:lnSpc>
                        <a:spcAft>
                          <a:spcPts val="0"/>
                        </a:spcAft>
                      </a:pPr>
                      <a:r>
                        <a:rPr lang="el-GR" sz="1600" dirty="0">
                          <a:effectLst/>
                        </a:rPr>
                        <a:t>100,0</a:t>
                      </a:r>
                      <a:endParaRPr lang="el-GR" sz="2800" dirty="0">
                        <a:effectLst/>
                        <a:latin typeface="Athens"/>
                        <a:ea typeface="Athens"/>
                        <a:cs typeface="Times New Roman"/>
                      </a:endParaRPr>
                    </a:p>
                  </a:txBody>
                  <a:tcPr marL="0" marR="0" marT="0" marB="0" anchor="ctr"/>
                </a:tc>
              </a:tr>
            </a:tbl>
          </a:graphicData>
        </a:graphic>
      </p:graphicFrame>
    </p:spTree>
    <p:extLst>
      <p:ext uri="{BB962C8B-B14F-4D97-AF65-F5344CB8AC3E}">
        <p14:creationId xmlns:p14="http://schemas.microsoft.com/office/powerpoint/2010/main" xmlns="" val="17683088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Περιγραφικά στατιστικά ποσοτικών </a:t>
            </a:r>
            <a:r>
              <a:rPr lang="el-GR" b="1" dirty="0" smtClean="0"/>
              <a:t>μεταβλητών</a:t>
            </a:r>
            <a:endParaRPr lang="el-GR" b="1" dirty="0"/>
          </a:p>
        </p:txBody>
      </p:sp>
      <p:sp>
        <p:nvSpPr>
          <p:cNvPr id="3" name="Θέση περιεχομένου 2"/>
          <p:cNvSpPr>
            <a:spLocks noGrp="1"/>
          </p:cNvSpPr>
          <p:nvPr>
            <p:ph idx="1"/>
          </p:nvPr>
        </p:nvSpPr>
        <p:spPr/>
        <p:txBody>
          <a:bodyPr/>
          <a:lstStyle/>
          <a:p>
            <a:r>
              <a:rPr lang="el-GR" sz="2800" dirty="0"/>
              <a:t>Από το μενού εντολών επιλέγουμε </a:t>
            </a:r>
            <a:r>
              <a:rPr lang="en-US" sz="2800" dirty="0"/>
              <a:t>Analyze</a:t>
            </a:r>
            <a:r>
              <a:rPr lang="el-GR" sz="2800" dirty="0"/>
              <a:t> – </a:t>
            </a:r>
            <a:r>
              <a:rPr lang="en-US" sz="2800" dirty="0"/>
              <a:t>Descriptive statistics </a:t>
            </a:r>
            <a:r>
              <a:rPr lang="el-GR" sz="2800" dirty="0"/>
              <a:t>και στη συνέχεια </a:t>
            </a:r>
            <a:r>
              <a:rPr lang="en-US" sz="2800" dirty="0" err="1"/>
              <a:t>Descriptives</a:t>
            </a:r>
            <a:r>
              <a:rPr lang="el-GR" sz="2800" dirty="0"/>
              <a:t>. </a:t>
            </a:r>
            <a:endParaRPr lang="el-GR" sz="2800" dirty="0" smtClean="0"/>
          </a:p>
          <a:p>
            <a:r>
              <a:rPr lang="el-GR" sz="2800" dirty="0" smtClean="0"/>
              <a:t>Μεταφέρουμε </a:t>
            </a:r>
            <a:r>
              <a:rPr lang="el-GR" sz="2800" dirty="0"/>
              <a:t>την ή τις μεταβλητές που μας ενδιαφέρουν από το αριστερό στο δεξιό μέρος του παράθυρου που εμφανίζεται και επιλέγουμε ΟΚ. </a:t>
            </a:r>
            <a:endParaRPr lang="el-GR" sz="2800" dirty="0" smtClean="0"/>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476413734"/>
              </p:ext>
            </p:extLst>
          </p:nvPr>
        </p:nvGraphicFramePr>
        <p:xfrm>
          <a:off x="1115616" y="4365104"/>
          <a:ext cx="6840760" cy="1381760"/>
        </p:xfrm>
        <a:graphic>
          <a:graphicData uri="http://schemas.openxmlformats.org/drawingml/2006/table">
            <a:tbl>
              <a:tblPr>
                <a:tableStyleId>{5C22544A-7EE6-4342-B048-85BDC9FD1C3A}</a:tableStyleId>
              </a:tblPr>
              <a:tblGrid>
                <a:gridCol w="1579206"/>
                <a:gridCol w="952523"/>
                <a:gridCol w="996029"/>
                <a:gridCol w="1023801"/>
                <a:gridCol w="952523"/>
                <a:gridCol w="1336678"/>
              </a:tblGrid>
              <a:tr h="0">
                <a:tc gridSpan="6">
                  <a:txBody>
                    <a:bodyPr/>
                    <a:lstStyle/>
                    <a:p>
                      <a:pPr marL="38100" marR="38100" algn="ctr">
                        <a:lnSpc>
                          <a:spcPts val="1600"/>
                        </a:lnSpc>
                        <a:spcAft>
                          <a:spcPts val="0"/>
                        </a:spcAft>
                      </a:pPr>
                      <a:r>
                        <a:rPr lang="el-GR" sz="1800" dirty="0" err="1">
                          <a:effectLst/>
                        </a:rPr>
                        <a:t>Descriptive</a:t>
                      </a:r>
                      <a:r>
                        <a:rPr lang="el-GR" sz="1800" dirty="0">
                          <a:effectLst/>
                        </a:rPr>
                        <a:t> </a:t>
                      </a:r>
                      <a:r>
                        <a:rPr lang="el-GR" sz="1800" dirty="0" err="1">
                          <a:effectLst/>
                        </a:rPr>
                        <a:t>Statistics</a:t>
                      </a:r>
                      <a:endParaRPr lang="el-GR" sz="3200" dirty="0">
                        <a:effectLst/>
                        <a:latin typeface="Athens"/>
                        <a:ea typeface="Athens"/>
                        <a:cs typeface="Times New Roman"/>
                      </a:endParaRPr>
                    </a:p>
                  </a:txBody>
                  <a:tcPr marL="0" marR="0" marT="0" marB="0" anchor="ct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0">
                <a:tc>
                  <a:txBody>
                    <a:bodyPr/>
                    <a:lstStyle/>
                    <a:p>
                      <a:pPr>
                        <a:spcAft>
                          <a:spcPts val="0"/>
                        </a:spcAft>
                      </a:pPr>
                      <a:r>
                        <a:rPr lang="el-GR" sz="3200" dirty="0">
                          <a:effectLst/>
                        </a:rPr>
                        <a:t> </a:t>
                      </a:r>
                      <a:endParaRPr lang="el-GR" sz="3200" dirty="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800" dirty="0">
                          <a:effectLst/>
                        </a:rPr>
                        <a:t>N</a:t>
                      </a:r>
                      <a:endParaRPr lang="el-GR" sz="3200" dirty="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800" dirty="0" err="1">
                          <a:effectLst/>
                        </a:rPr>
                        <a:t>Minimum</a:t>
                      </a:r>
                      <a:endParaRPr lang="el-GR" sz="3200" dirty="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800">
                          <a:effectLst/>
                        </a:rPr>
                        <a:t>Maximum</a:t>
                      </a:r>
                      <a:endParaRPr lang="el-GR" sz="32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800">
                          <a:effectLst/>
                        </a:rPr>
                        <a:t>Mean</a:t>
                      </a:r>
                      <a:endParaRPr lang="el-GR" sz="32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l-GR" sz="1800">
                          <a:effectLst/>
                        </a:rPr>
                        <a:t>Std. Deviation</a:t>
                      </a:r>
                      <a:endParaRPr lang="el-GR" sz="3200">
                        <a:effectLst/>
                        <a:latin typeface="Athens"/>
                        <a:ea typeface="Athens"/>
                        <a:cs typeface="Times New Roman"/>
                      </a:endParaRPr>
                    </a:p>
                  </a:txBody>
                  <a:tcPr marL="0" marR="0" marT="0" marB="0" anchor="b"/>
                </a:tc>
              </a:tr>
              <a:tr h="0">
                <a:tc>
                  <a:txBody>
                    <a:bodyPr/>
                    <a:lstStyle/>
                    <a:p>
                      <a:pPr marL="38100" marR="38100">
                        <a:lnSpc>
                          <a:spcPts val="1600"/>
                        </a:lnSpc>
                        <a:spcAft>
                          <a:spcPts val="0"/>
                        </a:spcAft>
                      </a:pPr>
                      <a:r>
                        <a:rPr lang="el-GR" sz="1800">
                          <a:effectLst/>
                        </a:rPr>
                        <a:t>E1 ευκολία</a:t>
                      </a:r>
                      <a:endParaRPr lang="el-GR" sz="32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800">
                          <a:effectLst/>
                        </a:rPr>
                        <a:t>439</a:t>
                      </a:r>
                      <a:endParaRPr lang="el-GR" sz="32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800" dirty="0">
                          <a:effectLst/>
                        </a:rPr>
                        <a:t>1,50</a:t>
                      </a:r>
                      <a:endParaRPr lang="el-GR" sz="32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800" dirty="0">
                          <a:effectLst/>
                        </a:rPr>
                        <a:t>5,00</a:t>
                      </a:r>
                      <a:endParaRPr lang="el-GR" sz="3200" dirty="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800">
                          <a:effectLst/>
                        </a:rPr>
                        <a:t>3,9647</a:t>
                      </a:r>
                      <a:endParaRPr lang="el-GR" sz="32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800">
                          <a:effectLst/>
                        </a:rPr>
                        <a:t>,62131</a:t>
                      </a:r>
                      <a:endParaRPr lang="el-GR" sz="3200">
                        <a:effectLst/>
                        <a:latin typeface="Athens"/>
                        <a:ea typeface="Athens"/>
                        <a:cs typeface="Times New Roman"/>
                      </a:endParaRPr>
                    </a:p>
                  </a:txBody>
                  <a:tcPr marL="0" marR="0" marT="0" marB="0" anchor="ctr"/>
                </a:tc>
              </a:tr>
              <a:tr h="0">
                <a:tc>
                  <a:txBody>
                    <a:bodyPr/>
                    <a:lstStyle/>
                    <a:p>
                      <a:pPr marL="38100" marR="38100">
                        <a:lnSpc>
                          <a:spcPts val="1600"/>
                        </a:lnSpc>
                        <a:spcAft>
                          <a:spcPts val="0"/>
                        </a:spcAft>
                      </a:pPr>
                      <a:r>
                        <a:rPr lang="el-GR" sz="1800">
                          <a:effectLst/>
                        </a:rPr>
                        <a:t>Valid N (listwise)</a:t>
                      </a:r>
                      <a:endParaRPr lang="el-GR" sz="32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800">
                          <a:effectLst/>
                        </a:rPr>
                        <a:t>439</a:t>
                      </a:r>
                      <a:endParaRPr lang="el-GR" sz="3200">
                        <a:effectLst/>
                        <a:latin typeface="Athens"/>
                        <a:ea typeface="Athens"/>
                        <a:cs typeface="Times New Roman"/>
                      </a:endParaRPr>
                    </a:p>
                  </a:txBody>
                  <a:tcPr marL="0" marR="0" marT="0" marB="0" anchor="ctr"/>
                </a:tc>
                <a:tc>
                  <a:txBody>
                    <a:bodyPr/>
                    <a:lstStyle/>
                    <a:p>
                      <a:pPr>
                        <a:spcAft>
                          <a:spcPts val="0"/>
                        </a:spcAft>
                      </a:pPr>
                      <a:r>
                        <a:rPr lang="el-GR" sz="3200">
                          <a:effectLst/>
                        </a:rPr>
                        <a:t> </a:t>
                      </a:r>
                      <a:endParaRPr lang="el-GR" sz="3200">
                        <a:effectLst/>
                        <a:latin typeface="Athens"/>
                        <a:ea typeface="Athens"/>
                        <a:cs typeface="Times New Roman"/>
                      </a:endParaRPr>
                    </a:p>
                  </a:txBody>
                  <a:tcPr marL="0" marR="0" marT="0" marB="0" anchor="ctr"/>
                </a:tc>
                <a:tc>
                  <a:txBody>
                    <a:bodyPr/>
                    <a:lstStyle/>
                    <a:p>
                      <a:pPr>
                        <a:spcAft>
                          <a:spcPts val="0"/>
                        </a:spcAft>
                      </a:pPr>
                      <a:r>
                        <a:rPr lang="el-GR" sz="3200" dirty="0">
                          <a:effectLst/>
                        </a:rPr>
                        <a:t> </a:t>
                      </a:r>
                      <a:endParaRPr lang="el-GR" sz="3200" dirty="0">
                        <a:effectLst/>
                        <a:latin typeface="Athens"/>
                        <a:ea typeface="Athens"/>
                        <a:cs typeface="Times New Roman"/>
                      </a:endParaRPr>
                    </a:p>
                  </a:txBody>
                  <a:tcPr marL="0" marR="0" marT="0" marB="0" anchor="ctr"/>
                </a:tc>
                <a:tc>
                  <a:txBody>
                    <a:bodyPr/>
                    <a:lstStyle/>
                    <a:p>
                      <a:pPr>
                        <a:spcAft>
                          <a:spcPts val="0"/>
                        </a:spcAft>
                      </a:pPr>
                      <a:r>
                        <a:rPr lang="el-GR" sz="3200" dirty="0">
                          <a:effectLst/>
                        </a:rPr>
                        <a:t> </a:t>
                      </a:r>
                      <a:endParaRPr lang="el-GR" sz="3200" dirty="0">
                        <a:effectLst/>
                        <a:latin typeface="Athens"/>
                        <a:ea typeface="Athens"/>
                        <a:cs typeface="Times New Roman"/>
                      </a:endParaRPr>
                    </a:p>
                  </a:txBody>
                  <a:tcPr marL="0" marR="0" marT="0" marB="0" anchor="ctr"/>
                </a:tc>
                <a:tc>
                  <a:txBody>
                    <a:bodyPr/>
                    <a:lstStyle/>
                    <a:p>
                      <a:pPr>
                        <a:spcAft>
                          <a:spcPts val="0"/>
                        </a:spcAft>
                      </a:pPr>
                      <a:r>
                        <a:rPr lang="el-GR" sz="3200" dirty="0">
                          <a:effectLst/>
                        </a:rPr>
                        <a:t> </a:t>
                      </a:r>
                      <a:endParaRPr lang="el-GR" sz="3200" dirty="0">
                        <a:effectLst/>
                        <a:latin typeface="Athens"/>
                        <a:ea typeface="Athens"/>
                        <a:cs typeface="Times New Roman"/>
                      </a:endParaRPr>
                    </a:p>
                  </a:txBody>
                  <a:tcPr marL="0" marR="0" marT="0" marB="0" anchor="ctr"/>
                </a:tc>
              </a:tr>
            </a:tbl>
          </a:graphicData>
        </a:graphic>
      </p:graphicFrame>
    </p:spTree>
    <p:extLst>
      <p:ext uri="{BB962C8B-B14F-4D97-AF65-F5344CB8AC3E}">
        <p14:creationId xmlns:p14="http://schemas.microsoft.com/office/powerpoint/2010/main" xmlns="" val="14044065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Έλεγχοι </a:t>
            </a:r>
            <a:r>
              <a:rPr lang="el-GR" b="1" dirty="0" smtClean="0"/>
              <a:t>υποθέσεων</a:t>
            </a:r>
            <a:endParaRPr lang="el-GR" b="1" dirty="0"/>
          </a:p>
        </p:txBody>
      </p:sp>
      <p:sp>
        <p:nvSpPr>
          <p:cNvPr id="3" name="Θέση περιεχομένου 2"/>
          <p:cNvSpPr>
            <a:spLocks noGrp="1"/>
          </p:cNvSpPr>
          <p:nvPr>
            <p:ph idx="1"/>
          </p:nvPr>
        </p:nvSpPr>
        <p:spPr/>
        <p:txBody>
          <a:bodyPr>
            <a:normAutofit fontScale="55000" lnSpcReduction="20000"/>
          </a:bodyPr>
          <a:lstStyle/>
          <a:p>
            <a:r>
              <a:rPr lang="el-GR" dirty="0" smtClean="0"/>
              <a:t>Παίρνουμε στατιστικά </a:t>
            </a:r>
            <a:r>
              <a:rPr lang="el-GR" dirty="0"/>
              <a:t>από δείγματα και στη συνέχεια συγκρίνοντάς τα βγάζουμε συμπεράσματα για τις αντίστοιχες παραμέτρους των </a:t>
            </a:r>
            <a:r>
              <a:rPr lang="el-GR" dirty="0" smtClean="0"/>
              <a:t>πληθυσμών. </a:t>
            </a:r>
          </a:p>
          <a:p>
            <a:r>
              <a:rPr lang="el-GR" dirty="0" smtClean="0"/>
              <a:t>Οι </a:t>
            </a:r>
            <a:r>
              <a:rPr lang="el-GR" dirty="0"/>
              <a:t>έλεγχοι δίνουν συμπεράσματα που αφορούν τον πληθυσμό και αυτά τα συμπεράσματα ισχύουν γενικά, αλλά όχι απόλυτα</a:t>
            </a:r>
            <a:r>
              <a:rPr lang="el-GR" dirty="0" smtClean="0"/>
              <a:t>. Μπορούμε να συμπεραίνουμε ότι κάτι θα ισχύει ή δεν θα ισχύει για τον πληθυσμό, αλλά πάντα </a:t>
            </a:r>
            <a:r>
              <a:rPr lang="el-GR" dirty="0"/>
              <a:t>θα υπάρχει μια μικρή πιθανότητα να πέφτουμε έξω. </a:t>
            </a:r>
            <a:endParaRPr lang="el-GR" dirty="0" smtClean="0"/>
          </a:p>
          <a:p>
            <a:r>
              <a:rPr lang="el-GR" dirty="0" smtClean="0"/>
              <a:t>Δημιουργούμε </a:t>
            </a:r>
            <a:r>
              <a:rPr lang="el-GR" dirty="0"/>
              <a:t>δύο μαθηματικές προτάσεις που ονομάζονται στατιστικές υποθέσεις ή απλά υποθέσεις. </a:t>
            </a:r>
            <a:endParaRPr lang="el-GR" dirty="0" smtClean="0"/>
          </a:p>
          <a:p>
            <a:r>
              <a:rPr lang="el-GR" dirty="0" smtClean="0"/>
              <a:t>Η </a:t>
            </a:r>
            <a:r>
              <a:rPr lang="el-GR" dirty="0"/>
              <a:t>μηδενική </a:t>
            </a:r>
            <a:r>
              <a:rPr lang="el-GR" dirty="0" smtClean="0"/>
              <a:t>υπόθεση </a:t>
            </a:r>
            <a:r>
              <a:rPr lang="el-GR" dirty="0"/>
              <a:t>συνήθως εκφράζει ισότητα ή </a:t>
            </a:r>
            <a:r>
              <a:rPr lang="el-GR" dirty="0" smtClean="0"/>
              <a:t>ομοιομορφία.</a:t>
            </a:r>
          </a:p>
          <a:p>
            <a:r>
              <a:rPr lang="el-GR" dirty="0" smtClean="0"/>
              <a:t>Η εναλλακτική υπόθεση μπορεί </a:t>
            </a:r>
            <a:r>
              <a:rPr lang="el-GR" dirty="0"/>
              <a:t>να εκφράζει τη μη ισότητα (τη διαφορά) και τότε έχουμε δίπλευρο έλεγχο. Ή μπορεί να εκφράζει ανισότητα (την περίπτωση του μικρότερου ή του μεγαλύτερου), οπότε έχουμε μονόπλευρο έλεγχο.</a:t>
            </a:r>
          </a:p>
          <a:p>
            <a:r>
              <a:rPr lang="el-GR" dirty="0" smtClean="0"/>
              <a:t>Πάντα </a:t>
            </a:r>
            <a:r>
              <a:rPr lang="el-GR" dirty="0"/>
              <a:t>επιλέγουμε μία εναλλακτική υπόθεση, όχι και τις τρεις: ή το διάφορο, ή το μεγαλύτερο, ή το μικρότερο. </a:t>
            </a:r>
            <a:endParaRPr lang="el-GR" dirty="0" smtClean="0"/>
          </a:p>
          <a:p>
            <a:r>
              <a:rPr lang="el-GR" dirty="0" smtClean="0"/>
              <a:t>Ο </a:t>
            </a:r>
            <a:r>
              <a:rPr lang="el-GR" dirty="0"/>
              <a:t>έλεγχος γίνεται ως προς την μηδενική υπόθεση. </a:t>
            </a:r>
          </a:p>
          <a:p>
            <a:endParaRPr lang="el-GR" dirty="0"/>
          </a:p>
          <a:p>
            <a:endParaRPr lang="el-GR" dirty="0"/>
          </a:p>
        </p:txBody>
      </p:sp>
    </p:spTree>
    <p:extLst>
      <p:ext uri="{BB962C8B-B14F-4D97-AF65-F5344CB8AC3E}">
        <p14:creationId xmlns:p14="http://schemas.microsoft.com/office/powerpoint/2010/main" xmlns="" val="1380892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b="1" dirty="0" smtClean="0"/>
              <a:t>Κεφάλαιο 8</a:t>
            </a:r>
            <a:endParaRPr lang="el-GR" b="1" dirty="0"/>
          </a:p>
        </p:txBody>
      </p:sp>
      <p:sp>
        <p:nvSpPr>
          <p:cNvPr id="3" name="Υπότιτλος 2"/>
          <p:cNvSpPr>
            <a:spLocks noGrp="1"/>
          </p:cNvSpPr>
          <p:nvPr>
            <p:ph type="subTitle" idx="1"/>
          </p:nvPr>
        </p:nvSpPr>
        <p:spPr/>
        <p:txBody>
          <a:bodyPr/>
          <a:lstStyle/>
          <a:p>
            <a:r>
              <a:rPr lang="el-GR" b="1" dirty="0" smtClean="0"/>
              <a:t>Μέθοδοι </a:t>
            </a:r>
            <a:r>
              <a:rPr lang="el-GR" b="1" dirty="0"/>
              <a:t>στατιστικής ανάλυσης με εφαρμογές στο </a:t>
            </a:r>
            <a:r>
              <a:rPr lang="en-US" b="1" dirty="0"/>
              <a:t>SPSS</a:t>
            </a:r>
            <a:endParaRPr lang="el-GR" b="1" dirty="0"/>
          </a:p>
        </p:txBody>
      </p:sp>
    </p:spTree>
    <p:extLst>
      <p:ext uri="{BB962C8B-B14F-4D97-AF65-F5344CB8AC3E}">
        <p14:creationId xmlns:p14="http://schemas.microsoft.com/office/powerpoint/2010/main" xmlns="" val="108182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3600" b="1" dirty="0"/>
              <a:t>Έλεγχος ισότητας μέσων τιμών (T-</a:t>
            </a:r>
            <a:r>
              <a:rPr lang="el-GR" sz="3600" b="1" dirty="0" err="1"/>
              <a:t>tes</a:t>
            </a:r>
            <a:r>
              <a:rPr lang="el-GR" sz="3600" b="1" dirty="0"/>
              <a:t>t</a:t>
            </a:r>
            <a:r>
              <a:rPr lang="el-GR" sz="3600" b="1" dirty="0" smtClean="0"/>
              <a:t>)</a:t>
            </a:r>
            <a:endParaRPr lang="el-GR" sz="3600" b="1" dirty="0"/>
          </a:p>
        </p:txBody>
      </p:sp>
      <p:sp>
        <p:nvSpPr>
          <p:cNvPr id="3" name="Θέση περιεχομένου 2"/>
          <p:cNvSpPr>
            <a:spLocks noGrp="1"/>
          </p:cNvSpPr>
          <p:nvPr>
            <p:ph idx="1"/>
          </p:nvPr>
        </p:nvSpPr>
        <p:spPr>
          <a:xfrm>
            <a:off x="457200" y="1412776"/>
            <a:ext cx="8229600" cy="4713387"/>
          </a:xfrm>
        </p:spPr>
        <p:txBody>
          <a:bodyPr>
            <a:noAutofit/>
          </a:bodyPr>
          <a:lstStyle/>
          <a:p>
            <a:r>
              <a:rPr lang="el-GR" sz="1800" dirty="0" smtClean="0"/>
              <a:t>Θέλουμε να </a:t>
            </a:r>
            <a:r>
              <a:rPr lang="el-GR" sz="1800" dirty="0"/>
              <a:t>συγκρίνουμε δύο πληθυσμούς ανεξάρτητους μεταξύ τους. </a:t>
            </a:r>
            <a:endParaRPr lang="el-GR" sz="1800" dirty="0" smtClean="0"/>
          </a:p>
          <a:p>
            <a:r>
              <a:rPr lang="el-GR" sz="1800" dirty="0" smtClean="0"/>
              <a:t>Έχουμε </a:t>
            </a:r>
            <a:r>
              <a:rPr lang="el-GR" sz="1800" dirty="0"/>
              <a:t>μια ποσοτική μεταβλητή και θέλουμε ελέγξουμε αν υπάρχει στατιστικά σημαντική διαφορά της μεταβλητής αυτής ανάμεσα σε δύο ομάδες υποκειμένων. </a:t>
            </a:r>
            <a:endParaRPr lang="el-GR" sz="1800" dirty="0" smtClean="0"/>
          </a:p>
          <a:p>
            <a:r>
              <a:rPr lang="el-GR" sz="1800" dirty="0" smtClean="0"/>
              <a:t>Οι </a:t>
            </a:r>
            <a:r>
              <a:rPr lang="el-GR" sz="1800" dirty="0"/>
              <a:t>δύο αυτές ομάδες ορίζονται από τις δύο αντίστοιχες τιμές μια ποιοτικής μεταβλητής. </a:t>
            </a:r>
            <a:endParaRPr lang="el-GR" sz="1800" dirty="0" smtClean="0"/>
          </a:p>
          <a:p>
            <a:r>
              <a:rPr lang="el-GR" sz="1800" dirty="0" smtClean="0"/>
              <a:t>Πρέπει να </a:t>
            </a:r>
            <a:r>
              <a:rPr lang="el-GR" sz="1800" dirty="0"/>
              <a:t>έχει προηγηθεί ένας έλεγχος κανονικότητας, δηλαδή ένας έλεγχος με χρήση του οποίου να αποφαινόμαστε αν η ποσοτική μεταβλητή ακολουθεί κανονική κατανομή τόσο στην μια ομάδα όσο και στην άλλη. </a:t>
            </a:r>
            <a:endParaRPr lang="el-GR" sz="1800" dirty="0" smtClean="0"/>
          </a:p>
          <a:p>
            <a:r>
              <a:rPr lang="el-GR" sz="1800" dirty="0" smtClean="0"/>
              <a:t>Αν </a:t>
            </a:r>
            <a:r>
              <a:rPr lang="el-GR" sz="1800" dirty="0"/>
              <a:t>δεν ακολουθεί κανονική κατανομή έστω και σε μία από τις δύο ομάδες, το </a:t>
            </a:r>
            <a:r>
              <a:rPr lang="en-US" sz="1800" dirty="0"/>
              <a:t>t</a:t>
            </a:r>
            <a:r>
              <a:rPr lang="el-GR" sz="1800" dirty="0"/>
              <a:t>-</a:t>
            </a:r>
            <a:r>
              <a:rPr lang="en-US" sz="1800" dirty="0"/>
              <a:t>test </a:t>
            </a:r>
            <a:r>
              <a:rPr lang="el-GR" sz="1800" dirty="0"/>
              <a:t>δεν </a:t>
            </a:r>
            <a:r>
              <a:rPr lang="el-GR" sz="1800" dirty="0" smtClean="0"/>
              <a:t>ενδείκνυται. </a:t>
            </a:r>
          </a:p>
          <a:p>
            <a:r>
              <a:rPr lang="el-GR" sz="1800" dirty="0" smtClean="0"/>
              <a:t>Συχνά </a:t>
            </a:r>
            <a:r>
              <a:rPr lang="el-GR" sz="1800" dirty="0"/>
              <a:t>υποθέτουμε εξ αρχής ότι ικανοποιείται η προϋπόθεση της κανονικότητας, γιατί στηριζόμαστε σε προηγούμενη εμπειρία, ή σε άλλη αιτιολόγηση. </a:t>
            </a:r>
            <a:endParaRPr lang="el-GR" sz="1800" dirty="0" smtClean="0"/>
          </a:p>
        </p:txBody>
      </p:sp>
    </p:spTree>
    <p:extLst>
      <p:ext uri="{BB962C8B-B14F-4D97-AF65-F5344CB8AC3E}">
        <p14:creationId xmlns:p14="http://schemas.microsoft.com/office/powerpoint/2010/main" xmlns="" val="2416621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T-</a:t>
            </a:r>
            <a:r>
              <a:rPr lang="el-GR" b="1" dirty="0" err="1" smtClean="0"/>
              <a:t>test</a:t>
            </a:r>
            <a:r>
              <a:rPr lang="el-GR" b="1" dirty="0" smtClean="0"/>
              <a:t> συνέχεια…</a:t>
            </a:r>
            <a:endParaRPr lang="el-GR" b="1" dirty="0"/>
          </a:p>
        </p:txBody>
      </p:sp>
      <mc:AlternateContent xmlns:mc="http://schemas.openxmlformats.org/markup-compatibility/2006">
        <mc:Choice xmlns:a14="http://schemas.microsoft.com/office/drawing/2010/main" xmlns="" Requires="a14">
          <p:sp>
            <p:nvSpPr>
              <p:cNvPr id="3" name="Θέση περιεχομένου 2"/>
              <p:cNvSpPr>
                <a:spLocks noGrp="1"/>
              </p:cNvSpPr>
              <p:nvPr>
                <p:ph idx="1"/>
              </p:nvPr>
            </p:nvSpPr>
            <p:spPr/>
            <p:txBody>
              <a:bodyPr>
                <a:normAutofit fontScale="70000" lnSpcReduction="20000"/>
              </a:bodyPr>
              <a:lstStyle/>
              <a:p>
                <a:r>
                  <a:rPr lang="el-GR" dirty="0"/>
                  <a:t>Για να υλοποιηθεί το </a:t>
                </a:r>
                <a:r>
                  <a:rPr lang="en-US" dirty="0"/>
                  <a:t>t</a:t>
                </a:r>
                <a:r>
                  <a:rPr lang="el-GR" dirty="0"/>
                  <a:t>-</a:t>
                </a:r>
                <a:r>
                  <a:rPr lang="en-US" dirty="0"/>
                  <a:t>test </a:t>
                </a:r>
                <a:r>
                  <a:rPr lang="el-GR" dirty="0"/>
                  <a:t>το ερώτημα γίνεται πιο συγκεκριμένο: </a:t>
                </a:r>
                <a:r>
                  <a:rPr lang="el-GR" dirty="0" smtClean="0"/>
                  <a:t>«Διαφέρουν </a:t>
                </a:r>
                <a:r>
                  <a:rPr lang="el-GR" dirty="0"/>
                  <a:t>οι μέσες τιμές της ποσοτικής μεταβλητής στις δύο ομάδες»; </a:t>
                </a:r>
                <a:endParaRPr lang="el-GR" dirty="0" smtClean="0"/>
              </a:p>
              <a:p>
                <a:r>
                  <a:rPr lang="el-GR" dirty="0" smtClean="0"/>
                  <a:t>Ελέγχεται η </a:t>
                </a:r>
                <a:r>
                  <a:rPr lang="el-GR" dirty="0"/>
                  <a:t>μηδενική υπόθεση ότι οι μέσες τιμές δύο ανεξάρτητων πληθυσμών είναι ίσες, με εναλλακτική συνήθως υπόθεση ότι οι μέσες τιμές δεν είναι ίσες. </a:t>
                </a:r>
                <a:endParaRPr lang="el-GR" dirty="0" smtClean="0"/>
              </a:p>
              <a:p>
                <a:r>
                  <a:rPr lang="el-GR" dirty="0" smtClean="0"/>
                  <a:t>Υπολογίζεται </a:t>
                </a:r>
                <a:r>
                  <a:rPr lang="el-GR" dirty="0"/>
                  <a:t>το στατιστικό </a:t>
                </a:r>
                <a:r>
                  <a:rPr lang="el-GR" dirty="0" smtClean="0"/>
                  <a:t>t.</a:t>
                </a:r>
              </a:p>
              <a:p>
                <a:r>
                  <a:rPr lang="el-GR" dirty="0" smtClean="0"/>
                  <a:t>Το </a:t>
                </a:r>
                <a:r>
                  <a:rPr lang="el-GR" dirty="0"/>
                  <a:t>στατιστικό ακολουθεί την κατανομή του </a:t>
                </a:r>
                <a:r>
                  <a:rPr lang="en-US" dirty="0"/>
                  <a:t>t</a:t>
                </a:r>
                <a:r>
                  <a:rPr lang="el-GR" dirty="0"/>
                  <a:t> του </a:t>
                </a:r>
                <a:r>
                  <a:rPr lang="en-US" dirty="0"/>
                  <a:t>S</a:t>
                </a:r>
                <a:r>
                  <a:rPr lang="el-GR" dirty="0" err="1"/>
                  <a:t>tudent</a:t>
                </a:r>
                <a:r>
                  <a:rPr lang="el-GR" dirty="0"/>
                  <a:t> και με βάση αυτό αποφαινόμαστε αν υπάρχει στατιστικά σημαντική διαφορά των μέσων τιμών (απόρριψη της μηδενικής υπόθεσης </a:t>
                </a:r>
                <a:r>
                  <a:rPr lang="el-GR" dirty="0" err="1"/>
                  <a:t>Ηο</a:t>
                </a:r>
                <a:r>
                  <a:rPr lang="el-GR" dirty="0"/>
                  <a:t>) ή τη μη απόρριψη της. Οι υποθέσεις είναι:</a:t>
                </a:r>
              </a:p>
              <a:p>
                <a14:m>
                  <m:oMath xmlns:m="http://schemas.openxmlformats.org/officeDocument/2006/math">
                    <m:sSub>
                      <m:sSubPr>
                        <m:ctrlPr>
                          <a:rPr lang="el-GR" i="1">
                            <a:latin typeface="Cambria Math"/>
                          </a:rPr>
                        </m:ctrlPr>
                      </m:sSubPr>
                      <m:e>
                        <m:r>
                          <m:rPr>
                            <m:sty m:val="p"/>
                          </m:rPr>
                          <a:rPr lang="en-US">
                            <a:latin typeface="Cambria Math"/>
                          </a:rPr>
                          <m:t>H</m:t>
                        </m:r>
                      </m:e>
                      <m:sub>
                        <m:r>
                          <a:rPr lang="en-US">
                            <a:latin typeface="Cambria Math"/>
                          </a:rPr>
                          <m:t>0</m:t>
                        </m:r>
                      </m:sub>
                    </m:sSub>
                    <m:r>
                      <a:rPr lang="en-US">
                        <a:latin typeface="Cambria Math"/>
                      </a:rPr>
                      <m:t>:</m:t>
                    </m:r>
                    <m:sSub>
                      <m:sSubPr>
                        <m:ctrlPr>
                          <a:rPr lang="el-GR" i="1">
                            <a:latin typeface="Cambria Math"/>
                          </a:rPr>
                        </m:ctrlPr>
                      </m:sSubPr>
                      <m:e>
                        <m:r>
                          <m:rPr>
                            <m:sty m:val="p"/>
                          </m:rPr>
                          <a:rPr lang="el-GR">
                            <a:latin typeface="Cambria Math"/>
                          </a:rPr>
                          <m:t>μ</m:t>
                        </m:r>
                      </m:e>
                      <m:sub>
                        <m:r>
                          <a:rPr lang="el-GR">
                            <a:latin typeface="Cambria Math"/>
                          </a:rPr>
                          <m:t>1</m:t>
                        </m:r>
                      </m:sub>
                    </m:sSub>
                    <m:r>
                      <a:rPr lang="el-GR">
                        <a:latin typeface="Cambria Math"/>
                      </a:rPr>
                      <m:t>=</m:t>
                    </m:r>
                    <m:sSub>
                      <m:sSubPr>
                        <m:ctrlPr>
                          <a:rPr lang="el-GR" i="1">
                            <a:latin typeface="Cambria Math"/>
                          </a:rPr>
                        </m:ctrlPr>
                      </m:sSubPr>
                      <m:e>
                        <m:r>
                          <m:rPr>
                            <m:sty m:val="p"/>
                          </m:rPr>
                          <a:rPr lang="el-GR">
                            <a:latin typeface="Cambria Math"/>
                          </a:rPr>
                          <m:t>μ</m:t>
                        </m:r>
                      </m:e>
                      <m:sub>
                        <m:r>
                          <a:rPr lang="el-GR">
                            <a:latin typeface="Cambria Math"/>
                          </a:rPr>
                          <m:t>2</m:t>
                        </m:r>
                      </m:sub>
                    </m:sSub>
                  </m:oMath>
                </a14:m>
                <a:endParaRPr lang="el-GR" dirty="0"/>
              </a:p>
              <a:p>
                <a14:m>
                  <m:oMath xmlns:m="http://schemas.openxmlformats.org/officeDocument/2006/math">
                    <m:sSub>
                      <m:sSubPr>
                        <m:ctrlPr>
                          <a:rPr lang="el-GR" i="1">
                            <a:latin typeface="Cambria Math"/>
                          </a:rPr>
                        </m:ctrlPr>
                      </m:sSubPr>
                      <m:e>
                        <m:r>
                          <m:rPr>
                            <m:sty m:val="p"/>
                          </m:rPr>
                          <a:rPr lang="en-US">
                            <a:latin typeface="Cambria Math"/>
                          </a:rPr>
                          <m:t>H</m:t>
                        </m:r>
                      </m:e>
                      <m:sub>
                        <m:r>
                          <a:rPr lang="en-US">
                            <a:latin typeface="Cambria Math"/>
                          </a:rPr>
                          <m:t>1</m:t>
                        </m:r>
                      </m:sub>
                    </m:sSub>
                    <m:r>
                      <a:rPr lang="en-US" i="1">
                        <a:latin typeface="Cambria Math"/>
                      </a:rPr>
                      <m:t>:</m:t>
                    </m:r>
                    <m:sSub>
                      <m:sSubPr>
                        <m:ctrlPr>
                          <a:rPr lang="el-GR" i="1">
                            <a:latin typeface="Cambria Math"/>
                          </a:rPr>
                        </m:ctrlPr>
                      </m:sSubPr>
                      <m:e>
                        <m:r>
                          <m:rPr>
                            <m:sty m:val="p"/>
                          </m:rPr>
                          <a:rPr lang="el-GR">
                            <a:latin typeface="Cambria Math"/>
                          </a:rPr>
                          <m:t>μ</m:t>
                        </m:r>
                      </m:e>
                      <m:sub>
                        <m:r>
                          <a:rPr lang="el-GR">
                            <a:latin typeface="Cambria Math"/>
                          </a:rPr>
                          <m:t>1</m:t>
                        </m:r>
                      </m:sub>
                    </m:sSub>
                    <m:r>
                      <a:rPr lang="el-GR">
                        <a:latin typeface="Cambria Math"/>
                      </a:rPr>
                      <m:t>≠</m:t>
                    </m:r>
                    <m:sSub>
                      <m:sSubPr>
                        <m:ctrlPr>
                          <a:rPr lang="el-GR" i="1">
                            <a:latin typeface="Cambria Math"/>
                          </a:rPr>
                        </m:ctrlPr>
                      </m:sSubPr>
                      <m:e>
                        <m:r>
                          <m:rPr>
                            <m:sty m:val="p"/>
                          </m:rPr>
                          <a:rPr lang="el-GR">
                            <a:latin typeface="Cambria Math"/>
                          </a:rPr>
                          <m:t>μ</m:t>
                        </m:r>
                      </m:e>
                      <m:sub>
                        <m:r>
                          <a:rPr lang="el-GR">
                            <a:latin typeface="Cambria Math"/>
                          </a:rPr>
                          <m:t>2</m:t>
                        </m:r>
                      </m:sub>
                    </m:sSub>
                    <m:r>
                      <a:rPr lang="el-GR">
                        <a:latin typeface="Cambria Math"/>
                      </a:rPr>
                      <m:t> </m:t>
                    </m:r>
                  </m:oMath>
                </a14:m>
                <a:endParaRPr lang="el-GR" dirty="0"/>
              </a:p>
              <a:p>
                <a:endParaRPr lang="el-GR" dirty="0"/>
              </a:p>
            </p:txBody>
          </p:sp>
        </mc:Choice>
        <mc:Fallback>
          <p:sp>
            <p:nvSpPr>
              <p:cNvPr id="3" name="Θέση περιεχομένου 2"/>
              <p:cNvSpPr>
                <a:spLocks noGrp="1" noRot="1" noChangeAspect="1" noMove="1" noResize="1" noEditPoints="1" noAdjustHandles="1" noChangeArrowheads="1" noChangeShapeType="1" noTextEdit="1"/>
              </p:cNvSpPr>
              <p:nvPr>
                <p:ph idx="1"/>
              </p:nvPr>
            </p:nvSpPr>
            <p:spPr>
              <a:blipFill rotWithShape="1">
                <a:blip r:embed="rId2" cstate="print"/>
                <a:stretch>
                  <a:fillRect l="-815" t="-2156" r="-1630"/>
                </a:stretch>
              </a:blipFill>
            </p:spPr>
            <p:txBody>
              <a:bodyPr/>
              <a:lstStyle/>
              <a:p>
                <a:r>
                  <a:rPr lang="el-GR">
                    <a:noFill/>
                  </a:rPr>
                  <a:t> </a:t>
                </a:r>
              </a:p>
            </p:txBody>
          </p:sp>
        </mc:Fallback>
      </mc:AlternateContent>
    </p:spTree>
    <p:extLst>
      <p:ext uri="{BB962C8B-B14F-4D97-AF65-F5344CB8AC3E}">
        <p14:creationId xmlns:p14="http://schemas.microsoft.com/office/powerpoint/2010/main" xmlns="" val="1635900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Ο ενδιάμεσος έλεγχος </a:t>
            </a:r>
            <a:r>
              <a:rPr lang="el-GR" b="1" dirty="0"/>
              <a:t>του </a:t>
            </a:r>
            <a:r>
              <a:rPr lang="el-GR" b="1" dirty="0" err="1" smtClean="0"/>
              <a:t>Levene</a:t>
            </a:r>
            <a:endParaRPr lang="el-GR" b="1" dirty="0"/>
          </a:p>
        </p:txBody>
      </p:sp>
      <p:sp>
        <p:nvSpPr>
          <p:cNvPr id="3" name="Θέση περιεχομένου 2"/>
          <p:cNvSpPr>
            <a:spLocks noGrp="1"/>
          </p:cNvSpPr>
          <p:nvPr>
            <p:ph idx="1"/>
          </p:nvPr>
        </p:nvSpPr>
        <p:spPr/>
        <p:txBody>
          <a:bodyPr/>
          <a:lstStyle/>
          <a:p>
            <a:r>
              <a:rPr lang="el-GR" dirty="0" smtClean="0"/>
              <a:t>Υπάρχουν </a:t>
            </a:r>
            <a:r>
              <a:rPr lang="el-GR" dirty="0"/>
              <a:t>δύο εκδοχές, οι διασπορές να είναι ίσες ή άνισες</a:t>
            </a:r>
            <a:r>
              <a:rPr lang="el-GR" dirty="0" smtClean="0"/>
              <a:t>.</a:t>
            </a:r>
          </a:p>
          <a:p>
            <a:r>
              <a:rPr lang="el-GR" dirty="0" smtClean="0"/>
              <a:t>Αν </a:t>
            </a:r>
            <a:r>
              <a:rPr lang="en-US" dirty="0" smtClean="0"/>
              <a:t>sig&lt;0.05</a:t>
            </a:r>
            <a:r>
              <a:rPr lang="el-GR" dirty="0" smtClean="0"/>
              <a:t> οι διασπορές θεωρούνται άνισες συνεχίζουμε με την κάτω γραμμή του πίνακα αποτελεσμάτων του </a:t>
            </a:r>
            <a:r>
              <a:rPr lang="en-US" dirty="0" smtClean="0"/>
              <a:t>SPSS</a:t>
            </a:r>
            <a:r>
              <a:rPr lang="el-GR" dirty="0" smtClean="0"/>
              <a:t>.</a:t>
            </a:r>
            <a:endParaRPr lang="en-US" dirty="0" smtClean="0"/>
          </a:p>
          <a:p>
            <a:r>
              <a:rPr lang="el-GR" dirty="0" smtClean="0"/>
              <a:t>Αν </a:t>
            </a:r>
            <a:r>
              <a:rPr lang="en-US" dirty="0" smtClean="0"/>
              <a:t>sig&gt;=0.05 </a:t>
            </a:r>
            <a:r>
              <a:rPr lang="el-GR" dirty="0" smtClean="0"/>
              <a:t>οι διασπορές θεωρούνται ίσες και συνεχίζουμε με την πάνω γραμμή.</a:t>
            </a:r>
            <a:endParaRPr lang="el-GR" dirty="0"/>
          </a:p>
        </p:txBody>
      </p:sp>
    </p:spTree>
    <p:extLst>
      <p:ext uri="{BB962C8B-B14F-4D97-AF65-F5344CB8AC3E}">
        <p14:creationId xmlns:p14="http://schemas.microsoft.com/office/powerpoint/2010/main" xmlns="" val="36022293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Τελικό αποτέλεσμα και συμπέρασμα στο </a:t>
            </a:r>
            <a:r>
              <a:rPr lang="en-US" b="1" dirty="0" smtClean="0"/>
              <a:t>t-test</a:t>
            </a:r>
            <a:endParaRPr lang="el-GR" b="1" dirty="0"/>
          </a:p>
        </p:txBody>
      </p:sp>
      <p:sp>
        <p:nvSpPr>
          <p:cNvPr id="3" name="Θέση περιεχομένου 2"/>
          <p:cNvSpPr>
            <a:spLocks noGrp="1"/>
          </p:cNvSpPr>
          <p:nvPr>
            <p:ph idx="1"/>
          </p:nvPr>
        </p:nvSpPr>
        <p:spPr/>
        <p:txBody>
          <a:bodyPr>
            <a:normAutofit fontScale="92500" lnSpcReduction="20000"/>
          </a:bodyPr>
          <a:lstStyle/>
          <a:p>
            <a:r>
              <a:rPr lang="el-GR" dirty="0" smtClean="0"/>
              <a:t>Όποια </a:t>
            </a:r>
            <a:r>
              <a:rPr lang="el-GR" dirty="0"/>
              <a:t>γραμμή κι αν επιλέξουμε ανάλογα με το αποτέλεσμα του </a:t>
            </a:r>
            <a:r>
              <a:rPr lang="en-US" dirty="0"/>
              <a:t>test</a:t>
            </a:r>
            <a:r>
              <a:rPr lang="el-GR" dirty="0"/>
              <a:t> του </a:t>
            </a:r>
            <a:r>
              <a:rPr lang="en-US" dirty="0" err="1"/>
              <a:t>Levene</a:t>
            </a:r>
            <a:r>
              <a:rPr lang="el-GR" dirty="0"/>
              <a:t>  κοιτάζουμε αντίστοιχα πράγματα. Οι δείκτες που κοιτάζουμε είναι τρεις: </a:t>
            </a:r>
          </a:p>
          <a:p>
            <a:r>
              <a:rPr lang="en-US" dirty="0" smtClean="0"/>
              <a:t>t </a:t>
            </a:r>
            <a:r>
              <a:rPr lang="el-GR" dirty="0"/>
              <a:t>το στατιστικό του </a:t>
            </a:r>
            <a:r>
              <a:rPr lang="en-US" dirty="0"/>
              <a:t>test</a:t>
            </a:r>
            <a:r>
              <a:rPr lang="el-GR" dirty="0"/>
              <a:t>,</a:t>
            </a:r>
            <a:endParaRPr lang="en-US" dirty="0" smtClean="0"/>
          </a:p>
          <a:p>
            <a:r>
              <a:rPr lang="en-US" dirty="0" err="1" smtClean="0"/>
              <a:t>df</a:t>
            </a:r>
            <a:r>
              <a:rPr lang="en-US" dirty="0" smtClean="0"/>
              <a:t> </a:t>
            </a:r>
            <a:r>
              <a:rPr lang="el-GR" dirty="0"/>
              <a:t>βαθμοί ελευθερίας </a:t>
            </a:r>
            <a:endParaRPr lang="en-US" dirty="0" smtClean="0"/>
          </a:p>
          <a:p>
            <a:r>
              <a:rPr lang="en-US" dirty="0" smtClean="0"/>
              <a:t>sig </a:t>
            </a:r>
            <a:r>
              <a:rPr lang="el-GR" dirty="0"/>
              <a:t>είναι η στάθμη σημαντικότητας του </a:t>
            </a:r>
            <a:r>
              <a:rPr lang="en-US" dirty="0"/>
              <a:t>t</a:t>
            </a:r>
            <a:r>
              <a:rPr lang="el-GR" dirty="0"/>
              <a:t>-</a:t>
            </a:r>
            <a:r>
              <a:rPr lang="en-US" dirty="0" smtClean="0"/>
              <a:t>test</a:t>
            </a:r>
          </a:p>
          <a:p>
            <a:r>
              <a:rPr lang="el-GR" dirty="0" smtClean="0"/>
              <a:t>Αν </a:t>
            </a:r>
            <a:r>
              <a:rPr lang="en-US" dirty="0" smtClean="0"/>
              <a:t>p</a:t>
            </a:r>
            <a:r>
              <a:rPr lang="el-GR" dirty="0"/>
              <a:t>&lt;0,05 απορρίπτουμε την μηδενική υπόθεση της ισότητας των δύο μέσων τιμών, άρα θεωρούμε ότι οι δύο μέσες τιμές </a:t>
            </a:r>
            <a:r>
              <a:rPr lang="el-GR" dirty="0" smtClean="0"/>
              <a:t>διαφέρουν σε στάθμη σημαντικότητας 5%.</a:t>
            </a:r>
            <a:endParaRPr lang="en-US" dirty="0" smtClean="0"/>
          </a:p>
          <a:p>
            <a:endParaRPr lang="el-GR" dirty="0"/>
          </a:p>
        </p:txBody>
      </p:sp>
    </p:spTree>
    <p:extLst>
      <p:ext uri="{BB962C8B-B14F-4D97-AF65-F5344CB8AC3E}">
        <p14:creationId xmlns:p14="http://schemas.microsoft.com/office/powerpoint/2010/main" xmlns="" val="18889964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 </a:t>
            </a:r>
            <a:br>
              <a:rPr lang="el-GR" b="1" dirty="0"/>
            </a:br>
            <a:r>
              <a:rPr lang="en-US" b="1" dirty="0"/>
              <a:t>T</a:t>
            </a:r>
            <a:r>
              <a:rPr lang="el-GR" b="1" dirty="0"/>
              <a:t>-</a:t>
            </a:r>
            <a:r>
              <a:rPr lang="en-US" b="1" dirty="0"/>
              <a:t>test</a:t>
            </a:r>
            <a:r>
              <a:rPr lang="el-GR" b="1" dirty="0"/>
              <a:t> για παρατηρήσεις ανά </a:t>
            </a:r>
            <a:r>
              <a:rPr lang="el-GR" b="1" dirty="0" smtClean="0"/>
              <a:t>ζεύγη</a:t>
            </a:r>
            <a:endParaRPr lang="el-GR" b="1" dirty="0"/>
          </a:p>
        </p:txBody>
      </p:sp>
      <mc:AlternateContent xmlns:mc="http://schemas.openxmlformats.org/markup-compatibility/2006">
        <mc:Choice xmlns:a14="http://schemas.microsoft.com/office/drawing/2010/main" xmlns="" Requires="a14">
          <p:sp>
            <p:nvSpPr>
              <p:cNvPr id="3" name="Θέση περιεχομένου 2"/>
              <p:cNvSpPr>
                <a:spLocks noGrp="1"/>
              </p:cNvSpPr>
              <p:nvPr>
                <p:ph idx="1"/>
              </p:nvPr>
            </p:nvSpPr>
            <p:spPr/>
            <p:txBody>
              <a:bodyPr>
                <a:normAutofit fontScale="92500" lnSpcReduction="20000"/>
              </a:bodyPr>
              <a:lstStyle/>
              <a:p>
                <a:r>
                  <a:rPr lang="el-GR" dirty="0" smtClean="0"/>
                  <a:t>Τα δείγματα </a:t>
                </a:r>
                <a:r>
                  <a:rPr lang="el-GR" dirty="0"/>
                  <a:t>είναι </a:t>
                </a:r>
                <a:r>
                  <a:rPr lang="el-GR" dirty="0" smtClean="0"/>
                  <a:t>εξαρτημένα</a:t>
                </a:r>
                <a:endParaRPr lang="en-US" dirty="0" smtClean="0"/>
              </a:p>
              <a:p>
                <a:r>
                  <a:rPr lang="el-GR" dirty="0" smtClean="0"/>
                  <a:t>Ζεύγη </a:t>
                </a:r>
                <a:r>
                  <a:rPr lang="el-GR" dirty="0"/>
                  <a:t>τιμών συνήθως μιας μεταβλητής που μετριέται δύο φορές στα ίδια υποκείμενα έρευνας, αλλά γενικά μπορούν να προέρχονται από δύο μεταβλητές που έχει νόημα να </a:t>
                </a:r>
                <a:r>
                  <a:rPr lang="el-GR" dirty="0" smtClean="0"/>
                  <a:t>συγκριθούν</a:t>
                </a:r>
                <a:r>
                  <a:rPr lang="en-US" dirty="0" smtClean="0"/>
                  <a:t>.</a:t>
                </a:r>
                <a:r>
                  <a:rPr lang="el-GR" dirty="0" smtClean="0"/>
                  <a:t> </a:t>
                </a:r>
              </a:p>
              <a:p>
                <a:r>
                  <a:rPr lang="el-GR" dirty="0" smtClean="0"/>
                  <a:t>Κανονική κατανομή.</a:t>
                </a:r>
                <a:endParaRPr lang="en-US" dirty="0" smtClean="0"/>
              </a:p>
              <a:p>
                <a:r>
                  <a:rPr lang="el-GR" dirty="0" smtClean="0"/>
                  <a:t>Υποθέσεις:</a:t>
                </a:r>
                <a:endParaRPr lang="el-GR" dirty="0"/>
              </a:p>
              <a:p>
                <a14:m>
                  <m:oMath xmlns:m="http://schemas.openxmlformats.org/officeDocument/2006/math">
                    <m:sSub>
                      <m:sSubPr>
                        <m:ctrlPr>
                          <a:rPr lang="el-GR" i="1">
                            <a:latin typeface="Cambria Math"/>
                          </a:rPr>
                        </m:ctrlPr>
                      </m:sSubPr>
                      <m:e>
                        <m:r>
                          <m:rPr>
                            <m:sty m:val="p"/>
                          </m:rPr>
                          <a:rPr lang="en-US">
                            <a:latin typeface="Cambria Math"/>
                          </a:rPr>
                          <m:t>H</m:t>
                        </m:r>
                      </m:e>
                      <m:sub>
                        <m:r>
                          <a:rPr lang="en-US">
                            <a:latin typeface="Cambria Math"/>
                          </a:rPr>
                          <m:t>0</m:t>
                        </m:r>
                      </m:sub>
                    </m:sSub>
                    <m:r>
                      <a:rPr lang="en-US">
                        <a:latin typeface="Cambria Math"/>
                      </a:rPr>
                      <m:t>:</m:t>
                    </m:r>
                    <m:sSub>
                      <m:sSubPr>
                        <m:ctrlPr>
                          <a:rPr lang="el-GR" i="1">
                            <a:latin typeface="Cambria Math"/>
                          </a:rPr>
                        </m:ctrlPr>
                      </m:sSubPr>
                      <m:e>
                        <m:r>
                          <m:rPr>
                            <m:sty m:val="p"/>
                          </m:rPr>
                          <a:rPr lang="el-GR">
                            <a:latin typeface="Cambria Math"/>
                          </a:rPr>
                          <m:t>μ</m:t>
                        </m:r>
                      </m:e>
                      <m:sub>
                        <m:r>
                          <a:rPr lang="el-GR">
                            <a:latin typeface="Cambria Math"/>
                          </a:rPr>
                          <m:t>1</m:t>
                        </m:r>
                      </m:sub>
                    </m:sSub>
                    <m:r>
                      <a:rPr lang="el-GR">
                        <a:latin typeface="Cambria Math"/>
                      </a:rPr>
                      <m:t>=</m:t>
                    </m:r>
                    <m:sSub>
                      <m:sSubPr>
                        <m:ctrlPr>
                          <a:rPr lang="el-GR" i="1">
                            <a:latin typeface="Cambria Math"/>
                          </a:rPr>
                        </m:ctrlPr>
                      </m:sSubPr>
                      <m:e>
                        <m:r>
                          <m:rPr>
                            <m:sty m:val="p"/>
                          </m:rPr>
                          <a:rPr lang="el-GR">
                            <a:latin typeface="Cambria Math"/>
                          </a:rPr>
                          <m:t>μ</m:t>
                        </m:r>
                      </m:e>
                      <m:sub>
                        <m:r>
                          <a:rPr lang="el-GR">
                            <a:latin typeface="Cambria Math"/>
                          </a:rPr>
                          <m:t>2</m:t>
                        </m:r>
                      </m:sub>
                    </m:sSub>
                  </m:oMath>
                </a14:m>
                <a:endParaRPr lang="el-GR" dirty="0"/>
              </a:p>
              <a:p>
                <a14:m>
                  <m:oMath xmlns:m="http://schemas.openxmlformats.org/officeDocument/2006/math">
                    <m:sSub>
                      <m:sSubPr>
                        <m:ctrlPr>
                          <a:rPr lang="el-GR" i="1">
                            <a:latin typeface="Cambria Math"/>
                          </a:rPr>
                        </m:ctrlPr>
                      </m:sSubPr>
                      <m:e>
                        <m:r>
                          <m:rPr>
                            <m:sty m:val="p"/>
                          </m:rPr>
                          <a:rPr lang="en-US">
                            <a:latin typeface="Cambria Math"/>
                          </a:rPr>
                          <m:t>H</m:t>
                        </m:r>
                      </m:e>
                      <m:sub>
                        <m:r>
                          <a:rPr lang="en-US">
                            <a:latin typeface="Cambria Math"/>
                          </a:rPr>
                          <m:t>1</m:t>
                        </m:r>
                      </m:sub>
                    </m:sSub>
                    <m:r>
                      <a:rPr lang="en-US" i="1">
                        <a:latin typeface="Cambria Math"/>
                      </a:rPr>
                      <m:t>:</m:t>
                    </m:r>
                    <m:sSub>
                      <m:sSubPr>
                        <m:ctrlPr>
                          <a:rPr lang="el-GR" i="1">
                            <a:latin typeface="Cambria Math"/>
                          </a:rPr>
                        </m:ctrlPr>
                      </m:sSubPr>
                      <m:e>
                        <m:r>
                          <m:rPr>
                            <m:sty m:val="p"/>
                          </m:rPr>
                          <a:rPr lang="el-GR">
                            <a:latin typeface="Cambria Math"/>
                          </a:rPr>
                          <m:t>μ</m:t>
                        </m:r>
                      </m:e>
                      <m:sub>
                        <m:r>
                          <a:rPr lang="el-GR">
                            <a:latin typeface="Cambria Math"/>
                          </a:rPr>
                          <m:t>1</m:t>
                        </m:r>
                      </m:sub>
                    </m:sSub>
                    <m:r>
                      <a:rPr lang="el-GR">
                        <a:latin typeface="Cambria Math"/>
                      </a:rPr>
                      <m:t>≠</m:t>
                    </m:r>
                    <m:sSub>
                      <m:sSubPr>
                        <m:ctrlPr>
                          <a:rPr lang="el-GR" i="1">
                            <a:latin typeface="Cambria Math"/>
                          </a:rPr>
                        </m:ctrlPr>
                      </m:sSubPr>
                      <m:e>
                        <m:r>
                          <m:rPr>
                            <m:sty m:val="p"/>
                          </m:rPr>
                          <a:rPr lang="el-GR">
                            <a:latin typeface="Cambria Math"/>
                          </a:rPr>
                          <m:t>μ</m:t>
                        </m:r>
                      </m:e>
                      <m:sub>
                        <m:r>
                          <a:rPr lang="el-GR">
                            <a:latin typeface="Cambria Math"/>
                          </a:rPr>
                          <m:t>2</m:t>
                        </m:r>
                      </m:sub>
                    </m:sSub>
                    <m:r>
                      <a:rPr lang="el-GR">
                        <a:latin typeface="Cambria Math"/>
                      </a:rPr>
                      <m:t> </m:t>
                    </m:r>
                  </m:oMath>
                </a14:m>
                <a:endParaRPr lang="el-GR" dirty="0"/>
              </a:p>
              <a:p>
                <a:endParaRPr lang="el-GR" dirty="0"/>
              </a:p>
            </p:txBody>
          </p:sp>
        </mc:Choice>
        <mc:Fallback>
          <p:sp>
            <p:nvSpPr>
              <p:cNvPr id="3" name="Θέση περιεχομένου 2"/>
              <p:cNvSpPr>
                <a:spLocks noGrp="1" noRot="1" noChangeAspect="1" noMove="1" noResize="1" noEditPoints="1" noAdjustHandles="1" noChangeArrowheads="1" noChangeShapeType="1" noTextEdit="1"/>
              </p:cNvSpPr>
              <p:nvPr>
                <p:ph idx="1"/>
              </p:nvPr>
            </p:nvSpPr>
            <p:spPr>
              <a:blipFill rotWithShape="1">
                <a:blip r:embed="rId2" cstate="print"/>
                <a:stretch>
                  <a:fillRect l="-1481" t="-3504"/>
                </a:stretch>
              </a:blipFill>
            </p:spPr>
            <p:txBody>
              <a:bodyPr/>
              <a:lstStyle/>
              <a:p>
                <a:r>
                  <a:rPr lang="el-GR">
                    <a:noFill/>
                  </a:rPr>
                  <a:t> </a:t>
                </a:r>
              </a:p>
            </p:txBody>
          </p:sp>
        </mc:Fallback>
      </mc:AlternateContent>
    </p:spTree>
    <p:extLst>
      <p:ext uri="{BB962C8B-B14F-4D97-AF65-F5344CB8AC3E}">
        <p14:creationId xmlns:p14="http://schemas.microsoft.com/office/powerpoint/2010/main" xmlns="" val="3304162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Αποτελέσματα </a:t>
            </a:r>
            <a:endParaRPr lang="el-GR" b="1" dirty="0"/>
          </a:p>
        </p:txBody>
      </p:sp>
      <p:sp>
        <p:nvSpPr>
          <p:cNvPr id="3" name="Θέση περιεχομένου 2"/>
          <p:cNvSpPr>
            <a:spLocks noGrp="1"/>
          </p:cNvSpPr>
          <p:nvPr>
            <p:ph idx="1"/>
          </p:nvPr>
        </p:nvSpPr>
        <p:spPr/>
        <p:txBody>
          <a:bodyPr/>
          <a:lstStyle/>
          <a:p>
            <a:r>
              <a:rPr lang="el-GR" dirty="0" smtClean="0"/>
              <a:t>Τιμή του </a:t>
            </a:r>
            <a:r>
              <a:rPr lang="el-GR" dirty="0"/>
              <a:t>στατιστικού </a:t>
            </a:r>
            <a:r>
              <a:rPr lang="en-US" dirty="0"/>
              <a:t>t</a:t>
            </a:r>
            <a:r>
              <a:rPr lang="el-GR" dirty="0"/>
              <a:t>, </a:t>
            </a:r>
            <a:endParaRPr lang="el-GR" dirty="0" smtClean="0"/>
          </a:p>
          <a:p>
            <a:r>
              <a:rPr lang="el-GR" dirty="0" smtClean="0"/>
              <a:t>Οι βαθμοί </a:t>
            </a:r>
            <a:r>
              <a:rPr lang="el-GR" dirty="0"/>
              <a:t>ελευθερίας της </a:t>
            </a:r>
            <a:r>
              <a:rPr lang="en-US" dirty="0"/>
              <a:t>t</a:t>
            </a:r>
            <a:r>
              <a:rPr lang="el-GR" dirty="0"/>
              <a:t>-κατανομής, που αυτό ακολουθεί, και </a:t>
            </a:r>
            <a:endParaRPr lang="el-GR" dirty="0" smtClean="0"/>
          </a:p>
          <a:p>
            <a:r>
              <a:rPr lang="el-GR" dirty="0" smtClean="0"/>
              <a:t>Η στάθμη </a:t>
            </a:r>
            <a:r>
              <a:rPr lang="el-GR" dirty="0"/>
              <a:t>σημαντικότητάς του </a:t>
            </a:r>
            <a:r>
              <a:rPr lang="en-US" dirty="0"/>
              <a:t>p</a:t>
            </a:r>
            <a:r>
              <a:rPr lang="el-GR" dirty="0"/>
              <a:t> (Sig.(2-tailed</a:t>
            </a:r>
            <a:r>
              <a:rPr lang="el-GR" dirty="0" smtClean="0"/>
              <a:t>)).</a:t>
            </a:r>
            <a:endParaRPr lang="en-US" dirty="0" smtClean="0"/>
          </a:p>
          <a:p>
            <a:r>
              <a:rPr lang="el-GR" dirty="0"/>
              <a:t>Όταν </a:t>
            </a:r>
            <a:r>
              <a:rPr lang="en-US" dirty="0"/>
              <a:t>p</a:t>
            </a:r>
            <a:r>
              <a:rPr lang="el-GR" dirty="0"/>
              <a:t>&lt;0,05 τότε απορρίπτουμε τη μηδενική υπόθεση και θεωρούμε ότι οι μέσες τιμές </a:t>
            </a:r>
            <a:r>
              <a:rPr lang="el-GR" dirty="0" smtClean="0"/>
              <a:t>διαφέρουν.</a:t>
            </a:r>
            <a:endParaRPr lang="el-GR" dirty="0"/>
          </a:p>
        </p:txBody>
      </p:sp>
    </p:spTree>
    <p:extLst>
      <p:ext uri="{BB962C8B-B14F-4D97-AF65-F5344CB8AC3E}">
        <p14:creationId xmlns:p14="http://schemas.microsoft.com/office/powerpoint/2010/main" xmlns="" val="2226515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O έλεγχος ανάλυσης της διασποράς (ANOVA</a:t>
            </a:r>
            <a:r>
              <a:rPr lang="el-GR" b="1" dirty="0" smtClean="0"/>
              <a:t>)</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smtClean="0"/>
              <a:t>Διαπίστωση της </a:t>
            </a:r>
            <a:r>
              <a:rPr lang="el-GR" dirty="0"/>
              <a:t>ύπαρξης στατιστικά σημαντικών διαφορών ανάμεσα σε ομάδες υποκειμένων (συνήθως πάνω από δύο) σε σχέση με μια ποσοτική μεταβλητή. </a:t>
            </a:r>
            <a:endParaRPr lang="el-GR" dirty="0" smtClean="0"/>
          </a:p>
          <a:p>
            <a:r>
              <a:rPr lang="el-GR" dirty="0" smtClean="0"/>
              <a:t>Είναι </a:t>
            </a:r>
            <a:r>
              <a:rPr lang="el-GR" dirty="0"/>
              <a:t>μια γενίκευση του </a:t>
            </a:r>
            <a:r>
              <a:rPr lang="en-US" dirty="0"/>
              <a:t>t</a:t>
            </a:r>
            <a:r>
              <a:rPr lang="el-GR" dirty="0"/>
              <a:t>-</a:t>
            </a:r>
            <a:r>
              <a:rPr lang="en-US" dirty="0"/>
              <a:t>test </a:t>
            </a:r>
            <a:r>
              <a:rPr lang="el-GR" dirty="0"/>
              <a:t>ανεξάρτητων δειγμάτων. Οι ομάδες σχηματίζονται και αντιστοιχούν στις τιμές-κατηγορίες μιας διακριτής μεταβλητής. </a:t>
            </a:r>
            <a:endParaRPr lang="en-US" dirty="0" smtClean="0"/>
          </a:p>
          <a:p>
            <a:r>
              <a:rPr lang="el-GR" dirty="0" smtClean="0"/>
              <a:t>Προϋπόθεση για </a:t>
            </a:r>
            <a:r>
              <a:rPr lang="el-GR" dirty="0"/>
              <a:t>την εφαρμογή ανάλυσης διακύμανσης είναι τα δείγματα – ομάδες να είναι τυχαία επιλεγμένα από κανονικούς πληθυσμούς με ίσες διασπορές. </a:t>
            </a:r>
          </a:p>
          <a:p>
            <a:endParaRPr lang="el-GR" dirty="0"/>
          </a:p>
        </p:txBody>
      </p:sp>
    </p:spTree>
    <p:extLst>
      <p:ext uri="{BB962C8B-B14F-4D97-AF65-F5344CB8AC3E}">
        <p14:creationId xmlns:p14="http://schemas.microsoft.com/office/powerpoint/2010/main" xmlns="" val="33336388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ANOVA</a:t>
            </a:r>
          </a:p>
        </p:txBody>
      </p:sp>
      <p:sp>
        <p:nvSpPr>
          <p:cNvPr id="3" name="Θέση περιεχομένου 2"/>
          <p:cNvSpPr>
            <a:spLocks noGrp="1"/>
          </p:cNvSpPr>
          <p:nvPr>
            <p:ph idx="1"/>
          </p:nvPr>
        </p:nvSpPr>
        <p:spPr/>
        <p:txBody>
          <a:bodyPr>
            <a:normAutofit/>
          </a:bodyPr>
          <a:lstStyle/>
          <a:p>
            <a:r>
              <a:rPr lang="el-GR" dirty="0"/>
              <a:t>Το ερώτημα που συνήθως τίθεται είναι αν υπάρχει στατιστικά σημαντική διαφορά της ποσοτικής μεταβλητής ανάμεσα στις ομάδες. </a:t>
            </a:r>
            <a:endParaRPr lang="el-GR" dirty="0" smtClean="0"/>
          </a:p>
          <a:p>
            <a:r>
              <a:rPr lang="el-GR" dirty="0" smtClean="0"/>
              <a:t>Μετασχηματίζουμε  </a:t>
            </a:r>
            <a:r>
              <a:rPr lang="el-GR" dirty="0"/>
              <a:t>το ερώτημα ώστε να ελέγξουμε αν οι μέσες τιμές της ποσοτικής μεταβλητής, από κάθε πληθυσμό από τον οποίο πήραμε τα δείγματα, είναι ίσες μεταξύ τους, έναντι της εναλλακτικής ότι διαφέρουν. </a:t>
            </a:r>
          </a:p>
          <a:p>
            <a:endParaRPr lang="el-GR" dirty="0"/>
          </a:p>
        </p:txBody>
      </p:sp>
    </p:spTree>
    <p:extLst>
      <p:ext uri="{BB962C8B-B14F-4D97-AF65-F5344CB8AC3E}">
        <p14:creationId xmlns:p14="http://schemas.microsoft.com/office/powerpoint/2010/main" xmlns="" val="31300656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ANOVA</a:t>
            </a:r>
          </a:p>
        </p:txBody>
      </p:sp>
      <p:sp>
        <p:nvSpPr>
          <p:cNvPr id="3" name="Θέση περιεχομένου 2"/>
          <p:cNvSpPr>
            <a:spLocks noGrp="1"/>
          </p:cNvSpPr>
          <p:nvPr>
            <p:ph idx="1"/>
          </p:nvPr>
        </p:nvSpPr>
        <p:spPr/>
        <p:txBody>
          <a:bodyPr>
            <a:normAutofit fontScale="70000" lnSpcReduction="20000"/>
          </a:bodyPr>
          <a:lstStyle/>
          <a:p>
            <a:r>
              <a:rPr lang="el-GR" dirty="0"/>
              <a:t>Η μέθοδος παράγει ένα στατιστικό F που </a:t>
            </a:r>
            <a:r>
              <a:rPr lang="el-GR" dirty="0" smtClean="0"/>
              <a:t>συνοδεύεται </a:t>
            </a:r>
            <a:r>
              <a:rPr lang="el-GR" dirty="0"/>
              <a:t>από επίπεδο ή στάθμη σημαντικότητας p. </a:t>
            </a:r>
            <a:endParaRPr lang="el-GR" dirty="0" smtClean="0"/>
          </a:p>
          <a:p>
            <a:r>
              <a:rPr lang="el-GR" dirty="0" smtClean="0"/>
              <a:t>Κατά </a:t>
            </a:r>
            <a:r>
              <a:rPr lang="el-GR" dirty="0"/>
              <a:t>σύμβαση αν η τιμή του p είναι μικρότερη του 0,05 μπορούμε να αποφανθούμε ότι οι ομάδες διαφέρουν στατιστικά σημαντικά.</a:t>
            </a:r>
          </a:p>
          <a:p>
            <a:r>
              <a:rPr lang="el-GR" dirty="0" smtClean="0"/>
              <a:t>O </a:t>
            </a:r>
            <a:r>
              <a:rPr lang="el-GR" dirty="0"/>
              <a:t>έλεγχος μπορεί να συνεχιστεί με εκ των υστέρων ελέγχους ομάδων ανά δύο (</a:t>
            </a:r>
            <a:r>
              <a:rPr lang="el-GR" dirty="0" err="1"/>
              <a:t>post</a:t>
            </a:r>
            <a:r>
              <a:rPr lang="el-GR" dirty="0"/>
              <a:t> </a:t>
            </a:r>
            <a:r>
              <a:rPr lang="el-GR" dirty="0" err="1"/>
              <a:t>hoc</a:t>
            </a:r>
            <a:r>
              <a:rPr lang="el-GR" dirty="0"/>
              <a:t> </a:t>
            </a:r>
            <a:r>
              <a:rPr lang="el-GR" dirty="0" err="1"/>
              <a:t>tests</a:t>
            </a:r>
            <a:r>
              <a:rPr lang="el-GR" dirty="0"/>
              <a:t>), με τους οποίους μπορούμε να συμπεράνουμε με λεπτομέρεια ποιες συγκεκριμένα ομάδες διαφοροποιούνται στατιστικά σημαντικά από τις άλλες.</a:t>
            </a:r>
          </a:p>
          <a:p>
            <a:r>
              <a:rPr lang="el-GR" dirty="0"/>
              <a:t>Μια ένδειξη του μεγέθους της επίδρασης της ανεξάρτητης (κατηγορικής) μεταβλητής είναι το η². </a:t>
            </a:r>
            <a:r>
              <a:rPr lang="el-GR" dirty="0" smtClean="0"/>
              <a:t>Δείχνει </a:t>
            </a:r>
            <a:r>
              <a:rPr lang="el-GR" dirty="0"/>
              <a:t>πόσο η ανεξάρτητη μεταβλητή επιδρά στην </a:t>
            </a:r>
            <a:r>
              <a:rPr lang="el-GR" dirty="0" smtClean="0"/>
              <a:t>εξαρτημένη.</a:t>
            </a:r>
          </a:p>
          <a:p>
            <a:r>
              <a:rPr lang="el-GR" dirty="0" smtClean="0"/>
              <a:t>Το </a:t>
            </a:r>
            <a:r>
              <a:rPr lang="el-GR" dirty="0"/>
              <a:t>η² </a:t>
            </a:r>
            <a:r>
              <a:rPr lang="el-GR" dirty="0" smtClean="0"/>
              <a:t> </a:t>
            </a:r>
            <a:r>
              <a:rPr lang="el-GR" dirty="0"/>
              <a:t>για την ανάλυση διακύμανσης με έναν παράγοντα αν είναι κοντά στο 0,01 δείχνει μικρή επίδραση, αν είναι κοντά στο 0,06 δείχνει μέτρια και αν είναι κοντά ή μεγαλύτερο από 0,14 δείχνει μεγάλη επίδραση. </a:t>
            </a:r>
          </a:p>
          <a:p>
            <a:endParaRPr lang="el-GR" dirty="0"/>
          </a:p>
        </p:txBody>
      </p:sp>
    </p:spTree>
    <p:extLst>
      <p:ext uri="{BB962C8B-B14F-4D97-AF65-F5344CB8AC3E}">
        <p14:creationId xmlns:p14="http://schemas.microsoft.com/office/powerpoint/2010/main" xmlns="" val="14616568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O έλεγχος </a:t>
            </a:r>
            <a:r>
              <a:rPr lang="el-GR" b="1" dirty="0" smtClean="0"/>
              <a:t>χ</a:t>
            </a:r>
            <a:r>
              <a:rPr lang="el-GR" b="1" baseline="30000" dirty="0" smtClean="0"/>
              <a:t>2</a:t>
            </a:r>
            <a:endParaRPr lang="el-GR" b="1" dirty="0"/>
          </a:p>
        </p:txBody>
      </p:sp>
      <p:sp>
        <p:nvSpPr>
          <p:cNvPr id="3" name="Θέση περιεχομένου 2"/>
          <p:cNvSpPr>
            <a:spLocks noGrp="1"/>
          </p:cNvSpPr>
          <p:nvPr>
            <p:ph idx="1"/>
          </p:nvPr>
        </p:nvSpPr>
        <p:spPr/>
        <p:txBody>
          <a:bodyPr>
            <a:normAutofit fontScale="92500"/>
          </a:bodyPr>
          <a:lstStyle/>
          <a:p>
            <a:r>
              <a:rPr lang="el-GR" dirty="0" smtClean="0"/>
              <a:t>Αφορά τη </a:t>
            </a:r>
            <a:r>
              <a:rPr lang="el-GR" dirty="0"/>
              <a:t>διαπίστωση της ύπαρξης στατιστικής εξάρτησης ή ανεξαρτησίας δύο διακριτών μεταβλητών. </a:t>
            </a:r>
            <a:endParaRPr lang="en-US" dirty="0" smtClean="0"/>
          </a:p>
          <a:p>
            <a:r>
              <a:rPr lang="el-GR" dirty="0" smtClean="0"/>
              <a:t>Κατασκευάζεται </a:t>
            </a:r>
            <a:r>
              <a:rPr lang="el-GR" dirty="0"/>
              <a:t>ένας πίνακας συνάφειας των δύο μεταβλητών με γραμμές και στήλες που σχηματίζονται από τις κατηγορίες των δύο μεταβλητών. </a:t>
            </a:r>
            <a:endParaRPr lang="en-US" dirty="0" smtClean="0"/>
          </a:p>
          <a:p>
            <a:r>
              <a:rPr lang="el-GR" dirty="0" smtClean="0"/>
              <a:t>Τα </a:t>
            </a:r>
            <a:r>
              <a:rPr lang="el-GR" dirty="0"/>
              <a:t>κελιά του πίνακα περιέχουν τις συχνότητες της από κοινού κατανομής των δύο μεταβλητών.</a:t>
            </a:r>
          </a:p>
          <a:p>
            <a:endParaRPr lang="el-GR" dirty="0"/>
          </a:p>
          <a:p>
            <a:endParaRPr lang="el-GR" dirty="0"/>
          </a:p>
        </p:txBody>
      </p:sp>
    </p:spTree>
    <p:extLst>
      <p:ext uri="{BB962C8B-B14F-4D97-AF65-F5344CB8AC3E}">
        <p14:creationId xmlns:p14="http://schemas.microsoft.com/office/powerpoint/2010/main" xmlns="" val="2229457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47500" lnSpcReduction="20000"/>
          </a:bodyPr>
          <a:lstStyle/>
          <a:p>
            <a:r>
              <a:rPr lang="el-GR" dirty="0"/>
              <a:t>Κωδικοποίηση δεδομένων</a:t>
            </a:r>
            <a:endParaRPr lang="el-GR" b="1" dirty="0"/>
          </a:p>
          <a:p>
            <a:r>
              <a:rPr lang="el-GR" dirty="0"/>
              <a:t>Εισαγωγή των δεδομένων στο ηλεκτρονικό υπολογιστή</a:t>
            </a:r>
          </a:p>
          <a:p>
            <a:r>
              <a:rPr lang="el-GR" dirty="0"/>
              <a:t>Στατιστική επεξεργασία</a:t>
            </a:r>
          </a:p>
          <a:p>
            <a:r>
              <a:rPr lang="el-GR" dirty="0"/>
              <a:t>Πίνακες συχνοτήτων</a:t>
            </a:r>
          </a:p>
          <a:p>
            <a:r>
              <a:rPr lang="el-GR" dirty="0"/>
              <a:t>Περιγραφικά στατιστικά ποσοτικών μεταβλητών</a:t>
            </a:r>
          </a:p>
          <a:p>
            <a:r>
              <a:rPr lang="el-GR" dirty="0"/>
              <a:t>Έλεγχοι υποθέσεων</a:t>
            </a:r>
          </a:p>
          <a:p>
            <a:r>
              <a:rPr lang="el-GR" dirty="0"/>
              <a:t>Έλεγχος ισότητας μέσων τιμών (T-</a:t>
            </a:r>
            <a:r>
              <a:rPr lang="el-GR" dirty="0" err="1"/>
              <a:t>tes</a:t>
            </a:r>
            <a:r>
              <a:rPr lang="el-GR" dirty="0"/>
              <a:t>t)</a:t>
            </a:r>
          </a:p>
          <a:p>
            <a:r>
              <a:rPr lang="en-US" dirty="0"/>
              <a:t>T</a:t>
            </a:r>
            <a:r>
              <a:rPr lang="el-GR" dirty="0"/>
              <a:t>-</a:t>
            </a:r>
            <a:r>
              <a:rPr lang="en-US" dirty="0"/>
              <a:t>test</a:t>
            </a:r>
            <a:r>
              <a:rPr lang="el-GR" dirty="0"/>
              <a:t> για παρατηρήσεις ανά ζεύγη</a:t>
            </a:r>
          </a:p>
          <a:p>
            <a:r>
              <a:rPr lang="el-GR" dirty="0"/>
              <a:t>O έλεγχος ανάλυσης της διασποράς (ANOVA)</a:t>
            </a:r>
          </a:p>
          <a:p>
            <a:r>
              <a:rPr lang="el-GR" dirty="0"/>
              <a:t>O έλεγχος χ</a:t>
            </a:r>
            <a:r>
              <a:rPr lang="el-GR" baseline="30000" dirty="0"/>
              <a:t>2</a:t>
            </a:r>
            <a:endParaRPr lang="el-GR" dirty="0"/>
          </a:p>
          <a:p>
            <a:r>
              <a:rPr lang="el-GR" dirty="0"/>
              <a:t>O συντελεστής γραμμικής συσχέτισης r του </a:t>
            </a:r>
            <a:r>
              <a:rPr lang="el-GR" dirty="0" err="1"/>
              <a:t>Pearson</a:t>
            </a:r>
            <a:endParaRPr lang="el-GR" dirty="0"/>
          </a:p>
          <a:p>
            <a:r>
              <a:rPr lang="el-GR" dirty="0"/>
              <a:t>Ανάλυση γραμμικής παλινδρόμησης</a:t>
            </a:r>
          </a:p>
          <a:p>
            <a:r>
              <a:rPr lang="el-GR" dirty="0"/>
              <a:t>Η μέθοδος </a:t>
            </a:r>
            <a:r>
              <a:rPr lang="en-US" dirty="0"/>
              <a:t>Stepwise</a:t>
            </a:r>
            <a:endParaRPr lang="el-GR" dirty="0"/>
          </a:p>
          <a:p>
            <a:r>
              <a:rPr lang="el-GR" dirty="0"/>
              <a:t>Κατασκευή και χρήση ψευδομεταβλητών στην παλινδρόμηση</a:t>
            </a:r>
          </a:p>
          <a:p>
            <a:r>
              <a:rPr lang="el-GR" dirty="0"/>
              <a:t>Ιεραρχική παλινδρόμηση</a:t>
            </a:r>
          </a:p>
          <a:p>
            <a:r>
              <a:rPr lang="el-GR" dirty="0"/>
              <a:t>Έλεγχος προϋποθέσεων της παλινδρόμησης</a:t>
            </a:r>
          </a:p>
          <a:p>
            <a:r>
              <a:rPr lang="el-GR" dirty="0"/>
              <a:t>Ανάλυση κυρίων συνιστωσών</a:t>
            </a:r>
            <a:r>
              <a:rPr lang="en-US" dirty="0"/>
              <a:t> (Principal Components Analysis-PCA)</a:t>
            </a:r>
            <a:endParaRPr lang="el-GR"/>
          </a:p>
          <a:p>
            <a:pPr marL="0" indent="0">
              <a:buNone/>
            </a:pPr>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Έλεγχος χ</a:t>
            </a:r>
            <a:r>
              <a:rPr lang="el-GR" b="1" baseline="30000" dirty="0" smtClean="0"/>
              <a:t>2</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smtClean="0"/>
              <a:t>Παρατηρούμενες συχνότητες.</a:t>
            </a:r>
          </a:p>
          <a:p>
            <a:r>
              <a:rPr lang="el-GR" dirty="0" smtClean="0"/>
              <a:t>Αναμενόμενες συχνότητες.</a:t>
            </a:r>
          </a:p>
          <a:p>
            <a:r>
              <a:rPr lang="el-GR" dirty="0"/>
              <a:t>Υπολογίζεται το στατιστικό χ</a:t>
            </a:r>
            <a:r>
              <a:rPr lang="el-GR" baseline="30000" dirty="0"/>
              <a:t>2</a:t>
            </a:r>
            <a:r>
              <a:rPr lang="el-GR" dirty="0"/>
              <a:t> που συνυπολογίζει τα τετράγωνα των αποστάσεων ανάμεσα στις παρατηρούμενες και αναμενόμενες συχνότητες. </a:t>
            </a:r>
            <a:endParaRPr lang="el-GR" dirty="0" smtClean="0"/>
          </a:p>
          <a:p>
            <a:r>
              <a:rPr lang="el-GR" dirty="0" smtClean="0"/>
              <a:t>Αυτό </a:t>
            </a:r>
            <a:r>
              <a:rPr lang="el-GR" dirty="0"/>
              <a:t>ακολουθεί τη Χ</a:t>
            </a:r>
            <a:r>
              <a:rPr lang="el-GR" baseline="30000" dirty="0"/>
              <a:t>2</a:t>
            </a:r>
            <a:r>
              <a:rPr lang="el-GR" dirty="0"/>
              <a:t> κατανομή με βαθμούς ελευθερίας (R-1)·(C-1), όπου R είναι ο αριθμός των γραμμών του πίνακα συνάφειας και C ο αριθμός των στηλών. </a:t>
            </a:r>
            <a:endParaRPr lang="el-GR" dirty="0" smtClean="0"/>
          </a:p>
          <a:p>
            <a:r>
              <a:rPr lang="el-GR" dirty="0" smtClean="0"/>
              <a:t>Συνοδεύεται </a:t>
            </a:r>
            <a:r>
              <a:rPr lang="el-GR" dirty="0"/>
              <a:t>από μια αντίστοιχη στάθμη σημαντικότητας που εκφράζει την πιθανότητα να κάνουμε λάθος αν απορρίψουμε τη μηδενική υπόθεση. </a:t>
            </a:r>
            <a:endParaRPr lang="el-GR" dirty="0" smtClean="0"/>
          </a:p>
          <a:p>
            <a:r>
              <a:rPr lang="el-GR" dirty="0" smtClean="0"/>
              <a:t>Απορρίπτουμε </a:t>
            </a:r>
            <a:r>
              <a:rPr lang="el-GR" dirty="0"/>
              <a:t>τη μηδενική υπόθεση και δεχόμαστε ότι οι δύο μεταβλητές είναι στατιστικά εξαρτημένες μεταξύ τους όταν η στάθμη σημαντικότητας είναι μικρότερη του 0,05.</a:t>
            </a:r>
          </a:p>
          <a:p>
            <a:endParaRPr lang="el-GR" dirty="0"/>
          </a:p>
        </p:txBody>
      </p:sp>
    </p:spTree>
    <p:extLst>
      <p:ext uri="{BB962C8B-B14F-4D97-AF65-F5344CB8AC3E}">
        <p14:creationId xmlns:p14="http://schemas.microsoft.com/office/powerpoint/2010/main" xmlns="" val="28300807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n-US" b="1" dirty="0"/>
              <a:t> </a:t>
            </a:r>
            <a:r>
              <a:rPr lang="el-GR" b="1" dirty="0"/>
              <a:t/>
            </a:r>
            <a:br>
              <a:rPr lang="el-GR" b="1" dirty="0"/>
            </a:br>
            <a:r>
              <a:rPr lang="el-GR" b="1" dirty="0"/>
              <a:t>O συντελεστής γραμμικής συσχέτισης r του </a:t>
            </a:r>
            <a:r>
              <a:rPr lang="el-GR" b="1" dirty="0" err="1"/>
              <a:t>Pearson</a:t>
            </a:r>
            <a:r>
              <a:rPr lang="el-GR" b="1" dirty="0"/>
              <a:t/>
            </a:r>
            <a:br>
              <a:rPr lang="el-GR" b="1" dirty="0"/>
            </a:b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smtClean="0"/>
              <a:t>Διαδεδομένο μέτρο </a:t>
            </a:r>
            <a:r>
              <a:rPr lang="el-GR" dirty="0"/>
              <a:t>της γραμμικής συσχέτισης μεταξύ δύο ποσοτικών μεταβλητών. </a:t>
            </a:r>
            <a:endParaRPr lang="el-GR" dirty="0" smtClean="0"/>
          </a:p>
          <a:p>
            <a:r>
              <a:rPr lang="el-GR" dirty="0" smtClean="0"/>
              <a:t>Παίρνει </a:t>
            </a:r>
            <a:r>
              <a:rPr lang="el-GR" dirty="0"/>
              <a:t>τιμές από –1 έως 1. </a:t>
            </a:r>
            <a:endParaRPr lang="el-GR" dirty="0" smtClean="0"/>
          </a:p>
          <a:p>
            <a:r>
              <a:rPr lang="el-GR" dirty="0" smtClean="0"/>
              <a:t>Όταν </a:t>
            </a:r>
            <a:r>
              <a:rPr lang="el-GR" dirty="0"/>
              <a:t>παίρνει την τιμή –1 υπάρχει αρνητική συσχέτιση. </a:t>
            </a:r>
            <a:endParaRPr lang="el-GR" dirty="0" smtClean="0"/>
          </a:p>
          <a:p>
            <a:r>
              <a:rPr lang="el-GR" dirty="0" smtClean="0"/>
              <a:t>Το </a:t>
            </a:r>
            <a:r>
              <a:rPr lang="el-GR" dirty="0"/>
              <a:t>διάγραμμα διασποράς τους, τότε όλα τα σημεία (παρατηρήσεις με συντεταγμένες τις δύο μεταβλητές) σχηματίζουν ευθεία γραμμή με αρνητική κλίση. </a:t>
            </a:r>
            <a:endParaRPr lang="el-GR" dirty="0" smtClean="0"/>
          </a:p>
          <a:p>
            <a:r>
              <a:rPr lang="el-GR" dirty="0" smtClean="0"/>
              <a:t>Αν </a:t>
            </a:r>
            <a:r>
              <a:rPr lang="el-GR" dirty="0"/>
              <a:t>παίρνει την τιμή 1, έχουμε απόλυτη θετική συσχέτιση και τα σημεία σχηματίζουν ευθεία γραμμή με θετική κλίση. Στις δύο αυτές περιπτώσεις υπάρχει απόλυτη συσχέτιση των δύο μεταβλητών. </a:t>
            </a:r>
          </a:p>
          <a:p>
            <a:endParaRPr lang="el-GR" dirty="0"/>
          </a:p>
        </p:txBody>
      </p:sp>
    </p:spTree>
    <p:extLst>
      <p:ext uri="{BB962C8B-B14F-4D97-AF65-F5344CB8AC3E}">
        <p14:creationId xmlns:p14="http://schemas.microsoft.com/office/powerpoint/2010/main" xmlns="" val="20621480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2400" b="1" dirty="0"/>
              <a:t>Διαγράμματα διασποράς με παραδείγματα αρνητικής, θετικής και μηδενικής γραμμικής συσχέτισης </a:t>
            </a:r>
          </a:p>
        </p:txBody>
      </p:sp>
      <p:pic>
        <p:nvPicPr>
          <p:cNvPr id="4" name="Picture" descr="C:\Documents and Settings\user\Επιφάνεια εργασίας\1.jpg"/>
          <p:cNvPicPr>
            <a:picLocks noGrp="1"/>
          </p:cNvPicPr>
          <p:nvPr>
            <p:ph idx="1"/>
          </p:nvPr>
        </p:nvPicPr>
        <p:blipFill>
          <a:blip r:embed="rId2" cstate="print"/>
          <a:stretch>
            <a:fillRect/>
          </a:stretch>
        </p:blipFill>
        <p:spPr bwMode="auto">
          <a:xfrm>
            <a:off x="1714500" y="2782094"/>
            <a:ext cx="5715000" cy="2162175"/>
          </a:xfrm>
          <a:prstGeom prst="rect">
            <a:avLst/>
          </a:prstGeom>
          <a:noFill/>
          <a:ln w="9525">
            <a:noFill/>
            <a:miter lim="800000"/>
            <a:headEnd/>
            <a:tailEnd/>
          </a:ln>
        </p:spPr>
      </p:pic>
    </p:spTree>
    <p:extLst>
      <p:ext uri="{BB962C8B-B14F-4D97-AF65-F5344CB8AC3E}">
        <p14:creationId xmlns:p14="http://schemas.microsoft.com/office/powerpoint/2010/main" xmlns="" val="38188031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200" b="1" dirty="0"/>
              <a:t>Περιπτώσεις όπου ο συντελεστής γραμμικής συσχέτισης ισούται με </a:t>
            </a:r>
            <a:r>
              <a:rPr lang="el-GR" sz="3200" b="1" dirty="0" smtClean="0"/>
              <a:t>μηδέν</a:t>
            </a:r>
            <a:endParaRPr lang="el-GR" sz="3200" b="1" dirty="0"/>
          </a:p>
        </p:txBody>
      </p:sp>
      <p:pic>
        <p:nvPicPr>
          <p:cNvPr id="4" name="Picture" descr="C:\Documents and Settings\user\Επιφάνεια εργασίας\2.gif"/>
          <p:cNvPicPr>
            <a:picLocks noGrp="1"/>
          </p:cNvPicPr>
          <p:nvPr>
            <p:ph idx="1"/>
          </p:nvPr>
        </p:nvPicPr>
        <p:blipFill>
          <a:blip r:embed="rId2" cstate="print"/>
          <a:stretch>
            <a:fillRect/>
          </a:stretch>
        </p:blipFill>
        <p:spPr bwMode="auto">
          <a:xfrm>
            <a:off x="2019300" y="2696369"/>
            <a:ext cx="5105400" cy="2333625"/>
          </a:xfrm>
          <a:prstGeom prst="rect">
            <a:avLst/>
          </a:prstGeom>
          <a:noFill/>
          <a:ln w="9525">
            <a:noFill/>
            <a:miter lim="800000"/>
            <a:headEnd/>
            <a:tailEnd/>
          </a:ln>
        </p:spPr>
      </p:pic>
    </p:spTree>
    <p:extLst>
      <p:ext uri="{BB962C8B-B14F-4D97-AF65-F5344CB8AC3E}">
        <p14:creationId xmlns:p14="http://schemas.microsoft.com/office/powerpoint/2010/main" xmlns="" val="35902727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Συσχέτιση - σχέση</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Η έννοια της συσχέτισης δεν θα πρέπει να συγχέεται με την έννοια της σχέσης. </a:t>
            </a:r>
            <a:endParaRPr lang="el-GR" dirty="0" smtClean="0"/>
          </a:p>
          <a:p>
            <a:r>
              <a:rPr lang="el-GR" dirty="0" smtClean="0"/>
              <a:t>Η </a:t>
            </a:r>
            <a:r>
              <a:rPr lang="el-GR" dirty="0"/>
              <a:t>συσχέτιση είναι μια ιδιότητα που αφορά μια περιγραφή-μια εικόνα και εκφράζεται με ένα δείκτη. </a:t>
            </a:r>
            <a:endParaRPr lang="el-GR" dirty="0" smtClean="0"/>
          </a:p>
          <a:p>
            <a:r>
              <a:rPr lang="el-GR" dirty="0" smtClean="0"/>
              <a:t>Σχέση </a:t>
            </a:r>
            <a:r>
              <a:rPr lang="el-GR" dirty="0"/>
              <a:t>είναι κάτι γενικό και πολύμορφο και εκφράζει πώς μια μεταβλητή παίζει ρόλο στη διαμόρφωση της άλλης. </a:t>
            </a:r>
            <a:endParaRPr lang="el-GR" dirty="0" smtClean="0"/>
          </a:p>
          <a:p>
            <a:r>
              <a:rPr lang="el-GR" dirty="0" smtClean="0"/>
              <a:t>Μια </a:t>
            </a:r>
            <a:r>
              <a:rPr lang="el-GR" dirty="0"/>
              <a:t>υψηλή συσχέτιση (θετική ή αρνητική) δεν συνεπάγεται την ύπαρξη σχέσης μεταξύ δύο μεταβλητών, γιατί η διαμόρφωση τιμών στις δύο μεταβλητές μπορεί να προέρχεται από την επίδραση τρίτων μεταβλητών που είτε λειτουργούν με λανθάνοντα τρόπο, ή απλά δεν έχουν ληφθεί υπόψη από τον ερευνητή.</a:t>
            </a:r>
          </a:p>
          <a:p>
            <a:endParaRPr lang="el-GR" dirty="0"/>
          </a:p>
        </p:txBody>
      </p:sp>
    </p:spTree>
    <p:extLst>
      <p:ext uri="{BB962C8B-B14F-4D97-AF65-F5344CB8AC3E}">
        <p14:creationId xmlns:p14="http://schemas.microsoft.com/office/powerpoint/2010/main" xmlns="" val="19382969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2400" b="1" dirty="0"/>
              <a:t>Χαρακτηριστικές περιπτώσεις διαγραμμάτων διασποράς με τις αντίστοιχες τιμές του συντελεστή γραμμικής συσχέτισης</a:t>
            </a:r>
          </a:p>
        </p:txBody>
      </p:sp>
      <p:pic>
        <p:nvPicPr>
          <p:cNvPr id="4" name="Picture"/>
          <p:cNvPicPr>
            <a:picLocks noGrp="1"/>
          </p:cNvPicPr>
          <p:nvPr>
            <p:ph idx="1"/>
          </p:nvPr>
        </p:nvPicPr>
        <p:blipFill>
          <a:blip r:embed="rId2" cstate="print"/>
          <a:stretch>
            <a:fillRect/>
          </a:stretch>
        </p:blipFill>
        <p:spPr bwMode="auto">
          <a:xfrm>
            <a:off x="1602735" y="1600200"/>
            <a:ext cx="5938529" cy="4525963"/>
          </a:xfrm>
          <a:prstGeom prst="rect">
            <a:avLst/>
          </a:prstGeom>
          <a:noFill/>
          <a:ln w="9525">
            <a:noFill/>
            <a:miter lim="800000"/>
            <a:headEnd/>
            <a:tailEnd/>
          </a:ln>
        </p:spPr>
      </p:pic>
    </p:spTree>
    <p:extLst>
      <p:ext uri="{BB962C8B-B14F-4D97-AF65-F5344CB8AC3E}">
        <p14:creationId xmlns:p14="http://schemas.microsoft.com/office/powerpoint/2010/main" xmlns="" val="30510761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Αποτελέσματα στο </a:t>
            </a:r>
            <a:r>
              <a:rPr lang="en-US" b="1" dirty="0" smtClean="0"/>
              <a:t>SPSS</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225538806"/>
              </p:ext>
            </p:extLst>
          </p:nvPr>
        </p:nvGraphicFramePr>
        <p:xfrm>
          <a:off x="1619672" y="1700803"/>
          <a:ext cx="6264695" cy="3959320"/>
        </p:xfrm>
        <a:graphic>
          <a:graphicData uri="http://schemas.openxmlformats.org/drawingml/2006/table">
            <a:tbl>
              <a:tblPr>
                <a:tableStyleId>{5C22544A-7EE6-4342-B048-85BDC9FD1C3A}</a:tableStyleId>
              </a:tblPr>
              <a:tblGrid>
                <a:gridCol w="1767169"/>
                <a:gridCol w="1767169"/>
                <a:gridCol w="910119"/>
                <a:gridCol w="910119"/>
                <a:gridCol w="910119"/>
              </a:tblGrid>
              <a:tr h="312035">
                <a:tc gridSpan="5">
                  <a:txBody>
                    <a:bodyPr/>
                    <a:lstStyle/>
                    <a:p>
                      <a:pPr marL="38100" marR="38100" algn="ctr">
                        <a:lnSpc>
                          <a:spcPts val="1600"/>
                        </a:lnSpc>
                        <a:spcAft>
                          <a:spcPts val="0"/>
                        </a:spcAft>
                      </a:pPr>
                      <a:r>
                        <a:rPr lang="el-GR" sz="1400">
                          <a:effectLst/>
                        </a:rPr>
                        <a:t>Correlations</a:t>
                      </a:r>
                      <a:endParaRPr lang="el-GR" sz="2400">
                        <a:effectLst/>
                        <a:latin typeface="Athens"/>
                        <a:ea typeface="Athens"/>
                        <a:cs typeface="Times New Roman"/>
                      </a:endParaRPr>
                    </a:p>
                  </a:txBody>
                  <a:tcPr marL="0" marR="0" marT="0" marB="0" anchor="ct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312035">
                <a:tc gridSpan="2">
                  <a:txBody>
                    <a:bodyPr/>
                    <a:lstStyle/>
                    <a:p>
                      <a:pPr>
                        <a:spcAft>
                          <a:spcPts val="0"/>
                        </a:spcAft>
                      </a:pPr>
                      <a:r>
                        <a:rPr lang="el-GR" sz="2400">
                          <a:effectLst/>
                        </a:rPr>
                        <a:t> </a:t>
                      </a:r>
                      <a:endParaRPr lang="el-GR" sz="2400">
                        <a:effectLst/>
                        <a:latin typeface="Athens"/>
                        <a:ea typeface="Athens"/>
                        <a:cs typeface="Times New Roman"/>
                      </a:endParaRPr>
                    </a:p>
                  </a:txBody>
                  <a:tcPr marL="0" marR="0" marT="0" marB="0" anchor="b"/>
                </a:tc>
                <a:tc hMerge="1">
                  <a:txBody>
                    <a:bodyPr/>
                    <a:lstStyle/>
                    <a:p>
                      <a:endParaRPr lang="el-GR"/>
                    </a:p>
                  </a:txBody>
                  <a:tcPr/>
                </a:tc>
                <a:tc>
                  <a:txBody>
                    <a:bodyPr/>
                    <a:lstStyle/>
                    <a:p>
                      <a:pPr marL="38100" marR="38100" algn="ctr">
                        <a:lnSpc>
                          <a:spcPts val="1600"/>
                        </a:lnSpc>
                        <a:spcAft>
                          <a:spcPts val="0"/>
                        </a:spcAft>
                      </a:pPr>
                      <a:r>
                        <a:rPr lang="en-US" sz="1400">
                          <a:effectLst/>
                        </a:rPr>
                        <a:t>E</a:t>
                      </a:r>
                      <a:r>
                        <a:rPr lang="el-GR" sz="1400">
                          <a:effectLst/>
                        </a:rPr>
                        <a:t>1</a:t>
                      </a:r>
                      <a:endParaRPr lang="el-GR" sz="24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n-US" sz="1400">
                          <a:effectLst/>
                        </a:rPr>
                        <a:t>E2</a:t>
                      </a:r>
                      <a:endParaRPr lang="el-GR" sz="2400">
                        <a:effectLst/>
                        <a:latin typeface="Athens"/>
                        <a:ea typeface="Athens"/>
                        <a:cs typeface="Times New Roman"/>
                      </a:endParaRPr>
                    </a:p>
                  </a:txBody>
                  <a:tcPr marL="0" marR="0" marT="0" marB="0" anchor="b"/>
                </a:tc>
                <a:tc>
                  <a:txBody>
                    <a:bodyPr/>
                    <a:lstStyle/>
                    <a:p>
                      <a:pPr marL="38100" marR="38100" algn="ctr">
                        <a:lnSpc>
                          <a:spcPts val="1600"/>
                        </a:lnSpc>
                        <a:spcAft>
                          <a:spcPts val="0"/>
                        </a:spcAft>
                      </a:pPr>
                      <a:r>
                        <a:rPr lang="en-US" sz="1400">
                          <a:effectLst/>
                        </a:rPr>
                        <a:t>E</a:t>
                      </a:r>
                      <a:r>
                        <a:rPr lang="el-GR" sz="1400">
                          <a:effectLst/>
                        </a:rPr>
                        <a:t>3</a:t>
                      </a:r>
                      <a:endParaRPr lang="el-GR" sz="2400">
                        <a:effectLst/>
                        <a:latin typeface="Athens"/>
                        <a:ea typeface="Athens"/>
                        <a:cs typeface="Times New Roman"/>
                      </a:endParaRPr>
                    </a:p>
                  </a:txBody>
                  <a:tcPr marL="0" marR="0" marT="0" marB="0" anchor="b"/>
                </a:tc>
              </a:tr>
              <a:tr h="312035">
                <a:tc rowSpan="3">
                  <a:txBody>
                    <a:bodyPr/>
                    <a:lstStyle/>
                    <a:p>
                      <a:pPr marL="38100" marR="38100">
                        <a:lnSpc>
                          <a:spcPts val="1600"/>
                        </a:lnSpc>
                        <a:spcAft>
                          <a:spcPts val="0"/>
                        </a:spcAft>
                      </a:pPr>
                      <a:r>
                        <a:rPr lang="en-US" sz="1400">
                          <a:effectLst/>
                        </a:rPr>
                        <a:t>E</a:t>
                      </a:r>
                      <a:r>
                        <a:rPr lang="el-GR" sz="1400">
                          <a:effectLst/>
                        </a:rPr>
                        <a:t>1</a:t>
                      </a:r>
                      <a:endParaRPr lang="el-GR" sz="2400">
                        <a:effectLst/>
                        <a:latin typeface="Athens"/>
                        <a:ea typeface="Athens"/>
                        <a:cs typeface="Times New Roman"/>
                      </a:endParaRPr>
                    </a:p>
                  </a:txBody>
                  <a:tcPr marL="0" marR="0" marT="0" marB="0"/>
                </a:tc>
                <a:tc>
                  <a:txBody>
                    <a:bodyPr/>
                    <a:lstStyle/>
                    <a:p>
                      <a:pPr marL="38100" marR="38100">
                        <a:lnSpc>
                          <a:spcPts val="1600"/>
                        </a:lnSpc>
                        <a:spcAft>
                          <a:spcPts val="0"/>
                        </a:spcAft>
                      </a:pPr>
                      <a:r>
                        <a:rPr lang="el-GR" sz="1400">
                          <a:effectLst/>
                        </a:rPr>
                        <a:t>Pearson Correlation</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1</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,586</a:t>
                      </a:r>
                      <a:r>
                        <a:rPr lang="el-GR" sz="1400" baseline="30000">
                          <a:effectLst/>
                        </a:rPr>
                        <a:t>**</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,504</a:t>
                      </a:r>
                      <a:r>
                        <a:rPr lang="el-GR" sz="1400" baseline="30000">
                          <a:effectLst/>
                        </a:rPr>
                        <a:t>**</a:t>
                      </a:r>
                      <a:endParaRPr lang="el-GR" sz="2400">
                        <a:effectLst/>
                        <a:latin typeface="Athens"/>
                        <a:ea typeface="Athens"/>
                        <a:cs typeface="Times New Roman"/>
                      </a:endParaRPr>
                    </a:p>
                  </a:txBody>
                  <a:tcPr marL="0" marR="0" marT="0" marB="0" anchor="ctr"/>
                </a:tc>
              </a:tr>
              <a:tr h="312035">
                <a:tc vMerge="1">
                  <a:txBody>
                    <a:bodyPr/>
                    <a:lstStyle/>
                    <a:p>
                      <a:endParaRPr lang="el-GR"/>
                    </a:p>
                  </a:txBody>
                  <a:tcPr/>
                </a:tc>
                <a:tc>
                  <a:txBody>
                    <a:bodyPr/>
                    <a:lstStyle/>
                    <a:p>
                      <a:pPr marL="38100" marR="38100">
                        <a:lnSpc>
                          <a:spcPts val="1600"/>
                        </a:lnSpc>
                        <a:spcAft>
                          <a:spcPts val="0"/>
                        </a:spcAft>
                      </a:pPr>
                      <a:r>
                        <a:rPr lang="el-GR" sz="1400">
                          <a:effectLst/>
                        </a:rPr>
                        <a:t>Sig. (2-tailed)</a:t>
                      </a:r>
                      <a:endParaRPr lang="el-GR" sz="2400">
                        <a:effectLst/>
                        <a:latin typeface="Athens"/>
                        <a:ea typeface="Athens"/>
                        <a:cs typeface="Times New Roman"/>
                      </a:endParaRPr>
                    </a:p>
                  </a:txBody>
                  <a:tcPr marL="0" marR="0" marT="0" marB="0"/>
                </a:tc>
                <a:tc>
                  <a:txBody>
                    <a:bodyPr/>
                    <a:lstStyle/>
                    <a:p>
                      <a:pPr>
                        <a:spcAft>
                          <a:spcPts val="0"/>
                        </a:spcAft>
                      </a:pPr>
                      <a:r>
                        <a:rPr lang="el-GR" sz="2400">
                          <a:effectLst/>
                        </a:rPr>
                        <a:t> </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,000</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,000</a:t>
                      </a:r>
                      <a:endParaRPr lang="el-GR" sz="2400">
                        <a:effectLst/>
                        <a:latin typeface="Athens"/>
                        <a:ea typeface="Athens"/>
                        <a:cs typeface="Times New Roman"/>
                      </a:endParaRPr>
                    </a:p>
                  </a:txBody>
                  <a:tcPr marL="0" marR="0" marT="0" marB="0" anchor="ctr"/>
                </a:tc>
              </a:tr>
              <a:tr h="312035">
                <a:tc vMerge="1">
                  <a:txBody>
                    <a:bodyPr/>
                    <a:lstStyle/>
                    <a:p>
                      <a:endParaRPr lang="el-GR"/>
                    </a:p>
                  </a:txBody>
                  <a:tcPr/>
                </a:tc>
                <a:tc>
                  <a:txBody>
                    <a:bodyPr/>
                    <a:lstStyle/>
                    <a:p>
                      <a:pPr marL="38100" marR="38100">
                        <a:lnSpc>
                          <a:spcPts val="1600"/>
                        </a:lnSpc>
                        <a:spcAft>
                          <a:spcPts val="0"/>
                        </a:spcAft>
                      </a:pPr>
                      <a:r>
                        <a:rPr lang="el-GR" sz="1400">
                          <a:effectLst/>
                        </a:rPr>
                        <a:t>N</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r>
              <a:tr h="312035">
                <a:tc rowSpan="3">
                  <a:txBody>
                    <a:bodyPr/>
                    <a:lstStyle/>
                    <a:p>
                      <a:pPr marL="38100" marR="38100">
                        <a:lnSpc>
                          <a:spcPts val="1600"/>
                        </a:lnSpc>
                        <a:spcAft>
                          <a:spcPts val="0"/>
                        </a:spcAft>
                      </a:pPr>
                      <a:r>
                        <a:rPr lang="el-GR" sz="1400">
                          <a:effectLst/>
                        </a:rPr>
                        <a:t>E</a:t>
                      </a:r>
                      <a:r>
                        <a:rPr lang="en-US" sz="1400">
                          <a:effectLst/>
                        </a:rPr>
                        <a:t>2</a:t>
                      </a:r>
                      <a:endParaRPr lang="el-GR" sz="2400">
                        <a:effectLst/>
                        <a:latin typeface="Athens"/>
                        <a:ea typeface="Athens"/>
                        <a:cs typeface="Times New Roman"/>
                      </a:endParaRPr>
                    </a:p>
                  </a:txBody>
                  <a:tcPr marL="0" marR="0" marT="0" marB="0"/>
                </a:tc>
                <a:tc>
                  <a:txBody>
                    <a:bodyPr/>
                    <a:lstStyle/>
                    <a:p>
                      <a:pPr marL="38100" marR="38100">
                        <a:lnSpc>
                          <a:spcPts val="1600"/>
                        </a:lnSpc>
                        <a:spcAft>
                          <a:spcPts val="0"/>
                        </a:spcAft>
                      </a:pPr>
                      <a:r>
                        <a:rPr lang="el-GR" sz="1400">
                          <a:effectLst/>
                        </a:rPr>
                        <a:t>Pearson Correlation</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,586</a:t>
                      </a:r>
                      <a:r>
                        <a:rPr lang="el-GR" sz="1400" baseline="30000">
                          <a:effectLst/>
                        </a:rPr>
                        <a:t>**</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,542</a:t>
                      </a:r>
                      <a:r>
                        <a:rPr lang="el-GR" sz="1400" baseline="30000">
                          <a:effectLst/>
                        </a:rPr>
                        <a:t>**</a:t>
                      </a:r>
                      <a:endParaRPr lang="el-GR" sz="2400">
                        <a:effectLst/>
                        <a:latin typeface="Athens"/>
                        <a:ea typeface="Athens"/>
                        <a:cs typeface="Times New Roman"/>
                      </a:endParaRPr>
                    </a:p>
                  </a:txBody>
                  <a:tcPr marL="0" marR="0" marT="0" marB="0" anchor="ctr"/>
                </a:tc>
              </a:tr>
              <a:tr h="312035">
                <a:tc vMerge="1">
                  <a:txBody>
                    <a:bodyPr/>
                    <a:lstStyle/>
                    <a:p>
                      <a:endParaRPr lang="el-GR"/>
                    </a:p>
                  </a:txBody>
                  <a:tcPr/>
                </a:tc>
                <a:tc>
                  <a:txBody>
                    <a:bodyPr/>
                    <a:lstStyle/>
                    <a:p>
                      <a:pPr marL="38100" marR="38100">
                        <a:lnSpc>
                          <a:spcPts val="1600"/>
                        </a:lnSpc>
                        <a:spcAft>
                          <a:spcPts val="0"/>
                        </a:spcAft>
                      </a:pPr>
                      <a:r>
                        <a:rPr lang="el-GR" sz="1400">
                          <a:effectLst/>
                        </a:rPr>
                        <a:t>Sig. (2-tailed)</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dirty="0">
                          <a:effectLst/>
                        </a:rPr>
                        <a:t>,000</a:t>
                      </a:r>
                      <a:endParaRPr lang="el-GR" sz="2400" dirty="0">
                        <a:effectLst/>
                        <a:latin typeface="Athens"/>
                        <a:ea typeface="Athens"/>
                        <a:cs typeface="Times New Roman"/>
                      </a:endParaRPr>
                    </a:p>
                  </a:txBody>
                  <a:tcPr marL="0" marR="0" marT="0" marB="0" anchor="ctr"/>
                </a:tc>
                <a:tc>
                  <a:txBody>
                    <a:bodyPr/>
                    <a:lstStyle/>
                    <a:p>
                      <a:pPr>
                        <a:spcAft>
                          <a:spcPts val="0"/>
                        </a:spcAft>
                      </a:pPr>
                      <a:r>
                        <a:rPr lang="el-GR" sz="2400">
                          <a:effectLst/>
                        </a:rPr>
                        <a:t> </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,000</a:t>
                      </a:r>
                      <a:endParaRPr lang="el-GR" sz="2400">
                        <a:effectLst/>
                        <a:latin typeface="Athens"/>
                        <a:ea typeface="Athens"/>
                        <a:cs typeface="Times New Roman"/>
                      </a:endParaRPr>
                    </a:p>
                  </a:txBody>
                  <a:tcPr marL="0" marR="0" marT="0" marB="0" anchor="ctr"/>
                </a:tc>
              </a:tr>
              <a:tr h="312035">
                <a:tc vMerge="1">
                  <a:txBody>
                    <a:bodyPr/>
                    <a:lstStyle/>
                    <a:p>
                      <a:endParaRPr lang="el-GR"/>
                    </a:p>
                  </a:txBody>
                  <a:tcPr/>
                </a:tc>
                <a:tc>
                  <a:txBody>
                    <a:bodyPr/>
                    <a:lstStyle/>
                    <a:p>
                      <a:pPr marL="38100" marR="38100">
                        <a:lnSpc>
                          <a:spcPts val="1600"/>
                        </a:lnSpc>
                        <a:spcAft>
                          <a:spcPts val="0"/>
                        </a:spcAft>
                      </a:pPr>
                      <a:r>
                        <a:rPr lang="el-GR" sz="1400">
                          <a:effectLst/>
                        </a:rPr>
                        <a:t>N</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r>
              <a:tr h="312035">
                <a:tc rowSpan="3">
                  <a:txBody>
                    <a:bodyPr/>
                    <a:lstStyle/>
                    <a:p>
                      <a:pPr marL="38100" marR="38100">
                        <a:lnSpc>
                          <a:spcPts val="1600"/>
                        </a:lnSpc>
                        <a:spcAft>
                          <a:spcPts val="0"/>
                        </a:spcAft>
                      </a:pPr>
                      <a:r>
                        <a:rPr lang="en-US" sz="1400">
                          <a:effectLst/>
                        </a:rPr>
                        <a:t>E</a:t>
                      </a:r>
                      <a:r>
                        <a:rPr lang="el-GR" sz="1400">
                          <a:effectLst/>
                        </a:rPr>
                        <a:t>3</a:t>
                      </a:r>
                      <a:endParaRPr lang="el-GR" sz="2400">
                        <a:effectLst/>
                        <a:latin typeface="Athens"/>
                        <a:ea typeface="Athens"/>
                        <a:cs typeface="Times New Roman"/>
                      </a:endParaRPr>
                    </a:p>
                  </a:txBody>
                  <a:tcPr marL="0" marR="0" marT="0" marB="0"/>
                </a:tc>
                <a:tc>
                  <a:txBody>
                    <a:bodyPr/>
                    <a:lstStyle/>
                    <a:p>
                      <a:pPr marL="38100" marR="38100">
                        <a:lnSpc>
                          <a:spcPts val="1600"/>
                        </a:lnSpc>
                        <a:spcAft>
                          <a:spcPts val="0"/>
                        </a:spcAft>
                      </a:pPr>
                      <a:r>
                        <a:rPr lang="el-GR" sz="1400">
                          <a:effectLst/>
                        </a:rPr>
                        <a:t>Pearson Correlation</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,504</a:t>
                      </a:r>
                      <a:r>
                        <a:rPr lang="el-GR" sz="1400" baseline="30000">
                          <a:effectLst/>
                        </a:rPr>
                        <a:t>**</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,542</a:t>
                      </a:r>
                      <a:r>
                        <a:rPr lang="el-GR" sz="1400" baseline="30000">
                          <a:effectLst/>
                        </a:rPr>
                        <a:t>**</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1</a:t>
                      </a:r>
                      <a:endParaRPr lang="el-GR" sz="2400">
                        <a:effectLst/>
                        <a:latin typeface="Athens"/>
                        <a:ea typeface="Athens"/>
                        <a:cs typeface="Times New Roman"/>
                      </a:endParaRPr>
                    </a:p>
                  </a:txBody>
                  <a:tcPr marL="0" marR="0" marT="0" marB="0" anchor="ctr"/>
                </a:tc>
              </a:tr>
              <a:tr h="312035">
                <a:tc vMerge="1">
                  <a:txBody>
                    <a:bodyPr/>
                    <a:lstStyle/>
                    <a:p>
                      <a:endParaRPr lang="el-GR"/>
                    </a:p>
                  </a:txBody>
                  <a:tcPr/>
                </a:tc>
                <a:tc>
                  <a:txBody>
                    <a:bodyPr/>
                    <a:lstStyle/>
                    <a:p>
                      <a:pPr marL="38100" marR="38100">
                        <a:lnSpc>
                          <a:spcPts val="1600"/>
                        </a:lnSpc>
                        <a:spcAft>
                          <a:spcPts val="0"/>
                        </a:spcAft>
                      </a:pPr>
                      <a:r>
                        <a:rPr lang="el-GR" sz="1400">
                          <a:effectLst/>
                        </a:rPr>
                        <a:t>Sig. (2-tailed)</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,000</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,000</a:t>
                      </a:r>
                      <a:endParaRPr lang="el-GR" sz="2400">
                        <a:effectLst/>
                        <a:latin typeface="Athens"/>
                        <a:ea typeface="Athens"/>
                        <a:cs typeface="Times New Roman"/>
                      </a:endParaRPr>
                    </a:p>
                  </a:txBody>
                  <a:tcPr marL="0" marR="0" marT="0" marB="0" anchor="ctr"/>
                </a:tc>
                <a:tc>
                  <a:txBody>
                    <a:bodyPr/>
                    <a:lstStyle/>
                    <a:p>
                      <a:pPr>
                        <a:spcAft>
                          <a:spcPts val="0"/>
                        </a:spcAft>
                      </a:pPr>
                      <a:r>
                        <a:rPr lang="el-GR" sz="2400">
                          <a:effectLst/>
                        </a:rPr>
                        <a:t> </a:t>
                      </a:r>
                      <a:endParaRPr lang="el-GR" sz="2400">
                        <a:effectLst/>
                        <a:latin typeface="Athens"/>
                        <a:ea typeface="Athens"/>
                        <a:cs typeface="Times New Roman"/>
                      </a:endParaRPr>
                    </a:p>
                  </a:txBody>
                  <a:tcPr marL="0" marR="0" marT="0" marB="0" anchor="ctr"/>
                </a:tc>
              </a:tr>
              <a:tr h="312035">
                <a:tc vMerge="1">
                  <a:txBody>
                    <a:bodyPr/>
                    <a:lstStyle/>
                    <a:p>
                      <a:endParaRPr lang="el-GR"/>
                    </a:p>
                  </a:txBody>
                  <a:tcPr/>
                </a:tc>
                <a:tc>
                  <a:txBody>
                    <a:bodyPr/>
                    <a:lstStyle/>
                    <a:p>
                      <a:pPr marL="38100" marR="38100">
                        <a:lnSpc>
                          <a:spcPts val="1600"/>
                        </a:lnSpc>
                        <a:spcAft>
                          <a:spcPts val="0"/>
                        </a:spcAft>
                      </a:pPr>
                      <a:r>
                        <a:rPr lang="el-GR" sz="1400">
                          <a:effectLst/>
                        </a:rPr>
                        <a:t>N</a:t>
                      </a:r>
                      <a:endParaRPr lang="el-GR" sz="2400">
                        <a:effectLst/>
                        <a:latin typeface="Athens"/>
                        <a:ea typeface="Athens"/>
                        <a:cs typeface="Times New Roman"/>
                      </a:endParaRPr>
                    </a:p>
                  </a:txBody>
                  <a:tcPr marL="0" marR="0" marT="0" marB="0"/>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c>
                  <a:txBody>
                    <a:bodyPr/>
                    <a:lstStyle/>
                    <a:p>
                      <a:pPr marL="38100" marR="38100" algn="r">
                        <a:lnSpc>
                          <a:spcPts val="1600"/>
                        </a:lnSpc>
                        <a:spcAft>
                          <a:spcPts val="0"/>
                        </a:spcAft>
                      </a:pPr>
                      <a:r>
                        <a:rPr lang="el-GR" sz="1400">
                          <a:effectLst/>
                        </a:rPr>
                        <a:t>439</a:t>
                      </a:r>
                      <a:endParaRPr lang="el-GR" sz="2400">
                        <a:effectLst/>
                        <a:latin typeface="Athens"/>
                        <a:ea typeface="Athens"/>
                        <a:cs typeface="Times New Roman"/>
                      </a:endParaRPr>
                    </a:p>
                  </a:txBody>
                  <a:tcPr marL="0" marR="0" marT="0" marB="0" anchor="ctr"/>
                </a:tc>
              </a:tr>
              <a:tr h="312035">
                <a:tc gridSpan="5">
                  <a:txBody>
                    <a:bodyPr/>
                    <a:lstStyle/>
                    <a:p>
                      <a:pPr marL="38100" marR="38100">
                        <a:lnSpc>
                          <a:spcPts val="1600"/>
                        </a:lnSpc>
                        <a:spcAft>
                          <a:spcPts val="0"/>
                        </a:spcAft>
                      </a:pPr>
                      <a:r>
                        <a:rPr lang="en-US" sz="1400" dirty="0">
                          <a:effectLst/>
                        </a:rPr>
                        <a:t>**. Correlation is significant at the 0.01 level (2-tailed).</a:t>
                      </a:r>
                      <a:endParaRPr lang="el-GR" sz="2400" dirty="0">
                        <a:effectLst/>
                        <a:latin typeface="Athens"/>
                        <a:ea typeface="Athens"/>
                        <a:cs typeface="Times New Roman"/>
                      </a:endParaRPr>
                    </a:p>
                  </a:txBody>
                  <a:tcPr marL="0" marR="0" marT="0" marB="0"/>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bl>
          </a:graphicData>
        </a:graphic>
      </p:graphicFrame>
    </p:spTree>
    <p:extLst>
      <p:ext uri="{BB962C8B-B14F-4D97-AF65-F5344CB8AC3E}">
        <p14:creationId xmlns:p14="http://schemas.microsoft.com/office/powerpoint/2010/main" xmlns="" val="28113808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Πώς το γράφουμε στην εργασία μας</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3138332574"/>
              </p:ext>
            </p:extLst>
          </p:nvPr>
        </p:nvGraphicFramePr>
        <p:xfrm>
          <a:off x="971601" y="3177381"/>
          <a:ext cx="6984776" cy="1371600"/>
        </p:xfrm>
        <a:graphic>
          <a:graphicData uri="http://schemas.openxmlformats.org/drawingml/2006/table">
            <a:tbl>
              <a:tblPr firstRow="1" firstCol="1" bandRow="1">
                <a:tableStyleId>{5C22544A-7EE6-4342-B048-85BDC9FD1C3A}</a:tableStyleId>
              </a:tblPr>
              <a:tblGrid>
                <a:gridCol w="2088448"/>
                <a:gridCol w="2441878"/>
                <a:gridCol w="2454450"/>
              </a:tblGrid>
              <a:tr h="457200">
                <a:tc>
                  <a:txBody>
                    <a:bodyPr/>
                    <a:lstStyle/>
                    <a:p>
                      <a:pPr>
                        <a:spcAft>
                          <a:spcPts val="0"/>
                        </a:spcAft>
                      </a:pPr>
                      <a:r>
                        <a:rPr lang="el-GR" sz="2000" dirty="0">
                          <a:effectLst/>
                        </a:rPr>
                        <a:t> </a:t>
                      </a:r>
                      <a:endParaRPr lang="el-GR" sz="2000" dirty="0">
                        <a:effectLst/>
                        <a:latin typeface="Athens"/>
                        <a:ea typeface="Athens"/>
                        <a:cs typeface="Times New Roman"/>
                      </a:endParaRPr>
                    </a:p>
                  </a:txBody>
                  <a:tcPr marL="59055" marR="68580" marT="0" marB="0"/>
                </a:tc>
                <a:tc>
                  <a:txBody>
                    <a:bodyPr/>
                    <a:lstStyle/>
                    <a:p>
                      <a:pPr algn="ctr">
                        <a:spcAft>
                          <a:spcPts val="0"/>
                        </a:spcAft>
                      </a:pPr>
                      <a:r>
                        <a:rPr lang="el-GR" sz="2000" dirty="0">
                          <a:effectLst/>
                        </a:rPr>
                        <a:t>Ε1</a:t>
                      </a:r>
                      <a:endParaRPr lang="el-GR" sz="2000" dirty="0">
                        <a:effectLst/>
                        <a:latin typeface="Athens"/>
                        <a:ea typeface="Athens"/>
                        <a:cs typeface="Times New Roman"/>
                      </a:endParaRPr>
                    </a:p>
                  </a:txBody>
                  <a:tcPr marL="59055" marR="68580" marT="0" marB="0"/>
                </a:tc>
                <a:tc>
                  <a:txBody>
                    <a:bodyPr/>
                    <a:lstStyle/>
                    <a:p>
                      <a:pPr algn="ctr">
                        <a:spcAft>
                          <a:spcPts val="0"/>
                        </a:spcAft>
                      </a:pPr>
                      <a:r>
                        <a:rPr lang="el-GR" sz="2000">
                          <a:effectLst/>
                        </a:rPr>
                        <a:t>Ε</a:t>
                      </a:r>
                      <a:r>
                        <a:rPr lang="en-US" sz="2000">
                          <a:effectLst/>
                        </a:rPr>
                        <a:t>2</a:t>
                      </a:r>
                      <a:endParaRPr lang="el-GR" sz="2000">
                        <a:effectLst/>
                        <a:latin typeface="Athens"/>
                        <a:ea typeface="Athens"/>
                        <a:cs typeface="Times New Roman"/>
                      </a:endParaRPr>
                    </a:p>
                  </a:txBody>
                  <a:tcPr marL="59055" marR="68580" marT="0" marB="0"/>
                </a:tc>
              </a:tr>
              <a:tr h="457200">
                <a:tc>
                  <a:txBody>
                    <a:bodyPr/>
                    <a:lstStyle/>
                    <a:p>
                      <a:pPr>
                        <a:spcAft>
                          <a:spcPts val="0"/>
                        </a:spcAft>
                      </a:pPr>
                      <a:r>
                        <a:rPr lang="en-US" sz="2000">
                          <a:effectLst/>
                        </a:rPr>
                        <a:t>E2</a:t>
                      </a:r>
                      <a:endParaRPr lang="el-GR" sz="2000">
                        <a:effectLst/>
                        <a:latin typeface="Athens"/>
                        <a:ea typeface="Athens"/>
                        <a:cs typeface="Times New Roman"/>
                      </a:endParaRPr>
                    </a:p>
                  </a:txBody>
                  <a:tcPr marL="59055" marR="68580" marT="0" marB="0"/>
                </a:tc>
                <a:tc>
                  <a:txBody>
                    <a:bodyPr/>
                    <a:lstStyle/>
                    <a:p>
                      <a:pPr algn="ctr">
                        <a:spcAft>
                          <a:spcPts val="0"/>
                        </a:spcAft>
                      </a:pPr>
                      <a:r>
                        <a:rPr lang="el-GR" sz="2000" dirty="0">
                          <a:effectLst/>
                        </a:rPr>
                        <a:t>0,586</a:t>
                      </a:r>
                      <a:r>
                        <a:rPr lang="el-GR" sz="2000" baseline="30000" dirty="0">
                          <a:effectLst/>
                        </a:rPr>
                        <a:t>**</a:t>
                      </a:r>
                      <a:endParaRPr lang="el-GR" sz="2000" dirty="0">
                        <a:effectLst/>
                        <a:latin typeface="Athens"/>
                        <a:ea typeface="Athens"/>
                        <a:cs typeface="Times New Roman"/>
                      </a:endParaRPr>
                    </a:p>
                  </a:txBody>
                  <a:tcPr marL="59055" marR="68580" marT="0" marB="0"/>
                </a:tc>
                <a:tc>
                  <a:txBody>
                    <a:bodyPr/>
                    <a:lstStyle/>
                    <a:p>
                      <a:pPr algn="ctr">
                        <a:spcAft>
                          <a:spcPts val="0"/>
                        </a:spcAft>
                      </a:pPr>
                      <a:r>
                        <a:rPr lang="el-GR" sz="2000" dirty="0">
                          <a:effectLst/>
                        </a:rPr>
                        <a:t> </a:t>
                      </a:r>
                      <a:endParaRPr lang="el-GR" sz="2000" dirty="0">
                        <a:effectLst/>
                        <a:latin typeface="Athens"/>
                        <a:ea typeface="Athens"/>
                        <a:cs typeface="Times New Roman"/>
                      </a:endParaRPr>
                    </a:p>
                  </a:txBody>
                  <a:tcPr marL="59055" marR="68580" marT="0" marB="0"/>
                </a:tc>
              </a:tr>
              <a:tr h="457200">
                <a:tc>
                  <a:txBody>
                    <a:bodyPr/>
                    <a:lstStyle/>
                    <a:p>
                      <a:pPr>
                        <a:spcAft>
                          <a:spcPts val="0"/>
                        </a:spcAft>
                      </a:pPr>
                      <a:r>
                        <a:rPr lang="en-US" sz="2000">
                          <a:effectLst/>
                        </a:rPr>
                        <a:t>E3</a:t>
                      </a:r>
                      <a:endParaRPr lang="el-GR" sz="2000">
                        <a:effectLst/>
                        <a:latin typeface="Athens"/>
                        <a:ea typeface="Athens"/>
                        <a:cs typeface="Times New Roman"/>
                      </a:endParaRPr>
                    </a:p>
                  </a:txBody>
                  <a:tcPr marL="59055" marR="68580" marT="0" marB="0"/>
                </a:tc>
                <a:tc>
                  <a:txBody>
                    <a:bodyPr/>
                    <a:lstStyle/>
                    <a:p>
                      <a:pPr algn="ctr">
                        <a:spcAft>
                          <a:spcPts val="0"/>
                        </a:spcAft>
                      </a:pPr>
                      <a:r>
                        <a:rPr lang="el-GR" sz="2000" dirty="0">
                          <a:effectLst/>
                        </a:rPr>
                        <a:t>0,504</a:t>
                      </a:r>
                      <a:r>
                        <a:rPr lang="el-GR" sz="2000" baseline="30000" dirty="0">
                          <a:effectLst/>
                        </a:rPr>
                        <a:t>**</a:t>
                      </a:r>
                      <a:endParaRPr lang="el-GR" sz="2000" dirty="0">
                        <a:effectLst/>
                        <a:latin typeface="Athens"/>
                        <a:ea typeface="Athens"/>
                        <a:cs typeface="Times New Roman"/>
                      </a:endParaRPr>
                    </a:p>
                  </a:txBody>
                  <a:tcPr marL="59055" marR="68580" marT="0" marB="0"/>
                </a:tc>
                <a:tc>
                  <a:txBody>
                    <a:bodyPr/>
                    <a:lstStyle/>
                    <a:p>
                      <a:pPr algn="ctr">
                        <a:spcAft>
                          <a:spcPts val="0"/>
                        </a:spcAft>
                      </a:pPr>
                      <a:r>
                        <a:rPr lang="el-GR" sz="2000" dirty="0">
                          <a:effectLst/>
                        </a:rPr>
                        <a:t>0,542</a:t>
                      </a:r>
                      <a:r>
                        <a:rPr lang="el-GR" sz="2000" baseline="30000" dirty="0">
                          <a:effectLst/>
                        </a:rPr>
                        <a:t>**</a:t>
                      </a:r>
                      <a:endParaRPr lang="el-GR" sz="2000" dirty="0">
                        <a:effectLst/>
                        <a:latin typeface="Athens"/>
                        <a:ea typeface="Athens"/>
                        <a:cs typeface="Times New Roman"/>
                      </a:endParaRPr>
                    </a:p>
                  </a:txBody>
                  <a:tcPr marL="59055" marR="68580" marT="0" marB="0"/>
                </a:tc>
              </a:tr>
            </a:tbl>
          </a:graphicData>
        </a:graphic>
      </p:graphicFrame>
      <p:sp>
        <p:nvSpPr>
          <p:cNvPr id="5" name="Rectangle 1"/>
          <p:cNvSpPr>
            <a:spLocks noChangeArrowheads="1"/>
          </p:cNvSpPr>
          <p:nvPr/>
        </p:nvSpPr>
        <p:spPr bwMode="auto">
          <a:xfrm>
            <a:off x="1331640" y="4800436"/>
            <a:ext cx="2954655"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l-GR" altLang="el-GR" b="0" i="0" u="none" strike="noStrike" cap="none" normalizeH="0" baseline="0" dirty="0" smtClean="0">
                <a:ln>
                  <a:noFill/>
                </a:ln>
                <a:solidFill>
                  <a:schemeClr val="tx1"/>
                </a:solidFill>
                <a:effectLst/>
                <a:latin typeface="Arial" pitchFamily="34" charset="0"/>
                <a:ea typeface="Athens"/>
                <a:cs typeface="Arial" pitchFamily="34" charset="0"/>
              </a:rPr>
              <a:t> (*: p&lt;0,05, **: p&lt;0,01)	</a:t>
            </a:r>
            <a:endParaRPr kumimoji="0" lang="el-GR" altLang="el-GR" sz="2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xmlns="" val="21212211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Ανάλυση γραμμικής </a:t>
            </a:r>
            <a:r>
              <a:rPr lang="el-GR" b="1" dirty="0" smtClean="0"/>
              <a:t>παλινδρόμησης</a:t>
            </a:r>
            <a:endParaRPr lang="el-GR" b="1" dirty="0"/>
          </a:p>
        </p:txBody>
      </p:sp>
      <mc:AlternateContent xmlns:mc="http://schemas.openxmlformats.org/markup-compatibility/2006">
        <mc:Choice xmlns:a14="http://schemas.microsoft.com/office/drawing/2010/main" xmlns="" Requires="a14">
          <p:sp>
            <p:nvSpPr>
              <p:cNvPr id="3" name="Θέση περιεχομένου 2"/>
              <p:cNvSpPr>
                <a:spLocks noGrp="1"/>
              </p:cNvSpPr>
              <p:nvPr>
                <p:ph idx="1"/>
              </p:nvPr>
            </p:nvSpPr>
            <p:spPr/>
            <p:txBody>
              <a:bodyPr>
                <a:normAutofit fontScale="62500" lnSpcReduction="20000"/>
              </a:bodyPr>
              <a:lstStyle/>
              <a:p>
                <a:r>
                  <a:rPr lang="el-GR" dirty="0"/>
                  <a:t>Ένα μοντέλο παλινδρόμησης, επιδιώκει να εκφράσει μια εξαρτημένη ποσοτική μεταβλητή Υ ως γραμμική συνάρτηση ανεξάρτητων ποσοτικών μεταβλητών </a:t>
                </a:r>
                <a:r>
                  <a:rPr lang="en-US" dirty="0" smtClean="0"/>
                  <a:t>X</a:t>
                </a:r>
                <a:r>
                  <a:rPr lang="en-US" baseline="-25000" dirty="0" smtClean="0"/>
                  <a:t>i</a:t>
                </a:r>
                <a:endParaRPr lang="el-GR" dirty="0" smtClean="0"/>
              </a:p>
              <a:p>
                <a:r>
                  <a:rPr lang="el-GR" dirty="0" smtClean="0"/>
                  <a:t>Κάθε </a:t>
                </a:r>
                <a:r>
                  <a:rPr lang="el-GR" dirty="0"/>
                  <a:t>μοντέλο παλινδρόμησης είναι μοντέλο αιτίου-αποτελέσματος, δηλαδή θεωρούμε ότι οι ανεξάρτητες μεταβλητές επηρεάζουν την Υ και προσπαθούμε να προσδιορίσουμε ένα γραμμικό μοντέλο που να περιγράφει πώς την επηρεάζουν. </a:t>
                </a:r>
                <a:endParaRPr lang="el-GR" dirty="0" smtClean="0"/>
              </a:p>
              <a:p>
                <a:r>
                  <a:rPr lang="el-GR" dirty="0" smtClean="0"/>
                  <a:t>Η </a:t>
                </a:r>
                <a:r>
                  <a:rPr lang="el-GR" dirty="0"/>
                  <a:t>μέθοδος εκτιμά μια σχέση ανάμεσα σε μία εξαρτημένη μεταβλητή και μία ή περισσότερες ανεξάρτητες ποσοτικές μεταβλητές, οι οποίες καλό είναι να εμφανίζουν υψηλές γραμμικές συσχετίσεις με την εξαρτημένη. </a:t>
                </a:r>
                <a:endParaRPr lang="el-GR" dirty="0" smtClean="0"/>
              </a:p>
              <a:p>
                <a:r>
                  <a:rPr lang="el-GR" dirty="0" smtClean="0"/>
                  <a:t>Αν </a:t>
                </a:r>
                <a:r>
                  <a:rPr lang="el-GR" dirty="0"/>
                  <a:t>έχουμε μόνο μία ανεξάρτητη μεταβλητή, έχουμε απλή γραμμική παλινδρόμηση ενώ για αν έχουμε περισσότερες ανεξάρτητες μεταβλητές, τότε έχουμε πολλαπλή γραμμική </a:t>
                </a:r>
                <a:r>
                  <a:rPr lang="el-GR" dirty="0" smtClean="0"/>
                  <a:t>παλινδρόμηση</a:t>
                </a:r>
              </a:p>
              <a:p>
                <a:r>
                  <a:rPr lang="el-GR" dirty="0"/>
                  <a:t>Αν έχουμε </a:t>
                </a:r>
                <a:r>
                  <a:rPr lang="en-US" dirty="0"/>
                  <a:t>k</a:t>
                </a:r>
                <a:r>
                  <a:rPr lang="el-GR" dirty="0"/>
                  <a:t> ανεξάρτητες μεταβλητές τότε το μοντέλο πολλαπλής παλινδρόμησης είναι</a:t>
                </a:r>
              </a:p>
              <a:p>
                <a:pPr marL="0" indent="0">
                  <a:buNone/>
                </a:pPr>
                <a14:m>
                  <m:oMathPara xmlns:m="http://schemas.openxmlformats.org/officeDocument/2006/math">
                    <m:oMathParaPr>
                      <m:jc m:val="centerGroup"/>
                    </m:oMathParaPr>
                    <m:oMath xmlns:m="http://schemas.openxmlformats.org/officeDocument/2006/math">
                      <m:r>
                        <m:rPr>
                          <m:sty m:val="p"/>
                        </m:rPr>
                        <a:rPr lang="en-US" smtClean="0">
                          <a:latin typeface="Cambria Math"/>
                        </a:rPr>
                        <m:t>Y</m:t>
                      </m:r>
                      <m:r>
                        <a:rPr lang="en-US">
                          <a:latin typeface="Cambria Math"/>
                        </a:rPr>
                        <m:t>=</m:t>
                      </m:r>
                      <m:sSub>
                        <m:sSubPr>
                          <m:ctrlPr>
                            <a:rPr lang="el-GR" i="1">
                              <a:latin typeface="Cambria Math"/>
                            </a:rPr>
                          </m:ctrlPr>
                        </m:sSubPr>
                        <m:e>
                          <m:r>
                            <m:rPr>
                              <m:sty m:val="p"/>
                            </m:rPr>
                            <a:rPr lang="en-US">
                              <a:latin typeface="Cambria Math"/>
                            </a:rPr>
                            <m:t>b</m:t>
                          </m:r>
                        </m:e>
                        <m:sub>
                          <m:r>
                            <a:rPr lang="en-US">
                              <a:latin typeface="Cambria Math"/>
                            </a:rPr>
                            <m:t>0</m:t>
                          </m:r>
                        </m:sub>
                      </m:sSub>
                      <m:r>
                        <a:rPr lang="en-US">
                          <a:latin typeface="Cambria Math"/>
                        </a:rPr>
                        <m:t>+</m:t>
                      </m:r>
                      <m:sSub>
                        <m:sSubPr>
                          <m:ctrlPr>
                            <a:rPr lang="el-GR" i="1">
                              <a:latin typeface="Cambria Math"/>
                            </a:rPr>
                          </m:ctrlPr>
                        </m:sSubPr>
                        <m:e>
                          <m:r>
                            <m:rPr>
                              <m:sty m:val="p"/>
                            </m:rPr>
                            <a:rPr lang="en-US">
                              <a:latin typeface="Cambria Math"/>
                            </a:rPr>
                            <m:t>b</m:t>
                          </m:r>
                        </m:e>
                        <m:sub>
                          <m:r>
                            <a:rPr lang="en-US">
                              <a:latin typeface="Cambria Math"/>
                            </a:rPr>
                            <m:t>1</m:t>
                          </m:r>
                        </m:sub>
                      </m:sSub>
                      <m:sSub>
                        <m:sSubPr>
                          <m:ctrlPr>
                            <a:rPr lang="el-GR" i="1">
                              <a:latin typeface="Cambria Math"/>
                            </a:rPr>
                          </m:ctrlPr>
                        </m:sSubPr>
                        <m:e>
                          <m:r>
                            <m:rPr>
                              <m:sty m:val="p"/>
                            </m:rPr>
                            <a:rPr lang="en-US">
                              <a:latin typeface="Cambria Math"/>
                            </a:rPr>
                            <m:t>X</m:t>
                          </m:r>
                        </m:e>
                        <m:sub>
                          <m:r>
                            <a:rPr lang="en-US">
                              <a:latin typeface="Cambria Math"/>
                            </a:rPr>
                            <m:t>1</m:t>
                          </m:r>
                        </m:sub>
                      </m:sSub>
                      <m:r>
                        <a:rPr lang="en-US">
                          <a:latin typeface="Cambria Math"/>
                        </a:rPr>
                        <m:t>+</m:t>
                      </m:r>
                      <m:sSub>
                        <m:sSubPr>
                          <m:ctrlPr>
                            <a:rPr lang="el-GR" i="1">
                              <a:latin typeface="Cambria Math"/>
                            </a:rPr>
                          </m:ctrlPr>
                        </m:sSubPr>
                        <m:e>
                          <m:r>
                            <m:rPr>
                              <m:sty m:val="p"/>
                            </m:rPr>
                            <a:rPr lang="en-US">
                              <a:latin typeface="Cambria Math"/>
                            </a:rPr>
                            <m:t>b</m:t>
                          </m:r>
                        </m:e>
                        <m:sub>
                          <m:r>
                            <a:rPr lang="en-US">
                              <a:latin typeface="Cambria Math"/>
                            </a:rPr>
                            <m:t>2</m:t>
                          </m:r>
                        </m:sub>
                      </m:sSub>
                      <m:sSub>
                        <m:sSubPr>
                          <m:ctrlPr>
                            <a:rPr lang="el-GR" i="1">
                              <a:latin typeface="Cambria Math"/>
                            </a:rPr>
                          </m:ctrlPr>
                        </m:sSubPr>
                        <m:e>
                          <m:r>
                            <m:rPr>
                              <m:sty m:val="p"/>
                            </m:rPr>
                            <a:rPr lang="en-US">
                              <a:latin typeface="Cambria Math"/>
                            </a:rPr>
                            <m:t>X</m:t>
                          </m:r>
                        </m:e>
                        <m:sub>
                          <m:r>
                            <a:rPr lang="en-US">
                              <a:latin typeface="Cambria Math"/>
                            </a:rPr>
                            <m:t>2</m:t>
                          </m:r>
                        </m:sub>
                      </m:sSub>
                      <m:r>
                        <a:rPr lang="en-US">
                          <a:latin typeface="Cambria Math"/>
                        </a:rPr>
                        <m:t>+…+</m:t>
                      </m:r>
                      <m:sSub>
                        <m:sSubPr>
                          <m:ctrlPr>
                            <a:rPr lang="el-GR" i="1">
                              <a:latin typeface="Cambria Math"/>
                            </a:rPr>
                          </m:ctrlPr>
                        </m:sSubPr>
                        <m:e>
                          <m:r>
                            <m:rPr>
                              <m:sty m:val="p"/>
                            </m:rPr>
                            <a:rPr lang="en-US">
                              <a:latin typeface="Cambria Math"/>
                            </a:rPr>
                            <m:t>b</m:t>
                          </m:r>
                        </m:e>
                        <m:sub>
                          <m:r>
                            <m:rPr>
                              <m:sty m:val="p"/>
                            </m:rPr>
                            <a:rPr lang="en-US">
                              <a:latin typeface="Cambria Math"/>
                            </a:rPr>
                            <m:t>k</m:t>
                          </m:r>
                        </m:sub>
                      </m:sSub>
                      <m:sSub>
                        <m:sSubPr>
                          <m:ctrlPr>
                            <a:rPr lang="el-GR" i="1">
                              <a:latin typeface="Cambria Math"/>
                            </a:rPr>
                          </m:ctrlPr>
                        </m:sSubPr>
                        <m:e>
                          <m:r>
                            <m:rPr>
                              <m:sty m:val="p"/>
                            </m:rPr>
                            <a:rPr lang="en-US">
                              <a:latin typeface="Cambria Math"/>
                            </a:rPr>
                            <m:t>X</m:t>
                          </m:r>
                        </m:e>
                        <m:sub>
                          <m:r>
                            <m:rPr>
                              <m:sty m:val="p"/>
                            </m:rPr>
                            <a:rPr lang="en-US">
                              <a:latin typeface="Cambria Math"/>
                            </a:rPr>
                            <m:t>k</m:t>
                          </m:r>
                        </m:sub>
                      </m:sSub>
                    </m:oMath>
                  </m:oMathPara>
                </a14:m>
                <a:endParaRPr lang="el-GR" dirty="0"/>
              </a:p>
              <a:p>
                <a:endParaRPr lang="el-GR" dirty="0"/>
              </a:p>
            </p:txBody>
          </p:sp>
        </mc:Choice>
        <mc:Fallback>
          <p:sp>
            <p:nvSpPr>
              <p:cNvPr id="3" name="Θέση περιεχομένου 2"/>
              <p:cNvSpPr>
                <a:spLocks noGrp="1" noRot="1" noChangeAspect="1" noMove="1" noResize="1" noEditPoints="1" noAdjustHandles="1" noChangeArrowheads="1" noChangeShapeType="1" noTextEdit="1"/>
              </p:cNvSpPr>
              <p:nvPr>
                <p:ph idx="1"/>
              </p:nvPr>
            </p:nvSpPr>
            <p:spPr>
              <a:blipFill rotWithShape="1">
                <a:blip r:embed="rId2" cstate="print"/>
                <a:stretch>
                  <a:fillRect l="-593" t="-1887" r="-519"/>
                </a:stretch>
              </a:blipFill>
            </p:spPr>
            <p:txBody>
              <a:bodyPr/>
              <a:lstStyle/>
              <a:p>
                <a:r>
                  <a:rPr lang="el-GR">
                    <a:noFill/>
                  </a:rPr>
                  <a:t> </a:t>
                </a:r>
              </a:p>
            </p:txBody>
          </p:sp>
        </mc:Fallback>
      </mc:AlternateContent>
    </p:spTree>
    <p:extLst>
      <p:ext uri="{BB962C8B-B14F-4D97-AF65-F5344CB8AC3E}">
        <p14:creationId xmlns:p14="http://schemas.microsoft.com/office/powerpoint/2010/main" xmlns="" val="15685898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Συντελεστής  προσδιορισμού</a:t>
            </a:r>
          </a:p>
        </p:txBody>
      </p:sp>
      <p:sp>
        <p:nvSpPr>
          <p:cNvPr id="3" name="Θέση περιεχομένου 2"/>
          <p:cNvSpPr>
            <a:spLocks noGrp="1"/>
          </p:cNvSpPr>
          <p:nvPr>
            <p:ph idx="1"/>
          </p:nvPr>
        </p:nvSpPr>
        <p:spPr/>
        <p:txBody>
          <a:bodyPr>
            <a:normAutofit fontScale="70000" lnSpcReduction="20000"/>
          </a:bodyPr>
          <a:lstStyle/>
          <a:p>
            <a:r>
              <a:rPr lang="el-GR" dirty="0" smtClean="0"/>
              <a:t>Συντελεστής  </a:t>
            </a:r>
            <a:r>
              <a:rPr lang="el-GR" dirty="0"/>
              <a:t>προσδιορισμού που ονομάζεται R</a:t>
            </a:r>
            <a:r>
              <a:rPr lang="el-GR" baseline="30000" dirty="0"/>
              <a:t>2</a:t>
            </a:r>
            <a:r>
              <a:rPr lang="el-GR" dirty="0"/>
              <a:t> και εκφράζει το ποσοστό της διασποράς της εξαρτημένης διασποράς που ερμηνεύεται από τις ανεξάρτητες. </a:t>
            </a:r>
            <a:endParaRPr lang="el-GR" dirty="0" smtClean="0"/>
          </a:p>
          <a:p>
            <a:r>
              <a:rPr lang="el-GR" dirty="0" smtClean="0"/>
              <a:t>Συχνά </a:t>
            </a:r>
            <a:r>
              <a:rPr lang="el-GR" dirty="0"/>
              <a:t>διαβάζεται ως ποσοστό % και δηλώνει κατά πόσο η εξαρτημένη μεταβλητή ερμηνεύεται από την ανεξάρτητη ή το γραμμικό συνδυασμό των ανεξάρτητων, αν αυτές είναι πολλές. Παίρνει τιμές από 0 έως 1 (ή από 0 έως 100% αν εκφράζεται ως ποσοστό). </a:t>
            </a:r>
            <a:endParaRPr lang="el-GR" dirty="0" smtClean="0"/>
          </a:p>
          <a:p>
            <a:r>
              <a:rPr lang="el-GR" dirty="0" smtClean="0"/>
              <a:t>Όσο </a:t>
            </a:r>
            <a:r>
              <a:rPr lang="el-GR" dirty="0"/>
              <a:t>πιο κοντά βρίσκεται στη μονάδα, τόσο καλύτερο είναι το γραμμικό μοντέλο που δημιουργείται από την παλινδρόμηση (το μοντέλο προσαρμόζεται καλά στα δεδομένα). </a:t>
            </a:r>
            <a:endParaRPr lang="el-GR" dirty="0" smtClean="0"/>
          </a:p>
          <a:p>
            <a:r>
              <a:rPr lang="el-GR" dirty="0" smtClean="0"/>
              <a:t>Το </a:t>
            </a:r>
            <a:r>
              <a:rPr lang="el-GR" dirty="0"/>
              <a:t>R</a:t>
            </a:r>
            <a:r>
              <a:rPr lang="el-GR" baseline="30000" dirty="0"/>
              <a:t>2 </a:t>
            </a:r>
            <a:r>
              <a:rPr lang="el-GR" dirty="0"/>
              <a:t>χρησιμοποιείται λοιπόν ως μέτρο ελέγχου της καταλληλότητας του μοντέλου.  </a:t>
            </a:r>
          </a:p>
          <a:p>
            <a:endParaRPr lang="el-GR" dirty="0"/>
          </a:p>
        </p:txBody>
      </p:sp>
    </p:spTree>
    <p:extLst>
      <p:ext uri="{BB962C8B-B14F-4D97-AF65-F5344CB8AC3E}">
        <p14:creationId xmlns:p14="http://schemas.microsoft.com/office/powerpoint/2010/main" xmlns="" val="8910165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Κωδικοποίηση δεδομένων</a:t>
            </a:r>
            <a:br>
              <a:rPr lang="el-GR" b="1" dirty="0"/>
            </a:br>
            <a:endParaRPr lang="el-GR" dirty="0"/>
          </a:p>
        </p:txBody>
      </p:sp>
      <p:sp>
        <p:nvSpPr>
          <p:cNvPr id="3" name="Θέση περιεχομένου 2"/>
          <p:cNvSpPr>
            <a:spLocks noGrp="1"/>
          </p:cNvSpPr>
          <p:nvPr>
            <p:ph idx="1"/>
          </p:nvPr>
        </p:nvSpPr>
        <p:spPr/>
        <p:txBody>
          <a:bodyPr/>
          <a:lstStyle/>
          <a:p>
            <a:pPr marL="0" indent="0">
              <a:buNone/>
            </a:pPr>
            <a:r>
              <a:rPr lang="el-GR" dirty="0" smtClean="0"/>
              <a:t>Παράδειγμα</a:t>
            </a:r>
          </a:p>
          <a:p>
            <a:pPr marL="0" lvl="0" indent="0">
              <a:buNone/>
            </a:pPr>
            <a:r>
              <a:rPr lang="el-GR" altLang="el-GR" u="sng" dirty="0">
                <a:ea typeface="Athens"/>
                <a:cs typeface="Times New Roman" pitchFamily="18" charset="0"/>
              </a:rPr>
              <a:t>Ε1. Εκλαμβανόμενη ευκολία χρήσης ενός δικτυακού τόπου ηλεκτρονικής διακυβέρνησης</a:t>
            </a:r>
            <a:endParaRPr lang="el-GR" altLang="el-GR" sz="1800" dirty="0"/>
          </a:p>
          <a:p>
            <a:pPr marL="0" indent="0">
              <a:buNone/>
            </a:pPr>
            <a:endParaRPr lang="el-GR" dirty="0" smtClean="0"/>
          </a:p>
          <a:p>
            <a:pPr marL="0" indent="0">
              <a:buNone/>
            </a:pPr>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3532832281"/>
              </p:ext>
            </p:extLst>
          </p:nvPr>
        </p:nvGraphicFramePr>
        <p:xfrm>
          <a:off x="479086" y="3501008"/>
          <a:ext cx="8229600" cy="2179320"/>
        </p:xfrm>
        <a:graphic>
          <a:graphicData uri="http://schemas.openxmlformats.org/drawingml/2006/table">
            <a:tbl>
              <a:tblPr firstRow="1" firstCol="1" bandRow="1">
                <a:tableStyleId>{5C22544A-7EE6-4342-B048-85BDC9FD1C3A}</a:tableStyleId>
              </a:tblPr>
              <a:tblGrid>
                <a:gridCol w="2842504"/>
                <a:gridCol w="959571"/>
                <a:gridCol w="956280"/>
                <a:gridCol w="1506017"/>
                <a:gridCol w="957925"/>
                <a:gridCol w="1007303"/>
              </a:tblGrid>
              <a:tr h="0">
                <a:tc>
                  <a:txBody>
                    <a:bodyPr/>
                    <a:lstStyle/>
                    <a:p>
                      <a:pPr>
                        <a:spcAft>
                          <a:spcPts val="0"/>
                        </a:spcAft>
                      </a:pPr>
                      <a:r>
                        <a:rPr lang="el-GR" sz="1100" dirty="0">
                          <a:effectLst/>
                        </a:rPr>
                        <a:t> </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rPr>
                        <a:t>Διαφωνώ απόλυτα</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Διαφωνώ</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Ούτε συμφωνώ,</a:t>
                      </a:r>
                      <a:endParaRPr lang="el-GR" sz="1800">
                        <a:effectLst/>
                      </a:endParaRPr>
                    </a:p>
                    <a:p>
                      <a:pPr algn="ctr">
                        <a:spcAft>
                          <a:spcPts val="0"/>
                        </a:spcAft>
                      </a:pPr>
                      <a:r>
                        <a:rPr lang="el-GR" sz="1100">
                          <a:effectLst/>
                        </a:rPr>
                        <a:t>ούτε διαφωνώ</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Συμφωνώ</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Συμφωνώ απόλυτα</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dirty="0">
                          <a:effectLst/>
                        </a:rPr>
                        <a:t>Ε1_1 Η χρήση ενός δικτυακού τόπου ηλεκτρονικής διακυβέρνησης είναι εύκολη</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a:effectLst/>
                        </a:rPr>
                        <a:t>Ε1_2 Η αλληλεπίδρασή μου με δικτυακούς τόπους ηλεκτρονικής διακυβέρνησης είναι ξεκάθαρη και κατανοητή</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a:effectLst/>
                        </a:rPr>
                        <a:t>Ε1_3 Βρίσκω ότι οι περισσότεροι δικτυακοί τόποι ηλεκτρονικής διακυβέρνησης είναι ευέλικτοι στην αλληλεπίδραση μαζί μου</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dirty="0">
                          <a:effectLst/>
                        </a:rPr>
                        <a:t>Ε1_4 Είναι εύκολο για μένα να αποκτήσω τις δεξιότητες  να χρησιμοποιώ ένα δικτυακό τόπο ηλεκτρονικής διακυβέρνησης</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r>
            </a:tbl>
          </a:graphicData>
        </a:graphic>
      </p:graphicFrame>
    </p:spTree>
    <p:extLst>
      <p:ext uri="{BB962C8B-B14F-4D97-AF65-F5344CB8AC3E}">
        <p14:creationId xmlns:p14="http://schemas.microsoft.com/office/powerpoint/2010/main" xmlns="" val="27499698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Έλεγχοι σημαντικότητας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smtClean="0"/>
              <a:t>Μπορούμε  </a:t>
            </a:r>
            <a:r>
              <a:rPr lang="el-GR" dirty="0"/>
              <a:t>να διακρίνουμε ποιες ανεξάρτητες μεταβλητές είναι στατιστικά σημαντικές. </a:t>
            </a:r>
            <a:endParaRPr lang="el-GR" dirty="0" smtClean="0"/>
          </a:p>
          <a:p>
            <a:r>
              <a:rPr lang="el-GR" dirty="0" smtClean="0"/>
              <a:t>Το </a:t>
            </a:r>
            <a:r>
              <a:rPr lang="el-GR" dirty="0"/>
              <a:t>τεστ που πραγματοποιείται είναι ένα </a:t>
            </a:r>
            <a:r>
              <a:rPr lang="en-US" dirty="0"/>
              <a:t>t</a:t>
            </a:r>
            <a:r>
              <a:rPr lang="el-GR" dirty="0"/>
              <a:t>-</a:t>
            </a:r>
            <a:r>
              <a:rPr lang="en-US" dirty="0"/>
              <a:t>test </a:t>
            </a:r>
            <a:r>
              <a:rPr lang="el-GR" dirty="0"/>
              <a:t>και λέγεται έτσι γιατί χρησιμοποιεί την κατανομή </a:t>
            </a:r>
            <a:r>
              <a:rPr lang="en-US" dirty="0"/>
              <a:t>t</a:t>
            </a:r>
            <a:r>
              <a:rPr lang="el-GR" dirty="0"/>
              <a:t>-</a:t>
            </a:r>
            <a:r>
              <a:rPr lang="en-US" dirty="0"/>
              <a:t>Student</a:t>
            </a:r>
            <a:r>
              <a:rPr lang="el-GR" dirty="0"/>
              <a:t>. </a:t>
            </a:r>
            <a:endParaRPr lang="el-GR" dirty="0" smtClean="0"/>
          </a:p>
          <a:p>
            <a:r>
              <a:rPr lang="el-GR" dirty="0" smtClean="0"/>
              <a:t>Ενδιαφέρουν </a:t>
            </a:r>
            <a:r>
              <a:rPr lang="el-GR" dirty="0"/>
              <a:t>ιδιαίτερα οι συντελεστές των ανεξάρτητων μεταβλητών και όχι ο σταθερός όρος του μοντέλου γιατί το βασικό ενδιαφέρον είναι αν αυτές επηρεάζουν την εξαρτημένη. </a:t>
            </a:r>
            <a:endParaRPr lang="el-GR" dirty="0" smtClean="0"/>
          </a:p>
          <a:p>
            <a:r>
              <a:rPr lang="el-GR" dirty="0" smtClean="0"/>
              <a:t>Αν </a:t>
            </a:r>
            <a:r>
              <a:rPr lang="el-GR" dirty="0"/>
              <a:t>οι συντελεστές τους είναι στατιστικά σημαντικοί, τότε την επηρεάζουν. </a:t>
            </a:r>
            <a:endParaRPr lang="el-GR" dirty="0" smtClean="0"/>
          </a:p>
          <a:p>
            <a:r>
              <a:rPr lang="el-GR" dirty="0"/>
              <a:t>Όταν  οι στάθμες σημαντικότητας </a:t>
            </a:r>
            <a:r>
              <a:rPr lang="en-US" dirty="0" smtClean="0"/>
              <a:t>p</a:t>
            </a:r>
            <a:r>
              <a:rPr lang="el-GR" dirty="0" smtClean="0"/>
              <a:t> </a:t>
            </a:r>
            <a:r>
              <a:rPr lang="el-GR" dirty="0"/>
              <a:t>είναι μικρότερες από το </a:t>
            </a:r>
            <a:r>
              <a:rPr lang="el-GR" dirty="0" smtClean="0"/>
              <a:t>0,05, οι αντίστοιχοι συντελεστές </a:t>
            </a:r>
            <a:r>
              <a:rPr lang="el-GR" dirty="0"/>
              <a:t>είναι στατιστικά </a:t>
            </a:r>
            <a:r>
              <a:rPr lang="el-GR" dirty="0" smtClean="0"/>
              <a:t>σημαντικοί.</a:t>
            </a:r>
            <a:endParaRPr lang="el-GR" dirty="0"/>
          </a:p>
        </p:txBody>
      </p:sp>
    </p:spTree>
    <p:extLst>
      <p:ext uri="{BB962C8B-B14F-4D97-AF65-F5344CB8AC3E}">
        <p14:creationId xmlns:p14="http://schemas.microsoft.com/office/powerpoint/2010/main" xmlns="" val="12457596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200" b="1" dirty="0" smtClean="0"/>
              <a:t>Κατάταξη των ανεξάρτητων μεταβλητών ως προ της ερμηνευτική ικανότητά τους</a:t>
            </a:r>
            <a:endParaRPr lang="el-GR" sz="3200" b="1" dirty="0"/>
          </a:p>
        </p:txBody>
      </p:sp>
      <p:sp>
        <p:nvSpPr>
          <p:cNvPr id="3" name="Θέση περιεχομένου 2"/>
          <p:cNvSpPr>
            <a:spLocks noGrp="1"/>
          </p:cNvSpPr>
          <p:nvPr>
            <p:ph idx="1"/>
          </p:nvPr>
        </p:nvSpPr>
        <p:spPr/>
        <p:txBody>
          <a:bodyPr/>
          <a:lstStyle/>
          <a:p>
            <a:r>
              <a:rPr lang="el-GR" dirty="0" smtClean="0"/>
              <a:t>Στη στήλη </a:t>
            </a:r>
            <a:r>
              <a:rPr lang="en-US" dirty="0"/>
              <a:t>Beta </a:t>
            </a:r>
            <a:r>
              <a:rPr lang="el-GR" dirty="0"/>
              <a:t>βλέπουμε τις επιδράσεις των ανεξάρτητων μεταβλητών στην εξαρτημένη</a:t>
            </a:r>
            <a:r>
              <a:rPr lang="el-GR" dirty="0" smtClean="0"/>
              <a:t>.</a:t>
            </a:r>
          </a:p>
          <a:p>
            <a:r>
              <a:rPr lang="el-GR" dirty="0" smtClean="0"/>
              <a:t>Αν </a:t>
            </a:r>
            <a:r>
              <a:rPr lang="el-GR" dirty="0"/>
              <a:t>τις διατάξουμε με φθίνουσα σειρά των απόλυτων τιμών τους, έχουμε τις μεταβλητές διαταγμένες ως προς την ερμηνευτική τους ικανότητα σε σχέση με την εξαρτημένη μεταβλητή. </a:t>
            </a:r>
          </a:p>
        </p:txBody>
      </p:sp>
    </p:spTree>
    <p:extLst>
      <p:ext uri="{BB962C8B-B14F-4D97-AF65-F5344CB8AC3E}">
        <p14:creationId xmlns:p14="http://schemas.microsoft.com/office/powerpoint/2010/main" xmlns="" val="36481608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Η μέθοδος </a:t>
            </a:r>
            <a:r>
              <a:rPr lang="en-US" b="1" dirty="0" smtClean="0"/>
              <a:t>Stepwise</a:t>
            </a:r>
            <a:endParaRPr lang="el-GR" b="1" dirty="0"/>
          </a:p>
        </p:txBody>
      </p:sp>
      <p:sp>
        <p:nvSpPr>
          <p:cNvPr id="3" name="Θέση περιεχομένου 2"/>
          <p:cNvSpPr>
            <a:spLocks noGrp="1"/>
          </p:cNvSpPr>
          <p:nvPr>
            <p:ph idx="1"/>
          </p:nvPr>
        </p:nvSpPr>
        <p:spPr/>
        <p:txBody>
          <a:bodyPr>
            <a:normAutofit fontScale="85000" lnSpcReduction="20000"/>
          </a:bodyPr>
          <a:lstStyle/>
          <a:p>
            <a:r>
              <a:rPr lang="el-GR" dirty="0" smtClean="0"/>
              <a:t>Ελέγχει </a:t>
            </a:r>
            <a:r>
              <a:rPr lang="el-GR" dirty="0"/>
              <a:t>και εισάγει στο μοντέλο εκείνες τις ανεξάρτητες μεταβλητές που συνεισφέρουν σε μεγαλύτερο βαθμό στην ερμηνεία της εξαρτημένης μεταβλητής χωρίς να είναι μεταξύ τους υψηλά συσχετισμένες. </a:t>
            </a:r>
            <a:endParaRPr lang="el-GR" dirty="0" smtClean="0"/>
          </a:p>
          <a:p>
            <a:r>
              <a:rPr lang="el-GR" dirty="0" smtClean="0"/>
              <a:t>Η </a:t>
            </a:r>
            <a:r>
              <a:rPr lang="el-GR" dirty="0"/>
              <a:t>διαδικασία πραγματοποιείται σε βήματα. Σε κάθε βήμα ελέγχεται ποια νέα ανεξάρτητη μεταβλητή μπορεί να εισαχθεί στο μοντέλο και ποιες θα πρέπει να απομακρυνθούν.</a:t>
            </a:r>
          </a:p>
          <a:p>
            <a:r>
              <a:rPr lang="el-GR" dirty="0"/>
              <a:t>Η </a:t>
            </a:r>
            <a:r>
              <a:rPr lang="en-US" dirty="0"/>
              <a:t>Stepwise </a:t>
            </a:r>
            <a:r>
              <a:rPr lang="el-GR" dirty="0"/>
              <a:t>μέθοδος χρησιμοποιείται για την επιλογή των στατιστικά «καλύτερων» ανεξάρτητων μεταβλητών. </a:t>
            </a:r>
            <a:endParaRPr lang="el-GR" dirty="0" smtClean="0"/>
          </a:p>
        </p:txBody>
      </p:sp>
    </p:spTree>
    <p:extLst>
      <p:ext uri="{BB962C8B-B14F-4D97-AF65-F5344CB8AC3E}">
        <p14:creationId xmlns:p14="http://schemas.microsoft.com/office/powerpoint/2010/main" xmlns="" val="31481945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200" b="1" dirty="0"/>
              <a:t>Κατασκευή και χρήση ψευδομεταβλητών στην </a:t>
            </a:r>
            <a:r>
              <a:rPr lang="el-GR" sz="3200" b="1" dirty="0" smtClean="0"/>
              <a:t>παλινδρόμηση</a:t>
            </a:r>
            <a:endParaRPr lang="el-GR" sz="3200" b="1" dirty="0"/>
          </a:p>
        </p:txBody>
      </p:sp>
      <p:sp>
        <p:nvSpPr>
          <p:cNvPr id="3" name="Θέση περιεχομένου 2"/>
          <p:cNvSpPr>
            <a:spLocks noGrp="1"/>
          </p:cNvSpPr>
          <p:nvPr>
            <p:ph idx="1"/>
          </p:nvPr>
        </p:nvSpPr>
        <p:spPr/>
        <p:txBody>
          <a:bodyPr/>
          <a:lstStyle/>
          <a:p>
            <a:r>
              <a:rPr lang="el-GR" dirty="0"/>
              <a:t> </a:t>
            </a:r>
            <a:r>
              <a:rPr lang="el-GR" dirty="0" smtClean="0"/>
              <a:t>Ψευδομεταβλητές </a:t>
            </a:r>
            <a:r>
              <a:rPr lang="el-GR" dirty="0"/>
              <a:t>(</a:t>
            </a:r>
            <a:r>
              <a:rPr lang="en-US" dirty="0"/>
              <a:t>Dummy variables</a:t>
            </a:r>
            <a:r>
              <a:rPr lang="el-GR" dirty="0"/>
              <a:t>) ονομάζουμε τις διχοτομικές - </a:t>
            </a:r>
            <a:r>
              <a:rPr lang="el-GR" dirty="0" err="1"/>
              <a:t>δίτιμες</a:t>
            </a:r>
            <a:r>
              <a:rPr lang="el-GR" dirty="0"/>
              <a:t> μεταβλητές με τιμές δηλαδή 0 ή 1, που χρησιμοποιούνται συχνά σε διάφορες στατιστικές επεξεργασίες και ακόμη περισσότερο στη γραμμική παλινδρόμηση. </a:t>
            </a:r>
          </a:p>
        </p:txBody>
      </p:sp>
    </p:spTree>
    <p:extLst>
      <p:ext uri="{BB962C8B-B14F-4D97-AF65-F5344CB8AC3E}">
        <p14:creationId xmlns:p14="http://schemas.microsoft.com/office/powerpoint/2010/main" xmlns="" val="64716877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Ιεραρχική </a:t>
            </a:r>
            <a:r>
              <a:rPr lang="el-GR" b="1" dirty="0" smtClean="0"/>
              <a:t>παλινδρόμηση</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smtClean="0"/>
              <a:t>Μια </a:t>
            </a:r>
            <a:r>
              <a:rPr lang="el-GR" dirty="0"/>
              <a:t>ενδιαφέρουσα εφαρμογή της γραμμικής παλινδρόμησης που πραγματοποιείται σε στάδια. </a:t>
            </a:r>
            <a:endParaRPr lang="el-GR" dirty="0" smtClean="0"/>
          </a:p>
          <a:p>
            <a:r>
              <a:rPr lang="el-GR" dirty="0" smtClean="0"/>
              <a:t>Για </a:t>
            </a:r>
            <a:r>
              <a:rPr lang="el-GR" dirty="0"/>
              <a:t>να την εφαρμόσουμε θα πρέπει να έχουμε τουλάχιστον δύο σύνολα ανεξάρτητων μεταβλητών που εισάγονται στο μοντέλο σε ομάδες – σε στάδια. </a:t>
            </a:r>
            <a:endParaRPr lang="el-GR" dirty="0" smtClean="0"/>
          </a:p>
          <a:p>
            <a:r>
              <a:rPr lang="el-GR" dirty="0" smtClean="0"/>
              <a:t>Η </a:t>
            </a:r>
            <a:r>
              <a:rPr lang="el-GR" dirty="0"/>
              <a:t>μέθοδος χρησιμοποιείται για να ελέγξουμε τις επιδράσεις των ανεξάρτητων μεταβλητών με μια προκαθορισμένη σειρά. </a:t>
            </a:r>
            <a:endParaRPr lang="el-GR" dirty="0" smtClean="0"/>
          </a:p>
          <a:p>
            <a:r>
              <a:rPr lang="el-GR" dirty="0" smtClean="0"/>
              <a:t>Συνήθως </a:t>
            </a:r>
            <a:r>
              <a:rPr lang="el-GR" dirty="0"/>
              <a:t>μια ομάδα ανεξάρτητων μεταβλητών είναι τα δημογραφικά χαρακτηριστικά ή άλλες μεταβλητές πλαισίου. </a:t>
            </a:r>
            <a:endParaRPr lang="el-GR" dirty="0" smtClean="0"/>
          </a:p>
          <a:p>
            <a:r>
              <a:rPr lang="el-GR" dirty="0" smtClean="0"/>
              <a:t>Οι </a:t>
            </a:r>
            <a:r>
              <a:rPr lang="el-GR" i="1" dirty="0"/>
              <a:t>συμμεταβλητές </a:t>
            </a:r>
            <a:r>
              <a:rPr lang="el-GR" dirty="0"/>
              <a:t>αυτές μπορούν να είναι και ψευδομεταβλητές, όπως τις περιγράψαμε παραπάνω.</a:t>
            </a:r>
          </a:p>
          <a:p>
            <a:endParaRPr lang="el-GR" dirty="0"/>
          </a:p>
        </p:txBody>
      </p:sp>
    </p:spTree>
    <p:extLst>
      <p:ext uri="{BB962C8B-B14F-4D97-AF65-F5344CB8AC3E}">
        <p14:creationId xmlns:p14="http://schemas.microsoft.com/office/powerpoint/2010/main" xmlns="" val="3314726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Στάδια εκτέλεσης</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Για δύο στάδια:</a:t>
            </a:r>
          </a:p>
          <a:p>
            <a:r>
              <a:rPr lang="el-GR" dirty="0" smtClean="0"/>
              <a:t>Πρώτα </a:t>
            </a:r>
            <a:r>
              <a:rPr lang="el-GR" dirty="0"/>
              <a:t>εισάγονται στο μοντέλο οι </a:t>
            </a:r>
            <a:r>
              <a:rPr lang="el-GR" i="1" dirty="0"/>
              <a:t>συμμεταβλητές</a:t>
            </a:r>
            <a:r>
              <a:rPr lang="el-GR" dirty="0"/>
              <a:t> και υπολογίζεται το </a:t>
            </a:r>
            <a:r>
              <a:rPr lang="en-US" dirty="0"/>
              <a:t>R</a:t>
            </a:r>
            <a:r>
              <a:rPr lang="el-GR" baseline="30000" dirty="0"/>
              <a:t>2</a:t>
            </a:r>
            <a:r>
              <a:rPr lang="el-GR" dirty="0"/>
              <a:t> </a:t>
            </a:r>
            <a:r>
              <a:rPr lang="el-GR" dirty="0" smtClean="0"/>
              <a:t>και </a:t>
            </a:r>
            <a:r>
              <a:rPr lang="el-GR" dirty="0"/>
              <a:t>οι συντελεστές </a:t>
            </a:r>
            <a:r>
              <a:rPr lang="el-GR" dirty="0" smtClean="0"/>
              <a:t>αυτού του </a:t>
            </a:r>
            <a:r>
              <a:rPr lang="el-GR" dirty="0"/>
              <a:t>μοντέλου </a:t>
            </a:r>
            <a:r>
              <a:rPr lang="el-GR" dirty="0" smtClean="0"/>
              <a:t>με τις </a:t>
            </a:r>
            <a:r>
              <a:rPr lang="el-GR" dirty="0"/>
              <a:t>συμμεταβλητές. </a:t>
            </a:r>
            <a:endParaRPr lang="el-GR" dirty="0" smtClean="0"/>
          </a:p>
          <a:p>
            <a:r>
              <a:rPr lang="el-GR" dirty="0" smtClean="0"/>
              <a:t>Στο </a:t>
            </a:r>
            <a:r>
              <a:rPr lang="el-GR" dirty="0"/>
              <a:t>δεύτερο επίπεδο εισάγονται άλλη μια ομάδα μεταβλητών, που μπορεί να είναι οι κύριες ανεξάρτητες μεταβλητές του προβλήματός μας. </a:t>
            </a:r>
            <a:endParaRPr lang="el-GR" dirty="0" smtClean="0"/>
          </a:p>
          <a:p>
            <a:r>
              <a:rPr lang="el-GR" dirty="0" smtClean="0"/>
              <a:t>Τα </a:t>
            </a:r>
            <a:r>
              <a:rPr lang="el-GR" dirty="0"/>
              <a:t>αποτελέσματα εξάγονται επίσης σε στάδια. Πρώτα, εξάγονται όλοι οι δείκτες και το μοντέλο για την ομάδα ανεξάρτητων μεταβλητών που έχει εισαχθεί πρώτη (οι συμμεταβλητές) και μετά το πλήρες μοντέλο με τις συμμεταβλητές και τις άλλες ανεξάρτητες μεταβλητές μαζί. </a:t>
            </a:r>
          </a:p>
          <a:p>
            <a:r>
              <a:rPr lang="el-GR" dirty="0"/>
              <a:t>Σημαντικό εύρημα της εφαρμογής της μεθόδου είναι ότι μπορούμε να υπολογίσουμε πόσο αυξάνεται το </a:t>
            </a:r>
            <a:r>
              <a:rPr lang="en-US" dirty="0"/>
              <a:t>R</a:t>
            </a:r>
            <a:r>
              <a:rPr lang="el-GR" baseline="30000" dirty="0"/>
              <a:t>2 </a:t>
            </a:r>
            <a:r>
              <a:rPr lang="el-GR" dirty="0"/>
              <a:t>ανάμεσα το μοντέλο που έχει μόνο τις συμμεταβλητές και στο πλήρες μοντέλο με όλες μαζί τις ανεξάρτητες μεταβλητές και τις συμμεταβλητές. </a:t>
            </a:r>
            <a:endParaRPr lang="el-GR" dirty="0" smtClean="0"/>
          </a:p>
          <a:p>
            <a:r>
              <a:rPr lang="el-GR" dirty="0" smtClean="0"/>
              <a:t>Η </a:t>
            </a:r>
            <a:r>
              <a:rPr lang="el-GR" dirty="0"/>
              <a:t>αύξηση αυτή είναι η καθαρή επίδραση των κύριων μεταβλητών αφού αφαιρεθεί η επίδραση των συμμεταβλητών (δημογραφικών μεταβλητών και μεταβλητών πλαισίου).</a:t>
            </a:r>
          </a:p>
          <a:p>
            <a:endParaRPr lang="el-GR" dirty="0"/>
          </a:p>
        </p:txBody>
      </p:sp>
    </p:spTree>
    <p:extLst>
      <p:ext uri="{BB962C8B-B14F-4D97-AF65-F5344CB8AC3E}">
        <p14:creationId xmlns:p14="http://schemas.microsoft.com/office/powerpoint/2010/main" xmlns="" val="19677098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Έλεγχος προϋποθέσεων της </a:t>
            </a:r>
            <a:r>
              <a:rPr lang="el-GR" b="1" dirty="0" smtClean="0"/>
              <a:t>παλινδρόμησης</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a:t>Σημαντικό ρόλο για τον έλεγχο των προϋποθέσεων παίζουν τα </a:t>
            </a:r>
            <a:r>
              <a:rPr lang="el-GR" i="1" dirty="0"/>
              <a:t>κατάλοιπα (</a:t>
            </a:r>
            <a:r>
              <a:rPr lang="en-US" i="1" dirty="0"/>
              <a:t>residuals</a:t>
            </a:r>
            <a:r>
              <a:rPr lang="el-GR" i="1" dirty="0"/>
              <a:t>)</a:t>
            </a:r>
            <a:r>
              <a:rPr lang="el-GR" dirty="0"/>
              <a:t> της παλινδρόμησης που είναι οι διαφορές των πραγματικών </a:t>
            </a:r>
            <a:r>
              <a:rPr lang="en-US" dirty="0"/>
              <a:t>y </a:t>
            </a:r>
            <a:r>
              <a:rPr lang="el-GR" dirty="0"/>
              <a:t>τιμών της εξαρτημένης </a:t>
            </a:r>
            <a:r>
              <a:rPr lang="el-GR" dirty="0" smtClean="0"/>
              <a:t>μεταβλητής </a:t>
            </a:r>
            <a:r>
              <a:rPr lang="el-GR" dirty="0"/>
              <a:t>μείον τις αντίστοιχες εκτιμήσεις που παίρνουμε από </a:t>
            </a:r>
            <a:r>
              <a:rPr lang="el-GR" dirty="0" smtClean="0"/>
              <a:t>το μοντέλο </a:t>
            </a:r>
            <a:r>
              <a:rPr lang="el-GR" dirty="0"/>
              <a:t>παλινδρόμησης. </a:t>
            </a:r>
            <a:endParaRPr lang="el-GR" dirty="0" smtClean="0"/>
          </a:p>
          <a:p>
            <a:r>
              <a:rPr lang="el-GR" dirty="0" smtClean="0"/>
              <a:t>Οι </a:t>
            </a:r>
            <a:r>
              <a:rPr lang="el-GR" dirty="0"/>
              <a:t>προϋποθέσεις εφαρμογής της παλινδρόμησης είναι:</a:t>
            </a:r>
          </a:p>
          <a:p>
            <a:pPr marL="514350" indent="-514350">
              <a:buFont typeface="+mj-lt"/>
              <a:buAutoNum type="arabicPeriod"/>
            </a:pPr>
            <a:r>
              <a:rPr lang="el-GR" dirty="0" smtClean="0"/>
              <a:t>Υπάρχει γραμμικότητα</a:t>
            </a:r>
          </a:p>
          <a:p>
            <a:pPr marL="514350" indent="-514350">
              <a:buFont typeface="+mj-lt"/>
              <a:buAutoNum type="arabicPeriod"/>
            </a:pPr>
            <a:r>
              <a:rPr lang="el-GR" dirty="0" smtClean="0"/>
              <a:t>Οι </a:t>
            </a:r>
            <a:r>
              <a:rPr lang="el-GR" dirty="0"/>
              <a:t>τιμές της Υ που αντιστοιχούν στα διάφορα επίπεδα της Χ είναι ανεξάρτητες μεταξύ τους. </a:t>
            </a:r>
            <a:endParaRPr lang="el-GR" dirty="0" smtClean="0"/>
          </a:p>
          <a:p>
            <a:pPr marL="514350" indent="-514350">
              <a:buFont typeface="+mj-lt"/>
              <a:buAutoNum type="arabicPeriod"/>
            </a:pPr>
            <a:r>
              <a:rPr lang="el-GR" dirty="0" smtClean="0"/>
              <a:t>Η </a:t>
            </a:r>
            <a:r>
              <a:rPr lang="el-GR" dirty="0"/>
              <a:t>κατανομή της Υ για κάθε επίπεδο της Χ είναι κανονική. </a:t>
            </a:r>
            <a:endParaRPr lang="el-GR" dirty="0" smtClean="0"/>
          </a:p>
          <a:p>
            <a:pPr marL="514350" indent="-514350">
              <a:buFont typeface="+mj-lt"/>
              <a:buAutoNum type="arabicPeriod"/>
            </a:pPr>
            <a:r>
              <a:rPr lang="el-GR" dirty="0" smtClean="0"/>
              <a:t>Θα </a:t>
            </a:r>
            <a:r>
              <a:rPr lang="el-GR" dirty="0"/>
              <a:t>πρέπει να έχουμε </a:t>
            </a:r>
            <a:r>
              <a:rPr lang="el-GR" i="1" dirty="0"/>
              <a:t>ομοσκεδαστικότητα</a:t>
            </a:r>
            <a:r>
              <a:rPr lang="el-GR" dirty="0"/>
              <a:t> και όχι </a:t>
            </a:r>
            <a:r>
              <a:rPr lang="el-GR" i="1" dirty="0" smtClean="0"/>
              <a:t>ετεροσκεδαστικότητα</a:t>
            </a:r>
            <a:r>
              <a:rPr lang="el-GR" dirty="0"/>
              <a:t>. </a:t>
            </a:r>
          </a:p>
        </p:txBody>
      </p:sp>
    </p:spTree>
    <p:extLst>
      <p:ext uri="{BB962C8B-B14F-4D97-AF65-F5344CB8AC3E}">
        <p14:creationId xmlns:p14="http://schemas.microsoft.com/office/powerpoint/2010/main" xmlns="" val="15280560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Έλεγχοι προϋποθέσεων της παλινδρόμησης</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smtClean="0"/>
              <a:t>Κατασκευάζουμε </a:t>
            </a:r>
            <a:r>
              <a:rPr lang="el-GR" dirty="0"/>
              <a:t>το </a:t>
            </a:r>
            <a:r>
              <a:rPr lang="en-US" dirty="0"/>
              <a:t>Normal probability P</a:t>
            </a:r>
            <a:r>
              <a:rPr lang="el-GR" dirty="0"/>
              <a:t>-</a:t>
            </a:r>
            <a:r>
              <a:rPr lang="en-US" dirty="0"/>
              <a:t>P</a:t>
            </a:r>
            <a:r>
              <a:rPr lang="el-GR" dirty="0"/>
              <a:t> </a:t>
            </a:r>
            <a:r>
              <a:rPr lang="el-GR" dirty="0" smtClean="0"/>
              <a:t>γράφημα των τυποποιημένων καταλοίπων. </a:t>
            </a:r>
            <a:r>
              <a:rPr lang="el-GR" dirty="0"/>
              <a:t>Αν το σχήμα των σημείων που παράγεται δεν απέχει πολύ από τη διχοτόμο της γωνίας των αξόνων, έχουμε κανονικότητα. </a:t>
            </a:r>
            <a:endParaRPr lang="el-GR" dirty="0" smtClean="0"/>
          </a:p>
          <a:p>
            <a:r>
              <a:rPr lang="el-GR" dirty="0" smtClean="0"/>
              <a:t>Για </a:t>
            </a:r>
            <a:r>
              <a:rPr lang="el-GR" dirty="0"/>
              <a:t>τον έλεγχο της ομοσκεδαστικότητας κατασκευάζουμε το διάγραμμα διασποράς  βάζοντας στον οριζόντιο άξονα τις τυποποιημένες εκτιμήσεις των </a:t>
            </a:r>
            <a:r>
              <a:rPr lang="en-US" dirty="0"/>
              <a:t>y </a:t>
            </a:r>
            <a:r>
              <a:rPr lang="el-GR" dirty="0"/>
              <a:t>και στον κατακόρυφο τα τυποποιημένα κατάλοιπα. Το σχήμα θα πρέπει να δείχνει μια οριζόντια ζώνη σημείων σταθερού πλάτους.</a:t>
            </a:r>
          </a:p>
          <a:p>
            <a:endParaRPr lang="el-GR" dirty="0"/>
          </a:p>
        </p:txBody>
      </p:sp>
    </p:spTree>
    <p:extLst>
      <p:ext uri="{BB962C8B-B14F-4D97-AF65-F5344CB8AC3E}">
        <p14:creationId xmlns:p14="http://schemas.microsoft.com/office/powerpoint/2010/main" xmlns="" val="2888229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Ανάλυση κυρίων συνιστωσών</a:t>
            </a:r>
            <a:r>
              <a:rPr lang="en-US" b="1" dirty="0"/>
              <a:t> (Principal Components Analysis-PCA</a:t>
            </a:r>
            <a:r>
              <a:rPr lang="en-US" b="1" dirty="0" smtClean="0"/>
              <a:t>)</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smtClean="0"/>
              <a:t>Συνδυάζονται μεταβλητές </a:t>
            </a:r>
            <a:r>
              <a:rPr lang="el-GR" dirty="0"/>
              <a:t>που είναι υψηλά συσχετισμένες μεταξύ τους ώστε να παράγουν λιγότερες αλλά συνθετότερες μεταβλητές, που εκφράζονται ως γραμμικοί συνδυασμοί των αρχικών και αποκτούν σημασία και ερμηνεύονται με βάση τις συσχετίσεις τους με τις αρχικές μεταβλητές. </a:t>
            </a:r>
            <a:endParaRPr lang="el-GR" dirty="0" smtClean="0"/>
          </a:p>
          <a:p>
            <a:r>
              <a:rPr lang="el-GR" dirty="0" smtClean="0"/>
              <a:t>Οι </a:t>
            </a:r>
            <a:r>
              <a:rPr lang="el-GR" dirty="0"/>
              <a:t>συσχετίσεις αυτές ονομάζονται </a:t>
            </a:r>
            <a:r>
              <a:rPr lang="el-GR" i="1" dirty="0"/>
              <a:t>φορτίσεις </a:t>
            </a:r>
            <a:r>
              <a:rPr lang="el-GR" dirty="0"/>
              <a:t>ή φορτία των αξόνων (</a:t>
            </a:r>
            <a:r>
              <a:rPr lang="el-GR" dirty="0" err="1"/>
              <a:t>factor</a:t>
            </a:r>
            <a:r>
              <a:rPr lang="el-GR" dirty="0"/>
              <a:t> </a:t>
            </a:r>
            <a:r>
              <a:rPr lang="el-GR" dirty="0" err="1"/>
              <a:t>loadings</a:t>
            </a:r>
            <a:r>
              <a:rPr lang="el-GR" dirty="0"/>
              <a:t>) και μπορούν να είναι αρνητικές ή θετικές. Είναι όμως άξιες συζήτησης και ερμηνείας όταν η απόλυτη τιμή τους είναι μεγάλη. </a:t>
            </a:r>
            <a:endParaRPr lang="el-GR" dirty="0" smtClean="0"/>
          </a:p>
          <a:p>
            <a:r>
              <a:rPr lang="el-GR" dirty="0" smtClean="0"/>
              <a:t>Ειδικότερα</a:t>
            </a:r>
            <a:r>
              <a:rPr lang="el-GR" dirty="0"/>
              <a:t>, όταν ενδιαφέρει η δημιουργία συνιστωσών που στη συνέχεια πρόκειται να χρησιμοποιηθούν σε ένα μοντέλο παλινδρόμησης ως ανεξάρτητες ή εξαρτημένες μεταβλητές, οι φορτίσεις θα πρέπει να είναι τουλάχιστον 0,60.</a:t>
            </a:r>
          </a:p>
        </p:txBody>
      </p:sp>
    </p:spTree>
    <p:extLst>
      <p:ext uri="{BB962C8B-B14F-4D97-AF65-F5344CB8AC3E}">
        <p14:creationId xmlns:p14="http://schemas.microsoft.com/office/powerpoint/2010/main" xmlns="" val="28587152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Κύριες συνιστώσες</a:t>
            </a:r>
            <a:endParaRPr lang="el-GR" b="1" dirty="0"/>
          </a:p>
        </p:txBody>
      </p:sp>
      <p:sp>
        <p:nvSpPr>
          <p:cNvPr id="3" name="Θέση περιεχομένου 2"/>
          <p:cNvSpPr>
            <a:spLocks noGrp="1"/>
          </p:cNvSpPr>
          <p:nvPr>
            <p:ph idx="1"/>
          </p:nvPr>
        </p:nvSpPr>
        <p:spPr/>
        <p:txBody>
          <a:bodyPr>
            <a:normAutofit fontScale="47500" lnSpcReduction="20000"/>
          </a:bodyPr>
          <a:lstStyle/>
          <a:p>
            <a:r>
              <a:rPr lang="el-GR" sz="4000" dirty="0"/>
              <a:t>Οι νέες μεταβλητές </a:t>
            </a:r>
            <a:r>
              <a:rPr lang="el-GR" sz="4000" dirty="0" smtClean="0"/>
              <a:t>- συνιστώσες </a:t>
            </a:r>
            <a:r>
              <a:rPr lang="el-GR" sz="4000" dirty="0"/>
              <a:t>(</a:t>
            </a:r>
            <a:r>
              <a:rPr lang="en-US" sz="4000" dirty="0"/>
              <a:t>C</a:t>
            </a:r>
            <a:r>
              <a:rPr lang="el-GR" sz="4000" dirty="0" err="1"/>
              <a:t>omponents</a:t>
            </a:r>
            <a:r>
              <a:rPr lang="el-GR" sz="4000" dirty="0"/>
              <a:t>), συνοψίζουν τις μεταβλητές που είναι </a:t>
            </a:r>
            <a:r>
              <a:rPr lang="el-GR" sz="4000" dirty="0" smtClean="0"/>
              <a:t>συγγραμμικές.</a:t>
            </a:r>
          </a:p>
          <a:p>
            <a:r>
              <a:rPr lang="el-GR" sz="4000" dirty="0" smtClean="0"/>
              <a:t>Κάθε </a:t>
            </a:r>
            <a:r>
              <a:rPr lang="el-GR" sz="4000" dirty="0"/>
              <a:t>εξαγόμενη συνιστώσα ερμηνεύει ένα ποσοστό της συνολικής διασποράς των αρχικών μεταβλητών. </a:t>
            </a:r>
            <a:endParaRPr lang="el-GR" sz="4000" dirty="0" smtClean="0"/>
          </a:p>
          <a:p>
            <a:r>
              <a:rPr lang="el-GR" sz="4000" dirty="0" smtClean="0"/>
              <a:t>Το </a:t>
            </a:r>
            <a:r>
              <a:rPr lang="el-GR" sz="4000" dirty="0"/>
              <a:t>ποσοστό αυτό συνοδεύεται από την ιδιοτιμή (</a:t>
            </a:r>
            <a:r>
              <a:rPr lang="en-US" sz="4000" dirty="0"/>
              <a:t>E</a:t>
            </a:r>
            <a:r>
              <a:rPr lang="el-GR" sz="4000" dirty="0" err="1"/>
              <a:t>igenvalue</a:t>
            </a:r>
            <a:r>
              <a:rPr lang="el-GR" sz="4000" dirty="0"/>
              <a:t>) της συνιστώσας, που ως αριθμός έχει άμεση σχέση με το ποσοστό ερμηνευμένης διασποράς από τη συνιστώσα. </a:t>
            </a:r>
            <a:endParaRPr lang="el-GR" sz="4000" dirty="0" smtClean="0"/>
          </a:p>
          <a:p>
            <a:r>
              <a:rPr lang="el-GR" sz="4000" dirty="0" smtClean="0"/>
              <a:t>Οι </a:t>
            </a:r>
            <a:r>
              <a:rPr lang="el-GR" sz="4000" dirty="0"/>
              <a:t>ιδιοτιμές μετρούν το μέγεθος της διασποράς που ερμηνεύεται από κάθε συνιστώσα και η ιδιοτιμή της πρώτης συνιστώσας είναι μεγαλύτερη από τις άλλες, ακολουθεί η τιμή της δεύτερης συνιστώσας, </a:t>
            </a:r>
            <a:r>
              <a:rPr lang="el-GR" sz="4000" dirty="0" err="1"/>
              <a:t>κ.ο.κ</a:t>
            </a:r>
            <a:r>
              <a:rPr lang="el-GR" sz="4000" dirty="0"/>
              <a:t>. </a:t>
            </a:r>
            <a:endParaRPr lang="el-GR" sz="4000" dirty="0" smtClean="0"/>
          </a:p>
          <a:p>
            <a:r>
              <a:rPr lang="el-GR" sz="4000" dirty="0"/>
              <a:t>Όταν οι ιδιοτιμές είναι μεγαλύτερες της μονάδας, θεωρείται ότι οι συνιστώσες μπορούν να γίνουν δεκτές ώστε να περιγράψουν επαρκώς το αρχικό σύνολο των μεταβλητών</a:t>
            </a:r>
            <a:r>
              <a:rPr lang="el-GR" sz="4000" dirty="0" smtClean="0"/>
              <a:t>.</a:t>
            </a:r>
          </a:p>
          <a:p>
            <a:r>
              <a:rPr lang="el-GR" sz="4000" dirty="0" smtClean="0"/>
              <a:t>Η </a:t>
            </a:r>
            <a:r>
              <a:rPr lang="en-US" sz="4000" dirty="0" smtClean="0"/>
              <a:t>V</a:t>
            </a:r>
            <a:r>
              <a:rPr lang="el-GR" sz="4000" dirty="0" err="1"/>
              <a:t>arimax</a:t>
            </a:r>
            <a:r>
              <a:rPr lang="el-GR" sz="4000" dirty="0"/>
              <a:t> </a:t>
            </a:r>
            <a:r>
              <a:rPr lang="el-GR" sz="4000" dirty="0" smtClean="0"/>
              <a:t>περιστροφή </a:t>
            </a:r>
            <a:r>
              <a:rPr lang="el-GR" sz="4000" dirty="0"/>
              <a:t>παράγει συνιστώσες που ερμηνεύονται ευκολότερα γιατί περιστρέφει τις συνιστώσες ώστε αυτές  να συσχετίζονται πολύ υψηλά με κάποιες αρχικές μεταβλητές και μηδενικά με τις </a:t>
            </a:r>
            <a:r>
              <a:rPr lang="el-GR" sz="4000" dirty="0" smtClean="0"/>
              <a:t>υπόλοιπες.</a:t>
            </a:r>
            <a:endParaRPr lang="el-GR" sz="4000" dirty="0"/>
          </a:p>
          <a:p>
            <a:endParaRPr lang="el-GR" dirty="0"/>
          </a:p>
        </p:txBody>
      </p:sp>
    </p:spTree>
    <p:extLst>
      <p:ext uri="{BB962C8B-B14F-4D97-AF65-F5344CB8AC3E}">
        <p14:creationId xmlns:p14="http://schemas.microsoft.com/office/powerpoint/2010/main" xmlns="" val="4089978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Κωδικοποίηση</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smtClean="0"/>
              <a:t>Τέσσερις μεταβλητές</a:t>
            </a:r>
            <a:r>
              <a:rPr lang="el-GR" dirty="0"/>
              <a:t>. </a:t>
            </a:r>
            <a:endParaRPr lang="el-GR" dirty="0" smtClean="0"/>
          </a:p>
          <a:p>
            <a:r>
              <a:rPr lang="el-GR" dirty="0" smtClean="0"/>
              <a:t>Επειδή </a:t>
            </a:r>
            <a:r>
              <a:rPr lang="el-GR" dirty="0"/>
              <a:t>όλες αποτελούν υποερωτήματα της ερώτησης Ε1 θα τις ονομάσουμε Ε1_1, Ε1_2, Ε1_3, Ε1_4. </a:t>
            </a:r>
            <a:endParaRPr lang="el-GR" dirty="0" smtClean="0"/>
          </a:p>
          <a:p>
            <a:r>
              <a:rPr lang="el-GR" dirty="0"/>
              <a:t>Για τις Ε1_1, Ε1_2, Ε1_3, Ε1_4 ισχύει ότι αν ο ερωτώμενος έχει </a:t>
            </a:r>
            <a:r>
              <a:rPr lang="el-GR" dirty="0" smtClean="0"/>
              <a:t>απαντήσει:</a:t>
            </a:r>
            <a:endParaRPr lang="el-GR" dirty="0"/>
          </a:p>
          <a:p>
            <a:r>
              <a:rPr lang="el-GR" dirty="0"/>
              <a:t>Διαφωνώ απόλυτα, γράφουμε </a:t>
            </a:r>
            <a:r>
              <a:rPr lang="el-GR" dirty="0" smtClean="0"/>
              <a:t>1</a:t>
            </a:r>
            <a:endParaRPr lang="el-GR" dirty="0"/>
          </a:p>
          <a:p>
            <a:r>
              <a:rPr lang="el-GR" dirty="0"/>
              <a:t>Διαφωνώ, γράφουμε 2</a:t>
            </a:r>
          </a:p>
          <a:p>
            <a:r>
              <a:rPr lang="el-GR" dirty="0"/>
              <a:t>Ούτε συμφωνώ, ούτε διαφωνώ, γράφουμε 3</a:t>
            </a:r>
          </a:p>
          <a:p>
            <a:r>
              <a:rPr lang="el-GR" dirty="0"/>
              <a:t>Συμφωνώ,  γράφουμε 4</a:t>
            </a:r>
          </a:p>
          <a:p>
            <a:r>
              <a:rPr lang="el-GR" dirty="0"/>
              <a:t>Συμφωνώ απόλυτα, γράφουμε 5.</a:t>
            </a:r>
          </a:p>
          <a:p>
            <a:endParaRPr lang="el-GR" dirty="0"/>
          </a:p>
        </p:txBody>
      </p:sp>
    </p:spTree>
    <p:extLst>
      <p:ext uri="{BB962C8B-B14F-4D97-AF65-F5344CB8AC3E}">
        <p14:creationId xmlns:p14="http://schemas.microsoft.com/office/powerpoint/2010/main" xmlns="" val="3359274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Έτσι..</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710354814"/>
              </p:ext>
            </p:extLst>
          </p:nvPr>
        </p:nvGraphicFramePr>
        <p:xfrm>
          <a:off x="457201" y="2971641"/>
          <a:ext cx="8229598" cy="2849880"/>
        </p:xfrm>
        <a:graphic>
          <a:graphicData uri="http://schemas.openxmlformats.org/drawingml/2006/table">
            <a:tbl>
              <a:tblPr firstRow="1" firstCol="1" bandRow="1">
                <a:tableStyleId>{5C22544A-7EE6-4342-B048-85BDC9FD1C3A}</a:tableStyleId>
              </a:tblPr>
              <a:tblGrid>
                <a:gridCol w="2461142"/>
                <a:gridCol w="816539"/>
                <a:gridCol w="814893"/>
                <a:gridCol w="1297244"/>
                <a:gridCol w="839587"/>
                <a:gridCol w="859342"/>
                <a:gridCol w="1140851"/>
              </a:tblGrid>
              <a:tr h="0">
                <a:tc>
                  <a:txBody>
                    <a:bodyPr/>
                    <a:lstStyle/>
                    <a:p>
                      <a:pPr algn="just">
                        <a:spcAft>
                          <a:spcPts val="0"/>
                        </a:spcAft>
                      </a:pPr>
                      <a:r>
                        <a:rPr lang="el-GR" sz="1100" dirty="0">
                          <a:effectLst/>
                        </a:rPr>
                        <a:t> </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rPr>
                        <a:t>Διαφωνώ απόλυτα</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Διαφωνώ</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Ούτε συμφωνώ,</a:t>
                      </a:r>
                      <a:endParaRPr lang="el-GR" sz="1800">
                        <a:effectLst/>
                      </a:endParaRPr>
                    </a:p>
                    <a:p>
                      <a:pPr algn="ctr">
                        <a:spcAft>
                          <a:spcPts val="0"/>
                        </a:spcAft>
                      </a:pPr>
                      <a:r>
                        <a:rPr lang="el-GR" sz="1100">
                          <a:effectLst/>
                        </a:rPr>
                        <a:t>ούτε διαφωνώ</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Συμφωνώ</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Συμφωνώ απόλυτα</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Κωδικοποίηση</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dirty="0">
                          <a:effectLst/>
                        </a:rPr>
                        <a:t>Ε1_1 Η χρήση ενός δικτυακού τόπου ηλεκτρονικής διακυβέρνησης είναι εύκολη</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4</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a:effectLst/>
                        </a:rPr>
                        <a:t>Ε1_2 Η αλληλεπίδρασή μου με δικτυακούς τόπους ηλεκτρονικής διακυβέρνησης είναι ξεκάθαρη και κατανοητή</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rPr>
                        <a:t>3</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a:effectLst/>
                        </a:rPr>
                        <a:t>Ε1_3 Βρίσκω ότι οι περισσότεροι δικτυακοί τόποι ηλεκτρονικής διακυβέρνησης είναι ευέλικτοι στην αλληλεπίδραση μαζί μου</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l-GR" sz="1100">
                          <a:effectLst/>
                        </a:rPr>
                        <a:t>2</a:t>
                      </a:r>
                      <a:endParaRPr lang="el-GR" sz="1800">
                        <a:effectLst/>
                        <a:latin typeface="Athens"/>
                        <a:ea typeface="Athens"/>
                        <a:cs typeface="Times New Roman"/>
                      </a:endParaRPr>
                    </a:p>
                  </a:txBody>
                  <a:tcPr marL="68580" marR="68580" marT="0" marB="0"/>
                </a:tc>
              </a:tr>
              <a:tr h="0">
                <a:tc>
                  <a:txBody>
                    <a:bodyPr/>
                    <a:lstStyle/>
                    <a:p>
                      <a:pPr>
                        <a:spcAft>
                          <a:spcPts val="0"/>
                        </a:spcAft>
                      </a:pPr>
                      <a:r>
                        <a:rPr lang="el-GR" sz="1100">
                          <a:effectLst/>
                        </a:rPr>
                        <a:t>Ε1_4 Είναι εύκολο για μένα να αποκτήσω τις δεξιότητες  να χρησιμοποιώ ένα δικτυακό τόπο ηλεκτρονικής διακυβέρνησης</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a:effectLst/>
                          <a:sym typeface="Wingdings"/>
                        </a:rPr>
                        <a:t></a:t>
                      </a:r>
                      <a:endParaRPr lang="el-GR" sz="1800">
                        <a:effectLst/>
                        <a:latin typeface="Athens"/>
                        <a:ea typeface="Athens"/>
                        <a:cs typeface="Times New Roman"/>
                      </a:endParaRPr>
                    </a:p>
                  </a:txBody>
                  <a:tcPr marL="68580" marR="68580" marT="0" marB="0"/>
                </a:tc>
                <a:tc>
                  <a:txBody>
                    <a:bodyPr/>
                    <a:lstStyle/>
                    <a:p>
                      <a:pPr algn="ctr">
                        <a:spcAft>
                          <a:spcPts val="0"/>
                        </a:spcAft>
                      </a:pPr>
                      <a:r>
                        <a:rPr lang="el-GR" sz="1100" dirty="0">
                          <a:effectLst/>
                          <a:sym typeface="Wingdings"/>
                        </a:rPr>
                        <a:t></a:t>
                      </a:r>
                      <a:endParaRPr lang="el-GR" sz="1800" dirty="0">
                        <a:effectLst/>
                        <a:latin typeface="Athens"/>
                        <a:ea typeface="Athens"/>
                        <a:cs typeface="Times New Roman"/>
                      </a:endParaRPr>
                    </a:p>
                  </a:txBody>
                  <a:tcPr marL="68580" marR="68580" marT="0" marB="0"/>
                </a:tc>
                <a:tc>
                  <a:txBody>
                    <a:bodyPr/>
                    <a:lstStyle/>
                    <a:p>
                      <a:pPr algn="ctr">
                        <a:spcAft>
                          <a:spcPts val="0"/>
                        </a:spcAft>
                      </a:pPr>
                      <a:r>
                        <a:rPr lang="en-US" sz="1100" dirty="0">
                          <a:effectLst/>
                        </a:rPr>
                        <a:t>1</a:t>
                      </a:r>
                      <a:endParaRPr lang="el-GR" sz="18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755577" y="1948191"/>
            <a:ext cx="6696744"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l-GR" altLang="el-GR" b="0" i="0" u="sng" strike="noStrike" cap="none" normalizeH="0" baseline="0" dirty="0" smtClean="0">
                <a:ln>
                  <a:noFill/>
                </a:ln>
                <a:solidFill>
                  <a:schemeClr val="tx1"/>
                </a:solidFill>
                <a:effectLst/>
                <a:ea typeface="Athens" charset="-95"/>
                <a:cs typeface="Times New Roman" pitchFamily="18" charset="0"/>
              </a:rPr>
              <a:t>Ε1. Εκλαμβανόμενη ευκολία χρήσης ενός δικτυακού τόπου ηλεκτρονικής διακυβέρνησης</a:t>
            </a:r>
            <a:endParaRPr kumimoji="0" lang="el-GR" altLang="el-G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xmlns="" val="2018867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Περίπτωση πολλαπλών απαντήσεων – κλίμακες πολλαπλής επιλογής  </a:t>
            </a:r>
          </a:p>
        </p:txBody>
      </p:sp>
      <p:sp>
        <p:nvSpPr>
          <p:cNvPr id="3" name="Θέση περιεχομένου 2"/>
          <p:cNvSpPr>
            <a:spLocks noGrp="1"/>
          </p:cNvSpPr>
          <p:nvPr>
            <p:ph idx="1"/>
          </p:nvPr>
        </p:nvSpPr>
        <p:spPr/>
        <p:txBody>
          <a:bodyPr/>
          <a:lstStyle/>
          <a:p>
            <a:r>
              <a:rPr lang="el-GR" dirty="0"/>
              <a:t>Στην περίπτωση αυτή δεν έχουμε μία τυχαία μεταβλητή αλλά πολλές-τόσες όσες είναι οι τιμές της ερώτησης ή του στοιχείου. Αυτές οι μεταβλητές ονομάζονται ψευδομεταβλητές (</a:t>
            </a:r>
            <a:r>
              <a:rPr lang="en-US" dirty="0"/>
              <a:t>dummy variables</a:t>
            </a:r>
            <a:r>
              <a:rPr lang="el-GR" dirty="0"/>
              <a:t>). </a:t>
            </a:r>
          </a:p>
        </p:txBody>
      </p:sp>
    </p:spTree>
    <p:extLst>
      <p:ext uri="{BB962C8B-B14F-4D97-AF65-F5344CB8AC3E}">
        <p14:creationId xmlns:p14="http://schemas.microsoft.com/office/powerpoint/2010/main" xmlns="" val="1041908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Δηλαδή..</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3151991491"/>
              </p:ext>
            </p:extLst>
          </p:nvPr>
        </p:nvGraphicFramePr>
        <p:xfrm>
          <a:off x="1980565" y="3177381"/>
          <a:ext cx="5182870" cy="1828800"/>
        </p:xfrm>
        <a:graphic>
          <a:graphicData uri="http://schemas.openxmlformats.org/drawingml/2006/table">
            <a:tbl>
              <a:tblPr>
                <a:tableStyleId>{5C22544A-7EE6-4342-B048-85BDC9FD1C3A}</a:tableStyleId>
              </a:tblPr>
              <a:tblGrid>
                <a:gridCol w="2663443"/>
                <a:gridCol w="2519427"/>
              </a:tblGrid>
              <a:tr h="0">
                <a:tc>
                  <a:txBody>
                    <a:bodyPr/>
                    <a:lstStyle/>
                    <a:p>
                      <a:pPr>
                        <a:lnSpc>
                          <a:spcPct val="150000"/>
                        </a:lnSpc>
                        <a:spcAft>
                          <a:spcPts val="0"/>
                        </a:spcAft>
                      </a:pPr>
                      <a:r>
                        <a:rPr lang="en-US" sz="1600" dirty="0">
                          <a:effectLst/>
                        </a:rPr>
                        <a:t>Mozilla Firefox</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a:effectLst/>
                          <a:sym typeface="Wingdings"/>
                        </a:rPr>
                        <a:t></a:t>
                      </a:r>
                      <a:endParaRPr lang="el-GR" sz="1600">
                        <a:effectLst/>
                        <a:latin typeface="Athens"/>
                        <a:ea typeface="Athens"/>
                        <a:cs typeface="Times New Roman"/>
                      </a:endParaRPr>
                    </a:p>
                  </a:txBody>
                  <a:tcPr marL="68580" marR="68580" marT="0" marB="0"/>
                </a:tc>
              </a:tr>
              <a:tr h="0">
                <a:tc>
                  <a:txBody>
                    <a:bodyPr/>
                    <a:lstStyle/>
                    <a:p>
                      <a:pPr>
                        <a:lnSpc>
                          <a:spcPct val="150000"/>
                        </a:lnSpc>
                        <a:spcAft>
                          <a:spcPts val="0"/>
                        </a:spcAft>
                      </a:pPr>
                      <a:r>
                        <a:rPr lang="en-US" sz="1600" dirty="0">
                          <a:effectLst/>
                        </a:rPr>
                        <a:t>Chrome </a:t>
                      </a:r>
                      <a:r>
                        <a:rPr lang="el-GR" sz="1600" dirty="0">
                          <a:effectLst/>
                        </a:rPr>
                        <a:t>ή </a:t>
                      </a:r>
                      <a:r>
                        <a:rPr lang="en-US" sz="1600" dirty="0">
                          <a:effectLst/>
                        </a:rPr>
                        <a:t>Chromium</a:t>
                      </a:r>
                      <a:endParaRPr lang="el-GR" sz="1600" dirty="0">
                        <a:effectLst/>
                        <a:latin typeface="Athens"/>
                        <a:ea typeface="Athens"/>
                        <a:cs typeface="Times New Roman"/>
                      </a:endParaRPr>
                    </a:p>
                  </a:txBody>
                  <a:tcPr marL="68580" marR="68580" marT="0" marB="0"/>
                </a:tc>
                <a:tc>
                  <a:txBody>
                    <a:bodyPr/>
                    <a:lstStyle/>
                    <a:p>
                      <a:pP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n-US" sz="1600">
                          <a:effectLst/>
                        </a:rPr>
                        <a:t>Safari</a:t>
                      </a:r>
                      <a:endParaRPr lang="el-GR" sz="1600">
                        <a:effectLst/>
                        <a:latin typeface="Athens"/>
                        <a:ea typeface="Athens"/>
                        <a:cs typeface="Times New Roman"/>
                      </a:endParaRPr>
                    </a:p>
                  </a:txBody>
                  <a:tcPr marL="68580" marR="68580" marT="0" marB="0"/>
                </a:tc>
                <a:tc>
                  <a:txBody>
                    <a:bodyPr/>
                    <a:lstStyle/>
                    <a:p>
                      <a:pP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n-US" sz="1600">
                          <a:effectLst/>
                        </a:rPr>
                        <a:t>Opera</a:t>
                      </a:r>
                      <a:endParaRPr lang="el-GR" sz="1600">
                        <a:effectLst/>
                        <a:latin typeface="Athens"/>
                        <a:ea typeface="Athens"/>
                        <a:cs typeface="Times New Roman"/>
                      </a:endParaRPr>
                    </a:p>
                  </a:txBody>
                  <a:tcPr marL="68580" marR="68580" marT="0" marB="0"/>
                </a:tc>
                <a:tc>
                  <a:txBody>
                    <a:bodyPr/>
                    <a:lstStyle/>
                    <a:p>
                      <a:pP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r h="0">
                <a:tc>
                  <a:txBody>
                    <a:bodyPr/>
                    <a:lstStyle/>
                    <a:p>
                      <a:pPr>
                        <a:lnSpc>
                          <a:spcPct val="150000"/>
                        </a:lnSpc>
                        <a:spcAft>
                          <a:spcPts val="0"/>
                        </a:spcAft>
                      </a:pPr>
                      <a:r>
                        <a:rPr lang="en-US" sz="1600">
                          <a:effectLst/>
                        </a:rPr>
                        <a:t>Modori</a:t>
                      </a:r>
                      <a:endParaRPr lang="el-GR" sz="1600">
                        <a:effectLst/>
                        <a:latin typeface="Athens"/>
                        <a:ea typeface="Athens"/>
                        <a:cs typeface="Times New Roman"/>
                      </a:endParaRPr>
                    </a:p>
                  </a:txBody>
                  <a:tcPr marL="68580" marR="68580" marT="0" marB="0"/>
                </a:tc>
                <a:tc>
                  <a:txBody>
                    <a:bodyPr/>
                    <a:lstStyle/>
                    <a:p>
                      <a:pPr>
                        <a:lnSpc>
                          <a:spcPct val="150000"/>
                        </a:lnSpc>
                        <a:spcAft>
                          <a:spcPts val="0"/>
                        </a:spcAft>
                      </a:pPr>
                      <a:r>
                        <a:rPr lang="el-GR" sz="1600" dirty="0">
                          <a:effectLst/>
                          <a:sym typeface="Wingdings"/>
                        </a:rPr>
                        <a:t></a:t>
                      </a:r>
                      <a:endParaRPr lang="el-GR" sz="1600" dirty="0">
                        <a:effectLst/>
                        <a:latin typeface="Athens"/>
                        <a:ea typeface="Athens"/>
                        <a:cs typeface="Times New Roman"/>
                      </a:endParaRPr>
                    </a:p>
                  </a:txBody>
                  <a:tcPr marL="68580" marR="68580" marT="0" marB="0"/>
                </a:tc>
              </a:tr>
            </a:tbl>
          </a:graphicData>
        </a:graphic>
      </p:graphicFrame>
      <p:sp>
        <p:nvSpPr>
          <p:cNvPr id="5" name="Rectangle 1"/>
          <p:cNvSpPr>
            <a:spLocks noChangeArrowheads="1"/>
          </p:cNvSpPr>
          <p:nvPr/>
        </p:nvSpPr>
        <p:spPr bwMode="auto">
          <a:xfrm>
            <a:off x="755576" y="1684509"/>
            <a:ext cx="7930376"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l-GR" b="0" i="0" u="none" strike="noStrike" cap="none" normalizeH="0" baseline="0" dirty="0" smtClean="0">
                <a:ln>
                  <a:noFill/>
                </a:ln>
                <a:solidFill>
                  <a:schemeClr val="tx1"/>
                </a:solidFill>
                <a:effectLst/>
                <a:ea typeface="Athens" charset="-95"/>
                <a:cs typeface="Times New Roman" pitchFamily="18" charset="0"/>
              </a:rPr>
              <a:t>E</a:t>
            </a:r>
            <a:r>
              <a:rPr kumimoji="0" lang="el-GR" altLang="el-GR" b="0" i="0" u="none" strike="noStrike" cap="none" normalizeH="0" baseline="0" dirty="0" smtClean="0">
                <a:ln>
                  <a:noFill/>
                </a:ln>
                <a:solidFill>
                  <a:schemeClr val="tx1"/>
                </a:solidFill>
                <a:effectLst/>
                <a:ea typeface="Athens" charset="-95"/>
                <a:cs typeface="Times New Roman" pitchFamily="18" charset="0"/>
              </a:rPr>
              <a:t>8. Ποιους από τους παρακάτω </a:t>
            </a:r>
            <a:r>
              <a:rPr kumimoji="0" lang="el-GR" altLang="el-GR" b="0" i="0" u="none" strike="noStrike" cap="none" normalizeH="0" baseline="0" dirty="0" err="1" smtClean="0">
                <a:ln>
                  <a:noFill/>
                </a:ln>
                <a:solidFill>
                  <a:schemeClr val="tx1"/>
                </a:solidFill>
                <a:effectLst/>
                <a:ea typeface="Athens" charset="-95"/>
                <a:cs typeface="Times New Roman" pitchFamily="18" charset="0"/>
              </a:rPr>
              <a:t>φυλλομετρητές</a:t>
            </a:r>
            <a:r>
              <a:rPr kumimoji="0" lang="el-GR" altLang="el-GR" b="0" i="0" u="none" strike="noStrike" cap="none" normalizeH="0" baseline="0" dirty="0" smtClean="0">
                <a:ln>
                  <a:noFill/>
                </a:ln>
                <a:solidFill>
                  <a:schemeClr val="tx1"/>
                </a:solidFill>
                <a:effectLst/>
                <a:ea typeface="Athens" charset="-95"/>
                <a:cs typeface="Times New Roman" pitchFamily="18" charset="0"/>
              </a:rPr>
              <a:t>  (</a:t>
            </a:r>
            <a:r>
              <a:rPr kumimoji="0" lang="en-US" altLang="el-GR" b="0" i="0" u="none" strike="noStrike" cap="none" normalizeH="0" baseline="0" dirty="0" smtClean="0">
                <a:ln>
                  <a:noFill/>
                </a:ln>
                <a:solidFill>
                  <a:schemeClr val="tx1"/>
                </a:solidFill>
                <a:effectLst/>
                <a:ea typeface="Athens" charset="-95"/>
                <a:cs typeface="Times New Roman" pitchFamily="18" charset="0"/>
              </a:rPr>
              <a:t>browsers</a:t>
            </a:r>
            <a:r>
              <a:rPr kumimoji="0" lang="el-GR" altLang="el-GR" b="0" i="0" u="none" strike="noStrike" cap="none" normalizeH="0" baseline="0" dirty="0" smtClean="0">
                <a:ln>
                  <a:noFill/>
                </a:ln>
                <a:solidFill>
                  <a:schemeClr val="tx1"/>
                </a:solidFill>
                <a:effectLst/>
                <a:ea typeface="Athens" charset="-95"/>
                <a:cs typeface="Times New Roman" pitchFamily="18" charset="0"/>
              </a:rPr>
              <a:t>) έχετε χρησιμοποιήσει;</a:t>
            </a:r>
            <a:endParaRPr kumimoji="0" lang="el-GR" altLang="el-G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l-GR" altLang="el-GR" b="0" i="0" u="none" strike="noStrike" cap="none" normalizeH="0" baseline="0" dirty="0" smtClean="0">
                <a:ln>
                  <a:noFill/>
                </a:ln>
                <a:solidFill>
                  <a:schemeClr val="tx1"/>
                </a:solidFill>
                <a:effectLst/>
                <a:ea typeface="Athens" charset="-95"/>
                <a:cs typeface="Arial" pitchFamily="34" charset="0"/>
              </a:rPr>
              <a:t>(μπορείτε να επιλέξετε περισσότερες από μία απαντήσεις)</a:t>
            </a:r>
            <a:endParaRPr kumimoji="0" lang="el-GR" altLang="el-GR" sz="11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l-GR" altLang="el-GR" sz="28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xmlns="" val="4172525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Κωδικοποίηση</a:t>
            </a:r>
            <a:endParaRPr lang="el-GR" b="1" dirty="0"/>
          </a:p>
        </p:txBody>
      </p:sp>
      <p:sp>
        <p:nvSpPr>
          <p:cNvPr id="3" name="Θέση περιεχομένου 2"/>
          <p:cNvSpPr>
            <a:spLocks noGrp="1"/>
          </p:cNvSpPr>
          <p:nvPr>
            <p:ph idx="1"/>
          </p:nvPr>
        </p:nvSpPr>
        <p:spPr/>
        <p:txBody>
          <a:bodyPr/>
          <a:lstStyle/>
          <a:p>
            <a:r>
              <a:rPr lang="en-US" dirty="0"/>
              <a:t>O </a:t>
            </a:r>
            <a:r>
              <a:rPr lang="el-GR" dirty="0"/>
              <a:t>ερωτώμενος μπορεί να μην έχει χρησιμοποιήσει κάποιον από τους παραπάνω </a:t>
            </a:r>
            <a:r>
              <a:rPr lang="el-GR" dirty="0" smtClean="0"/>
              <a:t>φυλλομετρητές </a:t>
            </a:r>
          </a:p>
          <a:p>
            <a:r>
              <a:rPr lang="el-GR" dirty="0" smtClean="0"/>
              <a:t>ή </a:t>
            </a:r>
            <a:r>
              <a:rPr lang="el-GR" dirty="0"/>
              <a:t>να έχει χρησιμοποιήσει κάποιον ή κάποιους από τους υπόλοιπους. </a:t>
            </a:r>
            <a:endParaRPr lang="el-GR" dirty="0" smtClean="0"/>
          </a:p>
          <a:p>
            <a:r>
              <a:rPr lang="el-GR" dirty="0" smtClean="0"/>
              <a:t>Άρα </a:t>
            </a:r>
            <a:r>
              <a:rPr lang="el-GR" dirty="0"/>
              <a:t>θα μπορούσε να επιλέξει από κανέναν έως και όλους τους φυλλομετρητές.</a:t>
            </a:r>
          </a:p>
          <a:p>
            <a:endParaRPr lang="el-GR" dirty="0"/>
          </a:p>
        </p:txBody>
      </p:sp>
    </p:spTree>
    <p:extLst>
      <p:ext uri="{BB962C8B-B14F-4D97-AF65-F5344CB8AC3E}">
        <p14:creationId xmlns:p14="http://schemas.microsoft.com/office/powerpoint/2010/main" xmlns="" val="1075968842"/>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TotalTime>
  <Words>3505</Words>
  <Application>Microsoft Office PowerPoint</Application>
  <PresentationFormat>Προβολή στην οθόνη (4:3)</PresentationFormat>
  <Paragraphs>443</Paragraphs>
  <Slides>49</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49</vt:i4>
      </vt:variant>
    </vt:vector>
  </HeadingPairs>
  <TitlesOfParts>
    <vt:vector size="50"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8</vt:lpstr>
      <vt:lpstr>Περιεχόμενα</vt:lpstr>
      <vt:lpstr>Κωδικοποίηση δεδομένων </vt:lpstr>
      <vt:lpstr>Κωδικοποίηση</vt:lpstr>
      <vt:lpstr>Έτσι..</vt:lpstr>
      <vt:lpstr>Περίπτωση πολλαπλών απαντήσεων – κλίμακες πολλαπλής επιλογής  </vt:lpstr>
      <vt:lpstr>Δηλαδή..</vt:lpstr>
      <vt:lpstr>Κωδικοποίηση</vt:lpstr>
      <vt:lpstr>Κωδικοποίηση..</vt:lpstr>
      <vt:lpstr>Κωδικοποίηση..</vt:lpstr>
      <vt:lpstr>Εισαγωγή των δεδομένων στο ηλεκτρονικό υπολογιστή</vt:lpstr>
      <vt:lpstr>Τιμές των μεταβλητών και ετικέτες</vt:lpstr>
      <vt:lpstr>Ελλιπείς τιμές</vt:lpstr>
      <vt:lpstr>Στατιστική επεξεργασία -  Πίνακες συχνοτήτων</vt:lpstr>
      <vt:lpstr>Αποτέλεσμα </vt:lpstr>
      <vt:lpstr>Στο κείμενο τη εργασίας γράφουμε </vt:lpstr>
      <vt:lpstr>Περιγραφικά στατιστικά ποσοτικών μεταβλητών</vt:lpstr>
      <vt:lpstr>Έλεγχοι υποθέσεων</vt:lpstr>
      <vt:lpstr>Έλεγχος ισότητας μέσων τιμών (T-test)</vt:lpstr>
      <vt:lpstr>T-test συνέχεια…</vt:lpstr>
      <vt:lpstr>Ο ενδιάμεσος έλεγχος του Levene</vt:lpstr>
      <vt:lpstr>Τελικό αποτέλεσμα και συμπέρασμα στο t-test</vt:lpstr>
      <vt:lpstr>  T-test για παρατηρήσεις ανά ζεύγη</vt:lpstr>
      <vt:lpstr>Αποτελέσματα </vt:lpstr>
      <vt:lpstr>O έλεγχος ανάλυσης της διασποράς (ANOVA)</vt:lpstr>
      <vt:lpstr>ANOVA</vt:lpstr>
      <vt:lpstr>ANOVA</vt:lpstr>
      <vt:lpstr>O έλεγχος χ2</vt:lpstr>
      <vt:lpstr>Έλεγχος χ2</vt:lpstr>
      <vt:lpstr>  O συντελεστής γραμμικής συσχέτισης r του Pearson </vt:lpstr>
      <vt:lpstr>Διαγράμματα διασποράς με παραδείγματα αρνητικής, θετικής και μηδενικής γραμμικής συσχέτισης </vt:lpstr>
      <vt:lpstr>Περιπτώσεις όπου ο συντελεστής γραμμικής συσχέτισης ισούται με μηδέν</vt:lpstr>
      <vt:lpstr>Συσχέτιση - σχέση</vt:lpstr>
      <vt:lpstr>Χαρακτηριστικές περιπτώσεις διαγραμμάτων διασποράς με τις αντίστοιχες τιμές του συντελεστή γραμμικής συσχέτισης</vt:lpstr>
      <vt:lpstr>Αποτελέσματα στο SPSS</vt:lpstr>
      <vt:lpstr>Πώς το γράφουμε στην εργασία μας</vt:lpstr>
      <vt:lpstr>Ανάλυση γραμμικής παλινδρόμησης</vt:lpstr>
      <vt:lpstr>Συντελεστής  προσδιορισμού</vt:lpstr>
      <vt:lpstr>Έλεγχοι σημαντικότητας</vt:lpstr>
      <vt:lpstr>Κατάταξη των ανεξάρτητων μεταβλητών ως προ της ερμηνευτική ικανότητά τους</vt:lpstr>
      <vt:lpstr>Η μέθοδος Stepwise</vt:lpstr>
      <vt:lpstr>Κατασκευή και χρήση ψευδομεταβλητών στην παλινδρόμηση</vt:lpstr>
      <vt:lpstr>Ιεραρχική παλινδρόμηση</vt:lpstr>
      <vt:lpstr>Στάδια εκτέλεσης</vt:lpstr>
      <vt:lpstr>Έλεγχος προϋποθέσεων της παλινδρόμησης</vt:lpstr>
      <vt:lpstr>Έλεγχοι προϋποθέσεων της παλινδρόμησης</vt:lpstr>
      <vt:lpstr>Ανάλυση κυρίων συνιστωσών (Principal Components Analysis-PCA)</vt:lpstr>
      <vt:lpstr>Κύριες συνιστώσες</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23</cp:revision>
  <dcterms:created xsi:type="dcterms:W3CDTF">2015-09-23T14:55:20Z</dcterms:created>
  <dcterms:modified xsi:type="dcterms:W3CDTF">2015-09-30T11:16:20Z</dcterms:modified>
</cp:coreProperties>
</file>