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92198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13029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00943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10379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70904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39929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874907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3132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20793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952747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409474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1BB77-81AA-445B-A5F2-840DC616DCD9}" type="datetimeFigureOut">
              <a:rPr lang="el-GR" smtClean="0"/>
              <a:pPr/>
              <a:t>30/9/2015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6C07B-8A53-4497-B71E-6A46D81B2D00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943665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4211960" y="1052736"/>
            <a:ext cx="4246240" cy="5184576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l-GR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Πώς γίνεται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l-GR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μια επιστημονική εργασία;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l-GR" sz="1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l-GR" sz="1200" b="1" dirty="0" smtClean="0">
                <a:latin typeface="Arial" pitchFamily="34" charset="0"/>
                <a:cs typeface="Arial" pitchFamily="34" charset="0"/>
              </a:rPr>
            </a:br>
            <a:r>
              <a:rPr lang="el-GR" sz="1300" b="1" dirty="0" smtClean="0">
                <a:latin typeface="Arial" pitchFamily="34" charset="0"/>
                <a:cs typeface="Arial" pitchFamily="34" charset="0"/>
              </a:rPr>
              <a:t>Επιστημονική έρευνα και συγγραφή εργασιών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400" b="1" dirty="0" smtClean="0">
                <a:latin typeface="Arial" pitchFamily="34" charset="0"/>
                <a:cs typeface="Arial" pitchFamily="34" charset="0"/>
              </a:rPr>
            </a:br>
            <a:r>
              <a:rPr lang="en-US" sz="105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50" b="1" dirty="0" smtClean="0">
                <a:latin typeface="Arial" pitchFamily="34" charset="0"/>
                <a:cs typeface="Arial" pitchFamily="34" charset="0"/>
              </a:rPr>
            </a:br>
            <a:r>
              <a:rPr lang="el-GR" sz="1300" b="1" dirty="0" smtClean="0">
                <a:latin typeface="Arial" pitchFamily="34" charset="0"/>
                <a:cs typeface="Arial" pitchFamily="34" charset="0"/>
              </a:rPr>
              <a:t>2η έκδοση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300" dirty="0" smtClean="0">
                <a:latin typeface="Arial" pitchFamily="34" charset="0"/>
                <a:cs typeface="Arial" pitchFamily="34" charset="0"/>
              </a:rPr>
            </a:br>
            <a:r>
              <a:rPr lang="el-GR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l-GR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l-GR" sz="1800" b="1" dirty="0" smtClean="0">
                <a:latin typeface="Arial" pitchFamily="34" charset="0"/>
                <a:cs typeface="Arial" pitchFamily="34" charset="0"/>
              </a:rPr>
              <a:t>Κώστας Ζαφειρόπουλος</a:t>
            </a:r>
            <a:endParaRPr lang="el-GR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3 - Εικόνα" descr="EpistimonikiErgasia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3293409" cy="465313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4 - Εικόνα" descr="k_0005_ekdoseis-kritiki-bla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476672"/>
            <a:ext cx="1296144" cy="4264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182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Τα </a:t>
            </a:r>
            <a:r>
              <a:rPr lang="el-GR" b="1" dirty="0" smtClean="0"/>
              <a:t>περιεχόμενα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dirty="0"/>
              <a:t>O πίνακας περιεχομένων πρέπει να είναι ιδιαίτερα περιγραφικός, δηλαδή να περιέχει τίτλους και υπότιτλους που περιλαμβάνονται στα τμήματα της εργασίας, με τους αριθμούς σελίδων που αυτά </a:t>
            </a:r>
            <a:r>
              <a:rPr lang="el-GR" dirty="0" smtClean="0"/>
              <a:t>βρίσκονται</a:t>
            </a:r>
          </a:p>
          <a:p>
            <a:r>
              <a:rPr lang="el-GR" dirty="0" smtClean="0"/>
              <a:t>Αυτό προϋποθέτει ότι </a:t>
            </a:r>
            <a:r>
              <a:rPr lang="el-GR" dirty="0"/>
              <a:t>το κείμενο της εργασίας να είναι χωρισμένο σε μικρές αυτοτελείς ενότητες οι οποίες θα φέρουν το δικό τους τίτλο. </a:t>
            </a:r>
            <a:endParaRPr lang="el-GR" dirty="0" smtClean="0"/>
          </a:p>
          <a:p>
            <a:r>
              <a:rPr lang="el-GR" dirty="0" smtClean="0"/>
              <a:t>Αποτελεί προτέρημα </a:t>
            </a:r>
            <a:r>
              <a:rPr lang="el-GR" dirty="0"/>
              <a:t>της επιστημονικής εργασίας να έχει τόσο επεξεργασμένη δομή ώστε να επιτρέπει την κατανομή του κειμένου σε μικρά αυτοτελή τμήματα </a:t>
            </a:r>
          </a:p>
        </p:txBody>
      </p:sp>
    </p:spTree>
    <p:extLst>
      <p:ext uri="{BB962C8B-B14F-4D97-AF65-F5344CB8AC3E}">
        <p14:creationId xmlns:p14="http://schemas.microsoft.com/office/powerpoint/2010/main" xmlns="" val="2424801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Η </a:t>
            </a:r>
            <a:r>
              <a:rPr lang="el-GR" b="1" dirty="0" smtClean="0"/>
              <a:t>εισαγωγή </a:t>
            </a:r>
            <a:r>
              <a:rPr lang="el-GR" b="1" dirty="0"/>
              <a:t>περιλαμβάνει 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/>
              <a:t>Περιγραφή του ευρύτερου επιστημονικού πεδίου στο οποίο ανήκει το θέμα της </a:t>
            </a:r>
            <a:r>
              <a:rPr lang="el-GR" dirty="0" smtClean="0"/>
              <a:t>εργασίας</a:t>
            </a:r>
          </a:p>
          <a:p>
            <a:r>
              <a:rPr lang="el-GR" dirty="0"/>
              <a:t>Ορισμός του θέματος της </a:t>
            </a:r>
            <a:r>
              <a:rPr lang="el-GR" dirty="0" smtClean="0"/>
              <a:t>εργασίας</a:t>
            </a:r>
          </a:p>
          <a:p>
            <a:r>
              <a:rPr lang="el-GR" dirty="0" err="1"/>
              <a:t>Aιτιολόγηση</a:t>
            </a:r>
            <a:r>
              <a:rPr lang="el-GR" dirty="0"/>
              <a:t> της σημαντικότητας και της σημασίας που έχει η συγκεκριμένη πραγμάτευση του </a:t>
            </a:r>
            <a:r>
              <a:rPr lang="el-GR" dirty="0" smtClean="0"/>
              <a:t>θέματος</a:t>
            </a:r>
          </a:p>
          <a:p>
            <a:r>
              <a:rPr lang="el-GR" dirty="0"/>
              <a:t>Διατύπωση και περιγραφή ενδεχόμενων περιορισμών της </a:t>
            </a:r>
            <a:r>
              <a:rPr lang="el-GR" dirty="0" smtClean="0"/>
              <a:t>έρευνας</a:t>
            </a:r>
          </a:p>
          <a:p>
            <a:r>
              <a:rPr lang="el-GR" dirty="0" err="1"/>
              <a:t>Aπλή</a:t>
            </a:r>
            <a:r>
              <a:rPr lang="el-GR" dirty="0"/>
              <a:t> περιγραφή της μεθοδολογίας </a:t>
            </a:r>
            <a:endParaRPr lang="el-GR" dirty="0" smtClean="0"/>
          </a:p>
          <a:p>
            <a:r>
              <a:rPr lang="el-GR" dirty="0"/>
              <a:t>Περιγραφή των τμημάτων της εργασίας</a:t>
            </a:r>
          </a:p>
        </p:txBody>
      </p:sp>
    </p:spTree>
    <p:extLst>
      <p:ext uri="{BB962C8B-B14F-4D97-AF65-F5344CB8AC3E}">
        <p14:creationId xmlns:p14="http://schemas.microsoft.com/office/powerpoint/2010/main" xmlns="" val="418473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b="1" dirty="0" smtClean="0"/>
              <a:t>Κεφάλαιο 10</a:t>
            </a:r>
            <a:endParaRPr lang="el-GR" b="1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b="1" dirty="0"/>
              <a:t>Τα εισαγωγικά στοιχεία στη συγγραφή της εργασίας</a:t>
            </a:r>
          </a:p>
        </p:txBody>
      </p:sp>
    </p:spTree>
    <p:extLst>
      <p:ext uri="{BB962C8B-B14F-4D97-AF65-F5344CB8AC3E}">
        <p14:creationId xmlns:p14="http://schemas.microsoft.com/office/powerpoint/2010/main" xmlns="" val="1081822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Περιεχόμενα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Πώς να ξεκινήσετε το γράψιμο	</a:t>
            </a:r>
          </a:p>
          <a:p>
            <a:r>
              <a:rPr lang="el-GR" dirty="0"/>
              <a:t>Τα τμήματα μιας επιστημονικής εργασίας	</a:t>
            </a:r>
          </a:p>
          <a:p>
            <a:r>
              <a:rPr lang="el-GR" dirty="0"/>
              <a:t>Η πρώτη σελίδα	</a:t>
            </a:r>
          </a:p>
          <a:p>
            <a:r>
              <a:rPr lang="el-GR" dirty="0"/>
              <a:t>O τίτλος της εργασίας	</a:t>
            </a:r>
          </a:p>
          <a:p>
            <a:r>
              <a:rPr lang="el-GR" dirty="0"/>
              <a:t>Η περίληψη	</a:t>
            </a:r>
          </a:p>
          <a:p>
            <a:r>
              <a:rPr lang="el-GR" dirty="0"/>
              <a:t>Τα περιεχόμενα	</a:t>
            </a:r>
          </a:p>
          <a:p>
            <a:r>
              <a:rPr lang="el-GR"/>
              <a:t>Η εισαγωγή	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776290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Πώς να ξεκινήσετε το </a:t>
            </a:r>
            <a:r>
              <a:rPr lang="el-GR" b="1" dirty="0" smtClean="0"/>
              <a:t>γράψιμο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l-GR" dirty="0"/>
              <a:t>Ξεκινήστε με ένα προσχέδιο της εργασίας και συνθέστε τον πίνακα </a:t>
            </a:r>
            <a:r>
              <a:rPr lang="el-GR" dirty="0" smtClean="0"/>
              <a:t>περιεχομένων</a:t>
            </a:r>
            <a:endParaRPr lang="en-US" dirty="0" smtClean="0"/>
          </a:p>
          <a:p>
            <a:r>
              <a:rPr lang="el-GR" dirty="0" err="1" smtClean="0"/>
              <a:t>Kάνετε</a:t>
            </a:r>
            <a:r>
              <a:rPr lang="el-GR" dirty="0" smtClean="0"/>
              <a:t> </a:t>
            </a:r>
            <a:r>
              <a:rPr lang="el-GR" dirty="0"/>
              <a:t>μια περίληψη της εργασίας </a:t>
            </a:r>
            <a:endParaRPr lang="en-US" dirty="0" smtClean="0"/>
          </a:p>
          <a:p>
            <a:r>
              <a:rPr lang="el-GR" dirty="0"/>
              <a:t>Γράψτε το κείμενο σε μια αρχική μορφή (</a:t>
            </a:r>
            <a:r>
              <a:rPr lang="el-GR" dirty="0" err="1"/>
              <a:t>draft</a:t>
            </a:r>
            <a:r>
              <a:rPr lang="el-GR" dirty="0"/>
              <a:t>). </a:t>
            </a:r>
            <a:endParaRPr lang="en-US" dirty="0" smtClean="0"/>
          </a:p>
          <a:p>
            <a:r>
              <a:rPr lang="el-GR" dirty="0"/>
              <a:t>Ξεχάστε το κείμενό </a:t>
            </a:r>
            <a:r>
              <a:rPr lang="el-GR" dirty="0" smtClean="0"/>
              <a:t>σας</a:t>
            </a:r>
            <a:endParaRPr lang="en-US" dirty="0" smtClean="0"/>
          </a:p>
          <a:p>
            <a:r>
              <a:rPr lang="el-GR" dirty="0" err="1"/>
              <a:t>Aναδιαρθρώστε</a:t>
            </a:r>
            <a:r>
              <a:rPr lang="el-GR" dirty="0"/>
              <a:t> και συμπληρώστε το τελικό </a:t>
            </a:r>
            <a:r>
              <a:rPr lang="el-GR" dirty="0" smtClean="0"/>
              <a:t>κείμενο</a:t>
            </a:r>
            <a:endParaRPr lang="en-US" dirty="0" smtClean="0"/>
          </a:p>
          <a:p>
            <a:r>
              <a:rPr lang="el-GR" dirty="0"/>
              <a:t>Δώστε σε κάποιον τρίτο να διαβάσει το κείμενο </a:t>
            </a:r>
          </a:p>
        </p:txBody>
      </p:sp>
    </p:spTree>
    <p:extLst>
      <p:ext uri="{BB962C8B-B14F-4D97-AF65-F5344CB8AC3E}">
        <p14:creationId xmlns:p14="http://schemas.microsoft.com/office/powerpoint/2010/main" xmlns="" val="3027893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Παράγοντες  </a:t>
            </a:r>
            <a:r>
              <a:rPr lang="el-GR" b="1" dirty="0"/>
              <a:t>που συντελούν στη δημιουργία </a:t>
            </a:r>
            <a:r>
              <a:rPr lang="el-GR" b="1" dirty="0" smtClean="0"/>
              <a:t>κακών </a:t>
            </a:r>
            <a:r>
              <a:rPr lang="el-GR" b="1" dirty="0"/>
              <a:t>κειμένων 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/>
              <a:t>Κακή χρήση της γλώσσας</a:t>
            </a:r>
          </a:p>
          <a:p>
            <a:r>
              <a:rPr lang="el-GR" dirty="0" smtClean="0"/>
              <a:t>Κακή </a:t>
            </a:r>
            <a:r>
              <a:rPr lang="el-GR" dirty="0"/>
              <a:t>σύνταξη των προτάσεων</a:t>
            </a:r>
          </a:p>
          <a:p>
            <a:r>
              <a:rPr lang="el-GR" dirty="0" smtClean="0"/>
              <a:t>Μεγάλες </a:t>
            </a:r>
            <a:r>
              <a:rPr lang="el-GR" dirty="0"/>
              <a:t>προτάσεις</a:t>
            </a:r>
          </a:p>
          <a:p>
            <a:r>
              <a:rPr lang="el-GR" dirty="0" smtClean="0"/>
              <a:t>Ανακρίβειες </a:t>
            </a:r>
            <a:r>
              <a:rPr lang="el-GR" dirty="0"/>
              <a:t>και ασάφεια</a:t>
            </a:r>
          </a:p>
          <a:p>
            <a:r>
              <a:rPr lang="el-GR" dirty="0" smtClean="0"/>
              <a:t>Σύνθετες</a:t>
            </a:r>
            <a:r>
              <a:rPr lang="el-GR" dirty="0"/>
              <a:t>, τεχνικές και ξενικές λέξεις</a:t>
            </a:r>
          </a:p>
          <a:p>
            <a:r>
              <a:rPr lang="el-GR" dirty="0" smtClean="0"/>
              <a:t>Φλυαρία</a:t>
            </a:r>
            <a:endParaRPr lang="el-GR" dirty="0"/>
          </a:p>
          <a:p>
            <a:r>
              <a:rPr lang="el-GR" dirty="0" smtClean="0"/>
              <a:t>Υπερβολές</a:t>
            </a:r>
            <a:endParaRPr lang="el-GR" dirty="0"/>
          </a:p>
          <a:p>
            <a:r>
              <a:rPr lang="el-GR" dirty="0" smtClean="0"/>
              <a:t>Το </a:t>
            </a:r>
            <a:r>
              <a:rPr lang="el-GR" dirty="0"/>
              <a:t>να γράφονται αξιώματα</a:t>
            </a:r>
          </a:p>
          <a:p>
            <a:r>
              <a:rPr lang="el-GR" dirty="0" smtClean="0"/>
              <a:t>Συντομογραφίες</a:t>
            </a:r>
            <a:r>
              <a:rPr lang="el-GR" dirty="0"/>
              <a:t>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165606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/>
              <a:t>Τα τμήματα μιας επιστημονικής </a:t>
            </a:r>
            <a:r>
              <a:rPr lang="el-GR" b="1" dirty="0" smtClean="0"/>
              <a:t>εργασίας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l-GR" dirty="0"/>
              <a:t>Το εξώφυλλο</a:t>
            </a:r>
          </a:p>
          <a:p>
            <a:pPr lvl="0"/>
            <a:r>
              <a:rPr lang="el-GR" dirty="0"/>
              <a:t>Η περίληψη</a:t>
            </a:r>
          </a:p>
          <a:p>
            <a:pPr lvl="0"/>
            <a:r>
              <a:rPr lang="el-GR" dirty="0"/>
              <a:t>Τα περιεχόμενα</a:t>
            </a:r>
          </a:p>
          <a:p>
            <a:pPr lvl="0"/>
            <a:r>
              <a:rPr lang="el-GR" dirty="0"/>
              <a:t>Η εισαγωγή</a:t>
            </a:r>
          </a:p>
          <a:p>
            <a:pPr lvl="0"/>
            <a:r>
              <a:rPr lang="el-GR" dirty="0"/>
              <a:t>Η επισήμανση των πηγών αναφοράς (βιβλιογραφική επισκόπηση) και η ανάπτυξη της βιβλιογραφίας</a:t>
            </a:r>
          </a:p>
          <a:p>
            <a:pPr lvl="0"/>
            <a:r>
              <a:rPr lang="el-GR" dirty="0"/>
              <a:t>Η διατύπωση υποθέσεων</a:t>
            </a:r>
          </a:p>
          <a:p>
            <a:pPr lvl="0"/>
            <a:r>
              <a:rPr lang="el-GR" dirty="0"/>
              <a:t>Η μεθοδολογία της έρευνας: η περιγραφή του πειραματικού σχεδιασμού, του δείγματος και των μεθόδων που χρησιμοποιούνται, κ.ά.</a:t>
            </a:r>
          </a:p>
          <a:p>
            <a:pPr lvl="0"/>
            <a:r>
              <a:rPr lang="el-GR" dirty="0"/>
              <a:t>Η περιγραφή των αποτελεσμάτων και των ευρημάτων, αναφορές με κείμενο, σχήματα και πίνακες</a:t>
            </a:r>
          </a:p>
          <a:p>
            <a:pPr lvl="0"/>
            <a:r>
              <a:rPr lang="el-GR" dirty="0"/>
              <a:t>Η συζήτηση των αποτελεσμάτων – τα συμπεράσματα που εξάγονται από την ανάλυση και η σύνδεσή τους με τη βιβλιογραφία</a:t>
            </a:r>
          </a:p>
          <a:p>
            <a:pPr lvl="0"/>
            <a:r>
              <a:rPr lang="el-GR" dirty="0"/>
              <a:t>Τα συμπεράσματα της εργασίας – επίλογος, περιορισμοί της έρευνας και μελλοντικές δυνατότητες</a:t>
            </a:r>
          </a:p>
          <a:p>
            <a:pPr lvl="0"/>
            <a:r>
              <a:rPr lang="el-GR" dirty="0"/>
              <a:t>Η βιβλιογραφία</a:t>
            </a:r>
          </a:p>
          <a:p>
            <a:pPr lvl="0"/>
            <a:r>
              <a:rPr lang="el-GR" dirty="0"/>
              <a:t>Τα παραρτήματα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477996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Η πρώτη </a:t>
            </a:r>
            <a:r>
              <a:rPr lang="el-GR" b="1" dirty="0" smtClean="0"/>
              <a:t>σελίδα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 smtClean="0"/>
              <a:t>Στην </a:t>
            </a:r>
            <a:r>
              <a:rPr lang="el-GR" dirty="0"/>
              <a:t>κορυφή –στην αρχή– της σελίδας γράφεται η επωνυμία του ιδρύματος - φορέα στον οποίο εκπονήθηκε η εργασία.</a:t>
            </a:r>
          </a:p>
          <a:p>
            <a:r>
              <a:rPr lang="el-GR" dirty="0" smtClean="0"/>
              <a:t>Σε </a:t>
            </a:r>
            <a:r>
              <a:rPr lang="el-GR" dirty="0"/>
              <a:t>ύψος που βρίσκεται στο ένα τρίτο του ύψους της σελίδας μετρώντας από την κορυφή της (είναι το πρώτο σημείο που πέφτει το ανθρώπινο μάτι) γράφεται ο τίτλος.</a:t>
            </a:r>
          </a:p>
          <a:p>
            <a:r>
              <a:rPr lang="el-GR" dirty="0" smtClean="0"/>
              <a:t>Λίγο </a:t>
            </a:r>
            <a:r>
              <a:rPr lang="el-GR" dirty="0"/>
              <a:t>πιο κάτω (σημείο που προσέχουμε αμέσως μετά) γράφονται τα στοιχεία του/των συγγραφέα/ων</a:t>
            </a:r>
            <a:r>
              <a:rPr lang="el-GR" dirty="0" smtClean="0"/>
              <a:t>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2229483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 smtClean="0"/>
              <a:t>O τίτλος της εργασίας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l-GR" dirty="0"/>
              <a:t>H διατύπωσή του αποτελεί μια υπόσχεση του/των συγγραφέα/ων της εργασίας προς τους </a:t>
            </a:r>
            <a:r>
              <a:rPr lang="el-GR" dirty="0" smtClean="0"/>
              <a:t>αναγνώστες.</a:t>
            </a:r>
          </a:p>
          <a:p>
            <a:r>
              <a:rPr lang="el-GR" dirty="0"/>
              <a:t>Οι λέξεις που περιγράφουν το τι πραγματεύεται η εργασία θα πρέπει να είναι επιλεγμένες επιμελώς ώστε να περιγράφουν ακριβώς αυτό που θα ακολουθήσει στην </a:t>
            </a:r>
            <a:r>
              <a:rPr lang="el-GR" dirty="0" smtClean="0"/>
              <a:t>εργασία.</a:t>
            </a:r>
          </a:p>
          <a:p>
            <a:r>
              <a:rPr lang="el-GR" dirty="0" smtClean="0"/>
              <a:t>Συνήθως 10, 12, ή 14 λέξεις (ανάλογα με το έντυπο που προορίζεται)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3804662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b="1" dirty="0"/>
              <a:t>Η </a:t>
            </a:r>
            <a:r>
              <a:rPr lang="el-GR" b="1" dirty="0" smtClean="0"/>
              <a:t>περίληψη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l-GR" dirty="0"/>
              <a:t>Συνήθως να μην υπερβαίνει τις 100-150 </a:t>
            </a:r>
            <a:r>
              <a:rPr lang="el-GR" dirty="0" smtClean="0"/>
              <a:t>λέξεις</a:t>
            </a:r>
          </a:p>
          <a:p>
            <a:r>
              <a:rPr lang="el-GR" dirty="0"/>
              <a:t>Αποτελείται από μία μόνο παράγραφο. </a:t>
            </a:r>
            <a:endParaRPr lang="el-GR" dirty="0" smtClean="0"/>
          </a:p>
          <a:p>
            <a:r>
              <a:rPr lang="el-GR" dirty="0"/>
              <a:t>Γράφεται κάνοντας, όσο γίνεται, χρήση μόνο ενός χρόνου και χρησιμοποιώντας μικρές </a:t>
            </a:r>
            <a:r>
              <a:rPr lang="el-GR" dirty="0" smtClean="0"/>
              <a:t>προτάσεις</a:t>
            </a:r>
          </a:p>
          <a:p>
            <a:r>
              <a:rPr lang="el-GR" dirty="0"/>
              <a:t>Είναι όσο γίνεται περιγραφική και πληροφοριακή </a:t>
            </a:r>
            <a:endParaRPr lang="el-GR" dirty="0" smtClean="0"/>
          </a:p>
          <a:p>
            <a:r>
              <a:rPr lang="el-GR" dirty="0"/>
              <a:t>Επιτρέπεται να αναφέρει αριθμητικά </a:t>
            </a:r>
            <a:r>
              <a:rPr lang="el-GR" dirty="0" smtClean="0"/>
              <a:t>στοιχεία</a:t>
            </a:r>
          </a:p>
          <a:p>
            <a:r>
              <a:rPr lang="el-GR" dirty="0"/>
              <a:t>Διευκρινίζει και εξηγεί το θέμα ή ακόμη προσφέρει στοιχεία για τη σπουδαιότητα του συγκεκριμένου </a:t>
            </a:r>
            <a:r>
              <a:rPr lang="el-GR" dirty="0" smtClean="0"/>
              <a:t>θέματος</a:t>
            </a:r>
          </a:p>
          <a:p>
            <a:r>
              <a:rPr lang="el-GR" dirty="0"/>
              <a:t>Δηλώνει και αναφέρει χωρίς λεπτομέρειες ποια είναι η μεθοδολογία που χρησιμοποιείται για την εκπόνηση του </a:t>
            </a:r>
            <a:r>
              <a:rPr lang="el-GR" dirty="0" smtClean="0"/>
              <a:t>θέματος</a:t>
            </a:r>
          </a:p>
          <a:p>
            <a:r>
              <a:rPr lang="el-GR" dirty="0"/>
              <a:t>Αναφέρει με συντομία ποια είναι τα αποτελέσματα και τα συμπεράσματα της εργασίας</a:t>
            </a:r>
          </a:p>
        </p:txBody>
      </p:sp>
    </p:spTree>
    <p:extLst>
      <p:ext uri="{BB962C8B-B14F-4D97-AF65-F5344CB8AC3E}">
        <p14:creationId xmlns:p14="http://schemas.microsoft.com/office/powerpoint/2010/main" xmlns="" val="2851544689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538</Words>
  <Application>Microsoft Office PowerPoint</Application>
  <PresentationFormat>Προβολή στην οθόνη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Θέμα του Office</vt:lpstr>
      <vt:lpstr>   Πώς γίνεται  μια επιστημονική εργασία;  Επιστημονική έρευνα και συγγραφή εργασιών   2η έκδοση     Κώστας Ζαφειρόπουλος</vt:lpstr>
      <vt:lpstr>Κεφάλαιο 10</vt:lpstr>
      <vt:lpstr>Περιεχόμενα</vt:lpstr>
      <vt:lpstr>Πώς να ξεκινήσετε το γράψιμο</vt:lpstr>
      <vt:lpstr>Παράγοντες  που συντελούν στη δημιουργία κακών κειμένων </vt:lpstr>
      <vt:lpstr>Τα τμήματα μιας επιστημονικής εργασίας</vt:lpstr>
      <vt:lpstr>Η πρώτη σελίδα</vt:lpstr>
      <vt:lpstr>O τίτλος της εργασίας</vt:lpstr>
      <vt:lpstr>Η περίληψη</vt:lpstr>
      <vt:lpstr>Τα περιεχόμενα</vt:lpstr>
      <vt:lpstr>Η εισαγωγή περιλαμβάνει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k</dc:creator>
  <cp:lastModifiedBy>xaris</cp:lastModifiedBy>
  <cp:revision>15</cp:revision>
  <dcterms:created xsi:type="dcterms:W3CDTF">2015-09-23T14:55:20Z</dcterms:created>
  <dcterms:modified xsi:type="dcterms:W3CDTF">2015-09-30T11:17:44Z</dcterms:modified>
</cp:coreProperties>
</file>