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78" y="-27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921985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4130299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009437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4103794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709045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399294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1991BB77-81AA-445B-A5F2-840DC616DCD9}" type="datetimeFigureOut">
              <a:rPr lang="el-GR" smtClean="0"/>
              <a:pPr/>
              <a:t>30/9/2015</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874907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1991BB77-81AA-445B-A5F2-840DC616DCD9}" type="datetimeFigureOut">
              <a:rPr lang="el-GR" smtClean="0"/>
              <a:pPr/>
              <a:t>30/9/2015</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131328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1991BB77-81AA-445B-A5F2-840DC616DCD9}" type="datetimeFigureOut">
              <a:rPr lang="el-GR" smtClean="0"/>
              <a:pPr/>
              <a:t>30/9/2015</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207933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952747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409474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1943665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4211960" y="1052736"/>
            <a:ext cx="4246240" cy="5184576"/>
          </a:xfrm>
        </p:spPr>
        <p:txBody>
          <a:bodyPr>
            <a:noAutofit/>
          </a:bodyPr>
          <a:lstStyle/>
          <a:p>
            <a:pPr algn="l"/>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2400" b="1" dirty="0" smtClean="0">
                <a:solidFill>
                  <a:schemeClr val="accent4">
                    <a:lumMod val="75000"/>
                  </a:schemeClr>
                </a:solidFill>
                <a:latin typeface="Arial" pitchFamily="34" charset="0"/>
                <a:cs typeface="Arial" pitchFamily="34" charset="0"/>
              </a:rPr>
              <a:t>Πώς γίνεται </a:t>
            </a:r>
            <a:r>
              <a:rPr lang="en-US" sz="2400" b="1" dirty="0" smtClean="0">
                <a:solidFill>
                  <a:schemeClr val="accent4">
                    <a:lumMod val="75000"/>
                  </a:schemeClr>
                </a:solidFill>
                <a:latin typeface="Arial" pitchFamily="34" charset="0"/>
                <a:cs typeface="Arial" pitchFamily="34" charset="0"/>
              </a:rPr>
              <a:t/>
            </a:r>
            <a:br>
              <a:rPr lang="en-US" sz="2400" b="1" dirty="0" smtClean="0">
                <a:solidFill>
                  <a:schemeClr val="accent4">
                    <a:lumMod val="75000"/>
                  </a:schemeClr>
                </a:solidFill>
                <a:latin typeface="Arial" pitchFamily="34" charset="0"/>
                <a:cs typeface="Arial" pitchFamily="34" charset="0"/>
              </a:rPr>
            </a:br>
            <a:r>
              <a:rPr lang="el-GR" sz="2400" b="1" dirty="0" smtClean="0">
                <a:solidFill>
                  <a:schemeClr val="accent4">
                    <a:lumMod val="75000"/>
                  </a:schemeClr>
                </a:solidFill>
                <a:latin typeface="Arial" pitchFamily="34" charset="0"/>
                <a:cs typeface="Arial" pitchFamily="34" charset="0"/>
              </a:rPr>
              <a:t>μια επιστημονική εργασία;</a:t>
            </a: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1200" b="1" dirty="0" smtClean="0">
                <a:latin typeface="Arial" pitchFamily="34" charset="0"/>
                <a:cs typeface="Arial" pitchFamily="34" charset="0"/>
              </a:rPr>
              <a:t/>
            </a:r>
            <a:br>
              <a:rPr lang="el-GR" sz="1200" b="1" dirty="0" smtClean="0">
                <a:latin typeface="Arial" pitchFamily="34" charset="0"/>
                <a:cs typeface="Arial" pitchFamily="34" charset="0"/>
              </a:rPr>
            </a:br>
            <a:r>
              <a:rPr lang="el-GR" sz="1300" b="1" dirty="0" smtClean="0">
                <a:latin typeface="Arial" pitchFamily="34" charset="0"/>
                <a:cs typeface="Arial" pitchFamily="34" charset="0"/>
              </a:rPr>
              <a:t>Επιστημονική έρευνα και συγγραφή εργασιών </a:t>
            </a:r>
            <a:r>
              <a:rPr lang="en-US" sz="1400" b="1" dirty="0" smtClean="0">
                <a:latin typeface="Arial" pitchFamily="34" charset="0"/>
                <a:cs typeface="Arial" pitchFamily="34" charset="0"/>
              </a:rPr>
              <a:t/>
            </a:r>
            <a:br>
              <a:rPr lang="en-US" sz="1400" b="1" dirty="0" smtClean="0">
                <a:latin typeface="Arial" pitchFamily="34" charset="0"/>
                <a:cs typeface="Arial" pitchFamily="34" charset="0"/>
              </a:rPr>
            </a:br>
            <a:r>
              <a:rPr lang="en-US" sz="1050" b="1" dirty="0" smtClean="0">
                <a:latin typeface="Arial" pitchFamily="34" charset="0"/>
                <a:cs typeface="Arial" pitchFamily="34" charset="0"/>
              </a:rPr>
              <a:t/>
            </a:r>
            <a:br>
              <a:rPr lang="en-US" sz="1050" b="1" dirty="0" smtClean="0">
                <a:latin typeface="Arial" pitchFamily="34" charset="0"/>
                <a:cs typeface="Arial" pitchFamily="34" charset="0"/>
              </a:rPr>
            </a:br>
            <a:r>
              <a:rPr lang="el-GR" sz="1300" b="1" dirty="0" smtClean="0">
                <a:latin typeface="Arial" pitchFamily="34" charset="0"/>
                <a:cs typeface="Arial" pitchFamily="34" charset="0"/>
              </a:rPr>
              <a:t>2η έκδοση</a:t>
            </a:r>
            <a:r>
              <a:rPr lang="en-US" sz="1300" dirty="0" smtClean="0">
                <a:latin typeface="Arial" pitchFamily="34" charset="0"/>
                <a:cs typeface="Arial" pitchFamily="34" charset="0"/>
              </a:rPr>
              <a:t/>
            </a:r>
            <a:br>
              <a:rPr lang="en-US" sz="1300" dirty="0" smtClean="0">
                <a:latin typeface="Arial" pitchFamily="34" charset="0"/>
                <a:cs typeface="Arial" pitchFamily="34" charset="0"/>
              </a:rPr>
            </a:br>
            <a:r>
              <a:rPr lang="el-GR" sz="2400" b="1" dirty="0" smtClean="0">
                <a:latin typeface="Arial" pitchFamily="34" charset="0"/>
                <a:cs typeface="Arial" pitchFamily="34" charset="0"/>
              </a:rPr>
              <a:t/>
            </a:r>
            <a:br>
              <a:rPr lang="el-GR"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1800" b="1" dirty="0" smtClean="0">
                <a:latin typeface="Arial" pitchFamily="34" charset="0"/>
                <a:cs typeface="Arial" pitchFamily="34" charset="0"/>
              </a:rPr>
              <a:t>Κώστας Ζαφειρόπουλος</a:t>
            </a:r>
            <a:endParaRPr lang="el-GR" sz="2400" b="1" dirty="0">
              <a:latin typeface="Arial" pitchFamily="34" charset="0"/>
              <a:cs typeface="Arial" pitchFamily="34" charset="0"/>
            </a:endParaRPr>
          </a:p>
        </p:txBody>
      </p:sp>
      <p:pic>
        <p:nvPicPr>
          <p:cNvPr id="4" name="3 - Εικόνα" descr="EpistimonikiErgasia02.jpg"/>
          <p:cNvPicPr>
            <a:picLocks noChangeAspect="1"/>
          </p:cNvPicPr>
          <p:nvPr/>
        </p:nvPicPr>
        <p:blipFill>
          <a:blip r:embed="rId2" cstate="print"/>
          <a:stretch>
            <a:fillRect/>
          </a:stretch>
        </p:blipFill>
        <p:spPr>
          <a:xfrm>
            <a:off x="467544" y="1268760"/>
            <a:ext cx="3293409" cy="4653136"/>
          </a:xfrm>
          <a:prstGeom prst="rect">
            <a:avLst/>
          </a:prstGeom>
          <a:ln>
            <a:solidFill>
              <a:schemeClr val="tx1"/>
            </a:solidFill>
          </a:ln>
          <a:effectLst>
            <a:outerShdw blurRad="50800" dist="38100" dir="2700000" algn="tl" rotWithShape="0">
              <a:prstClr val="black">
                <a:alpha val="40000"/>
              </a:prstClr>
            </a:outerShdw>
          </a:effectLst>
        </p:spPr>
      </p:pic>
      <p:pic>
        <p:nvPicPr>
          <p:cNvPr id="5" name="4 - Εικόνα" descr="k_0005_ekdoseis-kritiki-black.png"/>
          <p:cNvPicPr>
            <a:picLocks noChangeAspect="1"/>
          </p:cNvPicPr>
          <p:nvPr/>
        </p:nvPicPr>
        <p:blipFill>
          <a:blip r:embed="rId3" cstate="print"/>
          <a:stretch>
            <a:fillRect/>
          </a:stretch>
        </p:blipFill>
        <p:spPr>
          <a:xfrm>
            <a:off x="7380312" y="476672"/>
            <a:ext cx="1296144" cy="426473"/>
          </a:xfrm>
          <a:prstGeom prst="rect">
            <a:avLst/>
          </a:prstGeom>
        </p:spPr>
      </p:pic>
    </p:spTree>
    <p:extLst>
      <p:ext uri="{BB962C8B-B14F-4D97-AF65-F5344CB8AC3E}">
        <p14:creationId xmlns="" xmlns:p14="http://schemas.microsoft.com/office/powerpoint/2010/main" val="10818222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Παραδείγματα σχολιασμού </a:t>
            </a:r>
            <a:r>
              <a:rPr lang="el-GR" b="1" dirty="0" smtClean="0"/>
              <a:t>πινάκων</a:t>
            </a:r>
            <a:endParaRPr lang="el-GR" dirty="0"/>
          </a:p>
        </p:txBody>
      </p:sp>
      <p:sp>
        <p:nvSpPr>
          <p:cNvPr id="3" name="Θέση περιεχομένου 2"/>
          <p:cNvSpPr>
            <a:spLocks noGrp="1"/>
          </p:cNvSpPr>
          <p:nvPr>
            <p:ph idx="1"/>
          </p:nvPr>
        </p:nvSpPr>
        <p:spPr/>
        <p:txBody>
          <a:bodyPr/>
          <a:lstStyle/>
          <a:p>
            <a:r>
              <a:rPr lang="el-GR" b="1" dirty="0"/>
              <a:t>Πίνακας 6</a:t>
            </a:r>
            <a:r>
              <a:rPr lang="el-GR" b="1" dirty="0" smtClean="0"/>
              <a:t>.</a:t>
            </a:r>
            <a:r>
              <a:rPr lang="el-GR" dirty="0" smtClean="0"/>
              <a:t> </a:t>
            </a:r>
            <a:r>
              <a:rPr lang="el-GR" dirty="0"/>
              <a:t>Τρόποι αναζήτησης προσωπικού</a:t>
            </a:r>
          </a:p>
          <a:p>
            <a:endParaRPr lang="el-GR" dirty="0"/>
          </a:p>
        </p:txBody>
      </p:sp>
      <p:graphicFrame>
        <p:nvGraphicFramePr>
          <p:cNvPr id="4" name="Πίνακας 3"/>
          <p:cNvGraphicFramePr>
            <a:graphicFrameLocks noGrp="1"/>
          </p:cNvGraphicFramePr>
          <p:nvPr>
            <p:extLst>
              <p:ext uri="{D42A27DB-BD31-4B8C-83A1-F6EECF244321}">
                <p14:modId xmlns:p14="http://schemas.microsoft.com/office/powerpoint/2010/main" xmlns="" val="2799255911"/>
              </p:ext>
            </p:extLst>
          </p:nvPr>
        </p:nvGraphicFramePr>
        <p:xfrm>
          <a:off x="457200" y="3101181"/>
          <a:ext cx="8229600" cy="2438400"/>
        </p:xfrm>
        <a:graphic>
          <a:graphicData uri="http://schemas.openxmlformats.org/drawingml/2006/table">
            <a:tbl>
              <a:tblPr firstRow="1" firstCol="1" bandRow="1">
                <a:tableStyleId>{5C22544A-7EE6-4342-B048-85BDC9FD1C3A}</a:tableStyleId>
              </a:tblPr>
              <a:tblGrid>
                <a:gridCol w="5826557"/>
                <a:gridCol w="2403043"/>
              </a:tblGrid>
              <a:tr h="0">
                <a:tc>
                  <a:txBody>
                    <a:bodyPr/>
                    <a:lstStyle/>
                    <a:p>
                      <a:pPr algn="ctr">
                        <a:spcAft>
                          <a:spcPts val="0"/>
                        </a:spcAft>
                        <a:tabLst>
                          <a:tab pos="2120900" algn="ctr"/>
                        </a:tabLst>
                      </a:pPr>
                      <a:r>
                        <a:rPr lang="el-GR" sz="1600" dirty="0">
                          <a:effectLst/>
                        </a:rPr>
                        <a:t> </a:t>
                      </a:r>
                      <a:endParaRPr lang="el-GR" sz="2400" dirty="0">
                        <a:effectLst/>
                      </a:endParaRPr>
                    </a:p>
                    <a:p>
                      <a:pPr algn="ctr">
                        <a:spcAft>
                          <a:spcPts val="0"/>
                        </a:spcAft>
                        <a:tabLst>
                          <a:tab pos="2743200" algn="ctr"/>
                          <a:tab pos="5486400" algn="r"/>
                          <a:tab pos="2120900" algn="ctr"/>
                          <a:tab pos="2743200" algn="ctr"/>
                          <a:tab pos="5486400" algn="r"/>
                        </a:tabLst>
                      </a:pPr>
                      <a:r>
                        <a:rPr lang="el-GR" sz="1600" dirty="0">
                          <a:effectLst/>
                        </a:rPr>
                        <a:t>Κανάλια αναζήτησης προσωπικού</a:t>
                      </a:r>
                      <a:endParaRPr lang="el-GR" sz="2400" dirty="0">
                        <a:effectLst/>
                        <a:latin typeface="Times New Roman"/>
                        <a:ea typeface="Times New Roman"/>
                      </a:endParaRPr>
                    </a:p>
                  </a:txBody>
                  <a:tcPr marL="68580" marR="68580" marT="0" marB="0" anchor="ctr"/>
                </a:tc>
                <a:tc>
                  <a:txBody>
                    <a:bodyPr/>
                    <a:lstStyle/>
                    <a:p>
                      <a:pPr algn="ctr">
                        <a:spcAft>
                          <a:spcPts val="0"/>
                        </a:spcAft>
                      </a:pPr>
                      <a:r>
                        <a:rPr lang="el-GR" sz="1600">
                          <a:effectLst/>
                        </a:rPr>
                        <a:t> </a:t>
                      </a:r>
                      <a:endParaRPr lang="el-GR" sz="2400">
                        <a:effectLst/>
                      </a:endParaRPr>
                    </a:p>
                    <a:p>
                      <a:pPr algn="ctr">
                        <a:spcAft>
                          <a:spcPts val="0"/>
                        </a:spcAft>
                      </a:pPr>
                      <a:r>
                        <a:rPr lang="el-GR" sz="1600">
                          <a:effectLst/>
                        </a:rPr>
                        <a:t>(%)</a:t>
                      </a:r>
                      <a:endParaRPr lang="el-GR" sz="2400">
                        <a:effectLst/>
                        <a:latin typeface="Athens"/>
                        <a:ea typeface="Athens"/>
                        <a:cs typeface="Times New Roman"/>
                      </a:endParaRPr>
                    </a:p>
                  </a:txBody>
                  <a:tcPr marL="68580" marR="68580" marT="0" marB="0" anchor="ctr"/>
                </a:tc>
              </a:tr>
              <a:tr h="0">
                <a:tc>
                  <a:txBody>
                    <a:bodyPr/>
                    <a:lstStyle/>
                    <a:p>
                      <a:pPr>
                        <a:spcAft>
                          <a:spcPts val="0"/>
                        </a:spcAft>
                      </a:pPr>
                      <a:r>
                        <a:rPr lang="el-GR" sz="1600" dirty="0">
                          <a:effectLst/>
                        </a:rPr>
                        <a:t>Αγγελία σε ειδικά περιοδικά ή έντυπα</a:t>
                      </a:r>
                      <a:endParaRPr lang="el-GR" sz="2400" dirty="0">
                        <a:effectLst/>
                        <a:latin typeface="Athens"/>
                        <a:ea typeface="Athens"/>
                        <a:cs typeface="Times New Roman"/>
                      </a:endParaRPr>
                    </a:p>
                  </a:txBody>
                  <a:tcPr marL="68580" marR="68580" marT="0" marB="0" anchor="ctr"/>
                </a:tc>
                <a:tc>
                  <a:txBody>
                    <a:bodyPr/>
                    <a:lstStyle/>
                    <a:p>
                      <a:pPr algn="ctr">
                        <a:spcAft>
                          <a:spcPts val="0"/>
                        </a:spcAft>
                      </a:pPr>
                      <a:r>
                        <a:rPr lang="el-GR" sz="1600">
                          <a:effectLst/>
                        </a:rPr>
                        <a:t>21,3</a:t>
                      </a:r>
                      <a:endParaRPr lang="el-GR" sz="2400">
                        <a:effectLst/>
                        <a:latin typeface="Athens"/>
                        <a:ea typeface="Athens"/>
                        <a:cs typeface="Times New Roman"/>
                      </a:endParaRPr>
                    </a:p>
                  </a:txBody>
                  <a:tcPr marL="68580" marR="68580" marT="0" marB="0" anchor="ctr"/>
                </a:tc>
              </a:tr>
              <a:tr h="0">
                <a:tc>
                  <a:txBody>
                    <a:bodyPr/>
                    <a:lstStyle/>
                    <a:p>
                      <a:pPr>
                        <a:spcAft>
                          <a:spcPts val="0"/>
                        </a:spcAft>
                      </a:pPr>
                      <a:r>
                        <a:rPr lang="el-GR" sz="1600" dirty="0">
                          <a:effectLst/>
                        </a:rPr>
                        <a:t>Αγγελία σε εφημερίδες</a:t>
                      </a:r>
                      <a:endParaRPr lang="el-GR" sz="2400" dirty="0">
                        <a:effectLst/>
                        <a:latin typeface="Athens"/>
                        <a:ea typeface="Athens"/>
                        <a:cs typeface="Times New Roman"/>
                      </a:endParaRPr>
                    </a:p>
                  </a:txBody>
                  <a:tcPr marL="68580" marR="68580" marT="0" marB="0" anchor="ctr"/>
                </a:tc>
                <a:tc>
                  <a:txBody>
                    <a:bodyPr/>
                    <a:lstStyle/>
                    <a:p>
                      <a:pPr algn="ctr">
                        <a:spcAft>
                          <a:spcPts val="0"/>
                        </a:spcAft>
                      </a:pPr>
                      <a:r>
                        <a:rPr lang="el-GR" sz="1600">
                          <a:effectLst/>
                        </a:rPr>
                        <a:t>70,0</a:t>
                      </a:r>
                      <a:endParaRPr lang="el-GR" sz="2400">
                        <a:effectLst/>
                        <a:latin typeface="Athens"/>
                        <a:ea typeface="Athens"/>
                        <a:cs typeface="Times New Roman"/>
                      </a:endParaRPr>
                    </a:p>
                  </a:txBody>
                  <a:tcPr marL="68580" marR="68580" marT="0" marB="0" anchor="ctr"/>
                </a:tc>
              </a:tr>
              <a:tr h="0">
                <a:tc>
                  <a:txBody>
                    <a:bodyPr/>
                    <a:lstStyle/>
                    <a:p>
                      <a:pPr>
                        <a:spcAft>
                          <a:spcPts val="0"/>
                        </a:spcAft>
                      </a:pPr>
                      <a:r>
                        <a:rPr lang="el-GR" sz="1600" dirty="0">
                          <a:effectLst/>
                        </a:rPr>
                        <a:t>Άλλος τρόπος</a:t>
                      </a:r>
                      <a:endParaRPr lang="el-GR" sz="2400" dirty="0">
                        <a:effectLst/>
                        <a:latin typeface="Athens"/>
                        <a:ea typeface="Athens"/>
                        <a:cs typeface="Times New Roman"/>
                      </a:endParaRPr>
                    </a:p>
                  </a:txBody>
                  <a:tcPr marL="68580" marR="68580" marT="0" marB="0" anchor="ctr"/>
                </a:tc>
                <a:tc>
                  <a:txBody>
                    <a:bodyPr/>
                    <a:lstStyle/>
                    <a:p>
                      <a:pPr algn="ctr">
                        <a:spcAft>
                          <a:spcPts val="0"/>
                        </a:spcAft>
                      </a:pPr>
                      <a:r>
                        <a:rPr lang="el-GR" sz="1600">
                          <a:effectLst/>
                        </a:rPr>
                        <a:t>  3,5</a:t>
                      </a:r>
                      <a:endParaRPr lang="el-GR" sz="2400">
                        <a:effectLst/>
                        <a:latin typeface="Athens"/>
                        <a:ea typeface="Athens"/>
                        <a:cs typeface="Times New Roman"/>
                      </a:endParaRPr>
                    </a:p>
                  </a:txBody>
                  <a:tcPr marL="68580" marR="68580" marT="0" marB="0" anchor="ctr"/>
                </a:tc>
              </a:tr>
              <a:tr h="0">
                <a:tc>
                  <a:txBody>
                    <a:bodyPr/>
                    <a:lstStyle/>
                    <a:p>
                      <a:pPr>
                        <a:spcAft>
                          <a:spcPts val="0"/>
                        </a:spcAft>
                      </a:pPr>
                      <a:r>
                        <a:rPr lang="el-GR" sz="1600" dirty="0">
                          <a:effectLst/>
                        </a:rPr>
                        <a:t>Γραφεία Διασύνδεσης ΑΕΙ/ΤΕΙ</a:t>
                      </a:r>
                      <a:endParaRPr lang="el-GR" sz="2400" dirty="0">
                        <a:effectLst/>
                        <a:latin typeface="Athens"/>
                        <a:ea typeface="Athens"/>
                        <a:cs typeface="Times New Roman"/>
                      </a:endParaRPr>
                    </a:p>
                  </a:txBody>
                  <a:tcPr marL="68580" marR="68580" marT="0" marB="0" anchor="ctr"/>
                </a:tc>
                <a:tc>
                  <a:txBody>
                    <a:bodyPr/>
                    <a:lstStyle/>
                    <a:p>
                      <a:pPr algn="ctr">
                        <a:spcAft>
                          <a:spcPts val="0"/>
                        </a:spcAft>
                      </a:pPr>
                      <a:r>
                        <a:rPr lang="el-GR" sz="1600" dirty="0">
                          <a:effectLst/>
                        </a:rPr>
                        <a:t>35,0</a:t>
                      </a:r>
                      <a:endParaRPr lang="el-GR" sz="2400" dirty="0">
                        <a:effectLst/>
                        <a:latin typeface="Athens"/>
                        <a:ea typeface="Athens"/>
                        <a:cs typeface="Times New Roman"/>
                      </a:endParaRPr>
                    </a:p>
                  </a:txBody>
                  <a:tcPr marL="68580" marR="68580" marT="0" marB="0" anchor="ctr"/>
                </a:tc>
              </a:tr>
              <a:tr h="0">
                <a:tc>
                  <a:txBody>
                    <a:bodyPr/>
                    <a:lstStyle/>
                    <a:p>
                      <a:pPr>
                        <a:spcAft>
                          <a:spcPts val="0"/>
                        </a:spcAft>
                      </a:pPr>
                      <a:r>
                        <a:rPr lang="el-GR" sz="1600">
                          <a:effectLst/>
                        </a:rPr>
                        <a:t>Διαδίκτυο (αγγελία μέσω δικτυακού τόπου) </a:t>
                      </a:r>
                      <a:endParaRPr lang="el-GR" sz="2400">
                        <a:effectLst/>
                        <a:latin typeface="Athens"/>
                        <a:ea typeface="Athens"/>
                        <a:cs typeface="Times New Roman"/>
                      </a:endParaRPr>
                    </a:p>
                  </a:txBody>
                  <a:tcPr marL="68580" marR="68580" marT="0" marB="0" anchor="ctr"/>
                </a:tc>
                <a:tc>
                  <a:txBody>
                    <a:bodyPr/>
                    <a:lstStyle/>
                    <a:p>
                      <a:pPr algn="ctr">
                        <a:spcAft>
                          <a:spcPts val="0"/>
                        </a:spcAft>
                      </a:pPr>
                      <a:r>
                        <a:rPr lang="el-GR" sz="1600" dirty="0">
                          <a:effectLst/>
                        </a:rPr>
                        <a:t>45,5</a:t>
                      </a:r>
                      <a:endParaRPr lang="el-GR" sz="2400" dirty="0">
                        <a:effectLst/>
                        <a:latin typeface="Athens"/>
                        <a:ea typeface="Athens"/>
                        <a:cs typeface="Times New Roman"/>
                      </a:endParaRPr>
                    </a:p>
                  </a:txBody>
                  <a:tcPr marL="68580" marR="68580" marT="0" marB="0" anchor="ctr"/>
                </a:tc>
              </a:tr>
              <a:tr h="0">
                <a:tc>
                  <a:txBody>
                    <a:bodyPr/>
                    <a:lstStyle/>
                    <a:p>
                      <a:pPr>
                        <a:spcAft>
                          <a:spcPts val="0"/>
                        </a:spcAft>
                      </a:pPr>
                      <a:r>
                        <a:rPr lang="el-GR" sz="1600">
                          <a:effectLst/>
                        </a:rPr>
                        <a:t>Ιδιωτικά γραφεία εύρεσης εργασίας</a:t>
                      </a:r>
                      <a:endParaRPr lang="el-GR" sz="2400">
                        <a:effectLst/>
                        <a:latin typeface="Athens"/>
                        <a:ea typeface="Athens"/>
                        <a:cs typeface="Times New Roman"/>
                      </a:endParaRPr>
                    </a:p>
                  </a:txBody>
                  <a:tcPr marL="68580" marR="68580" marT="0" marB="0" anchor="ctr"/>
                </a:tc>
                <a:tc>
                  <a:txBody>
                    <a:bodyPr/>
                    <a:lstStyle/>
                    <a:p>
                      <a:pPr algn="ctr">
                        <a:spcAft>
                          <a:spcPts val="0"/>
                        </a:spcAft>
                      </a:pPr>
                      <a:r>
                        <a:rPr lang="el-GR" sz="1600" dirty="0">
                          <a:effectLst/>
                        </a:rPr>
                        <a:t>15,7</a:t>
                      </a:r>
                      <a:endParaRPr lang="el-GR" sz="2400" dirty="0">
                        <a:effectLst/>
                        <a:latin typeface="Athens"/>
                        <a:ea typeface="Athens"/>
                        <a:cs typeface="Times New Roman"/>
                      </a:endParaRPr>
                    </a:p>
                  </a:txBody>
                  <a:tcPr marL="68580" marR="68580" marT="0" marB="0" anchor="ctr"/>
                </a:tc>
              </a:tr>
              <a:tr h="0">
                <a:tc>
                  <a:txBody>
                    <a:bodyPr/>
                    <a:lstStyle/>
                    <a:p>
                      <a:pPr>
                        <a:spcAft>
                          <a:spcPts val="0"/>
                        </a:spcAft>
                      </a:pPr>
                      <a:r>
                        <a:rPr lang="el-GR" sz="1600">
                          <a:effectLst/>
                        </a:rPr>
                        <a:t>ΟΑΕΔ </a:t>
                      </a:r>
                      <a:endParaRPr lang="el-GR" sz="2400">
                        <a:effectLst/>
                        <a:latin typeface="Athens"/>
                        <a:ea typeface="Athens"/>
                        <a:cs typeface="Times New Roman"/>
                      </a:endParaRPr>
                    </a:p>
                  </a:txBody>
                  <a:tcPr marL="68580" marR="68580" marT="0" marB="0" anchor="ctr"/>
                </a:tc>
                <a:tc>
                  <a:txBody>
                    <a:bodyPr/>
                    <a:lstStyle/>
                    <a:p>
                      <a:pPr algn="ctr">
                        <a:spcAft>
                          <a:spcPts val="0"/>
                        </a:spcAft>
                      </a:pPr>
                      <a:r>
                        <a:rPr lang="el-GR" sz="1600" dirty="0">
                          <a:effectLst/>
                        </a:rPr>
                        <a:t>32,1</a:t>
                      </a:r>
                      <a:endParaRPr lang="el-GR" sz="2400" dirty="0">
                        <a:effectLst/>
                        <a:latin typeface="Athens"/>
                        <a:ea typeface="Athens"/>
                        <a:cs typeface="Times New Roman"/>
                      </a:endParaRPr>
                    </a:p>
                  </a:txBody>
                  <a:tcPr marL="68580" marR="68580" marT="0" marB="0" anchor="ctr"/>
                </a:tc>
              </a:tr>
              <a:tr h="0">
                <a:tc>
                  <a:txBody>
                    <a:bodyPr/>
                    <a:lstStyle/>
                    <a:p>
                      <a:pPr>
                        <a:spcAft>
                          <a:spcPts val="0"/>
                        </a:spcAft>
                      </a:pPr>
                      <a:r>
                        <a:rPr lang="el-GR" sz="1600">
                          <a:effectLst/>
                        </a:rPr>
                        <a:t>Συστάσεις από συναδέλφους ή γνωστούς</a:t>
                      </a:r>
                      <a:endParaRPr lang="el-GR" sz="2400">
                        <a:effectLst/>
                        <a:latin typeface="Athens"/>
                        <a:ea typeface="Athens"/>
                        <a:cs typeface="Times New Roman"/>
                      </a:endParaRPr>
                    </a:p>
                  </a:txBody>
                  <a:tcPr marL="68580" marR="68580" marT="0" marB="0" anchor="ctr"/>
                </a:tc>
                <a:tc>
                  <a:txBody>
                    <a:bodyPr/>
                    <a:lstStyle/>
                    <a:p>
                      <a:pPr algn="ctr">
                        <a:spcAft>
                          <a:spcPts val="0"/>
                        </a:spcAft>
                      </a:pPr>
                      <a:r>
                        <a:rPr lang="el-GR" sz="1600" dirty="0">
                          <a:effectLst/>
                        </a:rPr>
                        <a:t>81,3</a:t>
                      </a:r>
                      <a:endParaRPr lang="el-GR" sz="2400" dirty="0">
                        <a:effectLst/>
                        <a:latin typeface="Athens"/>
                        <a:ea typeface="Athens"/>
                        <a:cs typeface="Times New Roman"/>
                      </a:endParaRPr>
                    </a:p>
                  </a:txBody>
                  <a:tcPr marL="68580" marR="68580" marT="0" marB="0" anchor="ctr"/>
                </a:tc>
              </a:tr>
            </a:tbl>
          </a:graphicData>
        </a:graphic>
      </p:graphicFrame>
    </p:spTree>
    <p:extLst>
      <p:ext uri="{BB962C8B-B14F-4D97-AF65-F5344CB8AC3E}">
        <p14:creationId xmlns:p14="http://schemas.microsoft.com/office/powerpoint/2010/main" xmlns="" val="19526987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Είναι προτιμότερο ως εξής</a:t>
            </a:r>
            <a:endParaRPr lang="el-GR" b="1" dirty="0"/>
          </a:p>
        </p:txBody>
      </p:sp>
      <p:sp>
        <p:nvSpPr>
          <p:cNvPr id="3" name="Θέση περιεχομένου 2"/>
          <p:cNvSpPr>
            <a:spLocks noGrp="1"/>
          </p:cNvSpPr>
          <p:nvPr>
            <p:ph idx="1"/>
          </p:nvPr>
        </p:nvSpPr>
        <p:spPr/>
        <p:txBody>
          <a:bodyPr>
            <a:normAutofit fontScale="92500"/>
          </a:bodyPr>
          <a:lstStyle/>
          <a:p>
            <a:r>
              <a:rPr lang="el-GR" b="1" dirty="0"/>
              <a:t>Πίνακας </a:t>
            </a:r>
            <a:r>
              <a:rPr lang="el-GR" b="1" dirty="0" smtClean="0"/>
              <a:t>6</a:t>
            </a:r>
            <a:r>
              <a:rPr lang="el-GR" b="1" dirty="0"/>
              <a:t>.</a:t>
            </a:r>
            <a:r>
              <a:rPr lang="el-GR" dirty="0"/>
              <a:t> Τρόποι αναζήτησης </a:t>
            </a:r>
            <a:r>
              <a:rPr lang="el-GR" dirty="0" smtClean="0"/>
              <a:t>προσωπικού</a:t>
            </a:r>
          </a:p>
          <a:p>
            <a:endParaRPr lang="el-GR" dirty="0" smtClean="0"/>
          </a:p>
          <a:p>
            <a:endParaRPr lang="el-GR" dirty="0"/>
          </a:p>
          <a:p>
            <a:endParaRPr lang="el-GR" dirty="0" smtClean="0"/>
          </a:p>
          <a:p>
            <a:endParaRPr lang="el-GR" dirty="0"/>
          </a:p>
          <a:p>
            <a:endParaRPr lang="el-GR" dirty="0" smtClean="0"/>
          </a:p>
          <a:p>
            <a:r>
              <a:rPr lang="el-GR" dirty="0" smtClean="0"/>
              <a:t>Κατά φθίνουσα σειρά</a:t>
            </a:r>
          </a:p>
          <a:p>
            <a:r>
              <a:rPr lang="el-GR" dirty="0" smtClean="0"/>
              <a:t>Ή μπορούν να σχολιαστούν και ομαδοποιημένα</a:t>
            </a:r>
          </a:p>
          <a:p>
            <a:endParaRPr lang="el-GR" dirty="0"/>
          </a:p>
        </p:txBody>
      </p:sp>
      <p:graphicFrame>
        <p:nvGraphicFramePr>
          <p:cNvPr id="4" name="Πίνακας 3"/>
          <p:cNvGraphicFramePr>
            <a:graphicFrameLocks noGrp="1"/>
          </p:cNvGraphicFramePr>
          <p:nvPr>
            <p:extLst>
              <p:ext uri="{D42A27DB-BD31-4B8C-83A1-F6EECF244321}">
                <p14:modId xmlns:p14="http://schemas.microsoft.com/office/powerpoint/2010/main" xmlns="" val="3840192769"/>
              </p:ext>
            </p:extLst>
          </p:nvPr>
        </p:nvGraphicFramePr>
        <p:xfrm>
          <a:off x="395536" y="2348880"/>
          <a:ext cx="8229600" cy="2133600"/>
        </p:xfrm>
        <a:graphic>
          <a:graphicData uri="http://schemas.openxmlformats.org/drawingml/2006/table">
            <a:tbl>
              <a:tblPr firstRow="1" firstCol="1" bandRow="1">
                <a:tableStyleId>{5C22544A-7EE6-4342-B048-85BDC9FD1C3A}</a:tableStyleId>
              </a:tblPr>
              <a:tblGrid>
                <a:gridCol w="5749199"/>
                <a:gridCol w="2480401"/>
              </a:tblGrid>
              <a:tr h="0">
                <a:tc>
                  <a:txBody>
                    <a:bodyPr/>
                    <a:lstStyle/>
                    <a:p>
                      <a:pPr algn="ctr">
                        <a:spcAft>
                          <a:spcPts val="0"/>
                        </a:spcAft>
                        <a:tabLst>
                          <a:tab pos="2120900" algn="ctr"/>
                        </a:tabLst>
                      </a:pPr>
                      <a:r>
                        <a:rPr lang="el-GR" sz="1400" dirty="0">
                          <a:effectLst/>
                        </a:rPr>
                        <a:t> </a:t>
                      </a:r>
                      <a:endParaRPr lang="el-GR" sz="2000" dirty="0">
                        <a:effectLst/>
                      </a:endParaRPr>
                    </a:p>
                    <a:p>
                      <a:pPr algn="ctr">
                        <a:spcAft>
                          <a:spcPts val="0"/>
                        </a:spcAft>
                        <a:tabLst>
                          <a:tab pos="2120900" algn="ctr"/>
                        </a:tabLst>
                      </a:pPr>
                      <a:r>
                        <a:rPr lang="el-GR" sz="1400" dirty="0">
                          <a:effectLst/>
                        </a:rPr>
                        <a:t>Τρόποι αναζήτησης προσωπικού</a:t>
                      </a:r>
                      <a:endParaRPr lang="el-GR" sz="2000" dirty="0">
                        <a:effectLst/>
                        <a:latin typeface="Athens"/>
                        <a:ea typeface="Athens"/>
                        <a:cs typeface="Times New Roman"/>
                      </a:endParaRPr>
                    </a:p>
                  </a:txBody>
                  <a:tcPr marL="68580" marR="68580" marT="0" marB="0" anchor="ctr"/>
                </a:tc>
                <a:tc>
                  <a:txBody>
                    <a:bodyPr/>
                    <a:lstStyle/>
                    <a:p>
                      <a:pPr algn="ctr">
                        <a:spcAft>
                          <a:spcPts val="0"/>
                        </a:spcAft>
                      </a:pPr>
                      <a:r>
                        <a:rPr lang="el-GR" sz="1400">
                          <a:effectLst/>
                        </a:rPr>
                        <a:t> </a:t>
                      </a:r>
                      <a:endParaRPr lang="el-GR" sz="2000">
                        <a:effectLst/>
                      </a:endParaRPr>
                    </a:p>
                    <a:p>
                      <a:pPr algn="ctr">
                        <a:spcAft>
                          <a:spcPts val="0"/>
                        </a:spcAft>
                      </a:pPr>
                      <a:r>
                        <a:rPr lang="el-GR" sz="1400">
                          <a:effectLst/>
                        </a:rPr>
                        <a:t>(%)</a:t>
                      </a:r>
                      <a:endParaRPr lang="el-GR" sz="2000">
                        <a:effectLst/>
                        <a:latin typeface="Athens"/>
                        <a:ea typeface="Athens"/>
                        <a:cs typeface="Times New Roman"/>
                      </a:endParaRPr>
                    </a:p>
                  </a:txBody>
                  <a:tcPr marL="68580" marR="68580" marT="0" marB="0" anchor="ctr"/>
                </a:tc>
              </a:tr>
              <a:tr h="0">
                <a:tc>
                  <a:txBody>
                    <a:bodyPr/>
                    <a:lstStyle/>
                    <a:p>
                      <a:pPr>
                        <a:spcAft>
                          <a:spcPts val="0"/>
                        </a:spcAft>
                      </a:pPr>
                      <a:r>
                        <a:rPr lang="el-GR" sz="1400" dirty="0">
                          <a:effectLst/>
                        </a:rPr>
                        <a:t>Συστάσεις από συναδέλφους ή γνωστούς</a:t>
                      </a:r>
                      <a:endParaRPr lang="el-GR" sz="2000" dirty="0">
                        <a:effectLst/>
                        <a:latin typeface="Athens"/>
                        <a:ea typeface="Athens"/>
                        <a:cs typeface="Times New Roman"/>
                      </a:endParaRPr>
                    </a:p>
                  </a:txBody>
                  <a:tcPr marL="68580" marR="68580" marT="0" marB="0" anchor="ctr"/>
                </a:tc>
                <a:tc>
                  <a:txBody>
                    <a:bodyPr/>
                    <a:lstStyle/>
                    <a:p>
                      <a:pPr algn="ctr">
                        <a:spcAft>
                          <a:spcPts val="0"/>
                        </a:spcAft>
                      </a:pPr>
                      <a:r>
                        <a:rPr lang="el-GR" sz="1400">
                          <a:effectLst/>
                        </a:rPr>
                        <a:t>81,3</a:t>
                      </a:r>
                      <a:endParaRPr lang="el-GR" sz="2000">
                        <a:effectLst/>
                        <a:latin typeface="Athens"/>
                        <a:ea typeface="Athens"/>
                        <a:cs typeface="Times New Roman"/>
                      </a:endParaRPr>
                    </a:p>
                  </a:txBody>
                  <a:tcPr marL="68580" marR="68580" marT="0" marB="0" anchor="ctr"/>
                </a:tc>
              </a:tr>
              <a:tr h="0">
                <a:tc>
                  <a:txBody>
                    <a:bodyPr/>
                    <a:lstStyle/>
                    <a:p>
                      <a:pPr>
                        <a:spcAft>
                          <a:spcPts val="0"/>
                        </a:spcAft>
                      </a:pPr>
                      <a:r>
                        <a:rPr lang="el-GR" sz="1400" dirty="0">
                          <a:effectLst/>
                        </a:rPr>
                        <a:t>Αγγελία σε εφημερίδες</a:t>
                      </a:r>
                      <a:endParaRPr lang="el-GR" sz="2000" dirty="0">
                        <a:effectLst/>
                        <a:latin typeface="Athens"/>
                        <a:ea typeface="Athens"/>
                        <a:cs typeface="Times New Roman"/>
                      </a:endParaRPr>
                    </a:p>
                  </a:txBody>
                  <a:tcPr marL="68580" marR="68580" marT="0" marB="0" anchor="ctr"/>
                </a:tc>
                <a:tc>
                  <a:txBody>
                    <a:bodyPr/>
                    <a:lstStyle/>
                    <a:p>
                      <a:pPr algn="ctr">
                        <a:spcAft>
                          <a:spcPts val="0"/>
                        </a:spcAft>
                      </a:pPr>
                      <a:r>
                        <a:rPr lang="el-GR" sz="1400">
                          <a:effectLst/>
                        </a:rPr>
                        <a:t>70,0</a:t>
                      </a:r>
                      <a:endParaRPr lang="el-GR" sz="2000">
                        <a:effectLst/>
                        <a:latin typeface="Athens"/>
                        <a:ea typeface="Athens"/>
                        <a:cs typeface="Times New Roman"/>
                      </a:endParaRPr>
                    </a:p>
                  </a:txBody>
                  <a:tcPr marL="68580" marR="68580" marT="0" marB="0" anchor="ctr"/>
                </a:tc>
              </a:tr>
              <a:tr h="0">
                <a:tc>
                  <a:txBody>
                    <a:bodyPr/>
                    <a:lstStyle/>
                    <a:p>
                      <a:pPr>
                        <a:spcAft>
                          <a:spcPts val="0"/>
                        </a:spcAft>
                      </a:pPr>
                      <a:r>
                        <a:rPr lang="el-GR" sz="1400" dirty="0">
                          <a:effectLst/>
                        </a:rPr>
                        <a:t>Διαδίκτυο (αγγελία μέσω δικτυακού τόπου) </a:t>
                      </a:r>
                      <a:endParaRPr lang="el-GR" sz="2000" dirty="0">
                        <a:effectLst/>
                        <a:latin typeface="Athens"/>
                        <a:ea typeface="Athens"/>
                        <a:cs typeface="Times New Roman"/>
                      </a:endParaRPr>
                    </a:p>
                  </a:txBody>
                  <a:tcPr marL="68580" marR="68580" marT="0" marB="0" anchor="ctr"/>
                </a:tc>
                <a:tc>
                  <a:txBody>
                    <a:bodyPr/>
                    <a:lstStyle/>
                    <a:p>
                      <a:pPr algn="ctr">
                        <a:spcAft>
                          <a:spcPts val="0"/>
                        </a:spcAft>
                      </a:pPr>
                      <a:r>
                        <a:rPr lang="el-GR" sz="1400">
                          <a:effectLst/>
                        </a:rPr>
                        <a:t>45,5</a:t>
                      </a:r>
                      <a:endParaRPr lang="el-GR" sz="2000">
                        <a:effectLst/>
                        <a:latin typeface="Athens"/>
                        <a:ea typeface="Athens"/>
                        <a:cs typeface="Times New Roman"/>
                      </a:endParaRPr>
                    </a:p>
                  </a:txBody>
                  <a:tcPr marL="68580" marR="68580" marT="0" marB="0" anchor="ctr"/>
                </a:tc>
              </a:tr>
              <a:tr h="0">
                <a:tc>
                  <a:txBody>
                    <a:bodyPr/>
                    <a:lstStyle/>
                    <a:p>
                      <a:pPr>
                        <a:spcAft>
                          <a:spcPts val="0"/>
                        </a:spcAft>
                      </a:pPr>
                      <a:r>
                        <a:rPr lang="el-GR" sz="1400">
                          <a:effectLst/>
                        </a:rPr>
                        <a:t>Γραφεία Διασύνδεσης ΑΕΙ/ΤΕΙ</a:t>
                      </a:r>
                      <a:endParaRPr lang="el-GR" sz="2000">
                        <a:effectLst/>
                        <a:latin typeface="Athens"/>
                        <a:ea typeface="Athens"/>
                        <a:cs typeface="Times New Roman"/>
                      </a:endParaRPr>
                    </a:p>
                  </a:txBody>
                  <a:tcPr marL="68580" marR="68580" marT="0" marB="0" anchor="ctr"/>
                </a:tc>
                <a:tc>
                  <a:txBody>
                    <a:bodyPr/>
                    <a:lstStyle/>
                    <a:p>
                      <a:pPr algn="ctr">
                        <a:spcAft>
                          <a:spcPts val="0"/>
                        </a:spcAft>
                      </a:pPr>
                      <a:r>
                        <a:rPr lang="el-GR" sz="1400" dirty="0">
                          <a:effectLst/>
                        </a:rPr>
                        <a:t>35,0</a:t>
                      </a:r>
                      <a:endParaRPr lang="el-GR" sz="2000" dirty="0">
                        <a:effectLst/>
                        <a:latin typeface="Athens"/>
                        <a:ea typeface="Athens"/>
                        <a:cs typeface="Times New Roman"/>
                      </a:endParaRPr>
                    </a:p>
                  </a:txBody>
                  <a:tcPr marL="68580" marR="68580" marT="0" marB="0" anchor="ctr"/>
                </a:tc>
              </a:tr>
              <a:tr h="0">
                <a:tc>
                  <a:txBody>
                    <a:bodyPr/>
                    <a:lstStyle/>
                    <a:p>
                      <a:pPr>
                        <a:spcAft>
                          <a:spcPts val="0"/>
                        </a:spcAft>
                      </a:pPr>
                      <a:r>
                        <a:rPr lang="el-GR" sz="1400">
                          <a:effectLst/>
                        </a:rPr>
                        <a:t>ΟΑΕΔ </a:t>
                      </a:r>
                      <a:endParaRPr lang="el-GR" sz="2000">
                        <a:effectLst/>
                        <a:latin typeface="Athens"/>
                        <a:ea typeface="Athens"/>
                        <a:cs typeface="Times New Roman"/>
                      </a:endParaRPr>
                    </a:p>
                  </a:txBody>
                  <a:tcPr marL="68580" marR="68580" marT="0" marB="0" anchor="ctr"/>
                </a:tc>
                <a:tc>
                  <a:txBody>
                    <a:bodyPr/>
                    <a:lstStyle/>
                    <a:p>
                      <a:pPr algn="ctr">
                        <a:spcAft>
                          <a:spcPts val="0"/>
                        </a:spcAft>
                      </a:pPr>
                      <a:r>
                        <a:rPr lang="el-GR" sz="1400" dirty="0">
                          <a:effectLst/>
                        </a:rPr>
                        <a:t>32,1</a:t>
                      </a:r>
                      <a:endParaRPr lang="el-GR" sz="2000" dirty="0">
                        <a:effectLst/>
                        <a:latin typeface="Athens"/>
                        <a:ea typeface="Athens"/>
                        <a:cs typeface="Times New Roman"/>
                      </a:endParaRPr>
                    </a:p>
                  </a:txBody>
                  <a:tcPr marL="68580" marR="68580" marT="0" marB="0" anchor="ctr"/>
                </a:tc>
              </a:tr>
              <a:tr h="0">
                <a:tc>
                  <a:txBody>
                    <a:bodyPr/>
                    <a:lstStyle/>
                    <a:p>
                      <a:pPr>
                        <a:spcAft>
                          <a:spcPts val="0"/>
                        </a:spcAft>
                      </a:pPr>
                      <a:r>
                        <a:rPr lang="el-GR" sz="1400">
                          <a:effectLst/>
                        </a:rPr>
                        <a:t>Αγγελία σε ειδικά περιοδικά ή έντυπα</a:t>
                      </a:r>
                      <a:endParaRPr lang="el-GR" sz="2000">
                        <a:effectLst/>
                        <a:latin typeface="Athens"/>
                        <a:ea typeface="Athens"/>
                        <a:cs typeface="Times New Roman"/>
                      </a:endParaRPr>
                    </a:p>
                  </a:txBody>
                  <a:tcPr marL="68580" marR="68580" marT="0" marB="0" anchor="ctr"/>
                </a:tc>
                <a:tc>
                  <a:txBody>
                    <a:bodyPr/>
                    <a:lstStyle/>
                    <a:p>
                      <a:pPr algn="ctr">
                        <a:spcAft>
                          <a:spcPts val="0"/>
                        </a:spcAft>
                      </a:pPr>
                      <a:r>
                        <a:rPr lang="el-GR" sz="1400" dirty="0">
                          <a:effectLst/>
                        </a:rPr>
                        <a:t>21,3</a:t>
                      </a:r>
                      <a:endParaRPr lang="el-GR" sz="2000" dirty="0">
                        <a:effectLst/>
                        <a:latin typeface="Athens"/>
                        <a:ea typeface="Athens"/>
                        <a:cs typeface="Times New Roman"/>
                      </a:endParaRPr>
                    </a:p>
                  </a:txBody>
                  <a:tcPr marL="68580" marR="68580" marT="0" marB="0" anchor="ctr"/>
                </a:tc>
              </a:tr>
              <a:tr h="0">
                <a:tc>
                  <a:txBody>
                    <a:bodyPr/>
                    <a:lstStyle/>
                    <a:p>
                      <a:pPr>
                        <a:spcAft>
                          <a:spcPts val="0"/>
                        </a:spcAft>
                      </a:pPr>
                      <a:r>
                        <a:rPr lang="el-GR" sz="1400">
                          <a:effectLst/>
                        </a:rPr>
                        <a:t>Ιδιωτικά γραφεία εύρεσης εργασίας</a:t>
                      </a:r>
                      <a:endParaRPr lang="el-GR" sz="2000">
                        <a:effectLst/>
                        <a:latin typeface="Athens"/>
                        <a:ea typeface="Athens"/>
                        <a:cs typeface="Times New Roman"/>
                      </a:endParaRPr>
                    </a:p>
                  </a:txBody>
                  <a:tcPr marL="68580" marR="68580" marT="0" marB="0" anchor="ctr"/>
                </a:tc>
                <a:tc>
                  <a:txBody>
                    <a:bodyPr/>
                    <a:lstStyle/>
                    <a:p>
                      <a:pPr algn="ctr">
                        <a:spcAft>
                          <a:spcPts val="0"/>
                        </a:spcAft>
                      </a:pPr>
                      <a:r>
                        <a:rPr lang="el-GR" sz="1400" dirty="0">
                          <a:effectLst/>
                        </a:rPr>
                        <a:t>15,7</a:t>
                      </a:r>
                      <a:endParaRPr lang="el-GR" sz="2000" dirty="0">
                        <a:effectLst/>
                        <a:latin typeface="Athens"/>
                        <a:ea typeface="Athens"/>
                        <a:cs typeface="Times New Roman"/>
                      </a:endParaRPr>
                    </a:p>
                  </a:txBody>
                  <a:tcPr marL="68580" marR="68580" marT="0" marB="0" anchor="ctr"/>
                </a:tc>
              </a:tr>
              <a:tr h="0">
                <a:tc>
                  <a:txBody>
                    <a:bodyPr/>
                    <a:lstStyle/>
                    <a:p>
                      <a:pPr>
                        <a:spcAft>
                          <a:spcPts val="0"/>
                        </a:spcAft>
                      </a:pPr>
                      <a:r>
                        <a:rPr lang="el-GR" sz="1400">
                          <a:effectLst/>
                        </a:rPr>
                        <a:t>Άλλος τρόπος</a:t>
                      </a:r>
                      <a:endParaRPr lang="el-GR" sz="2000">
                        <a:effectLst/>
                        <a:latin typeface="Athens"/>
                        <a:ea typeface="Athens"/>
                        <a:cs typeface="Times New Roman"/>
                      </a:endParaRPr>
                    </a:p>
                  </a:txBody>
                  <a:tcPr marL="68580" marR="68580" marT="0" marB="0" anchor="ctr"/>
                </a:tc>
                <a:tc>
                  <a:txBody>
                    <a:bodyPr/>
                    <a:lstStyle/>
                    <a:p>
                      <a:pPr algn="ctr">
                        <a:spcAft>
                          <a:spcPts val="0"/>
                        </a:spcAft>
                      </a:pPr>
                      <a:r>
                        <a:rPr lang="el-GR" sz="1400" dirty="0">
                          <a:effectLst/>
                        </a:rPr>
                        <a:t>  3,5</a:t>
                      </a:r>
                      <a:endParaRPr lang="el-GR" sz="2000" dirty="0">
                        <a:effectLst/>
                        <a:latin typeface="Athens"/>
                        <a:ea typeface="Athens"/>
                        <a:cs typeface="Times New Roman"/>
                      </a:endParaRPr>
                    </a:p>
                  </a:txBody>
                  <a:tcPr marL="68580" marR="68580" marT="0" marB="0" anchor="ctr"/>
                </a:tc>
              </a:tr>
            </a:tbl>
          </a:graphicData>
        </a:graphic>
      </p:graphicFrame>
    </p:spTree>
    <p:extLst>
      <p:ext uri="{BB962C8B-B14F-4D97-AF65-F5344CB8AC3E}">
        <p14:creationId xmlns:p14="http://schemas.microsoft.com/office/powerpoint/2010/main" xmlns="" val="2629277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Σχολιασμός πινάκων</a:t>
            </a:r>
            <a:endParaRPr lang="el-GR" b="1" dirty="0"/>
          </a:p>
        </p:txBody>
      </p:sp>
      <p:sp>
        <p:nvSpPr>
          <p:cNvPr id="3" name="Θέση περιεχομένου 2"/>
          <p:cNvSpPr>
            <a:spLocks noGrp="1"/>
          </p:cNvSpPr>
          <p:nvPr>
            <p:ph idx="1"/>
          </p:nvPr>
        </p:nvSpPr>
        <p:spPr/>
        <p:txBody>
          <a:bodyPr>
            <a:normAutofit fontScale="77500" lnSpcReduction="20000"/>
          </a:bodyPr>
          <a:lstStyle/>
          <a:p>
            <a:r>
              <a:rPr lang="el-GR" b="1" dirty="0"/>
              <a:t>Πίνακας </a:t>
            </a:r>
            <a:r>
              <a:rPr lang="el-GR" b="1" dirty="0" smtClean="0"/>
              <a:t>7</a:t>
            </a:r>
            <a:r>
              <a:rPr lang="el-GR" b="1" dirty="0"/>
              <a:t>.</a:t>
            </a:r>
            <a:r>
              <a:rPr lang="el-GR" dirty="0"/>
              <a:t> Τα οφέλη των καταναλωτικών προϊόντων είναι σημαντικά έστω και αν η παραγωγή/χρήση των προϊόντων προκαλεί μόλυνση</a:t>
            </a:r>
            <a:r>
              <a:rPr lang="el-GR" dirty="0" smtClean="0"/>
              <a:t>.</a:t>
            </a:r>
          </a:p>
          <a:p>
            <a:endParaRPr lang="el-GR" dirty="0"/>
          </a:p>
          <a:p>
            <a:endParaRPr lang="el-GR" dirty="0" smtClean="0"/>
          </a:p>
          <a:p>
            <a:endParaRPr lang="el-GR" dirty="0"/>
          </a:p>
          <a:p>
            <a:endParaRPr lang="el-GR" dirty="0" smtClean="0"/>
          </a:p>
          <a:p>
            <a:r>
              <a:rPr lang="el-GR" dirty="0"/>
              <a:t>O σχολιασμός του πίνακα </a:t>
            </a:r>
            <a:r>
              <a:rPr lang="el-GR" dirty="0" smtClean="0"/>
              <a:t>βασίζεται </a:t>
            </a:r>
            <a:r>
              <a:rPr lang="el-GR" dirty="0"/>
              <a:t>σε δύο σημεία: 1) Στον εντοπισμό θεματικά όμοιων ομάδων, όχι μεμονωμένων ποσοστών ίδιας τάξης μεγέθους, π.χ. συμφωνώ απόλυτα + συμφωνώ, και διαφωνώ + διαφωνώ απόλυτα. 2) Το σχολιασμό των αριθμών συνολικά και όχι μεμονωμένα. </a:t>
            </a:r>
            <a:endParaRPr lang="el-GR" dirty="0" smtClean="0"/>
          </a:p>
          <a:p>
            <a:endParaRPr lang="el-GR" dirty="0"/>
          </a:p>
          <a:p>
            <a:endParaRPr lang="el-GR" dirty="0" smtClean="0"/>
          </a:p>
          <a:p>
            <a:endParaRPr lang="el-GR" dirty="0"/>
          </a:p>
          <a:p>
            <a:endParaRPr lang="el-GR" dirty="0"/>
          </a:p>
        </p:txBody>
      </p:sp>
      <p:graphicFrame>
        <p:nvGraphicFramePr>
          <p:cNvPr id="4" name="Πίνακας 3"/>
          <p:cNvGraphicFramePr>
            <a:graphicFrameLocks noGrp="1"/>
          </p:cNvGraphicFramePr>
          <p:nvPr>
            <p:extLst>
              <p:ext uri="{D42A27DB-BD31-4B8C-83A1-F6EECF244321}">
                <p14:modId xmlns:p14="http://schemas.microsoft.com/office/powerpoint/2010/main" xmlns="" val="3581848997"/>
              </p:ext>
            </p:extLst>
          </p:nvPr>
        </p:nvGraphicFramePr>
        <p:xfrm>
          <a:off x="4067944" y="2348880"/>
          <a:ext cx="3136900" cy="1783080"/>
        </p:xfrm>
        <a:graphic>
          <a:graphicData uri="http://schemas.openxmlformats.org/drawingml/2006/table">
            <a:tbl>
              <a:tblPr firstRow="1" firstCol="1" bandRow="1">
                <a:tableStyleId>{5C22544A-7EE6-4342-B048-85BDC9FD1C3A}</a:tableStyleId>
              </a:tblPr>
              <a:tblGrid>
                <a:gridCol w="1358900"/>
                <a:gridCol w="851535"/>
                <a:gridCol w="926465"/>
              </a:tblGrid>
              <a:tr h="320040">
                <a:tc>
                  <a:txBody>
                    <a:bodyPr/>
                    <a:lstStyle/>
                    <a:p>
                      <a:pPr>
                        <a:spcAft>
                          <a:spcPts val="0"/>
                        </a:spcAft>
                      </a:pPr>
                      <a:r>
                        <a:rPr lang="el-GR" sz="1200" dirty="0">
                          <a:effectLst/>
                        </a:rPr>
                        <a:t> </a:t>
                      </a:r>
                      <a:endParaRPr lang="el-GR" sz="1800" dirty="0">
                        <a:effectLst/>
                        <a:latin typeface="Athens"/>
                        <a:ea typeface="Athens"/>
                        <a:cs typeface="Times New Roman"/>
                      </a:endParaRPr>
                    </a:p>
                  </a:txBody>
                  <a:tcPr marL="59055" marR="59055" marT="0" marB="0" anchor="b"/>
                </a:tc>
                <a:tc>
                  <a:txBody>
                    <a:bodyPr/>
                    <a:lstStyle/>
                    <a:p>
                      <a:pPr algn="r">
                        <a:spcAft>
                          <a:spcPts val="0"/>
                        </a:spcAft>
                      </a:pPr>
                      <a:r>
                        <a:rPr lang="el-GR" sz="1200" dirty="0">
                          <a:effectLst/>
                        </a:rPr>
                        <a:t>Συχνότητα</a:t>
                      </a:r>
                      <a:endParaRPr lang="el-GR" sz="1800" dirty="0">
                        <a:effectLst/>
                        <a:latin typeface="Athens"/>
                        <a:ea typeface="Athens"/>
                        <a:cs typeface="Times New Roman"/>
                      </a:endParaRPr>
                    </a:p>
                  </a:txBody>
                  <a:tcPr marL="59055" marR="59055" marT="0" marB="0" anchor="ctr"/>
                </a:tc>
                <a:tc>
                  <a:txBody>
                    <a:bodyPr/>
                    <a:lstStyle/>
                    <a:p>
                      <a:pPr algn="r">
                        <a:spcAft>
                          <a:spcPts val="0"/>
                        </a:spcAft>
                      </a:pPr>
                      <a:r>
                        <a:rPr lang="el-GR" sz="1200">
                          <a:effectLst/>
                        </a:rPr>
                        <a:t>Ποσοστό %</a:t>
                      </a:r>
                      <a:endParaRPr lang="el-GR" sz="1800">
                        <a:effectLst/>
                        <a:latin typeface="Athens"/>
                        <a:ea typeface="Athens"/>
                        <a:cs typeface="Times New Roman"/>
                      </a:endParaRPr>
                    </a:p>
                  </a:txBody>
                  <a:tcPr marL="59055" marR="59055" marT="0" marB="0" anchor="ctr"/>
                </a:tc>
              </a:tr>
              <a:tr h="173355">
                <a:tc>
                  <a:txBody>
                    <a:bodyPr/>
                    <a:lstStyle/>
                    <a:p>
                      <a:pPr>
                        <a:spcAft>
                          <a:spcPts val="0"/>
                        </a:spcAft>
                      </a:pPr>
                      <a:r>
                        <a:rPr lang="el-GR" sz="1200">
                          <a:effectLst/>
                        </a:rPr>
                        <a:t>Συμφωνώ απόλυτα</a:t>
                      </a:r>
                      <a:endParaRPr lang="el-GR" sz="1800">
                        <a:effectLst/>
                        <a:latin typeface="Athens"/>
                        <a:ea typeface="Athens"/>
                        <a:cs typeface="Times New Roman"/>
                      </a:endParaRPr>
                    </a:p>
                  </a:txBody>
                  <a:tcPr marL="59055" marR="59055" marT="0" marB="0"/>
                </a:tc>
                <a:tc>
                  <a:txBody>
                    <a:bodyPr/>
                    <a:lstStyle/>
                    <a:p>
                      <a:pPr algn="r">
                        <a:spcAft>
                          <a:spcPts val="0"/>
                        </a:spcAft>
                      </a:pPr>
                      <a:r>
                        <a:rPr lang="el-GR" sz="1200" dirty="0">
                          <a:effectLst/>
                        </a:rPr>
                        <a:t>15</a:t>
                      </a:r>
                      <a:endParaRPr lang="el-GR" sz="1800" dirty="0">
                        <a:effectLst/>
                        <a:latin typeface="Athens"/>
                        <a:ea typeface="Athens"/>
                        <a:cs typeface="Times New Roman"/>
                      </a:endParaRPr>
                    </a:p>
                  </a:txBody>
                  <a:tcPr marL="59055" marR="59055" marT="0" marB="0" anchor="ctr"/>
                </a:tc>
                <a:tc>
                  <a:txBody>
                    <a:bodyPr/>
                    <a:lstStyle/>
                    <a:p>
                      <a:pPr algn="r">
                        <a:spcAft>
                          <a:spcPts val="0"/>
                        </a:spcAft>
                      </a:pPr>
                      <a:r>
                        <a:rPr lang="el-GR" sz="1200">
                          <a:effectLst/>
                        </a:rPr>
                        <a:t>21,4</a:t>
                      </a:r>
                      <a:endParaRPr lang="el-GR" sz="1800">
                        <a:effectLst/>
                        <a:latin typeface="Athens"/>
                        <a:ea typeface="Athens"/>
                        <a:cs typeface="Times New Roman"/>
                      </a:endParaRPr>
                    </a:p>
                  </a:txBody>
                  <a:tcPr marL="59055" marR="59055" marT="0" marB="0" anchor="ctr"/>
                </a:tc>
              </a:tr>
              <a:tr h="173355">
                <a:tc>
                  <a:txBody>
                    <a:bodyPr/>
                    <a:lstStyle/>
                    <a:p>
                      <a:pPr>
                        <a:spcAft>
                          <a:spcPts val="0"/>
                        </a:spcAft>
                      </a:pPr>
                      <a:r>
                        <a:rPr lang="el-GR" sz="1200">
                          <a:effectLst/>
                        </a:rPr>
                        <a:t>Συμφωνώ </a:t>
                      </a:r>
                      <a:endParaRPr lang="el-GR" sz="1800">
                        <a:effectLst/>
                        <a:latin typeface="Athens"/>
                        <a:ea typeface="Athens"/>
                        <a:cs typeface="Times New Roman"/>
                      </a:endParaRPr>
                    </a:p>
                  </a:txBody>
                  <a:tcPr marL="59055" marR="59055" marT="0" marB="0"/>
                </a:tc>
                <a:tc>
                  <a:txBody>
                    <a:bodyPr/>
                    <a:lstStyle/>
                    <a:p>
                      <a:pPr algn="r">
                        <a:spcAft>
                          <a:spcPts val="0"/>
                        </a:spcAft>
                      </a:pPr>
                      <a:r>
                        <a:rPr lang="el-GR" sz="1200" dirty="0">
                          <a:effectLst/>
                        </a:rPr>
                        <a:t>21</a:t>
                      </a:r>
                      <a:endParaRPr lang="el-GR" sz="1800" dirty="0">
                        <a:effectLst/>
                        <a:latin typeface="Athens"/>
                        <a:ea typeface="Athens"/>
                        <a:cs typeface="Times New Roman"/>
                      </a:endParaRPr>
                    </a:p>
                  </a:txBody>
                  <a:tcPr marL="59055" marR="59055" marT="0" marB="0" anchor="ctr"/>
                </a:tc>
                <a:tc>
                  <a:txBody>
                    <a:bodyPr/>
                    <a:lstStyle/>
                    <a:p>
                      <a:pPr algn="r">
                        <a:spcAft>
                          <a:spcPts val="0"/>
                        </a:spcAft>
                      </a:pPr>
                      <a:r>
                        <a:rPr lang="el-GR" sz="1200">
                          <a:effectLst/>
                        </a:rPr>
                        <a:t>30,0</a:t>
                      </a:r>
                      <a:endParaRPr lang="el-GR" sz="1800">
                        <a:effectLst/>
                        <a:latin typeface="Athens"/>
                        <a:ea typeface="Athens"/>
                        <a:cs typeface="Times New Roman"/>
                      </a:endParaRPr>
                    </a:p>
                  </a:txBody>
                  <a:tcPr marL="59055" marR="59055" marT="0" marB="0" anchor="ctr"/>
                </a:tc>
              </a:tr>
              <a:tr h="173355">
                <a:tc>
                  <a:txBody>
                    <a:bodyPr/>
                    <a:lstStyle/>
                    <a:p>
                      <a:pPr>
                        <a:lnSpc>
                          <a:spcPct val="150000"/>
                        </a:lnSpc>
                        <a:spcAft>
                          <a:spcPts val="0"/>
                        </a:spcAft>
                        <a:tabLst>
                          <a:tab pos="-270510" algn="l"/>
                          <a:tab pos="180340" algn="l"/>
                        </a:tabLst>
                      </a:pPr>
                      <a:r>
                        <a:rPr lang="el-GR" sz="1200">
                          <a:effectLst/>
                        </a:rPr>
                        <a:t>Ουδέτερη στάση</a:t>
                      </a:r>
                      <a:endParaRPr lang="el-GR" sz="1800">
                        <a:effectLst/>
                        <a:latin typeface="Athens"/>
                        <a:ea typeface="Athens"/>
                        <a:cs typeface="Times New Roman"/>
                      </a:endParaRPr>
                    </a:p>
                  </a:txBody>
                  <a:tcPr marL="59055" marR="59055" marT="0" marB="0"/>
                </a:tc>
                <a:tc>
                  <a:txBody>
                    <a:bodyPr/>
                    <a:lstStyle/>
                    <a:p>
                      <a:pPr algn="r">
                        <a:lnSpc>
                          <a:spcPct val="150000"/>
                        </a:lnSpc>
                        <a:spcAft>
                          <a:spcPts val="0"/>
                        </a:spcAft>
                        <a:tabLst>
                          <a:tab pos="-270510" algn="l"/>
                          <a:tab pos="180340" algn="l"/>
                        </a:tabLst>
                      </a:pPr>
                      <a:r>
                        <a:rPr lang="el-GR" sz="1200" dirty="0">
                          <a:effectLst/>
                        </a:rPr>
                        <a:t>5</a:t>
                      </a:r>
                      <a:endParaRPr lang="el-GR" sz="1800" dirty="0">
                        <a:effectLst/>
                        <a:latin typeface="Athens"/>
                        <a:ea typeface="Athens"/>
                        <a:cs typeface="Times New Roman"/>
                      </a:endParaRPr>
                    </a:p>
                  </a:txBody>
                  <a:tcPr marL="59055" marR="59055" marT="0" marB="0" anchor="ctr"/>
                </a:tc>
                <a:tc>
                  <a:txBody>
                    <a:bodyPr/>
                    <a:lstStyle/>
                    <a:p>
                      <a:pPr algn="r">
                        <a:lnSpc>
                          <a:spcPct val="150000"/>
                        </a:lnSpc>
                        <a:spcAft>
                          <a:spcPts val="0"/>
                        </a:spcAft>
                        <a:tabLst>
                          <a:tab pos="-270510" algn="l"/>
                          <a:tab pos="180340" algn="l"/>
                        </a:tabLst>
                      </a:pPr>
                      <a:r>
                        <a:rPr lang="el-GR" sz="1200" dirty="0">
                          <a:effectLst/>
                        </a:rPr>
                        <a:t>7,1</a:t>
                      </a:r>
                      <a:endParaRPr lang="el-GR" sz="1800" dirty="0">
                        <a:effectLst/>
                        <a:latin typeface="Athens"/>
                        <a:ea typeface="Athens"/>
                        <a:cs typeface="Times New Roman"/>
                      </a:endParaRPr>
                    </a:p>
                  </a:txBody>
                  <a:tcPr marL="59055" marR="59055" marT="0" marB="0" anchor="ctr"/>
                </a:tc>
              </a:tr>
              <a:tr h="173355">
                <a:tc>
                  <a:txBody>
                    <a:bodyPr/>
                    <a:lstStyle/>
                    <a:p>
                      <a:pPr>
                        <a:lnSpc>
                          <a:spcPct val="150000"/>
                        </a:lnSpc>
                        <a:spcAft>
                          <a:spcPts val="0"/>
                        </a:spcAft>
                        <a:tabLst>
                          <a:tab pos="-270510" algn="l"/>
                          <a:tab pos="180340" algn="l"/>
                        </a:tabLst>
                      </a:pPr>
                      <a:r>
                        <a:rPr lang="el-GR" sz="1200">
                          <a:effectLst/>
                        </a:rPr>
                        <a:t>Διαφωνώ</a:t>
                      </a:r>
                      <a:endParaRPr lang="el-GR" sz="1800">
                        <a:effectLst/>
                        <a:latin typeface="Athens"/>
                        <a:ea typeface="Athens"/>
                        <a:cs typeface="Times New Roman"/>
                      </a:endParaRPr>
                    </a:p>
                  </a:txBody>
                  <a:tcPr marL="59055" marR="59055" marT="0" marB="0"/>
                </a:tc>
                <a:tc>
                  <a:txBody>
                    <a:bodyPr/>
                    <a:lstStyle/>
                    <a:p>
                      <a:pPr algn="r">
                        <a:lnSpc>
                          <a:spcPct val="150000"/>
                        </a:lnSpc>
                        <a:spcAft>
                          <a:spcPts val="0"/>
                        </a:spcAft>
                        <a:tabLst>
                          <a:tab pos="-270510" algn="l"/>
                          <a:tab pos="180340" algn="l"/>
                        </a:tabLst>
                      </a:pPr>
                      <a:r>
                        <a:rPr lang="el-GR" sz="1200">
                          <a:effectLst/>
                        </a:rPr>
                        <a:t>20</a:t>
                      </a:r>
                      <a:endParaRPr lang="el-GR" sz="1800">
                        <a:effectLst/>
                        <a:latin typeface="Athens"/>
                        <a:ea typeface="Athens"/>
                        <a:cs typeface="Times New Roman"/>
                      </a:endParaRPr>
                    </a:p>
                  </a:txBody>
                  <a:tcPr marL="59055" marR="59055" marT="0" marB="0" anchor="ctr"/>
                </a:tc>
                <a:tc>
                  <a:txBody>
                    <a:bodyPr/>
                    <a:lstStyle/>
                    <a:p>
                      <a:pPr algn="r">
                        <a:lnSpc>
                          <a:spcPct val="150000"/>
                        </a:lnSpc>
                        <a:spcAft>
                          <a:spcPts val="0"/>
                        </a:spcAft>
                        <a:tabLst>
                          <a:tab pos="-270510" algn="l"/>
                          <a:tab pos="180340" algn="l"/>
                        </a:tabLst>
                      </a:pPr>
                      <a:r>
                        <a:rPr lang="el-GR" sz="1200" dirty="0">
                          <a:effectLst/>
                        </a:rPr>
                        <a:t>28,6</a:t>
                      </a:r>
                      <a:endParaRPr lang="el-GR" sz="1800" dirty="0">
                        <a:effectLst/>
                        <a:latin typeface="Athens"/>
                        <a:ea typeface="Athens"/>
                        <a:cs typeface="Times New Roman"/>
                      </a:endParaRPr>
                    </a:p>
                  </a:txBody>
                  <a:tcPr marL="59055" marR="59055" marT="0" marB="0" anchor="ctr"/>
                </a:tc>
              </a:tr>
              <a:tr h="173355">
                <a:tc>
                  <a:txBody>
                    <a:bodyPr/>
                    <a:lstStyle/>
                    <a:p>
                      <a:pPr>
                        <a:lnSpc>
                          <a:spcPct val="150000"/>
                        </a:lnSpc>
                        <a:spcAft>
                          <a:spcPts val="0"/>
                        </a:spcAft>
                        <a:tabLst>
                          <a:tab pos="-270510" algn="l"/>
                          <a:tab pos="180340" algn="l"/>
                        </a:tabLst>
                      </a:pPr>
                      <a:r>
                        <a:rPr lang="el-GR" sz="1200">
                          <a:effectLst/>
                        </a:rPr>
                        <a:t>Διαφωνώ απόλυτα</a:t>
                      </a:r>
                      <a:endParaRPr lang="el-GR" sz="1800">
                        <a:effectLst/>
                        <a:latin typeface="Athens"/>
                        <a:ea typeface="Athens"/>
                        <a:cs typeface="Times New Roman"/>
                      </a:endParaRPr>
                    </a:p>
                  </a:txBody>
                  <a:tcPr marL="59055" marR="59055" marT="0" marB="0"/>
                </a:tc>
                <a:tc>
                  <a:txBody>
                    <a:bodyPr/>
                    <a:lstStyle/>
                    <a:p>
                      <a:pPr algn="r">
                        <a:lnSpc>
                          <a:spcPct val="150000"/>
                        </a:lnSpc>
                        <a:spcAft>
                          <a:spcPts val="0"/>
                        </a:spcAft>
                        <a:tabLst>
                          <a:tab pos="-270510" algn="l"/>
                          <a:tab pos="180340" algn="l"/>
                        </a:tabLst>
                      </a:pPr>
                      <a:r>
                        <a:rPr lang="el-GR" sz="1200">
                          <a:effectLst/>
                        </a:rPr>
                        <a:t>9</a:t>
                      </a:r>
                      <a:endParaRPr lang="el-GR" sz="1800">
                        <a:effectLst/>
                        <a:latin typeface="Athens"/>
                        <a:ea typeface="Athens"/>
                        <a:cs typeface="Times New Roman"/>
                      </a:endParaRPr>
                    </a:p>
                  </a:txBody>
                  <a:tcPr marL="59055" marR="59055" marT="0" marB="0" anchor="ctr"/>
                </a:tc>
                <a:tc>
                  <a:txBody>
                    <a:bodyPr/>
                    <a:lstStyle/>
                    <a:p>
                      <a:pPr algn="r">
                        <a:lnSpc>
                          <a:spcPct val="150000"/>
                        </a:lnSpc>
                        <a:spcAft>
                          <a:spcPts val="0"/>
                        </a:spcAft>
                        <a:tabLst>
                          <a:tab pos="-270510" algn="l"/>
                          <a:tab pos="180340" algn="l"/>
                        </a:tabLst>
                      </a:pPr>
                      <a:r>
                        <a:rPr lang="el-GR" sz="1200" dirty="0">
                          <a:effectLst/>
                        </a:rPr>
                        <a:t>12,9</a:t>
                      </a:r>
                      <a:endParaRPr lang="el-GR" sz="1800" dirty="0">
                        <a:effectLst/>
                        <a:latin typeface="Athens"/>
                        <a:ea typeface="Athens"/>
                        <a:cs typeface="Times New Roman"/>
                      </a:endParaRPr>
                    </a:p>
                  </a:txBody>
                  <a:tcPr marL="59055" marR="59055" marT="0" marB="0" anchor="ctr"/>
                </a:tc>
              </a:tr>
              <a:tr h="173355">
                <a:tc>
                  <a:txBody>
                    <a:bodyPr/>
                    <a:lstStyle/>
                    <a:p>
                      <a:pPr>
                        <a:lnSpc>
                          <a:spcPct val="150000"/>
                        </a:lnSpc>
                        <a:spcAft>
                          <a:spcPts val="0"/>
                        </a:spcAft>
                        <a:tabLst>
                          <a:tab pos="-270510" algn="l"/>
                          <a:tab pos="180340" algn="l"/>
                        </a:tabLst>
                      </a:pPr>
                      <a:r>
                        <a:rPr lang="el-GR" sz="1200">
                          <a:effectLst/>
                        </a:rPr>
                        <a:t>Σύνολο </a:t>
                      </a:r>
                      <a:endParaRPr lang="el-GR" sz="1800">
                        <a:effectLst/>
                        <a:latin typeface="Athens"/>
                        <a:ea typeface="Athens"/>
                        <a:cs typeface="Times New Roman"/>
                      </a:endParaRPr>
                    </a:p>
                  </a:txBody>
                  <a:tcPr marL="59055" marR="59055" marT="0" marB="0"/>
                </a:tc>
                <a:tc>
                  <a:txBody>
                    <a:bodyPr/>
                    <a:lstStyle/>
                    <a:p>
                      <a:pPr algn="r">
                        <a:lnSpc>
                          <a:spcPct val="150000"/>
                        </a:lnSpc>
                        <a:spcAft>
                          <a:spcPts val="0"/>
                        </a:spcAft>
                        <a:tabLst>
                          <a:tab pos="-270510" algn="l"/>
                          <a:tab pos="180340" algn="l"/>
                        </a:tabLst>
                      </a:pPr>
                      <a:r>
                        <a:rPr lang="el-GR" sz="1200">
                          <a:effectLst/>
                        </a:rPr>
                        <a:t>70</a:t>
                      </a:r>
                      <a:endParaRPr lang="el-GR" sz="1800">
                        <a:effectLst/>
                        <a:latin typeface="Athens"/>
                        <a:ea typeface="Athens"/>
                        <a:cs typeface="Times New Roman"/>
                      </a:endParaRPr>
                    </a:p>
                  </a:txBody>
                  <a:tcPr marL="59055" marR="59055" marT="0" marB="0" anchor="ctr"/>
                </a:tc>
                <a:tc>
                  <a:txBody>
                    <a:bodyPr/>
                    <a:lstStyle/>
                    <a:p>
                      <a:pPr algn="r">
                        <a:lnSpc>
                          <a:spcPct val="150000"/>
                        </a:lnSpc>
                        <a:spcAft>
                          <a:spcPts val="0"/>
                        </a:spcAft>
                        <a:tabLst>
                          <a:tab pos="-270510" algn="l"/>
                          <a:tab pos="180340" algn="l"/>
                        </a:tabLst>
                      </a:pPr>
                      <a:r>
                        <a:rPr lang="el-GR" sz="1200" dirty="0">
                          <a:effectLst/>
                        </a:rPr>
                        <a:t>100,0</a:t>
                      </a:r>
                      <a:endParaRPr lang="el-GR" sz="1800" dirty="0">
                        <a:effectLst/>
                        <a:latin typeface="Athens"/>
                        <a:ea typeface="Athens"/>
                        <a:cs typeface="Times New Roman"/>
                      </a:endParaRPr>
                    </a:p>
                  </a:txBody>
                  <a:tcPr marL="59055" marR="59055" marT="0" marB="0" anchor="ctr"/>
                </a:tc>
              </a:tr>
            </a:tbl>
          </a:graphicData>
        </a:graphic>
      </p:graphicFrame>
    </p:spTree>
    <p:extLst>
      <p:ext uri="{BB962C8B-B14F-4D97-AF65-F5344CB8AC3E}">
        <p14:creationId xmlns:p14="http://schemas.microsoft.com/office/powerpoint/2010/main" xmlns="" val="19496204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Σχολιασμός πινάκων</a:t>
            </a:r>
          </a:p>
        </p:txBody>
      </p:sp>
      <p:sp>
        <p:nvSpPr>
          <p:cNvPr id="3" name="Θέση περιεχομένου 2"/>
          <p:cNvSpPr>
            <a:spLocks noGrp="1"/>
          </p:cNvSpPr>
          <p:nvPr>
            <p:ph idx="1"/>
          </p:nvPr>
        </p:nvSpPr>
        <p:spPr/>
        <p:txBody>
          <a:bodyPr>
            <a:normAutofit fontScale="92500" lnSpcReduction="20000"/>
          </a:bodyPr>
          <a:lstStyle/>
          <a:p>
            <a:r>
              <a:rPr lang="el-GR" b="1" dirty="0"/>
              <a:t>Πίνακας </a:t>
            </a:r>
            <a:r>
              <a:rPr lang="el-GR" b="1" dirty="0" smtClean="0"/>
              <a:t>8</a:t>
            </a:r>
            <a:r>
              <a:rPr lang="el-GR" b="1" dirty="0"/>
              <a:t>.</a:t>
            </a:r>
            <a:r>
              <a:rPr lang="el-GR" dirty="0"/>
              <a:t> Η μόλυνση δεν επηρεάζει προσωπικά τη ζωή μου</a:t>
            </a:r>
            <a:r>
              <a:rPr lang="el-GR" dirty="0" smtClean="0"/>
              <a:t>.</a:t>
            </a:r>
          </a:p>
          <a:p>
            <a:endParaRPr lang="el-GR" dirty="0"/>
          </a:p>
          <a:p>
            <a:endParaRPr lang="el-GR" dirty="0" smtClean="0"/>
          </a:p>
          <a:p>
            <a:endParaRPr lang="el-GR" dirty="0"/>
          </a:p>
          <a:p>
            <a:endParaRPr lang="el-GR" dirty="0" smtClean="0"/>
          </a:p>
          <a:p>
            <a:endParaRPr lang="el-GR" dirty="0"/>
          </a:p>
          <a:p>
            <a:r>
              <a:rPr lang="el-GR" dirty="0" smtClean="0"/>
              <a:t>Έντονη  </a:t>
            </a:r>
            <a:r>
              <a:rPr lang="el-GR" dirty="0"/>
              <a:t>συγκέντρωση των απαντήσεων στις δύο κατηγορίες, γεγονός που διευκολύνει σημαντικά το σχολιασμό.</a:t>
            </a:r>
            <a:endParaRPr lang="el-GR" dirty="0" smtClean="0"/>
          </a:p>
          <a:p>
            <a:endParaRPr lang="el-GR" dirty="0"/>
          </a:p>
        </p:txBody>
      </p:sp>
      <p:graphicFrame>
        <p:nvGraphicFramePr>
          <p:cNvPr id="4" name="Πίνακας 3"/>
          <p:cNvGraphicFramePr>
            <a:graphicFrameLocks noGrp="1"/>
          </p:cNvGraphicFramePr>
          <p:nvPr>
            <p:extLst>
              <p:ext uri="{D42A27DB-BD31-4B8C-83A1-F6EECF244321}">
                <p14:modId xmlns:p14="http://schemas.microsoft.com/office/powerpoint/2010/main" xmlns="" val="863848075"/>
              </p:ext>
            </p:extLst>
          </p:nvPr>
        </p:nvGraphicFramePr>
        <p:xfrm>
          <a:off x="2555776" y="2492896"/>
          <a:ext cx="4664794" cy="2240280"/>
        </p:xfrm>
        <a:graphic>
          <a:graphicData uri="http://schemas.openxmlformats.org/drawingml/2006/table">
            <a:tbl>
              <a:tblPr firstRow="1" firstCol="1" bandRow="1">
                <a:tableStyleId>{5C22544A-7EE6-4342-B048-85BDC9FD1C3A}</a:tableStyleId>
              </a:tblPr>
              <a:tblGrid>
                <a:gridCol w="2020781"/>
                <a:gridCol w="1266293"/>
                <a:gridCol w="1377720"/>
              </a:tblGrid>
              <a:tr h="320040">
                <a:tc>
                  <a:txBody>
                    <a:bodyPr/>
                    <a:lstStyle/>
                    <a:p>
                      <a:pPr>
                        <a:lnSpc>
                          <a:spcPct val="150000"/>
                        </a:lnSpc>
                        <a:spcAft>
                          <a:spcPts val="0"/>
                        </a:spcAft>
                        <a:tabLst>
                          <a:tab pos="-270510" algn="l"/>
                          <a:tab pos="180340" algn="l"/>
                        </a:tabLst>
                      </a:pPr>
                      <a:r>
                        <a:rPr lang="el-GR" sz="1400" dirty="0">
                          <a:effectLst/>
                        </a:rPr>
                        <a:t> </a:t>
                      </a:r>
                      <a:endParaRPr lang="el-GR" sz="2000" dirty="0">
                        <a:effectLst/>
                        <a:latin typeface="Athens"/>
                        <a:ea typeface="Athens"/>
                        <a:cs typeface="Times New Roman"/>
                      </a:endParaRPr>
                    </a:p>
                  </a:txBody>
                  <a:tcPr marL="59055" marR="59055" marT="0" marB="0" anchor="b"/>
                </a:tc>
                <a:tc>
                  <a:txBody>
                    <a:bodyPr/>
                    <a:lstStyle/>
                    <a:p>
                      <a:pPr algn="r">
                        <a:lnSpc>
                          <a:spcPct val="150000"/>
                        </a:lnSpc>
                        <a:spcAft>
                          <a:spcPts val="0"/>
                        </a:spcAft>
                        <a:tabLst>
                          <a:tab pos="-270510" algn="l"/>
                          <a:tab pos="180340" algn="l"/>
                        </a:tabLst>
                      </a:pPr>
                      <a:r>
                        <a:rPr lang="el-GR" sz="1400">
                          <a:effectLst/>
                        </a:rPr>
                        <a:t>Συχνότητα</a:t>
                      </a:r>
                      <a:endParaRPr lang="el-GR" sz="2000">
                        <a:effectLst/>
                        <a:latin typeface="Athens"/>
                        <a:ea typeface="Athens"/>
                        <a:cs typeface="Times New Roman"/>
                      </a:endParaRPr>
                    </a:p>
                  </a:txBody>
                  <a:tcPr marL="59055" marR="59055" marT="0" marB="0" anchor="ctr"/>
                </a:tc>
                <a:tc>
                  <a:txBody>
                    <a:bodyPr/>
                    <a:lstStyle/>
                    <a:p>
                      <a:pPr algn="just">
                        <a:spcAft>
                          <a:spcPts val="0"/>
                        </a:spcAft>
                      </a:pPr>
                      <a:r>
                        <a:rPr lang="el-GR" sz="1400">
                          <a:effectLst/>
                        </a:rPr>
                        <a:t>Ποσοστό %</a:t>
                      </a:r>
                      <a:endParaRPr lang="el-GR" sz="2000">
                        <a:effectLst/>
                        <a:latin typeface="Athens"/>
                        <a:ea typeface="Athens"/>
                        <a:cs typeface="Times New Roman"/>
                      </a:endParaRPr>
                    </a:p>
                  </a:txBody>
                  <a:tcPr marL="59055" marR="59055" marT="0" marB="0" anchor="ctr"/>
                </a:tc>
              </a:tr>
              <a:tr h="173355">
                <a:tc>
                  <a:txBody>
                    <a:bodyPr/>
                    <a:lstStyle/>
                    <a:p>
                      <a:pPr>
                        <a:lnSpc>
                          <a:spcPct val="150000"/>
                        </a:lnSpc>
                        <a:spcAft>
                          <a:spcPts val="0"/>
                        </a:spcAft>
                        <a:tabLst>
                          <a:tab pos="-270510" algn="l"/>
                          <a:tab pos="180340" algn="l"/>
                        </a:tabLst>
                      </a:pPr>
                      <a:r>
                        <a:rPr lang="el-GR" sz="1400">
                          <a:effectLst/>
                        </a:rPr>
                        <a:t>Συμφωνώ απόλυτα</a:t>
                      </a:r>
                      <a:endParaRPr lang="el-GR" sz="2000">
                        <a:effectLst/>
                        <a:latin typeface="Athens"/>
                        <a:ea typeface="Athens"/>
                        <a:cs typeface="Times New Roman"/>
                      </a:endParaRPr>
                    </a:p>
                  </a:txBody>
                  <a:tcPr marL="59055" marR="59055" marT="0" marB="0"/>
                </a:tc>
                <a:tc>
                  <a:txBody>
                    <a:bodyPr/>
                    <a:lstStyle/>
                    <a:p>
                      <a:pPr algn="r">
                        <a:lnSpc>
                          <a:spcPct val="150000"/>
                        </a:lnSpc>
                        <a:spcAft>
                          <a:spcPts val="0"/>
                        </a:spcAft>
                        <a:tabLst>
                          <a:tab pos="-270510" algn="l"/>
                          <a:tab pos="180340" algn="l"/>
                        </a:tabLst>
                      </a:pPr>
                      <a:r>
                        <a:rPr lang="el-GR" sz="1400" dirty="0">
                          <a:effectLst/>
                        </a:rPr>
                        <a:t>43</a:t>
                      </a:r>
                      <a:endParaRPr lang="el-GR" sz="2000" dirty="0">
                        <a:effectLst/>
                        <a:latin typeface="Athens"/>
                        <a:ea typeface="Athens"/>
                        <a:cs typeface="Times New Roman"/>
                      </a:endParaRPr>
                    </a:p>
                  </a:txBody>
                  <a:tcPr marL="59055" marR="59055" marT="0" marB="0" anchor="ctr"/>
                </a:tc>
                <a:tc>
                  <a:txBody>
                    <a:bodyPr/>
                    <a:lstStyle/>
                    <a:p>
                      <a:pPr algn="r">
                        <a:lnSpc>
                          <a:spcPct val="150000"/>
                        </a:lnSpc>
                        <a:spcAft>
                          <a:spcPts val="0"/>
                        </a:spcAft>
                        <a:tabLst>
                          <a:tab pos="-270510" algn="l"/>
                          <a:tab pos="180340" algn="l"/>
                        </a:tabLst>
                      </a:pPr>
                      <a:r>
                        <a:rPr lang="el-GR" sz="1400" dirty="0">
                          <a:effectLst/>
                        </a:rPr>
                        <a:t>61,4</a:t>
                      </a:r>
                      <a:endParaRPr lang="el-GR" sz="2000" dirty="0">
                        <a:effectLst/>
                        <a:latin typeface="Athens"/>
                        <a:ea typeface="Athens"/>
                        <a:cs typeface="Times New Roman"/>
                      </a:endParaRPr>
                    </a:p>
                  </a:txBody>
                  <a:tcPr marL="59055" marR="59055" marT="0" marB="0" anchor="ctr"/>
                </a:tc>
              </a:tr>
              <a:tr h="173355">
                <a:tc>
                  <a:txBody>
                    <a:bodyPr/>
                    <a:lstStyle/>
                    <a:p>
                      <a:pPr>
                        <a:lnSpc>
                          <a:spcPct val="150000"/>
                        </a:lnSpc>
                        <a:spcAft>
                          <a:spcPts val="0"/>
                        </a:spcAft>
                        <a:tabLst>
                          <a:tab pos="-270510" algn="l"/>
                          <a:tab pos="180340" algn="l"/>
                        </a:tabLst>
                      </a:pPr>
                      <a:r>
                        <a:rPr lang="el-GR" sz="1400">
                          <a:effectLst/>
                        </a:rPr>
                        <a:t>Συμφωνώ </a:t>
                      </a:r>
                      <a:endParaRPr lang="el-GR" sz="2000">
                        <a:effectLst/>
                        <a:latin typeface="Athens"/>
                        <a:ea typeface="Athens"/>
                        <a:cs typeface="Times New Roman"/>
                      </a:endParaRPr>
                    </a:p>
                  </a:txBody>
                  <a:tcPr marL="59055" marR="59055" marT="0" marB="0"/>
                </a:tc>
                <a:tc>
                  <a:txBody>
                    <a:bodyPr/>
                    <a:lstStyle/>
                    <a:p>
                      <a:pPr algn="r">
                        <a:lnSpc>
                          <a:spcPct val="150000"/>
                        </a:lnSpc>
                        <a:spcAft>
                          <a:spcPts val="0"/>
                        </a:spcAft>
                        <a:tabLst>
                          <a:tab pos="-270510" algn="l"/>
                          <a:tab pos="180340" algn="l"/>
                        </a:tabLst>
                      </a:pPr>
                      <a:r>
                        <a:rPr lang="el-GR" sz="1400" dirty="0">
                          <a:effectLst/>
                        </a:rPr>
                        <a:t>17</a:t>
                      </a:r>
                      <a:endParaRPr lang="el-GR" sz="2000" dirty="0">
                        <a:effectLst/>
                        <a:latin typeface="Athens"/>
                        <a:ea typeface="Athens"/>
                        <a:cs typeface="Times New Roman"/>
                      </a:endParaRPr>
                    </a:p>
                  </a:txBody>
                  <a:tcPr marL="59055" marR="59055" marT="0" marB="0" anchor="ctr"/>
                </a:tc>
                <a:tc>
                  <a:txBody>
                    <a:bodyPr/>
                    <a:lstStyle/>
                    <a:p>
                      <a:pPr algn="r">
                        <a:lnSpc>
                          <a:spcPct val="150000"/>
                        </a:lnSpc>
                        <a:spcAft>
                          <a:spcPts val="0"/>
                        </a:spcAft>
                        <a:tabLst>
                          <a:tab pos="-270510" algn="l"/>
                          <a:tab pos="180340" algn="l"/>
                        </a:tabLst>
                      </a:pPr>
                      <a:r>
                        <a:rPr lang="el-GR" sz="1400">
                          <a:effectLst/>
                        </a:rPr>
                        <a:t>24,3</a:t>
                      </a:r>
                      <a:endParaRPr lang="el-GR" sz="2000">
                        <a:effectLst/>
                        <a:latin typeface="Athens"/>
                        <a:ea typeface="Athens"/>
                        <a:cs typeface="Times New Roman"/>
                      </a:endParaRPr>
                    </a:p>
                  </a:txBody>
                  <a:tcPr marL="59055" marR="59055" marT="0" marB="0" anchor="ctr"/>
                </a:tc>
              </a:tr>
              <a:tr h="173355">
                <a:tc>
                  <a:txBody>
                    <a:bodyPr/>
                    <a:lstStyle/>
                    <a:p>
                      <a:pPr>
                        <a:lnSpc>
                          <a:spcPct val="150000"/>
                        </a:lnSpc>
                        <a:spcAft>
                          <a:spcPts val="0"/>
                        </a:spcAft>
                        <a:tabLst>
                          <a:tab pos="-270510" algn="l"/>
                          <a:tab pos="180340" algn="l"/>
                        </a:tabLst>
                      </a:pPr>
                      <a:r>
                        <a:rPr lang="el-GR" sz="1400">
                          <a:effectLst/>
                        </a:rPr>
                        <a:t>Ουδέτερη στάση</a:t>
                      </a:r>
                      <a:endParaRPr lang="el-GR" sz="2000">
                        <a:effectLst/>
                        <a:latin typeface="Athens"/>
                        <a:ea typeface="Athens"/>
                        <a:cs typeface="Times New Roman"/>
                      </a:endParaRPr>
                    </a:p>
                  </a:txBody>
                  <a:tcPr marL="59055" marR="59055" marT="0" marB="0"/>
                </a:tc>
                <a:tc>
                  <a:txBody>
                    <a:bodyPr/>
                    <a:lstStyle/>
                    <a:p>
                      <a:pPr algn="r">
                        <a:lnSpc>
                          <a:spcPct val="150000"/>
                        </a:lnSpc>
                        <a:spcAft>
                          <a:spcPts val="0"/>
                        </a:spcAft>
                        <a:tabLst>
                          <a:tab pos="-270510" algn="l"/>
                          <a:tab pos="180340" algn="l"/>
                        </a:tabLst>
                      </a:pPr>
                      <a:r>
                        <a:rPr lang="el-GR" sz="1400" dirty="0">
                          <a:effectLst/>
                        </a:rPr>
                        <a:t>2</a:t>
                      </a:r>
                      <a:endParaRPr lang="el-GR" sz="2000" dirty="0">
                        <a:effectLst/>
                        <a:latin typeface="Athens"/>
                        <a:ea typeface="Athens"/>
                        <a:cs typeface="Times New Roman"/>
                      </a:endParaRPr>
                    </a:p>
                  </a:txBody>
                  <a:tcPr marL="59055" marR="59055" marT="0" marB="0" anchor="ctr"/>
                </a:tc>
                <a:tc>
                  <a:txBody>
                    <a:bodyPr/>
                    <a:lstStyle/>
                    <a:p>
                      <a:pPr algn="r">
                        <a:lnSpc>
                          <a:spcPct val="150000"/>
                        </a:lnSpc>
                        <a:spcAft>
                          <a:spcPts val="0"/>
                        </a:spcAft>
                        <a:tabLst>
                          <a:tab pos="-270510" algn="l"/>
                          <a:tab pos="180340" algn="l"/>
                        </a:tabLst>
                      </a:pPr>
                      <a:r>
                        <a:rPr lang="el-GR" sz="1400">
                          <a:effectLst/>
                        </a:rPr>
                        <a:t>2,9</a:t>
                      </a:r>
                      <a:endParaRPr lang="el-GR" sz="2000">
                        <a:effectLst/>
                        <a:latin typeface="Athens"/>
                        <a:ea typeface="Athens"/>
                        <a:cs typeface="Times New Roman"/>
                      </a:endParaRPr>
                    </a:p>
                  </a:txBody>
                  <a:tcPr marL="59055" marR="59055" marT="0" marB="0" anchor="ctr"/>
                </a:tc>
              </a:tr>
              <a:tr h="173355">
                <a:tc>
                  <a:txBody>
                    <a:bodyPr/>
                    <a:lstStyle/>
                    <a:p>
                      <a:pPr>
                        <a:lnSpc>
                          <a:spcPct val="150000"/>
                        </a:lnSpc>
                        <a:spcAft>
                          <a:spcPts val="0"/>
                        </a:spcAft>
                        <a:tabLst>
                          <a:tab pos="-270510" algn="l"/>
                          <a:tab pos="180340" algn="l"/>
                        </a:tabLst>
                      </a:pPr>
                      <a:r>
                        <a:rPr lang="el-GR" sz="1400">
                          <a:effectLst/>
                        </a:rPr>
                        <a:t>Διαφωνώ</a:t>
                      </a:r>
                      <a:endParaRPr lang="el-GR" sz="2000">
                        <a:effectLst/>
                        <a:latin typeface="Athens"/>
                        <a:ea typeface="Athens"/>
                        <a:cs typeface="Times New Roman"/>
                      </a:endParaRPr>
                    </a:p>
                  </a:txBody>
                  <a:tcPr marL="59055" marR="59055" marT="0" marB="0"/>
                </a:tc>
                <a:tc>
                  <a:txBody>
                    <a:bodyPr/>
                    <a:lstStyle/>
                    <a:p>
                      <a:pPr algn="r">
                        <a:lnSpc>
                          <a:spcPct val="150000"/>
                        </a:lnSpc>
                        <a:spcAft>
                          <a:spcPts val="0"/>
                        </a:spcAft>
                        <a:tabLst>
                          <a:tab pos="-270510" algn="l"/>
                          <a:tab pos="180340" algn="l"/>
                        </a:tabLst>
                      </a:pPr>
                      <a:r>
                        <a:rPr lang="el-GR" sz="1400" dirty="0">
                          <a:effectLst/>
                        </a:rPr>
                        <a:t> </a:t>
                      </a:r>
                      <a:endParaRPr lang="el-GR" sz="2000" dirty="0">
                        <a:effectLst/>
                        <a:latin typeface="Athens"/>
                        <a:ea typeface="Athens"/>
                        <a:cs typeface="Times New Roman"/>
                      </a:endParaRPr>
                    </a:p>
                  </a:txBody>
                  <a:tcPr marL="59055" marR="59055" marT="0" marB="0" anchor="ctr"/>
                </a:tc>
                <a:tc>
                  <a:txBody>
                    <a:bodyPr/>
                    <a:lstStyle/>
                    <a:p>
                      <a:pPr algn="r">
                        <a:lnSpc>
                          <a:spcPct val="150000"/>
                        </a:lnSpc>
                        <a:spcAft>
                          <a:spcPts val="0"/>
                        </a:spcAft>
                        <a:tabLst>
                          <a:tab pos="-270510" algn="l"/>
                          <a:tab pos="180340" algn="l"/>
                        </a:tabLst>
                      </a:pPr>
                      <a:r>
                        <a:rPr lang="el-GR" sz="1400">
                          <a:effectLst/>
                        </a:rPr>
                        <a:t> </a:t>
                      </a:r>
                      <a:endParaRPr lang="el-GR" sz="2000">
                        <a:effectLst/>
                        <a:latin typeface="Athens"/>
                        <a:ea typeface="Athens"/>
                        <a:cs typeface="Times New Roman"/>
                      </a:endParaRPr>
                    </a:p>
                  </a:txBody>
                  <a:tcPr marL="59055" marR="59055" marT="0" marB="0" anchor="ctr"/>
                </a:tc>
              </a:tr>
              <a:tr h="173355">
                <a:tc>
                  <a:txBody>
                    <a:bodyPr/>
                    <a:lstStyle/>
                    <a:p>
                      <a:pPr>
                        <a:lnSpc>
                          <a:spcPct val="150000"/>
                        </a:lnSpc>
                        <a:spcAft>
                          <a:spcPts val="0"/>
                        </a:spcAft>
                        <a:tabLst>
                          <a:tab pos="-270510" algn="l"/>
                          <a:tab pos="180340" algn="l"/>
                        </a:tabLst>
                      </a:pPr>
                      <a:r>
                        <a:rPr lang="el-GR" sz="1400">
                          <a:effectLst/>
                        </a:rPr>
                        <a:t>Διαφωνώ απόλυτα</a:t>
                      </a:r>
                      <a:endParaRPr lang="el-GR" sz="2000">
                        <a:effectLst/>
                        <a:latin typeface="Athens"/>
                        <a:ea typeface="Athens"/>
                        <a:cs typeface="Times New Roman"/>
                      </a:endParaRPr>
                    </a:p>
                  </a:txBody>
                  <a:tcPr marL="59055" marR="59055" marT="0" marB="0"/>
                </a:tc>
                <a:tc>
                  <a:txBody>
                    <a:bodyPr/>
                    <a:lstStyle/>
                    <a:p>
                      <a:pPr algn="r">
                        <a:lnSpc>
                          <a:spcPct val="150000"/>
                        </a:lnSpc>
                        <a:spcAft>
                          <a:spcPts val="0"/>
                        </a:spcAft>
                        <a:tabLst>
                          <a:tab pos="-270510" algn="l"/>
                          <a:tab pos="180340" algn="l"/>
                        </a:tabLst>
                      </a:pPr>
                      <a:r>
                        <a:rPr lang="el-GR" sz="1400">
                          <a:effectLst/>
                        </a:rPr>
                        <a:t>8</a:t>
                      </a:r>
                      <a:endParaRPr lang="el-GR" sz="2000">
                        <a:effectLst/>
                        <a:latin typeface="Athens"/>
                        <a:ea typeface="Athens"/>
                        <a:cs typeface="Times New Roman"/>
                      </a:endParaRPr>
                    </a:p>
                  </a:txBody>
                  <a:tcPr marL="59055" marR="59055" marT="0" marB="0" anchor="ctr"/>
                </a:tc>
                <a:tc>
                  <a:txBody>
                    <a:bodyPr/>
                    <a:lstStyle/>
                    <a:p>
                      <a:pPr algn="r">
                        <a:lnSpc>
                          <a:spcPct val="150000"/>
                        </a:lnSpc>
                        <a:spcAft>
                          <a:spcPts val="0"/>
                        </a:spcAft>
                        <a:tabLst>
                          <a:tab pos="-270510" algn="l"/>
                          <a:tab pos="180340" algn="l"/>
                        </a:tabLst>
                      </a:pPr>
                      <a:r>
                        <a:rPr lang="el-GR" sz="1400" dirty="0">
                          <a:effectLst/>
                        </a:rPr>
                        <a:t>11,4</a:t>
                      </a:r>
                      <a:endParaRPr lang="el-GR" sz="2000" dirty="0">
                        <a:effectLst/>
                        <a:latin typeface="Athens"/>
                        <a:ea typeface="Athens"/>
                        <a:cs typeface="Times New Roman"/>
                      </a:endParaRPr>
                    </a:p>
                  </a:txBody>
                  <a:tcPr marL="59055" marR="59055" marT="0" marB="0" anchor="ctr"/>
                </a:tc>
              </a:tr>
              <a:tr h="173355">
                <a:tc>
                  <a:txBody>
                    <a:bodyPr/>
                    <a:lstStyle/>
                    <a:p>
                      <a:pPr>
                        <a:lnSpc>
                          <a:spcPct val="150000"/>
                        </a:lnSpc>
                        <a:spcAft>
                          <a:spcPts val="0"/>
                        </a:spcAft>
                        <a:tabLst>
                          <a:tab pos="-270510" algn="l"/>
                          <a:tab pos="180340" algn="l"/>
                        </a:tabLst>
                      </a:pPr>
                      <a:r>
                        <a:rPr lang="el-GR" sz="1400">
                          <a:effectLst/>
                        </a:rPr>
                        <a:t>Σύνολο</a:t>
                      </a:r>
                      <a:endParaRPr lang="el-GR" sz="2000">
                        <a:effectLst/>
                        <a:latin typeface="Athens"/>
                        <a:ea typeface="Athens"/>
                        <a:cs typeface="Times New Roman"/>
                      </a:endParaRPr>
                    </a:p>
                  </a:txBody>
                  <a:tcPr marL="59055" marR="59055" marT="0" marB="0"/>
                </a:tc>
                <a:tc>
                  <a:txBody>
                    <a:bodyPr/>
                    <a:lstStyle/>
                    <a:p>
                      <a:pPr algn="r">
                        <a:lnSpc>
                          <a:spcPct val="150000"/>
                        </a:lnSpc>
                        <a:spcAft>
                          <a:spcPts val="0"/>
                        </a:spcAft>
                        <a:tabLst>
                          <a:tab pos="-270510" algn="l"/>
                          <a:tab pos="180340" algn="l"/>
                        </a:tabLst>
                      </a:pPr>
                      <a:r>
                        <a:rPr lang="el-GR" sz="1400">
                          <a:effectLst/>
                        </a:rPr>
                        <a:t>70</a:t>
                      </a:r>
                      <a:endParaRPr lang="el-GR" sz="2000">
                        <a:effectLst/>
                        <a:latin typeface="Athens"/>
                        <a:ea typeface="Athens"/>
                        <a:cs typeface="Times New Roman"/>
                      </a:endParaRPr>
                    </a:p>
                  </a:txBody>
                  <a:tcPr marL="59055" marR="59055" marT="0" marB="0" anchor="ctr"/>
                </a:tc>
                <a:tc>
                  <a:txBody>
                    <a:bodyPr/>
                    <a:lstStyle/>
                    <a:p>
                      <a:pPr algn="r">
                        <a:lnSpc>
                          <a:spcPct val="150000"/>
                        </a:lnSpc>
                        <a:spcAft>
                          <a:spcPts val="0"/>
                        </a:spcAft>
                        <a:tabLst>
                          <a:tab pos="-270510" algn="l"/>
                          <a:tab pos="180340" algn="l"/>
                        </a:tabLst>
                      </a:pPr>
                      <a:r>
                        <a:rPr lang="el-GR" sz="1400" dirty="0">
                          <a:effectLst/>
                        </a:rPr>
                        <a:t>100,0</a:t>
                      </a:r>
                      <a:endParaRPr lang="el-GR" sz="2000" dirty="0">
                        <a:effectLst/>
                        <a:latin typeface="Athens"/>
                        <a:ea typeface="Athens"/>
                        <a:cs typeface="Times New Roman"/>
                      </a:endParaRPr>
                    </a:p>
                  </a:txBody>
                  <a:tcPr marL="59055" marR="59055" marT="0" marB="0" anchor="ctr"/>
                </a:tc>
              </a:tr>
            </a:tbl>
          </a:graphicData>
        </a:graphic>
      </p:graphicFrame>
    </p:spTree>
    <p:extLst>
      <p:ext uri="{BB962C8B-B14F-4D97-AF65-F5344CB8AC3E}">
        <p14:creationId xmlns:p14="http://schemas.microsoft.com/office/powerpoint/2010/main" xmlns="" val="25891940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Σχολιασμός πινάκων</a:t>
            </a:r>
          </a:p>
        </p:txBody>
      </p:sp>
      <p:sp>
        <p:nvSpPr>
          <p:cNvPr id="3" name="Θέση περιεχομένου 2"/>
          <p:cNvSpPr>
            <a:spLocks noGrp="1"/>
          </p:cNvSpPr>
          <p:nvPr>
            <p:ph idx="1"/>
          </p:nvPr>
        </p:nvSpPr>
        <p:spPr/>
        <p:txBody>
          <a:bodyPr>
            <a:normAutofit/>
          </a:bodyPr>
          <a:lstStyle/>
          <a:p>
            <a:r>
              <a:rPr lang="el-GR" sz="2800" b="1" dirty="0"/>
              <a:t>Πίνακας </a:t>
            </a:r>
            <a:r>
              <a:rPr lang="el-GR" sz="2800" b="1" dirty="0" smtClean="0"/>
              <a:t>9</a:t>
            </a:r>
            <a:r>
              <a:rPr lang="el-GR" sz="2800" b="1" dirty="0"/>
              <a:t>.</a:t>
            </a:r>
            <a:r>
              <a:rPr lang="el-GR" sz="2800" dirty="0"/>
              <a:t> O καθένας θα έπρεπε να σταματήσει να καταναλώνει όλο και περισσότερα προϊόντα έτσι ώστε οι φυσικοί πόροι να διαρκέσουν περισσότερο</a:t>
            </a:r>
            <a:r>
              <a:rPr lang="el-GR" dirty="0" smtClean="0"/>
              <a:t>.</a:t>
            </a:r>
          </a:p>
          <a:p>
            <a:endParaRPr lang="el-GR" dirty="0"/>
          </a:p>
          <a:p>
            <a:endParaRPr lang="el-GR" dirty="0" smtClean="0"/>
          </a:p>
          <a:p>
            <a:endParaRPr lang="el-GR" dirty="0"/>
          </a:p>
          <a:p>
            <a:endParaRPr lang="el-GR" dirty="0" smtClean="0"/>
          </a:p>
          <a:p>
            <a:r>
              <a:rPr lang="el-GR" dirty="0" smtClean="0"/>
              <a:t>Είναι εμφανής </a:t>
            </a:r>
            <a:r>
              <a:rPr lang="el-GR" dirty="0"/>
              <a:t>η διαφωνία των ερωτώμενων </a:t>
            </a:r>
            <a:endParaRPr lang="el-GR" dirty="0" smtClean="0"/>
          </a:p>
          <a:p>
            <a:endParaRPr lang="el-GR" dirty="0"/>
          </a:p>
        </p:txBody>
      </p:sp>
      <p:graphicFrame>
        <p:nvGraphicFramePr>
          <p:cNvPr id="4" name="Πίνακας 3"/>
          <p:cNvGraphicFramePr>
            <a:graphicFrameLocks noGrp="1"/>
          </p:cNvGraphicFramePr>
          <p:nvPr>
            <p:extLst>
              <p:ext uri="{D42A27DB-BD31-4B8C-83A1-F6EECF244321}">
                <p14:modId xmlns:p14="http://schemas.microsoft.com/office/powerpoint/2010/main" xmlns="" val="347881574"/>
              </p:ext>
            </p:extLst>
          </p:nvPr>
        </p:nvGraphicFramePr>
        <p:xfrm>
          <a:off x="1907704" y="3068960"/>
          <a:ext cx="5024834" cy="2240280"/>
        </p:xfrm>
        <a:graphic>
          <a:graphicData uri="http://schemas.openxmlformats.org/drawingml/2006/table">
            <a:tbl>
              <a:tblPr firstRow="1" firstCol="1" bandRow="1">
                <a:tableStyleId>{5C22544A-7EE6-4342-B048-85BDC9FD1C3A}</a:tableStyleId>
              </a:tblPr>
              <a:tblGrid>
                <a:gridCol w="2176750"/>
                <a:gridCol w="1364029"/>
                <a:gridCol w="1484055"/>
              </a:tblGrid>
              <a:tr h="320040">
                <a:tc>
                  <a:txBody>
                    <a:bodyPr/>
                    <a:lstStyle/>
                    <a:p>
                      <a:pPr algn="ctr">
                        <a:lnSpc>
                          <a:spcPct val="150000"/>
                        </a:lnSpc>
                        <a:spcAft>
                          <a:spcPts val="0"/>
                        </a:spcAft>
                      </a:pPr>
                      <a:r>
                        <a:rPr lang="el-GR" sz="1400" dirty="0">
                          <a:effectLst/>
                        </a:rPr>
                        <a:t> </a:t>
                      </a:r>
                      <a:endParaRPr lang="el-GR" sz="2000" dirty="0">
                        <a:effectLst/>
                        <a:latin typeface="Athens"/>
                        <a:ea typeface="Athens"/>
                        <a:cs typeface="Times New Roman"/>
                      </a:endParaRPr>
                    </a:p>
                  </a:txBody>
                  <a:tcPr marL="59055" marR="59055" marT="0" marB="0" anchor="ctr"/>
                </a:tc>
                <a:tc>
                  <a:txBody>
                    <a:bodyPr/>
                    <a:lstStyle/>
                    <a:p>
                      <a:pPr algn="r">
                        <a:lnSpc>
                          <a:spcPct val="150000"/>
                        </a:lnSpc>
                        <a:spcAft>
                          <a:spcPts val="0"/>
                        </a:spcAft>
                      </a:pPr>
                      <a:r>
                        <a:rPr lang="el-GR" sz="1400">
                          <a:effectLst/>
                        </a:rPr>
                        <a:t>Συχνότητα</a:t>
                      </a:r>
                      <a:endParaRPr lang="el-GR" sz="2000">
                        <a:effectLst/>
                        <a:latin typeface="Athens"/>
                        <a:ea typeface="Athens"/>
                        <a:cs typeface="Times New Roman"/>
                      </a:endParaRPr>
                    </a:p>
                  </a:txBody>
                  <a:tcPr marL="59055" marR="59055" marT="0" marB="0" anchor="ctr"/>
                </a:tc>
                <a:tc>
                  <a:txBody>
                    <a:bodyPr/>
                    <a:lstStyle/>
                    <a:p>
                      <a:pPr algn="r">
                        <a:lnSpc>
                          <a:spcPct val="150000"/>
                        </a:lnSpc>
                        <a:spcAft>
                          <a:spcPts val="0"/>
                        </a:spcAft>
                      </a:pPr>
                      <a:r>
                        <a:rPr lang="el-GR" sz="1400">
                          <a:effectLst/>
                        </a:rPr>
                        <a:t>Ποσοστό %</a:t>
                      </a:r>
                      <a:endParaRPr lang="el-GR" sz="2000">
                        <a:effectLst/>
                        <a:latin typeface="Athens"/>
                        <a:ea typeface="Athens"/>
                        <a:cs typeface="Times New Roman"/>
                      </a:endParaRPr>
                    </a:p>
                  </a:txBody>
                  <a:tcPr marL="59055" marR="59055" marT="0" marB="0" anchor="ctr"/>
                </a:tc>
              </a:tr>
              <a:tr h="173355">
                <a:tc>
                  <a:txBody>
                    <a:bodyPr/>
                    <a:lstStyle/>
                    <a:p>
                      <a:pPr>
                        <a:lnSpc>
                          <a:spcPct val="150000"/>
                        </a:lnSpc>
                        <a:spcAft>
                          <a:spcPts val="0"/>
                        </a:spcAft>
                        <a:tabLst>
                          <a:tab pos="-270510" algn="l"/>
                          <a:tab pos="180340" algn="l"/>
                        </a:tabLst>
                      </a:pPr>
                      <a:r>
                        <a:rPr lang="el-GR" sz="1400" dirty="0">
                          <a:effectLst/>
                        </a:rPr>
                        <a:t>Συμφωνώ απόλυτα</a:t>
                      </a:r>
                      <a:endParaRPr lang="el-GR" sz="2000" dirty="0">
                        <a:effectLst/>
                        <a:latin typeface="Athens"/>
                        <a:ea typeface="Athens"/>
                        <a:cs typeface="Times New Roman"/>
                      </a:endParaRPr>
                    </a:p>
                  </a:txBody>
                  <a:tcPr marL="59055" marR="59055" marT="0" marB="0"/>
                </a:tc>
                <a:tc>
                  <a:txBody>
                    <a:bodyPr/>
                    <a:lstStyle/>
                    <a:p>
                      <a:pPr algn="r">
                        <a:lnSpc>
                          <a:spcPct val="150000"/>
                        </a:lnSpc>
                        <a:spcAft>
                          <a:spcPts val="0"/>
                        </a:spcAft>
                      </a:pPr>
                      <a:r>
                        <a:rPr lang="el-GR" sz="1400" dirty="0">
                          <a:effectLst/>
                        </a:rPr>
                        <a:t>2</a:t>
                      </a:r>
                      <a:endParaRPr lang="el-GR" sz="2000" dirty="0">
                        <a:effectLst/>
                        <a:latin typeface="Athens"/>
                        <a:ea typeface="Athens"/>
                        <a:cs typeface="Times New Roman"/>
                      </a:endParaRPr>
                    </a:p>
                  </a:txBody>
                  <a:tcPr marL="59055" marR="59055" marT="0" marB="0" anchor="ctr"/>
                </a:tc>
                <a:tc>
                  <a:txBody>
                    <a:bodyPr/>
                    <a:lstStyle/>
                    <a:p>
                      <a:pPr algn="r">
                        <a:lnSpc>
                          <a:spcPct val="150000"/>
                        </a:lnSpc>
                        <a:spcAft>
                          <a:spcPts val="0"/>
                        </a:spcAft>
                      </a:pPr>
                      <a:r>
                        <a:rPr lang="el-GR" sz="1400">
                          <a:effectLst/>
                        </a:rPr>
                        <a:t>2,9</a:t>
                      </a:r>
                      <a:endParaRPr lang="el-GR" sz="2000">
                        <a:effectLst/>
                        <a:latin typeface="Athens"/>
                        <a:ea typeface="Athens"/>
                        <a:cs typeface="Times New Roman"/>
                      </a:endParaRPr>
                    </a:p>
                  </a:txBody>
                  <a:tcPr marL="59055" marR="59055" marT="0" marB="0" anchor="ctr"/>
                </a:tc>
              </a:tr>
              <a:tr h="173355">
                <a:tc>
                  <a:txBody>
                    <a:bodyPr/>
                    <a:lstStyle/>
                    <a:p>
                      <a:pPr>
                        <a:lnSpc>
                          <a:spcPct val="150000"/>
                        </a:lnSpc>
                        <a:spcAft>
                          <a:spcPts val="0"/>
                        </a:spcAft>
                        <a:tabLst>
                          <a:tab pos="-270510" algn="l"/>
                          <a:tab pos="180340" algn="l"/>
                        </a:tabLst>
                      </a:pPr>
                      <a:r>
                        <a:rPr lang="el-GR" sz="1400">
                          <a:effectLst/>
                        </a:rPr>
                        <a:t>Συμφωνώ </a:t>
                      </a:r>
                      <a:endParaRPr lang="el-GR" sz="2000">
                        <a:effectLst/>
                        <a:latin typeface="Athens"/>
                        <a:ea typeface="Athens"/>
                        <a:cs typeface="Times New Roman"/>
                      </a:endParaRPr>
                    </a:p>
                  </a:txBody>
                  <a:tcPr marL="59055" marR="59055" marT="0" marB="0"/>
                </a:tc>
                <a:tc>
                  <a:txBody>
                    <a:bodyPr/>
                    <a:lstStyle/>
                    <a:p>
                      <a:pPr algn="r">
                        <a:lnSpc>
                          <a:spcPct val="150000"/>
                        </a:lnSpc>
                        <a:spcAft>
                          <a:spcPts val="0"/>
                        </a:spcAft>
                      </a:pPr>
                      <a:r>
                        <a:rPr lang="el-GR" sz="1400" dirty="0">
                          <a:effectLst/>
                        </a:rPr>
                        <a:t>4</a:t>
                      </a:r>
                      <a:endParaRPr lang="el-GR" sz="2000" dirty="0">
                        <a:effectLst/>
                        <a:latin typeface="Athens"/>
                        <a:ea typeface="Athens"/>
                        <a:cs typeface="Times New Roman"/>
                      </a:endParaRPr>
                    </a:p>
                  </a:txBody>
                  <a:tcPr marL="59055" marR="59055" marT="0" marB="0" anchor="ctr"/>
                </a:tc>
                <a:tc>
                  <a:txBody>
                    <a:bodyPr/>
                    <a:lstStyle/>
                    <a:p>
                      <a:pPr algn="r">
                        <a:lnSpc>
                          <a:spcPct val="150000"/>
                        </a:lnSpc>
                        <a:spcAft>
                          <a:spcPts val="0"/>
                        </a:spcAft>
                      </a:pPr>
                      <a:r>
                        <a:rPr lang="el-GR" sz="1400">
                          <a:effectLst/>
                        </a:rPr>
                        <a:t>5,7</a:t>
                      </a:r>
                      <a:endParaRPr lang="el-GR" sz="2000">
                        <a:effectLst/>
                        <a:latin typeface="Athens"/>
                        <a:ea typeface="Athens"/>
                        <a:cs typeface="Times New Roman"/>
                      </a:endParaRPr>
                    </a:p>
                  </a:txBody>
                  <a:tcPr marL="59055" marR="59055" marT="0" marB="0" anchor="ctr"/>
                </a:tc>
              </a:tr>
              <a:tr h="173355">
                <a:tc>
                  <a:txBody>
                    <a:bodyPr/>
                    <a:lstStyle/>
                    <a:p>
                      <a:pPr>
                        <a:lnSpc>
                          <a:spcPct val="150000"/>
                        </a:lnSpc>
                        <a:spcAft>
                          <a:spcPts val="0"/>
                        </a:spcAft>
                        <a:tabLst>
                          <a:tab pos="-270510" algn="l"/>
                          <a:tab pos="180340" algn="l"/>
                        </a:tabLst>
                      </a:pPr>
                      <a:r>
                        <a:rPr lang="el-GR" sz="1400">
                          <a:effectLst/>
                        </a:rPr>
                        <a:t>Ουδέτερη στάση</a:t>
                      </a:r>
                      <a:endParaRPr lang="el-GR" sz="2000">
                        <a:effectLst/>
                        <a:latin typeface="Athens"/>
                        <a:ea typeface="Athens"/>
                        <a:cs typeface="Times New Roman"/>
                      </a:endParaRPr>
                    </a:p>
                  </a:txBody>
                  <a:tcPr marL="59055" marR="59055" marT="0" marB="0"/>
                </a:tc>
                <a:tc>
                  <a:txBody>
                    <a:bodyPr/>
                    <a:lstStyle/>
                    <a:p>
                      <a:pPr algn="r">
                        <a:lnSpc>
                          <a:spcPct val="150000"/>
                        </a:lnSpc>
                        <a:spcAft>
                          <a:spcPts val="0"/>
                        </a:spcAft>
                      </a:pPr>
                      <a:r>
                        <a:rPr lang="el-GR" sz="1400" dirty="0">
                          <a:effectLst/>
                        </a:rPr>
                        <a:t>9</a:t>
                      </a:r>
                      <a:endParaRPr lang="el-GR" sz="2000" dirty="0">
                        <a:effectLst/>
                        <a:latin typeface="Athens"/>
                        <a:ea typeface="Athens"/>
                        <a:cs typeface="Times New Roman"/>
                      </a:endParaRPr>
                    </a:p>
                  </a:txBody>
                  <a:tcPr marL="59055" marR="59055" marT="0" marB="0" anchor="ctr"/>
                </a:tc>
                <a:tc>
                  <a:txBody>
                    <a:bodyPr/>
                    <a:lstStyle/>
                    <a:p>
                      <a:pPr algn="r">
                        <a:lnSpc>
                          <a:spcPct val="150000"/>
                        </a:lnSpc>
                        <a:spcAft>
                          <a:spcPts val="0"/>
                        </a:spcAft>
                      </a:pPr>
                      <a:r>
                        <a:rPr lang="el-GR" sz="1400">
                          <a:effectLst/>
                        </a:rPr>
                        <a:t>12,9</a:t>
                      </a:r>
                      <a:endParaRPr lang="el-GR" sz="2000">
                        <a:effectLst/>
                        <a:latin typeface="Athens"/>
                        <a:ea typeface="Athens"/>
                        <a:cs typeface="Times New Roman"/>
                      </a:endParaRPr>
                    </a:p>
                  </a:txBody>
                  <a:tcPr marL="59055" marR="59055" marT="0" marB="0" anchor="ctr"/>
                </a:tc>
              </a:tr>
              <a:tr h="173355">
                <a:tc>
                  <a:txBody>
                    <a:bodyPr/>
                    <a:lstStyle/>
                    <a:p>
                      <a:pPr>
                        <a:lnSpc>
                          <a:spcPct val="150000"/>
                        </a:lnSpc>
                        <a:spcAft>
                          <a:spcPts val="0"/>
                        </a:spcAft>
                        <a:tabLst>
                          <a:tab pos="-270510" algn="l"/>
                          <a:tab pos="180340" algn="l"/>
                        </a:tabLst>
                      </a:pPr>
                      <a:r>
                        <a:rPr lang="el-GR" sz="1400">
                          <a:effectLst/>
                        </a:rPr>
                        <a:t>Διαφωνώ</a:t>
                      </a:r>
                      <a:endParaRPr lang="el-GR" sz="2000">
                        <a:effectLst/>
                        <a:latin typeface="Athens"/>
                        <a:ea typeface="Athens"/>
                        <a:cs typeface="Times New Roman"/>
                      </a:endParaRPr>
                    </a:p>
                  </a:txBody>
                  <a:tcPr marL="59055" marR="59055" marT="0" marB="0"/>
                </a:tc>
                <a:tc>
                  <a:txBody>
                    <a:bodyPr/>
                    <a:lstStyle/>
                    <a:p>
                      <a:pPr algn="r">
                        <a:lnSpc>
                          <a:spcPct val="150000"/>
                        </a:lnSpc>
                        <a:spcAft>
                          <a:spcPts val="0"/>
                        </a:spcAft>
                      </a:pPr>
                      <a:r>
                        <a:rPr lang="el-GR" sz="1400" dirty="0">
                          <a:effectLst/>
                        </a:rPr>
                        <a:t>26</a:t>
                      </a:r>
                      <a:endParaRPr lang="el-GR" sz="2000" dirty="0">
                        <a:effectLst/>
                        <a:latin typeface="Athens"/>
                        <a:ea typeface="Athens"/>
                        <a:cs typeface="Times New Roman"/>
                      </a:endParaRPr>
                    </a:p>
                  </a:txBody>
                  <a:tcPr marL="59055" marR="59055" marT="0" marB="0" anchor="ctr"/>
                </a:tc>
                <a:tc>
                  <a:txBody>
                    <a:bodyPr/>
                    <a:lstStyle/>
                    <a:p>
                      <a:pPr algn="r">
                        <a:lnSpc>
                          <a:spcPct val="150000"/>
                        </a:lnSpc>
                        <a:spcAft>
                          <a:spcPts val="0"/>
                        </a:spcAft>
                      </a:pPr>
                      <a:r>
                        <a:rPr lang="el-GR" sz="1400">
                          <a:effectLst/>
                        </a:rPr>
                        <a:t>37,1</a:t>
                      </a:r>
                      <a:endParaRPr lang="el-GR" sz="2000">
                        <a:effectLst/>
                        <a:latin typeface="Athens"/>
                        <a:ea typeface="Athens"/>
                        <a:cs typeface="Times New Roman"/>
                      </a:endParaRPr>
                    </a:p>
                  </a:txBody>
                  <a:tcPr marL="59055" marR="59055" marT="0" marB="0" anchor="ctr"/>
                </a:tc>
              </a:tr>
              <a:tr h="173355">
                <a:tc>
                  <a:txBody>
                    <a:bodyPr/>
                    <a:lstStyle/>
                    <a:p>
                      <a:pPr>
                        <a:lnSpc>
                          <a:spcPct val="150000"/>
                        </a:lnSpc>
                        <a:spcAft>
                          <a:spcPts val="0"/>
                        </a:spcAft>
                        <a:tabLst>
                          <a:tab pos="-270510" algn="l"/>
                          <a:tab pos="180340" algn="l"/>
                        </a:tabLst>
                      </a:pPr>
                      <a:r>
                        <a:rPr lang="el-GR" sz="1400">
                          <a:effectLst/>
                        </a:rPr>
                        <a:t>Διαφωνώ απόλυτα</a:t>
                      </a:r>
                      <a:endParaRPr lang="el-GR" sz="2000">
                        <a:effectLst/>
                        <a:latin typeface="Athens"/>
                        <a:ea typeface="Athens"/>
                        <a:cs typeface="Times New Roman"/>
                      </a:endParaRPr>
                    </a:p>
                  </a:txBody>
                  <a:tcPr marL="59055" marR="59055" marT="0" marB="0"/>
                </a:tc>
                <a:tc>
                  <a:txBody>
                    <a:bodyPr/>
                    <a:lstStyle/>
                    <a:p>
                      <a:pPr algn="r">
                        <a:lnSpc>
                          <a:spcPct val="150000"/>
                        </a:lnSpc>
                        <a:spcAft>
                          <a:spcPts val="0"/>
                        </a:spcAft>
                      </a:pPr>
                      <a:r>
                        <a:rPr lang="el-GR" sz="1400" dirty="0">
                          <a:effectLst/>
                        </a:rPr>
                        <a:t>29</a:t>
                      </a:r>
                      <a:endParaRPr lang="el-GR" sz="2000" dirty="0">
                        <a:effectLst/>
                        <a:latin typeface="Athens"/>
                        <a:ea typeface="Athens"/>
                        <a:cs typeface="Times New Roman"/>
                      </a:endParaRPr>
                    </a:p>
                  </a:txBody>
                  <a:tcPr marL="59055" marR="59055" marT="0" marB="0" anchor="ctr"/>
                </a:tc>
                <a:tc>
                  <a:txBody>
                    <a:bodyPr/>
                    <a:lstStyle/>
                    <a:p>
                      <a:pPr algn="r">
                        <a:lnSpc>
                          <a:spcPct val="150000"/>
                        </a:lnSpc>
                        <a:spcAft>
                          <a:spcPts val="0"/>
                        </a:spcAft>
                      </a:pPr>
                      <a:r>
                        <a:rPr lang="el-GR" sz="1400" dirty="0">
                          <a:effectLst/>
                        </a:rPr>
                        <a:t>41,4</a:t>
                      </a:r>
                      <a:endParaRPr lang="el-GR" sz="2000" dirty="0">
                        <a:effectLst/>
                        <a:latin typeface="Athens"/>
                        <a:ea typeface="Athens"/>
                        <a:cs typeface="Times New Roman"/>
                      </a:endParaRPr>
                    </a:p>
                  </a:txBody>
                  <a:tcPr marL="59055" marR="59055" marT="0" marB="0" anchor="ctr"/>
                </a:tc>
              </a:tr>
              <a:tr h="173355">
                <a:tc>
                  <a:txBody>
                    <a:bodyPr/>
                    <a:lstStyle/>
                    <a:p>
                      <a:pPr>
                        <a:lnSpc>
                          <a:spcPct val="150000"/>
                        </a:lnSpc>
                        <a:spcAft>
                          <a:spcPts val="0"/>
                        </a:spcAft>
                      </a:pPr>
                      <a:r>
                        <a:rPr lang="el-GR" sz="1400" dirty="0">
                          <a:effectLst/>
                        </a:rPr>
                        <a:t>Σύνολο</a:t>
                      </a:r>
                      <a:endParaRPr lang="el-GR" sz="2000" dirty="0">
                        <a:effectLst/>
                        <a:latin typeface="Athens"/>
                        <a:ea typeface="Athens"/>
                        <a:cs typeface="Times New Roman"/>
                      </a:endParaRPr>
                    </a:p>
                  </a:txBody>
                  <a:tcPr marL="59055" marR="59055" marT="0" marB="0"/>
                </a:tc>
                <a:tc>
                  <a:txBody>
                    <a:bodyPr/>
                    <a:lstStyle/>
                    <a:p>
                      <a:pPr algn="r">
                        <a:lnSpc>
                          <a:spcPct val="150000"/>
                        </a:lnSpc>
                        <a:spcAft>
                          <a:spcPts val="0"/>
                        </a:spcAft>
                      </a:pPr>
                      <a:r>
                        <a:rPr lang="el-GR" sz="1400">
                          <a:effectLst/>
                        </a:rPr>
                        <a:t>70</a:t>
                      </a:r>
                      <a:endParaRPr lang="el-GR" sz="2000">
                        <a:effectLst/>
                        <a:latin typeface="Athens"/>
                        <a:ea typeface="Athens"/>
                        <a:cs typeface="Times New Roman"/>
                      </a:endParaRPr>
                    </a:p>
                  </a:txBody>
                  <a:tcPr marL="59055" marR="59055" marT="0" marB="0" anchor="ctr"/>
                </a:tc>
                <a:tc>
                  <a:txBody>
                    <a:bodyPr/>
                    <a:lstStyle/>
                    <a:p>
                      <a:pPr algn="r">
                        <a:lnSpc>
                          <a:spcPct val="150000"/>
                        </a:lnSpc>
                        <a:spcAft>
                          <a:spcPts val="0"/>
                        </a:spcAft>
                      </a:pPr>
                      <a:r>
                        <a:rPr lang="el-GR" sz="1400" dirty="0">
                          <a:effectLst/>
                        </a:rPr>
                        <a:t>100,0</a:t>
                      </a:r>
                      <a:endParaRPr lang="el-GR" sz="2000" dirty="0">
                        <a:effectLst/>
                        <a:latin typeface="Athens"/>
                        <a:ea typeface="Athens"/>
                        <a:cs typeface="Times New Roman"/>
                      </a:endParaRPr>
                    </a:p>
                  </a:txBody>
                  <a:tcPr marL="59055" marR="59055" marT="0" marB="0" anchor="ctr"/>
                </a:tc>
              </a:tr>
            </a:tbl>
          </a:graphicData>
        </a:graphic>
      </p:graphicFrame>
    </p:spTree>
    <p:extLst>
      <p:ext uri="{BB962C8B-B14F-4D97-AF65-F5344CB8AC3E}">
        <p14:creationId xmlns:p14="http://schemas.microsoft.com/office/powerpoint/2010/main" xmlns="" val="28198252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Σχολιασμός πινάκων</a:t>
            </a:r>
          </a:p>
        </p:txBody>
      </p:sp>
      <p:sp>
        <p:nvSpPr>
          <p:cNvPr id="3" name="Θέση περιεχομένου 2"/>
          <p:cNvSpPr>
            <a:spLocks noGrp="1"/>
          </p:cNvSpPr>
          <p:nvPr>
            <p:ph idx="1"/>
          </p:nvPr>
        </p:nvSpPr>
        <p:spPr/>
        <p:txBody>
          <a:bodyPr>
            <a:normAutofit fontScale="92500" lnSpcReduction="10000"/>
          </a:bodyPr>
          <a:lstStyle/>
          <a:p>
            <a:r>
              <a:rPr lang="el-GR" sz="2200" b="1" dirty="0"/>
              <a:t>Πίνακας </a:t>
            </a:r>
            <a:r>
              <a:rPr lang="el-GR" sz="2200" b="1" dirty="0" smtClean="0"/>
              <a:t>10</a:t>
            </a:r>
            <a:r>
              <a:rPr lang="el-GR" sz="2200" b="1" dirty="0"/>
              <a:t>.</a:t>
            </a:r>
            <a:r>
              <a:rPr lang="el-GR" sz="2200" dirty="0"/>
              <a:t> Να αγοράζουμε μόνο τα προϊόντα που βεβαιώνουν ότι τα ίδια ή η παραγωγή τους δεν βλάπτει το </a:t>
            </a:r>
            <a:r>
              <a:rPr lang="el-GR" sz="2200" dirty="0" smtClean="0"/>
              <a:t>περιβάλλον</a:t>
            </a:r>
          </a:p>
          <a:p>
            <a:endParaRPr lang="el-GR" sz="2200" dirty="0"/>
          </a:p>
          <a:p>
            <a:endParaRPr lang="el-GR" sz="2200" dirty="0" smtClean="0"/>
          </a:p>
          <a:p>
            <a:endParaRPr lang="el-GR" sz="2200" dirty="0"/>
          </a:p>
          <a:p>
            <a:endParaRPr lang="el-GR" sz="2200" dirty="0" smtClean="0"/>
          </a:p>
          <a:p>
            <a:endParaRPr lang="el-GR" sz="2200" dirty="0" smtClean="0"/>
          </a:p>
          <a:p>
            <a:endParaRPr lang="el-GR" sz="2200" dirty="0"/>
          </a:p>
          <a:p>
            <a:endParaRPr lang="el-GR" sz="2200" dirty="0" smtClean="0"/>
          </a:p>
          <a:p>
            <a:r>
              <a:rPr lang="el-GR" sz="2200" dirty="0" smtClean="0"/>
              <a:t>Παρατηρείται  </a:t>
            </a:r>
            <a:r>
              <a:rPr lang="el-GR" sz="2200" dirty="0"/>
              <a:t>μια ισοκατανομή των απαντήσεων σε όλες τις κατηγορίες. Καταγράφεται λοιπόν μια ομοιομορφία των απαντήσεων που δηλώνει την έντονη διάχυση των απόψεων από τις απόλυτα θετικές ως τις απόλυτα αρνητικές.</a:t>
            </a:r>
          </a:p>
          <a:p>
            <a:endParaRPr lang="el-GR" dirty="0" smtClean="0"/>
          </a:p>
          <a:p>
            <a:endParaRPr lang="el-GR" dirty="0"/>
          </a:p>
        </p:txBody>
      </p:sp>
      <p:graphicFrame>
        <p:nvGraphicFramePr>
          <p:cNvPr id="4" name="Πίνακας 3"/>
          <p:cNvGraphicFramePr>
            <a:graphicFrameLocks noGrp="1"/>
          </p:cNvGraphicFramePr>
          <p:nvPr>
            <p:extLst>
              <p:ext uri="{D42A27DB-BD31-4B8C-83A1-F6EECF244321}">
                <p14:modId xmlns:p14="http://schemas.microsoft.com/office/powerpoint/2010/main" xmlns="" val="475534661"/>
              </p:ext>
            </p:extLst>
          </p:nvPr>
        </p:nvGraphicFramePr>
        <p:xfrm>
          <a:off x="1331640" y="2276872"/>
          <a:ext cx="6120679" cy="2240280"/>
        </p:xfrm>
        <a:graphic>
          <a:graphicData uri="http://schemas.openxmlformats.org/drawingml/2006/table">
            <a:tbl>
              <a:tblPr firstRow="1" firstCol="1" bandRow="1">
                <a:tableStyleId>{5C22544A-7EE6-4342-B048-85BDC9FD1C3A}</a:tableStyleId>
              </a:tblPr>
              <a:tblGrid>
                <a:gridCol w="2651468"/>
                <a:gridCol w="1661504"/>
                <a:gridCol w="1807707"/>
              </a:tblGrid>
              <a:tr h="320040">
                <a:tc>
                  <a:txBody>
                    <a:bodyPr/>
                    <a:lstStyle/>
                    <a:p>
                      <a:pPr algn="ctr">
                        <a:lnSpc>
                          <a:spcPct val="150000"/>
                        </a:lnSpc>
                        <a:spcAft>
                          <a:spcPts val="0"/>
                        </a:spcAft>
                      </a:pPr>
                      <a:r>
                        <a:rPr lang="el-GR" sz="1400" dirty="0">
                          <a:effectLst/>
                        </a:rPr>
                        <a:t> </a:t>
                      </a:r>
                      <a:endParaRPr lang="el-GR" sz="2000" dirty="0">
                        <a:effectLst/>
                        <a:latin typeface="Athens"/>
                        <a:ea typeface="Athens"/>
                        <a:cs typeface="Times New Roman"/>
                      </a:endParaRPr>
                    </a:p>
                  </a:txBody>
                  <a:tcPr marL="59055" marR="59055" marT="0" marB="0" anchor="ctr"/>
                </a:tc>
                <a:tc>
                  <a:txBody>
                    <a:bodyPr/>
                    <a:lstStyle/>
                    <a:p>
                      <a:pPr algn="r">
                        <a:lnSpc>
                          <a:spcPct val="150000"/>
                        </a:lnSpc>
                        <a:spcAft>
                          <a:spcPts val="0"/>
                        </a:spcAft>
                      </a:pPr>
                      <a:r>
                        <a:rPr lang="el-GR" sz="1400">
                          <a:effectLst/>
                        </a:rPr>
                        <a:t>Συχνότητα</a:t>
                      </a:r>
                      <a:endParaRPr lang="el-GR" sz="2000">
                        <a:effectLst/>
                        <a:latin typeface="Athens"/>
                        <a:ea typeface="Athens"/>
                        <a:cs typeface="Times New Roman"/>
                      </a:endParaRPr>
                    </a:p>
                  </a:txBody>
                  <a:tcPr marL="59055" marR="59055" marT="0" marB="0" anchor="ctr"/>
                </a:tc>
                <a:tc>
                  <a:txBody>
                    <a:bodyPr/>
                    <a:lstStyle/>
                    <a:p>
                      <a:pPr algn="r">
                        <a:lnSpc>
                          <a:spcPct val="150000"/>
                        </a:lnSpc>
                        <a:spcAft>
                          <a:spcPts val="0"/>
                        </a:spcAft>
                      </a:pPr>
                      <a:r>
                        <a:rPr lang="el-GR" sz="1400">
                          <a:effectLst/>
                        </a:rPr>
                        <a:t>Ποσοστό %</a:t>
                      </a:r>
                      <a:endParaRPr lang="el-GR" sz="2000">
                        <a:effectLst/>
                        <a:latin typeface="Athens"/>
                        <a:ea typeface="Athens"/>
                        <a:cs typeface="Times New Roman"/>
                      </a:endParaRPr>
                    </a:p>
                  </a:txBody>
                  <a:tcPr marL="59055" marR="59055" marT="0" marB="0" anchor="ctr"/>
                </a:tc>
              </a:tr>
              <a:tr h="173355">
                <a:tc>
                  <a:txBody>
                    <a:bodyPr/>
                    <a:lstStyle/>
                    <a:p>
                      <a:pPr>
                        <a:lnSpc>
                          <a:spcPct val="150000"/>
                        </a:lnSpc>
                        <a:spcAft>
                          <a:spcPts val="0"/>
                        </a:spcAft>
                        <a:tabLst>
                          <a:tab pos="-270510" algn="l"/>
                          <a:tab pos="180340" algn="l"/>
                        </a:tabLst>
                      </a:pPr>
                      <a:r>
                        <a:rPr lang="el-GR" sz="1400" dirty="0">
                          <a:effectLst/>
                        </a:rPr>
                        <a:t>Συμφωνώ απόλυτα</a:t>
                      </a:r>
                      <a:endParaRPr lang="el-GR" sz="2000" dirty="0">
                        <a:effectLst/>
                        <a:latin typeface="Athens"/>
                        <a:ea typeface="Athens"/>
                        <a:cs typeface="Times New Roman"/>
                      </a:endParaRPr>
                    </a:p>
                  </a:txBody>
                  <a:tcPr marL="59055" marR="59055" marT="0" marB="0"/>
                </a:tc>
                <a:tc>
                  <a:txBody>
                    <a:bodyPr/>
                    <a:lstStyle/>
                    <a:p>
                      <a:pPr algn="r">
                        <a:lnSpc>
                          <a:spcPct val="150000"/>
                        </a:lnSpc>
                        <a:spcAft>
                          <a:spcPts val="0"/>
                        </a:spcAft>
                      </a:pPr>
                      <a:r>
                        <a:rPr lang="el-GR" sz="1400" dirty="0">
                          <a:effectLst/>
                        </a:rPr>
                        <a:t>13</a:t>
                      </a:r>
                      <a:endParaRPr lang="el-GR" sz="2000" dirty="0">
                        <a:effectLst/>
                        <a:latin typeface="Athens"/>
                        <a:ea typeface="Athens"/>
                        <a:cs typeface="Times New Roman"/>
                      </a:endParaRPr>
                    </a:p>
                  </a:txBody>
                  <a:tcPr marL="59055" marR="59055" marT="0" marB="0" anchor="b"/>
                </a:tc>
                <a:tc>
                  <a:txBody>
                    <a:bodyPr/>
                    <a:lstStyle/>
                    <a:p>
                      <a:pPr algn="r">
                        <a:lnSpc>
                          <a:spcPct val="150000"/>
                        </a:lnSpc>
                        <a:spcAft>
                          <a:spcPts val="0"/>
                        </a:spcAft>
                      </a:pPr>
                      <a:r>
                        <a:rPr lang="el-GR" sz="1400">
                          <a:effectLst/>
                        </a:rPr>
                        <a:t>18,6</a:t>
                      </a:r>
                      <a:endParaRPr lang="el-GR" sz="2000">
                        <a:effectLst/>
                        <a:latin typeface="Athens"/>
                        <a:ea typeface="Athens"/>
                        <a:cs typeface="Times New Roman"/>
                      </a:endParaRPr>
                    </a:p>
                  </a:txBody>
                  <a:tcPr marL="59055" marR="59055" marT="0" marB="0" anchor="b"/>
                </a:tc>
              </a:tr>
              <a:tr h="173355">
                <a:tc>
                  <a:txBody>
                    <a:bodyPr/>
                    <a:lstStyle/>
                    <a:p>
                      <a:pPr>
                        <a:lnSpc>
                          <a:spcPct val="150000"/>
                        </a:lnSpc>
                        <a:spcAft>
                          <a:spcPts val="0"/>
                        </a:spcAft>
                        <a:tabLst>
                          <a:tab pos="-270510" algn="l"/>
                          <a:tab pos="180340" algn="l"/>
                        </a:tabLst>
                      </a:pPr>
                      <a:r>
                        <a:rPr lang="el-GR" sz="1400">
                          <a:effectLst/>
                        </a:rPr>
                        <a:t>Συμφωνώ </a:t>
                      </a:r>
                      <a:endParaRPr lang="el-GR" sz="2000">
                        <a:effectLst/>
                        <a:latin typeface="Athens"/>
                        <a:ea typeface="Athens"/>
                        <a:cs typeface="Times New Roman"/>
                      </a:endParaRPr>
                    </a:p>
                  </a:txBody>
                  <a:tcPr marL="59055" marR="59055" marT="0" marB="0"/>
                </a:tc>
                <a:tc>
                  <a:txBody>
                    <a:bodyPr/>
                    <a:lstStyle/>
                    <a:p>
                      <a:pPr algn="r">
                        <a:lnSpc>
                          <a:spcPct val="150000"/>
                        </a:lnSpc>
                        <a:spcAft>
                          <a:spcPts val="0"/>
                        </a:spcAft>
                      </a:pPr>
                      <a:r>
                        <a:rPr lang="el-GR" sz="1400" dirty="0">
                          <a:effectLst/>
                        </a:rPr>
                        <a:t>13</a:t>
                      </a:r>
                      <a:endParaRPr lang="el-GR" sz="2000" dirty="0">
                        <a:effectLst/>
                        <a:latin typeface="Athens"/>
                        <a:ea typeface="Athens"/>
                        <a:cs typeface="Times New Roman"/>
                      </a:endParaRPr>
                    </a:p>
                  </a:txBody>
                  <a:tcPr marL="59055" marR="59055" marT="0" marB="0" anchor="b"/>
                </a:tc>
                <a:tc>
                  <a:txBody>
                    <a:bodyPr/>
                    <a:lstStyle/>
                    <a:p>
                      <a:pPr algn="r">
                        <a:lnSpc>
                          <a:spcPct val="150000"/>
                        </a:lnSpc>
                        <a:spcAft>
                          <a:spcPts val="0"/>
                        </a:spcAft>
                      </a:pPr>
                      <a:r>
                        <a:rPr lang="el-GR" sz="1400">
                          <a:effectLst/>
                        </a:rPr>
                        <a:t>18,6</a:t>
                      </a:r>
                      <a:endParaRPr lang="el-GR" sz="2000">
                        <a:effectLst/>
                        <a:latin typeface="Athens"/>
                        <a:ea typeface="Athens"/>
                        <a:cs typeface="Times New Roman"/>
                      </a:endParaRPr>
                    </a:p>
                  </a:txBody>
                  <a:tcPr marL="59055" marR="59055" marT="0" marB="0" anchor="b"/>
                </a:tc>
              </a:tr>
              <a:tr h="173355">
                <a:tc>
                  <a:txBody>
                    <a:bodyPr/>
                    <a:lstStyle/>
                    <a:p>
                      <a:pPr>
                        <a:lnSpc>
                          <a:spcPct val="150000"/>
                        </a:lnSpc>
                        <a:spcAft>
                          <a:spcPts val="0"/>
                        </a:spcAft>
                        <a:tabLst>
                          <a:tab pos="-270510" algn="l"/>
                          <a:tab pos="180340" algn="l"/>
                        </a:tabLst>
                      </a:pPr>
                      <a:r>
                        <a:rPr lang="el-GR" sz="1400">
                          <a:effectLst/>
                        </a:rPr>
                        <a:t>Ουδέτερη στάση</a:t>
                      </a:r>
                      <a:endParaRPr lang="el-GR" sz="2000">
                        <a:effectLst/>
                        <a:latin typeface="Athens"/>
                        <a:ea typeface="Athens"/>
                        <a:cs typeface="Times New Roman"/>
                      </a:endParaRPr>
                    </a:p>
                  </a:txBody>
                  <a:tcPr marL="59055" marR="59055" marT="0" marB="0"/>
                </a:tc>
                <a:tc>
                  <a:txBody>
                    <a:bodyPr/>
                    <a:lstStyle/>
                    <a:p>
                      <a:pPr algn="r">
                        <a:lnSpc>
                          <a:spcPct val="150000"/>
                        </a:lnSpc>
                        <a:spcAft>
                          <a:spcPts val="0"/>
                        </a:spcAft>
                      </a:pPr>
                      <a:r>
                        <a:rPr lang="el-GR" sz="1400" dirty="0">
                          <a:effectLst/>
                        </a:rPr>
                        <a:t>14</a:t>
                      </a:r>
                      <a:endParaRPr lang="el-GR" sz="2000" dirty="0">
                        <a:effectLst/>
                        <a:latin typeface="Athens"/>
                        <a:ea typeface="Athens"/>
                        <a:cs typeface="Times New Roman"/>
                      </a:endParaRPr>
                    </a:p>
                  </a:txBody>
                  <a:tcPr marL="59055" marR="59055" marT="0" marB="0" anchor="b"/>
                </a:tc>
                <a:tc>
                  <a:txBody>
                    <a:bodyPr/>
                    <a:lstStyle/>
                    <a:p>
                      <a:pPr algn="r">
                        <a:lnSpc>
                          <a:spcPct val="150000"/>
                        </a:lnSpc>
                        <a:spcAft>
                          <a:spcPts val="0"/>
                        </a:spcAft>
                      </a:pPr>
                      <a:r>
                        <a:rPr lang="el-GR" sz="1400" dirty="0">
                          <a:effectLst/>
                        </a:rPr>
                        <a:t>20,0</a:t>
                      </a:r>
                      <a:endParaRPr lang="el-GR" sz="2000" dirty="0">
                        <a:effectLst/>
                        <a:latin typeface="Athens"/>
                        <a:ea typeface="Athens"/>
                        <a:cs typeface="Times New Roman"/>
                      </a:endParaRPr>
                    </a:p>
                  </a:txBody>
                  <a:tcPr marL="59055" marR="59055" marT="0" marB="0" anchor="b"/>
                </a:tc>
              </a:tr>
              <a:tr h="173355">
                <a:tc>
                  <a:txBody>
                    <a:bodyPr/>
                    <a:lstStyle/>
                    <a:p>
                      <a:pPr>
                        <a:lnSpc>
                          <a:spcPct val="150000"/>
                        </a:lnSpc>
                        <a:spcAft>
                          <a:spcPts val="0"/>
                        </a:spcAft>
                        <a:tabLst>
                          <a:tab pos="-270510" algn="l"/>
                          <a:tab pos="180340" algn="l"/>
                        </a:tabLst>
                      </a:pPr>
                      <a:r>
                        <a:rPr lang="el-GR" sz="1400">
                          <a:effectLst/>
                        </a:rPr>
                        <a:t>Διαφωνώ</a:t>
                      </a:r>
                      <a:endParaRPr lang="el-GR" sz="2000">
                        <a:effectLst/>
                        <a:latin typeface="Athens"/>
                        <a:ea typeface="Athens"/>
                        <a:cs typeface="Times New Roman"/>
                      </a:endParaRPr>
                    </a:p>
                  </a:txBody>
                  <a:tcPr marL="59055" marR="59055" marT="0" marB="0"/>
                </a:tc>
                <a:tc>
                  <a:txBody>
                    <a:bodyPr/>
                    <a:lstStyle/>
                    <a:p>
                      <a:pPr algn="r">
                        <a:lnSpc>
                          <a:spcPct val="150000"/>
                        </a:lnSpc>
                        <a:spcAft>
                          <a:spcPts val="0"/>
                        </a:spcAft>
                      </a:pPr>
                      <a:r>
                        <a:rPr lang="el-GR" sz="1400">
                          <a:effectLst/>
                        </a:rPr>
                        <a:t>13</a:t>
                      </a:r>
                      <a:endParaRPr lang="el-GR" sz="2000">
                        <a:effectLst/>
                        <a:latin typeface="Athens"/>
                        <a:ea typeface="Athens"/>
                        <a:cs typeface="Times New Roman"/>
                      </a:endParaRPr>
                    </a:p>
                  </a:txBody>
                  <a:tcPr marL="59055" marR="59055" marT="0" marB="0" anchor="b"/>
                </a:tc>
                <a:tc>
                  <a:txBody>
                    <a:bodyPr/>
                    <a:lstStyle/>
                    <a:p>
                      <a:pPr algn="r">
                        <a:lnSpc>
                          <a:spcPct val="150000"/>
                        </a:lnSpc>
                        <a:spcAft>
                          <a:spcPts val="0"/>
                        </a:spcAft>
                      </a:pPr>
                      <a:r>
                        <a:rPr lang="el-GR" sz="1400" dirty="0">
                          <a:effectLst/>
                        </a:rPr>
                        <a:t>18,6</a:t>
                      </a:r>
                      <a:endParaRPr lang="el-GR" sz="2000" dirty="0">
                        <a:effectLst/>
                        <a:latin typeface="Athens"/>
                        <a:ea typeface="Athens"/>
                        <a:cs typeface="Times New Roman"/>
                      </a:endParaRPr>
                    </a:p>
                  </a:txBody>
                  <a:tcPr marL="59055" marR="59055" marT="0" marB="0" anchor="b"/>
                </a:tc>
              </a:tr>
              <a:tr h="173355">
                <a:tc>
                  <a:txBody>
                    <a:bodyPr/>
                    <a:lstStyle/>
                    <a:p>
                      <a:pPr>
                        <a:lnSpc>
                          <a:spcPct val="150000"/>
                        </a:lnSpc>
                        <a:spcAft>
                          <a:spcPts val="0"/>
                        </a:spcAft>
                        <a:tabLst>
                          <a:tab pos="-270510" algn="l"/>
                          <a:tab pos="180340" algn="l"/>
                        </a:tabLst>
                      </a:pPr>
                      <a:r>
                        <a:rPr lang="el-GR" sz="1400">
                          <a:effectLst/>
                        </a:rPr>
                        <a:t>Διαφωνώ απόλυτα</a:t>
                      </a:r>
                      <a:endParaRPr lang="el-GR" sz="2000">
                        <a:effectLst/>
                        <a:latin typeface="Athens"/>
                        <a:ea typeface="Athens"/>
                        <a:cs typeface="Times New Roman"/>
                      </a:endParaRPr>
                    </a:p>
                  </a:txBody>
                  <a:tcPr marL="59055" marR="59055" marT="0" marB="0"/>
                </a:tc>
                <a:tc>
                  <a:txBody>
                    <a:bodyPr/>
                    <a:lstStyle/>
                    <a:p>
                      <a:pPr algn="r">
                        <a:lnSpc>
                          <a:spcPct val="150000"/>
                        </a:lnSpc>
                        <a:spcAft>
                          <a:spcPts val="0"/>
                        </a:spcAft>
                      </a:pPr>
                      <a:r>
                        <a:rPr lang="el-GR" sz="1400">
                          <a:effectLst/>
                        </a:rPr>
                        <a:t>13</a:t>
                      </a:r>
                      <a:endParaRPr lang="el-GR" sz="2000">
                        <a:effectLst/>
                        <a:latin typeface="Athens"/>
                        <a:ea typeface="Athens"/>
                        <a:cs typeface="Times New Roman"/>
                      </a:endParaRPr>
                    </a:p>
                  </a:txBody>
                  <a:tcPr marL="59055" marR="59055" marT="0" marB="0" anchor="b"/>
                </a:tc>
                <a:tc>
                  <a:txBody>
                    <a:bodyPr/>
                    <a:lstStyle/>
                    <a:p>
                      <a:pPr algn="r">
                        <a:lnSpc>
                          <a:spcPct val="150000"/>
                        </a:lnSpc>
                        <a:spcAft>
                          <a:spcPts val="0"/>
                        </a:spcAft>
                      </a:pPr>
                      <a:r>
                        <a:rPr lang="el-GR" sz="1400" dirty="0">
                          <a:effectLst/>
                        </a:rPr>
                        <a:t>18,6</a:t>
                      </a:r>
                      <a:endParaRPr lang="el-GR" sz="2000" dirty="0">
                        <a:effectLst/>
                        <a:latin typeface="Athens"/>
                        <a:ea typeface="Athens"/>
                        <a:cs typeface="Times New Roman"/>
                      </a:endParaRPr>
                    </a:p>
                  </a:txBody>
                  <a:tcPr marL="59055" marR="59055" marT="0" marB="0" anchor="b"/>
                </a:tc>
              </a:tr>
              <a:tr h="173355">
                <a:tc>
                  <a:txBody>
                    <a:bodyPr/>
                    <a:lstStyle/>
                    <a:p>
                      <a:pPr>
                        <a:lnSpc>
                          <a:spcPct val="150000"/>
                        </a:lnSpc>
                        <a:spcAft>
                          <a:spcPts val="0"/>
                        </a:spcAft>
                      </a:pPr>
                      <a:r>
                        <a:rPr lang="el-GR" sz="1400" dirty="0">
                          <a:effectLst/>
                        </a:rPr>
                        <a:t>Σύνολο</a:t>
                      </a:r>
                      <a:endParaRPr lang="el-GR" sz="2000" dirty="0">
                        <a:effectLst/>
                        <a:latin typeface="Athens"/>
                        <a:ea typeface="Athens"/>
                        <a:cs typeface="Times New Roman"/>
                      </a:endParaRPr>
                    </a:p>
                  </a:txBody>
                  <a:tcPr marL="59055" marR="59055" marT="0" marB="0"/>
                </a:tc>
                <a:tc>
                  <a:txBody>
                    <a:bodyPr/>
                    <a:lstStyle/>
                    <a:p>
                      <a:pPr algn="r">
                        <a:lnSpc>
                          <a:spcPct val="150000"/>
                        </a:lnSpc>
                        <a:spcAft>
                          <a:spcPts val="0"/>
                        </a:spcAft>
                      </a:pPr>
                      <a:r>
                        <a:rPr lang="el-GR" sz="1400">
                          <a:effectLst/>
                        </a:rPr>
                        <a:t>70</a:t>
                      </a:r>
                      <a:endParaRPr lang="el-GR" sz="2000">
                        <a:effectLst/>
                        <a:latin typeface="Athens"/>
                        <a:ea typeface="Athens"/>
                        <a:cs typeface="Times New Roman"/>
                      </a:endParaRPr>
                    </a:p>
                  </a:txBody>
                  <a:tcPr marL="59055" marR="59055" marT="0" marB="0" anchor="b"/>
                </a:tc>
                <a:tc>
                  <a:txBody>
                    <a:bodyPr/>
                    <a:lstStyle/>
                    <a:p>
                      <a:pPr algn="r">
                        <a:lnSpc>
                          <a:spcPct val="150000"/>
                        </a:lnSpc>
                        <a:spcAft>
                          <a:spcPts val="0"/>
                        </a:spcAft>
                      </a:pPr>
                      <a:r>
                        <a:rPr lang="el-GR" sz="1400" dirty="0">
                          <a:effectLst/>
                        </a:rPr>
                        <a:t>100,0</a:t>
                      </a:r>
                      <a:endParaRPr lang="el-GR" sz="2000" dirty="0">
                        <a:effectLst/>
                        <a:latin typeface="Athens"/>
                        <a:ea typeface="Athens"/>
                        <a:cs typeface="Times New Roman"/>
                      </a:endParaRPr>
                    </a:p>
                  </a:txBody>
                  <a:tcPr marL="59055" marR="59055" marT="0" marB="0" anchor="b"/>
                </a:tc>
              </a:tr>
            </a:tbl>
          </a:graphicData>
        </a:graphic>
      </p:graphicFrame>
    </p:spTree>
    <p:extLst>
      <p:ext uri="{BB962C8B-B14F-4D97-AF65-F5344CB8AC3E}">
        <p14:creationId xmlns:p14="http://schemas.microsoft.com/office/powerpoint/2010/main" xmlns="" val="41992760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Τα </a:t>
            </a:r>
            <a:r>
              <a:rPr lang="el-GR" b="1" dirty="0" smtClean="0"/>
              <a:t>σχήματα</a:t>
            </a:r>
            <a:endParaRPr lang="el-GR" b="1" dirty="0"/>
          </a:p>
        </p:txBody>
      </p:sp>
      <p:sp>
        <p:nvSpPr>
          <p:cNvPr id="3" name="Θέση περιεχομένου 2"/>
          <p:cNvSpPr>
            <a:spLocks noGrp="1"/>
          </p:cNvSpPr>
          <p:nvPr>
            <p:ph idx="1"/>
          </p:nvPr>
        </p:nvSpPr>
        <p:spPr/>
        <p:txBody>
          <a:bodyPr>
            <a:normAutofit fontScale="70000" lnSpcReduction="20000"/>
          </a:bodyPr>
          <a:lstStyle/>
          <a:p>
            <a:r>
              <a:rPr lang="el-GR" dirty="0" smtClean="0"/>
              <a:t>Έχουν  </a:t>
            </a:r>
            <a:r>
              <a:rPr lang="el-GR" dirty="0"/>
              <a:t>δική τους ανεξάρτητη αρίθμηση, ενιαία για ολόκληρη την εργασία ή ξεχωριστή για κάθε κεφάλαιό της. </a:t>
            </a:r>
            <a:endParaRPr lang="el-GR" dirty="0" smtClean="0"/>
          </a:p>
          <a:p>
            <a:r>
              <a:rPr lang="el-GR" dirty="0" smtClean="0"/>
              <a:t>Οι </a:t>
            </a:r>
            <a:r>
              <a:rPr lang="el-GR" dirty="0"/>
              <a:t>τίτλοι στα σχήματα μπαίνουν μετά από αυτά, στο κάτω μέρος. Αποτελούνται από τη λέξη Σχήμα και μετά την αρίθμησή του. </a:t>
            </a:r>
            <a:endParaRPr lang="el-GR" dirty="0" smtClean="0"/>
          </a:p>
          <a:p>
            <a:r>
              <a:rPr lang="el-GR" dirty="0" smtClean="0"/>
              <a:t>Περιλαμβάνουν </a:t>
            </a:r>
            <a:r>
              <a:rPr lang="el-GR" dirty="0"/>
              <a:t>επίσης σύντομη φράση που περιγράφει το σχήμα. Οι γενικοί κανόνες που ισχύουν για τη χρήση των πινάκων ισχύουν και για τα σχήματα.</a:t>
            </a:r>
          </a:p>
          <a:p>
            <a:r>
              <a:rPr lang="el-GR" dirty="0" smtClean="0"/>
              <a:t>Τα </a:t>
            </a:r>
            <a:r>
              <a:rPr lang="el-GR" dirty="0"/>
              <a:t>σχήματα πρέπει να χαρακτηρίζονται από απλότητα. </a:t>
            </a:r>
            <a:endParaRPr lang="el-GR" dirty="0" smtClean="0"/>
          </a:p>
          <a:p>
            <a:r>
              <a:rPr lang="el-GR" dirty="0" smtClean="0"/>
              <a:t>Είναι </a:t>
            </a:r>
            <a:r>
              <a:rPr lang="el-GR" dirty="0"/>
              <a:t>προτιμότερο να γίνεται μια παράσταση των γενικών </a:t>
            </a:r>
            <a:r>
              <a:rPr lang="el-GR" dirty="0" smtClean="0"/>
              <a:t>ιδιοτήτων. </a:t>
            </a:r>
            <a:r>
              <a:rPr lang="el-GR" dirty="0"/>
              <a:t>Έτσι είναι προτιμότερο να παρουσιάζονται δείκτες και μέτρα που αφορούν περιληπτικά χαρακτηριστικά των δεδομένων (μέσοι όροι, κ.ά.), παρά τα πρωτογενή δεδομένα αυτούσια.</a:t>
            </a:r>
          </a:p>
        </p:txBody>
      </p:sp>
    </p:spTree>
    <p:extLst>
      <p:ext uri="{BB962C8B-B14F-4D97-AF65-F5344CB8AC3E}">
        <p14:creationId xmlns:p14="http://schemas.microsoft.com/office/powerpoint/2010/main" xmlns="" val="658497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b="1" dirty="0" smtClean="0"/>
              <a:t>Κεφάλαιο 13</a:t>
            </a:r>
            <a:endParaRPr lang="el-GR" b="1" dirty="0"/>
          </a:p>
        </p:txBody>
      </p:sp>
      <p:sp>
        <p:nvSpPr>
          <p:cNvPr id="3" name="Υπότιτλος 2"/>
          <p:cNvSpPr>
            <a:spLocks noGrp="1"/>
          </p:cNvSpPr>
          <p:nvPr>
            <p:ph type="subTitle" idx="1"/>
          </p:nvPr>
        </p:nvSpPr>
        <p:spPr/>
        <p:txBody>
          <a:bodyPr/>
          <a:lstStyle/>
          <a:p>
            <a:r>
              <a:rPr lang="el-GR" b="1" dirty="0"/>
              <a:t>Παρουσίαση αποτελεσμάτων της εργασίας</a:t>
            </a:r>
          </a:p>
        </p:txBody>
      </p:sp>
    </p:spTree>
    <p:extLst>
      <p:ext uri="{BB962C8B-B14F-4D97-AF65-F5344CB8AC3E}">
        <p14:creationId xmlns:p14="http://schemas.microsoft.com/office/powerpoint/2010/main" xmlns="" val="1081822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Περιεχόμενα</a:t>
            </a:r>
            <a:endParaRPr lang="el-GR" b="1" dirty="0"/>
          </a:p>
        </p:txBody>
      </p:sp>
      <p:sp>
        <p:nvSpPr>
          <p:cNvPr id="3" name="Θέση περιεχομένου 2"/>
          <p:cNvSpPr>
            <a:spLocks noGrp="1"/>
          </p:cNvSpPr>
          <p:nvPr>
            <p:ph idx="1"/>
          </p:nvPr>
        </p:nvSpPr>
        <p:spPr/>
        <p:txBody>
          <a:bodyPr>
            <a:normAutofit fontScale="85000" lnSpcReduction="20000"/>
          </a:bodyPr>
          <a:lstStyle/>
          <a:p>
            <a:r>
              <a:rPr lang="el-GR" dirty="0"/>
              <a:t>Πίνακες και σχήματα	</a:t>
            </a:r>
          </a:p>
          <a:p>
            <a:r>
              <a:rPr lang="el-GR" dirty="0"/>
              <a:t>Οι πίνακες	</a:t>
            </a:r>
          </a:p>
          <a:p>
            <a:r>
              <a:rPr lang="el-GR" dirty="0"/>
              <a:t>Η περίπτωση της κατανομής συχνοτήτων	</a:t>
            </a:r>
          </a:p>
          <a:p>
            <a:r>
              <a:rPr lang="el-GR" dirty="0"/>
              <a:t>Η περίπτωση της παρουσίασης διαχρονικών δεδομένων	</a:t>
            </a:r>
          </a:p>
          <a:p>
            <a:r>
              <a:rPr lang="el-GR" dirty="0"/>
              <a:t>Η περίπτωση της παρουσίασης μέσων όρων και τυπικών αποκλίσεων	</a:t>
            </a:r>
          </a:p>
          <a:p>
            <a:r>
              <a:rPr lang="el-GR" dirty="0"/>
              <a:t>Η περίπτωση της παρουσίασης συντελεστών συσχέτισης	</a:t>
            </a:r>
          </a:p>
          <a:p>
            <a:r>
              <a:rPr lang="el-GR" dirty="0"/>
              <a:t>Παραδείγματα σχολιασμού πινάκων</a:t>
            </a:r>
          </a:p>
          <a:p>
            <a:r>
              <a:rPr lang="el-GR" dirty="0"/>
              <a:t>Τα σχήματα	</a:t>
            </a:r>
          </a:p>
          <a:p>
            <a:endParaRPr lang="el-GR" dirty="0"/>
          </a:p>
        </p:txBody>
      </p:sp>
    </p:spTree>
    <p:extLst>
      <p:ext uri="{BB962C8B-B14F-4D97-AF65-F5344CB8AC3E}">
        <p14:creationId xmlns:p14="http://schemas.microsoft.com/office/powerpoint/2010/main" xmlns="" val="27762901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Οι </a:t>
            </a:r>
            <a:r>
              <a:rPr lang="el-GR" b="1" dirty="0" smtClean="0"/>
              <a:t>πίνακες</a:t>
            </a:r>
            <a:endParaRPr lang="el-GR" dirty="0"/>
          </a:p>
        </p:txBody>
      </p:sp>
      <p:sp>
        <p:nvSpPr>
          <p:cNvPr id="3" name="Θέση περιεχομένου 2"/>
          <p:cNvSpPr>
            <a:spLocks noGrp="1"/>
          </p:cNvSpPr>
          <p:nvPr>
            <p:ph idx="1"/>
          </p:nvPr>
        </p:nvSpPr>
        <p:spPr/>
        <p:txBody>
          <a:bodyPr>
            <a:normAutofit fontScale="55000" lnSpcReduction="20000"/>
          </a:bodyPr>
          <a:lstStyle/>
          <a:p>
            <a:r>
              <a:rPr lang="el-GR" dirty="0"/>
              <a:t>Οι πίνακες εντάσσονται μέσα στο κείμενο της εργασίας </a:t>
            </a:r>
            <a:r>
              <a:rPr lang="el-GR" dirty="0" smtClean="0"/>
              <a:t>ή στο </a:t>
            </a:r>
            <a:r>
              <a:rPr lang="el-GR" dirty="0"/>
              <a:t>τέλος της εργασίας. </a:t>
            </a:r>
            <a:endParaRPr lang="en-US" dirty="0" smtClean="0"/>
          </a:p>
          <a:p>
            <a:r>
              <a:rPr lang="el-GR" dirty="0"/>
              <a:t>Δεν είναι σωστό να περιγράφεται το ίδιο υλικό </a:t>
            </a:r>
            <a:r>
              <a:rPr lang="el-GR" dirty="0" smtClean="0"/>
              <a:t>με πίνακα και με σχήμα.</a:t>
            </a:r>
            <a:endParaRPr lang="en-US" dirty="0" smtClean="0"/>
          </a:p>
          <a:p>
            <a:r>
              <a:rPr lang="el-GR" dirty="0" smtClean="0"/>
              <a:t>Απλό περίγραμμα πίνακα.</a:t>
            </a:r>
          </a:p>
          <a:p>
            <a:r>
              <a:rPr lang="el-GR" dirty="0" smtClean="0"/>
              <a:t>Αρίθμηση  </a:t>
            </a:r>
            <a:r>
              <a:rPr lang="el-GR" dirty="0"/>
              <a:t>που ξεκινά από τον αριθμό ένα, που είναι συνεχής και ενιαία για ολόκληρη την εργασία ή μπορεί να ξεκινά πάλι από το ένα για κάθε </a:t>
            </a:r>
            <a:r>
              <a:rPr lang="el-GR" dirty="0" smtClean="0"/>
              <a:t>κεφάλαιο</a:t>
            </a:r>
          </a:p>
          <a:p>
            <a:r>
              <a:rPr lang="el-GR" dirty="0"/>
              <a:t>Κάθε πίνακας έχει τίτλο, ο οποίος τοποθετείται πριν από αυτόν (στην κορυφή του πίνακα). O τίτλος περιλαμβάνει τη λέξη Πίνακας, μετά τον αριθμό του πίνακα και στη συνέχεια μια σύντομη φράση που περιγράφει τι παρουσιάζει ο πίνακας. </a:t>
            </a:r>
            <a:endParaRPr lang="el-GR" dirty="0" smtClean="0"/>
          </a:p>
          <a:p>
            <a:r>
              <a:rPr lang="el-GR" dirty="0"/>
              <a:t>Στην πρώτη γραμμή κάθε πίνακα δίνονται σύντομα τα ονόματα και οι περιγραφές, τίτλοι των στοιχείων που παρουσιάζονται σε κάθε στήλη καθώς και αν είναι δυνατόν και οι μονάδες μέτρησης που χρησιμοποιούνται. </a:t>
            </a:r>
            <a:endParaRPr lang="el-GR" dirty="0" smtClean="0"/>
          </a:p>
          <a:p>
            <a:r>
              <a:rPr lang="el-GR" dirty="0"/>
              <a:t>Τα αριθμητικά δεδομένα ενός πίνακα καλό είναι να παρουσιάζονται στοιχισμένα δεξιά ή ως προς την υποδιαστολή των δεκαδικών αριθμών. </a:t>
            </a:r>
            <a:endParaRPr lang="el-GR" dirty="0" smtClean="0"/>
          </a:p>
          <a:p>
            <a:r>
              <a:rPr lang="el-GR" dirty="0" smtClean="0"/>
              <a:t>Γενικά </a:t>
            </a:r>
            <a:r>
              <a:rPr lang="el-GR" dirty="0"/>
              <a:t>αρκεί ένα δεκαδικό ψηφίο για την παράσταση δεκαδικών αριθμών σε πίνακα.</a:t>
            </a:r>
          </a:p>
          <a:p>
            <a:r>
              <a:rPr lang="el-GR" dirty="0" smtClean="0"/>
              <a:t>Αναφορά  </a:t>
            </a:r>
            <a:r>
              <a:rPr lang="el-GR" dirty="0"/>
              <a:t>του στο κείμενο της </a:t>
            </a:r>
            <a:r>
              <a:rPr lang="el-GR" dirty="0" smtClean="0"/>
              <a:t>εργασίας.</a:t>
            </a:r>
            <a:endParaRPr lang="el-GR" dirty="0"/>
          </a:p>
        </p:txBody>
      </p:sp>
    </p:spTree>
    <p:extLst>
      <p:ext uri="{BB962C8B-B14F-4D97-AF65-F5344CB8AC3E}">
        <p14:creationId xmlns:p14="http://schemas.microsoft.com/office/powerpoint/2010/main" xmlns="" val="8080013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Η περίπτωση της κατανομής </a:t>
            </a:r>
            <a:r>
              <a:rPr lang="el-GR" b="1" dirty="0" smtClean="0"/>
              <a:t>συχνοτήτων</a:t>
            </a:r>
            <a:endParaRPr lang="el-GR" b="1" dirty="0"/>
          </a:p>
        </p:txBody>
      </p:sp>
      <p:sp>
        <p:nvSpPr>
          <p:cNvPr id="3" name="Θέση περιεχομένου 2"/>
          <p:cNvSpPr>
            <a:spLocks noGrp="1"/>
          </p:cNvSpPr>
          <p:nvPr>
            <p:ph idx="1"/>
          </p:nvPr>
        </p:nvSpPr>
        <p:spPr/>
        <p:txBody>
          <a:bodyPr/>
          <a:lstStyle/>
          <a:p>
            <a:r>
              <a:rPr lang="el-GR" b="1" dirty="0"/>
              <a:t>Πίνακας </a:t>
            </a:r>
            <a:r>
              <a:rPr lang="el-GR" b="1" dirty="0" smtClean="0"/>
              <a:t>1</a:t>
            </a:r>
            <a:r>
              <a:rPr lang="el-GR" b="1" dirty="0"/>
              <a:t>.</a:t>
            </a:r>
            <a:r>
              <a:rPr lang="el-GR" dirty="0"/>
              <a:t> Κατανομή των εργαζομένων της </a:t>
            </a:r>
            <a:r>
              <a:rPr lang="el-GR" dirty="0" smtClean="0"/>
              <a:t>επιχείρησης</a:t>
            </a:r>
          </a:p>
          <a:p>
            <a:endParaRPr lang="el-GR" dirty="0"/>
          </a:p>
        </p:txBody>
      </p:sp>
      <p:graphicFrame>
        <p:nvGraphicFramePr>
          <p:cNvPr id="4" name="Πίνακας 3"/>
          <p:cNvGraphicFramePr>
            <a:graphicFrameLocks noGrp="1"/>
          </p:cNvGraphicFramePr>
          <p:nvPr>
            <p:extLst>
              <p:ext uri="{D42A27DB-BD31-4B8C-83A1-F6EECF244321}">
                <p14:modId xmlns:p14="http://schemas.microsoft.com/office/powerpoint/2010/main" xmlns="" val="1754568609"/>
              </p:ext>
            </p:extLst>
          </p:nvPr>
        </p:nvGraphicFramePr>
        <p:xfrm>
          <a:off x="2339752" y="3140968"/>
          <a:ext cx="4437657" cy="1828800"/>
        </p:xfrm>
        <a:graphic>
          <a:graphicData uri="http://schemas.openxmlformats.org/drawingml/2006/table">
            <a:tbl>
              <a:tblPr firstRow="1" firstCol="1" bandRow="1">
                <a:tableStyleId>{5C22544A-7EE6-4342-B048-85BDC9FD1C3A}</a:tableStyleId>
              </a:tblPr>
              <a:tblGrid>
                <a:gridCol w="1788634"/>
                <a:gridCol w="1296465"/>
                <a:gridCol w="1352558"/>
              </a:tblGrid>
              <a:tr h="0">
                <a:tc>
                  <a:txBody>
                    <a:bodyPr/>
                    <a:lstStyle/>
                    <a:p>
                      <a:pPr marL="179705" algn="just">
                        <a:lnSpc>
                          <a:spcPct val="150000"/>
                        </a:lnSpc>
                        <a:spcAft>
                          <a:spcPts val="600"/>
                        </a:spcAft>
                      </a:pPr>
                      <a:r>
                        <a:rPr lang="el-GR" sz="1600" dirty="0">
                          <a:effectLst/>
                        </a:rPr>
                        <a:t>Τομέας εργασίας</a:t>
                      </a:r>
                      <a:endParaRPr lang="el-GR" sz="2400" dirty="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dirty="0">
                          <a:effectLst/>
                        </a:rPr>
                        <a:t>Συχνότητες</a:t>
                      </a:r>
                      <a:endParaRPr lang="el-GR" sz="2400" dirty="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a:effectLst/>
                        </a:rPr>
                        <a:t>Ποσοστά %</a:t>
                      </a:r>
                      <a:endParaRPr lang="el-GR" sz="2400">
                        <a:effectLst/>
                        <a:latin typeface="Athens"/>
                        <a:ea typeface="Athens"/>
                        <a:cs typeface="Times New Roman"/>
                      </a:endParaRPr>
                    </a:p>
                  </a:txBody>
                  <a:tcPr marL="68580" marR="68580" marT="0" marB="0"/>
                </a:tc>
              </a:tr>
              <a:tr h="0">
                <a:tc>
                  <a:txBody>
                    <a:bodyPr/>
                    <a:lstStyle/>
                    <a:p>
                      <a:pPr marL="179705" algn="just">
                        <a:lnSpc>
                          <a:spcPct val="150000"/>
                        </a:lnSpc>
                        <a:spcAft>
                          <a:spcPts val="600"/>
                        </a:spcAft>
                      </a:pPr>
                      <a:r>
                        <a:rPr lang="el-GR" sz="1600">
                          <a:effectLst/>
                        </a:rPr>
                        <a:t>Υπάλληλοι</a:t>
                      </a:r>
                      <a:endParaRPr lang="el-GR" sz="240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dirty="0">
                          <a:effectLst/>
                        </a:rPr>
                        <a:t>100</a:t>
                      </a:r>
                      <a:endParaRPr lang="el-GR" sz="2400" dirty="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a:effectLst/>
                        </a:rPr>
                        <a:t>80,0</a:t>
                      </a:r>
                      <a:endParaRPr lang="el-GR" sz="2400">
                        <a:effectLst/>
                        <a:latin typeface="Athens"/>
                        <a:ea typeface="Athens"/>
                        <a:cs typeface="Times New Roman"/>
                      </a:endParaRPr>
                    </a:p>
                  </a:txBody>
                  <a:tcPr marL="68580" marR="68580" marT="0" marB="0"/>
                </a:tc>
              </a:tr>
              <a:tr h="0">
                <a:tc>
                  <a:txBody>
                    <a:bodyPr/>
                    <a:lstStyle/>
                    <a:p>
                      <a:pPr marL="179705" algn="just">
                        <a:lnSpc>
                          <a:spcPct val="150000"/>
                        </a:lnSpc>
                        <a:spcAft>
                          <a:spcPts val="600"/>
                        </a:spcAft>
                      </a:pPr>
                      <a:r>
                        <a:rPr lang="el-GR" sz="1600">
                          <a:effectLst/>
                        </a:rPr>
                        <a:t>Προϊστάμενοι</a:t>
                      </a:r>
                      <a:endParaRPr lang="el-GR" sz="240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dirty="0">
                          <a:effectLst/>
                        </a:rPr>
                        <a:t>19</a:t>
                      </a:r>
                      <a:endParaRPr lang="el-GR" sz="2400" dirty="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a:effectLst/>
                        </a:rPr>
                        <a:t>15,2</a:t>
                      </a:r>
                      <a:endParaRPr lang="el-GR" sz="2400">
                        <a:effectLst/>
                        <a:latin typeface="Athens"/>
                        <a:ea typeface="Athens"/>
                        <a:cs typeface="Times New Roman"/>
                      </a:endParaRPr>
                    </a:p>
                  </a:txBody>
                  <a:tcPr marL="68580" marR="68580" marT="0" marB="0"/>
                </a:tc>
              </a:tr>
              <a:tr h="0">
                <a:tc>
                  <a:txBody>
                    <a:bodyPr/>
                    <a:lstStyle/>
                    <a:p>
                      <a:pPr marL="179705" algn="just">
                        <a:lnSpc>
                          <a:spcPct val="150000"/>
                        </a:lnSpc>
                        <a:spcAft>
                          <a:spcPts val="600"/>
                        </a:spcAft>
                      </a:pPr>
                      <a:r>
                        <a:rPr lang="el-GR" sz="1600">
                          <a:effectLst/>
                        </a:rPr>
                        <a:t>Διευθυντές</a:t>
                      </a:r>
                      <a:endParaRPr lang="el-GR" sz="240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dirty="0">
                          <a:effectLst/>
                        </a:rPr>
                        <a:t>6</a:t>
                      </a:r>
                      <a:endParaRPr lang="el-GR" sz="2400" dirty="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dirty="0">
                          <a:effectLst/>
                        </a:rPr>
                        <a:t>4,8</a:t>
                      </a:r>
                      <a:endParaRPr lang="el-GR" sz="2400" dirty="0">
                        <a:effectLst/>
                        <a:latin typeface="Athens"/>
                        <a:ea typeface="Athens"/>
                        <a:cs typeface="Times New Roman"/>
                      </a:endParaRPr>
                    </a:p>
                  </a:txBody>
                  <a:tcPr marL="68580" marR="68580" marT="0" marB="0"/>
                </a:tc>
              </a:tr>
              <a:tr h="0">
                <a:tc>
                  <a:txBody>
                    <a:bodyPr/>
                    <a:lstStyle/>
                    <a:p>
                      <a:pPr marL="179705" algn="just">
                        <a:lnSpc>
                          <a:spcPct val="150000"/>
                        </a:lnSpc>
                        <a:spcAft>
                          <a:spcPts val="600"/>
                        </a:spcAft>
                      </a:pPr>
                      <a:r>
                        <a:rPr lang="el-GR" sz="1600">
                          <a:effectLst/>
                        </a:rPr>
                        <a:t>Σύνολο</a:t>
                      </a:r>
                      <a:endParaRPr lang="el-GR" sz="240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a:effectLst/>
                        </a:rPr>
                        <a:t>125</a:t>
                      </a:r>
                      <a:endParaRPr lang="el-GR" sz="240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dirty="0">
                          <a:effectLst/>
                        </a:rPr>
                        <a:t>100,0</a:t>
                      </a:r>
                      <a:endParaRPr lang="el-GR" sz="2400" dirty="0">
                        <a:effectLst/>
                        <a:latin typeface="Athens"/>
                        <a:ea typeface="Athens"/>
                        <a:cs typeface="Times New Roman"/>
                      </a:endParaRPr>
                    </a:p>
                  </a:txBody>
                  <a:tcPr marL="68580" marR="68580" marT="0" marB="0"/>
                </a:tc>
              </a:tr>
            </a:tbl>
          </a:graphicData>
        </a:graphic>
      </p:graphicFrame>
    </p:spTree>
    <p:extLst>
      <p:ext uri="{BB962C8B-B14F-4D97-AF65-F5344CB8AC3E}">
        <p14:creationId xmlns:p14="http://schemas.microsoft.com/office/powerpoint/2010/main" xmlns="" val="3108034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Εναλλακτικά </a:t>
            </a:r>
            <a:endParaRPr lang="el-GR" b="1" dirty="0"/>
          </a:p>
        </p:txBody>
      </p:sp>
      <p:sp>
        <p:nvSpPr>
          <p:cNvPr id="3" name="Θέση περιεχομένου 2"/>
          <p:cNvSpPr>
            <a:spLocks noGrp="1"/>
          </p:cNvSpPr>
          <p:nvPr>
            <p:ph idx="1"/>
          </p:nvPr>
        </p:nvSpPr>
        <p:spPr/>
        <p:txBody>
          <a:bodyPr/>
          <a:lstStyle/>
          <a:p>
            <a:r>
              <a:rPr lang="el-GR" b="1" dirty="0"/>
              <a:t>Πίνακας </a:t>
            </a:r>
            <a:r>
              <a:rPr lang="el-GR" b="1" dirty="0" smtClean="0"/>
              <a:t>2</a:t>
            </a:r>
            <a:r>
              <a:rPr lang="el-GR" b="1" dirty="0"/>
              <a:t>.</a:t>
            </a:r>
            <a:r>
              <a:rPr lang="el-GR" dirty="0"/>
              <a:t> Κατανομή των εργαζομένων της </a:t>
            </a:r>
            <a:r>
              <a:rPr lang="el-GR" dirty="0" smtClean="0"/>
              <a:t>επιχείρησης</a:t>
            </a:r>
          </a:p>
          <a:p>
            <a:endParaRPr lang="el-GR" dirty="0"/>
          </a:p>
        </p:txBody>
      </p:sp>
      <p:graphicFrame>
        <p:nvGraphicFramePr>
          <p:cNvPr id="4" name="Πίνακας 3"/>
          <p:cNvGraphicFramePr>
            <a:graphicFrameLocks noGrp="1"/>
          </p:cNvGraphicFramePr>
          <p:nvPr>
            <p:extLst>
              <p:ext uri="{D42A27DB-BD31-4B8C-83A1-F6EECF244321}">
                <p14:modId xmlns:p14="http://schemas.microsoft.com/office/powerpoint/2010/main" xmlns="" val="4209550167"/>
              </p:ext>
            </p:extLst>
          </p:nvPr>
        </p:nvGraphicFramePr>
        <p:xfrm>
          <a:off x="2555776" y="2924944"/>
          <a:ext cx="3622640" cy="1828800"/>
        </p:xfrm>
        <a:graphic>
          <a:graphicData uri="http://schemas.openxmlformats.org/drawingml/2006/table">
            <a:tbl>
              <a:tblPr firstRow="1" firstCol="1" bandRow="1">
                <a:tableStyleId>{5C22544A-7EE6-4342-B048-85BDC9FD1C3A}</a:tableStyleId>
              </a:tblPr>
              <a:tblGrid>
                <a:gridCol w="2062776"/>
                <a:gridCol w="1559864"/>
              </a:tblGrid>
              <a:tr h="0">
                <a:tc>
                  <a:txBody>
                    <a:bodyPr/>
                    <a:lstStyle/>
                    <a:p>
                      <a:pPr marL="179705" algn="just">
                        <a:lnSpc>
                          <a:spcPct val="150000"/>
                        </a:lnSpc>
                        <a:spcAft>
                          <a:spcPts val="600"/>
                        </a:spcAft>
                      </a:pPr>
                      <a:r>
                        <a:rPr lang="el-GR" sz="1600" dirty="0">
                          <a:effectLst/>
                        </a:rPr>
                        <a:t>Τομέας εργασίας</a:t>
                      </a:r>
                      <a:endParaRPr lang="el-GR" sz="2400" dirty="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a:effectLst/>
                        </a:rPr>
                        <a:t>Ποσοστά %</a:t>
                      </a:r>
                      <a:endParaRPr lang="el-GR" sz="2400">
                        <a:effectLst/>
                        <a:latin typeface="Athens"/>
                        <a:ea typeface="Athens"/>
                        <a:cs typeface="Times New Roman"/>
                      </a:endParaRPr>
                    </a:p>
                  </a:txBody>
                  <a:tcPr marL="68580" marR="68580" marT="0" marB="0"/>
                </a:tc>
              </a:tr>
              <a:tr h="0">
                <a:tc>
                  <a:txBody>
                    <a:bodyPr/>
                    <a:lstStyle/>
                    <a:p>
                      <a:pPr marL="179705" algn="just">
                        <a:lnSpc>
                          <a:spcPct val="150000"/>
                        </a:lnSpc>
                        <a:spcAft>
                          <a:spcPts val="600"/>
                        </a:spcAft>
                      </a:pPr>
                      <a:r>
                        <a:rPr lang="el-GR" sz="1600">
                          <a:effectLst/>
                        </a:rPr>
                        <a:t>Υπάλληλοι</a:t>
                      </a:r>
                      <a:endParaRPr lang="el-GR" sz="240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dirty="0">
                          <a:effectLst/>
                        </a:rPr>
                        <a:t>80,0</a:t>
                      </a:r>
                      <a:endParaRPr lang="el-GR" sz="2400" dirty="0">
                        <a:effectLst/>
                        <a:latin typeface="Athens"/>
                        <a:ea typeface="Athens"/>
                        <a:cs typeface="Times New Roman"/>
                      </a:endParaRPr>
                    </a:p>
                  </a:txBody>
                  <a:tcPr marL="68580" marR="68580" marT="0" marB="0"/>
                </a:tc>
              </a:tr>
              <a:tr h="0">
                <a:tc>
                  <a:txBody>
                    <a:bodyPr/>
                    <a:lstStyle/>
                    <a:p>
                      <a:pPr marL="179705" algn="just">
                        <a:lnSpc>
                          <a:spcPct val="150000"/>
                        </a:lnSpc>
                        <a:spcAft>
                          <a:spcPts val="600"/>
                        </a:spcAft>
                      </a:pPr>
                      <a:r>
                        <a:rPr lang="el-GR" sz="1600">
                          <a:effectLst/>
                        </a:rPr>
                        <a:t>Προϊστάμενοι</a:t>
                      </a:r>
                      <a:endParaRPr lang="el-GR" sz="240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dirty="0">
                          <a:effectLst/>
                        </a:rPr>
                        <a:t>15,2</a:t>
                      </a:r>
                      <a:endParaRPr lang="el-GR" sz="2400" dirty="0">
                        <a:effectLst/>
                        <a:latin typeface="Athens"/>
                        <a:ea typeface="Athens"/>
                        <a:cs typeface="Times New Roman"/>
                      </a:endParaRPr>
                    </a:p>
                  </a:txBody>
                  <a:tcPr marL="68580" marR="68580" marT="0" marB="0"/>
                </a:tc>
              </a:tr>
              <a:tr h="0">
                <a:tc>
                  <a:txBody>
                    <a:bodyPr/>
                    <a:lstStyle/>
                    <a:p>
                      <a:pPr marL="179705" algn="just">
                        <a:lnSpc>
                          <a:spcPct val="150000"/>
                        </a:lnSpc>
                        <a:spcAft>
                          <a:spcPts val="600"/>
                        </a:spcAft>
                      </a:pPr>
                      <a:r>
                        <a:rPr lang="el-GR" sz="1600">
                          <a:effectLst/>
                        </a:rPr>
                        <a:t>Διευθυντές</a:t>
                      </a:r>
                      <a:endParaRPr lang="el-GR" sz="240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dirty="0">
                          <a:effectLst/>
                        </a:rPr>
                        <a:t>4,8</a:t>
                      </a:r>
                      <a:endParaRPr lang="el-GR" sz="2400" dirty="0">
                        <a:effectLst/>
                        <a:latin typeface="Athens"/>
                        <a:ea typeface="Athens"/>
                        <a:cs typeface="Times New Roman"/>
                      </a:endParaRPr>
                    </a:p>
                  </a:txBody>
                  <a:tcPr marL="68580" marR="68580" marT="0" marB="0"/>
                </a:tc>
              </a:tr>
              <a:tr h="0">
                <a:tc>
                  <a:txBody>
                    <a:bodyPr/>
                    <a:lstStyle/>
                    <a:p>
                      <a:pPr marL="179705" algn="just">
                        <a:lnSpc>
                          <a:spcPct val="150000"/>
                        </a:lnSpc>
                        <a:spcAft>
                          <a:spcPts val="600"/>
                        </a:spcAft>
                      </a:pPr>
                      <a:r>
                        <a:rPr lang="el-GR" sz="1600">
                          <a:effectLst/>
                        </a:rPr>
                        <a:t> </a:t>
                      </a:r>
                      <a:endParaRPr lang="el-GR" sz="240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dirty="0">
                          <a:effectLst/>
                        </a:rPr>
                        <a:t>Ν=125</a:t>
                      </a:r>
                      <a:endParaRPr lang="el-GR" sz="2400" dirty="0">
                        <a:effectLst/>
                        <a:latin typeface="Athens"/>
                        <a:ea typeface="Athens"/>
                        <a:cs typeface="Times New Roman"/>
                      </a:endParaRPr>
                    </a:p>
                  </a:txBody>
                  <a:tcPr marL="68580" marR="68580" marT="0" marB="0"/>
                </a:tc>
              </a:tr>
            </a:tbl>
          </a:graphicData>
        </a:graphic>
      </p:graphicFrame>
    </p:spTree>
    <p:extLst>
      <p:ext uri="{BB962C8B-B14F-4D97-AF65-F5344CB8AC3E}">
        <p14:creationId xmlns:p14="http://schemas.microsoft.com/office/powerpoint/2010/main" xmlns="" val="4019070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Η περίπτωση της παρουσίασης διαχρονικών </a:t>
            </a:r>
            <a:r>
              <a:rPr lang="el-GR" b="1" dirty="0" smtClean="0"/>
              <a:t>δεδομένων</a:t>
            </a:r>
            <a:endParaRPr lang="el-GR" b="1" dirty="0"/>
          </a:p>
        </p:txBody>
      </p:sp>
      <p:sp>
        <p:nvSpPr>
          <p:cNvPr id="3" name="Θέση περιεχομένου 2"/>
          <p:cNvSpPr>
            <a:spLocks noGrp="1"/>
          </p:cNvSpPr>
          <p:nvPr>
            <p:ph idx="1"/>
          </p:nvPr>
        </p:nvSpPr>
        <p:spPr/>
        <p:txBody>
          <a:bodyPr/>
          <a:lstStyle/>
          <a:p>
            <a:r>
              <a:rPr lang="el-GR" b="1" dirty="0"/>
              <a:t>Πίνακας </a:t>
            </a:r>
            <a:r>
              <a:rPr lang="el-GR" b="1" dirty="0" smtClean="0"/>
              <a:t>3</a:t>
            </a:r>
            <a:r>
              <a:rPr lang="el-GR" b="1" dirty="0"/>
              <a:t>.</a:t>
            </a:r>
            <a:r>
              <a:rPr lang="el-GR" dirty="0"/>
              <a:t> Διαχρονική εξέλιξη της απασχόλησης των </a:t>
            </a:r>
            <a:r>
              <a:rPr lang="el-GR" dirty="0" smtClean="0"/>
              <a:t>γυναικών</a:t>
            </a:r>
          </a:p>
          <a:p>
            <a:endParaRPr lang="el-GR" dirty="0"/>
          </a:p>
        </p:txBody>
      </p:sp>
      <p:graphicFrame>
        <p:nvGraphicFramePr>
          <p:cNvPr id="4" name="Πίνακας 3"/>
          <p:cNvGraphicFramePr>
            <a:graphicFrameLocks noGrp="1"/>
          </p:cNvGraphicFramePr>
          <p:nvPr>
            <p:extLst>
              <p:ext uri="{D42A27DB-BD31-4B8C-83A1-F6EECF244321}">
                <p14:modId xmlns:p14="http://schemas.microsoft.com/office/powerpoint/2010/main" xmlns="" val="1041737676"/>
              </p:ext>
            </p:extLst>
          </p:nvPr>
        </p:nvGraphicFramePr>
        <p:xfrm>
          <a:off x="1619672" y="3212976"/>
          <a:ext cx="5708471" cy="1097280"/>
        </p:xfrm>
        <a:graphic>
          <a:graphicData uri="http://schemas.openxmlformats.org/drawingml/2006/table">
            <a:tbl>
              <a:tblPr firstRow="1" firstCol="1" bandRow="1">
                <a:tableStyleId>{5C22544A-7EE6-4342-B048-85BDC9FD1C3A}</a:tableStyleId>
              </a:tblPr>
              <a:tblGrid>
                <a:gridCol w="3450003"/>
                <a:gridCol w="750361"/>
                <a:gridCol w="751285"/>
                <a:gridCol w="756822"/>
              </a:tblGrid>
              <a:tr h="0">
                <a:tc>
                  <a:txBody>
                    <a:bodyPr/>
                    <a:lstStyle/>
                    <a:p>
                      <a:pPr marL="179705" algn="just">
                        <a:lnSpc>
                          <a:spcPct val="150000"/>
                        </a:lnSpc>
                        <a:spcAft>
                          <a:spcPts val="600"/>
                        </a:spcAft>
                      </a:pPr>
                      <a:r>
                        <a:rPr lang="el-GR" sz="1600" dirty="0">
                          <a:effectLst/>
                        </a:rPr>
                        <a:t> </a:t>
                      </a:r>
                      <a:endParaRPr lang="el-GR" sz="2400" dirty="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a:effectLst/>
                        </a:rPr>
                        <a:t>1981</a:t>
                      </a:r>
                      <a:endParaRPr lang="el-GR" sz="240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a:effectLst/>
                        </a:rPr>
                        <a:t>1991</a:t>
                      </a:r>
                      <a:endParaRPr lang="el-GR" sz="240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a:effectLst/>
                        </a:rPr>
                        <a:t>2001</a:t>
                      </a:r>
                      <a:endParaRPr lang="el-GR" sz="2400">
                        <a:effectLst/>
                        <a:latin typeface="Athens"/>
                        <a:ea typeface="Athens"/>
                        <a:cs typeface="Times New Roman"/>
                      </a:endParaRPr>
                    </a:p>
                  </a:txBody>
                  <a:tcPr marL="68580" marR="68580" marT="0" marB="0"/>
                </a:tc>
              </a:tr>
              <a:tr h="0">
                <a:tc>
                  <a:txBody>
                    <a:bodyPr/>
                    <a:lstStyle/>
                    <a:p>
                      <a:pPr marL="179705" algn="just">
                        <a:lnSpc>
                          <a:spcPct val="150000"/>
                        </a:lnSpc>
                        <a:spcAft>
                          <a:spcPts val="600"/>
                        </a:spcAft>
                      </a:pPr>
                      <a:r>
                        <a:rPr lang="el-GR" sz="1600">
                          <a:effectLst/>
                        </a:rPr>
                        <a:t>Οικονομικά ενεργός πληθυσμός</a:t>
                      </a:r>
                      <a:endParaRPr lang="el-GR" sz="240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dirty="0">
                          <a:effectLst/>
                        </a:rPr>
                        <a:t>3025</a:t>
                      </a:r>
                      <a:endParaRPr lang="el-GR" sz="2400" dirty="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dirty="0">
                          <a:effectLst/>
                        </a:rPr>
                        <a:t>3017</a:t>
                      </a:r>
                      <a:endParaRPr lang="el-GR" sz="2400" dirty="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a:effectLst/>
                        </a:rPr>
                        <a:t>3340</a:t>
                      </a:r>
                      <a:endParaRPr lang="el-GR" sz="2400">
                        <a:effectLst/>
                        <a:latin typeface="Athens"/>
                        <a:ea typeface="Athens"/>
                        <a:cs typeface="Times New Roman"/>
                      </a:endParaRPr>
                    </a:p>
                  </a:txBody>
                  <a:tcPr marL="68580" marR="68580" marT="0" marB="0"/>
                </a:tc>
              </a:tr>
              <a:tr h="0">
                <a:tc>
                  <a:txBody>
                    <a:bodyPr/>
                    <a:lstStyle/>
                    <a:p>
                      <a:pPr marL="179705" algn="just">
                        <a:lnSpc>
                          <a:spcPct val="150000"/>
                        </a:lnSpc>
                        <a:spcAft>
                          <a:spcPts val="600"/>
                        </a:spcAft>
                      </a:pPr>
                      <a:r>
                        <a:rPr lang="el-GR" sz="1600">
                          <a:effectLst/>
                        </a:rPr>
                        <a:t>Οικονομικά μη ενεργός πληθυσμός</a:t>
                      </a:r>
                      <a:endParaRPr lang="el-GR" sz="240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a:effectLst/>
                        </a:rPr>
                        <a:t>2870</a:t>
                      </a:r>
                      <a:endParaRPr lang="el-GR" sz="240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dirty="0">
                          <a:effectLst/>
                        </a:rPr>
                        <a:t>2930</a:t>
                      </a:r>
                      <a:endParaRPr lang="el-GR" sz="2400" dirty="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600" dirty="0">
                          <a:effectLst/>
                        </a:rPr>
                        <a:t>3125</a:t>
                      </a:r>
                      <a:endParaRPr lang="el-GR" sz="2400" dirty="0">
                        <a:effectLst/>
                        <a:latin typeface="Athens"/>
                        <a:ea typeface="Athens"/>
                        <a:cs typeface="Times New Roman"/>
                      </a:endParaRPr>
                    </a:p>
                  </a:txBody>
                  <a:tcPr marL="68580" marR="68580" marT="0" marB="0"/>
                </a:tc>
              </a:tr>
            </a:tbl>
          </a:graphicData>
        </a:graphic>
      </p:graphicFrame>
    </p:spTree>
    <p:extLst>
      <p:ext uri="{BB962C8B-B14F-4D97-AF65-F5344CB8AC3E}">
        <p14:creationId xmlns:p14="http://schemas.microsoft.com/office/powerpoint/2010/main" xmlns="" val="10696615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Η περίπτωση της παρουσίασης μέσων όρων και τυπικών αποκλίσεων</a:t>
            </a:r>
            <a:endParaRPr lang="el-GR" b="1" dirty="0"/>
          </a:p>
        </p:txBody>
      </p:sp>
      <p:sp>
        <p:nvSpPr>
          <p:cNvPr id="3" name="Θέση περιεχομένου 2"/>
          <p:cNvSpPr>
            <a:spLocks noGrp="1"/>
          </p:cNvSpPr>
          <p:nvPr>
            <p:ph idx="1"/>
          </p:nvPr>
        </p:nvSpPr>
        <p:spPr/>
        <p:txBody>
          <a:bodyPr/>
          <a:lstStyle/>
          <a:p>
            <a:r>
              <a:rPr lang="el-GR" b="1" dirty="0"/>
              <a:t>Πίνακας </a:t>
            </a:r>
            <a:r>
              <a:rPr lang="el-GR" b="1" dirty="0" smtClean="0"/>
              <a:t>4</a:t>
            </a:r>
            <a:r>
              <a:rPr lang="el-GR" b="1" dirty="0"/>
              <a:t>.</a:t>
            </a:r>
            <a:r>
              <a:rPr lang="el-GR" dirty="0"/>
              <a:t> Μέσοι όροι και τυπικές αποκλίσεις του εισοδήματος των εργαζομένων στην </a:t>
            </a:r>
            <a:r>
              <a:rPr lang="el-GR" dirty="0" smtClean="0"/>
              <a:t>επιχείρηση</a:t>
            </a:r>
          </a:p>
          <a:p>
            <a:endParaRPr lang="el-GR" dirty="0"/>
          </a:p>
        </p:txBody>
      </p:sp>
      <p:graphicFrame>
        <p:nvGraphicFramePr>
          <p:cNvPr id="4" name="Πίνακας 3"/>
          <p:cNvGraphicFramePr>
            <a:graphicFrameLocks noGrp="1"/>
          </p:cNvGraphicFramePr>
          <p:nvPr>
            <p:extLst>
              <p:ext uri="{D42A27DB-BD31-4B8C-83A1-F6EECF244321}">
                <p14:modId xmlns:p14="http://schemas.microsoft.com/office/powerpoint/2010/main" xmlns="" val="3461823578"/>
              </p:ext>
            </p:extLst>
          </p:nvPr>
        </p:nvGraphicFramePr>
        <p:xfrm>
          <a:off x="1331640" y="3212976"/>
          <a:ext cx="6059016" cy="1676400"/>
        </p:xfrm>
        <a:graphic>
          <a:graphicData uri="http://schemas.openxmlformats.org/drawingml/2006/table">
            <a:tbl>
              <a:tblPr firstRow="1" firstCol="1" bandRow="1">
                <a:tableStyleId>{5C22544A-7EE6-4342-B048-85BDC9FD1C3A}</a:tableStyleId>
              </a:tblPr>
              <a:tblGrid>
                <a:gridCol w="2019672"/>
                <a:gridCol w="1472577"/>
                <a:gridCol w="2566767"/>
              </a:tblGrid>
              <a:tr h="0">
                <a:tc>
                  <a:txBody>
                    <a:bodyPr/>
                    <a:lstStyle/>
                    <a:p>
                      <a:pPr marL="179705" algn="just">
                        <a:lnSpc>
                          <a:spcPct val="150000"/>
                        </a:lnSpc>
                        <a:spcAft>
                          <a:spcPts val="600"/>
                        </a:spcAft>
                      </a:pPr>
                      <a:r>
                        <a:rPr lang="el-GR" sz="1400" dirty="0">
                          <a:effectLst/>
                        </a:rPr>
                        <a:t>Τομέας εργασίας</a:t>
                      </a:r>
                      <a:endParaRPr lang="el-GR" sz="2000" dirty="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400" dirty="0">
                          <a:effectLst/>
                        </a:rPr>
                        <a:t>Μέσοι όροι</a:t>
                      </a:r>
                      <a:endParaRPr lang="el-GR" sz="2000" dirty="0">
                        <a:effectLst/>
                      </a:endParaRPr>
                    </a:p>
                    <a:p>
                      <a:pPr marL="179705" algn="r">
                        <a:lnSpc>
                          <a:spcPct val="150000"/>
                        </a:lnSpc>
                        <a:spcAft>
                          <a:spcPts val="600"/>
                        </a:spcAft>
                      </a:pPr>
                      <a:r>
                        <a:rPr lang="el-GR" sz="1400" dirty="0">
                          <a:effectLst/>
                        </a:rPr>
                        <a:t>	(σε €)</a:t>
                      </a:r>
                      <a:endParaRPr lang="el-GR" sz="2000" dirty="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400">
                          <a:effectLst/>
                        </a:rPr>
                        <a:t>Τυπικές αποκλίσεις</a:t>
                      </a:r>
                      <a:endParaRPr lang="el-GR" sz="2000">
                        <a:effectLst/>
                      </a:endParaRPr>
                    </a:p>
                    <a:p>
                      <a:pPr marL="179705" algn="r">
                        <a:lnSpc>
                          <a:spcPct val="150000"/>
                        </a:lnSpc>
                        <a:spcAft>
                          <a:spcPts val="600"/>
                        </a:spcAft>
                      </a:pPr>
                      <a:r>
                        <a:rPr lang="el-GR" sz="1400">
                          <a:effectLst/>
                        </a:rPr>
                        <a:t>	(σε €)</a:t>
                      </a:r>
                      <a:endParaRPr lang="el-GR" sz="2000">
                        <a:effectLst/>
                        <a:latin typeface="Athens"/>
                        <a:ea typeface="Athens"/>
                        <a:cs typeface="Times New Roman"/>
                      </a:endParaRPr>
                    </a:p>
                  </a:txBody>
                  <a:tcPr marL="68580" marR="68580" marT="0" marB="0"/>
                </a:tc>
              </a:tr>
              <a:tr h="0">
                <a:tc>
                  <a:txBody>
                    <a:bodyPr/>
                    <a:lstStyle/>
                    <a:p>
                      <a:pPr marL="179705" algn="just">
                        <a:lnSpc>
                          <a:spcPct val="150000"/>
                        </a:lnSpc>
                        <a:spcAft>
                          <a:spcPts val="600"/>
                        </a:spcAft>
                      </a:pPr>
                      <a:r>
                        <a:rPr lang="el-GR" sz="1400">
                          <a:effectLst/>
                        </a:rPr>
                        <a:t>Υπάλληλοι</a:t>
                      </a:r>
                      <a:endParaRPr lang="el-GR" sz="200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400" dirty="0">
                          <a:effectLst/>
                        </a:rPr>
                        <a:t>750</a:t>
                      </a:r>
                      <a:endParaRPr lang="el-GR" sz="2000" dirty="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400">
                          <a:effectLst/>
                        </a:rPr>
                        <a:t>100</a:t>
                      </a:r>
                      <a:endParaRPr lang="el-GR" sz="2000">
                        <a:effectLst/>
                        <a:latin typeface="Athens"/>
                        <a:ea typeface="Athens"/>
                        <a:cs typeface="Times New Roman"/>
                      </a:endParaRPr>
                    </a:p>
                  </a:txBody>
                  <a:tcPr marL="68580" marR="68580" marT="0" marB="0"/>
                </a:tc>
              </a:tr>
              <a:tr h="0">
                <a:tc>
                  <a:txBody>
                    <a:bodyPr/>
                    <a:lstStyle/>
                    <a:p>
                      <a:pPr marL="179705" algn="just">
                        <a:lnSpc>
                          <a:spcPct val="150000"/>
                        </a:lnSpc>
                        <a:spcAft>
                          <a:spcPts val="600"/>
                        </a:spcAft>
                      </a:pPr>
                      <a:r>
                        <a:rPr lang="el-GR" sz="1400">
                          <a:effectLst/>
                        </a:rPr>
                        <a:t>Προϊστάμενοι</a:t>
                      </a:r>
                      <a:endParaRPr lang="el-GR" sz="200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400" dirty="0">
                          <a:effectLst/>
                        </a:rPr>
                        <a:t>1000</a:t>
                      </a:r>
                      <a:endParaRPr lang="el-GR" sz="2000" dirty="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400">
                          <a:effectLst/>
                        </a:rPr>
                        <a:t>150</a:t>
                      </a:r>
                      <a:endParaRPr lang="el-GR" sz="2000">
                        <a:effectLst/>
                        <a:latin typeface="Athens"/>
                        <a:ea typeface="Athens"/>
                        <a:cs typeface="Times New Roman"/>
                      </a:endParaRPr>
                    </a:p>
                  </a:txBody>
                  <a:tcPr marL="68580" marR="68580" marT="0" marB="0"/>
                </a:tc>
              </a:tr>
              <a:tr h="0">
                <a:tc>
                  <a:txBody>
                    <a:bodyPr/>
                    <a:lstStyle/>
                    <a:p>
                      <a:pPr marL="179705" algn="just">
                        <a:lnSpc>
                          <a:spcPct val="150000"/>
                        </a:lnSpc>
                        <a:spcAft>
                          <a:spcPts val="600"/>
                        </a:spcAft>
                      </a:pPr>
                      <a:r>
                        <a:rPr lang="el-GR" sz="1400">
                          <a:effectLst/>
                        </a:rPr>
                        <a:t>Διευθυντές</a:t>
                      </a:r>
                      <a:endParaRPr lang="el-GR" sz="200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400" dirty="0">
                          <a:effectLst/>
                        </a:rPr>
                        <a:t>2000</a:t>
                      </a:r>
                      <a:endParaRPr lang="el-GR" sz="2000" dirty="0">
                        <a:effectLst/>
                        <a:latin typeface="Athens"/>
                        <a:ea typeface="Athens"/>
                        <a:cs typeface="Times New Roman"/>
                      </a:endParaRPr>
                    </a:p>
                  </a:txBody>
                  <a:tcPr marL="68580" marR="68580" marT="0" marB="0"/>
                </a:tc>
                <a:tc>
                  <a:txBody>
                    <a:bodyPr/>
                    <a:lstStyle/>
                    <a:p>
                      <a:pPr marL="179705" algn="r">
                        <a:lnSpc>
                          <a:spcPct val="150000"/>
                        </a:lnSpc>
                        <a:spcAft>
                          <a:spcPts val="600"/>
                        </a:spcAft>
                      </a:pPr>
                      <a:r>
                        <a:rPr lang="el-GR" sz="1400" dirty="0">
                          <a:effectLst/>
                        </a:rPr>
                        <a:t>100</a:t>
                      </a:r>
                      <a:endParaRPr lang="el-GR" sz="2000" dirty="0">
                        <a:effectLst/>
                        <a:latin typeface="Athens"/>
                        <a:ea typeface="Athens"/>
                        <a:cs typeface="Times New Roman"/>
                      </a:endParaRPr>
                    </a:p>
                  </a:txBody>
                  <a:tcPr marL="68580" marR="68580" marT="0" marB="0"/>
                </a:tc>
              </a:tr>
            </a:tbl>
          </a:graphicData>
        </a:graphic>
      </p:graphicFrame>
    </p:spTree>
    <p:extLst>
      <p:ext uri="{BB962C8B-B14F-4D97-AF65-F5344CB8AC3E}">
        <p14:creationId xmlns:p14="http://schemas.microsoft.com/office/powerpoint/2010/main" xmlns="" val="8730849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Η περίπτωση της παρουσίασης συντελεστών </a:t>
            </a:r>
            <a:r>
              <a:rPr lang="el-GR" b="1" dirty="0" smtClean="0"/>
              <a:t>συσχέτισης</a:t>
            </a:r>
            <a:endParaRPr lang="el-GR" b="1" dirty="0"/>
          </a:p>
        </p:txBody>
      </p:sp>
      <p:sp>
        <p:nvSpPr>
          <p:cNvPr id="3" name="Θέση περιεχομένου 2"/>
          <p:cNvSpPr>
            <a:spLocks noGrp="1"/>
          </p:cNvSpPr>
          <p:nvPr>
            <p:ph idx="1"/>
          </p:nvPr>
        </p:nvSpPr>
        <p:spPr/>
        <p:txBody>
          <a:bodyPr/>
          <a:lstStyle/>
          <a:p>
            <a:r>
              <a:rPr lang="el-GR" b="1" dirty="0"/>
              <a:t>Πίνακας </a:t>
            </a:r>
            <a:r>
              <a:rPr lang="el-GR" b="1" dirty="0" smtClean="0"/>
              <a:t>5</a:t>
            </a:r>
            <a:r>
              <a:rPr lang="el-GR" b="1" dirty="0"/>
              <a:t>.</a:t>
            </a:r>
            <a:r>
              <a:rPr lang="el-GR" dirty="0"/>
              <a:t> Πίνακας συσχετίσεων των βασικών μεταβλητών της ανάλυσης.</a:t>
            </a:r>
          </a:p>
          <a:p>
            <a:endParaRPr lang="el-GR" dirty="0"/>
          </a:p>
        </p:txBody>
      </p:sp>
      <p:graphicFrame>
        <p:nvGraphicFramePr>
          <p:cNvPr id="4" name="Πίνακας 3"/>
          <p:cNvGraphicFramePr>
            <a:graphicFrameLocks noGrp="1"/>
          </p:cNvGraphicFramePr>
          <p:nvPr>
            <p:extLst>
              <p:ext uri="{D42A27DB-BD31-4B8C-83A1-F6EECF244321}">
                <p14:modId xmlns:p14="http://schemas.microsoft.com/office/powerpoint/2010/main" xmlns="" val="2521503730"/>
              </p:ext>
            </p:extLst>
          </p:nvPr>
        </p:nvGraphicFramePr>
        <p:xfrm>
          <a:off x="1259633" y="3152135"/>
          <a:ext cx="6483859" cy="1463040"/>
        </p:xfrm>
        <a:graphic>
          <a:graphicData uri="http://schemas.openxmlformats.org/drawingml/2006/table">
            <a:tbl>
              <a:tblPr firstRow="1" firstCol="1" bandRow="1">
                <a:tableStyleId>{5C22544A-7EE6-4342-B048-85BDC9FD1C3A}</a:tableStyleId>
              </a:tblPr>
              <a:tblGrid>
                <a:gridCol w="2802421"/>
                <a:gridCol w="1910607"/>
                <a:gridCol w="1770831"/>
              </a:tblGrid>
              <a:tr h="0">
                <a:tc>
                  <a:txBody>
                    <a:bodyPr/>
                    <a:lstStyle/>
                    <a:p>
                      <a:pPr marL="179705">
                        <a:spcAft>
                          <a:spcPts val="600"/>
                        </a:spcAft>
                      </a:pPr>
                      <a:r>
                        <a:rPr lang="el-GR" sz="1600" dirty="0">
                          <a:effectLst/>
                        </a:rPr>
                        <a:t> </a:t>
                      </a:r>
                      <a:endParaRPr lang="el-GR" sz="2400" dirty="0">
                        <a:effectLst/>
                        <a:latin typeface="Athens"/>
                        <a:ea typeface="Athens"/>
                        <a:cs typeface="Times New Roman"/>
                      </a:endParaRPr>
                    </a:p>
                  </a:txBody>
                  <a:tcPr marL="68580" marR="68580" marT="0" marB="0"/>
                </a:tc>
                <a:tc>
                  <a:txBody>
                    <a:bodyPr/>
                    <a:lstStyle/>
                    <a:p>
                      <a:pPr marL="179705" algn="r">
                        <a:spcAft>
                          <a:spcPts val="600"/>
                        </a:spcAft>
                      </a:pPr>
                      <a:r>
                        <a:rPr lang="el-GR" sz="1600" dirty="0">
                          <a:effectLst/>
                        </a:rPr>
                        <a:t>Ικανοποίηση από την εργασία</a:t>
                      </a:r>
                      <a:endParaRPr lang="el-GR" sz="2400" dirty="0">
                        <a:effectLst/>
                        <a:latin typeface="Athens"/>
                        <a:ea typeface="Athens"/>
                        <a:cs typeface="Times New Roman"/>
                      </a:endParaRPr>
                    </a:p>
                  </a:txBody>
                  <a:tcPr marL="68580" marR="68580" marT="0" marB="0"/>
                </a:tc>
                <a:tc>
                  <a:txBody>
                    <a:bodyPr/>
                    <a:lstStyle/>
                    <a:p>
                      <a:pPr marL="179705" algn="r">
                        <a:spcAft>
                          <a:spcPts val="600"/>
                        </a:spcAft>
                      </a:pPr>
                      <a:r>
                        <a:rPr lang="el-GR" sz="1600">
                          <a:effectLst/>
                        </a:rPr>
                        <a:t>Γενική ικανοποίηση από τη ζωή</a:t>
                      </a:r>
                      <a:endParaRPr lang="el-GR" sz="2400">
                        <a:effectLst/>
                        <a:latin typeface="Athens"/>
                        <a:ea typeface="Athens"/>
                        <a:cs typeface="Times New Roman"/>
                      </a:endParaRPr>
                    </a:p>
                  </a:txBody>
                  <a:tcPr marL="68580" marR="68580" marT="0" marB="0"/>
                </a:tc>
              </a:tr>
              <a:tr h="0">
                <a:tc>
                  <a:txBody>
                    <a:bodyPr/>
                    <a:lstStyle/>
                    <a:p>
                      <a:pPr marL="179705">
                        <a:spcAft>
                          <a:spcPts val="600"/>
                        </a:spcAft>
                      </a:pPr>
                      <a:r>
                        <a:rPr lang="el-GR" sz="1600">
                          <a:effectLst/>
                        </a:rPr>
                        <a:t>Γενική ικανοποίηση από τη ζωή</a:t>
                      </a:r>
                      <a:endParaRPr lang="el-GR" sz="2400">
                        <a:effectLst/>
                        <a:latin typeface="Athens"/>
                        <a:ea typeface="Athens"/>
                        <a:cs typeface="Times New Roman"/>
                      </a:endParaRPr>
                    </a:p>
                  </a:txBody>
                  <a:tcPr marL="68580" marR="68580" marT="0" marB="0"/>
                </a:tc>
                <a:tc>
                  <a:txBody>
                    <a:bodyPr/>
                    <a:lstStyle/>
                    <a:p>
                      <a:pPr marL="179705" algn="r">
                        <a:spcAft>
                          <a:spcPts val="600"/>
                        </a:spcAft>
                      </a:pPr>
                      <a:r>
                        <a:rPr lang="el-GR" sz="1600" dirty="0">
                          <a:effectLst/>
                        </a:rPr>
                        <a:t>0,80**</a:t>
                      </a:r>
                      <a:endParaRPr lang="el-GR" sz="2400" dirty="0">
                        <a:effectLst/>
                        <a:latin typeface="Athens"/>
                        <a:ea typeface="Athens"/>
                        <a:cs typeface="Times New Roman"/>
                      </a:endParaRPr>
                    </a:p>
                  </a:txBody>
                  <a:tcPr marL="68580" marR="68580" marT="0" marB="0"/>
                </a:tc>
                <a:tc>
                  <a:txBody>
                    <a:bodyPr/>
                    <a:lstStyle/>
                    <a:p>
                      <a:pPr marL="179705" algn="r">
                        <a:spcAft>
                          <a:spcPts val="600"/>
                        </a:spcAft>
                      </a:pPr>
                      <a:r>
                        <a:rPr lang="el-GR" sz="1600" dirty="0">
                          <a:effectLst/>
                        </a:rPr>
                        <a:t> </a:t>
                      </a:r>
                      <a:endParaRPr lang="el-GR" sz="2400" dirty="0">
                        <a:effectLst/>
                        <a:latin typeface="Athens"/>
                        <a:ea typeface="Athens"/>
                        <a:cs typeface="Times New Roman"/>
                      </a:endParaRPr>
                    </a:p>
                  </a:txBody>
                  <a:tcPr marL="68580" marR="68580" marT="0" marB="0"/>
                </a:tc>
              </a:tr>
              <a:tr h="0">
                <a:tc>
                  <a:txBody>
                    <a:bodyPr/>
                    <a:lstStyle/>
                    <a:p>
                      <a:pPr marL="179705">
                        <a:spcAft>
                          <a:spcPts val="600"/>
                        </a:spcAft>
                      </a:pPr>
                      <a:r>
                        <a:rPr lang="el-GR" sz="1600">
                          <a:effectLst/>
                        </a:rPr>
                        <a:t>Εισόδημα</a:t>
                      </a:r>
                      <a:endParaRPr lang="el-GR" sz="2400">
                        <a:effectLst/>
                        <a:latin typeface="Athens"/>
                        <a:ea typeface="Athens"/>
                        <a:cs typeface="Times New Roman"/>
                      </a:endParaRPr>
                    </a:p>
                  </a:txBody>
                  <a:tcPr marL="68580" marR="68580" marT="0" marB="0"/>
                </a:tc>
                <a:tc>
                  <a:txBody>
                    <a:bodyPr/>
                    <a:lstStyle/>
                    <a:p>
                      <a:pPr marL="179705" algn="r">
                        <a:spcAft>
                          <a:spcPts val="600"/>
                        </a:spcAft>
                      </a:pPr>
                      <a:r>
                        <a:rPr lang="el-GR" sz="1600">
                          <a:effectLst/>
                        </a:rPr>
                        <a:t>0,65</a:t>
                      </a:r>
                      <a:endParaRPr lang="el-GR" sz="2400">
                        <a:effectLst/>
                        <a:latin typeface="Athens"/>
                        <a:ea typeface="Athens"/>
                        <a:cs typeface="Times New Roman"/>
                      </a:endParaRPr>
                    </a:p>
                  </a:txBody>
                  <a:tcPr marL="68580" marR="68580" marT="0" marB="0"/>
                </a:tc>
                <a:tc>
                  <a:txBody>
                    <a:bodyPr/>
                    <a:lstStyle/>
                    <a:p>
                      <a:pPr marL="179705" algn="r">
                        <a:spcAft>
                          <a:spcPts val="600"/>
                        </a:spcAft>
                      </a:pPr>
                      <a:r>
                        <a:rPr lang="el-GR" sz="1600" dirty="0">
                          <a:effectLst/>
                        </a:rPr>
                        <a:t>0,70*</a:t>
                      </a:r>
                      <a:endParaRPr lang="el-GR" sz="2400" dirty="0">
                        <a:effectLst/>
                        <a:latin typeface="Athens"/>
                        <a:ea typeface="Athens"/>
                        <a:cs typeface="Times New Roman"/>
                      </a:endParaRPr>
                    </a:p>
                  </a:txBody>
                  <a:tcPr marL="68580" marR="68580" marT="0" marB="0"/>
                </a:tc>
              </a:tr>
            </a:tbl>
          </a:graphicData>
        </a:graphic>
      </p:graphicFrame>
      <p:sp>
        <p:nvSpPr>
          <p:cNvPr id="5" name="Ορθογώνιο 4"/>
          <p:cNvSpPr/>
          <p:nvPr/>
        </p:nvSpPr>
        <p:spPr>
          <a:xfrm>
            <a:off x="2987824" y="4581128"/>
            <a:ext cx="2247731" cy="369332"/>
          </a:xfrm>
          <a:prstGeom prst="rect">
            <a:avLst/>
          </a:prstGeom>
        </p:spPr>
        <p:txBody>
          <a:bodyPr wrap="none">
            <a:spAutoFit/>
          </a:bodyPr>
          <a:lstStyle/>
          <a:p>
            <a:r>
              <a:rPr lang="el-GR" dirty="0"/>
              <a:t>(*: p&lt;0,05 **: p&lt;0,01)</a:t>
            </a:r>
          </a:p>
        </p:txBody>
      </p:sp>
    </p:spTree>
    <p:extLst>
      <p:ext uri="{BB962C8B-B14F-4D97-AF65-F5344CB8AC3E}">
        <p14:creationId xmlns:p14="http://schemas.microsoft.com/office/powerpoint/2010/main" xmlns="" val="3641847231"/>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TotalTime>
  <Words>849</Words>
  <Application>Microsoft Office PowerPoint</Application>
  <PresentationFormat>Προβολή στην οθόνη (4:3)</PresentationFormat>
  <Paragraphs>268</Paragraphs>
  <Slides>16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16</vt:i4>
      </vt:variant>
    </vt:vector>
  </HeadingPairs>
  <TitlesOfParts>
    <vt:vector size="17" baseType="lpstr">
      <vt:lpstr>Θέμα του Office</vt:lpstr>
      <vt:lpstr>   Πώς γίνεται  μια επιστημονική εργασία;  Επιστημονική έρευνα και συγγραφή εργασιών   2η έκδοση     Κώστας Ζαφειρόπουλος</vt:lpstr>
      <vt:lpstr>Κεφάλαιο 13</vt:lpstr>
      <vt:lpstr>Περιεχόμενα</vt:lpstr>
      <vt:lpstr>Οι πίνακες</vt:lpstr>
      <vt:lpstr>Η περίπτωση της κατανομής συχνοτήτων</vt:lpstr>
      <vt:lpstr>Εναλλακτικά </vt:lpstr>
      <vt:lpstr>Η περίπτωση της παρουσίασης διαχρονικών δεδομένων</vt:lpstr>
      <vt:lpstr>Η περίπτωση της παρουσίασης μέσων όρων και τυπικών αποκλίσεων</vt:lpstr>
      <vt:lpstr>Η περίπτωση της παρουσίασης συντελεστών συσχέτισης</vt:lpstr>
      <vt:lpstr>Παραδείγματα σχολιασμού πινάκων</vt:lpstr>
      <vt:lpstr>Είναι προτιμότερο ως εξής</vt:lpstr>
      <vt:lpstr>Σχολιασμός πινάκων</vt:lpstr>
      <vt:lpstr>Σχολιασμός πινάκων</vt:lpstr>
      <vt:lpstr>Σχολιασμός πινάκων</vt:lpstr>
      <vt:lpstr>Σχολιασμός πινάκων</vt:lpstr>
      <vt:lpstr>Τα σχήματα</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k</dc:creator>
  <cp:lastModifiedBy>xaris</cp:lastModifiedBy>
  <cp:revision>18</cp:revision>
  <dcterms:created xsi:type="dcterms:W3CDTF">2015-09-23T14:55:20Z</dcterms:created>
  <dcterms:modified xsi:type="dcterms:W3CDTF">2015-09-30T11:18:21Z</dcterms:modified>
</cp:coreProperties>
</file>