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1"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78" y="-27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l-GR"/>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9219858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41302995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2009437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4103794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2709045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1991BB77-81AA-445B-A5F2-840DC616DCD9}" type="datetimeFigureOut">
              <a:rPr lang="el-GR" smtClean="0"/>
              <a:pPr/>
              <a:t>30/9/2015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2399294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1991BB77-81AA-445B-A5F2-840DC616DCD9}" type="datetimeFigureOut">
              <a:rPr lang="el-GR" smtClean="0"/>
              <a:pPr/>
              <a:t>30/9/2015</a:t>
            </a:fld>
            <a:endParaRPr lang="el-GR"/>
          </a:p>
        </p:txBody>
      </p:sp>
      <p:sp>
        <p:nvSpPr>
          <p:cNvPr id="8" name="Θέση υποσέλιδου 7"/>
          <p:cNvSpPr>
            <a:spLocks noGrp="1"/>
          </p:cNvSpPr>
          <p:nvPr>
            <p:ph type="ftr" sz="quarter" idx="11"/>
          </p:nvPr>
        </p:nvSpPr>
        <p:spPr/>
        <p:txBody>
          <a:bodyPr/>
          <a:lstStyle/>
          <a:p>
            <a:endParaRPr lang="el-GR"/>
          </a:p>
        </p:txBody>
      </p:sp>
      <p:sp>
        <p:nvSpPr>
          <p:cNvPr id="9" name="Θέση αριθμού διαφάνειας 8"/>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8749072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1991BB77-81AA-445B-A5F2-840DC616DCD9}" type="datetimeFigureOut">
              <a:rPr lang="el-GR" smtClean="0"/>
              <a:pPr/>
              <a:t>30/9/2015</a:t>
            </a:fld>
            <a:endParaRPr lang="el-GR"/>
          </a:p>
        </p:txBody>
      </p:sp>
      <p:sp>
        <p:nvSpPr>
          <p:cNvPr id="4" name="Θέση υποσέλιδου 3"/>
          <p:cNvSpPr>
            <a:spLocks noGrp="1"/>
          </p:cNvSpPr>
          <p:nvPr>
            <p:ph type="ftr" sz="quarter" idx="11"/>
          </p:nvPr>
        </p:nvSpPr>
        <p:spPr/>
        <p:txBody>
          <a:bodyPr/>
          <a:lstStyle/>
          <a:p>
            <a:endParaRPr lang="el-GR"/>
          </a:p>
        </p:txBody>
      </p:sp>
      <p:sp>
        <p:nvSpPr>
          <p:cNvPr id="5" name="Θέση αριθμού διαφάνειας 4"/>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131328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1991BB77-81AA-445B-A5F2-840DC616DCD9}" type="datetimeFigureOut">
              <a:rPr lang="el-GR" smtClean="0"/>
              <a:pPr/>
              <a:t>30/9/2015</a:t>
            </a:fld>
            <a:endParaRPr lang="el-GR"/>
          </a:p>
        </p:txBody>
      </p:sp>
      <p:sp>
        <p:nvSpPr>
          <p:cNvPr id="3" name="Θέση υποσέλιδου 2"/>
          <p:cNvSpPr>
            <a:spLocks noGrp="1"/>
          </p:cNvSpPr>
          <p:nvPr>
            <p:ph type="ftr" sz="quarter" idx="11"/>
          </p:nvPr>
        </p:nvSpPr>
        <p:spPr/>
        <p:txBody>
          <a:bodyPr/>
          <a:lstStyle/>
          <a:p>
            <a:endParaRPr lang="el-GR"/>
          </a:p>
        </p:txBody>
      </p:sp>
      <p:sp>
        <p:nvSpPr>
          <p:cNvPr id="4" name="Θέση αριθμού διαφάνειας 3"/>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207933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1991BB77-81AA-445B-A5F2-840DC616DCD9}" type="datetimeFigureOut">
              <a:rPr lang="el-GR" smtClean="0"/>
              <a:pPr/>
              <a:t>30/9/2015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952747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1991BB77-81AA-445B-A5F2-840DC616DCD9}" type="datetimeFigureOut">
              <a:rPr lang="el-GR" smtClean="0"/>
              <a:pPr/>
              <a:t>30/9/2015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4094748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Στυλ κύριου τίτλου</a:t>
            </a:r>
            <a:endParaRPr lang="el-GR"/>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19436653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4211960" y="1052736"/>
            <a:ext cx="4246240" cy="5184576"/>
          </a:xfrm>
        </p:spPr>
        <p:txBody>
          <a:bodyPr>
            <a:noAutofit/>
          </a:bodyPr>
          <a:lstStyle/>
          <a:p>
            <a:pPr algn="l"/>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l-GR" sz="2400" b="1" dirty="0" smtClean="0">
                <a:solidFill>
                  <a:schemeClr val="accent4">
                    <a:lumMod val="75000"/>
                  </a:schemeClr>
                </a:solidFill>
                <a:latin typeface="Arial" pitchFamily="34" charset="0"/>
                <a:cs typeface="Arial" pitchFamily="34" charset="0"/>
              </a:rPr>
              <a:t>Πώς γίνεται </a:t>
            </a:r>
            <a:r>
              <a:rPr lang="en-US" sz="2400" b="1" dirty="0" smtClean="0">
                <a:solidFill>
                  <a:schemeClr val="accent4">
                    <a:lumMod val="75000"/>
                  </a:schemeClr>
                </a:solidFill>
                <a:latin typeface="Arial" pitchFamily="34" charset="0"/>
                <a:cs typeface="Arial" pitchFamily="34" charset="0"/>
              </a:rPr>
              <a:t/>
            </a:r>
            <a:br>
              <a:rPr lang="en-US" sz="2400" b="1" dirty="0" smtClean="0">
                <a:solidFill>
                  <a:schemeClr val="accent4">
                    <a:lumMod val="75000"/>
                  </a:schemeClr>
                </a:solidFill>
                <a:latin typeface="Arial" pitchFamily="34" charset="0"/>
                <a:cs typeface="Arial" pitchFamily="34" charset="0"/>
              </a:rPr>
            </a:br>
            <a:r>
              <a:rPr lang="el-GR" sz="2400" b="1" dirty="0" smtClean="0">
                <a:solidFill>
                  <a:schemeClr val="accent4">
                    <a:lumMod val="75000"/>
                  </a:schemeClr>
                </a:solidFill>
                <a:latin typeface="Arial" pitchFamily="34" charset="0"/>
                <a:cs typeface="Arial" pitchFamily="34" charset="0"/>
              </a:rPr>
              <a:t>μια επιστημονική εργασία;</a:t>
            </a: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l-GR" sz="1200" b="1" dirty="0" smtClean="0">
                <a:latin typeface="Arial" pitchFamily="34" charset="0"/>
                <a:cs typeface="Arial" pitchFamily="34" charset="0"/>
              </a:rPr>
              <a:t/>
            </a:r>
            <a:br>
              <a:rPr lang="el-GR" sz="1200" b="1" dirty="0" smtClean="0">
                <a:latin typeface="Arial" pitchFamily="34" charset="0"/>
                <a:cs typeface="Arial" pitchFamily="34" charset="0"/>
              </a:rPr>
            </a:br>
            <a:r>
              <a:rPr lang="el-GR" sz="1300" b="1" dirty="0" smtClean="0">
                <a:latin typeface="Arial" pitchFamily="34" charset="0"/>
                <a:cs typeface="Arial" pitchFamily="34" charset="0"/>
              </a:rPr>
              <a:t>Επιστημονική έρευνα και συγγραφή εργασιών </a:t>
            </a:r>
            <a:r>
              <a:rPr lang="en-US" sz="1400" b="1" dirty="0" smtClean="0">
                <a:latin typeface="Arial" pitchFamily="34" charset="0"/>
                <a:cs typeface="Arial" pitchFamily="34" charset="0"/>
              </a:rPr>
              <a:t/>
            </a:r>
            <a:br>
              <a:rPr lang="en-US" sz="1400" b="1" dirty="0" smtClean="0">
                <a:latin typeface="Arial" pitchFamily="34" charset="0"/>
                <a:cs typeface="Arial" pitchFamily="34" charset="0"/>
              </a:rPr>
            </a:br>
            <a:r>
              <a:rPr lang="en-US" sz="1050" b="1" dirty="0" smtClean="0">
                <a:latin typeface="Arial" pitchFamily="34" charset="0"/>
                <a:cs typeface="Arial" pitchFamily="34" charset="0"/>
              </a:rPr>
              <a:t/>
            </a:r>
            <a:br>
              <a:rPr lang="en-US" sz="1050" b="1" dirty="0" smtClean="0">
                <a:latin typeface="Arial" pitchFamily="34" charset="0"/>
                <a:cs typeface="Arial" pitchFamily="34" charset="0"/>
              </a:rPr>
            </a:br>
            <a:r>
              <a:rPr lang="el-GR" sz="1300" b="1" dirty="0" smtClean="0">
                <a:latin typeface="Arial" pitchFamily="34" charset="0"/>
                <a:cs typeface="Arial" pitchFamily="34" charset="0"/>
              </a:rPr>
              <a:t>2η έκδοση</a:t>
            </a:r>
            <a:r>
              <a:rPr lang="en-US" sz="1300" dirty="0" smtClean="0">
                <a:latin typeface="Arial" pitchFamily="34" charset="0"/>
                <a:cs typeface="Arial" pitchFamily="34" charset="0"/>
              </a:rPr>
              <a:t/>
            </a:r>
            <a:br>
              <a:rPr lang="en-US" sz="1300" dirty="0" smtClean="0">
                <a:latin typeface="Arial" pitchFamily="34" charset="0"/>
                <a:cs typeface="Arial" pitchFamily="34" charset="0"/>
              </a:rPr>
            </a:br>
            <a:r>
              <a:rPr lang="el-GR" sz="2400" b="1" dirty="0" smtClean="0">
                <a:latin typeface="Arial" pitchFamily="34" charset="0"/>
                <a:cs typeface="Arial" pitchFamily="34" charset="0"/>
              </a:rPr>
              <a:t/>
            </a:r>
            <a:br>
              <a:rPr lang="el-GR"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l-GR" sz="1800" b="1" dirty="0" smtClean="0">
                <a:latin typeface="Arial" pitchFamily="34" charset="0"/>
                <a:cs typeface="Arial" pitchFamily="34" charset="0"/>
              </a:rPr>
              <a:t>Κώστας Ζαφειρόπουλος</a:t>
            </a:r>
            <a:endParaRPr lang="el-GR" sz="2400" b="1" dirty="0">
              <a:latin typeface="Arial" pitchFamily="34" charset="0"/>
              <a:cs typeface="Arial" pitchFamily="34" charset="0"/>
            </a:endParaRPr>
          </a:p>
        </p:txBody>
      </p:sp>
      <p:pic>
        <p:nvPicPr>
          <p:cNvPr id="4" name="3 - Εικόνα" descr="EpistimonikiErgasia02.jpg"/>
          <p:cNvPicPr>
            <a:picLocks noChangeAspect="1"/>
          </p:cNvPicPr>
          <p:nvPr/>
        </p:nvPicPr>
        <p:blipFill>
          <a:blip r:embed="rId2" cstate="print"/>
          <a:stretch>
            <a:fillRect/>
          </a:stretch>
        </p:blipFill>
        <p:spPr>
          <a:xfrm>
            <a:off x="467544" y="1268760"/>
            <a:ext cx="3293409" cy="4653136"/>
          </a:xfrm>
          <a:prstGeom prst="rect">
            <a:avLst/>
          </a:prstGeom>
          <a:ln>
            <a:solidFill>
              <a:schemeClr val="tx1"/>
            </a:solidFill>
          </a:ln>
          <a:effectLst>
            <a:outerShdw blurRad="50800" dist="38100" dir="2700000" algn="tl" rotWithShape="0">
              <a:prstClr val="black">
                <a:alpha val="40000"/>
              </a:prstClr>
            </a:outerShdw>
          </a:effectLst>
        </p:spPr>
      </p:pic>
      <p:pic>
        <p:nvPicPr>
          <p:cNvPr id="5" name="4 - Εικόνα" descr="k_0005_ekdoseis-kritiki-black.png"/>
          <p:cNvPicPr>
            <a:picLocks noChangeAspect="1"/>
          </p:cNvPicPr>
          <p:nvPr/>
        </p:nvPicPr>
        <p:blipFill>
          <a:blip r:embed="rId3" cstate="print"/>
          <a:stretch>
            <a:fillRect/>
          </a:stretch>
        </p:blipFill>
        <p:spPr>
          <a:xfrm>
            <a:off x="7380312" y="476672"/>
            <a:ext cx="1296144" cy="426473"/>
          </a:xfrm>
          <a:prstGeom prst="rect">
            <a:avLst/>
          </a:prstGeom>
        </p:spPr>
      </p:pic>
    </p:spTree>
    <p:extLst>
      <p:ext uri="{BB962C8B-B14F-4D97-AF65-F5344CB8AC3E}">
        <p14:creationId xmlns="" xmlns:p14="http://schemas.microsoft.com/office/powerpoint/2010/main" val="10818222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i="1" dirty="0"/>
              <a:t> </a:t>
            </a:r>
            <a:r>
              <a:rPr lang="el-GR" b="1" dirty="0"/>
              <a:t>Η αξιοπιστία εσωτερικής </a:t>
            </a:r>
            <a:r>
              <a:rPr lang="el-GR" b="1" dirty="0" smtClean="0"/>
              <a:t>συνέπειας-συνοχής</a:t>
            </a:r>
            <a:endParaRPr lang="el-GR" b="1" dirty="0"/>
          </a:p>
        </p:txBody>
      </p:sp>
      <p:sp>
        <p:nvSpPr>
          <p:cNvPr id="3" name="Θέση περιεχομένου 2"/>
          <p:cNvSpPr>
            <a:spLocks noGrp="1"/>
          </p:cNvSpPr>
          <p:nvPr>
            <p:ph idx="1"/>
          </p:nvPr>
        </p:nvSpPr>
        <p:spPr/>
        <p:txBody>
          <a:bodyPr>
            <a:normAutofit fontScale="77500" lnSpcReduction="20000"/>
          </a:bodyPr>
          <a:lstStyle/>
          <a:p>
            <a:r>
              <a:rPr lang="el-GR" dirty="0"/>
              <a:t>Αφορά κυρίως κλίμακες </a:t>
            </a:r>
            <a:r>
              <a:rPr lang="en-US" dirty="0"/>
              <a:t>Likert </a:t>
            </a:r>
            <a:r>
              <a:rPr lang="el-GR" dirty="0"/>
              <a:t>ή τύπου </a:t>
            </a:r>
            <a:r>
              <a:rPr lang="en-US" dirty="0"/>
              <a:t>Likert</a:t>
            </a:r>
            <a:r>
              <a:rPr lang="el-GR" dirty="0"/>
              <a:t>. </a:t>
            </a:r>
            <a:endParaRPr lang="el-GR" dirty="0" smtClean="0"/>
          </a:p>
          <a:p>
            <a:r>
              <a:rPr lang="el-GR" dirty="0" smtClean="0"/>
              <a:t>Ελέγχεται </a:t>
            </a:r>
            <a:r>
              <a:rPr lang="el-GR" dirty="0"/>
              <a:t>με διάφορους τρόπους ένας από τους οποίους είναι </a:t>
            </a:r>
            <a:r>
              <a:rPr lang="el-GR" i="1" dirty="0"/>
              <a:t>η διχοτόμηση</a:t>
            </a:r>
            <a:r>
              <a:rPr lang="el-GR" dirty="0"/>
              <a:t> του συνόλου των ερωτήσεων-στοιχείων σε δύο ισοπληθή τμήματα (</a:t>
            </a:r>
            <a:r>
              <a:rPr lang="el-GR" dirty="0" err="1"/>
              <a:t>split</a:t>
            </a:r>
            <a:r>
              <a:rPr lang="el-GR" dirty="0"/>
              <a:t>-</a:t>
            </a:r>
            <a:r>
              <a:rPr lang="el-GR" dirty="0" err="1"/>
              <a:t>half</a:t>
            </a:r>
            <a:r>
              <a:rPr lang="el-GR" dirty="0"/>
              <a:t>), συνήθως βάζοντας μαζί τα στοιχεία με μονό αύξοντα αριθμό και μαζί αυτά με ζυγό αύξοντα αριθμό. </a:t>
            </a:r>
            <a:endParaRPr lang="el-GR" dirty="0" smtClean="0"/>
          </a:p>
          <a:p>
            <a:r>
              <a:rPr lang="el-GR" dirty="0" smtClean="0"/>
              <a:t>Όταν </a:t>
            </a:r>
            <a:r>
              <a:rPr lang="el-GR" dirty="0"/>
              <a:t>αυτά απαντηθούν από ένα δείγμα ερωτώμενων υπολογίζεται ένας συντελεστής συσχέτισης ανάμεσα στις απαντήσεις στα δύο τμήματα του ερωτηματολογίου. Αυτός όταν προσεγγίζει τη μονάδα – γενικότερα αν είναι πάνω από 0,70 - δηλώνει την υψηλή εσωτερική συνάφεια.</a:t>
            </a:r>
          </a:p>
          <a:p>
            <a:endParaRPr lang="el-GR" dirty="0"/>
          </a:p>
        </p:txBody>
      </p:sp>
    </p:spTree>
    <p:extLst>
      <p:ext uri="{BB962C8B-B14F-4D97-AF65-F5344CB8AC3E}">
        <p14:creationId xmlns:p14="http://schemas.microsoft.com/office/powerpoint/2010/main" xmlns="" val="2325190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Εσωτερική συνέπεια (συνέχεια)</a:t>
            </a:r>
            <a:endParaRPr lang="el-GR" b="1" dirty="0"/>
          </a:p>
        </p:txBody>
      </p:sp>
      <p:sp>
        <p:nvSpPr>
          <p:cNvPr id="3" name="Θέση περιεχομένου 2"/>
          <p:cNvSpPr>
            <a:spLocks noGrp="1"/>
          </p:cNvSpPr>
          <p:nvPr>
            <p:ph idx="1"/>
          </p:nvPr>
        </p:nvSpPr>
        <p:spPr/>
        <p:txBody>
          <a:bodyPr>
            <a:normAutofit fontScale="92500" lnSpcReduction="10000"/>
          </a:bodyPr>
          <a:lstStyle/>
          <a:p>
            <a:r>
              <a:rPr lang="el-GR" dirty="0" smtClean="0"/>
              <a:t>Συντελεστής α </a:t>
            </a:r>
            <a:r>
              <a:rPr lang="el-GR" dirty="0"/>
              <a:t>του Cronbach. </a:t>
            </a:r>
            <a:endParaRPr lang="en-US" dirty="0" smtClean="0"/>
          </a:p>
          <a:p>
            <a:r>
              <a:rPr lang="el-GR" dirty="0" smtClean="0"/>
              <a:t>Παίρνει </a:t>
            </a:r>
            <a:r>
              <a:rPr lang="el-GR" dirty="0"/>
              <a:t>τιμές από –1 έως 1 και όσο περισσότερο πλησιάζει τη μονάδα τόσο περιγράφει ένα αξιόπιστο ερωτηματολόγιο ή κλίμακα αντίστοιχα. </a:t>
            </a:r>
            <a:endParaRPr lang="en-US" dirty="0" smtClean="0"/>
          </a:p>
          <a:p>
            <a:r>
              <a:rPr lang="el-GR" dirty="0" smtClean="0"/>
              <a:t>Συνήθως </a:t>
            </a:r>
            <a:r>
              <a:rPr lang="el-GR" dirty="0"/>
              <a:t>τιμές μεγαλύτερες του 0,70 θεωρούνται αποδεκτές. </a:t>
            </a:r>
            <a:endParaRPr lang="en-US" dirty="0" smtClean="0"/>
          </a:p>
          <a:p>
            <a:r>
              <a:rPr lang="el-GR" dirty="0" smtClean="0"/>
              <a:t>Αν </a:t>
            </a:r>
            <a:r>
              <a:rPr lang="el-GR" dirty="0"/>
              <a:t>είναι μικρότερος μπορούμε να ελέγξουμε με χρήση των ευρέως χρησιμοποιούμενων στατιστικών πακέτων, ποιο στοιχείο πρέπει να αφαιρεθεί ώστε να αυξηθεί το α του </a:t>
            </a:r>
            <a:r>
              <a:rPr lang="en-US" dirty="0" smtClean="0"/>
              <a:t>Cronbach</a:t>
            </a:r>
            <a:r>
              <a:rPr lang="el-GR" dirty="0" smtClean="0"/>
              <a:t>.</a:t>
            </a:r>
            <a:endParaRPr lang="en-US" dirty="0" smtClean="0"/>
          </a:p>
          <a:p>
            <a:endParaRPr lang="el-GR" dirty="0"/>
          </a:p>
        </p:txBody>
      </p:sp>
    </p:spTree>
    <p:extLst>
      <p:ext uri="{BB962C8B-B14F-4D97-AF65-F5344CB8AC3E}">
        <p14:creationId xmlns:p14="http://schemas.microsoft.com/office/powerpoint/2010/main" xmlns="" val="5019781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Στο μοντέλο μας</a:t>
            </a:r>
            <a:endParaRPr lang="el-GR" b="1" dirty="0"/>
          </a:p>
        </p:txBody>
      </p:sp>
      <p:sp>
        <p:nvSpPr>
          <p:cNvPr id="3" name="Θέση περιεχομένου 2"/>
          <p:cNvSpPr>
            <a:spLocks noGrp="1"/>
          </p:cNvSpPr>
          <p:nvPr>
            <p:ph idx="1"/>
          </p:nvPr>
        </p:nvSpPr>
        <p:spPr/>
        <p:txBody>
          <a:bodyPr>
            <a:normAutofit fontScale="77500" lnSpcReduction="20000"/>
          </a:bodyPr>
          <a:lstStyle/>
          <a:p>
            <a:r>
              <a:rPr lang="el-GR" dirty="0"/>
              <a:t>Για την κλίμακα που μετρά την Εκλαμβανόμενη ευκολία χρήσης, που περιγράφτηκε προηγουμένως, μπορούμε να υπολογίζουμε τον συντελεστή α του </a:t>
            </a:r>
            <a:r>
              <a:rPr lang="en-US" dirty="0"/>
              <a:t>Cronbach</a:t>
            </a:r>
            <a:r>
              <a:rPr lang="el-GR" dirty="0"/>
              <a:t>. </a:t>
            </a:r>
            <a:endParaRPr lang="el-GR" dirty="0" smtClean="0"/>
          </a:p>
          <a:p>
            <a:r>
              <a:rPr lang="el-GR" dirty="0" smtClean="0"/>
              <a:t>Το </a:t>
            </a:r>
            <a:r>
              <a:rPr lang="el-GR" dirty="0"/>
              <a:t>α του </a:t>
            </a:r>
            <a:r>
              <a:rPr lang="en-US" dirty="0"/>
              <a:t>Cronbach</a:t>
            </a:r>
            <a:r>
              <a:rPr lang="el-GR" dirty="0"/>
              <a:t> είναι ίσο με 0,861 που είναι μια αποδεκτή τιμή (&gt;0,70). </a:t>
            </a:r>
            <a:endParaRPr lang="el-GR" dirty="0" smtClean="0"/>
          </a:p>
          <a:p>
            <a:r>
              <a:rPr lang="el-GR" dirty="0" smtClean="0"/>
              <a:t>Για </a:t>
            </a:r>
            <a:r>
              <a:rPr lang="el-GR" dirty="0"/>
              <a:t>την Εκλαμβανόμενη Χρησιμότητα είναι ίσο με 0,924 και για την Στάση Απέναντι στη Χρήση είναι 0,872. </a:t>
            </a:r>
            <a:endParaRPr lang="el-GR" dirty="0" smtClean="0"/>
          </a:p>
          <a:p>
            <a:pPr algn="just"/>
            <a:r>
              <a:rPr lang="el-GR" dirty="0" smtClean="0"/>
              <a:t>Μερικές </a:t>
            </a:r>
            <a:r>
              <a:rPr lang="el-GR" dirty="0"/>
              <a:t>φορές υπολογίζουμε και το α του </a:t>
            </a:r>
            <a:r>
              <a:rPr lang="en-US" dirty="0"/>
              <a:t>Cronbach</a:t>
            </a:r>
            <a:r>
              <a:rPr lang="el-GR" dirty="0"/>
              <a:t> για το σύνολο των στοιχείων που λειτουργικοποιούν και τις τρεις έννοιες μαζί (ως συνολική αξιοπιστία του ερωτηματολογίου).</a:t>
            </a:r>
          </a:p>
          <a:p>
            <a:endParaRPr lang="el-GR" dirty="0"/>
          </a:p>
        </p:txBody>
      </p:sp>
    </p:spTree>
    <p:extLst>
      <p:ext uri="{BB962C8B-B14F-4D97-AF65-F5344CB8AC3E}">
        <p14:creationId xmlns:p14="http://schemas.microsoft.com/office/powerpoint/2010/main" xmlns="" val="1779157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Έλεγχος της </a:t>
            </a:r>
            <a:r>
              <a:rPr lang="el-GR" b="1" dirty="0" err="1" smtClean="0"/>
              <a:t>Μονοδιαστατικότητας</a:t>
            </a:r>
            <a:endParaRPr lang="el-GR" b="1" dirty="0"/>
          </a:p>
        </p:txBody>
      </p:sp>
      <p:sp>
        <p:nvSpPr>
          <p:cNvPr id="3" name="Θέση περιεχομένου 2"/>
          <p:cNvSpPr>
            <a:spLocks noGrp="1"/>
          </p:cNvSpPr>
          <p:nvPr>
            <p:ph idx="1"/>
          </p:nvPr>
        </p:nvSpPr>
        <p:spPr/>
        <p:txBody>
          <a:bodyPr>
            <a:normAutofit fontScale="92500"/>
          </a:bodyPr>
          <a:lstStyle/>
          <a:p>
            <a:pPr algn="just"/>
            <a:r>
              <a:rPr lang="el-GR" dirty="0"/>
              <a:t>Υλοποιείται με χρήση της Ανάλυσης Κυρίων Συνιστωσών (</a:t>
            </a:r>
            <a:r>
              <a:rPr lang="en-US" dirty="0"/>
              <a:t>Principal Components Analysis</a:t>
            </a:r>
            <a:r>
              <a:rPr lang="el-GR" dirty="0"/>
              <a:t>-</a:t>
            </a:r>
            <a:r>
              <a:rPr lang="en-US" dirty="0"/>
              <a:t>PCA</a:t>
            </a:r>
            <a:r>
              <a:rPr lang="el-GR" dirty="0"/>
              <a:t>) που συνοδεύεται από </a:t>
            </a:r>
            <a:r>
              <a:rPr lang="en-US" dirty="0"/>
              <a:t>Varimax</a:t>
            </a:r>
            <a:r>
              <a:rPr lang="el-GR" dirty="0"/>
              <a:t> περιστροφή των αξόνων </a:t>
            </a:r>
            <a:endParaRPr lang="en-US" dirty="0" smtClean="0"/>
          </a:p>
          <a:p>
            <a:pPr algn="just"/>
            <a:r>
              <a:rPr lang="el-GR" dirty="0"/>
              <a:t>Η μονοδιαστατικότητα ενός εργαλείου μέτρησης, δηλαδή του συνόλου των στοιχείων που λειτουργικοποιούν μια έννοια, δηλώνει ότι όλα τα στοιχεία συνθέτουν ένα εργαλείο, μία διάσταση για τη μέτρηση της έννοιας. </a:t>
            </a:r>
          </a:p>
        </p:txBody>
      </p:sp>
    </p:spTree>
    <p:extLst>
      <p:ext uri="{BB962C8B-B14F-4D97-AF65-F5344CB8AC3E}">
        <p14:creationId xmlns:p14="http://schemas.microsoft.com/office/powerpoint/2010/main" xmlns="" val="3784471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Η αξιοπιστία </a:t>
            </a:r>
            <a:r>
              <a:rPr lang="el-GR" b="1" dirty="0" smtClean="0"/>
              <a:t>ελέγχου-επανελέγχου</a:t>
            </a:r>
            <a:endParaRPr lang="el-GR" b="1" dirty="0"/>
          </a:p>
        </p:txBody>
      </p:sp>
      <p:sp>
        <p:nvSpPr>
          <p:cNvPr id="3" name="Θέση περιεχομένου 2"/>
          <p:cNvSpPr>
            <a:spLocks noGrp="1"/>
          </p:cNvSpPr>
          <p:nvPr>
            <p:ph idx="1"/>
          </p:nvPr>
        </p:nvSpPr>
        <p:spPr/>
        <p:txBody>
          <a:bodyPr>
            <a:normAutofit fontScale="62500" lnSpcReduction="20000"/>
          </a:bodyPr>
          <a:lstStyle/>
          <a:p>
            <a:r>
              <a:rPr lang="el-GR" dirty="0" smtClean="0"/>
              <a:t>Διανέμουμε δυο </a:t>
            </a:r>
            <a:r>
              <a:rPr lang="el-GR" dirty="0"/>
              <a:t>φορές το ερωτηματολόγιο στους ίδιους ερωτώμενους με μια χρονική απόσταση μεταξύ των δύο διανομών. Για κάθε ερωτώμενο μπορούμε να συγκρίνουμε αν ταυτίζονται ή αν διαφοροποιήθηκαν οι απαντήσεις του και πόσο. </a:t>
            </a:r>
            <a:r>
              <a:rPr lang="el-GR" dirty="0" smtClean="0"/>
              <a:t>Περιμένουμε </a:t>
            </a:r>
            <a:r>
              <a:rPr lang="el-GR" dirty="0"/>
              <a:t>οι ερωτώμενοι να </a:t>
            </a:r>
            <a:r>
              <a:rPr lang="el-GR" dirty="0" smtClean="0"/>
              <a:t>δώσουν </a:t>
            </a:r>
            <a:r>
              <a:rPr lang="el-GR" dirty="0"/>
              <a:t>αρκετά κοντινές μεταξύ </a:t>
            </a:r>
            <a:r>
              <a:rPr lang="el-GR" dirty="0" smtClean="0"/>
              <a:t>τους απαντήσεις. </a:t>
            </a:r>
          </a:p>
          <a:p>
            <a:r>
              <a:rPr lang="el-GR" dirty="0"/>
              <a:t>Α</a:t>
            </a:r>
            <a:r>
              <a:rPr lang="el-GR" dirty="0" smtClean="0"/>
              <a:t>υτού </a:t>
            </a:r>
            <a:r>
              <a:rPr lang="el-GR" dirty="0"/>
              <a:t>τους είδους της αξιοπιστία είναι πρακτικό να την ελέγχουμε σε μικρές πιλοτικές έρευνες.</a:t>
            </a:r>
          </a:p>
          <a:p>
            <a:r>
              <a:rPr lang="el-GR" dirty="0" smtClean="0"/>
              <a:t>Το </a:t>
            </a:r>
            <a:r>
              <a:rPr lang="el-GR" dirty="0"/>
              <a:t>χρονικό διάστημα που μεσολαβεί ανάμεσα στις δύο διανομές ερωτηματολογίων δεν πρέπει να είναι ούτε πολύ μικρό ούτε πολύ μεγάλο. </a:t>
            </a:r>
            <a:endParaRPr lang="el-GR" dirty="0" smtClean="0"/>
          </a:p>
          <a:p>
            <a:r>
              <a:rPr lang="el-GR" dirty="0" smtClean="0"/>
              <a:t>Δεν </a:t>
            </a:r>
            <a:r>
              <a:rPr lang="el-GR" dirty="0"/>
              <a:t>πρέπει να είναι πολύ μικρό ώστε να μειωθεί </a:t>
            </a:r>
            <a:r>
              <a:rPr lang="el-GR" dirty="0" smtClean="0"/>
              <a:t>η επίδραση </a:t>
            </a:r>
            <a:r>
              <a:rPr lang="el-GR" dirty="0"/>
              <a:t>εφαρμογής (</a:t>
            </a:r>
            <a:r>
              <a:rPr lang="en-US" dirty="0"/>
              <a:t>practice effect</a:t>
            </a:r>
            <a:r>
              <a:rPr lang="el-GR" dirty="0"/>
              <a:t>). Για να το εξαλείψουμε μπορούμε να αφήσουμε ένα λογικό διάστημα (10 με 15 ημέρες) ανάμεσα στις δύο διανομές. </a:t>
            </a:r>
          </a:p>
          <a:p>
            <a:r>
              <a:rPr lang="el-GR" dirty="0" smtClean="0"/>
              <a:t>Αν </a:t>
            </a:r>
            <a:r>
              <a:rPr lang="el-GR" dirty="0"/>
              <a:t>το χρονικό διάστημα ανάμεσα στις δύο διανομές είναι πολύ μεγάλο, μπορεί  αν έχουν συμβεί γεγονότα που αλλοιώνουν τις «περιβαλλοντικές» συνθήκες - το πλαίσιο στο οποίο λειτουργούν οι ερωτώμενοι και μπορεί αυτοί να διαφοροποιήσουν τις απαντήσεις τους.</a:t>
            </a:r>
          </a:p>
        </p:txBody>
      </p:sp>
    </p:spTree>
    <p:extLst>
      <p:ext uri="{BB962C8B-B14F-4D97-AF65-F5344CB8AC3E}">
        <p14:creationId xmlns:p14="http://schemas.microsoft.com/office/powerpoint/2010/main" xmlns="" val="7924880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Εναλλακτική Μορφή</a:t>
            </a:r>
          </a:p>
        </p:txBody>
      </p:sp>
      <p:sp>
        <p:nvSpPr>
          <p:cNvPr id="3" name="Θέση περιεχομένου 2"/>
          <p:cNvSpPr>
            <a:spLocks noGrp="1"/>
          </p:cNvSpPr>
          <p:nvPr>
            <p:ph idx="1"/>
          </p:nvPr>
        </p:nvSpPr>
        <p:spPr/>
        <p:txBody>
          <a:bodyPr>
            <a:normAutofit fontScale="70000" lnSpcReduction="20000"/>
          </a:bodyPr>
          <a:lstStyle/>
          <a:p>
            <a:r>
              <a:rPr lang="el-GR" dirty="0"/>
              <a:t>Συχνά, για να επιτύχουμε αμεροληψία χρησιμοποιούμε μια διαφοροποίηση του ερωτηματολογίου της δεύτερης διανομής. </a:t>
            </a:r>
            <a:endParaRPr lang="el-GR" dirty="0" smtClean="0"/>
          </a:p>
          <a:p>
            <a:r>
              <a:rPr lang="el-GR" dirty="0" smtClean="0"/>
              <a:t>Η </a:t>
            </a:r>
            <a:r>
              <a:rPr lang="el-GR" dirty="0"/>
              <a:t>διαφοροποίηση αυτή είναι γνωστή ως Εναλλακτική Μορφή. Πραγματοποιείται με τη διανομή του δεύτερου ερωτηματολογίου σε μια ελαφρώς διαφορετική μορφή από αυτό που δόθηκε την πρώτη φορά. </a:t>
            </a:r>
            <a:r>
              <a:rPr lang="el-GR" dirty="0" smtClean="0"/>
              <a:t> Με τους εξής τρόπους:</a:t>
            </a:r>
          </a:p>
          <a:p>
            <a:r>
              <a:rPr lang="el-GR" dirty="0" smtClean="0"/>
              <a:t>Αλλαγή </a:t>
            </a:r>
            <a:r>
              <a:rPr lang="el-GR" dirty="0"/>
              <a:t>της σειρά των ερωτήσεων.</a:t>
            </a:r>
          </a:p>
          <a:p>
            <a:r>
              <a:rPr lang="el-GR" dirty="0" smtClean="0"/>
              <a:t>Αλλαγή </a:t>
            </a:r>
            <a:r>
              <a:rPr lang="el-GR" dirty="0"/>
              <a:t>της σειράς των δυνατών απαντήσεων.</a:t>
            </a:r>
          </a:p>
          <a:p>
            <a:r>
              <a:rPr lang="el-GR" dirty="0" smtClean="0"/>
              <a:t>Αλλαγή </a:t>
            </a:r>
            <a:r>
              <a:rPr lang="el-GR" dirty="0"/>
              <a:t>της διατύπωσης των δυνατών απαντήσεων χωρίς αλλαγή του αρχικού τους νοήματος.</a:t>
            </a:r>
          </a:p>
          <a:p>
            <a:r>
              <a:rPr lang="el-GR" dirty="0" smtClean="0"/>
              <a:t>Αλλαγή </a:t>
            </a:r>
            <a:r>
              <a:rPr lang="el-GR" dirty="0"/>
              <a:t>της διατύπωσης της ερώτησης.</a:t>
            </a:r>
          </a:p>
          <a:p>
            <a:r>
              <a:rPr lang="el-GR" dirty="0" smtClean="0"/>
              <a:t>Η </a:t>
            </a:r>
            <a:r>
              <a:rPr lang="el-GR" dirty="0"/>
              <a:t>συμπλήρωση των ερωτηματολογίων δεν είναι σε τέτοιες περιπτώσεις ανώνυμη, αφού θα πρέπει οι απαντήσεις να συγκριθούν μεταξύ τους. </a:t>
            </a:r>
          </a:p>
          <a:p>
            <a:endParaRPr lang="el-GR" dirty="0"/>
          </a:p>
        </p:txBody>
      </p:sp>
    </p:spTree>
    <p:extLst>
      <p:ext uri="{BB962C8B-B14F-4D97-AF65-F5344CB8AC3E}">
        <p14:creationId xmlns:p14="http://schemas.microsoft.com/office/powerpoint/2010/main" xmlns="" val="737079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Η αξιοπιστία παράλληλης </a:t>
            </a:r>
            <a:r>
              <a:rPr lang="el-GR" b="1" dirty="0" smtClean="0"/>
              <a:t>μορφής</a:t>
            </a:r>
            <a:endParaRPr lang="el-GR" b="1" dirty="0"/>
          </a:p>
        </p:txBody>
      </p:sp>
      <p:sp>
        <p:nvSpPr>
          <p:cNvPr id="3" name="Θέση περιεχομένου 2"/>
          <p:cNvSpPr>
            <a:spLocks noGrp="1"/>
          </p:cNvSpPr>
          <p:nvPr>
            <p:ph idx="1"/>
          </p:nvPr>
        </p:nvSpPr>
        <p:spPr/>
        <p:txBody>
          <a:bodyPr>
            <a:normAutofit fontScale="70000" lnSpcReduction="20000"/>
          </a:bodyPr>
          <a:lstStyle/>
          <a:p>
            <a:r>
              <a:rPr lang="el-GR" dirty="0"/>
              <a:t>Η αξιοπιστία αυτή είναι μια αξιοπιστία διχοτόμησης η οποία μετριέται με το να χωρίσουμε τα στοιχεία του ερωτηματολογίου που απαρτίζουν μια ομάδα (ή μια κλίμακα) με κοινό περιεχόμενο, με τυχαίο τρόπο σε δύο ισοπληθή τμήματα. </a:t>
            </a:r>
            <a:endParaRPr lang="el-GR" dirty="0" smtClean="0"/>
          </a:p>
          <a:p>
            <a:r>
              <a:rPr lang="el-GR" dirty="0" smtClean="0"/>
              <a:t>Δημιουργούμε </a:t>
            </a:r>
            <a:r>
              <a:rPr lang="el-GR" dirty="0"/>
              <a:t>δύο ερωτηματολόγια παράλληλης μορφής: το ένα περιέχει το πρώτο μισό τμήμα της ομάδας (τις μισές κλίμακες -στοιχεία) και το δεύτερο ερωτηματολόγιο τις άλλες μισές. </a:t>
            </a:r>
            <a:endParaRPr lang="el-GR" dirty="0" smtClean="0"/>
          </a:p>
          <a:p>
            <a:r>
              <a:rPr lang="el-GR" dirty="0" smtClean="0"/>
              <a:t>Διανέμονται </a:t>
            </a:r>
            <a:r>
              <a:rPr lang="el-GR" dirty="0"/>
              <a:t>και τα δύο στο ίδιο σύνολο ερωτώμενων. Η υψηλή συσχέτιση (με συντελεστές </a:t>
            </a:r>
            <a:r>
              <a:rPr lang="en-US" dirty="0"/>
              <a:t>Pearson</a:t>
            </a:r>
            <a:r>
              <a:rPr lang="el-GR" dirty="0"/>
              <a:t>, </a:t>
            </a:r>
            <a:r>
              <a:rPr lang="en-US" dirty="0" err="1"/>
              <a:t>Sprearman</a:t>
            </a:r>
            <a:r>
              <a:rPr lang="el-GR" dirty="0"/>
              <a:t>, </a:t>
            </a:r>
            <a:r>
              <a:rPr lang="en-US" dirty="0"/>
              <a:t>Kendal</a:t>
            </a:r>
            <a:r>
              <a:rPr lang="el-GR" dirty="0"/>
              <a:t>, </a:t>
            </a:r>
            <a:r>
              <a:rPr lang="en-US" dirty="0"/>
              <a:t>Kappa </a:t>
            </a:r>
            <a:r>
              <a:rPr lang="el-GR" dirty="0"/>
              <a:t>ανάλογα με το είδος των μεταβλητών) ανάμεσα στις αντίστοιχες κλίμακες που αναφέρονται στα ισοδύναμα ερωτηματολόγια είναι ένδειξη υψηλής αξιοπιστίας. </a:t>
            </a:r>
            <a:endParaRPr lang="el-GR" dirty="0" smtClean="0"/>
          </a:p>
          <a:p>
            <a:r>
              <a:rPr lang="el-GR" dirty="0" smtClean="0"/>
              <a:t>Η </a:t>
            </a:r>
            <a:r>
              <a:rPr lang="el-GR" dirty="0"/>
              <a:t>συμπλήρωση των ερωτηματολογίων δεν είναι ανώνυμη, αφού θα πρέπει οι απαντήσεις να συγκριθούν μεταξύ τους. </a:t>
            </a:r>
          </a:p>
          <a:p>
            <a:endParaRPr lang="el-GR" dirty="0"/>
          </a:p>
        </p:txBody>
      </p:sp>
    </p:spTree>
    <p:extLst>
      <p:ext uri="{BB962C8B-B14F-4D97-AF65-F5344CB8AC3E}">
        <p14:creationId xmlns:p14="http://schemas.microsoft.com/office/powerpoint/2010/main" xmlns="" val="42359583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Η αξιοπιστία συμφωνίας δύο </a:t>
            </a:r>
            <a:r>
              <a:rPr lang="el-GR" b="1" dirty="0" smtClean="0"/>
              <a:t>βαθμολογητών</a:t>
            </a:r>
            <a:endParaRPr lang="el-GR" b="1" dirty="0"/>
          </a:p>
        </p:txBody>
      </p:sp>
      <p:sp>
        <p:nvSpPr>
          <p:cNvPr id="3" name="Θέση περιεχομένου 2"/>
          <p:cNvSpPr>
            <a:spLocks noGrp="1"/>
          </p:cNvSpPr>
          <p:nvPr>
            <p:ph idx="1"/>
          </p:nvPr>
        </p:nvSpPr>
        <p:spPr/>
        <p:txBody>
          <a:bodyPr>
            <a:normAutofit/>
          </a:bodyPr>
          <a:lstStyle/>
          <a:p>
            <a:r>
              <a:rPr lang="el-GR" sz="1800" dirty="0"/>
              <a:t>Δύο βαθμολογητές-ερευνητές αναλαμβάνουν να κωδικοποιήσουν ή να βαθμολογήσουν το ίδιο φαινόμενο με προσυμφωνημένες μονάδες ανάλυσης και κωδικοποίηση. </a:t>
            </a:r>
            <a:endParaRPr lang="el-GR" sz="1800" dirty="0" smtClean="0"/>
          </a:p>
          <a:p>
            <a:r>
              <a:rPr lang="el-GR" sz="1800" dirty="0"/>
              <a:t>Βαθμολογούν ανεξάρτητα ένα πλήθος από απαντήσεις υποκειμένων ως προς κάποια κλίμακα ή σύστημα </a:t>
            </a:r>
            <a:r>
              <a:rPr lang="el-GR" sz="1800" dirty="0" smtClean="0"/>
              <a:t>βαθμολόγησης. </a:t>
            </a:r>
          </a:p>
          <a:p>
            <a:r>
              <a:rPr lang="el-GR" sz="1800" dirty="0" smtClean="0"/>
              <a:t>Τα </a:t>
            </a:r>
            <a:r>
              <a:rPr lang="el-GR" sz="1800" dirty="0"/>
              <a:t>ευρήματα των δύο βαθμολογητών </a:t>
            </a:r>
            <a:r>
              <a:rPr lang="el-GR" sz="1800" dirty="0" smtClean="0"/>
              <a:t>συγκρίνονται </a:t>
            </a:r>
            <a:r>
              <a:rPr lang="el-GR" sz="1800" dirty="0"/>
              <a:t>συνήθως με τον συντελεστή συμφωνίας </a:t>
            </a:r>
            <a:r>
              <a:rPr lang="en-US" sz="1800" dirty="0"/>
              <a:t>Kappa</a:t>
            </a:r>
            <a:r>
              <a:rPr lang="el-GR" sz="1800" dirty="0"/>
              <a:t>. </a:t>
            </a:r>
          </a:p>
        </p:txBody>
      </p:sp>
      <p:graphicFrame>
        <p:nvGraphicFramePr>
          <p:cNvPr id="4" name="Πίνακας 3"/>
          <p:cNvGraphicFramePr>
            <a:graphicFrameLocks noGrp="1"/>
          </p:cNvGraphicFramePr>
          <p:nvPr>
            <p:extLst>
              <p:ext uri="{D42A27DB-BD31-4B8C-83A1-F6EECF244321}">
                <p14:modId xmlns:p14="http://schemas.microsoft.com/office/powerpoint/2010/main" xmlns="" val="4285409312"/>
              </p:ext>
            </p:extLst>
          </p:nvPr>
        </p:nvGraphicFramePr>
        <p:xfrm>
          <a:off x="1835696" y="4077075"/>
          <a:ext cx="5616624" cy="2088226"/>
        </p:xfrm>
        <a:graphic>
          <a:graphicData uri="http://schemas.openxmlformats.org/drawingml/2006/table">
            <a:tbl>
              <a:tblPr firstRow="1" firstCol="1" lastRow="1" lastCol="1" bandRow="1" bandCol="1">
                <a:tableStyleId>{5C22544A-7EE6-4342-B048-85BDC9FD1C3A}</a:tableStyleId>
              </a:tblPr>
              <a:tblGrid>
                <a:gridCol w="2428810"/>
                <a:gridCol w="3187814"/>
              </a:tblGrid>
              <a:tr h="298318">
                <a:tc>
                  <a:txBody>
                    <a:bodyPr/>
                    <a:lstStyle/>
                    <a:p>
                      <a:pPr algn="just">
                        <a:spcAft>
                          <a:spcPts val="0"/>
                        </a:spcAft>
                      </a:pPr>
                      <a:r>
                        <a:rPr lang="el-GR" sz="1600" dirty="0">
                          <a:effectLst/>
                        </a:rPr>
                        <a:t>Τιμή </a:t>
                      </a:r>
                      <a:r>
                        <a:rPr lang="en-US" sz="1600" dirty="0">
                          <a:effectLst/>
                        </a:rPr>
                        <a:t>kappa</a:t>
                      </a:r>
                      <a:endParaRPr lang="el-GR" sz="1600" dirty="0">
                        <a:effectLst/>
                        <a:latin typeface="Athens"/>
                        <a:ea typeface="Athens"/>
                        <a:cs typeface="Times New Roman"/>
                      </a:endParaRPr>
                    </a:p>
                  </a:txBody>
                  <a:tcPr marL="68580" marR="68580" marT="0" marB="0"/>
                </a:tc>
                <a:tc>
                  <a:txBody>
                    <a:bodyPr/>
                    <a:lstStyle/>
                    <a:p>
                      <a:pPr algn="just">
                        <a:spcAft>
                          <a:spcPts val="0"/>
                        </a:spcAft>
                      </a:pPr>
                      <a:r>
                        <a:rPr lang="el-GR" sz="1600">
                          <a:effectLst/>
                        </a:rPr>
                        <a:t>Βαθμός συμφωνίας μεταξύ κριτών</a:t>
                      </a:r>
                      <a:endParaRPr lang="el-GR" sz="1600">
                        <a:effectLst/>
                        <a:latin typeface="Athens"/>
                        <a:ea typeface="Athens"/>
                        <a:cs typeface="Times New Roman"/>
                      </a:endParaRPr>
                    </a:p>
                  </a:txBody>
                  <a:tcPr marL="68580" marR="68580" marT="0" marB="0"/>
                </a:tc>
              </a:tr>
              <a:tr h="298318">
                <a:tc>
                  <a:txBody>
                    <a:bodyPr/>
                    <a:lstStyle/>
                    <a:p>
                      <a:pPr algn="just">
                        <a:spcAft>
                          <a:spcPts val="0"/>
                        </a:spcAft>
                      </a:pPr>
                      <a:r>
                        <a:rPr lang="el-GR" sz="1600" dirty="0">
                          <a:effectLst/>
                        </a:rPr>
                        <a:t>0</a:t>
                      </a:r>
                      <a:endParaRPr lang="el-GR" sz="1600" dirty="0">
                        <a:effectLst/>
                        <a:latin typeface="Athens"/>
                        <a:ea typeface="Athens"/>
                        <a:cs typeface="Times New Roman"/>
                      </a:endParaRPr>
                    </a:p>
                  </a:txBody>
                  <a:tcPr marL="68580" marR="68580" marT="0" marB="0"/>
                </a:tc>
                <a:tc>
                  <a:txBody>
                    <a:bodyPr/>
                    <a:lstStyle/>
                    <a:p>
                      <a:pPr>
                        <a:spcAft>
                          <a:spcPts val="0"/>
                        </a:spcAft>
                      </a:pPr>
                      <a:r>
                        <a:rPr lang="el-GR" sz="1600" dirty="0">
                          <a:effectLst/>
                        </a:rPr>
                        <a:t>Καμία συμφωνία</a:t>
                      </a:r>
                      <a:endParaRPr lang="el-GR" sz="1600" dirty="0">
                        <a:effectLst/>
                        <a:latin typeface="Athens"/>
                        <a:ea typeface="Athens"/>
                        <a:cs typeface="Times New Roman"/>
                      </a:endParaRPr>
                    </a:p>
                  </a:txBody>
                  <a:tcPr marL="68580" marR="68580" marT="0" marB="0"/>
                </a:tc>
              </a:tr>
              <a:tr h="298318">
                <a:tc>
                  <a:txBody>
                    <a:bodyPr/>
                    <a:lstStyle/>
                    <a:p>
                      <a:pPr>
                        <a:spcAft>
                          <a:spcPts val="0"/>
                        </a:spcAft>
                      </a:pPr>
                      <a:r>
                        <a:rPr lang="el-GR" sz="1600" dirty="0">
                          <a:effectLst/>
                        </a:rPr>
                        <a:t>0,0-0,19</a:t>
                      </a:r>
                      <a:endParaRPr lang="el-GR" sz="1600" dirty="0">
                        <a:effectLst/>
                        <a:latin typeface="Athens"/>
                        <a:ea typeface="Athens"/>
                        <a:cs typeface="Times New Roman"/>
                      </a:endParaRPr>
                    </a:p>
                  </a:txBody>
                  <a:tcPr marL="68580" marR="68580" marT="0" marB="0"/>
                </a:tc>
                <a:tc>
                  <a:txBody>
                    <a:bodyPr/>
                    <a:lstStyle/>
                    <a:p>
                      <a:pPr>
                        <a:spcAft>
                          <a:spcPts val="0"/>
                        </a:spcAft>
                      </a:pPr>
                      <a:r>
                        <a:rPr lang="el-GR" sz="1600" dirty="0">
                          <a:effectLst/>
                        </a:rPr>
                        <a:t>Ελάχιστη συμφωνία</a:t>
                      </a:r>
                      <a:endParaRPr lang="el-GR" sz="1600" dirty="0">
                        <a:effectLst/>
                        <a:latin typeface="Athens"/>
                        <a:ea typeface="Athens"/>
                        <a:cs typeface="Times New Roman"/>
                      </a:endParaRPr>
                    </a:p>
                  </a:txBody>
                  <a:tcPr marL="68580" marR="68580" marT="0" marB="0"/>
                </a:tc>
              </a:tr>
              <a:tr h="298318">
                <a:tc>
                  <a:txBody>
                    <a:bodyPr/>
                    <a:lstStyle/>
                    <a:p>
                      <a:pPr>
                        <a:spcAft>
                          <a:spcPts val="0"/>
                        </a:spcAft>
                      </a:pPr>
                      <a:r>
                        <a:rPr lang="el-GR" sz="1600">
                          <a:effectLst/>
                        </a:rPr>
                        <a:t>0,20-0,39</a:t>
                      </a:r>
                      <a:endParaRPr lang="el-GR" sz="1600">
                        <a:effectLst/>
                        <a:latin typeface="Athens"/>
                        <a:ea typeface="Athens"/>
                        <a:cs typeface="Times New Roman"/>
                      </a:endParaRPr>
                    </a:p>
                  </a:txBody>
                  <a:tcPr marL="68580" marR="68580" marT="0" marB="0"/>
                </a:tc>
                <a:tc>
                  <a:txBody>
                    <a:bodyPr/>
                    <a:lstStyle/>
                    <a:p>
                      <a:pPr>
                        <a:spcAft>
                          <a:spcPts val="0"/>
                        </a:spcAft>
                      </a:pPr>
                      <a:r>
                        <a:rPr lang="el-GR" sz="1600" dirty="0">
                          <a:effectLst/>
                        </a:rPr>
                        <a:t>Μικρή συμφωνία</a:t>
                      </a:r>
                      <a:endParaRPr lang="el-GR" sz="1600" dirty="0">
                        <a:effectLst/>
                        <a:latin typeface="Athens"/>
                        <a:ea typeface="Athens"/>
                        <a:cs typeface="Times New Roman"/>
                      </a:endParaRPr>
                    </a:p>
                  </a:txBody>
                  <a:tcPr marL="68580" marR="68580" marT="0" marB="0"/>
                </a:tc>
              </a:tr>
              <a:tr h="298318">
                <a:tc>
                  <a:txBody>
                    <a:bodyPr/>
                    <a:lstStyle/>
                    <a:p>
                      <a:pPr>
                        <a:spcAft>
                          <a:spcPts val="0"/>
                        </a:spcAft>
                      </a:pPr>
                      <a:r>
                        <a:rPr lang="el-GR" sz="1600">
                          <a:effectLst/>
                        </a:rPr>
                        <a:t>0,4-0,59</a:t>
                      </a:r>
                      <a:endParaRPr lang="el-GR" sz="1600">
                        <a:effectLst/>
                        <a:latin typeface="Athens"/>
                        <a:ea typeface="Athens"/>
                        <a:cs typeface="Times New Roman"/>
                      </a:endParaRPr>
                    </a:p>
                  </a:txBody>
                  <a:tcPr marL="68580" marR="68580" marT="0" marB="0"/>
                </a:tc>
                <a:tc>
                  <a:txBody>
                    <a:bodyPr/>
                    <a:lstStyle/>
                    <a:p>
                      <a:pPr>
                        <a:spcAft>
                          <a:spcPts val="0"/>
                        </a:spcAft>
                      </a:pPr>
                      <a:r>
                        <a:rPr lang="el-GR" sz="1600" dirty="0">
                          <a:effectLst/>
                        </a:rPr>
                        <a:t>Μέτρια συμφωνία</a:t>
                      </a:r>
                      <a:endParaRPr lang="el-GR" sz="1600" dirty="0">
                        <a:effectLst/>
                        <a:latin typeface="Athens"/>
                        <a:ea typeface="Athens"/>
                        <a:cs typeface="Times New Roman"/>
                      </a:endParaRPr>
                    </a:p>
                  </a:txBody>
                  <a:tcPr marL="68580" marR="68580" marT="0" marB="0"/>
                </a:tc>
              </a:tr>
              <a:tr h="298318">
                <a:tc>
                  <a:txBody>
                    <a:bodyPr/>
                    <a:lstStyle/>
                    <a:p>
                      <a:pPr>
                        <a:spcAft>
                          <a:spcPts val="0"/>
                        </a:spcAft>
                      </a:pPr>
                      <a:r>
                        <a:rPr lang="el-GR" sz="1600">
                          <a:effectLst/>
                        </a:rPr>
                        <a:t>0,6-0,79</a:t>
                      </a:r>
                      <a:endParaRPr lang="el-GR" sz="1600">
                        <a:effectLst/>
                        <a:latin typeface="Athens"/>
                        <a:ea typeface="Athens"/>
                        <a:cs typeface="Times New Roman"/>
                      </a:endParaRPr>
                    </a:p>
                  </a:txBody>
                  <a:tcPr marL="68580" marR="68580" marT="0" marB="0"/>
                </a:tc>
                <a:tc>
                  <a:txBody>
                    <a:bodyPr/>
                    <a:lstStyle/>
                    <a:p>
                      <a:pPr>
                        <a:spcAft>
                          <a:spcPts val="0"/>
                        </a:spcAft>
                      </a:pPr>
                      <a:r>
                        <a:rPr lang="el-GR" sz="1600" dirty="0">
                          <a:effectLst/>
                        </a:rPr>
                        <a:t>Σημαντική συμφωνία</a:t>
                      </a:r>
                      <a:endParaRPr lang="el-GR" sz="1600" dirty="0">
                        <a:effectLst/>
                        <a:latin typeface="Athens"/>
                        <a:ea typeface="Athens"/>
                        <a:cs typeface="Times New Roman"/>
                      </a:endParaRPr>
                    </a:p>
                  </a:txBody>
                  <a:tcPr marL="68580" marR="68580" marT="0" marB="0"/>
                </a:tc>
              </a:tr>
              <a:tr h="298318">
                <a:tc>
                  <a:txBody>
                    <a:bodyPr/>
                    <a:lstStyle/>
                    <a:p>
                      <a:pPr>
                        <a:spcAft>
                          <a:spcPts val="0"/>
                        </a:spcAft>
                      </a:pPr>
                      <a:r>
                        <a:rPr lang="el-GR" sz="1600">
                          <a:effectLst/>
                        </a:rPr>
                        <a:t>0,8-1</a:t>
                      </a:r>
                      <a:endParaRPr lang="el-GR" sz="1600">
                        <a:effectLst/>
                        <a:latin typeface="Athens"/>
                        <a:ea typeface="Athens"/>
                        <a:cs typeface="Times New Roman"/>
                      </a:endParaRPr>
                    </a:p>
                  </a:txBody>
                  <a:tcPr marL="68580" marR="68580" marT="0" marB="0"/>
                </a:tc>
                <a:tc>
                  <a:txBody>
                    <a:bodyPr/>
                    <a:lstStyle/>
                    <a:p>
                      <a:pPr>
                        <a:spcAft>
                          <a:spcPts val="0"/>
                        </a:spcAft>
                      </a:pPr>
                      <a:r>
                        <a:rPr lang="el-GR" sz="1600" dirty="0">
                          <a:effectLst/>
                        </a:rPr>
                        <a:t>Σχεδόν απόλυτη συμφωνία</a:t>
                      </a:r>
                      <a:endParaRPr lang="el-GR" sz="1600" dirty="0">
                        <a:effectLst/>
                        <a:latin typeface="Athens"/>
                        <a:ea typeface="Athens"/>
                        <a:cs typeface="Times New Roman"/>
                      </a:endParaRPr>
                    </a:p>
                  </a:txBody>
                  <a:tcPr marL="68580" marR="68580" marT="0" marB="0"/>
                </a:tc>
              </a:tr>
            </a:tbl>
          </a:graphicData>
        </a:graphic>
      </p:graphicFrame>
    </p:spTree>
    <p:extLst>
      <p:ext uri="{BB962C8B-B14F-4D97-AF65-F5344CB8AC3E}">
        <p14:creationId xmlns:p14="http://schemas.microsoft.com/office/powerpoint/2010/main" xmlns="" val="25313826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smtClean="0"/>
              <a:t>Εγκυρότητα</a:t>
            </a:r>
            <a:endParaRPr lang="el-GR" b="1" dirty="0"/>
          </a:p>
        </p:txBody>
      </p:sp>
      <p:sp>
        <p:nvSpPr>
          <p:cNvPr id="3" name="Θέση περιεχομένου 2"/>
          <p:cNvSpPr>
            <a:spLocks noGrp="1"/>
          </p:cNvSpPr>
          <p:nvPr>
            <p:ph idx="1"/>
          </p:nvPr>
        </p:nvSpPr>
        <p:spPr/>
        <p:txBody>
          <a:bodyPr>
            <a:normAutofit fontScale="70000" lnSpcReduction="20000"/>
          </a:bodyPr>
          <a:lstStyle/>
          <a:p>
            <a:r>
              <a:rPr lang="el-GR" dirty="0" smtClean="0"/>
              <a:t>Ιδιότητα του </a:t>
            </a:r>
            <a:r>
              <a:rPr lang="el-GR" dirty="0"/>
              <a:t>εργαλείου μέτρησης, δηλαδή του ερωτηματολογίου, ή μέρους του, ή κάποιας κλίμακας, να μετρά σωστά αυτό που ισχυρίζεται ότι μετρά. </a:t>
            </a:r>
            <a:endParaRPr lang="en-US" dirty="0" smtClean="0"/>
          </a:p>
          <a:p>
            <a:r>
              <a:rPr lang="el-GR" dirty="0"/>
              <a:t>Σύμφωνα με την APA υπάρχουν τέσσερα είδη εγκυρότητας: περιεχομένου (</a:t>
            </a:r>
            <a:r>
              <a:rPr lang="el-GR" dirty="0" err="1"/>
              <a:t>content</a:t>
            </a:r>
            <a:r>
              <a:rPr lang="el-GR" dirty="0"/>
              <a:t>), σύμπτωσης-συμφωνίας (</a:t>
            </a:r>
            <a:r>
              <a:rPr lang="el-GR" dirty="0" err="1"/>
              <a:t>concurrent</a:t>
            </a:r>
            <a:r>
              <a:rPr lang="el-GR" dirty="0"/>
              <a:t>), πρόβλεψης (</a:t>
            </a:r>
            <a:r>
              <a:rPr lang="el-GR" dirty="0" err="1"/>
              <a:t>predictive</a:t>
            </a:r>
            <a:r>
              <a:rPr lang="el-GR" dirty="0"/>
              <a:t>) και μια γενική μορφή εγκυρότητας, η δομική εγκυρότητα (</a:t>
            </a:r>
            <a:r>
              <a:rPr lang="el-GR" dirty="0" err="1"/>
              <a:t>construct</a:t>
            </a:r>
            <a:r>
              <a:rPr lang="el-GR" dirty="0"/>
              <a:t> </a:t>
            </a:r>
            <a:r>
              <a:rPr lang="en-US" dirty="0"/>
              <a:t>validity</a:t>
            </a:r>
            <a:r>
              <a:rPr lang="el-GR" dirty="0"/>
              <a:t>). </a:t>
            </a:r>
            <a:endParaRPr lang="el-GR" dirty="0" smtClean="0"/>
          </a:p>
          <a:p>
            <a:r>
              <a:rPr lang="el-GR" dirty="0" smtClean="0"/>
              <a:t>H </a:t>
            </a:r>
            <a:r>
              <a:rPr lang="el-GR" dirty="0"/>
              <a:t>εγκυρότητα σύμπτωσης-συμφωνίας και πρόβλεψης αποτελούν μια γενικότερη κατηγορία που ονομάζεται εγκυρότητα κριτηρίου (</a:t>
            </a:r>
            <a:r>
              <a:rPr lang="el-GR" dirty="0" err="1"/>
              <a:t>criterion</a:t>
            </a:r>
            <a:r>
              <a:rPr lang="el-GR" dirty="0"/>
              <a:t>-</a:t>
            </a:r>
            <a:r>
              <a:rPr lang="el-GR" dirty="0" err="1"/>
              <a:t>related</a:t>
            </a:r>
            <a:r>
              <a:rPr lang="el-GR" dirty="0"/>
              <a:t> </a:t>
            </a:r>
            <a:r>
              <a:rPr lang="el-GR" dirty="0" err="1"/>
              <a:t>validity</a:t>
            </a:r>
            <a:r>
              <a:rPr lang="el-GR" dirty="0"/>
              <a:t>), γιατί προκειμένου να ελεγχθούν θα πρέπει να συγκριθούν τα ερωτηματολόγια της έρευνας για το αν συμφωνούν με άλλα </a:t>
            </a:r>
            <a:r>
              <a:rPr lang="el-GR" dirty="0" smtClean="0"/>
              <a:t>γνωστής </a:t>
            </a:r>
            <a:r>
              <a:rPr lang="el-GR" dirty="0"/>
              <a:t>εγκυρότητας, τα οποία και ονομάζονται κριτήρια. </a:t>
            </a:r>
            <a:endParaRPr lang="el-GR" dirty="0" smtClean="0"/>
          </a:p>
          <a:p>
            <a:r>
              <a:rPr lang="el-GR" dirty="0" smtClean="0"/>
              <a:t>Τέλος</a:t>
            </a:r>
            <a:r>
              <a:rPr lang="el-GR" dirty="0"/>
              <a:t>, υπάρχει και ένας άλλος τύπος εγκυρότητας που ονομάζεται φαινομενική (</a:t>
            </a:r>
            <a:r>
              <a:rPr lang="el-GR" dirty="0" err="1"/>
              <a:t>face</a:t>
            </a:r>
            <a:r>
              <a:rPr lang="el-GR" dirty="0"/>
              <a:t> </a:t>
            </a:r>
            <a:r>
              <a:rPr lang="el-GR" dirty="0" err="1"/>
              <a:t>validity</a:t>
            </a:r>
            <a:r>
              <a:rPr lang="el-GR" dirty="0" smtClean="0"/>
              <a:t>).</a:t>
            </a:r>
            <a:endParaRPr lang="el-GR" dirty="0"/>
          </a:p>
        </p:txBody>
      </p:sp>
    </p:spTree>
    <p:extLst>
      <p:ext uri="{BB962C8B-B14F-4D97-AF65-F5344CB8AC3E}">
        <p14:creationId xmlns:p14="http://schemas.microsoft.com/office/powerpoint/2010/main" xmlns="" val="25128869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Είδη εγκυρότητας</a:t>
            </a:r>
            <a:endParaRPr lang="el-GR" b="1" dirty="0"/>
          </a:p>
        </p:txBody>
      </p:sp>
      <p:sp>
        <p:nvSpPr>
          <p:cNvPr id="3" name="Θέση περιεχομένου 2"/>
          <p:cNvSpPr>
            <a:spLocks noGrp="1"/>
          </p:cNvSpPr>
          <p:nvPr>
            <p:ph idx="1"/>
          </p:nvPr>
        </p:nvSpPr>
        <p:spPr/>
        <p:txBody>
          <a:bodyPr>
            <a:normAutofit fontScale="70000" lnSpcReduction="20000"/>
          </a:bodyPr>
          <a:lstStyle/>
          <a:p>
            <a:r>
              <a:rPr lang="el-GR" dirty="0"/>
              <a:t>Η εγκυρότητα έχει πολλούς τύπους, που χωρίζονται σε δύο μεγάλες κατηγορίες:</a:t>
            </a:r>
          </a:p>
          <a:p>
            <a:endParaRPr lang="el-GR" dirty="0"/>
          </a:p>
          <a:p>
            <a:r>
              <a:rPr lang="el-GR" dirty="0"/>
              <a:t>Α) υποκειμενική εγκυρότητα, </a:t>
            </a:r>
          </a:p>
          <a:p>
            <a:r>
              <a:rPr lang="el-GR" dirty="0"/>
              <a:t>Β) εγκυρότητα κριτηρίου</a:t>
            </a:r>
            <a:r>
              <a:rPr lang="el-GR" dirty="0" smtClean="0"/>
              <a:t>.</a:t>
            </a:r>
            <a:endParaRPr lang="en-US" dirty="0" smtClean="0"/>
          </a:p>
          <a:p>
            <a:r>
              <a:rPr lang="el-GR" dirty="0"/>
              <a:t>Στην πρώτη κατηγορία ανήκουν η </a:t>
            </a:r>
            <a:r>
              <a:rPr lang="el-GR" i="1" dirty="0"/>
              <a:t>φαινομενική εγκυρότητα</a:t>
            </a:r>
            <a:r>
              <a:rPr lang="el-GR" dirty="0"/>
              <a:t> και η </a:t>
            </a:r>
            <a:r>
              <a:rPr lang="el-GR" i="1" dirty="0"/>
              <a:t>εγκυρότητα περιεχομένου</a:t>
            </a:r>
            <a:r>
              <a:rPr lang="el-GR" dirty="0"/>
              <a:t> και στη </a:t>
            </a:r>
            <a:r>
              <a:rPr lang="el-GR" i="1" dirty="0"/>
              <a:t>δεύτερη η εγκυρότητα πρόβλεψης, η εγκυρότητα σύμπτωσης-συμφωνίας, η εγκυρότητα σύγκλισης και η εγκυρότητα διάκρισης</a:t>
            </a:r>
            <a:r>
              <a:rPr lang="el-GR" dirty="0"/>
              <a:t>. Και όλοι αυτοί οι τύποι εγκυρότητας είναι μέρη της </a:t>
            </a:r>
            <a:r>
              <a:rPr lang="el-GR" i="1" dirty="0"/>
              <a:t>δομικής εγκυρότητας (</a:t>
            </a:r>
            <a:r>
              <a:rPr lang="en-US" i="1" dirty="0"/>
              <a:t>construct validity</a:t>
            </a:r>
            <a:r>
              <a:rPr lang="el-GR" i="1" dirty="0"/>
              <a:t>).</a:t>
            </a:r>
            <a:r>
              <a:rPr lang="el-GR" dirty="0"/>
              <a:t> </a:t>
            </a:r>
            <a:r>
              <a:rPr lang="el-GR" i="1" dirty="0"/>
              <a:t>Η δομική εγκυρότητα εκφράζει ότι το συμπέρασμα πώς η </a:t>
            </a:r>
            <a:r>
              <a:rPr lang="el-GR" i="1" dirty="0" err="1"/>
              <a:t>λειτουργικοποίησή</a:t>
            </a:r>
            <a:r>
              <a:rPr lang="el-GR" i="1" dirty="0"/>
              <a:t> μας αναπαριστά με ακρίβεια την έννοια ή δομή που μας ενδιαφέρει να μετρήσουμε, είναι αληθές.</a:t>
            </a:r>
            <a:endParaRPr lang="el-GR" dirty="0"/>
          </a:p>
          <a:p>
            <a:endParaRPr lang="el-GR" dirty="0"/>
          </a:p>
        </p:txBody>
      </p:sp>
    </p:spTree>
    <p:extLst>
      <p:ext uri="{BB962C8B-B14F-4D97-AF65-F5344CB8AC3E}">
        <p14:creationId xmlns:p14="http://schemas.microsoft.com/office/powerpoint/2010/main" xmlns="" val="27175418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b="1" dirty="0" smtClean="0"/>
              <a:t>Κεφάλαιο 6</a:t>
            </a:r>
            <a:endParaRPr lang="el-GR" b="1" dirty="0"/>
          </a:p>
        </p:txBody>
      </p:sp>
      <p:sp>
        <p:nvSpPr>
          <p:cNvPr id="3" name="Υπότιτλος 2"/>
          <p:cNvSpPr>
            <a:spLocks noGrp="1"/>
          </p:cNvSpPr>
          <p:nvPr>
            <p:ph type="subTitle" idx="1"/>
          </p:nvPr>
        </p:nvSpPr>
        <p:spPr/>
        <p:txBody>
          <a:bodyPr/>
          <a:lstStyle/>
          <a:p>
            <a:r>
              <a:rPr lang="el-GR" b="1" dirty="0"/>
              <a:t>Αξιοπιστία και Εγκυρότητα</a:t>
            </a:r>
          </a:p>
        </p:txBody>
      </p:sp>
    </p:spTree>
    <p:extLst>
      <p:ext uri="{BB962C8B-B14F-4D97-AF65-F5344CB8AC3E}">
        <p14:creationId xmlns:p14="http://schemas.microsoft.com/office/powerpoint/2010/main" xmlns="" val="10818222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Δομική εγκυρότητα</a:t>
            </a:r>
          </a:p>
        </p:txBody>
      </p:sp>
      <p:sp>
        <p:nvSpPr>
          <p:cNvPr id="3" name="Θέση περιεχομένου 2"/>
          <p:cNvSpPr>
            <a:spLocks noGrp="1"/>
          </p:cNvSpPr>
          <p:nvPr>
            <p:ph idx="1"/>
          </p:nvPr>
        </p:nvSpPr>
        <p:spPr/>
        <p:txBody>
          <a:bodyPr>
            <a:normAutofit fontScale="92500" lnSpcReduction="20000"/>
          </a:bodyPr>
          <a:lstStyle/>
          <a:p>
            <a:pPr marL="0" indent="0">
              <a:buNone/>
            </a:pPr>
            <a:r>
              <a:rPr lang="el-GR" b="1" dirty="0"/>
              <a:t>Α) υποκειμενική εγκυρότητα</a:t>
            </a:r>
            <a:endParaRPr lang="el-GR" dirty="0"/>
          </a:p>
          <a:p>
            <a:pPr lvl="0"/>
            <a:r>
              <a:rPr lang="el-GR" dirty="0"/>
              <a:t>φαινομενική εγκυρότητα </a:t>
            </a:r>
          </a:p>
          <a:p>
            <a:pPr lvl="0"/>
            <a:r>
              <a:rPr lang="el-GR" dirty="0"/>
              <a:t>εγκυρότητα περιεχομένου</a:t>
            </a:r>
          </a:p>
          <a:p>
            <a:endParaRPr lang="en-US" b="1" dirty="0" smtClean="0"/>
          </a:p>
          <a:p>
            <a:pPr marL="0" indent="0">
              <a:buNone/>
            </a:pPr>
            <a:r>
              <a:rPr lang="el-GR" b="1" dirty="0" smtClean="0"/>
              <a:t>Β</a:t>
            </a:r>
            <a:r>
              <a:rPr lang="el-GR" b="1" dirty="0"/>
              <a:t>) εγκυρότητα κριτηρίου</a:t>
            </a:r>
            <a:endParaRPr lang="el-GR" dirty="0"/>
          </a:p>
          <a:p>
            <a:pPr lvl="0"/>
            <a:r>
              <a:rPr lang="el-GR" dirty="0"/>
              <a:t>εγκυρότητα πρόβλεψης</a:t>
            </a:r>
          </a:p>
          <a:p>
            <a:pPr lvl="0"/>
            <a:r>
              <a:rPr lang="el-GR" dirty="0"/>
              <a:t>εγκυρότητα σύμπτωσης-συμφωνίας </a:t>
            </a:r>
          </a:p>
          <a:p>
            <a:pPr lvl="0"/>
            <a:r>
              <a:rPr lang="el-GR" dirty="0"/>
              <a:t>εγκυρότητα σύγκλισης </a:t>
            </a:r>
          </a:p>
          <a:p>
            <a:pPr lvl="0"/>
            <a:r>
              <a:rPr lang="el-GR" dirty="0"/>
              <a:t>εγκυρότητα διάκρισης.</a:t>
            </a:r>
          </a:p>
          <a:p>
            <a:endParaRPr lang="el-GR" dirty="0"/>
          </a:p>
        </p:txBody>
      </p:sp>
    </p:spTree>
    <p:extLst>
      <p:ext uri="{BB962C8B-B14F-4D97-AF65-F5344CB8AC3E}">
        <p14:creationId xmlns:p14="http://schemas.microsoft.com/office/powerpoint/2010/main" xmlns="" val="39630662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Η φαινομενική εγκυρότητα</a:t>
            </a:r>
          </a:p>
        </p:txBody>
      </p:sp>
      <p:sp>
        <p:nvSpPr>
          <p:cNvPr id="3" name="Θέση περιεχομένου 2"/>
          <p:cNvSpPr>
            <a:spLocks noGrp="1"/>
          </p:cNvSpPr>
          <p:nvPr>
            <p:ph idx="1"/>
          </p:nvPr>
        </p:nvSpPr>
        <p:spPr/>
        <p:txBody>
          <a:bodyPr/>
          <a:lstStyle/>
          <a:p>
            <a:r>
              <a:rPr lang="el-GR" dirty="0" smtClean="0"/>
              <a:t>Εκφράζει κατά </a:t>
            </a:r>
            <a:r>
              <a:rPr lang="el-GR" dirty="0"/>
              <a:t>πόσο ένα εργαλείο μέτρησης </a:t>
            </a:r>
            <a:r>
              <a:rPr lang="el-GR" i="1" dirty="0"/>
              <a:t>μάς φαίνεται</a:t>
            </a:r>
            <a:r>
              <a:rPr lang="el-GR" dirty="0"/>
              <a:t> ότι μετρά μια συγκεκριμένη </a:t>
            </a:r>
            <a:r>
              <a:rPr lang="el-GR" dirty="0" smtClean="0"/>
              <a:t>έννοια</a:t>
            </a:r>
            <a:endParaRPr lang="en-US" dirty="0" smtClean="0"/>
          </a:p>
          <a:p>
            <a:r>
              <a:rPr lang="el-GR" dirty="0"/>
              <a:t>Το προς διερεύνηση ερωτηματολόγιο διανέμεται σε ειδικούς αναγνώστες και ζητείται η γνώμη τους. Ουσιαστικά οι κριτές απαντούν αν το ερωτηματολόγιο τους φαίνεται κατάλληλο.</a:t>
            </a:r>
          </a:p>
        </p:txBody>
      </p:sp>
    </p:spTree>
    <p:extLst>
      <p:ext uri="{BB962C8B-B14F-4D97-AF65-F5344CB8AC3E}">
        <p14:creationId xmlns:p14="http://schemas.microsoft.com/office/powerpoint/2010/main" xmlns="" val="1993094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Η εγκυρότητα </a:t>
            </a:r>
            <a:r>
              <a:rPr lang="el-GR" b="1" dirty="0" smtClean="0"/>
              <a:t>περιεχομένου</a:t>
            </a:r>
            <a:endParaRPr lang="el-GR" b="1" dirty="0"/>
          </a:p>
        </p:txBody>
      </p:sp>
      <p:sp>
        <p:nvSpPr>
          <p:cNvPr id="3" name="Θέση περιεχομένου 2"/>
          <p:cNvSpPr>
            <a:spLocks noGrp="1"/>
          </p:cNvSpPr>
          <p:nvPr>
            <p:ph idx="1"/>
          </p:nvPr>
        </p:nvSpPr>
        <p:spPr/>
        <p:txBody>
          <a:bodyPr>
            <a:normAutofit fontScale="92500" lnSpcReduction="20000"/>
          </a:bodyPr>
          <a:lstStyle/>
          <a:p>
            <a:r>
              <a:rPr lang="el-GR" dirty="0" smtClean="0"/>
              <a:t>Ο βαθμός </a:t>
            </a:r>
            <a:r>
              <a:rPr lang="el-GR" dirty="0"/>
              <a:t>στον οποίο οι ερωτήσεις-στοιχεία μιας κλίμακας ή ενός ερωτηματολογίου αναπαριστούν και περιγράφουν επαρκώς το περιεχόμενο του φαινομένου που το ερωτηματολόγιο ή η κλίμακα καλείται να ερευνήσει.</a:t>
            </a:r>
          </a:p>
          <a:p>
            <a:r>
              <a:rPr lang="el-GR" dirty="0"/>
              <a:t>Η εγκυρότητα περιεχομένου δεν θα πρέπει να συγχέεται με τη φαινομενική </a:t>
            </a:r>
            <a:r>
              <a:rPr lang="el-GR" dirty="0" smtClean="0"/>
              <a:t>εγκυρότητα</a:t>
            </a:r>
            <a:endParaRPr lang="en-US" dirty="0" smtClean="0"/>
          </a:p>
          <a:p>
            <a:r>
              <a:rPr lang="el-GR" dirty="0"/>
              <a:t>Η εγκυρότητα περιεχομένου έχει να κάνει με τον έλεγχο της λειτουργικοποίησης σε σχέση με το περιεχόμενο που έχει μια έννοια</a:t>
            </a:r>
          </a:p>
        </p:txBody>
      </p:sp>
    </p:spTree>
    <p:extLst>
      <p:ext uri="{BB962C8B-B14F-4D97-AF65-F5344CB8AC3E}">
        <p14:creationId xmlns:p14="http://schemas.microsoft.com/office/powerpoint/2010/main" xmlns="" val="13616914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Η εγκυρότητα </a:t>
            </a:r>
            <a:r>
              <a:rPr lang="el-GR" b="1" dirty="0" smtClean="0"/>
              <a:t>πρόβλεψης</a:t>
            </a:r>
            <a:endParaRPr lang="el-GR" b="1" dirty="0"/>
          </a:p>
        </p:txBody>
      </p:sp>
      <p:sp>
        <p:nvSpPr>
          <p:cNvPr id="3" name="Θέση περιεχομένου 2"/>
          <p:cNvSpPr>
            <a:spLocks noGrp="1"/>
          </p:cNvSpPr>
          <p:nvPr>
            <p:ph idx="1"/>
          </p:nvPr>
        </p:nvSpPr>
        <p:spPr/>
        <p:txBody>
          <a:bodyPr>
            <a:normAutofit fontScale="92500" lnSpcReduction="10000"/>
          </a:bodyPr>
          <a:lstStyle/>
          <a:p>
            <a:r>
              <a:rPr lang="el-GR" dirty="0" smtClean="0"/>
              <a:t>Αναφέρεται στο </a:t>
            </a:r>
            <a:r>
              <a:rPr lang="el-GR" dirty="0"/>
              <a:t>ότι η λειτουργικοποίηση μιας έννοιας (δηλαδή ένα σύνολο στοιχείων που συνιστούν μια κλίμακα) μπορεί να προβλέψει συμπεριφορές που θεωρητικά φαίνεται ότι μπορεί να </a:t>
            </a:r>
            <a:r>
              <a:rPr lang="el-GR" dirty="0" smtClean="0"/>
              <a:t>προβλέψει</a:t>
            </a:r>
            <a:endParaRPr lang="en-US" dirty="0" smtClean="0"/>
          </a:p>
          <a:p>
            <a:r>
              <a:rPr lang="el-GR" dirty="0" smtClean="0"/>
              <a:t>Μετρά το </a:t>
            </a:r>
            <a:r>
              <a:rPr lang="el-GR" dirty="0"/>
              <a:t>βαθμό στον οποίο οι προβλέψεις και εκτιμήσεις που εξάγονται από τις ερωτήσεις στο υπό διερεύνηση ερωτηματολόγιο, επιβεβαιώνονται από τη μετέπειτα συμπεριφορά των υποκειμένων της έρευνας</a:t>
            </a:r>
          </a:p>
        </p:txBody>
      </p:sp>
    </p:spTree>
    <p:extLst>
      <p:ext uri="{BB962C8B-B14F-4D97-AF65-F5344CB8AC3E}">
        <p14:creationId xmlns:p14="http://schemas.microsoft.com/office/powerpoint/2010/main" xmlns="" val="27720353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Η εγκυρότητα </a:t>
            </a:r>
            <a:r>
              <a:rPr lang="el-GR" b="1" dirty="0" smtClean="0"/>
              <a:t>πρόβλεψης (συνέχεια)</a:t>
            </a:r>
            <a:endParaRPr lang="el-GR" b="1" dirty="0"/>
          </a:p>
        </p:txBody>
      </p:sp>
      <p:sp>
        <p:nvSpPr>
          <p:cNvPr id="3" name="Θέση περιεχομένου 2"/>
          <p:cNvSpPr>
            <a:spLocks noGrp="1"/>
          </p:cNvSpPr>
          <p:nvPr>
            <p:ph idx="1"/>
          </p:nvPr>
        </p:nvSpPr>
        <p:spPr/>
        <p:txBody>
          <a:bodyPr>
            <a:normAutofit fontScale="85000" lnSpcReduction="20000"/>
          </a:bodyPr>
          <a:lstStyle/>
          <a:p>
            <a:r>
              <a:rPr lang="el-GR" dirty="0"/>
              <a:t>α) </a:t>
            </a:r>
            <a:r>
              <a:rPr lang="el-GR" dirty="0" err="1"/>
              <a:t>Mέτρηση</a:t>
            </a:r>
            <a:r>
              <a:rPr lang="el-GR" dirty="0"/>
              <a:t> με το ερωτηματολόγιο μιας ομάδας υποκειμένων και υπολογισμός ενός συνολικού δείκτη για κάθε υποκείμενο. O δείκτης αυτός είναι συχνά το άθροισμα των απαντήσεων που έχει δώσει το υποκείμενο στις ερωτήσεις του ερωτηματολογίου. Σύμφωνα με το σκορ αυτό κάθε υποκείμενο χαρακτηρίζεται και προβλέπεται η συμπεριφορά του. </a:t>
            </a:r>
            <a:endParaRPr lang="el-GR" dirty="0" smtClean="0"/>
          </a:p>
          <a:p>
            <a:r>
              <a:rPr lang="el-GR" dirty="0" smtClean="0"/>
              <a:t>β</a:t>
            </a:r>
            <a:r>
              <a:rPr lang="el-GR" dirty="0"/>
              <a:t>) Παρατήρηση του υποκειμένου ώστε να εκδηλωθεί η συμπεριφορά του. </a:t>
            </a:r>
            <a:endParaRPr lang="el-GR" dirty="0" smtClean="0"/>
          </a:p>
          <a:p>
            <a:r>
              <a:rPr lang="el-GR" dirty="0" smtClean="0"/>
              <a:t>γ</a:t>
            </a:r>
            <a:r>
              <a:rPr lang="el-GR" dirty="0"/>
              <a:t>) Συσχέτιση του δείκτη-σκορ με τη συμπεριφορά ώστε να διαπιστωθεί αν ο δείκτης είχε προβλέψει τη συμπεριφορά. </a:t>
            </a:r>
          </a:p>
        </p:txBody>
      </p:sp>
    </p:spTree>
    <p:extLst>
      <p:ext uri="{BB962C8B-B14F-4D97-AF65-F5344CB8AC3E}">
        <p14:creationId xmlns:p14="http://schemas.microsoft.com/office/powerpoint/2010/main" xmlns="" val="23789187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Η εγκυρότητα </a:t>
            </a:r>
            <a:r>
              <a:rPr lang="el-GR" b="1" dirty="0" smtClean="0"/>
              <a:t>σύμπτωσης-συμφωνίας</a:t>
            </a:r>
            <a:endParaRPr lang="el-GR" b="1" dirty="0"/>
          </a:p>
        </p:txBody>
      </p:sp>
      <p:sp>
        <p:nvSpPr>
          <p:cNvPr id="3" name="Θέση περιεχομένου 2"/>
          <p:cNvSpPr>
            <a:spLocks noGrp="1"/>
          </p:cNvSpPr>
          <p:nvPr>
            <p:ph idx="1"/>
          </p:nvPr>
        </p:nvSpPr>
        <p:spPr/>
        <p:txBody>
          <a:bodyPr>
            <a:normAutofit fontScale="77500" lnSpcReduction="20000"/>
          </a:bodyPr>
          <a:lstStyle/>
          <a:p>
            <a:r>
              <a:rPr lang="el-GR" dirty="0"/>
              <a:t>Η εγκυρότητα συμφωνίας αναφέρεται στο ότι η λειτουργικοποίηση μιας έννοιας μπορεί να διακρίνει ομάδες υποκειμένων που θεωρητικά φαίνεται ότι μπορεί να διακρίνει. </a:t>
            </a:r>
            <a:endParaRPr lang="en-US" dirty="0" smtClean="0"/>
          </a:p>
          <a:p>
            <a:r>
              <a:rPr lang="el-GR" dirty="0" smtClean="0"/>
              <a:t> </a:t>
            </a:r>
            <a:r>
              <a:rPr lang="el-GR" dirty="0"/>
              <a:t>Ένα ερωτηματολόγιο που περιλαμβάνει ερωτήσεις σχετικά με την πρόθεση για χρήση ενός διαδικτυακού τόπου ηλεκτρονικής διακυβέρνησης, μπορεί να διακρίνει τους ερωτώμενους σε αυτούς που δεν προτίθενται να κάνουν χρήση και σε αυτούς που προτίθενται</a:t>
            </a:r>
            <a:r>
              <a:rPr lang="el-GR" dirty="0" smtClean="0"/>
              <a:t>.</a:t>
            </a:r>
            <a:endParaRPr lang="en-US" dirty="0" smtClean="0"/>
          </a:p>
          <a:p>
            <a:r>
              <a:rPr lang="el-GR" dirty="0" smtClean="0"/>
              <a:t>Αν </a:t>
            </a:r>
            <a:r>
              <a:rPr lang="el-GR" dirty="0"/>
              <a:t>πάρουμε δύο ομάδες ερωτώμενων, αυτούς που κάνουν χρήση και αυτούς που δεν κάνουν συχνή χρήση, θα πρέπει το ερωτηματολόγιο στην πρώτη ομάδα να δίνει υψηλότερα σκορ από ό,τι στη δεύτερη.</a:t>
            </a:r>
          </a:p>
          <a:p>
            <a:endParaRPr lang="el-GR" dirty="0"/>
          </a:p>
        </p:txBody>
      </p:sp>
    </p:spTree>
    <p:extLst>
      <p:ext uri="{BB962C8B-B14F-4D97-AF65-F5344CB8AC3E}">
        <p14:creationId xmlns:p14="http://schemas.microsoft.com/office/powerpoint/2010/main" xmlns="" val="19251845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Εγκυρότητα σύγκλισης και εγκυρότητα </a:t>
            </a:r>
            <a:r>
              <a:rPr lang="el-GR" b="1" dirty="0" smtClean="0"/>
              <a:t>διάκρισης</a:t>
            </a:r>
            <a:endParaRPr lang="el-GR" b="1" dirty="0"/>
          </a:p>
        </p:txBody>
      </p:sp>
      <p:sp>
        <p:nvSpPr>
          <p:cNvPr id="3" name="Θέση περιεχομένου 2"/>
          <p:cNvSpPr>
            <a:spLocks noGrp="1"/>
          </p:cNvSpPr>
          <p:nvPr>
            <p:ph idx="1"/>
          </p:nvPr>
        </p:nvSpPr>
        <p:spPr/>
        <p:txBody>
          <a:bodyPr>
            <a:normAutofit fontScale="85000" lnSpcReduction="20000"/>
          </a:bodyPr>
          <a:lstStyle/>
          <a:p>
            <a:r>
              <a:rPr lang="el-GR" dirty="0"/>
              <a:t>Η εγκυρότητα σύγκλισης αναφέρεται στο ότι η λειτουργικοποίηση που χρησιμοποιούμε συγκλίνει με άλλες </a:t>
            </a:r>
            <a:r>
              <a:rPr lang="el-GR" dirty="0" err="1"/>
              <a:t>λειτουργικοποιήσεις</a:t>
            </a:r>
            <a:r>
              <a:rPr lang="el-GR" dirty="0"/>
              <a:t> που είναι έγκυρες και θεωρούνται παρόμοιες με αυτήν που ελέγχεται</a:t>
            </a:r>
            <a:r>
              <a:rPr lang="el-GR" dirty="0" smtClean="0"/>
              <a:t>.</a:t>
            </a:r>
            <a:endParaRPr lang="en-US" dirty="0" smtClean="0"/>
          </a:p>
          <a:p>
            <a:r>
              <a:rPr lang="el-GR" dirty="0"/>
              <a:t>Η εγκυρότητα διάκρισης αναφέρεται στην ιδιότητα ότι η λειτουργικοποίηση που εξετάζουμε διαφοροποιείται από άλλες </a:t>
            </a:r>
            <a:r>
              <a:rPr lang="el-GR" dirty="0" err="1"/>
              <a:t>λειτουργικοποιήσεις</a:t>
            </a:r>
            <a:r>
              <a:rPr lang="el-GR" dirty="0"/>
              <a:t> με τις οποίες δεν θα έπρεπε να εμφανίζει </a:t>
            </a:r>
            <a:r>
              <a:rPr lang="el-GR" dirty="0" smtClean="0"/>
              <a:t>ομοιότητες</a:t>
            </a:r>
            <a:r>
              <a:rPr lang="en-US" dirty="0" smtClean="0"/>
              <a:t>.</a:t>
            </a:r>
          </a:p>
          <a:p>
            <a:r>
              <a:rPr lang="el-GR" dirty="0"/>
              <a:t>Η εγκυρότητα σύγκλισης και η εγκυρότητα διάκρισης είναι υποκατηγορίες της δομικής εγκυρότητας. Πρέπει να τονιστεί ότι και οι δύο κατηγορίες θα πρέπει να ελέγχονται μαζί και όχι μόνο η μία από τις δύο. </a:t>
            </a:r>
          </a:p>
        </p:txBody>
      </p:sp>
    </p:spTree>
    <p:extLst>
      <p:ext uri="{BB962C8B-B14F-4D97-AF65-F5344CB8AC3E}">
        <p14:creationId xmlns:p14="http://schemas.microsoft.com/office/powerpoint/2010/main" xmlns="" val="23946910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Περιεχόμενα</a:t>
            </a:r>
            <a:endParaRPr lang="el-GR" b="1" dirty="0"/>
          </a:p>
        </p:txBody>
      </p:sp>
      <p:sp>
        <p:nvSpPr>
          <p:cNvPr id="3" name="Θέση περιεχομένου 2"/>
          <p:cNvSpPr>
            <a:spLocks noGrp="1"/>
          </p:cNvSpPr>
          <p:nvPr>
            <p:ph idx="1"/>
          </p:nvPr>
        </p:nvSpPr>
        <p:spPr/>
        <p:txBody>
          <a:bodyPr>
            <a:normAutofit fontScale="62500" lnSpcReduction="20000"/>
          </a:bodyPr>
          <a:lstStyle/>
          <a:p>
            <a:r>
              <a:rPr lang="el-GR" dirty="0"/>
              <a:t>Αξιοπιστία</a:t>
            </a:r>
          </a:p>
          <a:p>
            <a:r>
              <a:rPr lang="el-GR" dirty="0"/>
              <a:t>Η αξιοπιστία εσωτερικής συνέπειας-συνοχής</a:t>
            </a:r>
          </a:p>
          <a:p>
            <a:r>
              <a:rPr lang="el-GR" dirty="0"/>
              <a:t>Έλεγχος της Μονοδιαστατικότητας</a:t>
            </a:r>
          </a:p>
          <a:p>
            <a:r>
              <a:rPr lang="el-GR" dirty="0"/>
              <a:t>Η αξιοπιστία ελέγχου-επανελέγχου</a:t>
            </a:r>
          </a:p>
          <a:p>
            <a:r>
              <a:rPr lang="el-GR" dirty="0"/>
              <a:t>Η αξιοπιστία παράλληλης μορφής</a:t>
            </a:r>
          </a:p>
          <a:p>
            <a:r>
              <a:rPr lang="en-US" dirty="0"/>
              <a:t>H </a:t>
            </a:r>
            <a:r>
              <a:rPr lang="el-GR" dirty="0"/>
              <a:t>αξιοπιστία συμφωνίας δύο βαθμολογητών</a:t>
            </a:r>
          </a:p>
          <a:p>
            <a:r>
              <a:rPr lang="el-GR" dirty="0"/>
              <a:t>Εγκυρότητα</a:t>
            </a:r>
          </a:p>
          <a:p>
            <a:r>
              <a:rPr lang="el-GR" dirty="0"/>
              <a:t>Η υποκειμενική εγκυρότητα</a:t>
            </a:r>
          </a:p>
          <a:p>
            <a:r>
              <a:rPr lang="el-GR" dirty="0"/>
              <a:t>Η φαινομενική εγκυρότητα</a:t>
            </a:r>
          </a:p>
          <a:p>
            <a:r>
              <a:rPr lang="el-GR" dirty="0"/>
              <a:t>Η εγκυρότητα περιεχομένου</a:t>
            </a:r>
          </a:p>
          <a:p>
            <a:r>
              <a:rPr lang="el-GR" dirty="0"/>
              <a:t>Η εγκυρότητα κριτηρίου</a:t>
            </a:r>
          </a:p>
          <a:p>
            <a:r>
              <a:rPr lang="el-GR" dirty="0"/>
              <a:t>Η εγκυρότητα πρόβλεψης</a:t>
            </a:r>
          </a:p>
          <a:p>
            <a:r>
              <a:rPr lang="el-GR" dirty="0"/>
              <a:t>Η εγκυρότητα σύμπτωσης-συμφωνίας</a:t>
            </a:r>
          </a:p>
          <a:p>
            <a:r>
              <a:rPr lang="el-GR"/>
              <a:t>Εγκυρότητα σύγκλισης και εγκυρότητα διάκρισης</a:t>
            </a:r>
          </a:p>
          <a:p>
            <a:pPr marL="0" indent="0">
              <a:buNone/>
            </a:pPr>
            <a:endParaRPr lang="el-GR" dirty="0"/>
          </a:p>
        </p:txBody>
      </p:sp>
    </p:spTree>
    <p:extLst>
      <p:ext uri="{BB962C8B-B14F-4D97-AF65-F5344CB8AC3E}">
        <p14:creationId xmlns:p14="http://schemas.microsoft.com/office/powerpoint/2010/main" xmlns="" val="27762901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Autofit/>
          </a:bodyPr>
          <a:lstStyle/>
          <a:p>
            <a:r>
              <a:rPr lang="el-GR" sz="2800" b="1" dirty="0"/>
              <a:t>Μια περιορισμένη εκδοχή του βασικού Μοντέλο Αποδοχής – Υιοθέτησης Τεχνολογίας (ΤΑΜ</a:t>
            </a:r>
            <a:r>
              <a:rPr lang="el-GR" sz="2800" b="1" dirty="0" smtClean="0"/>
              <a:t>)</a:t>
            </a:r>
            <a:r>
              <a:rPr lang="en-US" sz="2800" b="1" dirty="0" smtClean="0"/>
              <a:t> </a:t>
            </a:r>
            <a:r>
              <a:rPr lang="el-GR" sz="2800" b="1" dirty="0" smtClean="0"/>
              <a:t>για τη μελέτη της υιοθέτησης </a:t>
            </a:r>
            <a:r>
              <a:rPr lang="el-GR" sz="2800" b="1" dirty="0" err="1" smtClean="0"/>
              <a:t>Ηλ</a:t>
            </a:r>
            <a:r>
              <a:rPr lang="el-GR" sz="2800" b="1" dirty="0" smtClean="0"/>
              <a:t>. Διακυβέρνησης</a:t>
            </a:r>
            <a:endParaRPr lang="el-GR" sz="2800" b="1" dirty="0"/>
          </a:p>
        </p:txBody>
      </p:sp>
      <p:pic>
        <p:nvPicPr>
          <p:cNvPr id="4" name="Θέση περιεχομένου 3"/>
          <p:cNvPicPr>
            <a:picLocks noGrp="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744074" y="1920181"/>
            <a:ext cx="7655851" cy="3886000"/>
          </a:xfrm>
          <a:prstGeom prst="rect">
            <a:avLst/>
          </a:prstGeom>
          <a:noFill/>
          <a:ln>
            <a:noFill/>
          </a:ln>
        </p:spPr>
      </p:pic>
    </p:spTree>
    <p:extLst>
      <p:ext uri="{BB962C8B-B14F-4D97-AF65-F5344CB8AC3E}">
        <p14:creationId xmlns:p14="http://schemas.microsoft.com/office/powerpoint/2010/main" xmlns="" val="15799052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Για το μοντέλο</a:t>
            </a:r>
            <a:endParaRPr lang="el-GR" b="1" dirty="0"/>
          </a:p>
        </p:txBody>
      </p:sp>
      <p:sp>
        <p:nvSpPr>
          <p:cNvPr id="3" name="Θέση περιεχομένου 2"/>
          <p:cNvSpPr>
            <a:spLocks noGrp="1"/>
          </p:cNvSpPr>
          <p:nvPr>
            <p:ph idx="1"/>
          </p:nvPr>
        </p:nvSpPr>
        <p:spPr/>
        <p:txBody>
          <a:bodyPr>
            <a:noAutofit/>
          </a:bodyPr>
          <a:lstStyle/>
          <a:p>
            <a:r>
              <a:rPr lang="el-GR" sz="2100" dirty="0" smtClean="0"/>
              <a:t>Διάγραμμα</a:t>
            </a:r>
            <a:r>
              <a:rPr lang="en-US" sz="2100" dirty="0" smtClean="0"/>
              <a:t> </a:t>
            </a:r>
            <a:r>
              <a:rPr lang="el-GR" sz="2100" dirty="0" smtClean="0"/>
              <a:t>διαδρομών </a:t>
            </a:r>
            <a:r>
              <a:rPr lang="el-GR" sz="2100" dirty="0"/>
              <a:t>που εμφανίζει δύο χαρακτηριστικές ιδιότητες: </a:t>
            </a:r>
            <a:endParaRPr lang="el-GR" sz="2100" dirty="0" smtClean="0"/>
          </a:p>
          <a:p>
            <a:r>
              <a:rPr lang="el-GR" sz="2100" dirty="0" smtClean="0"/>
              <a:t>1</a:t>
            </a:r>
            <a:r>
              <a:rPr lang="el-GR" sz="2100" dirty="0"/>
              <a:t>) παρουσιάζει τρεις έννοιες του μοντέλου </a:t>
            </a:r>
            <a:r>
              <a:rPr lang="en-US" sz="2100" dirty="0"/>
              <a:t>TAM </a:t>
            </a:r>
            <a:r>
              <a:rPr lang="el-GR" sz="2100" dirty="0"/>
              <a:t>και 2)  τις συνδέει με βέλη για να δηλώσει πώς η μία επηρεάζει την άλλη. </a:t>
            </a:r>
            <a:endParaRPr lang="el-GR" sz="2100" dirty="0" smtClean="0"/>
          </a:p>
          <a:p>
            <a:r>
              <a:rPr lang="el-GR" sz="2100" dirty="0" smtClean="0"/>
              <a:t>Προϋποθέτει ότι </a:t>
            </a:r>
            <a:r>
              <a:rPr lang="el-GR" sz="2100" dirty="0"/>
              <a:t>οι έννοιες μπορούν να μετρηθούν και </a:t>
            </a:r>
            <a:r>
              <a:rPr lang="el-GR" sz="2100" dirty="0" smtClean="0"/>
              <a:t>υπονοεί </a:t>
            </a:r>
            <a:r>
              <a:rPr lang="el-GR" sz="2100" dirty="0"/>
              <a:t>ότι μπορούμε να υπολογίσουμε με ποιον τρόπο οι έννοιες αυτές μπορούν να παίξουν ρόλους αιτίων και </a:t>
            </a:r>
            <a:r>
              <a:rPr lang="el-GR" sz="2100" dirty="0" smtClean="0"/>
              <a:t>αποτελέσματος. </a:t>
            </a:r>
            <a:endParaRPr lang="el-GR" sz="2100" dirty="0"/>
          </a:p>
          <a:p>
            <a:pPr marL="0" indent="0">
              <a:buNone/>
            </a:pPr>
            <a:r>
              <a:rPr lang="el-GR" sz="2100" i="1" dirty="0" smtClean="0"/>
              <a:t>Ορισμοί </a:t>
            </a:r>
            <a:r>
              <a:rPr lang="el-GR" sz="2100" i="1" dirty="0"/>
              <a:t>και διευκρινήσεις για το παραπάνω μοντέλο: </a:t>
            </a:r>
            <a:endParaRPr lang="el-GR" sz="2100" dirty="0"/>
          </a:p>
          <a:p>
            <a:pPr lvl="0"/>
            <a:r>
              <a:rPr lang="el-GR" sz="2100" dirty="0"/>
              <a:t>Προσλαμβανόμενη Ευκολία Χρήσης: πρόκειται για το βαθμό ευκολίας της χρήσης του συστήματος όπως τον αντιλαμβάνεται ο χρήστης.</a:t>
            </a:r>
          </a:p>
          <a:p>
            <a:pPr lvl="0"/>
            <a:r>
              <a:rPr lang="el-GR" sz="2100" dirty="0"/>
              <a:t>Προσλαμβανόμενη Χρησιμότητα: πρόκειται για το βαθμό χρησιμότητας του συστήματος όπως τον αντιλαμβάνεται ο χρήστης.</a:t>
            </a:r>
          </a:p>
          <a:p>
            <a:pPr lvl="0"/>
            <a:r>
              <a:rPr lang="el-GR" sz="2100" dirty="0"/>
              <a:t>Στάση Απέναντι στη Χρήση: πρόκειται για την γενική στάση του χρήστη να χρησιμοποιήσει το σύστημα.</a:t>
            </a:r>
          </a:p>
          <a:p>
            <a:pPr marL="0" indent="0">
              <a:buNone/>
            </a:pPr>
            <a:endParaRPr lang="el-GR" sz="2100" dirty="0"/>
          </a:p>
        </p:txBody>
      </p:sp>
    </p:spTree>
    <p:extLst>
      <p:ext uri="{BB962C8B-B14F-4D97-AF65-F5344CB8AC3E}">
        <p14:creationId xmlns:p14="http://schemas.microsoft.com/office/powerpoint/2010/main" xmlns="" val="33162630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Μεταβλητές του μοντέλου</a:t>
            </a:r>
            <a:endParaRPr lang="el-GR" b="1" dirty="0"/>
          </a:p>
        </p:txBody>
      </p:sp>
      <p:sp>
        <p:nvSpPr>
          <p:cNvPr id="3" name="Θέση περιεχομένου 2"/>
          <p:cNvSpPr>
            <a:spLocks noGrp="1"/>
          </p:cNvSpPr>
          <p:nvPr>
            <p:ph idx="1"/>
          </p:nvPr>
        </p:nvSpPr>
        <p:spPr/>
        <p:txBody>
          <a:bodyPr>
            <a:normAutofit fontScale="77500" lnSpcReduction="20000"/>
          </a:bodyPr>
          <a:lstStyle/>
          <a:p>
            <a:pPr marL="0" indent="0">
              <a:buNone/>
            </a:pPr>
            <a:r>
              <a:rPr lang="el-GR" u="sng" dirty="0"/>
              <a:t>Εκλαμβανόμενη ευκολία χρήσης. </a:t>
            </a:r>
            <a:r>
              <a:rPr lang="el-GR" dirty="0"/>
              <a:t> Η </a:t>
            </a:r>
            <a:r>
              <a:rPr lang="el-GR" dirty="0" err="1"/>
              <a:t>λειτουργικοποίησή</a:t>
            </a:r>
            <a:r>
              <a:rPr lang="el-GR" dirty="0"/>
              <a:t> της περιλαμβάνει χρήση των παρακάτω κλιμάκων </a:t>
            </a:r>
            <a:r>
              <a:rPr lang="en-US" dirty="0"/>
              <a:t>Likert</a:t>
            </a:r>
            <a:r>
              <a:rPr lang="el-GR" dirty="0"/>
              <a:t>.</a:t>
            </a:r>
            <a:r>
              <a:rPr lang="el-GR" u="sng" dirty="0"/>
              <a:t> </a:t>
            </a:r>
            <a:endParaRPr lang="el-GR" dirty="0"/>
          </a:p>
          <a:p>
            <a:pPr lvl="0"/>
            <a:r>
              <a:rPr lang="el-GR" dirty="0"/>
              <a:t>Η χρήση ενός δικτυακού τόπου ηλεκτρονικής διακυβέρνησης είναι εύκολη</a:t>
            </a:r>
          </a:p>
          <a:p>
            <a:pPr lvl="0"/>
            <a:r>
              <a:rPr lang="el-GR" dirty="0"/>
              <a:t>Η αλληλεπίδρασή μου με δικτυακούς τόπους ηλεκτρονικής διακυβέρνησης είναι ξεκάθαρη και κατανοητή</a:t>
            </a:r>
          </a:p>
          <a:p>
            <a:pPr lvl="0"/>
            <a:r>
              <a:rPr lang="el-GR" dirty="0"/>
              <a:t>Βρίσκω ότι οι περισσότεροι δικτυακοί τόποι ηλεκτρονικής διακυβέρνησης είναι ευέλικτοι στην αλληλεπίδραση μαζί μου</a:t>
            </a:r>
          </a:p>
          <a:p>
            <a:pPr lvl="0"/>
            <a:r>
              <a:rPr lang="el-GR" dirty="0"/>
              <a:t>Είναι εύκολο για μένα να αποκτήσω τις δεξιότητες  να χρησιμοποιώ ένα δικτυακό τόπο ηλεκτρονικής διακυβέρνησης</a:t>
            </a:r>
          </a:p>
          <a:p>
            <a:endParaRPr lang="el-GR" dirty="0"/>
          </a:p>
        </p:txBody>
      </p:sp>
    </p:spTree>
    <p:extLst>
      <p:ext uri="{BB962C8B-B14F-4D97-AF65-F5344CB8AC3E}">
        <p14:creationId xmlns:p14="http://schemas.microsoft.com/office/powerpoint/2010/main" xmlns="" val="2676621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Μεταβλητές του μοντέλου</a:t>
            </a:r>
          </a:p>
        </p:txBody>
      </p:sp>
      <p:sp>
        <p:nvSpPr>
          <p:cNvPr id="3" name="Θέση περιεχομένου 2"/>
          <p:cNvSpPr>
            <a:spLocks noGrp="1"/>
          </p:cNvSpPr>
          <p:nvPr>
            <p:ph idx="1"/>
          </p:nvPr>
        </p:nvSpPr>
        <p:spPr/>
        <p:txBody>
          <a:bodyPr>
            <a:normAutofit fontScale="70000" lnSpcReduction="20000"/>
          </a:bodyPr>
          <a:lstStyle/>
          <a:p>
            <a:pPr marL="0" indent="0">
              <a:buNone/>
            </a:pPr>
            <a:r>
              <a:rPr lang="el-GR" u="sng" dirty="0"/>
              <a:t>Εκλαμβανόμενη χρησιμότητα .</a:t>
            </a:r>
            <a:r>
              <a:rPr lang="el-GR" dirty="0"/>
              <a:t> Η </a:t>
            </a:r>
            <a:r>
              <a:rPr lang="el-GR" dirty="0" err="1"/>
              <a:t>λειτουργικοποίησή</a:t>
            </a:r>
            <a:r>
              <a:rPr lang="el-GR" dirty="0"/>
              <a:t> της περιλαμβάνει χρήση των παρακάτω κλιμάκων </a:t>
            </a:r>
            <a:r>
              <a:rPr lang="en-US" dirty="0"/>
              <a:t>Likert</a:t>
            </a:r>
            <a:r>
              <a:rPr lang="el-GR" dirty="0"/>
              <a:t>.</a:t>
            </a:r>
          </a:p>
          <a:p>
            <a:pPr lvl="0"/>
            <a:r>
              <a:rPr lang="el-GR" dirty="0"/>
              <a:t>Η χρήση ενός δικτυακού τόπου ηλεκτρονικής διακυβέρνησης μου επιτρέπει να κάνω δουλειές σε οποιαδήποτε χρονική στιγμή και εκτός ωραρίου λειτουργίας των Δημόσιων Υπηρεσιών</a:t>
            </a:r>
          </a:p>
          <a:p>
            <a:pPr lvl="0"/>
            <a:r>
              <a:rPr lang="el-GR" dirty="0"/>
              <a:t>Ένας δικτυακός τόπος ηλεκτρονικής διακυβέρνησης μου δίνει τη δυνατότητα να κάνω τις δουλειές πιο γρήγορα</a:t>
            </a:r>
          </a:p>
          <a:p>
            <a:pPr lvl="0"/>
            <a:r>
              <a:rPr lang="el-GR" dirty="0"/>
              <a:t>Τα αποτελέσματα της χρήσης ενός δικτυακού τόπου ηλεκτρονικής διακυβέρνησης είναι εμφανή </a:t>
            </a:r>
          </a:p>
          <a:p>
            <a:pPr lvl="0"/>
            <a:r>
              <a:rPr lang="el-GR" dirty="0"/>
              <a:t>Η χρήση ενός δικτυακού τόπου ηλεκτρονικής διακυβέρνησης μπορεί να μειώσει έξοδα μετακίνησης</a:t>
            </a:r>
          </a:p>
          <a:p>
            <a:pPr lvl="0"/>
            <a:r>
              <a:rPr lang="el-GR" dirty="0"/>
              <a:t>Η χρήση ενός δικτυακού τόπου ηλεκτρονικής διακυβέρνησης μπορεί να μειώσει το χρόνο  μετακινήσεων και αναμονής σε ουρές</a:t>
            </a:r>
          </a:p>
          <a:p>
            <a:pPr marL="0" indent="0">
              <a:buNone/>
            </a:pPr>
            <a:endParaRPr lang="el-GR" dirty="0"/>
          </a:p>
        </p:txBody>
      </p:sp>
    </p:spTree>
    <p:extLst>
      <p:ext uri="{BB962C8B-B14F-4D97-AF65-F5344CB8AC3E}">
        <p14:creationId xmlns:p14="http://schemas.microsoft.com/office/powerpoint/2010/main" xmlns="" val="14864536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Μεταβλητές του μοντέλου</a:t>
            </a:r>
          </a:p>
        </p:txBody>
      </p:sp>
      <p:sp>
        <p:nvSpPr>
          <p:cNvPr id="3" name="Θέση περιεχομένου 2"/>
          <p:cNvSpPr>
            <a:spLocks noGrp="1"/>
          </p:cNvSpPr>
          <p:nvPr>
            <p:ph idx="1"/>
          </p:nvPr>
        </p:nvSpPr>
        <p:spPr/>
        <p:txBody>
          <a:bodyPr>
            <a:normAutofit fontScale="92500" lnSpcReduction="20000"/>
          </a:bodyPr>
          <a:lstStyle/>
          <a:p>
            <a:pPr marL="0" indent="0">
              <a:buNone/>
            </a:pPr>
            <a:r>
              <a:rPr lang="el-GR" u="sng" dirty="0"/>
              <a:t>Στάση απέναντι στην ηλεκτρονική διακυβέρνηση.</a:t>
            </a:r>
            <a:r>
              <a:rPr lang="el-GR" dirty="0"/>
              <a:t> Η </a:t>
            </a:r>
            <a:r>
              <a:rPr lang="el-GR" dirty="0" err="1"/>
              <a:t>λειτουργικοποίησή</a:t>
            </a:r>
            <a:r>
              <a:rPr lang="el-GR" dirty="0"/>
              <a:t> της περιλαμβάνει χρήση των παρακάτω κλιμάκων </a:t>
            </a:r>
            <a:r>
              <a:rPr lang="en-US" dirty="0"/>
              <a:t>Likert</a:t>
            </a:r>
            <a:r>
              <a:rPr lang="el-GR" dirty="0"/>
              <a:t>.</a:t>
            </a:r>
          </a:p>
          <a:p>
            <a:endParaRPr lang="el-GR" dirty="0"/>
          </a:p>
          <a:p>
            <a:pPr lvl="0"/>
            <a:r>
              <a:rPr lang="el-GR" dirty="0"/>
              <a:t>Μου αρέσει να χρησιμοποιώ δικτυακούς τόπους ηλεκτρονικής διακυβέρνησης</a:t>
            </a:r>
          </a:p>
          <a:p>
            <a:pPr lvl="0"/>
            <a:r>
              <a:rPr lang="el-GR" dirty="0"/>
              <a:t>Είναι ευχαρίστηση για μένα να χρησιμοποιώ δικτυακούς τόπους ηλεκτρονικής διακυβέρνησης</a:t>
            </a:r>
          </a:p>
          <a:p>
            <a:pPr lvl="0"/>
            <a:r>
              <a:rPr lang="el-GR" dirty="0"/>
              <a:t>Είναι επιθυμητό για μένα να μάθω να χρησιμοποιώ δικτυακούς τόπους ηλεκτρονικής διακυβέρνησης</a:t>
            </a:r>
          </a:p>
          <a:p>
            <a:endParaRPr lang="el-GR" dirty="0"/>
          </a:p>
        </p:txBody>
      </p:sp>
    </p:spTree>
    <p:extLst>
      <p:ext uri="{BB962C8B-B14F-4D97-AF65-F5344CB8AC3E}">
        <p14:creationId xmlns:p14="http://schemas.microsoft.com/office/powerpoint/2010/main" xmlns="" val="639414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smtClean="0"/>
              <a:t>Αξιοπιστία</a:t>
            </a:r>
            <a:endParaRPr lang="el-GR" b="1" dirty="0"/>
          </a:p>
        </p:txBody>
      </p:sp>
      <p:sp>
        <p:nvSpPr>
          <p:cNvPr id="3" name="Θέση περιεχομένου 2"/>
          <p:cNvSpPr>
            <a:spLocks noGrp="1"/>
          </p:cNvSpPr>
          <p:nvPr>
            <p:ph idx="1"/>
          </p:nvPr>
        </p:nvSpPr>
        <p:spPr/>
        <p:txBody>
          <a:bodyPr>
            <a:normAutofit fontScale="62500" lnSpcReduction="20000"/>
          </a:bodyPr>
          <a:lstStyle/>
          <a:p>
            <a:r>
              <a:rPr lang="el-GR" dirty="0"/>
              <a:t>Η αξιοπιστία εκφράζει κατά πόσο ένα ερωτηματολόγιο μπορεί να παράγει αποτελέσματα απαλλαγμένα από σφάλματα μέτρησης. Ως τέτοια νοούνται τα σφάλματα που δημιουργούνται στις απαντήσεις των ερωτώμενων από την επίδραση του χρόνου και από την επίδραση διαφορετικών κοινωνικών ή άλλων συνθηκών, ή από την κακή επιλογή και διατύπωση ερωτήσεων.</a:t>
            </a:r>
          </a:p>
          <a:p>
            <a:r>
              <a:rPr lang="el-GR" dirty="0" smtClean="0"/>
              <a:t>Ο βαθμός </a:t>
            </a:r>
            <a:r>
              <a:rPr lang="el-GR" dirty="0"/>
              <a:t>εσωτερικής συνάφειας και συνέπειας του εργαλείου μέτρησης. Συχνά μιλάμε για συνέπεια του ερωτηματολογίου όταν ελέγχεται σε δύο διαφορετικές χρονικές περιόδους ή για τη συνέπεια ανάμεσα σε δύο τμήματα του ερωτηματολογίου. Η συνέπεια επίσης μπορεί να σημαίνει την εσωτερική συνάφεια των ερωτήσεων-στοιχείων μεταξύ τους.</a:t>
            </a:r>
          </a:p>
          <a:p>
            <a:r>
              <a:rPr lang="el-GR" dirty="0" smtClean="0"/>
              <a:t>Η </a:t>
            </a:r>
            <a:r>
              <a:rPr lang="el-GR" dirty="0"/>
              <a:t>εσωτερική συνάφεια καλό είναι να ελέγχεται σε κάθε περίπτωση εφαρμογής μιας κλίμακας, ακόμη κι αν αυτή θεωρείται διεθνώς αξιόπιστη. Κάτι τέτοιο μπορεί να γίνει καταρχάς με τα δεδομένα μιας πιλοτικής έρευνας, πριν δηλαδή τη διεξαγωγή της κύριας έρευνας.</a:t>
            </a:r>
          </a:p>
          <a:p>
            <a:endParaRPr lang="el-GR" dirty="0"/>
          </a:p>
        </p:txBody>
      </p:sp>
    </p:spTree>
    <p:extLst>
      <p:ext uri="{BB962C8B-B14F-4D97-AF65-F5344CB8AC3E}">
        <p14:creationId xmlns:p14="http://schemas.microsoft.com/office/powerpoint/2010/main" xmlns="" val="2598375406"/>
      </p:ext>
    </p:extLst>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TotalTime>
  <Words>2004</Words>
  <Application>Microsoft Office PowerPoint</Application>
  <PresentationFormat>Προβολή στην οθόνη (4:3)</PresentationFormat>
  <Paragraphs>147</Paragraphs>
  <Slides>26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26</vt:i4>
      </vt:variant>
    </vt:vector>
  </HeadingPairs>
  <TitlesOfParts>
    <vt:vector size="27" baseType="lpstr">
      <vt:lpstr>Θέμα του Office</vt:lpstr>
      <vt:lpstr>   Πώς γίνεται  μια επιστημονική εργασία;  Επιστημονική έρευνα και συγγραφή εργασιών   2η έκδοση     Κώστας Ζαφειρόπουλος</vt:lpstr>
      <vt:lpstr>Κεφάλαιο 6</vt:lpstr>
      <vt:lpstr>Περιεχόμενα</vt:lpstr>
      <vt:lpstr>Μια περιορισμένη εκδοχή του βασικού Μοντέλο Αποδοχής – Υιοθέτησης Τεχνολογίας (ΤΑΜ) για τη μελέτη της υιοθέτησης Ηλ. Διακυβέρνησης</vt:lpstr>
      <vt:lpstr>Για το μοντέλο</vt:lpstr>
      <vt:lpstr>Μεταβλητές του μοντέλου</vt:lpstr>
      <vt:lpstr>Μεταβλητές του μοντέλου</vt:lpstr>
      <vt:lpstr>Μεταβλητές του μοντέλου</vt:lpstr>
      <vt:lpstr>Αξιοπιστία</vt:lpstr>
      <vt:lpstr> Η αξιοπιστία εσωτερικής συνέπειας-συνοχής</vt:lpstr>
      <vt:lpstr>Εσωτερική συνέπεια (συνέχεια)</vt:lpstr>
      <vt:lpstr>Στο μοντέλο μας</vt:lpstr>
      <vt:lpstr>Έλεγχος της Μονοδιαστατικότητας</vt:lpstr>
      <vt:lpstr>Η αξιοπιστία ελέγχου-επανελέγχου</vt:lpstr>
      <vt:lpstr>Εναλλακτική Μορφή</vt:lpstr>
      <vt:lpstr>Η αξιοπιστία παράλληλης μορφής</vt:lpstr>
      <vt:lpstr>Η αξιοπιστία συμφωνίας δύο βαθμολογητών</vt:lpstr>
      <vt:lpstr>Εγκυρότητα</vt:lpstr>
      <vt:lpstr>Είδη εγκυρότητας</vt:lpstr>
      <vt:lpstr>Δομική εγκυρότητα</vt:lpstr>
      <vt:lpstr>Η φαινομενική εγκυρότητα</vt:lpstr>
      <vt:lpstr>Η εγκυρότητα περιεχομένου</vt:lpstr>
      <vt:lpstr>Η εγκυρότητα πρόβλεψης</vt:lpstr>
      <vt:lpstr>Η εγκυρότητα πρόβλεψης (συνέχεια)</vt:lpstr>
      <vt:lpstr>Η εγκυρότητα σύμπτωσης-συμφωνίας</vt:lpstr>
      <vt:lpstr>Εγκυρότητα σύγκλισης και εγκυρότητα διάκρισης</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k</dc:creator>
  <cp:lastModifiedBy>xaris</cp:lastModifiedBy>
  <cp:revision>16</cp:revision>
  <dcterms:created xsi:type="dcterms:W3CDTF">2015-09-23T14:55:20Z</dcterms:created>
  <dcterms:modified xsi:type="dcterms:W3CDTF">2015-09-30T11:16:00Z</dcterms:modified>
</cp:coreProperties>
</file>