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6" r:id="rId2"/>
    <p:sldId id="256" r:id="rId3"/>
    <p:sldId id="257" r:id="rId4"/>
    <p:sldId id="258" r:id="rId5"/>
    <p:sldId id="259" r:id="rId6"/>
    <p:sldId id="260" r:id="rId7"/>
    <p:sldId id="266" r:id="rId8"/>
    <p:sldId id="285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78" y="-2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Στυλ κύριου υπότιτλου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BB77-81AA-445B-A5F2-840DC616DCD9}" type="datetimeFigureOut">
              <a:rPr lang="el-GR" smtClean="0"/>
              <a:pPr/>
              <a:t>30/9/2015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6C07B-8A53-4497-B71E-6A46D81B2D00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3921985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BB77-81AA-445B-A5F2-840DC616DCD9}" type="datetimeFigureOut">
              <a:rPr lang="el-GR" smtClean="0"/>
              <a:pPr/>
              <a:t>30/9/2015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6C07B-8A53-4497-B71E-6A46D81B2D00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4130299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BB77-81AA-445B-A5F2-840DC616DCD9}" type="datetimeFigureOut">
              <a:rPr lang="el-GR" smtClean="0"/>
              <a:pPr/>
              <a:t>30/9/2015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6C07B-8A53-4497-B71E-6A46D81B2D00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2009437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BB77-81AA-445B-A5F2-840DC616DCD9}" type="datetimeFigureOut">
              <a:rPr lang="el-GR" smtClean="0"/>
              <a:pPr/>
              <a:t>30/9/2015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6C07B-8A53-4497-B71E-6A46D81B2D00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4103794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BB77-81AA-445B-A5F2-840DC616DCD9}" type="datetimeFigureOut">
              <a:rPr lang="el-GR" smtClean="0"/>
              <a:pPr/>
              <a:t>30/9/2015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6C07B-8A53-4497-B71E-6A46D81B2D00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2709045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BB77-81AA-445B-A5F2-840DC616DCD9}" type="datetimeFigureOut">
              <a:rPr lang="el-GR" smtClean="0"/>
              <a:pPr/>
              <a:t>30/9/2015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6C07B-8A53-4497-B71E-6A46D81B2D00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2399294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BB77-81AA-445B-A5F2-840DC616DCD9}" type="datetimeFigureOut">
              <a:rPr lang="el-GR" smtClean="0"/>
              <a:pPr/>
              <a:t>30/9/2015</a:t>
            </a:fld>
            <a:endParaRPr 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6C07B-8A53-4497-B71E-6A46D81B2D00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3874907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BB77-81AA-445B-A5F2-840DC616DCD9}" type="datetimeFigureOut">
              <a:rPr lang="el-GR" smtClean="0"/>
              <a:pPr/>
              <a:t>30/9/2015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6C07B-8A53-4497-B71E-6A46D81B2D00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131328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BB77-81AA-445B-A5F2-840DC616DCD9}" type="datetimeFigureOut">
              <a:rPr lang="el-GR" smtClean="0"/>
              <a:pPr/>
              <a:t>30/9/2015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6C07B-8A53-4497-B71E-6A46D81B2D00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3207933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BB77-81AA-445B-A5F2-840DC616DCD9}" type="datetimeFigureOut">
              <a:rPr lang="el-GR" smtClean="0"/>
              <a:pPr/>
              <a:t>30/9/2015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6C07B-8A53-4497-B71E-6A46D81B2D00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952747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BB77-81AA-445B-A5F2-840DC616DCD9}" type="datetimeFigureOut">
              <a:rPr lang="el-GR" smtClean="0"/>
              <a:pPr/>
              <a:t>30/9/2015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6C07B-8A53-4497-B71E-6A46D81B2D00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3409474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91BB77-81AA-445B-A5F2-840DC616DCD9}" type="datetimeFigureOut">
              <a:rPr lang="el-GR" smtClean="0"/>
              <a:pPr/>
              <a:t>30/9/2015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26C07B-8A53-4497-B71E-6A46D81B2D00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1943665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4211960" y="1052736"/>
            <a:ext cx="4246240" cy="5184576"/>
          </a:xfrm>
        </p:spPr>
        <p:txBody>
          <a:bodyPr>
            <a:noAutofit/>
          </a:bodyPr>
          <a:lstStyle/>
          <a:p>
            <a:pPr algn="l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400" b="1" dirty="0" smtClean="0">
                <a:latin typeface="Arial" pitchFamily="34" charset="0"/>
                <a:cs typeface="Arial" pitchFamily="34" charset="0"/>
              </a:rPr>
            </a:br>
            <a:r>
              <a:rPr lang="en-US" sz="24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400" b="1" dirty="0" smtClean="0">
                <a:latin typeface="Arial" pitchFamily="34" charset="0"/>
                <a:cs typeface="Arial" pitchFamily="34" charset="0"/>
              </a:rPr>
            </a:br>
            <a:r>
              <a:rPr lang="en-US" sz="24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400" b="1" dirty="0" smtClean="0">
                <a:latin typeface="Arial" pitchFamily="34" charset="0"/>
                <a:cs typeface="Arial" pitchFamily="34" charset="0"/>
              </a:rPr>
            </a:br>
            <a:r>
              <a:rPr lang="el-GR" sz="2400" b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Πώς γίνεται 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l-GR" sz="2400" b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μια επιστημονική εργασία;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400" b="1" dirty="0" smtClean="0">
                <a:latin typeface="Arial" pitchFamily="34" charset="0"/>
                <a:cs typeface="Arial" pitchFamily="34" charset="0"/>
              </a:rPr>
            </a:br>
            <a:r>
              <a:rPr lang="el-GR" sz="1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l-GR" sz="1200" b="1" dirty="0" smtClean="0">
                <a:latin typeface="Arial" pitchFamily="34" charset="0"/>
                <a:cs typeface="Arial" pitchFamily="34" charset="0"/>
              </a:rPr>
            </a:br>
            <a:r>
              <a:rPr lang="el-GR" sz="1300" b="1" dirty="0" smtClean="0">
                <a:latin typeface="Arial" pitchFamily="34" charset="0"/>
                <a:cs typeface="Arial" pitchFamily="34" charset="0"/>
              </a:rPr>
              <a:t>Επιστημονική έρευνα και συγγραφή εργασιών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1400" b="1" dirty="0" smtClean="0">
                <a:latin typeface="Arial" pitchFamily="34" charset="0"/>
                <a:cs typeface="Arial" pitchFamily="34" charset="0"/>
              </a:rPr>
            </a:br>
            <a:r>
              <a:rPr lang="en-US" sz="105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1050" b="1" dirty="0" smtClean="0">
                <a:latin typeface="Arial" pitchFamily="34" charset="0"/>
                <a:cs typeface="Arial" pitchFamily="34" charset="0"/>
              </a:rPr>
            </a:br>
            <a:r>
              <a:rPr lang="el-GR" sz="1300" b="1" dirty="0" smtClean="0">
                <a:latin typeface="Arial" pitchFamily="34" charset="0"/>
                <a:cs typeface="Arial" pitchFamily="34" charset="0"/>
              </a:rPr>
              <a:t>2η έκδοση</a:t>
            </a:r>
            <a:r>
              <a:rPr lang="en-US" sz="13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1300" dirty="0" smtClean="0">
                <a:latin typeface="Arial" pitchFamily="34" charset="0"/>
                <a:cs typeface="Arial" pitchFamily="34" charset="0"/>
              </a:rPr>
            </a:br>
            <a:r>
              <a:rPr lang="el-GR" sz="24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l-GR" sz="2400" b="1" dirty="0" smtClean="0">
                <a:latin typeface="Arial" pitchFamily="34" charset="0"/>
                <a:cs typeface="Arial" pitchFamily="34" charset="0"/>
              </a:rPr>
            </a:br>
            <a:r>
              <a:rPr lang="en-US" sz="24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400" b="1" dirty="0" smtClean="0">
                <a:latin typeface="Arial" pitchFamily="34" charset="0"/>
                <a:cs typeface="Arial" pitchFamily="34" charset="0"/>
              </a:rPr>
            </a:br>
            <a:r>
              <a:rPr lang="en-US" sz="24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400" b="1" dirty="0" smtClean="0">
                <a:latin typeface="Arial" pitchFamily="34" charset="0"/>
                <a:cs typeface="Arial" pitchFamily="34" charset="0"/>
              </a:rPr>
            </a:br>
            <a:r>
              <a:rPr lang="en-US" sz="24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400" b="1" dirty="0" smtClean="0">
                <a:latin typeface="Arial" pitchFamily="34" charset="0"/>
                <a:cs typeface="Arial" pitchFamily="34" charset="0"/>
              </a:rPr>
            </a:br>
            <a:r>
              <a:rPr lang="el-GR" sz="1800" b="1" dirty="0" smtClean="0">
                <a:latin typeface="Arial" pitchFamily="34" charset="0"/>
                <a:cs typeface="Arial" pitchFamily="34" charset="0"/>
              </a:rPr>
              <a:t>Κώστας Ζαφειρόπουλος</a:t>
            </a:r>
            <a:endParaRPr lang="el-GR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3 - Εικόνα" descr="EpistimonikiErgasia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268760"/>
            <a:ext cx="3293409" cy="4653136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4 - Εικόνα" descr="k_0005_ekdoseis-kritiki-black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80312" y="476672"/>
            <a:ext cx="1296144" cy="42647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8182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/>
              <a:t>Οι ερωτήσεις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l-GR" dirty="0"/>
              <a:t>Ποια είναι η πρωτοτυπία της έρευνας και πώς συμβάλλει στην κατανόηση του φαινομένου ή την ερμηνεία του ή πώς προάγει την </a:t>
            </a:r>
            <a:r>
              <a:rPr lang="el-GR" dirty="0" smtClean="0"/>
              <a:t>επιστήμη.</a:t>
            </a:r>
          </a:p>
          <a:p>
            <a:r>
              <a:rPr lang="el-GR" dirty="0"/>
              <a:t>Ποια βιβλιογραφία και ποια μεθοδολογία χρησιμοποιήσατε</a:t>
            </a:r>
            <a:r>
              <a:rPr lang="el-GR" dirty="0" smtClean="0"/>
              <a:t>.</a:t>
            </a:r>
          </a:p>
          <a:p>
            <a:r>
              <a:rPr lang="el-GR" dirty="0" err="1"/>
              <a:t>Mήπως</a:t>
            </a:r>
            <a:r>
              <a:rPr lang="el-GR" dirty="0"/>
              <a:t> θα μπορούσατε να κάνετε μια διαφορετική προσέγγιση ή να χρησιμοποιήσετε μια άλλη κλίμακα μέτρησης ή ένα άλλο σύνολο δεδομένων στην έρευνά σας</a:t>
            </a:r>
            <a:r>
              <a:rPr lang="el-GR" dirty="0" smtClean="0"/>
              <a:t>;</a:t>
            </a:r>
          </a:p>
          <a:p>
            <a:r>
              <a:rPr lang="el-GR" dirty="0"/>
              <a:t>Πώς μπορούν να γενικευτούν τα συμπεράσματά σας και ποιες είναι οι προβλέψεις για εφαρμογές τους στο μέλλον ή σε κάποιο άλλο πλαίσιο</a:t>
            </a:r>
            <a:r>
              <a:rPr lang="el-GR" dirty="0" smtClean="0"/>
              <a:t>;</a:t>
            </a:r>
          </a:p>
          <a:p>
            <a:r>
              <a:rPr lang="el-GR" dirty="0"/>
              <a:t>Συχνά οι αξιολογητές </a:t>
            </a:r>
            <a:r>
              <a:rPr lang="el-GR" dirty="0" smtClean="0"/>
              <a:t>ανοίγουν </a:t>
            </a:r>
            <a:r>
              <a:rPr lang="el-GR" dirty="0"/>
              <a:t>δειγματοληπτικά το κείμενο της εργασίας σε κάποια σελίδα και ζητούν από τον ερωτώμενο να εξηγήσει τι σημαίνει κάποια έννοια ή να ερμηνεύσει κάποιο συμπέρασμά του ή να ενημερώσει τους αξιολογητές για την προέλευση μιας συγκεκριμένης βιβλιογραφικής πηγής.</a:t>
            </a:r>
          </a:p>
        </p:txBody>
      </p:sp>
    </p:spTree>
    <p:extLst>
      <p:ext uri="{BB962C8B-B14F-4D97-AF65-F5344CB8AC3E}">
        <p14:creationId xmlns:p14="http://schemas.microsoft.com/office/powerpoint/2010/main" xmlns="" val="22585569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b="1" dirty="0"/>
              <a:t>Η </a:t>
            </a:r>
            <a:r>
              <a:rPr lang="el-GR" b="1" dirty="0" smtClean="0"/>
              <a:t>πρόβα</a:t>
            </a:r>
            <a:endParaRPr lang="el-GR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l-GR" dirty="0" smtClean="0"/>
              <a:t>Αφού </a:t>
            </a:r>
            <a:r>
              <a:rPr lang="el-GR" dirty="0"/>
              <a:t>ετοιμάσετε την παρουσίασή σας και δημιουργήσετε διαφάνειες, παρουσιάστε τη </a:t>
            </a:r>
            <a:r>
              <a:rPr lang="el-GR" dirty="0" smtClean="0"/>
              <a:t>δοκιμαστικά. </a:t>
            </a:r>
          </a:p>
          <a:p>
            <a:r>
              <a:rPr lang="el-GR" dirty="0" smtClean="0"/>
              <a:t>Φροντίστε </a:t>
            </a:r>
            <a:r>
              <a:rPr lang="el-GR" dirty="0"/>
              <a:t>να βελτιώσετε την παρουσίαση προκειμένου να σας φτάσει το χρονικό διάστημα που θα σας επιτραπεί να μιλήσετε (συνήθως είκοσι λεπτά). </a:t>
            </a:r>
            <a:endParaRPr lang="el-GR" dirty="0" smtClean="0"/>
          </a:p>
          <a:p>
            <a:r>
              <a:rPr lang="el-GR" dirty="0" smtClean="0"/>
              <a:t>Ζητήστε </a:t>
            </a:r>
            <a:r>
              <a:rPr lang="el-GR" dirty="0"/>
              <a:t>από </a:t>
            </a:r>
            <a:r>
              <a:rPr lang="el-GR" dirty="0" smtClean="0"/>
              <a:t>τον σας να </a:t>
            </a:r>
            <a:r>
              <a:rPr lang="el-GR" dirty="0"/>
              <a:t>σας περιγράψει τι κατάλαβε και να σας διορθώσει, δηλαδή να σας υποδείξει ποια σημεία χρειάζονται επεξήγηση και σε ποια πρέπει να συντομεύσετε την παρουσίασή σας. </a:t>
            </a:r>
            <a:endParaRPr lang="el-GR" dirty="0" smtClean="0"/>
          </a:p>
          <a:p>
            <a:r>
              <a:rPr lang="el-GR" dirty="0" smtClean="0"/>
              <a:t>Ξανακάντε </a:t>
            </a:r>
            <a:r>
              <a:rPr lang="el-GR"/>
              <a:t>πρόβα</a:t>
            </a:r>
            <a:r>
              <a:rPr lang="el-GR" smtClean="0"/>
              <a:t>.</a:t>
            </a:r>
            <a:endParaRPr lang="el-GR" dirty="0"/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3132526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b="1" dirty="0" smtClean="0"/>
              <a:t>Κεφάλαιο 15</a:t>
            </a:r>
            <a:endParaRPr lang="el-GR" b="1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l-GR" b="1" dirty="0"/>
              <a:t>Η προφορική παρουσίαση</a:t>
            </a:r>
          </a:p>
        </p:txBody>
      </p:sp>
    </p:spTree>
    <p:extLst>
      <p:ext uri="{BB962C8B-B14F-4D97-AF65-F5344CB8AC3E}">
        <p14:creationId xmlns:p14="http://schemas.microsoft.com/office/powerpoint/2010/main" xmlns="" val="1081822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smtClean="0"/>
              <a:t>Περιεχόμενα</a:t>
            </a:r>
            <a:endParaRPr lang="el-GR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dirty="0"/>
              <a:t>Το κοινό	</a:t>
            </a:r>
          </a:p>
          <a:p>
            <a:r>
              <a:rPr lang="el-GR" dirty="0"/>
              <a:t>Οι διαφάνειες	</a:t>
            </a:r>
          </a:p>
          <a:p>
            <a:r>
              <a:rPr lang="el-GR" dirty="0"/>
              <a:t>O διαθέσιμος χρόνος	</a:t>
            </a:r>
          </a:p>
          <a:p>
            <a:r>
              <a:rPr lang="el-GR" dirty="0"/>
              <a:t>Σημειώσεις κατά την παρουσίαση</a:t>
            </a:r>
          </a:p>
          <a:p>
            <a:r>
              <a:rPr lang="el-GR" dirty="0"/>
              <a:t>Οι ερωτήσεις	</a:t>
            </a:r>
          </a:p>
          <a:p>
            <a:r>
              <a:rPr lang="el-GR"/>
              <a:t>Η πρόβα	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27762901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b="1" dirty="0"/>
              <a:t>H </a:t>
            </a:r>
            <a:r>
              <a:rPr lang="el-GR" b="1" dirty="0" smtClean="0"/>
              <a:t>προφορική παρουσίαση</a:t>
            </a:r>
            <a:endParaRPr lang="el-GR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l-GR" dirty="0"/>
              <a:t>Να περιγράψει</a:t>
            </a:r>
          </a:p>
          <a:p>
            <a:r>
              <a:rPr lang="el-GR" dirty="0" smtClean="0"/>
              <a:t>Να </a:t>
            </a:r>
            <a:r>
              <a:rPr lang="el-GR" dirty="0"/>
              <a:t>εξηγήσει</a:t>
            </a:r>
          </a:p>
          <a:p>
            <a:r>
              <a:rPr lang="el-GR" dirty="0" smtClean="0"/>
              <a:t>Να </a:t>
            </a:r>
            <a:r>
              <a:rPr lang="el-GR" dirty="0"/>
              <a:t>διδάξει</a:t>
            </a:r>
          </a:p>
          <a:p>
            <a:r>
              <a:rPr lang="el-GR" dirty="0" smtClean="0"/>
              <a:t>Να </a:t>
            </a:r>
            <a:r>
              <a:rPr lang="el-GR" dirty="0"/>
              <a:t>διασαφηνίσει</a:t>
            </a:r>
          </a:p>
          <a:p>
            <a:r>
              <a:rPr lang="el-GR" dirty="0" smtClean="0"/>
              <a:t>Να </a:t>
            </a:r>
            <a:r>
              <a:rPr lang="el-GR" dirty="0"/>
              <a:t>αξιολογήσει</a:t>
            </a:r>
          </a:p>
          <a:p>
            <a:r>
              <a:rPr lang="el-GR" dirty="0" smtClean="0"/>
              <a:t>Να </a:t>
            </a:r>
            <a:r>
              <a:rPr lang="el-GR" dirty="0"/>
              <a:t>προκαλέσει συζήτηση</a:t>
            </a:r>
          </a:p>
          <a:p>
            <a:r>
              <a:rPr lang="el-GR" dirty="0" smtClean="0"/>
              <a:t>Να </a:t>
            </a:r>
            <a:r>
              <a:rPr lang="el-GR" dirty="0"/>
              <a:t>πείσει</a:t>
            </a:r>
          </a:p>
          <a:p>
            <a:r>
              <a:rPr lang="el-GR" dirty="0" smtClean="0"/>
              <a:t>Να </a:t>
            </a:r>
            <a:r>
              <a:rPr lang="el-GR" dirty="0"/>
              <a:t>δικαιολογήσει</a:t>
            </a:r>
          </a:p>
          <a:p>
            <a:r>
              <a:rPr lang="el-GR" dirty="0" smtClean="0"/>
              <a:t>Να </a:t>
            </a:r>
            <a:r>
              <a:rPr lang="el-GR" dirty="0"/>
              <a:t>διαμαρτυρηθεί</a:t>
            </a:r>
          </a:p>
          <a:p>
            <a:r>
              <a:rPr lang="el-GR" dirty="0" smtClean="0"/>
              <a:t>Να απορρίψει</a:t>
            </a:r>
            <a:endParaRPr lang="en-US" dirty="0" smtClean="0"/>
          </a:p>
          <a:p>
            <a:pPr marL="0" indent="0">
              <a:buNone/>
            </a:pPr>
            <a:r>
              <a:rPr lang="el-GR" dirty="0"/>
              <a:t>Θα πρέπει ο ερευνητής να αναρωτηθεί ποιος είναι ο σκοπός του ακροατηρίου του. 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29642669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b="1" dirty="0"/>
              <a:t>Το </a:t>
            </a:r>
            <a:r>
              <a:rPr lang="el-GR" b="1" dirty="0" smtClean="0"/>
              <a:t>κοινό</a:t>
            </a:r>
            <a:endParaRPr lang="el-GR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l-GR" dirty="0"/>
              <a:t>Η παρουσίαση οργανώνεται ανάλογα με το </a:t>
            </a:r>
            <a:r>
              <a:rPr lang="el-GR" dirty="0" smtClean="0"/>
              <a:t>κοινό</a:t>
            </a:r>
            <a:endParaRPr lang="en-US" dirty="0" smtClean="0"/>
          </a:p>
          <a:p>
            <a:r>
              <a:rPr lang="el-GR" dirty="0" smtClean="0"/>
              <a:t>Για </a:t>
            </a:r>
            <a:r>
              <a:rPr lang="el-GR" dirty="0"/>
              <a:t>ένα κοινό με γενική μόρφωση, μη εξειδικευμένο, η παρουσίαση θα πρέπει να είναι περισσότερο περιγραφική, χωρίς τεχνικούς όρους και σύνθετα νοήματα. </a:t>
            </a:r>
            <a:endParaRPr lang="en-US" dirty="0" smtClean="0"/>
          </a:p>
          <a:p>
            <a:r>
              <a:rPr lang="el-GR" dirty="0" smtClean="0"/>
              <a:t>Για κοινό </a:t>
            </a:r>
            <a:r>
              <a:rPr lang="el-GR" dirty="0"/>
              <a:t>ειδικών επιστημόνων, </a:t>
            </a:r>
            <a:r>
              <a:rPr lang="el-GR" dirty="0" smtClean="0"/>
              <a:t>πέρα </a:t>
            </a:r>
            <a:r>
              <a:rPr lang="el-GR" dirty="0"/>
              <a:t>από ένα μικρό εισαγωγικό κομμάτι, μπορεί να είναι περισσότερο τεχνική</a:t>
            </a:r>
          </a:p>
        </p:txBody>
      </p:sp>
    </p:spTree>
    <p:extLst>
      <p:ext uri="{BB962C8B-B14F-4D97-AF65-F5344CB8AC3E}">
        <p14:creationId xmlns:p14="http://schemas.microsoft.com/office/powerpoint/2010/main" xmlns="" val="39815146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b="1" dirty="0"/>
              <a:t>Οι </a:t>
            </a:r>
            <a:r>
              <a:rPr lang="el-GR" b="1" dirty="0" smtClean="0"/>
              <a:t>διαφάνειες</a:t>
            </a:r>
            <a:endParaRPr lang="el-GR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l-GR" dirty="0" err="1" smtClean="0"/>
              <a:t>Αραιογραμμένες</a:t>
            </a:r>
            <a:r>
              <a:rPr lang="el-GR" dirty="0" smtClean="0"/>
              <a:t>  </a:t>
            </a:r>
          </a:p>
          <a:p>
            <a:r>
              <a:rPr lang="el-GR" dirty="0" smtClean="0"/>
              <a:t>Περιέχουν  </a:t>
            </a:r>
            <a:r>
              <a:rPr lang="el-GR" dirty="0"/>
              <a:t>μόνο τα σημαντικά </a:t>
            </a:r>
            <a:r>
              <a:rPr lang="el-GR" dirty="0" smtClean="0"/>
              <a:t>σημεία</a:t>
            </a:r>
          </a:p>
          <a:p>
            <a:r>
              <a:rPr lang="el-GR" dirty="0" smtClean="0"/>
              <a:t>Δεν  τοποθετούνται στην ίδια διαφάνεια δύο διαφορετικές ενότητες</a:t>
            </a:r>
          </a:p>
          <a:p>
            <a:r>
              <a:rPr lang="el-GR" dirty="0" smtClean="0"/>
              <a:t>Επιγραμματικά τίτλους </a:t>
            </a:r>
            <a:r>
              <a:rPr lang="el-GR" dirty="0"/>
              <a:t>και </a:t>
            </a:r>
            <a:r>
              <a:rPr lang="el-GR" dirty="0" smtClean="0"/>
              <a:t>επικεφαλίδες</a:t>
            </a:r>
          </a:p>
          <a:p>
            <a:r>
              <a:rPr lang="el-GR" dirty="0"/>
              <a:t>PowerPoint ή κάποιου συναφούς λογισμικού, </a:t>
            </a:r>
            <a:r>
              <a:rPr lang="en-US" dirty="0"/>
              <a:t>pdf </a:t>
            </a:r>
            <a:r>
              <a:rPr lang="el-GR" dirty="0"/>
              <a:t>αρχείων ή </a:t>
            </a:r>
            <a:r>
              <a:rPr lang="en-US" dirty="0" err="1"/>
              <a:t>prezi</a:t>
            </a:r>
            <a:r>
              <a:rPr lang="el-GR" dirty="0"/>
              <a:t>, και η προβολή τους μέσω </a:t>
            </a:r>
            <a:r>
              <a:rPr lang="el-GR" dirty="0" err="1"/>
              <a:t>βιντεοπροτζέκτορα</a:t>
            </a:r>
            <a:r>
              <a:rPr lang="el-GR" dirty="0"/>
              <a:t> (</a:t>
            </a:r>
            <a:r>
              <a:rPr lang="el-GR" dirty="0" err="1"/>
              <a:t>data</a:t>
            </a:r>
            <a:r>
              <a:rPr lang="el-GR" dirty="0"/>
              <a:t> </a:t>
            </a:r>
            <a:r>
              <a:rPr lang="el-GR" dirty="0" err="1"/>
              <a:t>show</a:t>
            </a:r>
            <a:r>
              <a:rPr lang="el-GR" dirty="0"/>
              <a:t>) και ηλεκτρονικού υπολογιστή. </a:t>
            </a:r>
          </a:p>
        </p:txBody>
      </p:sp>
    </p:spTree>
    <p:extLst>
      <p:ext uri="{BB962C8B-B14F-4D97-AF65-F5344CB8AC3E}">
        <p14:creationId xmlns:p14="http://schemas.microsoft.com/office/powerpoint/2010/main" xmlns="" val="9820158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smtClean="0"/>
              <a:t>Οργάνωση  </a:t>
            </a:r>
            <a:r>
              <a:rPr lang="el-GR" b="1" dirty="0"/>
              <a:t>του υλικού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l-GR" dirty="0" smtClean="0"/>
              <a:t>Συνήθως </a:t>
            </a:r>
            <a:r>
              <a:rPr lang="el-GR" dirty="0"/>
              <a:t>η πρώτη διαφάνεια αναφέρει τον τίτλο της εργασίας και τα ονόματα των συγγραφέων. </a:t>
            </a:r>
            <a:endParaRPr lang="el-GR" dirty="0" smtClean="0"/>
          </a:p>
          <a:p>
            <a:r>
              <a:rPr lang="el-GR" dirty="0" smtClean="0"/>
              <a:t>Η </a:t>
            </a:r>
            <a:r>
              <a:rPr lang="el-GR" dirty="0"/>
              <a:t>δεύτερη την προβληματική και τον τομέα της έρευνας, στη συνέχεια δίνονται γενικά στοιχεία για τις προηγούμενες έρευνες που έχουν γίνει στο θέμα, σε μία ή δύο διαφάνειες, χωρίς να δίνονται βιβλιογραφικές παραπομπές. </a:t>
            </a:r>
            <a:endParaRPr lang="el-GR" dirty="0" smtClean="0"/>
          </a:p>
          <a:p>
            <a:r>
              <a:rPr lang="el-GR" dirty="0" smtClean="0"/>
              <a:t>Ελάχιστες </a:t>
            </a:r>
            <a:r>
              <a:rPr lang="el-GR" dirty="0"/>
              <a:t>εξαιρέσεις επιτρέπονται. Ακολουθεί η μεθοδολογία και τα αποτελέσματα, που μπορούν να καταλάβουν αρκετές διαφάνειες. </a:t>
            </a:r>
            <a:endParaRPr lang="el-GR" dirty="0" smtClean="0"/>
          </a:p>
          <a:p>
            <a:r>
              <a:rPr lang="el-GR" dirty="0" smtClean="0"/>
              <a:t>Τα </a:t>
            </a:r>
            <a:r>
              <a:rPr lang="el-GR" dirty="0"/>
              <a:t>συμπεράσματα σε μία ή δύο διαφάνειες. Τα συμπεράσματα θα πρέπει να εξάγονται από το περιεχόμενο της παρουσίασης και να μην προϋποθέτουν από το ακροατήριο άλλη ή περισσότερη γνώση του θέματος που αναπτύσσεται. </a:t>
            </a:r>
            <a:r>
              <a:rPr lang="el-GR" dirty="0" smtClean="0"/>
              <a:t>Συνοψίζουν </a:t>
            </a:r>
            <a:r>
              <a:rPr lang="el-GR" dirty="0"/>
              <a:t>και να συμπεραίνουν σχετικά με αυτά που παρουσιάστηκαν και τεκμηριώθηκαν.</a:t>
            </a:r>
          </a:p>
          <a:p>
            <a:r>
              <a:rPr lang="el-GR" dirty="0" smtClean="0"/>
              <a:t>Το εμπειρικό </a:t>
            </a:r>
            <a:r>
              <a:rPr lang="el-GR" dirty="0"/>
              <a:t>υλικό που θα πρέπει να παρουσιάζεται σε </a:t>
            </a:r>
            <a:r>
              <a:rPr lang="el-GR" dirty="0" smtClean="0"/>
              <a:t>διαφάνειες οργανώνεται ώστε να </a:t>
            </a:r>
            <a:r>
              <a:rPr lang="el-GR" dirty="0"/>
              <a:t>δώσει τόση πληροφορία, </a:t>
            </a:r>
            <a:r>
              <a:rPr lang="el-GR" dirty="0" smtClean="0"/>
              <a:t>που ο </a:t>
            </a:r>
            <a:r>
              <a:rPr lang="el-GR" dirty="0"/>
              <a:t>ακροατής να οδηγηθεί μέσω δομημένης παρουσίασης στην κατανόησή τους. </a:t>
            </a:r>
            <a:endParaRPr lang="el-GR" dirty="0" smtClean="0"/>
          </a:p>
        </p:txBody>
      </p:sp>
    </p:spTree>
    <p:extLst>
      <p:ext uri="{BB962C8B-B14F-4D97-AF65-F5344CB8AC3E}">
        <p14:creationId xmlns:p14="http://schemas.microsoft.com/office/powerpoint/2010/main" xmlns="" val="13366999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b="1" dirty="0"/>
              <a:t>O διαθέσιμος </a:t>
            </a:r>
            <a:r>
              <a:rPr lang="el-GR" b="1" dirty="0" smtClean="0"/>
              <a:t>χρόνος</a:t>
            </a:r>
            <a:endParaRPr lang="el-GR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l-GR" dirty="0"/>
              <a:t>Φροντίστε να τηρήσετε τα χρονικά περιθώρια για την παρουσίαση της εργασίας σας. </a:t>
            </a:r>
            <a:endParaRPr lang="el-GR" dirty="0" smtClean="0"/>
          </a:p>
          <a:p>
            <a:r>
              <a:rPr lang="el-GR" dirty="0" smtClean="0"/>
              <a:t>Αν </a:t>
            </a:r>
            <a:r>
              <a:rPr lang="el-GR" dirty="0"/>
              <a:t>δεν προσδιορίζονται διαφορετικά, τότε καλό είναι να ολοκληρώσετε την ομιλία σας σε ένα τέταρτο ή εικοσάλεπτο, όσο μεγάλη κι αν είναι η εργασία την οποία περιγράφετε. </a:t>
            </a:r>
            <a:endParaRPr lang="el-GR" dirty="0" smtClean="0"/>
          </a:p>
          <a:p>
            <a:r>
              <a:rPr lang="el-GR" dirty="0" smtClean="0"/>
              <a:t>Να </a:t>
            </a:r>
            <a:r>
              <a:rPr lang="el-GR" dirty="0"/>
              <a:t>θυμάστε ότι μέρος της διαδικασίας αξιολόγησης της ίδιας της μελέτης καθώς και της κριτικής ικανότητας του ομιλητή πραγματοποιείται από τη σωστή και εντός των χρονικών ορίων παρουσίαση της μελέτης.</a:t>
            </a:r>
          </a:p>
        </p:txBody>
      </p:sp>
    </p:spTree>
    <p:extLst>
      <p:ext uri="{BB962C8B-B14F-4D97-AF65-F5344CB8AC3E}">
        <p14:creationId xmlns:p14="http://schemas.microsoft.com/office/powerpoint/2010/main" xmlns="" val="15218925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smtClean="0"/>
              <a:t>Σημεία προσοχής</a:t>
            </a:r>
            <a:endParaRPr lang="el-GR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l-GR" dirty="0"/>
              <a:t>Ποιο είναι το αντικείμενο της έρευνας</a:t>
            </a:r>
          </a:p>
          <a:p>
            <a:r>
              <a:rPr lang="el-GR" dirty="0" smtClean="0"/>
              <a:t>Γιατί </a:t>
            </a:r>
            <a:r>
              <a:rPr lang="el-GR" dirty="0"/>
              <a:t>έχει σημασία να ερευνηθεί</a:t>
            </a:r>
          </a:p>
          <a:p>
            <a:r>
              <a:rPr lang="el-GR" dirty="0" smtClean="0"/>
              <a:t>Ποιες </a:t>
            </a:r>
            <a:r>
              <a:rPr lang="el-GR" dirty="0"/>
              <a:t>άλλες προσπάθειες έγιναν και πώς το αντιμετώπισαν</a:t>
            </a:r>
          </a:p>
          <a:p>
            <a:r>
              <a:rPr lang="el-GR" dirty="0" smtClean="0"/>
              <a:t>Πώς </a:t>
            </a:r>
            <a:r>
              <a:rPr lang="el-GR" dirty="0"/>
              <a:t>το αντιμετωπίζετε εσείς</a:t>
            </a:r>
          </a:p>
          <a:p>
            <a:r>
              <a:rPr lang="el-GR" dirty="0" smtClean="0"/>
              <a:t>Πώς </a:t>
            </a:r>
            <a:r>
              <a:rPr lang="el-GR" dirty="0"/>
              <a:t>δομήσατε την έρευνά σας και ποια μεθοδολογία ακολουθήθηκε</a:t>
            </a:r>
          </a:p>
          <a:p>
            <a:r>
              <a:rPr lang="el-GR" dirty="0" smtClean="0"/>
              <a:t>Ποια </a:t>
            </a:r>
            <a:r>
              <a:rPr lang="el-GR" dirty="0"/>
              <a:t>είναι τα συμπεράσματα</a:t>
            </a:r>
          </a:p>
          <a:p>
            <a:r>
              <a:rPr lang="el-GR" dirty="0" smtClean="0"/>
              <a:t>Ποιοι </a:t>
            </a:r>
            <a:r>
              <a:rPr lang="el-GR" dirty="0"/>
              <a:t>οι περιορισμοί της έρευνας</a:t>
            </a:r>
          </a:p>
          <a:p>
            <a:r>
              <a:rPr lang="el-GR" dirty="0" smtClean="0"/>
              <a:t>Ποιες </a:t>
            </a:r>
            <a:r>
              <a:rPr lang="el-GR" dirty="0"/>
              <a:t>προτάσεις έχετε να κάνετε για να συνεχιστεί η έρευνα στο μέλλον.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2967774700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619</Words>
  <Application>Microsoft Office PowerPoint</Application>
  <PresentationFormat>Προβολή στην οθόνη (4:3)</PresentationFormat>
  <Paragraphs>62</Paragraphs>
  <Slides>11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11</vt:i4>
      </vt:variant>
    </vt:vector>
  </HeadingPairs>
  <TitlesOfParts>
    <vt:vector size="12" baseType="lpstr">
      <vt:lpstr>Θέμα του Office</vt:lpstr>
      <vt:lpstr>   Πώς γίνεται  μια επιστημονική εργασία;  Επιστημονική έρευνα και συγγραφή εργασιών   2η έκδοση     Κώστας Ζαφειρόπουλος</vt:lpstr>
      <vt:lpstr>Κεφάλαιο 15</vt:lpstr>
      <vt:lpstr>Περιεχόμενα</vt:lpstr>
      <vt:lpstr>H προφορική παρουσίαση</vt:lpstr>
      <vt:lpstr>Το κοινό</vt:lpstr>
      <vt:lpstr>Οι διαφάνειες</vt:lpstr>
      <vt:lpstr>Οργάνωση  του υλικού</vt:lpstr>
      <vt:lpstr>O διαθέσιμος χρόνος</vt:lpstr>
      <vt:lpstr>Σημεία προσοχής</vt:lpstr>
      <vt:lpstr>Οι ερωτήσεις</vt:lpstr>
      <vt:lpstr>Η πρόβα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k</dc:creator>
  <cp:lastModifiedBy>xaris</cp:lastModifiedBy>
  <cp:revision>23</cp:revision>
  <dcterms:created xsi:type="dcterms:W3CDTF">2015-09-23T14:55:20Z</dcterms:created>
  <dcterms:modified xsi:type="dcterms:W3CDTF">2015-09-30T11:18:42Z</dcterms:modified>
</cp:coreProperties>
</file>