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8"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1" r:id="rId27"/>
    <p:sldId id="282" r:id="rId28"/>
    <p:sldId id="283" r:id="rId29"/>
    <p:sldId id="285" r:id="rId30"/>
    <p:sldId id="286" r:id="rId31"/>
    <p:sldId id="287" r:id="rId32"/>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78" y="-27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5800" y="2130425"/>
            <a:ext cx="7772400" cy="1470025"/>
          </a:xfrm>
        </p:spPr>
        <p:txBody>
          <a:bodyPr/>
          <a:lstStyle/>
          <a:p>
            <a:r>
              <a:rPr lang="el-GR" smtClean="0"/>
              <a:t>Στυλ κύριου τίτλου</a:t>
            </a:r>
            <a:endParaRPr lang="el-GR"/>
          </a:p>
        </p:txBody>
      </p:sp>
      <p:sp>
        <p:nvSpPr>
          <p:cNvPr id="3" name="Υπότιτλο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l-GR"/>
          </a:p>
        </p:txBody>
      </p:sp>
      <p:sp>
        <p:nvSpPr>
          <p:cNvPr id="4" name="Θέση ημερομηνίας 3"/>
          <p:cNvSpPr>
            <a:spLocks noGrp="1"/>
          </p:cNvSpPr>
          <p:nvPr>
            <p:ph type="dt" sz="half" idx="10"/>
          </p:nvPr>
        </p:nvSpPr>
        <p:spPr/>
        <p:txBody>
          <a:body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39219858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41302995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38"/>
            <a:ext cx="2057400" cy="5851525"/>
          </a:xfrm>
        </p:spPr>
        <p:txBody>
          <a:bodyPr vert="eaVert"/>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a:xfrm>
            <a:off x="457200" y="274638"/>
            <a:ext cx="6019800" cy="5851525"/>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20094378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41037944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722313" y="4406900"/>
            <a:ext cx="7772400" cy="1362075"/>
          </a:xfrm>
        </p:spPr>
        <p:txBody>
          <a:bodyPr anchor="t"/>
          <a:lstStyle>
            <a:lvl1pPr algn="l">
              <a:defRPr sz="4000" b="1" cap="all"/>
            </a:lvl1pPr>
          </a:lstStyle>
          <a:p>
            <a:r>
              <a:rPr lang="el-GR" smtClean="0"/>
              <a:t>Στυλ κύριου τίτλου</a:t>
            </a:r>
            <a:endParaRPr lang="el-GR"/>
          </a:p>
        </p:txBody>
      </p:sp>
      <p:sp>
        <p:nvSpPr>
          <p:cNvPr id="3" name="Θέση κειμένου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Θέση ημερομηνίας 3"/>
          <p:cNvSpPr>
            <a:spLocks noGrp="1"/>
          </p:cNvSpPr>
          <p:nvPr>
            <p:ph type="dt" sz="half" idx="10"/>
          </p:nvPr>
        </p:nvSpPr>
        <p:spPr/>
        <p:txBody>
          <a:body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27090453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περιεχομένου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ημερομηνίας 4"/>
          <p:cNvSpPr>
            <a:spLocks noGrp="1"/>
          </p:cNvSpPr>
          <p:nvPr>
            <p:ph type="dt" sz="half" idx="10"/>
          </p:nvPr>
        </p:nvSpPr>
        <p:spPr/>
        <p:txBody>
          <a:bodyPr/>
          <a:lstStyle/>
          <a:p>
            <a:fld id="{1991BB77-81AA-445B-A5F2-840DC616DCD9}" type="datetimeFigureOut">
              <a:rPr lang="el-GR" smtClean="0"/>
              <a:pPr/>
              <a:t>30/9/2015</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23992940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a:lvl1pPr>
          </a:lstStyle>
          <a:p>
            <a:r>
              <a:rPr lang="el-GR" smtClean="0"/>
              <a:t>Στυλ κύριου τίτλου</a:t>
            </a:r>
            <a:endParaRPr lang="el-GR"/>
          </a:p>
        </p:txBody>
      </p:sp>
      <p:sp>
        <p:nvSpPr>
          <p:cNvPr id="3" name="Θέση κειμένου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κειμένου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Θέση ημερομηνίας 6"/>
          <p:cNvSpPr>
            <a:spLocks noGrp="1"/>
          </p:cNvSpPr>
          <p:nvPr>
            <p:ph type="dt" sz="half" idx="10"/>
          </p:nvPr>
        </p:nvSpPr>
        <p:spPr/>
        <p:txBody>
          <a:bodyPr/>
          <a:lstStyle/>
          <a:p>
            <a:fld id="{1991BB77-81AA-445B-A5F2-840DC616DCD9}" type="datetimeFigureOut">
              <a:rPr lang="el-GR" smtClean="0"/>
              <a:pPr/>
              <a:t>30/9/2015</a:t>
            </a:fld>
            <a:endParaRPr lang="el-GR"/>
          </a:p>
        </p:txBody>
      </p:sp>
      <p:sp>
        <p:nvSpPr>
          <p:cNvPr id="8" name="Θέση υποσέλιδου 7"/>
          <p:cNvSpPr>
            <a:spLocks noGrp="1"/>
          </p:cNvSpPr>
          <p:nvPr>
            <p:ph type="ftr" sz="quarter" idx="11"/>
          </p:nvPr>
        </p:nvSpPr>
        <p:spPr/>
        <p:txBody>
          <a:bodyPr/>
          <a:lstStyle/>
          <a:p>
            <a:endParaRPr lang="el-GR"/>
          </a:p>
        </p:txBody>
      </p:sp>
      <p:sp>
        <p:nvSpPr>
          <p:cNvPr id="9" name="Θέση αριθμού διαφάνειας 8"/>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38749072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ημερομηνίας 2"/>
          <p:cNvSpPr>
            <a:spLocks noGrp="1"/>
          </p:cNvSpPr>
          <p:nvPr>
            <p:ph type="dt" sz="half" idx="10"/>
          </p:nvPr>
        </p:nvSpPr>
        <p:spPr/>
        <p:txBody>
          <a:bodyPr/>
          <a:lstStyle/>
          <a:p>
            <a:fld id="{1991BB77-81AA-445B-A5F2-840DC616DCD9}" type="datetimeFigureOut">
              <a:rPr lang="el-GR" smtClean="0"/>
              <a:pPr/>
              <a:t>30/9/2015</a:t>
            </a:fld>
            <a:endParaRPr lang="el-GR"/>
          </a:p>
        </p:txBody>
      </p:sp>
      <p:sp>
        <p:nvSpPr>
          <p:cNvPr id="4" name="Θέση υποσέλιδου 3"/>
          <p:cNvSpPr>
            <a:spLocks noGrp="1"/>
          </p:cNvSpPr>
          <p:nvPr>
            <p:ph type="ftr" sz="quarter" idx="11"/>
          </p:nvPr>
        </p:nvSpPr>
        <p:spPr/>
        <p:txBody>
          <a:bodyPr/>
          <a:lstStyle/>
          <a:p>
            <a:endParaRPr lang="el-GR"/>
          </a:p>
        </p:txBody>
      </p:sp>
      <p:sp>
        <p:nvSpPr>
          <p:cNvPr id="5" name="Θέση αριθμού διαφάνειας 4"/>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1313282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1991BB77-81AA-445B-A5F2-840DC616DCD9}" type="datetimeFigureOut">
              <a:rPr lang="el-GR" smtClean="0"/>
              <a:pPr/>
              <a:t>30/9/2015</a:t>
            </a:fld>
            <a:endParaRPr lang="el-GR"/>
          </a:p>
        </p:txBody>
      </p:sp>
      <p:sp>
        <p:nvSpPr>
          <p:cNvPr id="3" name="Θέση υποσέλιδου 2"/>
          <p:cNvSpPr>
            <a:spLocks noGrp="1"/>
          </p:cNvSpPr>
          <p:nvPr>
            <p:ph type="ftr" sz="quarter" idx="11"/>
          </p:nvPr>
        </p:nvSpPr>
        <p:spPr/>
        <p:txBody>
          <a:bodyPr/>
          <a:lstStyle/>
          <a:p>
            <a:endParaRPr lang="el-GR"/>
          </a:p>
        </p:txBody>
      </p:sp>
      <p:sp>
        <p:nvSpPr>
          <p:cNvPr id="4" name="Θέση αριθμού διαφάνειας 3"/>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32079333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3050"/>
            <a:ext cx="3008313" cy="1162050"/>
          </a:xfrm>
        </p:spPr>
        <p:txBody>
          <a:bodyPr anchor="b"/>
          <a:lstStyle>
            <a:lvl1pPr algn="l">
              <a:defRPr sz="2000" b="1"/>
            </a:lvl1pPr>
          </a:lstStyle>
          <a:p>
            <a:r>
              <a:rPr lang="el-GR" smtClean="0"/>
              <a:t>Στυλ κύριου τίτλου</a:t>
            </a:r>
            <a:endParaRPr lang="el-GR"/>
          </a:p>
        </p:txBody>
      </p:sp>
      <p:sp>
        <p:nvSpPr>
          <p:cNvPr id="3" name="Θέση περιεχομένου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κειμένου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1991BB77-81AA-445B-A5F2-840DC616DCD9}" type="datetimeFigureOut">
              <a:rPr lang="el-GR" smtClean="0"/>
              <a:pPr/>
              <a:t>30/9/2015</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9527477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792288" y="4800600"/>
            <a:ext cx="5486400" cy="566738"/>
          </a:xfrm>
        </p:spPr>
        <p:txBody>
          <a:bodyPr anchor="b"/>
          <a:lstStyle>
            <a:lvl1pPr algn="l">
              <a:defRPr sz="2000" b="1"/>
            </a:lvl1pPr>
          </a:lstStyle>
          <a:p>
            <a:r>
              <a:rPr lang="el-GR" smtClean="0"/>
              <a:t>Στυλ κύριου τίτλου</a:t>
            </a:r>
            <a:endParaRPr lang="el-GR"/>
          </a:p>
        </p:txBody>
      </p:sp>
      <p:sp>
        <p:nvSpPr>
          <p:cNvPr id="3" name="Θέση εικόνας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1991BB77-81AA-445B-A5F2-840DC616DCD9}" type="datetimeFigureOut">
              <a:rPr lang="el-GR" smtClean="0"/>
              <a:pPr/>
              <a:t>30/9/2015</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34094748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Στυλ κύριου τίτλου</a:t>
            </a:r>
            <a:endParaRPr lang="el-GR"/>
          </a:p>
        </p:txBody>
      </p:sp>
      <p:sp>
        <p:nvSpPr>
          <p:cNvPr id="3" name="Θέση κειμένου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19436653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4211960" y="1052736"/>
            <a:ext cx="4246240" cy="5184576"/>
          </a:xfrm>
        </p:spPr>
        <p:txBody>
          <a:bodyPr>
            <a:noAutofit/>
          </a:bodyPr>
          <a:lstStyle/>
          <a:p>
            <a:pPr algn="l"/>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l-GR" sz="2400" b="1" dirty="0" smtClean="0">
                <a:solidFill>
                  <a:schemeClr val="accent4">
                    <a:lumMod val="75000"/>
                  </a:schemeClr>
                </a:solidFill>
                <a:latin typeface="Arial" pitchFamily="34" charset="0"/>
                <a:cs typeface="Arial" pitchFamily="34" charset="0"/>
              </a:rPr>
              <a:t>Πώς γίνεται </a:t>
            </a:r>
            <a:r>
              <a:rPr lang="en-US" sz="2400" b="1" dirty="0" smtClean="0">
                <a:solidFill>
                  <a:schemeClr val="accent4">
                    <a:lumMod val="75000"/>
                  </a:schemeClr>
                </a:solidFill>
                <a:latin typeface="Arial" pitchFamily="34" charset="0"/>
                <a:cs typeface="Arial" pitchFamily="34" charset="0"/>
              </a:rPr>
              <a:t/>
            </a:r>
            <a:br>
              <a:rPr lang="en-US" sz="2400" b="1" dirty="0" smtClean="0">
                <a:solidFill>
                  <a:schemeClr val="accent4">
                    <a:lumMod val="75000"/>
                  </a:schemeClr>
                </a:solidFill>
                <a:latin typeface="Arial" pitchFamily="34" charset="0"/>
                <a:cs typeface="Arial" pitchFamily="34" charset="0"/>
              </a:rPr>
            </a:br>
            <a:r>
              <a:rPr lang="el-GR" sz="2400" b="1" dirty="0" smtClean="0">
                <a:solidFill>
                  <a:schemeClr val="accent4">
                    <a:lumMod val="75000"/>
                  </a:schemeClr>
                </a:solidFill>
                <a:latin typeface="Arial" pitchFamily="34" charset="0"/>
                <a:cs typeface="Arial" pitchFamily="34" charset="0"/>
              </a:rPr>
              <a:t>μια επιστημονική εργασία;</a:t>
            </a: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l-GR" sz="1200" b="1" dirty="0" smtClean="0">
                <a:latin typeface="Arial" pitchFamily="34" charset="0"/>
                <a:cs typeface="Arial" pitchFamily="34" charset="0"/>
              </a:rPr>
              <a:t/>
            </a:r>
            <a:br>
              <a:rPr lang="el-GR" sz="1200" b="1" dirty="0" smtClean="0">
                <a:latin typeface="Arial" pitchFamily="34" charset="0"/>
                <a:cs typeface="Arial" pitchFamily="34" charset="0"/>
              </a:rPr>
            </a:br>
            <a:r>
              <a:rPr lang="el-GR" sz="1300" b="1" dirty="0" smtClean="0">
                <a:latin typeface="Arial" pitchFamily="34" charset="0"/>
                <a:cs typeface="Arial" pitchFamily="34" charset="0"/>
              </a:rPr>
              <a:t>Επιστημονική έρευνα και συγγραφή εργασιών </a:t>
            </a:r>
            <a:r>
              <a:rPr lang="en-US" sz="1400" b="1" dirty="0" smtClean="0">
                <a:latin typeface="Arial" pitchFamily="34" charset="0"/>
                <a:cs typeface="Arial" pitchFamily="34" charset="0"/>
              </a:rPr>
              <a:t/>
            </a:r>
            <a:br>
              <a:rPr lang="en-US" sz="1400" b="1" dirty="0" smtClean="0">
                <a:latin typeface="Arial" pitchFamily="34" charset="0"/>
                <a:cs typeface="Arial" pitchFamily="34" charset="0"/>
              </a:rPr>
            </a:br>
            <a:r>
              <a:rPr lang="en-US" sz="1050" b="1" dirty="0" smtClean="0">
                <a:latin typeface="Arial" pitchFamily="34" charset="0"/>
                <a:cs typeface="Arial" pitchFamily="34" charset="0"/>
              </a:rPr>
              <a:t/>
            </a:r>
            <a:br>
              <a:rPr lang="en-US" sz="1050" b="1" dirty="0" smtClean="0">
                <a:latin typeface="Arial" pitchFamily="34" charset="0"/>
                <a:cs typeface="Arial" pitchFamily="34" charset="0"/>
              </a:rPr>
            </a:br>
            <a:r>
              <a:rPr lang="el-GR" sz="1300" b="1" dirty="0" smtClean="0">
                <a:latin typeface="Arial" pitchFamily="34" charset="0"/>
                <a:cs typeface="Arial" pitchFamily="34" charset="0"/>
              </a:rPr>
              <a:t>2η έκδοση</a:t>
            </a:r>
            <a:r>
              <a:rPr lang="en-US" sz="1300" dirty="0" smtClean="0">
                <a:latin typeface="Arial" pitchFamily="34" charset="0"/>
                <a:cs typeface="Arial" pitchFamily="34" charset="0"/>
              </a:rPr>
              <a:t/>
            </a:r>
            <a:br>
              <a:rPr lang="en-US" sz="1300" dirty="0" smtClean="0">
                <a:latin typeface="Arial" pitchFamily="34" charset="0"/>
                <a:cs typeface="Arial" pitchFamily="34" charset="0"/>
              </a:rPr>
            </a:br>
            <a:r>
              <a:rPr lang="el-GR" sz="2400" b="1" dirty="0" smtClean="0">
                <a:latin typeface="Arial" pitchFamily="34" charset="0"/>
                <a:cs typeface="Arial" pitchFamily="34" charset="0"/>
              </a:rPr>
              <a:t/>
            </a:r>
            <a:br>
              <a:rPr lang="el-GR" sz="2400" b="1" dirty="0" smtClean="0">
                <a:latin typeface="Arial" pitchFamily="34" charset="0"/>
                <a:cs typeface="Arial" pitchFamily="34" charset="0"/>
              </a:rPr>
            </a:b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l-GR" sz="1800" b="1" dirty="0" smtClean="0">
                <a:latin typeface="Arial" pitchFamily="34" charset="0"/>
                <a:cs typeface="Arial" pitchFamily="34" charset="0"/>
              </a:rPr>
              <a:t>Κώστας Ζαφειρόπουλος</a:t>
            </a:r>
            <a:endParaRPr lang="el-GR" sz="2400" b="1" dirty="0">
              <a:latin typeface="Arial" pitchFamily="34" charset="0"/>
              <a:cs typeface="Arial" pitchFamily="34" charset="0"/>
            </a:endParaRPr>
          </a:p>
        </p:txBody>
      </p:sp>
      <p:pic>
        <p:nvPicPr>
          <p:cNvPr id="4" name="3 - Εικόνα" descr="EpistimonikiErgasia02.jpg"/>
          <p:cNvPicPr>
            <a:picLocks noChangeAspect="1"/>
          </p:cNvPicPr>
          <p:nvPr/>
        </p:nvPicPr>
        <p:blipFill>
          <a:blip r:embed="rId2" cstate="print"/>
          <a:stretch>
            <a:fillRect/>
          </a:stretch>
        </p:blipFill>
        <p:spPr>
          <a:xfrm>
            <a:off x="467544" y="1268760"/>
            <a:ext cx="3293409" cy="4653136"/>
          </a:xfrm>
          <a:prstGeom prst="rect">
            <a:avLst/>
          </a:prstGeom>
          <a:ln>
            <a:solidFill>
              <a:schemeClr val="tx1"/>
            </a:solidFill>
          </a:ln>
          <a:effectLst>
            <a:outerShdw blurRad="50800" dist="38100" dir="2700000" algn="tl" rotWithShape="0">
              <a:prstClr val="black">
                <a:alpha val="40000"/>
              </a:prstClr>
            </a:outerShdw>
          </a:effectLst>
        </p:spPr>
      </p:pic>
      <p:pic>
        <p:nvPicPr>
          <p:cNvPr id="5" name="4 - Εικόνα" descr="k_0005_ekdoseis-kritiki-black.png"/>
          <p:cNvPicPr>
            <a:picLocks noChangeAspect="1"/>
          </p:cNvPicPr>
          <p:nvPr/>
        </p:nvPicPr>
        <p:blipFill>
          <a:blip r:embed="rId3" cstate="print"/>
          <a:stretch>
            <a:fillRect/>
          </a:stretch>
        </p:blipFill>
        <p:spPr>
          <a:xfrm>
            <a:off x="7380312" y="476672"/>
            <a:ext cx="1296144" cy="426473"/>
          </a:xfrm>
          <a:prstGeom prst="rect">
            <a:avLst/>
          </a:prstGeom>
        </p:spPr>
      </p:pic>
    </p:spTree>
    <p:extLst>
      <p:ext uri="{BB962C8B-B14F-4D97-AF65-F5344CB8AC3E}">
        <p14:creationId xmlns="" xmlns:p14="http://schemas.microsoft.com/office/powerpoint/2010/main" val="10818222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	</a:t>
            </a:r>
            <a:br>
              <a:rPr lang="el-GR" b="1" dirty="0"/>
            </a:br>
            <a:r>
              <a:rPr lang="el-GR" b="1" dirty="0"/>
              <a:t>Συμμετοχική παρατήρηση</a:t>
            </a:r>
          </a:p>
        </p:txBody>
      </p:sp>
      <p:sp>
        <p:nvSpPr>
          <p:cNvPr id="3" name="Θέση περιεχομένου 2"/>
          <p:cNvSpPr>
            <a:spLocks noGrp="1"/>
          </p:cNvSpPr>
          <p:nvPr>
            <p:ph idx="1"/>
          </p:nvPr>
        </p:nvSpPr>
        <p:spPr/>
        <p:txBody>
          <a:bodyPr>
            <a:normAutofit fontScale="92500" lnSpcReduction="20000"/>
          </a:bodyPr>
          <a:lstStyle/>
          <a:p>
            <a:r>
              <a:rPr lang="el-GR" dirty="0" smtClean="0"/>
              <a:t>Ο ερευνητής </a:t>
            </a:r>
            <a:r>
              <a:rPr lang="el-GR" dirty="0"/>
              <a:t>παρατηρεί τα φαινόμενα, τις διαδικασίες και τις αλληλεπιδράσεις που συμβαίνουν στο πλαίσιο μιας ομάδας</a:t>
            </a:r>
            <a:r>
              <a:rPr lang="el-GR" dirty="0" smtClean="0"/>
              <a:t>.</a:t>
            </a:r>
            <a:endParaRPr lang="en-US" dirty="0" smtClean="0"/>
          </a:p>
          <a:p>
            <a:r>
              <a:rPr lang="el-GR" dirty="0"/>
              <a:t>O ρόλος του ερευνητή κατά την έρευνα με συμμετοχική παρατήρηση μπορεί να χωριστεί σε τέσσερις </a:t>
            </a:r>
            <a:r>
              <a:rPr lang="el-GR" dirty="0" smtClean="0"/>
              <a:t>κατηγορίες:</a:t>
            </a:r>
            <a:endParaRPr lang="el-GR" dirty="0"/>
          </a:p>
          <a:p>
            <a:pPr marL="0" indent="0">
              <a:buNone/>
            </a:pPr>
            <a:r>
              <a:rPr lang="el-GR" dirty="0" smtClean="0"/>
              <a:t>1</a:t>
            </a:r>
            <a:r>
              <a:rPr lang="el-GR" dirty="0"/>
              <a:t>.	O πλήρως συμμετέχων ερευνητής</a:t>
            </a:r>
          </a:p>
          <a:p>
            <a:pPr marL="0" indent="0">
              <a:buNone/>
            </a:pPr>
            <a:r>
              <a:rPr lang="el-GR" dirty="0" smtClean="0"/>
              <a:t>2</a:t>
            </a:r>
            <a:r>
              <a:rPr lang="el-GR" dirty="0"/>
              <a:t>.	O συμμετέχων ως παρατηρητής</a:t>
            </a:r>
          </a:p>
          <a:p>
            <a:pPr marL="0" indent="0">
              <a:buNone/>
            </a:pPr>
            <a:r>
              <a:rPr lang="el-GR" dirty="0" smtClean="0"/>
              <a:t>3</a:t>
            </a:r>
            <a:r>
              <a:rPr lang="el-GR" dirty="0"/>
              <a:t>.	O παρατηρητής ως συμμετέχων</a:t>
            </a:r>
          </a:p>
          <a:p>
            <a:pPr marL="0" indent="0">
              <a:buNone/>
            </a:pPr>
            <a:r>
              <a:rPr lang="el-GR" dirty="0" smtClean="0"/>
              <a:t>4</a:t>
            </a:r>
            <a:r>
              <a:rPr lang="el-GR" dirty="0"/>
              <a:t>.	O πλήρως παρατηρητής.</a:t>
            </a:r>
          </a:p>
          <a:p>
            <a:endParaRPr lang="el-GR" dirty="0"/>
          </a:p>
        </p:txBody>
      </p:sp>
    </p:spTree>
    <p:extLst>
      <p:ext uri="{BB962C8B-B14F-4D97-AF65-F5344CB8AC3E}">
        <p14:creationId xmlns:p14="http://schemas.microsoft.com/office/powerpoint/2010/main" xmlns="" val="19880475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Χαρακτηριστικά </a:t>
            </a:r>
            <a:endParaRPr lang="el-GR" b="1" dirty="0"/>
          </a:p>
        </p:txBody>
      </p:sp>
      <p:sp>
        <p:nvSpPr>
          <p:cNvPr id="3" name="Θέση περιεχομένου 2"/>
          <p:cNvSpPr>
            <a:spLocks noGrp="1"/>
          </p:cNvSpPr>
          <p:nvPr>
            <p:ph idx="1"/>
          </p:nvPr>
        </p:nvSpPr>
        <p:spPr/>
        <p:txBody>
          <a:bodyPr/>
          <a:lstStyle/>
          <a:p>
            <a:r>
              <a:rPr lang="el-GR" dirty="0" smtClean="0"/>
              <a:t>Υποκειμενικότητα</a:t>
            </a:r>
          </a:p>
          <a:p>
            <a:r>
              <a:rPr lang="el-GR" dirty="0" smtClean="0"/>
              <a:t>Ταυτότητα και συμμετοχή του ερευνητή</a:t>
            </a:r>
          </a:p>
          <a:p>
            <a:r>
              <a:rPr lang="el-GR" dirty="0" smtClean="0"/>
              <a:t>Τριγωνοποίηση</a:t>
            </a:r>
          </a:p>
          <a:p>
            <a:endParaRPr lang="el-GR" dirty="0"/>
          </a:p>
        </p:txBody>
      </p:sp>
    </p:spTree>
    <p:extLst>
      <p:ext uri="{BB962C8B-B14F-4D97-AF65-F5344CB8AC3E}">
        <p14:creationId xmlns:p14="http://schemas.microsoft.com/office/powerpoint/2010/main" xmlns="" val="29566354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Ο ρόλος </a:t>
            </a:r>
            <a:r>
              <a:rPr lang="el-GR" b="1" dirty="0"/>
              <a:t>των πληροφορητών</a:t>
            </a:r>
          </a:p>
        </p:txBody>
      </p:sp>
      <p:sp>
        <p:nvSpPr>
          <p:cNvPr id="3" name="Θέση περιεχομένου 2"/>
          <p:cNvSpPr>
            <a:spLocks noGrp="1"/>
          </p:cNvSpPr>
          <p:nvPr>
            <p:ph idx="1"/>
          </p:nvPr>
        </p:nvSpPr>
        <p:spPr/>
        <p:txBody>
          <a:bodyPr>
            <a:normAutofit fontScale="77500" lnSpcReduction="20000"/>
          </a:bodyPr>
          <a:lstStyle/>
          <a:p>
            <a:r>
              <a:rPr lang="el-GR" dirty="0" smtClean="0"/>
              <a:t>Άτομα της </a:t>
            </a:r>
            <a:r>
              <a:rPr lang="el-GR" dirty="0"/>
              <a:t>υπό μελέτη κοινωνικής ομάδας που γνωρίζουν τα θέματα και τις διαδικασίες, και που μπορούν και θέλουν να δώσουν πληροφορίες αλλά και να φέρουν σε επαφή των ερευνητή με μέλη της ομάδας</a:t>
            </a:r>
            <a:r>
              <a:rPr lang="el-GR" dirty="0" smtClean="0"/>
              <a:t>.</a:t>
            </a:r>
          </a:p>
          <a:p>
            <a:r>
              <a:rPr lang="el-GR" dirty="0"/>
              <a:t>Πέρα από τη συλλογή δεδομένων από την παρατήρηση, ο ερευνητής μπορεί να συλλέξει πληροφορίες από του πληροφορητές, να διεξάγει συνεντεύξεις με αυτούς, ή να επιλέξει να εμβαθύνει και να παρατηρήσει τις διαδικασίες της ομάδας με τη βοήθεια των πληροφορητών. </a:t>
            </a:r>
            <a:endParaRPr lang="el-GR" dirty="0" smtClean="0"/>
          </a:p>
          <a:p>
            <a:r>
              <a:rPr lang="el-GR" dirty="0" smtClean="0"/>
              <a:t>Ο </a:t>
            </a:r>
            <a:r>
              <a:rPr lang="el-GR" dirty="0"/>
              <a:t>ερευνητής μπορεί παράλληλα με την έρευνα συμμετοχικής παρατήρησης να κάνει συνεντεύξεις σε βάθος. Οι συνεντεύξεις γίνονται με τους πληροφορητές ή με τα άτομα που υποδεικνύονται από τους πληροφορητές, που τη σειρά τους γίνονται κι αυτοί πληροφορητές.</a:t>
            </a:r>
          </a:p>
          <a:p>
            <a:endParaRPr lang="el-GR" dirty="0"/>
          </a:p>
        </p:txBody>
      </p:sp>
    </p:spTree>
    <p:extLst>
      <p:ext uri="{BB962C8B-B14F-4D97-AF65-F5344CB8AC3E}">
        <p14:creationId xmlns:p14="http://schemas.microsoft.com/office/powerpoint/2010/main" xmlns="" val="26178150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Στάδια επεξεργασίας</a:t>
            </a:r>
            <a:endParaRPr lang="el-GR" b="1" dirty="0"/>
          </a:p>
        </p:txBody>
      </p:sp>
      <p:sp>
        <p:nvSpPr>
          <p:cNvPr id="3" name="Θέση περιεχομένου 2"/>
          <p:cNvSpPr>
            <a:spLocks noGrp="1"/>
          </p:cNvSpPr>
          <p:nvPr>
            <p:ph idx="1"/>
          </p:nvPr>
        </p:nvSpPr>
        <p:spPr/>
        <p:txBody>
          <a:bodyPr>
            <a:normAutofit fontScale="77500" lnSpcReduction="20000"/>
          </a:bodyPr>
          <a:lstStyle/>
          <a:p>
            <a:r>
              <a:rPr lang="el-GR" dirty="0"/>
              <a:t>O ερευνητής καταγράφει σε σημειώσεις και σε ξεχωριστά κεφάλαια τα δεδομένα της έρευνάς </a:t>
            </a:r>
            <a:r>
              <a:rPr lang="el-GR" dirty="0" smtClean="0"/>
              <a:t>του: </a:t>
            </a:r>
            <a:r>
              <a:rPr lang="el-GR" dirty="0"/>
              <a:t>περιγραφικά στοιχεία της έρευνας όπου μεταφέρονται όσο το δυνατό αναλλοίωτα γίνεται τα </a:t>
            </a:r>
            <a:r>
              <a:rPr lang="el-GR" dirty="0" smtClean="0"/>
              <a:t>στοιχεία, </a:t>
            </a:r>
            <a:r>
              <a:rPr lang="el-GR" dirty="0"/>
              <a:t>καθημερινά αμέσως μετά την απομάκρυνση από την παρατήρηση της </a:t>
            </a:r>
            <a:r>
              <a:rPr lang="el-GR" dirty="0" smtClean="0"/>
              <a:t>ομάδας. </a:t>
            </a:r>
            <a:endParaRPr lang="el-GR" dirty="0"/>
          </a:p>
          <a:p>
            <a:r>
              <a:rPr lang="el-GR" dirty="0"/>
              <a:t>Κατόπιν, ο ερευνητής επεξεργάζεται τα στοιχεία αυτά και καταλήγει σε συμπερασματικές παρατηρήσεις που έχουν να κάνουν με κατηγοριοποιήσεις των στοιχείων. </a:t>
            </a:r>
            <a:endParaRPr lang="el-GR" dirty="0" smtClean="0"/>
          </a:p>
          <a:p>
            <a:r>
              <a:rPr lang="el-GR" dirty="0" smtClean="0"/>
              <a:t>Καταλήγει </a:t>
            </a:r>
            <a:r>
              <a:rPr lang="el-GR" dirty="0"/>
              <a:t>στην εξαγωγή συμπερασμάτων και επιχειρεί μια απόπειρα θεωρητικής θεμελίωσης των κανόνων που έχει παρατηρήσει ότι υφίστανται και προσδιορίζουν τις δραστηριότητες, τις συμπεριφορές και τις αλληλεπιδράσεις των μελών της υπό μελέτη ομάδας. </a:t>
            </a:r>
          </a:p>
          <a:p>
            <a:endParaRPr lang="el-GR" dirty="0"/>
          </a:p>
        </p:txBody>
      </p:sp>
    </p:spTree>
    <p:extLst>
      <p:ext uri="{BB962C8B-B14F-4D97-AF65-F5344CB8AC3E}">
        <p14:creationId xmlns:p14="http://schemas.microsoft.com/office/powerpoint/2010/main" xmlns="" val="3458799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Περιορισμοί </a:t>
            </a:r>
            <a:endParaRPr lang="el-GR" b="1" dirty="0"/>
          </a:p>
        </p:txBody>
      </p:sp>
      <p:sp>
        <p:nvSpPr>
          <p:cNvPr id="3" name="Θέση περιεχομένου 2"/>
          <p:cNvSpPr>
            <a:spLocks noGrp="1"/>
          </p:cNvSpPr>
          <p:nvPr>
            <p:ph idx="1"/>
          </p:nvPr>
        </p:nvSpPr>
        <p:spPr/>
        <p:txBody>
          <a:bodyPr>
            <a:normAutofit fontScale="70000" lnSpcReduction="20000"/>
          </a:bodyPr>
          <a:lstStyle/>
          <a:p>
            <a:r>
              <a:rPr lang="el-GR" dirty="0" smtClean="0"/>
              <a:t>Ως προς </a:t>
            </a:r>
            <a:r>
              <a:rPr lang="el-GR" dirty="0"/>
              <a:t>τη δυνατότητα γενίκευσης των συμπερασμάτων </a:t>
            </a:r>
            <a:r>
              <a:rPr lang="el-GR" dirty="0" smtClean="0"/>
              <a:t>της τα </a:t>
            </a:r>
            <a:r>
              <a:rPr lang="el-GR" dirty="0"/>
              <a:t>ευρήματα της έρευνας αφορούν τη συγκεκριμένη ομάδα στο συγκεκριμένο πλαίσιο και συνθήκες. </a:t>
            </a:r>
            <a:endParaRPr lang="el-GR" dirty="0" smtClean="0"/>
          </a:p>
          <a:p>
            <a:r>
              <a:rPr lang="el-GR" dirty="0" smtClean="0"/>
              <a:t>Υπεισέρχεται  </a:t>
            </a:r>
            <a:r>
              <a:rPr lang="el-GR" dirty="0"/>
              <a:t>η υποκειμενική οπτική του ερευνητή ο οποίος ως φορέας δικών του απόψεων μπορεί να μεταφέρει δικές του εκδοχές και ερμηνείες στην αναπαράσταση του φαινομένου. </a:t>
            </a:r>
            <a:endParaRPr lang="el-GR" dirty="0" smtClean="0"/>
          </a:p>
          <a:p>
            <a:r>
              <a:rPr lang="el-GR" dirty="0" smtClean="0"/>
              <a:t>Στο </a:t>
            </a:r>
            <a:r>
              <a:rPr lang="el-GR" dirty="0"/>
              <a:t>πρόβλημα ελέγχου της αξιοπιστίας και της εγκυρότητας της μεθόδου </a:t>
            </a:r>
            <a:r>
              <a:rPr lang="el-GR" dirty="0" smtClean="0"/>
              <a:t>βοηθούν </a:t>
            </a:r>
            <a:r>
              <a:rPr lang="el-GR" dirty="0"/>
              <a:t>η εμπειρία και η βιβλιογραφική ενημέρωση του ερευνητή, η καλά σχεδιασμένη έρευνα και επιλογή της ομάδας, οι προσεκτικές κινήσεις του ερευνητή μέσα στην ομάδα και η προσεκτική μεταφορά των διαδικασιών και ερμηνεία τους από το συγγραφέα-ερευνητή. </a:t>
            </a:r>
            <a:endParaRPr lang="el-GR" dirty="0" smtClean="0"/>
          </a:p>
          <a:p>
            <a:r>
              <a:rPr lang="el-GR" dirty="0" smtClean="0"/>
              <a:t>Η </a:t>
            </a:r>
            <a:r>
              <a:rPr lang="el-GR" dirty="0"/>
              <a:t>τεχνική της τριγωνοποίησης, με διασταύρωση των ευρημάτων με άλλα υφιστάμενα στοιχεία, βοηθά στην εξαγωγή ορθών συμπερασμάτων.</a:t>
            </a:r>
          </a:p>
          <a:p>
            <a:endParaRPr lang="el-GR" dirty="0"/>
          </a:p>
        </p:txBody>
      </p:sp>
    </p:spTree>
    <p:extLst>
      <p:ext uri="{BB962C8B-B14F-4D97-AF65-F5344CB8AC3E}">
        <p14:creationId xmlns:p14="http://schemas.microsoft.com/office/powerpoint/2010/main" xmlns="" val="24455570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a:t>Ομάδες </a:t>
            </a:r>
            <a:r>
              <a:rPr lang="el-GR" b="1" dirty="0" smtClean="0"/>
              <a:t>εστίασης</a:t>
            </a:r>
            <a:endParaRPr lang="el-GR" b="1" dirty="0"/>
          </a:p>
        </p:txBody>
      </p:sp>
      <p:sp>
        <p:nvSpPr>
          <p:cNvPr id="3" name="Θέση περιεχομένου 2"/>
          <p:cNvSpPr>
            <a:spLocks noGrp="1"/>
          </p:cNvSpPr>
          <p:nvPr>
            <p:ph idx="1"/>
          </p:nvPr>
        </p:nvSpPr>
        <p:spPr/>
        <p:txBody>
          <a:bodyPr>
            <a:normAutofit fontScale="85000" lnSpcReduction="20000"/>
          </a:bodyPr>
          <a:lstStyle/>
          <a:p>
            <a:r>
              <a:rPr lang="el-GR" dirty="0"/>
              <a:t>Χρησιμοποιούνται για να μελετήσουν σε βάθος και μέσω της συζήτησης και «παράλληλων συνεντεύξεων» ένα πεδίο που ενδιαφέρει τον ερευνητή ή τον ειδικό στο μάρκετινγκ, το σύμβουλο κ.ά</a:t>
            </a:r>
            <a:r>
              <a:rPr lang="el-GR" dirty="0" smtClean="0"/>
              <a:t>.</a:t>
            </a:r>
          </a:p>
          <a:p>
            <a:r>
              <a:rPr lang="el-GR" dirty="0"/>
              <a:t>Το μέγεθος των ομάδων εστίασης κυμαίνεται από </a:t>
            </a:r>
            <a:r>
              <a:rPr lang="el-GR" dirty="0" smtClean="0"/>
              <a:t>4 έως 12 </a:t>
            </a:r>
            <a:r>
              <a:rPr lang="el-GR" dirty="0"/>
              <a:t>άτομα με καταλληλότερο το μέγεθος ανάμεσα σε </a:t>
            </a:r>
            <a:r>
              <a:rPr lang="el-GR" dirty="0" smtClean="0"/>
              <a:t>7 </a:t>
            </a:r>
            <a:r>
              <a:rPr lang="el-GR" dirty="0"/>
              <a:t>και </a:t>
            </a:r>
            <a:r>
              <a:rPr lang="el-GR" dirty="0" smtClean="0"/>
              <a:t>10 </a:t>
            </a:r>
            <a:r>
              <a:rPr lang="el-GR" dirty="0"/>
              <a:t>άτομα. </a:t>
            </a:r>
            <a:endParaRPr lang="el-GR" dirty="0" smtClean="0"/>
          </a:p>
          <a:p>
            <a:r>
              <a:rPr lang="el-GR" dirty="0" smtClean="0"/>
              <a:t>Συχνά </a:t>
            </a:r>
            <a:r>
              <a:rPr lang="el-GR" dirty="0"/>
              <a:t>σε μια μελέτη με χρήση ομάδων εστίασης σχηματίζονται και μελετούνται πολλές ομάδες και εξάγονται συμπεράσματα συγκριτικά από όλες. </a:t>
            </a:r>
            <a:endParaRPr lang="el-GR" dirty="0" smtClean="0"/>
          </a:p>
          <a:p>
            <a:r>
              <a:rPr lang="el-GR" dirty="0"/>
              <a:t>Οι ομάδες σχηματίζονται από άτομα με ομοειδή χαρακτηριστικά που αφορούν το σκοπό της έρευνας.</a:t>
            </a:r>
          </a:p>
          <a:p>
            <a:endParaRPr lang="el-GR" dirty="0"/>
          </a:p>
        </p:txBody>
      </p:sp>
    </p:spTree>
    <p:extLst>
      <p:ext uri="{BB962C8B-B14F-4D97-AF65-F5344CB8AC3E}">
        <p14:creationId xmlns:p14="http://schemas.microsoft.com/office/powerpoint/2010/main" xmlns="" val="32057078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Τα πλεονεκτήματα των ομάδων εστίασης</a:t>
            </a:r>
          </a:p>
        </p:txBody>
      </p:sp>
      <p:sp>
        <p:nvSpPr>
          <p:cNvPr id="3" name="Θέση περιεχομένου 2"/>
          <p:cNvSpPr>
            <a:spLocks noGrp="1"/>
          </p:cNvSpPr>
          <p:nvPr>
            <p:ph idx="1"/>
          </p:nvPr>
        </p:nvSpPr>
        <p:spPr/>
        <p:txBody>
          <a:bodyPr>
            <a:normAutofit fontScale="92500" lnSpcReduction="20000"/>
          </a:bodyPr>
          <a:lstStyle/>
          <a:p>
            <a:pPr marL="0" indent="0">
              <a:buNone/>
            </a:pPr>
            <a:r>
              <a:rPr lang="el-GR" dirty="0"/>
              <a:t>1.	Δίνουν έμφαση στην κοινωνική συμπεριφορά </a:t>
            </a:r>
            <a:r>
              <a:rPr lang="el-GR" dirty="0" smtClean="0"/>
              <a:t>	των </a:t>
            </a:r>
            <a:r>
              <a:rPr lang="el-GR" dirty="0"/>
              <a:t>ατόμων.</a:t>
            </a:r>
          </a:p>
          <a:p>
            <a:pPr marL="0" indent="0">
              <a:buNone/>
            </a:pPr>
            <a:r>
              <a:rPr lang="el-GR" dirty="0"/>
              <a:t>2.	O συντονιστής μπορεί να υποβοηθήσει την </a:t>
            </a:r>
            <a:r>
              <a:rPr lang="el-GR" dirty="0" smtClean="0"/>
              <a:t>	απάντηση </a:t>
            </a:r>
            <a:r>
              <a:rPr lang="el-GR" dirty="0"/>
              <a:t>ερωτήσεων.</a:t>
            </a:r>
          </a:p>
          <a:p>
            <a:pPr marL="0" indent="0">
              <a:buNone/>
            </a:pPr>
            <a:r>
              <a:rPr lang="el-GR" dirty="0"/>
              <a:t>3.	Χαρακτηρίζονται από υψηλή φαινομενική </a:t>
            </a:r>
            <a:r>
              <a:rPr lang="el-GR" dirty="0" smtClean="0"/>
              <a:t>	εγκυρότητα</a:t>
            </a:r>
            <a:r>
              <a:rPr lang="el-GR" dirty="0"/>
              <a:t>.</a:t>
            </a:r>
          </a:p>
          <a:p>
            <a:pPr marL="0" indent="0">
              <a:buNone/>
            </a:pPr>
            <a:r>
              <a:rPr lang="el-GR" dirty="0"/>
              <a:t>4.	Έχουν χαμηλό κόστος.</a:t>
            </a:r>
          </a:p>
          <a:p>
            <a:pPr marL="0" indent="0">
              <a:buNone/>
            </a:pPr>
            <a:r>
              <a:rPr lang="el-GR" dirty="0"/>
              <a:t>5.	</a:t>
            </a:r>
            <a:r>
              <a:rPr lang="el-GR" dirty="0" err="1"/>
              <a:t>Mπορούν</a:t>
            </a:r>
            <a:r>
              <a:rPr lang="el-GR" dirty="0"/>
              <a:t> να πραγματοποιούνται γρήγορα.</a:t>
            </a:r>
          </a:p>
          <a:p>
            <a:pPr marL="0" indent="0">
              <a:buNone/>
            </a:pPr>
            <a:r>
              <a:rPr lang="el-GR" dirty="0"/>
              <a:t>6.	Πραγματοποιούνται σε μεγαλύτερα δείγματα </a:t>
            </a:r>
            <a:r>
              <a:rPr lang="el-GR" dirty="0" smtClean="0"/>
              <a:t>	από </a:t>
            </a:r>
            <a:r>
              <a:rPr lang="el-GR" dirty="0"/>
              <a:t>άλλες ποιοτικές μεθόδους.</a:t>
            </a:r>
          </a:p>
          <a:p>
            <a:endParaRPr lang="el-GR" dirty="0"/>
          </a:p>
        </p:txBody>
      </p:sp>
    </p:spTree>
    <p:extLst>
      <p:ext uri="{BB962C8B-B14F-4D97-AF65-F5344CB8AC3E}">
        <p14:creationId xmlns:p14="http://schemas.microsoft.com/office/powerpoint/2010/main" xmlns="" val="26567226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Τα μειονεκτήματα των ομάδων εστίασης</a:t>
            </a:r>
          </a:p>
        </p:txBody>
      </p:sp>
      <p:sp>
        <p:nvSpPr>
          <p:cNvPr id="3" name="Θέση περιεχομένου 2"/>
          <p:cNvSpPr>
            <a:spLocks noGrp="1"/>
          </p:cNvSpPr>
          <p:nvPr>
            <p:ph idx="1"/>
          </p:nvPr>
        </p:nvSpPr>
        <p:spPr/>
        <p:txBody>
          <a:bodyPr>
            <a:normAutofit fontScale="92500" lnSpcReduction="20000"/>
          </a:bodyPr>
          <a:lstStyle/>
          <a:p>
            <a:pPr marL="0" indent="0">
              <a:buNone/>
            </a:pPr>
            <a:r>
              <a:rPr lang="el-GR" dirty="0"/>
              <a:t>1.	Προσφέρουν λιγότερο έλεγχο απ’ όσο </a:t>
            </a:r>
            <a:r>
              <a:rPr lang="el-GR" dirty="0" smtClean="0"/>
              <a:t>	προσφέρουν </a:t>
            </a:r>
            <a:r>
              <a:rPr lang="el-GR" dirty="0"/>
              <a:t>οι συνεντεύξεις σε βάθος.</a:t>
            </a:r>
          </a:p>
          <a:p>
            <a:pPr marL="0" indent="0">
              <a:buNone/>
            </a:pPr>
            <a:r>
              <a:rPr lang="el-GR" dirty="0"/>
              <a:t>2.	H ανάλυση των δεδομένων τους είναι </a:t>
            </a:r>
            <a:r>
              <a:rPr lang="el-GR" dirty="0" smtClean="0"/>
              <a:t>	δύσκολη</a:t>
            </a:r>
            <a:r>
              <a:rPr lang="el-GR" dirty="0"/>
              <a:t>.</a:t>
            </a:r>
          </a:p>
          <a:p>
            <a:pPr marL="0" indent="0">
              <a:buNone/>
            </a:pPr>
            <a:r>
              <a:rPr lang="el-GR" dirty="0"/>
              <a:t>3.	Οι ομάδες μπορούν να διαφέρουν σημαντικά </a:t>
            </a:r>
            <a:r>
              <a:rPr lang="el-GR" dirty="0" smtClean="0"/>
              <a:t>	η </a:t>
            </a:r>
            <a:r>
              <a:rPr lang="el-GR" dirty="0"/>
              <a:t>μία από την άλλη.</a:t>
            </a:r>
          </a:p>
          <a:p>
            <a:pPr marL="0" indent="0">
              <a:buNone/>
            </a:pPr>
            <a:r>
              <a:rPr lang="el-GR" dirty="0"/>
              <a:t>4.	</a:t>
            </a:r>
            <a:r>
              <a:rPr lang="el-GR" dirty="0" err="1"/>
              <a:t>Mερικές</a:t>
            </a:r>
            <a:r>
              <a:rPr lang="el-GR" dirty="0"/>
              <a:t> φορές είναι δύσκολο να </a:t>
            </a:r>
            <a:r>
              <a:rPr lang="el-GR" dirty="0" smtClean="0"/>
              <a:t>	συναθροιστούν </a:t>
            </a:r>
            <a:r>
              <a:rPr lang="el-GR" dirty="0"/>
              <a:t>οι ομάδες.</a:t>
            </a:r>
          </a:p>
          <a:p>
            <a:pPr marL="0" indent="0">
              <a:buNone/>
            </a:pPr>
            <a:r>
              <a:rPr lang="el-GR" dirty="0"/>
              <a:t>5.	Οι συζητήσεις πρέπει να πραγματοποιούνται </a:t>
            </a:r>
            <a:r>
              <a:rPr lang="el-GR" dirty="0" smtClean="0"/>
              <a:t>	σε </a:t>
            </a:r>
            <a:r>
              <a:rPr lang="el-GR" dirty="0"/>
              <a:t>περιβάλλον κατάλληλο γι’ αυτόν το σκοπό.</a:t>
            </a:r>
          </a:p>
        </p:txBody>
      </p:sp>
    </p:spTree>
    <p:extLst>
      <p:ext uri="{BB962C8B-B14F-4D97-AF65-F5344CB8AC3E}">
        <p14:creationId xmlns:p14="http://schemas.microsoft.com/office/powerpoint/2010/main" xmlns="" val="8243935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Σχηματισμός μιας ομάδας </a:t>
            </a:r>
            <a:r>
              <a:rPr lang="el-GR" b="1" dirty="0" smtClean="0"/>
              <a:t>εστίασης</a:t>
            </a:r>
            <a:endParaRPr lang="el-GR" b="1" dirty="0"/>
          </a:p>
        </p:txBody>
      </p:sp>
      <p:sp>
        <p:nvSpPr>
          <p:cNvPr id="3" name="Θέση περιεχομένου 2"/>
          <p:cNvSpPr>
            <a:spLocks noGrp="1"/>
          </p:cNvSpPr>
          <p:nvPr>
            <p:ph idx="1"/>
          </p:nvPr>
        </p:nvSpPr>
        <p:spPr/>
        <p:txBody>
          <a:bodyPr/>
          <a:lstStyle/>
          <a:p>
            <a:pPr marL="0" indent="0">
              <a:buNone/>
            </a:pPr>
            <a:r>
              <a:rPr lang="el-GR" dirty="0"/>
              <a:t>1.	Για ποιο λόγο θα πρέπει να </a:t>
            </a:r>
            <a:r>
              <a:rPr lang="el-GR" dirty="0" smtClean="0"/>
              <a:t>	πραγματοποιηθεί </a:t>
            </a:r>
            <a:r>
              <a:rPr lang="el-GR" dirty="0"/>
              <a:t>μια τέτοια έρευνα;</a:t>
            </a:r>
          </a:p>
          <a:p>
            <a:pPr marL="0" indent="0">
              <a:buNone/>
            </a:pPr>
            <a:r>
              <a:rPr lang="el-GR" dirty="0"/>
              <a:t>2.	Τι είδους πληροφορίες θα παραχθούν;</a:t>
            </a:r>
          </a:p>
          <a:p>
            <a:pPr marL="0" indent="0">
              <a:buNone/>
            </a:pPr>
            <a:r>
              <a:rPr lang="el-GR" dirty="0"/>
              <a:t>3.	Τι είδους πληροφορίες έχουν σημασία;</a:t>
            </a:r>
          </a:p>
          <a:p>
            <a:pPr marL="0" indent="0">
              <a:buNone/>
            </a:pPr>
            <a:r>
              <a:rPr lang="el-GR" dirty="0"/>
              <a:t>4.	Πώς θα χρησιμοποιηθούν οι πληροφορίες </a:t>
            </a:r>
            <a:r>
              <a:rPr lang="el-GR" dirty="0" smtClean="0"/>
              <a:t>	αυτές</a:t>
            </a:r>
            <a:r>
              <a:rPr lang="el-GR" dirty="0"/>
              <a:t>;</a:t>
            </a:r>
          </a:p>
          <a:p>
            <a:pPr marL="0" indent="0">
              <a:buNone/>
            </a:pPr>
            <a:r>
              <a:rPr lang="el-GR" dirty="0"/>
              <a:t>5.	Για ποιον προορίζονται αυτές οι </a:t>
            </a:r>
            <a:r>
              <a:rPr lang="el-GR" dirty="0" smtClean="0"/>
              <a:t>	πληροφορίες</a:t>
            </a:r>
            <a:r>
              <a:rPr lang="el-GR" dirty="0"/>
              <a:t>;</a:t>
            </a:r>
          </a:p>
          <a:p>
            <a:endParaRPr lang="el-GR" dirty="0"/>
          </a:p>
        </p:txBody>
      </p:sp>
    </p:spTree>
    <p:extLst>
      <p:ext uri="{BB962C8B-B14F-4D97-AF65-F5344CB8AC3E}">
        <p14:creationId xmlns:p14="http://schemas.microsoft.com/office/powerpoint/2010/main" xmlns="" val="13277248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sz="3600" b="1" dirty="0"/>
              <a:t>Ομάδες εστίασης χρησιμοποιούνται όταν</a:t>
            </a:r>
          </a:p>
        </p:txBody>
      </p:sp>
      <p:sp>
        <p:nvSpPr>
          <p:cNvPr id="3" name="Θέση περιεχομένου 2"/>
          <p:cNvSpPr>
            <a:spLocks noGrp="1"/>
          </p:cNvSpPr>
          <p:nvPr>
            <p:ph idx="1"/>
          </p:nvPr>
        </p:nvSpPr>
        <p:spPr/>
        <p:txBody>
          <a:bodyPr>
            <a:normAutofit fontScale="92500" lnSpcReduction="10000"/>
          </a:bodyPr>
          <a:lstStyle/>
          <a:p>
            <a:r>
              <a:rPr lang="el-GR" dirty="0" smtClean="0"/>
              <a:t>Χρειάζεται </a:t>
            </a:r>
            <a:r>
              <a:rPr lang="el-GR" dirty="0"/>
              <a:t>να πραγματοποιηθεί διερευνητική μελέτη για την κατανόηση ενός φαινομένου.</a:t>
            </a:r>
          </a:p>
          <a:p>
            <a:r>
              <a:rPr lang="el-GR" dirty="0" smtClean="0"/>
              <a:t>Πρέπει </a:t>
            </a:r>
            <a:r>
              <a:rPr lang="el-GR" dirty="0"/>
              <a:t>να διερευνηθούν σύνθετοι παράγοντες που έχουν να κάνουν με τη συμπεριφορά ή τα κίνητρα των ανθρώπων.</a:t>
            </a:r>
          </a:p>
          <a:p>
            <a:r>
              <a:rPr lang="el-GR" dirty="0" smtClean="0"/>
              <a:t>Χρειάζεται </a:t>
            </a:r>
            <a:r>
              <a:rPr lang="el-GR" dirty="0"/>
              <a:t>να αντληθούν ιδέες από τις ομάδες, που στη συνέχεια θα χρησιμοποιηθούν σε άλλες έρευνες.</a:t>
            </a:r>
          </a:p>
          <a:p>
            <a:r>
              <a:rPr lang="el-GR" dirty="0" err="1" smtClean="0"/>
              <a:t>Oι</a:t>
            </a:r>
            <a:r>
              <a:rPr lang="el-GR" dirty="0" smtClean="0"/>
              <a:t> </a:t>
            </a:r>
            <a:r>
              <a:rPr lang="el-GR" dirty="0"/>
              <a:t>απαντήσεις σε ανοιχτές ερωτήσεις είναι πολύ σημαντικές για την έρευνα.</a:t>
            </a:r>
          </a:p>
          <a:p>
            <a:endParaRPr lang="el-GR" dirty="0"/>
          </a:p>
        </p:txBody>
      </p:sp>
    </p:spTree>
    <p:extLst>
      <p:ext uri="{BB962C8B-B14F-4D97-AF65-F5344CB8AC3E}">
        <p14:creationId xmlns:p14="http://schemas.microsoft.com/office/powerpoint/2010/main" xmlns="" val="3021715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p:txBody>
          <a:bodyPr/>
          <a:lstStyle/>
          <a:p>
            <a:r>
              <a:rPr lang="el-GR" b="1" dirty="0" smtClean="0"/>
              <a:t>Κεφάλαιο 9</a:t>
            </a:r>
            <a:endParaRPr lang="el-GR" b="1" dirty="0"/>
          </a:p>
        </p:txBody>
      </p:sp>
      <p:sp>
        <p:nvSpPr>
          <p:cNvPr id="3" name="Υπότιτλος 2"/>
          <p:cNvSpPr>
            <a:spLocks noGrp="1"/>
          </p:cNvSpPr>
          <p:nvPr>
            <p:ph type="subTitle" idx="1"/>
          </p:nvPr>
        </p:nvSpPr>
        <p:spPr/>
        <p:txBody>
          <a:bodyPr/>
          <a:lstStyle/>
          <a:p>
            <a:r>
              <a:rPr lang="el-GR" b="1" dirty="0"/>
              <a:t>Μέθοδοι ποιοτικής έρευνας</a:t>
            </a:r>
          </a:p>
        </p:txBody>
      </p:sp>
    </p:spTree>
    <p:extLst>
      <p:ext uri="{BB962C8B-B14F-4D97-AF65-F5344CB8AC3E}">
        <p14:creationId xmlns:p14="http://schemas.microsoft.com/office/powerpoint/2010/main" xmlns="" val="10818222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Autofit/>
          </a:bodyPr>
          <a:lstStyle/>
          <a:p>
            <a:r>
              <a:rPr lang="el-GR" sz="3200" b="1" dirty="0"/>
              <a:t>Ομάδες εστίασης δεν χρησιμοποιούνται όταν</a:t>
            </a:r>
          </a:p>
        </p:txBody>
      </p:sp>
      <p:sp>
        <p:nvSpPr>
          <p:cNvPr id="3" name="Θέση περιεχομένου 2"/>
          <p:cNvSpPr>
            <a:spLocks noGrp="1"/>
          </p:cNvSpPr>
          <p:nvPr>
            <p:ph idx="1"/>
          </p:nvPr>
        </p:nvSpPr>
        <p:spPr/>
        <p:txBody>
          <a:bodyPr>
            <a:normAutofit fontScale="85000" lnSpcReduction="10000"/>
          </a:bodyPr>
          <a:lstStyle/>
          <a:p>
            <a:r>
              <a:rPr lang="el-GR" dirty="0" smtClean="0"/>
              <a:t>Υπάρχει </a:t>
            </a:r>
            <a:r>
              <a:rPr lang="el-GR" dirty="0"/>
              <a:t>μεγάλη συναισθηματική φόρτιση των ατόμων μέσα στην υπό δημιουργία ομάδα και ο σχηματισμός της επιτείνει τα πράγματα.</a:t>
            </a:r>
          </a:p>
          <a:p>
            <a:r>
              <a:rPr lang="el-GR" dirty="0" smtClean="0"/>
              <a:t>O </a:t>
            </a:r>
            <a:r>
              <a:rPr lang="el-GR" dirty="0"/>
              <a:t>ερευνητής έχει συγκεκριμένη άποψη και μακροχρόνιο έλεγχο πάνω στο θέμα που διερευνάται.</a:t>
            </a:r>
          </a:p>
          <a:p>
            <a:r>
              <a:rPr lang="el-GR" dirty="0" smtClean="0"/>
              <a:t>Είναι </a:t>
            </a:r>
            <a:r>
              <a:rPr lang="el-GR" dirty="0"/>
              <a:t>προτιμότερο να χρησιμοποιηθούν στατιστικές τεχνικές.</a:t>
            </a:r>
          </a:p>
          <a:p>
            <a:r>
              <a:rPr lang="el-GR" dirty="0" smtClean="0"/>
              <a:t>Υπάρχουν </a:t>
            </a:r>
            <a:r>
              <a:rPr lang="el-GR" dirty="0"/>
              <a:t>καλύτερες ή οικονομικότερες μέθοδοι.</a:t>
            </a:r>
          </a:p>
          <a:p>
            <a:r>
              <a:rPr lang="el-GR" dirty="0" smtClean="0"/>
              <a:t>O </a:t>
            </a:r>
            <a:r>
              <a:rPr lang="el-GR" dirty="0"/>
              <a:t>ερευνητής δεν μπορεί να διασφαλίσει την ανωνυμία και την εμπιστευτικότητα των εκφρασμένων απόψεων μέσα στην ομάδα.</a:t>
            </a:r>
          </a:p>
          <a:p>
            <a:pPr marL="0" indent="0">
              <a:buNone/>
            </a:pPr>
            <a:endParaRPr lang="el-GR" dirty="0"/>
          </a:p>
        </p:txBody>
      </p:sp>
    </p:spTree>
    <p:extLst>
      <p:ext uri="{BB962C8B-B14F-4D97-AF65-F5344CB8AC3E}">
        <p14:creationId xmlns:p14="http://schemas.microsoft.com/office/powerpoint/2010/main" xmlns="" val="24891318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a:t>Η προσωπική συνέντευξη </a:t>
            </a:r>
          </a:p>
        </p:txBody>
      </p:sp>
      <p:sp>
        <p:nvSpPr>
          <p:cNvPr id="3" name="Θέση περιεχομένου 2"/>
          <p:cNvSpPr>
            <a:spLocks noGrp="1"/>
          </p:cNvSpPr>
          <p:nvPr>
            <p:ph idx="1"/>
          </p:nvPr>
        </p:nvSpPr>
        <p:spPr/>
        <p:txBody>
          <a:bodyPr>
            <a:normAutofit fontScale="77500" lnSpcReduction="20000"/>
          </a:bodyPr>
          <a:lstStyle/>
          <a:p>
            <a:r>
              <a:rPr lang="el-GR" dirty="0"/>
              <a:t>Η προσωπική συνέντευξη είναι χρήσιμη </a:t>
            </a:r>
            <a:r>
              <a:rPr lang="el-GR" dirty="0" smtClean="0"/>
              <a:t>όταν</a:t>
            </a:r>
          </a:p>
          <a:p>
            <a:pPr marL="0" indent="0">
              <a:buNone/>
            </a:pPr>
            <a:r>
              <a:rPr lang="el-GR" dirty="0"/>
              <a:t>1.	Ενδιαφέρει η σημασία κάποιων φαινομένων για τους </a:t>
            </a:r>
            <a:r>
              <a:rPr lang="el-GR" dirty="0" smtClean="0"/>
              <a:t>	ερωτώμενους</a:t>
            </a:r>
            <a:r>
              <a:rPr lang="el-GR" dirty="0"/>
              <a:t>.</a:t>
            </a:r>
          </a:p>
          <a:p>
            <a:pPr marL="0" indent="0">
              <a:buNone/>
            </a:pPr>
            <a:r>
              <a:rPr lang="el-GR" dirty="0"/>
              <a:t>2.	Ενδιαφέρει να μελετηθούν συγκριτικά και συνολικά οι </a:t>
            </a:r>
            <a:r>
              <a:rPr lang="el-GR" dirty="0" smtClean="0"/>
              <a:t>	απόψεις </a:t>
            </a:r>
            <a:r>
              <a:rPr lang="el-GR" dirty="0"/>
              <a:t>των μελών μιας ομάδας, οργανισμού, κ.ά.</a:t>
            </a:r>
          </a:p>
          <a:p>
            <a:pPr marL="0" indent="0">
              <a:buNone/>
            </a:pPr>
            <a:r>
              <a:rPr lang="el-GR" dirty="0" smtClean="0"/>
              <a:t>3.</a:t>
            </a:r>
            <a:r>
              <a:rPr lang="el-GR" dirty="0"/>
              <a:t>	</a:t>
            </a:r>
            <a:r>
              <a:rPr lang="el-GR" dirty="0" err="1"/>
              <a:t>Xρειάζεται</a:t>
            </a:r>
            <a:r>
              <a:rPr lang="el-GR" dirty="0"/>
              <a:t> μια διερευνητική μελέτη για να </a:t>
            </a:r>
            <a:r>
              <a:rPr lang="el-GR" dirty="0" smtClean="0"/>
              <a:t>		εντοπιστούν </a:t>
            </a:r>
            <a:r>
              <a:rPr lang="el-GR" dirty="0"/>
              <a:t>τα σημεία που πρέπει να θιγούν ώστε </a:t>
            </a:r>
            <a:r>
              <a:rPr lang="el-GR" dirty="0" smtClean="0"/>
              <a:t>	αργότερα </a:t>
            </a:r>
            <a:r>
              <a:rPr lang="el-GR" dirty="0"/>
              <a:t>να συγκροτηθεί μια ποσοτική έρευνα με </a:t>
            </a:r>
            <a:r>
              <a:rPr lang="el-GR" dirty="0" smtClean="0"/>
              <a:t>	ερωτηματολόγιο</a:t>
            </a:r>
            <a:r>
              <a:rPr lang="el-GR" dirty="0"/>
              <a:t>.</a:t>
            </a:r>
          </a:p>
          <a:p>
            <a:pPr marL="0" indent="0">
              <a:buNone/>
            </a:pPr>
            <a:r>
              <a:rPr lang="el-GR" dirty="0"/>
              <a:t>4.	</a:t>
            </a:r>
            <a:r>
              <a:rPr lang="el-GR" dirty="0" err="1"/>
              <a:t>Xρειάζεται</a:t>
            </a:r>
            <a:r>
              <a:rPr lang="el-GR" dirty="0"/>
              <a:t> μια ποιοτική μέθοδος για να διερευνήσει </a:t>
            </a:r>
            <a:r>
              <a:rPr lang="el-GR" dirty="0" smtClean="0"/>
              <a:t>	και </a:t>
            </a:r>
            <a:r>
              <a:rPr lang="el-GR" dirty="0"/>
              <a:t>να εξηγήσει τα ευρήματα μιας ποσοτικής έρευνας </a:t>
            </a:r>
            <a:r>
              <a:rPr lang="el-GR" dirty="0" smtClean="0"/>
              <a:t>	που </a:t>
            </a:r>
            <a:r>
              <a:rPr lang="el-GR" dirty="0"/>
              <a:t>προηγήθηκε.</a:t>
            </a:r>
          </a:p>
          <a:p>
            <a:endParaRPr lang="el-GR" dirty="0"/>
          </a:p>
        </p:txBody>
      </p:sp>
    </p:spTree>
    <p:extLst>
      <p:ext uri="{BB962C8B-B14F-4D97-AF65-F5344CB8AC3E}">
        <p14:creationId xmlns:p14="http://schemas.microsoft.com/office/powerpoint/2010/main" xmlns="" val="30314920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Autofit/>
          </a:bodyPr>
          <a:lstStyle/>
          <a:p>
            <a:r>
              <a:rPr lang="el-GR" sz="3200" b="1" dirty="0"/>
              <a:t>Για τη διεξαγωγή μιας συνέντευξης θα πρέπει να γίνουν τα παρακάτω βήματα</a:t>
            </a:r>
            <a:r>
              <a:rPr lang="el-GR" sz="3200" b="1" dirty="0" smtClean="0"/>
              <a:t>:</a:t>
            </a:r>
            <a:endParaRPr lang="el-GR" sz="3200" b="1" dirty="0"/>
          </a:p>
        </p:txBody>
      </p:sp>
      <p:sp>
        <p:nvSpPr>
          <p:cNvPr id="3" name="Θέση περιεχομένου 2"/>
          <p:cNvSpPr>
            <a:spLocks noGrp="1"/>
          </p:cNvSpPr>
          <p:nvPr>
            <p:ph idx="1"/>
          </p:nvPr>
        </p:nvSpPr>
        <p:spPr/>
        <p:txBody>
          <a:bodyPr/>
          <a:lstStyle/>
          <a:p>
            <a:r>
              <a:rPr lang="el-GR" dirty="0"/>
              <a:t>Ορισμός του προς διερεύνηση </a:t>
            </a:r>
            <a:r>
              <a:rPr lang="el-GR" dirty="0" smtClean="0"/>
              <a:t>θέματος</a:t>
            </a:r>
          </a:p>
          <a:p>
            <a:r>
              <a:rPr lang="el-GR" dirty="0"/>
              <a:t>Δημιουργία οδηγιών για τη διεξαγωγή της συνέντευξης</a:t>
            </a:r>
            <a:r>
              <a:rPr lang="el-GR" dirty="0" smtClean="0"/>
              <a:t>.</a:t>
            </a:r>
          </a:p>
          <a:p>
            <a:r>
              <a:rPr lang="el-GR" dirty="0"/>
              <a:t>Εξεύρεση των </a:t>
            </a:r>
            <a:r>
              <a:rPr lang="el-GR" dirty="0" smtClean="0"/>
              <a:t>ερωτώμενων</a:t>
            </a:r>
          </a:p>
          <a:p>
            <a:r>
              <a:rPr lang="el-GR" dirty="0"/>
              <a:t>Πραγματοποίηση των συνεντεύξεων</a:t>
            </a:r>
          </a:p>
        </p:txBody>
      </p:sp>
    </p:spTree>
    <p:extLst>
      <p:ext uri="{BB962C8B-B14F-4D97-AF65-F5344CB8AC3E}">
        <p14:creationId xmlns:p14="http://schemas.microsoft.com/office/powerpoint/2010/main" xmlns="" val="25523214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smtClean="0"/>
              <a:t>Προσωπική συνέντευξη (συνέχεια)</a:t>
            </a:r>
            <a:endParaRPr lang="el-GR" b="1" dirty="0"/>
          </a:p>
        </p:txBody>
      </p:sp>
      <p:sp>
        <p:nvSpPr>
          <p:cNvPr id="3" name="Θέση περιεχομένου 2"/>
          <p:cNvSpPr>
            <a:spLocks noGrp="1"/>
          </p:cNvSpPr>
          <p:nvPr>
            <p:ph idx="1"/>
          </p:nvPr>
        </p:nvSpPr>
        <p:spPr/>
        <p:txBody>
          <a:bodyPr>
            <a:normAutofit fontScale="85000" lnSpcReduction="20000"/>
          </a:bodyPr>
          <a:lstStyle/>
          <a:p>
            <a:r>
              <a:rPr lang="el-GR" dirty="0" smtClean="0"/>
              <a:t>Η </a:t>
            </a:r>
            <a:r>
              <a:rPr lang="el-GR" dirty="0"/>
              <a:t>προσωπική συνέντευξη έχει σκοπό να συγκεντρώσει απόψεις, αλλά και πληροφορίες για το πώς λειτουργεί ένας οργανισμός ή μια κοινωνική ομάδα, πληροφορίες </a:t>
            </a:r>
            <a:r>
              <a:rPr lang="el-GR" dirty="0" smtClean="0"/>
              <a:t>ιστορικές.</a:t>
            </a:r>
          </a:p>
          <a:p>
            <a:r>
              <a:rPr lang="el-GR" dirty="0" smtClean="0"/>
              <a:t>Μπορεί να </a:t>
            </a:r>
            <a:r>
              <a:rPr lang="el-GR" dirty="0"/>
              <a:t>αποτελέσει τη μέθοδο για την σε βάθος διερεύνηση ενός ζητήματος, αλλά και να αποτελέσει τη μέθοδο άντλησης γνώσης για εξειδικευμένα θέματα από άτομα που κατέχουν κάποια ιδιαίτερη θέση όπως περιγράφτηκε προηγουμένως</a:t>
            </a:r>
            <a:r>
              <a:rPr lang="el-GR" dirty="0" smtClean="0"/>
              <a:t>. </a:t>
            </a:r>
            <a:endParaRPr lang="el-GR" dirty="0"/>
          </a:p>
          <a:p>
            <a:r>
              <a:rPr lang="el-GR" dirty="0" smtClean="0"/>
              <a:t>Η </a:t>
            </a:r>
            <a:r>
              <a:rPr lang="el-GR" dirty="0"/>
              <a:t>ανάλυση και αναφορά των στοιχείων της προσωπικής συνέντευξης είναι ανάλογη με αυτήν που κάνουμε για τις ομάδες εστίασης. </a:t>
            </a:r>
          </a:p>
          <a:p>
            <a:endParaRPr lang="el-GR" dirty="0"/>
          </a:p>
        </p:txBody>
      </p:sp>
    </p:spTree>
    <p:extLst>
      <p:ext uri="{BB962C8B-B14F-4D97-AF65-F5344CB8AC3E}">
        <p14:creationId xmlns:p14="http://schemas.microsoft.com/office/powerpoint/2010/main" xmlns="" val="25333318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a:t>Ανάλυση αρχειακού </a:t>
            </a:r>
            <a:r>
              <a:rPr lang="el-GR" b="1" dirty="0" smtClean="0"/>
              <a:t>υλικού</a:t>
            </a:r>
            <a:endParaRPr lang="el-GR" b="1" dirty="0"/>
          </a:p>
        </p:txBody>
      </p:sp>
      <p:sp>
        <p:nvSpPr>
          <p:cNvPr id="3" name="Θέση περιεχομένου 2"/>
          <p:cNvSpPr>
            <a:spLocks noGrp="1"/>
          </p:cNvSpPr>
          <p:nvPr>
            <p:ph idx="1"/>
          </p:nvPr>
        </p:nvSpPr>
        <p:spPr/>
        <p:txBody>
          <a:bodyPr>
            <a:normAutofit fontScale="70000" lnSpcReduction="20000"/>
          </a:bodyPr>
          <a:lstStyle/>
          <a:p>
            <a:r>
              <a:rPr lang="el-GR" dirty="0"/>
              <a:t>Δύο πολύ σημαντικά σημεία </a:t>
            </a:r>
            <a:r>
              <a:rPr lang="el-GR" dirty="0" smtClean="0"/>
              <a:t>είναι </a:t>
            </a:r>
            <a:r>
              <a:rPr lang="el-GR" dirty="0"/>
              <a:t>η εγκυρότητα και η καταλληλότητα των πηγών και η ορθότητα των αναλύσεων</a:t>
            </a:r>
            <a:r>
              <a:rPr lang="el-GR" dirty="0" smtClean="0"/>
              <a:t>.</a:t>
            </a:r>
          </a:p>
          <a:p>
            <a:r>
              <a:rPr lang="el-GR" dirty="0"/>
              <a:t>O ερευνητής καλείται να εφαρμόσει ένα ερμηνευτικό σχήμα που γενικά περιγράφεται από τα εξής βήματα:</a:t>
            </a:r>
          </a:p>
          <a:p>
            <a:pPr marL="0" indent="0">
              <a:buNone/>
            </a:pPr>
            <a:r>
              <a:rPr lang="el-GR" dirty="0"/>
              <a:t>1.	Κατανόηση του νοήματος των κειμένων.</a:t>
            </a:r>
          </a:p>
          <a:p>
            <a:pPr marL="0" indent="0">
              <a:buNone/>
            </a:pPr>
            <a:r>
              <a:rPr lang="el-GR" dirty="0"/>
              <a:t>2.	Εντοπισμός πεδίων και θεμάτων έρευνας.</a:t>
            </a:r>
          </a:p>
          <a:p>
            <a:pPr marL="0" indent="0">
              <a:buNone/>
            </a:pPr>
            <a:r>
              <a:rPr lang="el-GR" dirty="0"/>
              <a:t>3.	Εντοπισμός ομάδων και θεμάτων έρευνας.</a:t>
            </a:r>
          </a:p>
          <a:p>
            <a:pPr marL="0" indent="0">
              <a:buNone/>
            </a:pPr>
            <a:r>
              <a:rPr lang="el-GR" dirty="0"/>
              <a:t>4.	Αποσαφήνιση και διασταύρωση των στοιχείων με χρήση της </a:t>
            </a:r>
            <a:r>
              <a:rPr lang="el-GR" dirty="0" smtClean="0"/>
              <a:t>	τεχνικής </a:t>
            </a:r>
            <a:r>
              <a:rPr lang="el-GR" dirty="0"/>
              <a:t>της τριγωνοποίησης.</a:t>
            </a:r>
          </a:p>
          <a:p>
            <a:pPr marL="0" indent="0">
              <a:buNone/>
            </a:pPr>
            <a:r>
              <a:rPr lang="el-GR" dirty="0"/>
              <a:t>5.	Έλεγχος της αξιοπιστίας και της εγκυρότητας των στοιχείων.</a:t>
            </a:r>
          </a:p>
          <a:p>
            <a:pPr marL="0" indent="0">
              <a:buNone/>
            </a:pPr>
            <a:r>
              <a:rPr lang="el-GR" dirty="0"/>
              <a:t>6.	Επαναπροσδιορισμός του πλαισίου στο οποίο πρέπει να </a:t>
            </a:r>
            <a:r>
              <a:rPr lang="el-GR" dirty="0" smtClean="0"/>
              <a:t>	αναλυθούν τα </a:t>
            </a:r>
            <a:r>
              <a:rPr lang="el-GR" dirty="0"/>
              <a:t>στοιχεία.</a:t>
            </a:r>
          </a:p>
          <a:p>
            <a:pPr marL="0" indent="0">
              <a:buNone/>
            </a:pPr>
            <a:r>
              <a:rPr lang="el-GR" dirty="0"/>
              <a:t>7.	Επιλογή και χρήση αντιπροσωπευτικών περιπτώσεων για την </a:t>
            </a:r>
            <a:r>
              <a:rPr lang="el-GR" dirty="0" smtClean="0"/>
              <a:t>	εξαγωγή </a:t>
            </a:r>
            <a:r>
              <a:rPr lang="el-GR" dirty="0"/>
              <a:t>συμπερασμάτων.</a:t>
            </a:r>
          </a:p>
          <a:p>
            <a:endParaRPr lang="el-GR" dirty="0"/>
          </a:p>
        </p:txBody>
      </p:sp>
    </p:spTree>
    <p:extLst>
      <p:ext uri="{BB962C8B-B14F-4D97-AF65-F5344CB8AC3E}">
        <p14:creationId xmlns:p14="http://schemas.microsoft.com/office/powerpoint/2010/main" xmlns="" val="16208387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Σημεία προσοχής</a:t>
            </a:r>
            <a:endParaRPr lang="el-GR" b="1" dirty="0"/>
          </a:p>
        </p:txBody>
      </p:sp>
      <p:sp>
        <p:nvSpPr>
          <p:cNvPr id="3" name="Θέση περιεχομένου 2"/>
          <p:cNvSpPr>
            <a:spLocks noGrp="1"/>
          </p:cNvSpPr>
          <p:nvPr>
            <p:ph idx="1"/>
          </p:nvPr>
        </p:nvSpPr>
        <p:spPr/>
        <p:txBody>
          <a:bodyPr>
            <a:normAutofit fontScale="70000" lnSpcReduction="20000"/>
          </a:bodyPr>
          <a:lstStyle/>
          <a:p>
            <a:r>
              <a:rPr lang="el-GR" dirty="0"/>
              <a:t>O ερευνητής του αρχειακού υλικού θα πρέπει να εντρυφήσει στο υλικό του και να κατανοήσει δύο πράγματα: το νόημα των κειμένων και τις μεταξύ τους συνδέσεις αλλά και το ότι τα στοιχεία που μελετά περιγράφουν ένα συγκεκριμένο πλαίσιο, όχι απαραίτητα γενικεύσιμο</a:t>
            </a:r>
            <a:r>
              <a:rPr lang="el-GR" dirty="0" smtClean="0"/>
              <a:t>.</a:t>
            </a:r>
          </a:p>
          <a:p>
            <a:r>
              <a:rPr lang="el-GR" dirty="0"/>
              <a:t>O έλεγχος για την αξιοπιστία και την εγκυρότητα μπορεί να βοηθηθεί από τη συνδρομή άλλων ερευνητών, που αφού εκπαιδευτούν στην ερμηνευτική μέθοδο που χρησιμοποίησε ο πρώτος ερευνητής, θα κληθούν να επαναλάβουν τη διαδικασία και να βρουν το ίδιο αποτέλεσμα ή να εντοπίζουν τις διαφοροποιήσεις και τις αιτίες που οδήγησαν σ’ αυτές. </a:t>
            </a:r>
          </a:p>
          <a:p>
            <a:r>
              <a:rPr lang="el-GR" dirty="0"/>
              <a:t>Τέλος ο ερευνητής επαναπροσδιορίζει με βάση όλα τα στοιχεία που έχει στα χέρια του, το υλικό του και επιλέγει δειγματοληπτικά τα σημαντικά εκείνα τμήματα που θα κάνουν εφικτή την ανάλυση και την εξαγωγή συμπερασμάτων.</a:t>
            </a:r>
          </a:p>
          <a:p>
            <a:endParaRPr lang="el-GR" dirty="0"/>
          </a:p>
        </p:txBody>
      </p:sp>
    </p:spTree>
    <p:extLst>
      <p:ext uri="{BB962C8B-B14F-4D97-AF65-F5344CB8AC3E}">
        <p14:creationId xmlns:p14="http://schemas.microsoft.com/office/powerpoint/2010/main" xmlns="" val="36218121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Autofit/>
          </a:bodyPr>
          <a:lstStyle/>
          <a:p>
            <a:r>
              <a:rPr lang="el-GR" sz="2800" b="1" dirty="0" smtClean="0"/>
              <a:t>Βασικά </a:t>
            </a:r>
            <a:r>
              <a:rPr lang="el-GR" sz="2800" b="1" dirty="0"/>
              <a:t>βήματα που ακολουθεί ένας ερευνητής προκειμένου να αναλύσει το αρχειακό υλικό του</a:t>
            </a:r>
          </a:p>
        </p:txBody>
      </p:sp>
      <p:sp>
        <p:nvSpPr>
          <p:cNvPr id="3" name="Θέση περιεχομένου 2"/>
          <p:cNvSpPr>
            <a:spLocks noGrp="1"/>
          </p:cNvSpPr>
          <p:nvPr>
            <p:ph idx="1"/>
          </p:nvPr>
        </p:nvSpPr>
        <p:spPr/>
        <p:txBody>
          <a:bodyPr/>
          <a:lstStyle/>
          <a:p>
            <a:pPr marL="0" indent="0">
              <a:buNone/>
            </a:pPr>
            <a:r>
              <a:rPr lang="el-GR" dirty="0"/>
              <a:t>1.	</a:t>
            </a:r>
            <a:r>
              <a:rPr lang="el-GR" dirty="0" err="1"/>
              <a:t>Aποκτά</a:t>
            </a:r>
            <a:r>
              <a:rPr lang="el-GR" dirty="0"/>
              <a:t> πρόσβαση στο υλικό.</a:t>
            </a:r>
          </a:p>
          <a:p>
            <a:pPr marL="0" indent="0">
              <a:buNone/>
            </a:pPr>
            <a:r>
              <a:rPr lang="el-GR" dirty="0"/>
              <a:t>2.	</a:t>
            </a:r>
            <a:r>
              <a:rPr lang="el-GR" dirty="0" err="1"/>
              <a:t>Eλέγχει</a:t>
            </a:r>
            <a:r>
              <a:rPr lang="el-GR" dirty="0"/>
              <a:t> την αυθεντικότητά του.</a:t>
            </a:r>
          </a:p>
          <a:p>
            <a:pPr marL="0" indent="0">
              <a:buNone/>
            </a:pPr>
            <a:r>
              <a:rPr lang="el-GR" dirty="0"/>
              <a:t>3.	</a:t>
            </a:r>
            <a:r>
              <a:rPr lang="el-GR" dirty="0" err="1"/>
              <a:t>Kατανοεί</a:t>
            </a:r>
            <a:r>
              <a:rPr lang="el-GR" dirty="0"/>
              <a:t> και εμβαθύνει στο υλικό.</a:t>
            </a:r>
          </a:p>
          <a:p>
            <a:pPr marL="0" indent="0">
              <a:buNone/>
            </a:pPr>
            <a:r>
              <a:rPr lang="el-GR" dirty="0"/>
              <a:t>4.	</a:t>
            </a:r>
            <a:r>
              <a:rPr lang="el-GR" dirty="0" err="1"/>
              <a:t>Aναλύει</a:t>
            </a:r>
            <a:r>
              <a:rPr lang="el-GR" dirty="0"/>
              <a:t> το υλικό.</a:t>
            </a:r>
          </a:p>
          <a:p>
            <a:pPr marL="0" indent="0">
              <a:buNone/>
            </a:pPr>
            <a:r>
              <a:rPr lang="el-GR" dirty="0"/>
              <a:t>5.	</a:t>
            </a:r>
            <a:r>
              <a:rPr lang="el-GR" dirty="0" err="1"/>
              <a:t>Xρησιμοποιεί</a:t>
            </a:r>
            <a:r>
              <a:rPr lang="el-GR" dirty="0"/>
              <a:t> το υλικό για την εξαγωγή </a:t>
            </a:r>
            <a:r>
              <a:rPr lang="el-GR" dirty="0" smtClean="0"/>
              <a:t>	συμπερασμάτων</a:t>
            </a:r>
            <a:r>
              <a:rPr lang="el-GR" dirty="0"/>
              <a:t>.</a:t>
            </a:r>
          </a:p>
          <a:p>
            <a:endParaRPr lang="el-GR" dirty="0"/>
          </a:p>
        </p:txBody>
      </p:sp>
    </p:spTree>
    <p:extLst>
      <p:ext uri="{BB962C8B-B14F-4D97-AF65-F5344CB8AC3E}">
        <p14:creationId xmlns:p14="http://schemas.microsoft.com/office/powerpoint/2010/main" xmlns="" val="20576005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a:t>Ανάλυση </a:t>
            </a:r>
            <a:r>
              <a:rPr lang="el-GR" b="1" dirty="0" smtClean="0"/>
              <a:t>περιεχομένου</a:t>
            </a:r>
            <a:endParaRPr lang="el-GR" b="1" dirty="0"/>
          </a:p>
        </p:txBody>
      </p:sp>
      <p:sp>
        <p:nvSpPr>
          <p:cNvPr id="3" name="Θέση περιεχομένου 2"/>
          <p:cNvSpPr>
            <a:spLocks noGrp="1"/>
          </p:cNvSpPr>
          <p:nvPr>
            <p:ph idx="1"/>
          </p:nvPr>
        </p:nvSpPr>
        <p:spPr/>
        <p:txBody>
          <a:bodyPr>
            <a:normAutofit fontScale="92500" lnSpcReduction="10000"/>
          </a:bodyPr>
          <a:lstStyle/>
          <a:p>
            <a:r>
              <a:rPr lang="el-GR" dirty="0" smtClean="0"/>
              <a:t>Μη αντιδραστική ή διακριτική μέθοδος.</a:t>
            </a:r>
          </a:p>
          <a:p>
            <a:r>
              <a:rPr lang="el-GR" dirty="0" smtClean="0"/>
              <a:t>Γραπτά </a:t>
            </a:r>
            <a:r>
              <a:rPr lang="el-GR" dirty="0"/>
              <a:t>κείμενα, εφημερίδες, ηχογραφημένα ντοκουμέντα, πολιτικά κείμενα και πολιτικοί λόγοι, κείμενα γραπτών εξετάσεων, απαντήσεις σε ανοιχτές ερωτήσεις ερωτηματολογίων, κείμενα που προέρχονται από ανάλυση δεδομένων ποιοτικών ερευνών (για παράδειγμα από συνεντεύξεις ή ομάδες εστίασης), καθώς και πληροφορίες που παρέχονται σε ιστοσελίδες στο Διαδίκτυο, κ.ά. </a:t>
            </a:r>
          </a:p>
          <a:p>
            <a:endParaRPr lang="el-GR" dirty="0" smtClean="0"/>
          </a:p>
          <a:p>
            <a:endParaRPr lang="el-GR" dirty="0"/>
          </a:p>
        </p:txBody>
      </p:sp>
    </p:spTree>
    <p:extLst>
      <p:ext uri="{BB962C8B-B14F-4D97-AF65-F5344CB8AC3E}">
        <p14:creationId xmlns:p14="http://schemas.microsoft.com/office/powerpoint/2010/main" xmlns="" val="29407013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a:t>Στάδια υλοποίησης</a:t>
            </a:r>
            <a:endParaRPr lang="el-GR" dirty="0"/>
          </a:p>
        </p:txBody>
      </p:sp>
      <p:sp>
        <p:nvSpPr>
          <p:cNvPr id="3" name="Θέση περιεχομένου 2"/>
          <p:cNvSpPr>
            <a:spLocks noGrp="1"/>
          </p:cNvSpPr>
          <p:nvPr>
            <p:ph idx="1"/>
          </p:nvPr>
        </p:nvSpPr>
        <p:spPr/>
        <p:txBody>
          <a:bodyPr>
            <a:normAutofit fontScale="77500" lnSpcReduction="20000"/>
          </a:bodyPr>
          <a:lstStyle/>
          <a:p>
            <a:r>
              <a:rPr lang="el-GR" dirty="0"/>
              <a:t>Η ανάλυση περιεχομένου αποτελεί μέρος ενός τρίπτυχου μεθόδων: α) ανάλυση περιεχομένου, β) θεματική ανάλυση, γ) σημειωτική ανάλυση.</a:t>
            </a:r>
          </a:p>
          <a:p>
            <a:r>
              <a:rPr lang="el-GR" dirty="0" smtClean="0"/>
              <a:t>Για </a:t>
            </a:r>
            <a:r>
              <a:rPr lang="el-GR" dirty="0"/>
              <a:t>να υλοποιηθεί η ανάλυση περιεχομένου, θα πρέπει ο ερευνητής να προχωρήσει με βάση τα εξής βήματα:</a:t>
            </a:r>
          </a:p>
          <a:p>
            <a:pPr marL="0" indent="0">
              <a:buNone/>
            </a:pPr>
            <a:r>
              <a:rPr lang="el-GR" dirty="0"/>
              <a:t>1.	Απόφαση για τη χρήση συγκεκριμένων κατηγοριών.</a:t>
            </a:r>
          </a:p>
          <a:p>
            <a:pPr marL="0" indent="0">
              <a:buNone/>
            </a:pPr>
            <a:r>
              <a:rPr lang="el-GR" dirty="0"/>
              <a:t>2.	Επιλογή δείγματος.</a:t>
            </a:r>
          </a:p>
          <a:p>
            <a:pPr marL="0" indent="0">
              <a:buNone/>
            </a:pPr>
            <a:r>
              <a:rPr lang="el-GR" dirty="0"/>
              <a:t>3.	Επιλογή της χρονικής περιόδου για την εφαρμογή της </a:t>
            </a:r>
            <a:r>
              <a:rPr lang="el-GR" dirty="0" smtClean="0"/>
              <a:t>	δειγματοληψίας</a:t>
            </a:r>
            <a:r>
              <a:rPr lang="el-GR" dirty="0"/>
              <a:t>.</a:t>
            </a:r>
          </a:p>
          <a:p>
            <a:pPr marL="0" indent="0">
              <a:buNone/>
            </a:pPr>
            <a:r>
              <a:rPr lang="el-GR" dirty="0"/>
              <a:t>4.	Απόφαση για το πλήθος των γεγονότων που θα </a:t>
            </a:r>
            <a:r>
              <a:rPr lang="el-GR" dirty="0" smtClean="0"/>
              <a:t>	παρατηρηθούν</a:t>
            </a:r>
            <a:r>
              <a:rPr lang="el-GR" dirty="0"/>
              <a:t>, των θεμάτων που θα διαβαστούν, κ.ά.</a:t>
            </a:r>
          </a:p>
          <a:p>
            <a:pPr marL="0" indent="0">
              <a:buNone/>
            </a:pPr>
            <a:r>
              <a:rPr lang="el-GR" dirty="0" smtClean="0"/>
              <a:t>5</a:t>
            </a:r>
            <a:r>
              <a:rPr lang="el-GR" dirty="0"/>
              <a:t>.	Συστηματική καταγραφή των παρατηρήσεων.</a:t>
            </a:r>
          </a:p>
          <a:p>
            <a:endParaRPr lang="el-GR" dirty="0"/>
          </a:p>
        </p:txBody>
      </p:sp>
    </p:spTree>
    <p:extLst>
      <p:ext uri="{BB962C8B-B14F-4D97-AF65-F5344CB8AC3E}">
        <p14:creationId xmlns:p14="http://schemas.microsoft.com/office/powerpoint/2010/main" xmlns="" val="989353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smtClean="0"/>
              <a:t>Σκοπός  </a:t>
            </a:r>
            <a:r>
              <a:rPr lang="el-GR" b="1" dirty="0"/>
              <a:t>της ανάλυσης περιεχομένου</a:t>
            </a:r>
          </a:p>
        </p:txBody>
      </p:sp>
      <p:sp>
        <p:nvSpPr>
          <p:cNvPr id="3" name="Θέση περιεχομένου 2"/>
          <p:cNvSpPr>
            <a:spLocks noGrp="1"/>
          </p:cNvSpPr>
          <p:nvPr>
            <p:ph idx="1"/>
          </p:nvPr>
        </p:nvSpPr>
        <p:spPr/>
        <p:txBody>
          <a:bodyPr>
            <a:normAutofit fontScale="92500" lnSpcReduction="10000"/>
          </a:bodyPr>
          <a:lstStyle/>
          <a:p>
            <a:pPr marL="514350" indent="-514350">
              <a:buFont typeface="+mj-lt"/>
              <a:buAutoNum type="arabicPeriod"/>
            </a:pPr>
            <a:r>
              <a:rPr lang="el-GR" dirty="0" err="1" smtClean="0"/>
              <a:t>Nα</a:t>
            </a:r>
            <a:r>
              <a:rPr lang="el-GR" dirty="0" smtClean="0"/>
              <a:t> </a:t>
            </a:r>
            <a:r>
              <a:rPr lang="el-GR" dirty="0"/>
              <a:t>παραγάγει περιγραφική πληροφορία.</a:t>
            </a:r>
          </a:p>
          <a:p>
            <a:pPr marL="514350" indent="-514350">
              <a:buFont typeface="+mj-lt"/>
              <a:buAutoNum type="arabicPeriod"/>
            </a:pPr>
            <a:r>
              <a:rPr lang="el-GR" dirty="0" err="1" smtClean="0"/>
              <a:t>Nα</a:t>
            </a:r>
            <a:r>
              <a:rPr lang="el-GR" dirty="0" smtClean="0"/>
              <a:t> </a:t>
            </a:r>
            <a:r>
              <a:rPr lang="el-GR" dirty="0"/>
              <a:t>ελέγξει και να επαληθεύσει ευρήματα άλλων ποιοτικών ερευνών. Χρησιμοποιείται λόγω του σχετικά μικρού κόστους της, για να ελέγξει την </a:t>
            </a:r>
            <a:r>
              <a:rPr lang="el-GR" dirty="0" err="1"/>
              <a:t>επαναληψιμότητα</a:t>
            </a:r>
            <a:r>
              <a:rPr lang="el-GR" dirty="0"/>
              <a:t> και άρα την ορθότητα των εξαγόμενων συμπερασμάτων άλλων διαφορετικών μεθόδων.</a:t>
            </a:r>
          </a:p>
          <a:p>
            <a:pPr marL="514350" indent="-514350">
              <a:buFont typeface="+mj-lt"/>
              <a:buAutoNum type="arabicPeriod"/>
            </a:pPr>
            <a:r>
              <a:rPr lang="el-GR" dirty="0" smtClean="0"/>
              <a:t>Να </a:t>
            </a:r>
            <a:r>
              <a:rPr lang="el-GR" dirty="0"/>
              <a:t>ελέγξει υποθέσεις, να ανιχνεύσει συσχετίσεις και να ελέγξει την εφαρμογή συγκεκριμένων θεωριών.</a:t>
            </a:r>
          </a:p>
          <a:p>
            <a:endParaRPr lang="el-GR" dirty="0"/>
          </a:p>
        </p:txBody>
      </p:sp>
    </p:spTree>
    <p:extLst>
      <p:ext uri="{BB962C8B-B14F-4D97-AF65-F5344CB8AC3E}">
        <p14:creationId xmlns:p14="http://schemas.microsoft.com/office/powerpoint/2010/main" xmlns="" val="25469826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Περιεχόμενα</a:t>
            </a:r>
            <a:endParaRPr lang="el-GR" b="1" dirty="0"/>
          </a:p>
        </p:txBody>
      </p:sp>
      <p:sp>
        <p:nvSpPr>
          <p:cNvPr id="3" name="Θέση περιεχομένου 2"/>
          <p:cNvSpPr>
            <a:spLocks noGrp="1"/>
          </p:cNvSpPr>
          <p:nvPr>
            <p:ph idx="1"/>
          </p:nvPr>
        </p:nvSpPr>
        <p:spPr/>
        <p:txBody>
          <a:bodyPr>
            <a:normAutofit fontScale="70000" lnSpcReduction="20000"/>
          </a:bodyPr>
          <a:lstStyle/>
          <a:p>
            <a:r>
              <a:rPr lang="el-GR" dirty="0"/>
              <a:t>Γενικά για τις μεθόδους ποιοτικής έρευνας</a:t>
            </a:r>
          </a:p>
          <a:p>
            <a:r>
              <a:rPr lang="el-GR" dirty="0"/>
              <a:t>Τα χαρακτηριστικά της ποιοτικής έρευνας	</a:t>
            </a:r>
          </a:p>
          <a:p>
            <a:r>
              <a:rPr lang="el-GR" dirty="0"/>
              <a:t>Επιστημονικά Παραδείγματα και προσεγγίσεις στην κοινωνική έρευνα</a:t>
            </a:r>
          </a:p>
          <a:p>
            <a:r>
              <a:rPr lang="el-GR" dirty="0"/>
              <a:t>Τα είδη της ποιοτικής έρευνας	</a:t>
            </a:r>
          </a:p>
          <a:p>
            <a:r>
              <a:rPr lang="el-GR" dirty="0"/>
              <a:t>Συμμετοχική παρατήρηση	</a:t>
            </a:r>
          </a:p>
          <a:p>
            <a:r>
              <a:rPr lang="el-GR" dirty="0" err="1"/>
              <a:t>Oμάδες</a:t>
            </a:r>
            <a:r>
              <a:rPr lang="el-GR" dirty="0"/>
              <a:t> εστίασης	</a:t>
            </a:r>
          </a:p>
          <a:p>
            <a:r>
              <a:rPr lang="el-GR" dirty="0"/>
              <a:t>Τα χαρακτηριστικά των ομάδων εστίασης	</a:t>
            </a:r>
          </a:p>
          <a:p>
            <a:r>
              <a:rPr lang="el-GR" dirty="0"/>
              <a:t>Σχηματισμός μιας ομάδας εστίασης	</a:t>
            </a:r>
          </a:p>
          <a:p>
            <a:r>
              <a:rPr lang="el-GR" dirty="0"/>
              <a:t>Η προσωπική συνέντευξη	</a:t>
            </a:r>
          </a:p>
          <a:p>
            <a:r>
              <a:rPr lang="el-GR" dirty="0"/>
              <a:t>Ανάλυση αρχειακού υλικού	</a:t>
            </a:r>
          </a:p>
          <a:p>
            <a:r>
              <a:rPr lang="el-GR" dirty="0"/>
              <a:t>Ανάλυση περιεχομένου	</a:t>
            </a:r>
          </a:p>
          <a:p>
            <a:r>
              <a:rPr lang="el-GR"/>
              <a:t>Μελέτη περίπτωσης	</a:t>
            </a:r>
          </a:p>
          <a:p>
            <a:pPr marL="0" indent="0">
              <a:buNone/>
            </a:pPr>
            <a:endParaRPr lang="el-GR" dirty="0"/>
          </a:p>
        </p:txBody>
      </p:sp>
    </p:spTree>
    <p:extLst>
      <p:ext uri="{BB962C8B-B14F-4D97-AF65-F5344CB8AC3E}">
        <p14:creationId xmlns:p14="http://schemas.microsoft.com/office/powerpoint/2010/main" xmlns="" val="277629012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Σημαντικά σημεία για την υλοποίηση ανάλυσης περιεχομένου</a:t>
            </a:r>
          </a:p>
        </p:txBody>
      </p:sp>
      <p:sp>
        <p:nvSpPr>
          <p:cNvPr id="3" name="Θέση περιεχομένου 2"/>
          <p:cNvSpPr>
            <a:spLocks noGrp="1"/>
          </p:cNvSpPr>
          <p:nvPr>
            <p:ph idx="1"/>
          </p:nvPr>
        </p:nvSpPr>
        <p:spPr/>
        <p:txBody>
          <a:bodyPr>
            <a:normAutofit fontScale="77500" lnSpcReduction="20000"/>
          </a:bodyPr>
          <a:lstStyle/>
          <a:p>
            <a:r>
              <a:rPr lang="el-GR" dirty="0"/>
              <a:t>Η επιλογή μονάδας καταγραφής ή ανάλυσης</a:t>
            </a:r>
            <a:r>
              <a:rPr lang="el-GR" dirty="0" smtClean="0"/>
              <a:t>.</a:t>
            </a:r>
          </a:p>
          <a:p>
            <a:r>
              <a:rPr lang="el-GR" dirty="0"/>
              <a:t>Η δημιουργία </a:t>
            </a:r>
            <a:r>
              <a:rPr lang="el-GR" dirty="0" smtClean="0"/>
              <a:t>κατηγοριών</a:t>
            </a:r>
          </a:p>
          <a:p>
            <a:r>
              <a:rPr lang="el-GR" dirty="0"/>
              <a:t>Το σύστημα </a:t>
            </a:r>
            <a:r>
              <a:rPr lang="el-GR" dirty="0" smtClean="0"/>
              <a:t>κωδικοποίησης</a:t>
            </a:r>
          </a:p>
          <a:p>
            <a:r>
              <a:rPr lang="el-GR" dirty="0" smtClean="0"/>
              <a:t>Δειγματοληψία</a:t>
            </a:r>
          </a:p>
          <a:p>
            <a:endParaRPr lang="el-GR" dirty="0"/>
          </a:p>
          <a:p>
            <a:r>
              <a:rPr lang="el-GR" dirty="0" smtClean="0"/>
              <a:t>Συχνά </a:t>
            </a:r>
            <a:r>
              <a:rPr lang="el-GR" dirty="0"/>
              <a:t>ο ερευνητής κάνει την κωδικοποίηση σε στάδια. Ξεκινά με γενικές κατηγορίες και «μαθαίνοντας» - αποκτώντας γνώση και εμπειρία από τη χρήση των δεδομένων του και τα νέα χαρακτηριστικά που ανιχνεύονται, εισάγει και νέες κατηγορίες κωδικοποίησης.  </a:t>
            </a:r>
          </a:p>
          <a:p>
            <a:r>
              <a:rPr lang="el-GR" dirty="0" smtClean="0"/>
              <a:t>Για </a:t>
            </a:r>
            <a:r>
              <a:rPr lang="el-GR" dirty="0"/>
              <a:t>να τεκμηριωθεί η αξιοπιστία της ανάλυσης περιεχομένου, συνήθως χρησιμοποιούμε τη μέθοδο της αξιοπιστίας-συμφωνίας δύο χρηστών.</a:t>
            </a:r>
          </a:p>
        </p:txBody>
      </p:sp>
    </p:spTree>
    <p:extLst>
      <p:ext uri="{BB962C8B-B14F-4D97-AF65-F5344CB8AC3E}">
        <p14:creationId xmlns:p14="http://schemas.microsoft.com/office/powerpoint/2010/main" xmlns="" val="224186136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a:t>Μελέτη </a:t>
            </a:r>
            <a:r>
              <a:rPr lang="el-GR" b="1" dirty="0" smtClean="0"/>
              <a:t>περίπτωσης</a:t>
            </a:r>
            <a:endParaRPr lang="el-GR" b="1" dirty="0"/>
          </a:p>
        </p:txBody>
      </p:sp>
      <p:sp>
        <p:nvSpPr>
          <p:cNvPr id="3" name="Θέση περιεχομένου 2"/>
          <p:cNvSpPr>
            <a:spLocks noGrp="1"/>
          </p:cNvSpPr>
          <p:nvPr>
            <p:ph idx="1"/>
          </p:nvPr>
        </p:nvSpPr>
        <p:spPr/>
        <p:txBody>
          <a:bodyPr>
            <a:normAutofit fontScale="92500"/>
          </a:bodyPr>
          <a:lstStyle/>
          <a:p>
            <a:r>
              <a:rPr lang="el-GR" dirty="0" smtClean="0"/>
              <a:t>Στρατηγική  </a:t>
            </a:r>
            <a:r>
              <a:rPr lang="el-GR" dirty="0"/>
              <a:t>έρευνας που υλοποιείται με χρήση συνδυασμού μεθόδων. </a:t>
            </a:r>
            <a:endParaRPr lang="el-GR" dirty="0" smtClean="0"/>
          </a:p>
          <a:p>
            <a:r>
              <a:rPr lang="el-GR" dirty="0" smtClean="0"/>
              <a:t>Η </a:t>
            </a:r>
            <a:r>
              <a:rPr lang="el-GR" dirty="0"/>
              <a:t>μελέτη περίπτωσης </a:t>
            </a:r>
            <a:r>
              <a:rPr lang="el-GR"/>
              <a:t>αφορά </a:t>
            </a:r>
            <a:r>
              <a:rPr lang="el-GR" smtClean="0"/>
              <a:t>μία </a:t>
            </a:r>
            <a:r>
              <a:rPr lang="el-GR" dirty="0"/>
              <a:t>περίπτωση που την αναλύει διεξοδικά. </a:t>
            </a:r>
            <a:endParaRPr lang="el-GR" dirty="0" smtClean="0"/>
          </a:p>
          <a:p>
            <a:r>
              <a:rPr lang="el-GR" dirty="0" smtClean="0"/>
              <a:t>Η </a:t>
            </a:r>
            <a:r>
              <a:rPr lang="el-GR" dirty="0"/>
              <a:t>Διευρυμένη Περιπτωσιολογική Μέθοδος είναι μια μέθοδος με την οποία ελέγχονται θεωρίες και συμπεράσματα που πιθανότατα έχουν προκύψει από μελέτες περίπτωσης, με τη χρήση παρατηρήσεων από άλλες μελέτες περίπτωσης. </a:t>
            </a:r>
          </a:p>
          <a:p>
            <a:endParaRPr lang="el-GR" dirty="0"/>
          </a:p>
        </p:txBody>
      </p:sp>
    </p:spTree>
    <p:extLst>
      <p:ext uri="{BB962C8B-B14F-4D97-AF65-F5344CB8AC3E}">
        <p14:creationId xmlns:p14="http://schemas.microsoft.com/office/powerpoint/2010/main" xmlns="" val="32573782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Γενικά για τις μεθόδους ποιοτικής </a:t>
            </a:r>
            <a:r>
              <a:rPr lang="el-GR" b="1" dirty="0" smtClean="0"/>
              <a:t>έρευνας</a:t>
            </a:r>
            <a:endParaRPr lang="el-GR" dirty="0"/>
          </a:p>
        </p:txBody>
      </p:sp>
      <p:sp>
        <p:nvSpPr>
          <p:cNvPr id="3" name="Θέση περιεχομένου 2"/>
          <p:cNvSpPr>
            <a:spLocks noGrp="1"/>
          </p:cNvSpPr>
          <p:nvPr>
            <p:ph idx="1"/>
          </p:nvPr>
        </p:nvSpPr>
        <p:spPr/>
        <p:txBody>
          <a:bodyPr>
            <a:normAutofit fontScale="85000" lnSpcReduction="20000"/>
          </a:bodyPr>
          <a:lstStyle/>
          <a:p>
            <a:r>
              <a:rPr lang="el-GR" dirty="0" smtClean="0"/>
              <a:t>Ένα σύνολο </a:t>
            </a:r>
            <a:r>
              <a:rPr lang="el-GR" dirty="0"/>
              <a:t>ερμηνευτικών και διερευνητικών μεθόδων που χρησιμοποιούνται σε διάφορες επιστήμες για να περιγράψουν, να αποκωδικοποιήσουν, να μεταφράσουν και να αποδώσουν κάποιο νόημα σε ένα φαινόμενο. </a:t>
            </a:r>
          </a:p>
          <a:p>
            <a:r>
              <a:rPr lang="el-GR" dirty="0" smtClean="0"/>
              <a:t>Οι ποιοτικές μέθοδοι δεν μετρούν τις συχνότητες και τα ποσοστά εμφάνισης των φαινομένων, αλλά εξηγούν και αναλύουν τους λόγους εμφάνισης των φαινομένων αυτών. </a:t>
            </a:r>
          </a:p>
          <a:p>
            <a:r>
              <a:rPr lang="el-GR" dirty="0" smtClean="0"/>
              <a:t>Μπορούν να χρησιμοποιηθούν μόνες τους, αυτοδύναμα, η σε συνδυασμό με ποσοτικές μεθόδους.</a:t>
            </a:r>
            <a:endParaRPr lang="el-GR" dirty="0"/>
          </a:p>
        </p:txBody>
      </p:sp>
    </p:spTree>
    <p:extLst>
      <p:ext uri="{BB962C8B-B14F-4D97-AF65-F5344CB8AC3E}">
        <p14:creationId xmlns:p14="http://schemas.microsoft.com/office/powerpoint/2010/main" xmlns="" val="41957673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Τα χαρακτηριστικά της ποιοτικής έρευνας</a:t>
            </a:r>
            <a:endParaRPr lang="el-GR" dirty="0"/>
          </a:p>
        </p:txBody>
      </p:sp>
      <p:sp>
        <p:nvSpPr>
          <p:cNvPr id="3" name="Θέση περιεχομένου 2"/>
          <p:cNvSpPr>
            <a:spLocks noGrp="1"/>
          </p:cNvSpPr>
          <p:nvPr>
            <p:ph idx="1"/>
          </p:nvPr>
        </p:nvSpPr>
        <p:spPr/>
        <p:txBody>
          <a:bodyPr>
            <a:normAutofit/>
          </a:bodyPr>
          <a:lstStyle/>
          <a:p>
            <a:r>
              <a:rPr lang="el-GR" sz="1600" dirty="0" smtClean="0"/>
              <a:t>Δεν πραγματεύεται </a:t>
            </a:r>
            <a:r>
              <a:rPr lang="el-GR" sz="1600" dirty="0"/>
              <a:t>και δεν μελετά τα φαινόμενα με χρήση αριθμητικών </a:t>
            </a:r>
            <a:r>
              <a:rPr lang="el-GR" sz="1600" dirty="0" smtClean="0"/>
              <a:t>μετρήσεων.</a:t>
            </a:r>
            <a:endParaRPr lang="en-US" sz="1600" dirty="0" smtClean="0"/>
          </a:p>
          <a:p>
            <a:r>
              <a:rPr lang="el-GR" sz="1600" dirty="0"/>
              <a:t>Όπου χρειάζεται να χρησιμοποιηθούν ερωτηματολόγια, </a:t>
            </a:r>
            <a:r>
              <a:rPr lang="el-GR" sz="1600" dirty="0" smtClean="0"/>
              <a:t>χρησιμοποιούνται </a:t>
            </a:r>
            <a:r>
              <a:rPr lang="el-GR" sz="1600" dirty="0"/>
              <a:t>μη δομημένα ερωτηματολόγια</a:t>
            </a:r>
            <a:r>
              <a:rPr lang="el-GR" sz="1600" dirty="0" smtClean="0"/>
              <a:t>.</a:t>
            </a:r>
            <a:endParaRPr lang="en-US" sz="1600" dirty="0" smtClean="0"/>
          </a:p>
          <a:p>
            <a:r>
              <a:rPr lang="el-GR" sz="1600" dirty="0" smtClean="0"/>
              <a:t>Μελετά μικρό </a:t>
            </a:r>
            <a:r>
              <a:rPr lang="el-GR" sz="1600" dirty="0"/>
              <a:t>αριθμό ερωτώμενων ή </a:t>
            </a:r>
            <a:r>
              <a:rPr lang="el-GR" sz="1600" dirty="0" smtClean="0"/>
              <a:t>παρατηρούμενων</a:t>
            </a:r>
            <a:endParaRPr lang="en-US" sz="1600" dirty="0" smtClean="0"/>
          </a:p>
          <a:p>
            <a:r>
              <a:rPr lang="el-GR" sz="1600" dirty="0" smtClean="0"/>
              <a:t>Έχει δυναμικό </a:t>
            </a:r>
            <a:r>
              <a:rPr lang="el-GR" sz="1600" dirty="0"/>
              <a:t>χαρακτήρα κατά την εξέλιξή της</a:t>
            </a:r>
            <a:r>
              <a:rPr lang="el-GR" sz="1600" dirty="0" smtClean="0"/>
              <a:t>.</a:t>
            </a:r>
            <a:endParaRPr lang="en-US" sz="1600" dirty="0" smtClean="0"/>
          </a:p>
          <a:p>
            <a:r>
              <a:rPr lang="el-GR" sz="1600" dirty="0" smtClean="0"/>
              <a:t>Δεν προϋποθέτει </a:t>
            </a:r>
            <a:r>
              <a:rPr lang="el-GR" sz="1600" dirty="0"/>
              <a:t>την ύπαρξη σχέσεων αιτίου - αποτελέσματος, αλλά τέτοιες σχέσεις αναδύονται από τα ευρήματά της</a:t>
            </a:r>
            <a:r>
              <a:rPr lang="el-GR" sz="1600" dirty="0" smtClean="0"/>
              <a:t>.</a:t>
            </a:r>
            <a:endParaRPr lang="en-US" sz="1600" dirty="0" smtClean="0"/>
          </a:p>
          <a:p>
            <a:r>
              <a:rPr lang="el-GR" sz="1600" dirty="0" smtClean="0"/>
              <a:t>Προσαρμόζεται εύκολα </a:t>
            </a:r>
            <a:r>
              <a:rPr lang="el-GR" sz="1600" dirty="0"/>
              <a:t>στις ανάγκες του ερευνητικού έργου </a:t>
            </a:r>
            <a:r>
              <a:rPr lang="el-GR" sz="1600" dirty="0" smtClean="0"/>
              <a:t>.</a:t>
            </a:r>
            <a:endParaRPr lang="en-US" sz="1600" dirty="0" smtClean="0"/>
          </a:p>
          <a:p>
            <a:r>
              <a:rPr lang="el-GR" sz="1600" dirty="0" smtClean="0"/>
              <a:t>Επιτρέπει την </a:t>
            </a:r>
            <a:r>
              <a:rPr lang="el-GR" sz="1600" dirty="0"/>
              <a:t>ανάλυση και κατανόηση των αιτίων σε φαινόμενα αλλαγής καταστάσεων</a:t>
            </a:r>
            <a:r>
              <a:rPr lang="el-GR" sz="1600" dirty="0" smtClean="0"/>
              <a:t>.</a:t>
            </a:r>
            <a:endParaRPr lang="en-US" sz="1600" dirty="0" smtClean="0"/>
          </a:p>
          <a:p>
            <a:r>
              <a:rPr lang="el-GR" sz="1600" dirty="0" smtClean="0"/>
              <a:t>Πραγματοποιείται στους </a:t>
            </a:r>
            <a:r>
              <a:rPr lang="el-GR" sz="1600" dirty="0"/>
              <a:t>φυσικούς χώρους που συμβαίνει το υπό μελέτη </a:t>
            </a:r>
            <a:r>
              <a:rPr lang="el-GR" sz="1600" dirty="0" smtClean="0"/>
              <a:t>φαινόμενο.</a:t>
            </a:r>
          </a:p>
          <a:p>
            <a:r>
              <a:rPr lang="el-GR" sz="1600" dirty="0" smtClean="0"/>
              <a:t>Προσφέρει μια </a:t>
            </a:r>
            <a:r>
              <a:rPr lang="el-GR" sz="1600" dirty="0"/>
              <a:t>ολιστική θεώρηση και ερμηνεία του φαινομένου που μελετά</a:t>
            </a:r>
            <a:r>
              <a:rPr lang="el-GR" sz="1600" dirty="0" smtClean="0"/>
              <a:t>.</a:t>
            </a:r>
            <a:endParaRPr lang="en-US" sz="1600" dirty="0" smtClean="0"/>
          </a:p>
          <a:p>
            <a:r>
              <a:rPr lang="el-GR" sz="1600" dirty="0" smtClean="0"/>
              <a:t>Το χαρακτηριστικό </a:t>
            </a:r>
            <a:r>
              <a:rPr lang="el-GR" sz="1600" dirty="0"/>
              <a:t>της υποκειμενικότητας</a:t>
            </a:r>
            <a:r>
              <a:rPr lang="el-GR" sz="1600" dirty="0" smtClean="0"/>
              <a:t>.</a:t>
            </a:r>
            <a:endParaRPr lang="en-US" sz="1600" dirty="0" smtClean="0"/>
          </a:p>
          <a:p>
            <a:r>
              <a:rPr lang="el-GR" sz="1600" dirty="0" smtClean="0"/>
              <a:t>Χαρακτηρίζεται από </a:t>
            </a:r>
            <a:r>
              <a:rPr lang="el-GR" sz="1600" dirty="0"/>
              <a:t>την αλληλεπίδραση ερευνητή - ερευνούμενου</a:t>
            </a:r>
            <a:r>
              <a:rPr lang="el-GR" sz="1600" dirty="0" smtClean="0"/>
              <a:t>.</a:t>
            </a:r>
            <a:endParaRPr lang="en-US" sz="1600" dirty="0" smtClean="0"/>
          </a:p>
          <a:p>
            <a:r>
              <a:rPr lang="el-GR" sz="1600" dirty="0"/>
              <a:t>Τα ευρήματα της ποιοτικής έρευνας δύσκολα γενικεύονται.</a:t>
            </a:r>
          </a:p>
        </p:txBody>
      </p:sp>
    </p:spTree>
    <p:extLst>
      <p:ext uri="{BB962C8B-B14F-4D97-AF65-F5344CB8AC3E}">
        <p14:creationId xmlns:p14="http://schemas.microsoft.com/office/powerpoint/2010/main" xmlns="" val="34516756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Autofit/>
          </a:bodyPr>
          <a:lstStyle/>
          <a:p>
            <a:r>
              <a:rPr lang="el-GR" sz="4000" b="1" dirty="0" smtClean="0"/>
              <a:t>Βασικά </a:t>
            </a:r>
            <a:r>
              <a:rPr lang="el-GR" sz="4000" b="1" dirty="0"/>
              <a:t>ερωτήματα</a:t>
            </a:r>
          </a:p>
        </p:txBody>
      </p:sp>
      <p:sp>
        <p:nvSpPr>
          <p:cNvPr id="3" name="Θέση περιεχομένου 2"/>
          <p:cNvSpPr>
            <a:spLocks noGrp="1"/>
          </p:cNvSpPr>
          <p:nvPr>
            <p:ph idx="1"/>
          </p:nvPr>
        </p:nvSpPr>
        <p:spPr/>
        <p:txBody>
          <a:bodyPr>
            <a:normAutofit fontScale="55000" lnSpcReduction="20000"/>
          </a:bodyPr>
          <a:lstStyle/>
          <a:p>
            <a:pPr marL="0" indent="0">
              <a:buNone/>
            </a:pPr>
            <a:r>
              <a:rPr lang="el-GR" dirty="0"/>
              <a:t>1.	H εργασία περιγράφει ένα σημαντικό πρόβλημα που περιγράφεται από ένα </a:t>
            </a:r>
            <a:r>
              <a:rPr lang="el-GR" dirty="0" smtClean="0"/>
              <a:t>	ξεκάθαρο </a:t>
            </a:r>
            <a:r>
              <a:rPr lang="el-GR" dirty="0"/>
              <a:t>και απόλυτα κατανοητό ερώτημα;</a:t>
            </a:r>
          </a:p>
          <a:p>
            <a:pPr marL="0" indent="0">
              <a:buNone/>
            </a:pPr>
            <a:r>
              <a:rPr lang="el-GR" dirty="0"/>
              <a:t>2.	Έχει νόημα να πραγματοποιηθεί μια προσέγγιση που κάνει χρήση </a:t>
            </a:r>
            <a:r>
              <a:rPr lang="el-GR" dirty="0" smtClean="0"/>
              <a:t>	ποιοτικών </a:t>
            </a:r>
            <a:r>
              <a:rPr lang="el-GR" dirty="0"/>
              <a:t>μεθόδων;</a:t>
            </a:r>
          </a:p>
          <a:p>
            <a:pPr marL="0" indent="0">
              <a:buNone/>
            </a:pPr>
            <a:r>
              <a:rPr lang="el-GR" dirty="0"/>
              <a:t>3.	Πώς επιλέγεται το κοινωνικό πλαίσιο και οι ερωτώμενοι που συμμετέχουν </a:t>
            </a:r>
            <a:r>
              <a:rPr lang="el-GR" dirty="0" smtClean="0"/>
              <a:t>	στην </a:t>
            </a:r>
            <a:r>
              <a:rPr lang="el-GR" dirty="0"/>
              <a:t>έρευνα;</a:t>
            </a:r>
          </a:p>
          <a:p>
            <a:pPr marL="0" indent="0">
              <a:buNone/>
            </a:pPr>
            <a:r>
              <a:rPr lang="el-GR" dirty="0"/>
              <a:t>4.	Ποια είναι η αντιμετώπιση του φαινομένου από τον ερευνητή και αυτό </a:t>
            </a:r>
            <a:r>
              <a:rPr lang="el-GR" dirty="0" smtClean="0"/>
              <a:t>	λαμβάνεται </a:t>
            </a:r>
            <a:r>
              <a:rPr lang="el-GR" dirty="0"/>
              <a:t>υπόψη στη διεξαγωγή της έρευνας και την εξαγωγή </a:t>
            </a:r>
            <a:r>
              <a:rPr lang="el-GR" dirty="0" smtClean="0"/>
              <a:t>	συμπερασμάτων</a:t>
            </a:r>
            <a:r>
              <a:rPr lang="el-GR" dirty="0"/>
              <a:t>;</a:t>
            </a:r>
          </a:p>
          <a:p>
            <a:pPr marL="0" indent="0">
              <a:buNone/>
            </a:pPr>
            <a:r>
              <a:rPr lang="el-GR" dirty="0"/>
              <a:t>5.	Ποιες μεθόδους χρησιμοποιεί ο ερευνητής για να συλλέξει τα δεδομένα της </a:t>
            </a:r>
            <a:r>
              <a:rPr lang="el-GR" dirty="0" smtClean="0"/>
              <a:t>	έρευνας </a:t>
            </a:r>
            <a:r>
              <a:rPr lang="el-GR" dirty="0"/>
              <a:t>– περιγράφονται με αρκετή ακρίβεια;</a:t>
            </a:r>
          </a:p>
          <a:p>
            <a:pPr marL="0" indent="0">
              <a:buNone/>
            </a:pPr>
            <a:r>
              <a:rPr lang="el-GR" dirty="0" smtClean="0"/>
              <a:t>6</a:t>
            </a:r>
            <a:r>
              <a:rPr lang="el-GR" dirty="0"/>
              <a:t>.	Ποιες μεθόδους χρησιμοποιεί ο ερευνητής για να αναλύσει τα δεδομένα;</a:t>
            </a:r>
          </a:p>
          <a:p>
            <a:pPr marL="0" indent="0">
              <a:buNone/>
            </a:pPr>
            <a:r>
              <a:rPr lang="el-GR" dirty="0" smtClean="0"/>
              <a:t>7</a:t>
            </a:r>
            <a:r>
              <a:rPr lang="el-GR" dirty="0"/>
              <a:t>.	Είναι τα ευρήματα αξιόπιστα και –αν ναι– είναι και σημαντικά;</a:t>
            </a:r>
          </a:p>
          <a:p>
            <a:pPr marL="0" indent="0">
              <a:buNone/>
            </a:pPr>
            <a:r>
              <a:rPr lang="el-GR" dirty="0" smtClean="0"/>
              <a:t>8</a:t>
            </a:r>
            <a:r>
              <a:rPr lang="el-GR" dirty="0"/>
              <a:t>.	Ποια είναι τα συμπεράσματα της έρευνας; Συνάγονται από τα </a:t>
            </a:r>
            <a:r>
              <a:rPr lang="el-GR" dirty="0" smtClean="0"/>
              <a:t>	ευρήματα </a:t>
            </a:r>
            <a:r>
              <a:rPr lang="el-GR" dirty="0"/>
              <a:t>της έρευνας;</a:t>
            </a:r>
          </a:p>
          <a:p>
            <a:pPr marL="0" indent="0">
              <a:buNone/>
            </a:pPr>
            <a:r>
              <a:rPr lang="el-GR" dirty="0"/>
              <a:t>9.	Τα ευρήματα της έρευνας είναι γενικεύσιμα σε άλλα κοινωνικά πλαίσια;</a:t>
            </a:r>
          </a:p>
          <a:p>
            <a:endParaRPr lang="el-GR" dirty="0"/>
          </a:p>
        </p:txBody>
      </p:sp>
    </p:spTree>
    <p:extLst>
      <p:ext uri="{BB962C8B-B14F-4D97-AF65-F5344CB8AC3E}">
        <p14:creationId xmlns:p14="http://schemas.microsoft.com/office/powerpoint/2010/main" xmlns="" val="4006677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Οι λόγοι που κάνουμε ποιοτική έρευνα</a:t>
            </a:r>
          </a:p>
        </p:txBody>
      </p:sp>
      <p:sp>
        <p:nvSpPr>
          <p:cNvPr id="3" name="Θέση περιεχομένου 2"/>
          <p:cNvSpPr>
            <a:spLocks noGrp="1"/>
          </p:cNvSpPr>
          <p:nvPr>
            <p:ph idx="1"/>
          </p:nvPr>
        </p:nvSpPr>
        <p:spPr/>
        <p:txBody>
          <a:bodyPr>
            <a:normAutofit fontScale="70000" lnSpcReduction="20000"/>
          </a:bodyPr>
          <a:lstStyle/>
          <a:p>
            <a:pPr lvl="0"/>
            <a:r>
              <a:rPr lang="el-GR" dirty="0"/>
              <a:t>Δεν μπορούμε να κάνουμε ποσοτική έρευνα.</a:t>
            </a:r>
          </a:p>
          <a:p>
            <a:pPr lvl="0"/>
            <a:r>
              <a:rPr lang="el-GR" dirty="0"/>
              <a:t>Κάνουμε ποιοτική έρευνα πριν μια ποσοτική έρευνα</a:t>
            </a:r>
          </a:p>
          <a:p>
            <a:pPr lvl="0"/>
            <a:r>
              <a:rPr lang="el-GR" dirty="0"/>
              <a:t>Κάνουμε ποιοτική έρευνα μετά από μια ποσοτική έρευνα.</a:t>
            </a:r>
          </a:p>
          <a:p>
            <a:pPr lvl="0"/>
            <a:r>
              <a:rPr lang="el-GR" dirty="0"/>
              <a:t>Τα θέματα που μας ενδιαφέρουν ερευνώνται μόνο με ποιοτική έρευνα.</a:t>
            </a:r>
          </a:p>
          <a:p>
            <a:pPr lvl="0"/>
            <a:r>
              <a:rPr lang="el-GR" dirty="0"/>
              <a:t>Μας ενδιαφέρει να δούμε ολόκληρη την κοινωνική διαδικασία και όχι να μετρήσουμε κάποιους δείκτες.</a:t>
            </a:r>
          </a:p>
          <a:p>
            <a:pPr lvl="0"/>
            <a:r>
              <a:rPr lang="el-GR" dirty="0"/>
              <a:t>Δεν γνωρίζουμε από τη αρχή ακριβώς σε ποιο εύρος μπορεί να επεκταθεί η έρευνα μας. </a:t>
            </a:r>
          </a:p>
          <a:p>
            <a:pPr lvl="0"/>
            <a:r>
              <a:rPr lang="el-GR" dirty="0"/>
              <a:t>Δεν θέλουμε να επηρεάσουμε την ανταπόκριση των ερευνούμενων.</a:t>
            </a:r>
          </a:p>
          <a:p>
            <a:pPr lvl="0"/>
            <a:r>
              <a:rPr lang="el-GR" dirty="0"/>
              <a:t>Θέλουμε να πάρουμε σε βάθος πληροφορίες.</a:t>
            </a:r>
          </a:p>
          <a:p>
            <a:pPr lvl="0"/>
            <a:r>
              <a:rPr lang="el-GR" dirty="0"/>
              <a:t>Τα άτομα που ερευνάμε είναι λίγα ή/και κατέχουν σπάνια θέση ή γνωρίζουν εξειδικευμένες ή σπάνιες πληροφορίες,</a:t>
            </a:r>
          </a:p>
          <a:p>
            <a:endParaRPr lang="el-GR" dirty="0"/>
          </a:p>
        </p:txBody>
      </p:sp>
    </p:spTree>
    <p:extLst>
      <p:ext uri="{BB962C8B-B14F-4D97-AF65-F5344CB8AC3E}">
        <p14:creationId xmlns:p14="http://schemas.microsoft.com/office/powerpoint/2010/main" xmlns="" val="6146122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Επιστημονικά Παραδείγματα και προσεγγίσεις στην κοινωνική </a:t>
            </a:r>
            <a:r>
              <a:rPr lang="el-GR" b="1" dirty="0" smtClean="0"/>
              <a:t>έρευνα</a:t>
            </a:r>
            <a:endParaRPr lang="el-GR" b="1" dirty="0"/>
          </a:p>
        </p:txBody>
      </p:sp>
      <p:sp>
        <p:nvSpPr>
          <p:cNvPr id="3" name="Θέση περιεχομένου 2"/>
          <p:cNvSpPr>
            <a:spLocks noGrp="1"/>
          </p:cNvSpPr>
          <p:nvPr>
            <p:ph idx="1"/>
          </p:nvPr>
        </p:nvSpPr>
        <p:spPr/>
        <p:txBody>
          <a:bodyPr>
            <a:normAutofit fontScale="62500" lnSpcReduction="20000"/>
          </a:bodyPr>
          <a:lstStyle/>
          <a:p>
            <a:r>
              <a:rPr lang="el-GR" i="1" dirty="0"/>
              <a:t>Η εθνογραφία</a:t>
            </a:r>
            <a:r>
              <a:rPr lang="el-GR" dirty="0"/>
              <a:t> είναι μια μελέτη που όπως είπαμε στηρίζεται στην ακριβή περιγραφή και όχι τόσο στην ερμηνεία</a:t>
            </a:r>
            <a:r>
              <a:rPr lang="el-GR" dirty="0" smtClean="0"/>
              <a:t>.</a:t>
            </a:r>
            <a:endParaRPr lang="en-US" dirty="0" smtClean="0"/>
          </a:p>
          <a:p>
            <a:r>
              <a:rPr lang="el-GR" i="1" dirty="0"/>
              <a:t>Η εθνομεθοδολογία</a:t>
            </a:r>
            <a:r>
              <a:rPr lang="el-GR" dirty="0"/>
              <a:t> ως προσέγγιση, δίνει σημασία στην αναζήτηση των λανθανουσών ή μη διατυπωμένων-άρρητων κανόνων και διαδικασιών, που διαμορφώνουν τις συνθήκες λειτουργίας μιας κοινωνικής ομάδας</a:t>
            </a:r>
            <a:r>
              <a:rPr lang="el-GR" dirty="0" smtClean="0"/>
              <a:t>.</a:t>
            </a:r>
            <a:endParaRPr lang="en-US" dirty="0" smtClean="0"/>
          </a:p>
          <a:p>
            <a:r>
              <a:rPr lang="el-GR" i="1" dirty="0"/>
              <a:t>Η Θεσμική Εθνογραφία</a:t>
            </a:r>
            <a:r>
              <a:rPr lang="el-GR" dirty="0"/>
              <a:t> είναι κι αυτή μια εθνογραφική προσέγγιση. </a:t>
            </a:r>
            <a:r>
              <a:rPr lang="el-GR" dirty="0" smtClean="0"/>
              <a:t>Δίνει </a:t>
            </a:r>
            <a:r>
              <a:rPr lang="el-GR" dirty="0"/>
              <a:t>σημασία στις σχέσεις εξουσίας που υπάρχουν. Ακολουθώντας αρχικά μια καθαρά εθνογραφική προσέγγιση, περιγράφει μια κατάσταση χρησιμοποιώντας συμμετοχική παρατήρηση, συνεντεύξεις ή μελέτη αρχειακού υλικού</a:t>
            </a:r>
            <a:r>
              <a:rPr lang="el-GR" dirty="0" smtClean="0"/>
              <a:t>.</a:t>
            </a:r>
            <a:endParaRPr lang="en-US" dirty="0" smtClean="0"/>
          </a:p>
          <a:p>
            <a:r>
              <a:rPr lang="el-GR" i="1" dirty="0"/>
              <a:t>Η Εμπειρικά Θεμελιωμένη Θεωρία</a:t>
            </a:r>
            <a:r>
              <a:rPr lang="el-GR" dirty="0"/>
              <a:t> ίσως είναι η μόνη προσέγγιση κατά την οποία ο ερευνητής αρχίζει την ποιοτική έρευνα χωρίς προηγούμενη γνώση του φαινομένου. Ο ερευνητής εισέρχεται στο πεδίο κάνοντας παρατηρήσεις και προσπαθώντας βάσει αυτών να διαμορφώνει μια θεωρία και κανόνες. Ο ερευνητής ακολουθεί μια εθνογραφική και μαζί θετικιστική προσέγγιση.</a:t>
            </a:r>
          </a:p>
        </p:txBody>
      </p:sp>
    </p:spTree>
    <p:extLst>
      <p:ext uri="{BB962C8B-B14F-4D97-AF65-F5344CB8AC3E}">
        <p14:creationId xmlns:p14="http://schemas.microsoft.com/office/powerpoint/2010/main" xmlns="" val="42383859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a:t>Τα είδη της ποιοτικής </a:t>
            </a:r>
            <a:r>
              <a:rPr lang="el-GR" b="1" dirty="0" smtClean="0"/>
              <a:t>έρευνας</a:t>
            </a:r>
            <a:endParaRPr lang="el-GR" dirty="0"/>
          </a:p>
        </p:txBody>
      </p:sp>
      <p:sp>
        <p:nvSpPr>
          <p:cNvPr id="3" name="Θέση περιεχομένου 2"/>
          <p:cNvSpPr>
            <a:spLocks noGrp="1"/>
          </p:cNvSpPr>
          <p:nvPr>
            <p:ph idx="1"/>
          </p:nvPr>
        </p:nvSpPr>
        <p:spPr/>
        <p:txBody>
          <a:bodyPr>
            <a:normAutofit fontScale="92500" lnSpcReduction="10000"/>
          </a:bodyPr>
          <a:lstStyle/>
          <a:p>
            <a:r>
              <a:rPr lang="el-GR" dirty="0"/>
              <a:t>Συμμετοχική </a:t>
            </a:r>
            <a:r>
              <a:rPr lang="el-GR" dirty="0" smtClean="0"/>
              <a:t>παρατήρηση (</a:t>
            </a:r>
            <a:r>
              <a:rPr lang="el-GR" dirty="0" err="1" smtClean="0"/>
              <a:t>participant</a:t>
            </a:r>
            <a:r>
              <a:rPr lang="el-GR" dirty="0" smtClean="0"/>
              <a:t> </a:t>
            </a:r>
            <a:r>
              <a:rPr lang="el-GR" dirty="0" err="1" smtClean="0"/>
              <a:t>observation</a:t>
            </a:r>
            <a:r>
              <a:rPr lang="el-GR" dirty="0" smtClean="0"/>
              <a:t>)</a:t>
            </a:r>
            <a:endParaRPr lang="el-GR" dirty="0"/>
          </a:p>
          <a:p>
            <a:r>
              <a:rPr lang="el-GR" dirty="0" err="1" smtClean="0"/>
              <a:t>Oμάδες</a:t>
            </a:r>
            <a:r>
              <a:rPr lang="el-GR" dirty="0" smtClean="0"/>
              <a:t> εστίασης (</a:t>
            </a:r>
            <a:r>
              <a:rPr lang="el-GR" dirty="0" err="1" smtClean="0"/>
              <a:t>focus</a:t>
            </a:r>
            <a:r>
              <a:rPr lang="el-GR" dirty="0" smtClean="0"/>
              <a:t> </a:t>
            </a:r>
            <a:r>
              <a:rPr lang="el-GR" dirty="0" err="1" smtClean="0"/>
              <a:t>groups</a:t>
            </a:r>
            <a:r>
              <a:rPr lang="el-GR" dirty="0" smtClean="0"/>
              <a:t>)</a:t>
            </a:r>
          </a:p>
          <a:p>
            <a:r>
              <a:rPr lang="el-GR" dirty="0" smtClean="0"/>
              <a:t>Προσωπική συνέντευξη σε βάθος(</a:t>
            </a:r>
            <a:r>
              <a:rPr lang="en-US" dirty="0" smtClean="0"/>
              <a:t>personal in</a:t>
            </a:r>
            <a:r>
              <a:rPr lang="el-GR" dirty="0" smtClean="0"/>
              <a:t>-</a:t>
            </a:r>
            <a:r>
              <a:rPr lang="en-US" dirty="0" smtClean="0"/>
              <a:t>depth interview</a:t>
            </a:r>
            <a:r>
              <a:rPr lang="el-GR" dirty="0" smtClean="0"/>
              <a:t>)</a:t>
            </a:r>
          </a:p>
          <a:p>
            <a:r>
              <a:rPr lang="el-GR" dirty="0" smtClean="0"/>
              <a:t>Ανάλυση </a:t>
            </a:r>
            <a:r>
              <a:rPr lang="el-GR" dirty="0"/>
              <a:t>κειμένων - αρχειακού υλικού (</a:t>
            </a:r>
            <a:r>
              <a:rPr lang="el-GR" dirty="0" err="1"/>
              <a:t>analysis</a:t>
            </a:r>
            <a:r>
              <a:rPr lang="el-GR" dirty="0"/>
              <a:t> </a:t>
            </a:r>
            <a:r>
              <a:rPr lang="el-GR" dirty="0" err="1"/>
              <a:t>of</a:t>
            </a:r>
            <a:r>
              <a:rPr lang="el-GR" dirty="0"/>
              <a:t> </a:t>
            </a:r>
            <a:r>
              <a:rPr lang="el-GR" dirty="0" err="1"/>
              <a:t>documentation</a:t>
            </a:r>
            <a:r>
              <a:rPr lang="el-GR" dirty="0"/>
              <a:t>)</a:t>
            </a:r>
          </a:p>
          <a:p>
            <a:r>
              <a:rPr lang="el-GR" dirty="0" smtClean="0"/>
              <a:t>Ανάλυση </a:t>
            </a:r>
            <a:r>
              <a:rPr lang="el-GR" dirty="0"/>
              <a:t>περιεχομένου (</a:t>
            </a:r>
            <a:r>
              <a:rPr lang="el-GR" dirty="0" err="1"/>
              <a:t>content</a:t>
            </a:r>
            <a:r>
              <a:rPr lang="el-GR" dirty="0"/>
              <a:t> </a:t>
            </a:r>
            <a:r>
              <a:rPr lang="el-GR" dirty="0" err="1"/>
              <a:t>analysis</a:t>
            </a:r>
            <a:r>
              <a:rPr lang="el-GR" dirty="0"/>
              <a:t>)</a:t>
            </a:r>
          </a:p>
          <a:p>
            <a:r>
              <a:rPr lang="el-GR" dirty="0" smtClean="0"/>
              <a:t>Η </a:t>
            </a:r>
            <a:r>
              <a:rPr lang="el-GR" dirty="0"/>
              <a:t>μελέτη περίπτωσης (</a:t>
            </a:r>
            <a:r>
              <a:rPr lang="el-GR" dirty="0" err="1"/>
              <a:t>case</a:t>
            </a:r>
            <a:r>
              <a:rPr lang="el-GR" dirty="0"/>
              <a:t> </a:t>
            </a:r>
            <a:r>
              <a:rPr lang="el-GR" dirty="0" err="1"/>
              <a:t>study</a:t>
            </a:r>
            <a:r>
              <a:rPr lang="el-GR" dirty="0"/>
              <a:t>).</a:t>
            </a:r>
          </a:p>
          <a:p>
            <a:endParaRPr lang="el-GR" dirty="0"/>
          </a:p>
        </p:txBody>
      </p:sp>
    </p:spTree>
    <p:extLst>
      <p:ext uri="{BB962C8B-B14F-4D97-AF65-F5344CB8AC3E}">
        <p14:creationId xmlns:p14="http://schemas.microsoft.com/office/powerpoint/2010/main" xmlns="" val="3604805750"/>
      </p:ext>
    </p:extLst>
  </p:cSld>
  <p:clrMapOvr>
    <a:masterClrMapping/>
  </p:clrMapOvr>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TotalTime>
  <Words>1759</Words>
  <Application>Microsoft Office PowerPoint</Application>
  <PresentationFormat>Προβολή στην οθόνη (4:3)</PresentationFormat>
  <Paragraphs>186</Paragraphs>
  <Slides>31</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31</vt:i4>
      </vt:variant>
    </vt:vector>
  </HeadingPairs>
  <TitlesOfParts>
    <vt:vector size="32" baseType="lpstr">
      <vt:lpstr>Θέμα του Office</vt:lpstr>
      <vt:lpstr>   Πώς γίνεται  μια επιστημονική εργασία;  Επιστημονική έρευνα και συγγραφή εργασιών   2η έκδοση     Κώστας Ζαφειρόπουλος</vt:lpstr>
      <vt:lpstr>Κεφάλαιο 9</vt:lpstr>
      <vt:lpstr>Περιεχόμενα</vt:lpstr>
      <vt:lpstr>Γενικά για τις μεθόδους ποιοτικής έρευνας</vt:lpstr>
      <vt:lpstr>Τα χαρακτηριστικά της ποιοτικής έρευνας</vt:lpstr>
      <vt:lpstr>Βασικά ερωτήματα</vt:lpstr>
      <vt:lpstr>Οι λόγοι που κάνουμε ποιοτική έρευνα</vt:lpstr>
      <vt:lpstr>Επιστημονικά Παραδείγματα και προσεγγίσεις στην κοινωνική έρευνα</vt:lpstr>
      <vt:lpstr>Τα είδη της ποιοτικής έρευνας</vt:lpstr>
      <vt:lpstr>  Συμμετοχική παρατήρηση</vt:lpstr>
      <vt:lpstr>Χαρακτηριστικά </vt:lpstr>
      <vt:lpstr>Ο ρόλος των πληροφορητών</vt:lpstr>
      <vt:lpstr>Στάδια επεξεργασίας</vt:lpstr>
      <vt:lpstr>Περιορισμοί </vt:lpstr>
      <vt:lpstr>Ομάδες εστίασης</vt:lpstr>
      <vt:lpstr>Τα πλεονεκτήματα των ομάδων εστίασης</vt:lpstr>
      <vt:lpstr>Τα μειονεκτήματα των ομάδων εστίασης</vt:lpstr>
      <vt:lpstr>Σχηματισμός μιας ομάδας εστίασης</vt:lpstr>
      <vt:lpstr>Ομάδες εστίασης χρησιμοποιούνται όταν</vt:lpstr>
      <vt:lpstr>Ομάδες εστίασης δεν χρησιμοποιούνται όταν</vt:lpstr>
      <vt:lpstr>Η προσωπική συνέντευξη </vt:lpstr>
      <vt:lpstr>Για τη διεξαγωγή μιας συνέντευξης θα πρέπει να γίνουν τα παρακάτω βήματα:</vt:lpstr>
      <vt:lpstr>Προσωπική συνέντευξη (συνέχεια)</vt:lpstr>
      <vt:lpstr>Ανάλυση αρχειακού υλικού</vt:lpstr>
      <vt:lpstr>Σημεία προσοχής</vt:lpstr>
      <vt:lpstr>Βασικά βήματα που ακολουθεί ένας ερευνητής προκειμένου να αναλύσει το αρχειακό υλικό του</vt:lpstr>
      <vt:lpstr>Ανάλυση περιεχομένου</vt:lpstr>
      <vt:lpstr>Στάδια υλοποίησης</vt:lpstr>
      <vt:lpstr>Σκοπός  της ανάλυσης περιεχομένου</vt:lpstr>
      <vt:lpstr>Σημαντικά σημεία για την υλοποίηση ανάλυσης περιεχομένου</vt:lpstr>
      <vt:lpstr>Μελέτη περίπτωσης</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k</dc:creator>
  <cp:lastModifiedBy>xaris</cp:lastModifiedBy>
  <cp:revision>21</cp:revision>
  <dcterms:created xsi:type="dcterms:W3CDTF">2015-09-23T14:55:20Z</dcterms:created>
  <dcterms:modified xsi:type="dcterms:W3CDTF">2015-09-30T11:17:31Z</dcterms:modified>
</cp:coreProperties>
</file>