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15"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78" y="-27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921985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41302995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009437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4103794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709045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399294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1991BB77-81AA-445B-A5F2-840DC616DCD9}" type="datetimeFigureOut">
              <a:rPr lang="el-GR" smtClean="0"/>
              <a:pPr/>
              <a:t>30/9/2015</a:t>
            </a:fld>
            <a:endParaRPr lang="el-GR"/>
          </a:p>
        </p:txBody>
      </p:sp>
      <p:sp>
        <p:nvSpPr>
          <p:cNvPr id="8" name="Θέση υποσέλιδου 7"/>
          <p:cNvSpPr>
            <a:spLocks noGrp="1"/>
          </p:cNvSpPr>
          <p:nvPr>
            <p:ph type="ftr" sz="quarter" idx="11"/>
          </p:nvPr>
        </p:nvSpPr>
        <p:spPr/>
        <p:txBody>
          <a:bodyPr/>
          <a:lstStyle/>
          <a:p>
            <a:endParaRPr lang="el-GR"/>
          </a:p>
        </p:txBody>
      </p:sp>
      <p:sp>
        <p:nvSpPr>
          <p:cNvPr id="9" name="Θέση αριθμού διαφάνειας 8"/>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874907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1991BB77-81AA-445B-A5F2-840DC616DCD9}" type="datetimeFigureOut">
              <a:rPr lang="el-GR" smtClean="0"/>
              <a:pPr/>
              <a:t>30/9/2015</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131328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1991BB77-81AA-445B-A5F2-840DC616DCD9}" type="datetimeFigureOut">
              <a:rPr lang="el-GR" smtClean="0"/>
              <a:pPr/>
              <a:t>30/9/2015</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207933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952747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409474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19436653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4211960" y="1052736"/>
            <a:ext cx="4246240" cy="5184576"/>
          </a:xfrm>
        </p:spPr>
        <p:txBody>
          <a:bodyPr>
            <a:noAutofit/>
          </a:bodyPr>
          <a:lstStyle/>
          <a:p>
            <a:pPr algn="l"/>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2400" b="1" dirty="0" smtClean="0">
                <a:solidFill>
                  <a:schemeClr val="accent4">
                    <a:lumMod val="75000"/>
                  </a:schemeClr>
                </a:solidFill>
                <a:latin typeface="Arial" pitchFamily="34" charset="0"/>
                <a:cs typeface="Arial" pitchFamily="34" charset="0"/>
              </a:rPr>
              <a:t>Πώς γίνεται </a:t>
            </a:r>
            <a:r>
              <a:rPr lang="en-US" sz="2400" b="1" dirty="0" smtClean="0">
                <a:solidFill>
                  <a:schemeClr val="accent4">
                    <a:lumMod val="75000"/>
                  </a:schemeClr>
                </a:solidFill>
                <a:latin typeface="Arial" pitchFamily="34" charset="0"/>
                <a:cs typeface="Arial" pitchFamily="34" charset="0"/>
              </a:rPr>
              <a:t/>
            </a:r>
            <a:br>
              <a:rPr lang="en-US" sz="2400" b="1" dirty="0" smtClean="0">
                <a:solidFill>
                  <a:schemeClr val="accent4">
                    <a:lumMod val="75000"/>
                  </a:schemeClr>
                </a:solidFill>
                <a:latin typeface="Arial" pitchFamily="34" charset="0"/>
                <a:cs typeface="Arial" pitchFamily="34" charset="0"/>
              </a:rPr>
            </a:br>
            <a:r>
              <a:rPr lang="el-GR" sz="2400" b="1" dirty="0" smtClean="0">
                <a:solidFill>
                  <a:schemeClr val="accent4">
                    <a:lumMod val="75000"/>
                  </a:schemeClr>
                </a:solidFill>
                <a:latin typeface="Arial" pitchFamily="34" charset="0"/>
                <a:cs typeface="Arial" pitchFamily="34" charset="0"/>
              </a:rPr>
              <a:t>μια επιστημονική εργασία;</a:t>
            </a: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1200" b="1" dirty="0" smtClean="0">
                <a:latin typeface="Arial" pitchFamily="34" charset="0"/>
                <a:cs typeface="Arial" pitchFamily="34" charset="0"/>
              </a:rPr>
              <a:t/>
            </a:r>
            <a:br>
              <a:rPr lang="el-GR" sz="1200" b="1" dirty="0" smtClean="0">
                <a:latin typeface="Arial" pitchFamily="34" charset="0"/>
                <a:cs typeface="Arial" pitchFamily="34" charset="0"/>
              </a:rPr>
            </a:br>
            <a:r>
              <a:rPr lang="el-GR" sz="1300" b="1" dirty="0" smtClean="0">
                <a:latin typeface="Arial" pitchFamily="34" charset="0"/>
                <a:cs typeface="Arial" pitchFamily="34" charset="0"/>
              </a:rPr>
              <a:t>Επιστημονική έρευνα και συγγραφή εργασιών </a:t>
            </a:r>
            <a:r>
              <a:rPr lang="en-US" sz="1400" b="1" dirty="0" smtClean="0">
                <a:latin typeface="Arial" pitchFamily="34" charset="0"/>
                <a:cs typeface="Arial" pitchFamily="34" charset="0"/>
              </a:rPr>
              <a:t/>
            </a:r>
            <a:br>
              <a:rPr lang="en-US" sz="1400" b="1" dirty="0" smtClean="0">
                <a:latin typeface="Arial" pitchFamily="34" charset="0"/>
                <a:cs typeface="Arial" pitchFamily="34" charset="0"/>
              </a:rPr>
            </a:br>
            <a:r>
              <a:rPr lang="en-US" sz="1050" b="1" dirty="0" smtClean="0">
                <a:latin typeface="Arial" pitchFamily="34" charset="0"/>
                <a:cs typeface="Arial" pitchFamily="34" charset="0"/>
              </a:rPr>
              <a:t/>
            </a:r>
            <a:br>
              <a:rPr lang="en-US" sz="1050" b="1" dirty="0" smtClean="0">
                <a:latin typeface="Arial" pitchFamily="34" charset="0"/>
                <a:cs typeface="Arial" pitchFamily="34" charset="0"/>
              </a:rPr>
            </a:br>
            <a:r>
              <a:rPr lang="el-GR" sz="1300" b="1" dirty="0" smtClean="0">
                <a:latin typeface="Arial" pitchFamily="34" charset="0"/>
                <a:cs typeface="Arial" pitchFamily="34" charset="0"/>
              </a:rPr>
              <a:t>2η έκδοση</a:t>
            </a:r>
            <a:r>
              <a:rPr lang="en-US" sz="1300" dirty="0" smtClean="0">
                <a:latin typeface="Arial" pitchFamily="34" charset="0"/>
                <a:cs typeface="Arial" pitchFamily="34" charset="0"/>
              </a:rPr>
              <a:t/>
            </a:r>
            <a:br>
              <a:rPr lang="en-US" sz="1300" dirty="0" smtClean="0">
                <a:latin typeface="Arial" pitchFamily="34" charset="0"/>
                <a:cs typeface="Arial" pitchFamily="34" charset="0"/>
              </a:rPr>
            </a:br>
            <a:r>
              <a:rPr lang="el-GR" sz="2400" b="1" dirty="0" smtClean="0">
                <a:latin typeface="Arial" pitchFamily="34" charset="0"/>
                <a:cs typeface="Arial" pitchFamily="34" charset="0"/>
              </a:rPr>
              <a:t/>
            </a:r>
            <a:br>
              <a:rPr lang="el-GR"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1800" b="1" dirty="0" smtClean="0">
                <a:latin typeface="Arial" pitchFamily="34" charset="0"/>
                <a:cs typeface="Arial" pitchFamily="34" charset="0"/>
              </a:rPr>
              <a:t>Κώστας Ζαφειρόπουλος</a:t>
            </a:r>
            <a:endParaRPr lang="el-GR" sz="2400" b="1" dirty="0">
              <a:latin typeface="Arial" pitchFamily="34" charset="0"/>
              <a:cs typeface="Arial" pitchFamily="34" charset="0"/>
            </a:endParaRPr>
          </a:p>
        </p:txBody>
      </p:sp>
      <p:pic>
        <p:nvPicPr>
          <p:cNvPr id="4" name="3 - Εικόνα" descr="EpistimonikiErgasia02.jpg"/>
          <p:cNvPicPr>
            <a:picLocks noChangeAspect="1"/>
          </p:cNvPicPr>
          <p:nvPr/>
        </p:nvPicPr>
        <p:blipFill>
          <a:blip r:embed="rId2" cstate="print"/>
          <a:stretch>
            <a:fillRect/>
          </a:stretch>
        </p:blipFill>
        <p:spPr>
          <a:xfrm>
            <a:off x="467544" y="1268760"/>
            <a:ext cx="3293409" cy="4653136"/>
          </a:xfrm>
          <a:prstGeom prst="rect">
            <a:avLst/>
          </a:prstGeom>
          <a:ln>
            <a:solidFill>
              <a:schemeClr val="tx1"/>
            </a:solidFill>
          </a:ln>
          <a:effectLst>
            <a:outerShdw blurRad="50800" dist="38100" dir="2700000" algn="tl" rotWithShape="0">
              <a:prstClr val="black">
                <a:alpha val="40000"/>
              </a:prstClr>
            </a:outerShdw>
          </a:effectLst>
        </p:spPr>
      </p:pic>
      <p:pic>
        <p:nvPicPr>
          <p:cNvPr id="5" name="4 - Εικόνα" descr="k_0005_ekdoseis-kritiki-black.png"/>
          <p:cNvPicPr>
            <a:picLocks noChangeAspect="1"/>
          </p:cNvPicPr>
          <p:nvPr/>
        </p:nvPicPr>
        <p:blipFill>
          <a:blip r:embed="rId3" cstate="print"/>
          <a:stretch>
            <a:fillRect/>
          </a:stretch>
        </p:blipFill>
        <p:spPr>
          <a:xfrm>
            <a:off x="7380312" y="476672"/>
            <a:ext cx="1296144" cy="426473"/>
          </a:xfrm>
          <a:prstGeom prst="rect">
            <a:avLst/>
          </a:prstGeom>
        </p:spPr>
      </p:pic>
    </p:spTree>
    <p:extLst>
      <p:ext uri="{BB962C8B-B14F-4D97-AF65-F5344CB8AC3E}">
        <p14:creationId xmlns="" xmlns:p14="http://schemas.microsoft.com/office/powerpoint/2010/main" val="10818222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Κατηγορίες ερωτήσεων</a:t>
            </a:r>
            <a:endParaRPr lang="el-GR" b="1" dirty="0"/>
          </a:p>
        </p:txBody>
      </p:sp>
      <p:sp>
        <p:nvSpPr>
          <p:cNvPr id="3" name="Θέση περιεχομένου 2"/>
          <p:cNvSpPr>
            <a:spLocks noGrp="1"/>
          </p:cNvSpPr>
          <p:nvPr>
            <p:ph idx="1"/>
          </p:nvPr>
        </p:nvSpPr>
        <p:spPr/>
        <p:txBody>
          <a:bodyPr/>
          <a:lstStyle/>
          <a:p>
            <a:pPr lvl="0"/>
            <a:r>
              <a:rPr lang="el-GR" dirty="0"/>
              <a:t>Ερωτήσεις συνάφειας</a:t>
            </a:r>
          </a:p>
          <a:p>
            <a:pPr lvl="0"/>
            <a:r>
              <a:rPr lang="el-GR" dirty="0"/>
              <a:t>Ευαίσθητες ερωτήσεις</a:t>
            </a:r>
          </a:p>
          <a:p>
            <a:pPr lvl="0"/>
            <a:r>
              <a:rPr lang="el-GR" dirty="0"/>
              <a:t>Σύνθετες ερωτήσεις</a:t>
            </a:r>
          </a:p>
          <a:p>
            <a:pPr lvl="0"/>
            <a:r>
              <a:rPr lang="el-GR" dirty="0"/>
              <a:t>Διφορούμενες ερωτήσεις</a:t>
            </a:r>
          </a:p>
          <a:p>
            <a:pPr lvl="0"/>
            <a:r>
              <a:rPr lang="el-GR" dirty="0"/>
              <a:t>Ερωτήσεις αποσαφήνισης-διευκρινιστικές ερωτήσεις</a:t>
            </a:r>
          </a:p>
          <a:p>
            <a:endParaRPr lang="el-GR" dirty="0"/>
          </a:p>
        </p:txBody>
      </p:sp>
    </p:spTree>
    <p:extLst>
      <p:ext uri="{BB962C8B-B14F-4D97-AF65-F5344CB8AC3E}">
        <p14:creationId xmlns:p14="http://schemas.microsoft.com/office/powerpoint/2010/main" xmlns="" val="19093068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Ευαίσθητες ερωτήσεις</a:t>
            </a:r>
            <a:endParaRPr lang="el-GR" b="1" dirty="0"/>
          </a:p>
        </p:txBody>
      </p:sp>
      <p:sp>
        <p:nvSpPr>
          <p:cNvPr id="3" name="Θέση περιεχομένου 2"/>
          <p:cNvSpPr>
            <a:spLocks noGrp="1"/>
          </p:cNvSpPr>
          <p:nvPr>
            <p:ph idx="1"/>
          </p:nvPr>
        </p:nvSpPr>
        <p:spPr/>
        <p:txBody>
          <a:bodyPr/>
          <a:lstStyle/>
          <a:p>
            <a:r>
              <a:rPr lang="el-GR" dirty="0" smtClean="0"/>
              <a:t>Οι ερευνητές </a:t>
            </a:r>
            <a:r>
              <a:rPr lang="el-GR" dirty="0"/>
              <a:t>θα πρέπει να </a:t>
            </a:r>
            <a:r>
              <a:rPr lang="el-GR" dirty="0" smtClean="0"/>
              <a:t>αναρωτηθούν: </a:t>
            </a:r>
          </a:p>
          <a:p>
            <a:r>
              <a:rPr lang="el-GR" dirty="0" smtClean="0"/>
              <a:t>Αν </a:t>
            </a:r>
            <a:r>
              <a:rPr lang="el-GR" dirty="0"/>
              <a:t>θα πρέπει να εισάγουν μια ευαίσθητη </a:t>
            </a:r>
            <a:r>
              <a:rPr lang="el-GR" dirty="0" smtClean="0"/>
              <a:t>ερώτηση.</a:t>
            </a:r>
            <a:endParaRPr lang="el-GR" dirty="0"/>
          </a:p>
          <a:p>
            <a:pPr lvl="0"/>
            <a:r>
              <a:rPr lang="el-GR" dirty="0"/>
              <a:t>Πώς θα ερωτηθεί ο ερωτώμενος;</a:t>
            </a:r>
          </a:p>
          <a:p>
            <a:pPr lvl="0"/>
            <a:r>
              <a:rPr lang="el-GR" dirty="0"/>
              <a:t>Σε ποιο σημείο του ερωτηματολογίου θα πρέπει αυτή να τοποθετηθεί;</a:t>
            </a:r>
          </a:p>
          <a:p>
            <a:endParaRPr lang="el-GR" dirty="0"/>
          </a:p>
        </p:txBody>
      </p:sp>
    </p:spTree>
    <p:extLst>
      <p:ext uri="{BB962C8B-B14F-4D97-AF65-F5344CB8AC3E}">
        <p14:creationId xmlns:p14="http://schemas.microsoft.com/office/powerpoint/2010/main" xmlns="" val="20609836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sz="3100" b="1" dirty="0"/>
              <a:t>Οδηγίες για την αποφυγή σφαλμάτων κατά την κατασκευή </a:t>
            </a:r>
            <a:r>
              <a:rPr lang="el-GR" sz="3100" b="1" dirty="0" smtClean="0"/>
              <a:t>ερωτήσεων</a:t>
            </a:r>
            <a:endParaRPr lang="el-GR" b="1" dirty="0"/>
          </a:p>
        </p:txBody>
      </p:sp>
      <p:sp>
        <p:nvSpPr>
          <p:cNvPr id="3" name="Θέση περιεχομένου 2"/>
          <p:cNvSpPr>
            <a:spLocks noGrp="1"/>
          </p:cNvSpPr>
          <p:nvPr>
            <p:ph idx="1"/>
          </p:nvPr>
        </p:nvSpPr>
        <p:spPr/>
        <p:txBody>
          <a:bodyPr>
            <a:normAutofit fontScale="47500" lnSpcReduction="20000"/>
          </a:bodyPr>
          <a:lstStyle/>
          <a:p>
            <a:pPr lvl="0"/>
            <a:r>
              <a:rPr lang="el-GR" dirty="0"/>
              <a:t>Οι ερωτήσεις πρέπει να είναι σαφείς. </a:t>
            </a:r>
          </a:p>
          <a:p>
            <a:pPr lvl="0"/>
            <a:r>
              <a:rPr lang="el-GR" dirty="0" smtClean="0"/>
              <a:t>Όχι </a:t>
            </a:r>
            <a:r>
              <a:rPr lang="el-GR" dirty="0"/>
              <a:t>διφορούμενες ερωτήσεις.  </a:t>
            </a:r>
          </a:p>
          <a:p>
            <a:pPr lvl="0"/>
            <a:r>
              <a:rPr lang="el-GR" dirty="0"/>
              <a:t>Οι ερωτώμενοι πρέπει να είναι ικανοί </a:t>
            </a:r>
            <a:r>
              <a:rPr lang="el-GR" dirty="0" smtClean="0"/>
              <a:t>και διατεθειμένοι να </a:t>
            </a:r>
            <a:r>
              <a:rPr lang="el-GR" dirty="0"/>
              <a:t>απαντήσουν. </a:t>
            </a:r>
          </a:p>
          <a:p>
            <a:pPr lvl="0"/>
            <a:r>
              <a:rPr lang="el-GR" dirty="0" smtClean="0"/>
              <a:t>Οι </a:t>
            </a:r>
            <a:r>
              <a:rPr lang="el-GR" dirty="0"/>
              <a:t>ερωτήσεις πρέπει να είναι </a:t>
            </a:r>
            <a:r>
              <a:rPr lang="el-GR" dirty="0" smtClean="0"/>
              <a:t>σχετικές</a:t>
            </a:r>
            <a:r>
              <a:rPr lang="el-GR" dirty="0"/>
              <a:t> </a:t>
            </a:r>
            <a:r>
              <a:rPr lang="el-GR" dirty="0" smtClean="0"/>
              <a:t>και σύντομες.</a:t>
            </a:r>
            <a:endParaRPr lang="el-GR" dirty="0"/>
          </a:p>
          <a:p>
            <a:pPr lvl="0"/>
            <a:r>
              <a:rPr lang="el-GR" dirty="0"/>
              <a:t>Αποφύγετε τις αρνητικές ερωτήσεις</a:t>
            </a:r>
            <a:r>
              <a:rPr lang="el-GR" dirty="0" smtClean="0"/>
              <a:t>.  </a:t>
            </a:r>
            <a:endParaRPr lang="el-GR" dirty="0"/>
          </a:p>
          <a:p>
            <a:pPr lvl="0"/>
            <a:r>
              <a:rPr lang="el-GR" dirty="0"/>
              <a:t>Αποφύγετε μεροληπτικές ερωτήσεις και όρους. </a:t>
            </a:r>
          </a:p>
          <a:p>
            <a:pPr lvl="0"/>
            <a:r>
              <a:rPr lang="el-GR" dirty="0"/>
              <a:t>Το ερωτηματολόγιο πρέπει να είναι τακτοποιημένο και </a:t>
            </a:r>
            <a:r>
              <a:rPr lang="el-GR" dirty="0" smtClean="0"/>
              <a:t>ξεκάθαρο.</a:t>
            </a:r>
            <a:endParaRPr lang="el-GR" dirty="0"/>
          </a:p>
          <a:p>
            <a:pPr lvl="0"/>
            <a:r>
              <a:rPr lang="el-GR" dirty="0"/>
              <a:t>Αποφύγετε φορτωμένες ερωτήσεις που υποδεικνύουν «τη σωστή απάντηση</a:t>
            </a:r>
            <a:r>
              <a:rPr lang="el-GR" dirty="0" smtClean="0"/>
              <a:t>».</a:t>
            </a:r>
            <a:endParaRPr lang="el-GR" dirty="0"/>
          </a:p>
          <a:p>
            <a:pPr lvl="0"/>
            <a:r>
              <a:rPr lang="el-GR" dirty="0"/>
              <a:t>Αποφύγετε τη χρήση φορτισμένων λέξεων.</a:t>
            </a:r>
          </a:p>
          <a:p>
            <a:pPr lvl="0"/>
            <a:r>
              <a:rPr lang="el-GR" dirty="0"/>
              <a:t>Γράψτε απλές φυσιολογικές </a:t>
            </a:r>
            <a:r>
              <a:rPr lang="el-GR" dirty="0" smtClean="0"/>
              <a:t>προτάσεις.</a:t>
            </a:r>
            <a:endParaRPr lang="el-GR" dirty="0"/>
          </a:p>
          <a:p>
            <a:pPr lvl="0"/>
            <a:r>
              <a:rPr lang="el-GR" dirty="0"/>
              <a:t>Αποφύγετε φράσεις του συρμού, αλλά και τεχνικούς όρους</a:t>
            </a:r>
            <a:r>
              <a:rPr lang="el-GR" dirty="0" smtClean="0"/>
              <a:t>.</a:t>
            </a:r>
            <a:endParaRPr lang="el-GR" dirty="0"/>
          </a:p>
          <a:p>
            <a:pPr lvl="0"/>
            <a:r>
              <a:rPr lang="el-GR" dirty="0"/>
              <a:t>Οι ερωτήσεις πρέπει να είναι κατανοητές από όλους, αλλιώς χρειάζεται αναθεώρηση.</a:t>
            </a:r>
          </a:p>
          <a:p>
            <a:pPr lvl="0"/>
            <a:r>
              <a:rPr lang="el-GR" dirty="0"/>
              <a:t>Να είστε συγκεκριμένοι και να μην μιλάτε αόριστα. </a:t>
            </a:r>
            <a:endParaRPr lang="el-GR" dirty="0" smtClean="0"/>
          </a:p>
          <a:p>
            <a:pPr lvl="0"/>
            <a:r>
              <a:rPr lang="el-GR" dirty="0" smtClean="0"/>
              <a:t>Χρησιμοποιήστε </a:t>
            </a:r>
            <a:r>
              <a:rPr lang="el-GR" dirty="0"/>
              <a:t>κατάλληλους ποσοτικούς και χρονικούς προσδιορισμούς</a:t>
            </a:r>
            <a:r>
              <a:rPr lang="el-GR" dirty="0" smtClean="0"/>
              <a:t>.</a:t>
            </a:r>
            <a:endParaRPr lang="el-GR" dirty="0"/>
          </a:p>
          <a:p>
            <a:pPr lvl="0"/>
            <a:r>
              <a:rPr lang="el-GR" dirty="0"/>
              <a:t>Τα γεγονότα που περιγράφετε στην ερώτηση θα πρέπει να είναι ακριβή.</a:t>
            </a:r>
          </a:p>
          <a:p>
            <a:pPr lvl="0"/>
            <a:r>
              <a:rPr lang="el-GR" dirty="0"/>
              <a:t>Μην προϋποθέτετε κάποια προηγούμενη γνώση ή συμπεριφορά του ερωτώμενου</a:t>
            </a:r>
            <a:r>
              <a:rPr lang="el-GR" dirty="0" smtClean="0"/>
              <a:t>.</a:t>
            </a:r>
          </a:p>
          <a:p>
            <a:pPr lvl="0"/>
            <a:r>
              <a:rPr lang="el-GR" dirty="0" smtClean="0"/>
              <a:t>Αποφύγετε διπλές αρνήσεις ή μονοσήμαντα φορτισμένες εκφράσεις.</a:t>
            </a:r>
          </a:p>
          <a:p>
            <a:pPr lvl="0"/>
            <a:r>
              <a:rPr lang="el-GR" dirty="0" smtClean="0"/>
              <a:t>Μη ζητάτε από </a:t>
            </a:r>
            <a:r>
              <a:rPr lang="el-GR" dirty="0"/>
              <a:t>τους ερωτώμενους να αξιολογήσουν ταυτόχρονα δύο ζητήματα</a:t>
            </a:r>
            <a:r>
              <a:rPr lang="el-GR" dirty="0" smtClean="0"/>
              <a:t>. </a:t>
            </a:r>
            <a:endParaRPr lang="el-GR" dirty="0"/>
          </a:p>
          <a:p>
            <a:endParaRPr lang="el-GR" dirty="0"/>
          </a:p>
        </p:txBody>
      </p:sp>
    </p:spTree>
    <p:extLst>
      <p:ext uri="{BB962C8B-B14F-4D97-AF65-F5344CB8AC3E}">
        <p14:creationId xmlns:p14="http://schemas.microsoft.com/office/powerpoint/2010/main" xmlns="" val="33036980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Οδηγίες…</a:t>
            </a:r>
            <a:endParaRPr lang="el-GR" b="1" dirty="0"/>
          </a:p>
        </p:txBody>
      </p:sp>
      <p:sp>
        <p:nvSpPr>
          <p:cNvPr id="3" name="Θέση περιεχομένου 2"/>
          <p:cNvSpPr>
            <a:spLocks noGrp="1"/>
          </p:cNvSpPr>
          <p:nvPr>
            <p:ph idx="1"/>
          </p:nvPr>
        </p:nvSpPr>
        <p:spPr/>
        <p:txBody>
          <a:bodyPr>
            <a:normAutofit fontScale="62500" lnSpcReduction="20000"/>
          </a:bodyPr>
          <a:lstStyle/>
          <a:p>
            <a:r>
              <a:rPr lang="el-GR" dirty="0"/>
              <a:t>Επιλέξτε την κατάλληλη μορφή ερωτήσεων. </a:t>
            </a:r>
            <a:endParaRPr lang="el-GR" dirty="0" smtClean="0"/>
          </a:p>
          <a:p>
            <a:r>
              <a:rPr lang="el-GR" dirty="0" smtClean="0"/>
              <a:t>Δημιουργήστε στοιχεία </a:t>
            </a:r>
            <a:r>
              <a:rPr lang="el-GR" dirty="0"/>
              <a:t>ερωτηματολογίου που με απλό τρόπο </a:t>
            </a:r>
            <a:r>
              <a:rPr lang="el-GR" dirty="0" smtClean="0"/>
              <a:t>ρωτούν.</a:t>
            </a:r>
          </a:p>
          <a:p>
            <a:r>
              <a:rPr lang="el-GR" dirty="0" smtClean="0"/>
              <a:t>Τα </a:t>
            </a:r>
            <a:r>
              <a:rPr lang="el-GR" dirty="0"/>
              <a:t>στοιχεία θα πρέπει να είναι όσο το δυνατό απλούστερα διατυπωμένα. </a:t>
            </a:r>
            <a:endParaRPr lang="el-GR" dirty="0" smtClean="0"/>
          </a:p>
          <a:p>
            <a:r>
              <a:rPr lang="el-GR" dirty="0" smtClean="0"/>
              <a:t>Προτιμήστε </a:t>
            </a:r>
            <a:r>
              <a:rPr lang="el-GR" dirty="0"/>
              <a:t>ερωτήσεις κλειστού τύπου (κλειστές ερωτήσεις</a:t>
            </a:r>
            <a:r>
              <a:rPr lang="el-GR" dirty="0" smtClean="0"/>
              <a:t>).</a:t>
            </a:r>
          </a:p>
          <a:p>
            <a:r>
              <a:rPr lang="el-GR" dirty="0" smtClean="0"/>
              <a:t>Αν </a:t>
            </a:r>
            <a:r>
              <a:rPr lang="el-GR" dirty="0"/>
              <a:t>συμπεριλάβετε ερωτήσεις ανοιχτού τύπου να θυμάστε ότι συνήθως αυτές αναλύονται στο τέλος με ποιοτικό τρόπο. </a:t>
            </a:r>
            <a:endParaRPr lang="el-GR" dirty="0" smtClean="0"/>
          </a:p>
          <a:p>
            <a:r>
              <a:rPr lang="el-GR" dirty="0" smtClean="0"/>
              <a:t>Πριν </a:t>
            </a:r>
            <a:r>
              <a:rPr lang="el-GR" dirty="0"/>
              <a:t>δοθεί το ερωτηματολογίου προς την τελική συμπλήρωση καλό είναι να γίνει ένας προέλεγχος του ερωτηματολογίου. </a:t>
            </a:r>
            <a:endParaRPr lang="el-GR" dirty="0" smtClean="0"/>
          </a:p>
          <a:p>
            <a:r>
              <a:rPr lang="el-GR" dirty="0" smtClean="0"/>
              <a:t>Αυτός </a:t>
            </a:r>
            <a:r>
              <a:rPr lang="el-GR" dirty="0"/>
              <a:t>γίνεται αρχικά με την πειραματική εφαρμογή τους και πρόβα ανάμεσα στους ερευνητές </a:t>
            </a:r>
            <a:endParaRPr lang="el-GR" dirty="0" smtClean="0"/>
          </a:p>
          <a:p>
            <a:r>
              <a:rPr lang="el-GR" dirty="0" smtClean="0"/>
              <a:t>Στη </a:t>
            </a:r>
            <a:r>
              <a:rPr lang="el-GR" dirty="0"/>
              <a:t>συνέχεια μπορεί να γίνει μια </a:t>
            </a:r>
            <a:r>
              <a:rPr lang="el-GR" i="1" dirty="0"/>
              <a:t>πιλοτική έρευνα (έρευνα πιλότος),</a:t>
            </a:r>
            <a:r>
              <a:rPr lang="el-GR" dirty="0"/>
              <a:t> όπου σε δείγμα </a:t>
            </a:r>
            <a:r>
              <a:rPr lang="el-GR" i="1" dirty="0"/>
              <a:t>μη πιθανοτικό </a:t>
            </a:r>
            <a:r>
              <a:rPr lang="el-GR" dirty="0"/>
              <a:t>συμπληρώνονται 20 με 30 ερωτηματολόγια ώστε να αναδειχτούν πιθανές δυσκολίες ενώ τα δεδομένα που προκύπτουν αναλύονται για να εξαχθούν αρχικοί δείκτες αξιοπιστίας και εγκυρότητας. </a:t>
            </a:r>
          </a:p>
          <a:p>
            <a:endParaRPr lang="el-GR" dirty="0"/>
          </a:p>
        </p:txBody>
      </p:sp>
    </p:spTree>
    <p:extLst>
      <p:ext uri="{BB962C8B-B14F-4D97-AF65-F5344CB8AC3E}">
        <p14:creationId xmlns:p14="http://schemas.microsoft.com/office/powerpoint/2010/main" xmlns="" val="4935825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Ο ρόλος του </a:t>
            </a:r>
            <a:r>
              <a:rPr lang="el-GR" b="1" dirty="0" err="1" smtClean="0"/>
              <a:t>συνεντευκτή</a:t>
            </a:r>
            <a:endParaRPr lang="el-GR" b="1" dirty="0"/>
          </a:p>
        </p:txBody>
      </p:sp>
      <p:sp>
        <p:nvSpPr>
          <p:cNvPr id="3" name="Θέση περιεχομένου 2"/>
          <p:cNvSpPr>
            <a:spLocks noGrp="1"/>
          </p:cNvSpPr>
          <p:nvPr>
            <p:ph idx="1"/>
          </p:nvPr>
        </p:nvSpPr>
        <p:spPr/>
        <p:txBody>
          <a:bodyPr>
            <a:normAutofit fontScale="62500" lnSpcReduction="20000"/>
          </a:bodyPr>
          <a:lstStyle/>
          <a:p>
            <a:r>
              <a:rPr lang="el-GR" dirty="0" smtClean="0"/>
              <a:t>Η </a:t>
            </a:r>
            <a:r>
              <a:rPr lang="el-GR" dirty="0"/>
              <a:t>παρουσία του συνεντευκτή μειώνει γενικά τον αριθμό των «Δεν γνωρίζω»  και «Δεν απαντώ» και ελαττώνει τις </a:t>
            </a:r>
            <a:r>
              <a:rPr lang="el-GR" dirty="0" smtClean="0"/>
              <a:t>παρερμηνείες. </a:t>
            </a:r>
          </a:p>
          <a:p>
            <a:r>
              <a:rPr lang="el-GR" dirty="0" smtClean="0"/>
              <a:t>Οι </a:t>
            </a:r>
            <a:r>
              <a:rPr lang="el-GR" dirty="0"/>
              <a:t>συνεντευκτές μπορούν να παρατηρούν τους ερωτώμενους την ώρα που συμπληρώνουν το </a:t>
            </a:r>
            <a:r>
              <a:rPr lang="el-GR" dirty="0" smtClean="0"/>
              <a:t>ερωτηματολόγιο. </a:t>
            </a:r>
            <a:endParaRPr lang="el-GR" dirty="0"/>
          </a:p>
          <a:p>
            <a:r>
              <a:rPr lang="el-GR" dirty="0" smtClean="0"/>
              <a:t>Οι </a:t>
            </a:r>
            <a:r>
              <a:rPr lang="el-GR" dirty="0"/>
              <a:t>συνεντευκτές περνούν εκπαίδευση σχετικά με πώς θα πρέπει να προσεγγίζουν τους </a:t>
            </a:r>
            <a:r>
              <a:rPr lang="el-GR" dirty="0" smtClean="0"/>
              <a:t>ερωτώμενους.</a:t>
            </a:r>
          </a:p>
          <a:p>
            <a:r>
              <a:rPr lang="el-GR" dirty="0" smtClean="0"/>
              <a:t>Οι </a:t>
            </a:r>
            <a:r>
              <a:rPr lang="el-GR" dirty="0"/>
              <a:t>ερωτώμενοι παραλαμβάνουν γενικές οδηγίες για τις συνεντεύξεις, πρέπει να έχουν εξοικείωση με το ερωτηματολόγιο και να αναπαράγουν πιστά της ερωτήσεις. </a:t>
            </a:r>
          </a:p>
          <a:p>
            <a:r>
              <a:rPr lang="el-GR" dirty="0" smtClean="0"/>
              <a:t>Για </a:t>
            </a:r>
            <a:r>
              <a:rPr lang="el-GR" dirty="0"/>
              <a:t>τις περιπτώσεις που κατά τη διεξαγωγή των συνεντεύξεων υπάρξουν ερωτήσεις οι συνεντευκτές πρέπει να έχουν σαφείς οδηγίες τις οποίες και πρέπει να τηρούν για το πώς πρέπει να υποβοηθούν τους ερωτώμενους. </a:t>
            </a:r>
            <a:endParaRPr lang="el-GR" dirty="0" smtClean="0"/>
          </a:p>
          <a:p>
            <a:r>
              <a:rPr lang="el-GR" dirty="0" smtClean="0"/>
              <a:t>Οι </a:t>
            </a:r>
            <a:r>
              <a:rPr lang="el-GR" dirty="0"/>
              <a:t>συνεντευκτές πρέπει να κάνουν ακριβή καταγραφή των απαντήσεων των ερωτώμενων και να ζητούν διευκρινήσεις από τους ερωτώμενους </a:t>
            </a:r>
            <a:r>
              <a:rPr lang="el-GR" dirty="0" smtClean="0"/>
              <a:t>.</a:t>
            </a:r>
          </a:p>
          <a:p>
            <a:r>
              <a:rPr lang="el-GR" dirty="0" smtClean="0"/>
              <a:t>Οι </a:t>
            </a:r>
            <a:r>
              <a:rPr lang="el-GR" dirty="0"/>
              <a:t>συνεντευκτές ελέγχονται και εποπτεύονται από τους επόπτες της έρευνας. </a:t>
            </a:r>
          </a:p>
          <a:p>
            <a:endParaRPr lang="el-GR" dirty="0"/>
          </a:p>
        </p:txBody>
      </p:sp>
    </p:spTree>
    <p:extLst>
      <p:ext uri="{BB962C8B-B14F-4D97-AF65-F5344CB8AC3E}">
        <p14:creationId xmlns:p14="http://schemas.microsoft.com/office/powerpoint/2010/main" xmlns="" val="8956320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smtClean="0"/>
              <a:t>Κλίμακες</a:t>
            </a:r>
            <a:endParaRPr lang="el-GR" b="1" dirty="0"/>
          </a:p>
        </p:txBody>
      </p:sp>
      <p:sp>
        <p:nvSpPr>
          <p:cNvPr id="3" name="Θέση περιεχομένου 2"/>
          <p:cNvSpPr>
            <a:spLocks noGrp="1"/>
          </p:cNvSpPr>
          <p:nvPr>
            <p:ph idx="1"/>
          </p:nvPr>
        </p:nvSpPr>
        <p:spPr/>
        <p:txBody>
          <a:bodyPr>
            <a:normAutofit fontScale="92500" lnSpcReduction="20000"/>
          </a:bodyPr>
          <a:lstStyle/>
          <a:p>
            <a:pPr lvl="0"/>
            <a:r>
              <a:rPr lang="el-GR" dirty="0"/>
              <a:t>Διχοτομικές κλίμακες</a:t>
            </a:r>
          </a:p>
          <a:p>
            <a:pPr lvl="0"/>
            <a:r>
              <a:rPr lang="el-GR" dirty="0"/>
              <a:t>Κλίμακες απλής επιλογής</a:t>
            </a:r>
          </a:p>
          <a:p>
            <a:pPr lvl="0"/>
            <a:r>
              <a:rPr lang="el-GR" dirty="0"/>
              <a:t>Κλίμακες πολλαπλής επιλογής</a:t>
            </a:r>
          </a:p>
          <a:p>
            <a:pPr lvl="0"/>
            <a:r>
              <a:rPr lang="el-GR" dirty="0"/>
              <a:t>Κλίμακες αξιολόγησης</a:t>
            </a:r>
          </a:p>
          <a:p>
            <a:pPr lvl="0"/>
            <a:r>
              <a:rPr lang="el-GR" dirty="0"/>
              <a:t>Κλίμακες </a:t>
            </a:r>
            <a:r>
              <a:rPr lang="en-US" dirty="0"/>
              <a:t>Likert</a:t>
            </a:r>
            <a:endParaRPr lang="el-GR" dirty="0"/>
          </a:p>
          <a:p>
            <a:pPr lvl="0"/>
            <a:r>
              <a:rPr lang="el-GR" dirty="0"/>
              <a:t>Κλίμακες τύπου </a:t>
            </a:r>
            <a:r>
              <a:rPr lang="en-US" dirty="0"/>
              <a:t>Likert </a:t>
            </a:r>
            <a:endParaRPr lang="el-GR" dirty="0"/>
          </a:p>
          <a:p>
            <a:pPr lvl="0"/>
            <a:r>
              <a:rPr lang="el-GR" dirty="0"/>
              <a:t>Σημαντικός διαφορισμός</a:t>
            </a:r>
          </a:p>
          <a:p>
            <a:pPr lvl="0"/>
            <a:r>
              <a:rPr lang="el-GR" dirty="0"/>
              <a:t>Κλίμακες </a:t>
            </a:r>
            <a:r>
              <a:rPr lang="en-US" dirty="0" err="1"/>
              <a:t>Stapel</a:t>
            </a:r>
            <a:endParaRPr lang="el-GR" dirty="0"/>
          </a:p>
          <a:p>
            <a:pPr lvl="0"/>
            <a:r>
              <a:rPr lang="el-GR" dirty="0"/>
              <a:t>Κλίμακες </a:t>
            </a:r>
            <a:r>
              <a:rPr lang="en-US" dirty="0"/>
              <a:t>Grid </a:t>
            </a:r>
            <a:r>
              <a:rPr lang="el-GR" dirty="0"/>
              <a:t>του </a:t>
            </a:r>
            <a:r>
              <a:rPr lang="en-US" dirty="0"/>
              <a:t>Kelly</a:t>
            </a:r>
            <a:endParaRPr lang="el-GR" dirty="0"/>
          </a:p>
          <a:p>
            <a:endParaRPr lang="el-GR" dirty="0"/>
          </a:p>
        </p:txBody>
      </p:sp>
    </p:spTree>
    <p:extLst>
      <p:ext uri="{BB962C8B-B14F-4D97-AF65-F5344CB8AC3E}">
        <p14:creationId xmlns:p14="http://schemas.microsoft.com/office/powerpoint/2010/main" xmlns="" val="14003114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smtClean="0"/>
              <a:t>Διχοτομικές κλίμακες</a:t>
            </a:r>
            <a:endParaRPr lang="el-GR" b="1" dirty="0"/>
          </a:p>
        </p:txBody>
      </p:sp>
      <p:sp>
        <p:nvSpPr>
          <p:cNvPr id="3" name="Θέση περιεχομένου 2"/>
          <p:cNvSpPr>
            <a:spLocks noGrp="1"/>
          </p:cNvSpPr>
          <p:nvPr>
            <p:ph idx="1"/>
          </p:nvPr>
        </p:nvSpPr>
        <p:spPr/>
        <p:txBody>
          <a:bodyPr/>
          <a:lstStyle/>
          <a:p>
            <a:r>
              <a:rPr lang="el-GR" dirty="0"/>
              <a:t>Πρόκειται για ερωτήσεις που επιδέχονται ως απάντηση μία από δύο δυνατές </a:t>
            </a:r>
            <a:r>
              <a:rPr lang="el-GR" dirty="0" smtClean="0"/>
              <a:t>τιμές</a:t>
            </a:r>
          </a:p>
          <a:p>
            <a:endParaRPr lang="el-GR" dirty="0"/>
          </a:p>
          <a:p>
            <a:endParaRPr lang="el-GR" dirty="0" smtClean="0"/>
          </a:p>
          <a:p>
            <a:pPr marL="0" indent="0">
              <a:buNone/>
            </a:pPr>
            <a:endParaRPr lang="el-GR" dirty="0"/>
          </a:p>
        </p:txBody>
      </p:sp>
      <p:sp>
        <p:nvSpPr>
          <p:cNvPr id="5" name="Rectangle 1"/>
          <p:cNvSpPr>
            <a:spLocks noChangeArrowheads="1"/>
          </p:cNvSpPr>
          <p:nvPr/>
        </p:nvSpPr>
        <p:spPr bwMode="auto">
          <a:xfrm>
            <a:off x="899592" y="2899684"/>
            <a:ext cx="6758645" cy="284693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altLang="el-GR" b="1" i="0" u="none" strike="noStrike" cap="none" normalizeH="0" baseline="0" dirty="0" smtClean="0">
                <a:ln>
                  <a:noFill/>
                </a:ln>
                <a:solidFill>
                  <a:schemeClr val="tx1"/>
                </a:solidFill>
                <a:effectLst/>
                <a:latin typeface="Times New Roman" pitchFamily="18" charset="0"/>
                <a:ea typeface="Athens"/>
                <a:cs typeface="Times New Roman" pitchFamily="18" charset="0"/>
              </a:rPr>
              <a:t>Χρησιμοποιείται η πρακτική του Διαδικτύου στην επιχείρησή σας;</a:t>
            </a:r>
            <a:endParaRPr kumimoji="0" lang="el-GR" altLang="el-GR" sz="1100" b="0" i="0" u="none" strike="noStrike" cap="none" normalizeH="0" baseline="0" dirty="0" smtClean="0">
              <a:ln>
                <a:noFill/>
              </a:ln>
              <a:solidFill>
                <a:schemeClr val="tx1"/>
              </a:solidFill>
              <a:effectLst/>
              <a:latin typeface="Arial" pitchFamily="34" charset="0"/>
            </a:endParaRPr>
          </a:p>
          <a:p>
            <a:pPr marL="285750" marR="0" lvl="0" indent="-285750" algn="l" defTabSz="914400" rtl="0" eaLnBrk="0" fontAlgn="base" latinLnBrk="0" hangingPunct="0">
              <a:lnSpc>
                <a:spcPct val="100000"/>
              </a:lnSpc>
              <a:spcBef>
                <a:spcPct val="0"/>
              </a:spcBef>
              <a:spcAft>
                <a:spcPct val="0"/>
              </a:spcAft>
              <a:buClrTx/>
              <a:buSzTx/>
              <a:buFont typeface="Wingdings"/>
              <a:buChar char="o"/>
              <a:tabLst/>
            </a:pPr>
            <a:r>
              <a:rPr kumimoji="0" lang="el-GR" altLang="el-GR" b="0" i="0" u="none" strike="noStrike" cap="none" normalizeH="0" baseline="0" dirty="0" smtClean="0">
                <a:ln>
                  <a:noFill/>
                </a:ln>
                <a:solidFill>
                  <a:schemeClr val="tx1"/>
                </a:solidFill>
                <a:effectLst/>
                <a:latin typeface="Times New Roman" pitchFamily="18" charset="0"/>
                <a:ea typeface="Athens"/>
                <a:cs typeface="Times New Roman" pitchFamily="18" charset="0"/>
              </a:rPr>
              <a:t>Ναι </a:t>
            </a:r>
            <a:r>
              <a:rPr kumimoji="0" lang="el-GR" altLang="el-GR" b="0" i="0" u="none" strike="noStrike" cap="none" normalizeH="0" baseline="0" dirty="0" smtClean="0">
                <a:ln>
                  <a:noFill/>
                </a:ln>
                <a:solidFill>
                  <a:schemeClr val="tx1"/>
                </a:solidFill>
                <a:effectLst/>
                <a:latin typeface="Times New Roman" pitchFamily="18" charset="0"/>
                <a:ea typeface="Athens"/>
                <a:cs typeface="Times New Roman" pitchFamily="18" charset="0"/>
                <a:sym typeface="Wingdings" pitchFamily="2" charset="2"/>
              </a:rPr>
              <a:t>		</a:t>
            </a:r>
            <a:r>
              <a:rPr kumimoji="0" lang="el-GR" altLang="el-GR" b="0" i="0" u="none" strike="noStrike" cap="none" normalizeH="0" baseline="0" dirty="0" smtClean="0">
                <a:ln>
                  <a:noFill/>
                </a:ln>
                <a:solidFill>
                  <a:schemeClr val="tx1"/>
                </a:solidFill>
                <a:effectLst/>
                <a:latin typeface="Times New Roman" pitchFamily="18" charset="0"/>
                <a:ea typeface="Athens"/>
                <a:cs typeface="Times New Roman" pitchFamily="18" charset="0"/>
              </a:rPr>
              <a:t> Όχι</a:t>
            </a:r>
          </a:p>
          <a:p>
            <a:pPr marL="171450" marR="0" lvl="0" indent="-171450" algn="l" defTabSz="914400" rtl="0" eaLnBrk="0" fontAlgn="base" latinLnBrk="0" hangingPunct="0">
              <a:lnSpc>
                <a:spcPct val="100000"/>
              </a:lnSpc>
              <a:spcBef>
                <a:spcPct val="0"/>
              </a:spcBef>
              <a:spcAft>
                <a:spcPct val="0"/>
              </a:spcAft>
              <a:buClrTx/>
              <a:buSzTx/>
              <a:buFont typeface="Wingdings"/>
              <a:buChar char="o"/>
              <a:tabLst/>
            </a:pPr>
            <a:endParaRPr kumimoji="0" lang="el-GR" altLang="el-GR" sz="1100" b="0" i="0" u="none" strike="noStrike" cap="none" normalizeH="0" baseline="0" dirty="0" smtClean="0">
              <a:ln>
                <a:noFill/>
              </a:ln>
              <a:solidFill>
                <a:schemeClr val="tx1"/>
              </a:solidFill>
              <a:effectLst/>
              <a:latin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l-GR" altLang="el-GR" b="1" i="0" u="none" strike="noStrike" cap="none" normalizeH="0" baseline="0" dirty="0" smtClean="0">
                <a:ln>
                  <a:noFill/>
                </a:ln>
                <a:solidFill>
                  <a:schemeClr val="tx1"/>
                </a:solidFill>
                <a:effectLst/>
                <a:latin typeface="Times New Roman" pitchFamily="18" charset="0"/>
                <a:ea typeface="Athens"/>
                <a:cs typeface="Times New Roman" pitchFamily="18" charset="0"/>
                <a:sym typeface="Wingdings" pitchFamily="2" charset="2"/>
              </a:rPr>
              <a:t>Έχετε δημιουργήσει δική σας ιστοσελίδα;</a:t>
            </a:r>
            <a:endParaRPr kumimoji="0" lang="el-GR" altLang="el-GR" sz="1100" b="0" i="0" u="none" strike="noStrike" cap="none" normalizeH="0" baseline="0" dirty="0" smtClean="0">
              <a:ln>
                <a:noFill/>
              </a:ln>
              <a:solidFill>
                <a:schemeClr val="tx1"/>
              </a:solidFill>
              <a:effectLst/>
              <a:latin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l-GR" altLang="el-GR" b="0" i="0" u="none" strike="noStrike" cap="none" normalizeH="0" baseline="0" dirty="0" smtClean="0">
                <a:ln>
                  <a:noFill/>
                </a:ln>
                <a:solidFill>
                  <a:schemeClr val="tx1"/>
                </a:solidFill>
                <a:effectLst/>
                <a:latin typeface="Times New Roman" pitchFamily="18" charset="0"/>
                <a:ea typeface="Athens"/>
                <a:cs typeface="Times New Roman" pitchFamily="18" charset="0"/>
                <a:sym typeface="Wingdings" pitchFamily="2" charset="2"/>
              </a:rPr>
              <a:t></a:t>
            </a:r>
            <a:r>
              <a:rPr kumimoji="0" lang="el-GR" altLang="el-GR" b="0" i="0" u="none" strike="noStrike" cap="none" normalizeH="0" baseline="0" dirty="0" smtClean="0">
                <a:ln>
                  <a:noFill/>
                </a:ln>
                <a:solidFill>
                  <a:schemeClr val="tx1"/>
                </a:solidFill>
                <a:effectLst/>
                <a:latin typeface="Times New Roman" pitchFamily="18" charset="0"/>
                <a:ea typeface="Athens"/>
                <a:cs typeface="Times New Roman" pitchFamily="18" charset="0"/>
              </a:rPr>
              <a:t> ναι</a:t>
            </a:r>
            <a:endParaRPr kumimoji="0" lang="el-GR" altLang="el-GR" sz="1100" b="0" i="0" u="none" strike="noStrike" cap="none" normalizeH="0" baseline="0" dirty="0" smtClean="0">
              <a:ln>
                <a:noFill/>
              </a:ln>
              <a:solidFill>
                <a:schemeClr val="tx1"/>
              </a:solidFill>
              <a:effectLst/>
              <a:latin typeface="Arial" pitchFamily="34" charset="0"/>
              <a:sym typeface="Wingdings" pitchFamily="2" charset="2"/>
            </a:endParaRPr>
          </a:p>
          <a:p>
            <a:pPr marL="285750" marR="0" lvl="0" indent="-285750" algn="l" defTabSz="914400" rtl="0" eaLnBrk="0" fontAlgn="base" latinLnBrk="0" hangingPunct="0">
              <a:lnSpc>
                <a:spcPct val="100000"/>
              </a:lnSpc>
              <a:spcBef>
                <a:spcPct val="0"/>
              </a:spcBef>
              <a:spcAft>
                <a:spcPct val="0"/>
              </a:spcAft>
              <a:buClrTx/>
              <a:buSzTx/>
              <a:buFont typeface="Wingdings"/>
              <a:buChar char="o"/>
              <a:tabLst/>
            </a:pPr>
            <a:r>
              <a:rPr kumimoji="0" lang="el-GR" altLang="el-GR" b="0" i="0" u="none" strike="noStrike" cap="none" normalizeH="0" baseline="0" dirty="0" smtClean="0">
                <a:ln>
                  <a:noFill/>
                </a:ln>
                <a:solidFill>
                  <a:schemeClr val="tx1"/>
                </a:solidFill>
                <a:effectLst/>
                <a:latin typeface="Times New Roman" pitchFamily="18" charset="0"/>
                <a:ea typeface="Athens"/>
                <a:cs typeface="Times New Roman" pitchFamily="18" charset="0"/>
              </a:rPr>
              <a:t>Όχι</a:t>
            </a:r>
          </a:p>
          <a:p>
            <a:pPr marL="171450" marR="0" lvl="0" indent="-171450" algn="l" defTabSz="914400" rtl="0" eaLnBrk="0" fontAlgn="base" latinLnBrk="0" hangingPunct="0">
              <a:lnSpc>
                <a:spcPct val="100000"/>
              </a:lnSpc>
              <a:spcBef>
                <a:spcPct val="0"/>
              </a:spcBef>
              <a:spcAft>
                <a:spcPct val="0"/>
              </a:spcAft>
              <a:buClrTx/>
              <a:buSzTx/>
              <a:buFont typeface="Wingdings"/>
              <a:buChar char="o"/>
              <a:tabLst/>
            </a:pPr>
            <a:endParaRPr kumimoji="0" lang="el-GR" altLang="el-GR" sz="1100" b="0" i="0" u="none" strike="noStrike" cap="none" normalizeH="0" baseline="0" dirty="0" smtClean="0">
              <a:ln>
                <a:noFill/>
              </a:ln>
              <a:solidFill>
                <a:schemeClr val="tx1"/>
              </a:solidFill>
              <a:effectLst/>
              <a:latin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l-GR" altLang="el-GR" b="1" i="0" u="none" strike="noStrike" cap="none" normalizeH="0" baseline="0" dirty="0" smtClean="0">
                <a:ln>
                  <a:noFill/>
                </a:ln>
                <a:solidFill>
                  <a:schemeClr val="tx1"/>
                </a:solidFill>
                <a:effectLst/>
                <a:latin typeface="Times New Roman" pitchFamily="18" charset="0"/>
                <a:ea typeface="Athens"/>
                <a:cs typeface="Times New Roman" pitchFamily="18" charset="0"/>
                <a:sym typeface="Wingdings" pitchFamily="2" charset="2"/>
              </a:rPr>
              <a:t>Γνωρίζετε τι είναι οι εταιρείες ανθρωπιστικού χαρακτήρα;</a:t>
            </a:r>
          </a:p>
          <a:p>
            <a:pPr eaLnBrk="0" fontAlgn="base" hangingPunct="0">
              <a:spcBef>
                <a:spcPct val="0"/>
              </a:spcBef>
              <a:spcAft>
                <a:spcPct val="0"/>
              </a:spcAft>
            </a:pPr>
            <a:r>
              <a:rPr lang="el-GR" altLang="el-GR" sz="2000" dirty="0">
                <a:latin typeface="Times New Roman" pitchFamily="18" charset="0"/>
                <a:ea typeface="Athens"/>
                <a:cs typeface="Times New Roman" pitchFamily="18" charset="0"/>
                <a:sym typeface="Wingdings" pitchFamily="2" charset="2"/>
              </a:rPr>
              <a:t></a:t>
            </a:r>
            <a:r>
              <a:rPr lang="el-GR" altLang="el-GR" sz="2000" dirty="0">
                <a:latin typeface="Times New Roman" pitchFamily="18" charset="0"/>
                <a:ea typeface="Athens"/>
                <a:cs typeface="Times New Roman" pitchFamily="18" charset="0"/>
              </a:rPr>
              <a:t> Ναι </a:t>
            </a:r>
            <a:r>
              <a:rPr lang="el-GR" altLang="el-GR" sz="2000" dirty="0">
                <a:latin typeface="Times New Roman" pitchFamily="18" charset="0"/>
                <a:ea typeface="Athens"/>
                <a:cs typeface="Times New Roman" pitchFamily="18" charset="0"/>
                <a:sym typeface="Wingdings" pitchFamily="2" charset="2"/>
              </a:rPr>
              <a:t>		</a:t>
            </a:r>
            <a:r>
              <a:rPr lang="el-GR" altLang="el-GR" sz="2000" dirty="0">
                <a:latin typeface="Times New Roman" pitchFamily="18" charset="0"/>
                <a:ea typeface="Athens"/>
                <a:cs typeface="Times New Roman" pitchFamily="18" charset="0"/>
              </a:rPr>
              <a:t> Όχι</a:t>
            </a:r>
            <a:endParaRPr lang="el-GR" altLang="el-GR" sz="1200" dirty="0">
              <a:latin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l-GR" altLang="el-GR" sz="1100" b="0" i="0" u="none" strike="noStrike" cap="none" normalizeH="0" baseline="0" dirty="0" smtClean="0">
              <a:ln>
                <a:noFill/>
              </a:ln>
              <a:solidFill>
                <a:schemeClr val="tx1"/>
              </a:solidFill>
              <a:effectLst/>
              <a:latin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l-GR" altLang="el-GR" b="0" i="0" u="none" strike="noStrike" cap="none" normalizeH="0" baseline="0" dirty="0" smtClean="0">
              <a:ln>
                <a:noFill/>
              </a:ln>
              <a:solidFill>
                <a:schemeClr val="tx1"/>
              </a:solidFill>
              <a:effectLst/>
              <a:latin typeface="Times New Roman" pitchFamily="18" charset="0"/>
              <a:ea typeface="Athens"/>
              <a:cs typeface="Times New Roman" pitchFamily="18" charset="0"/>
              <a:sym typeface="Wingdings" pitchFamily="2" charset="2"/>
            </a:endParaRPr>
          </a:p>
        </p:txBody>
      </p:sp>
    </p:spTree>
    <p:extLst>
      <p:ext uri="{BB962C8B-B14F-4D97-AF65-F5344CB8AC3E}">
        <p14:creationId xmlns:p14="http://schemas.microsoft.com/office/powerpoint/2010/main" xmlns="" val="31542819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Ερωτήσεις συνάφειας</a:t>
            </a:r>
            <a:endParaRPr lang="el-GR" b="1" dirty="0"/>
          </a:p>
        </p:txBody>
      </p:sp>
      <p:sp>
        <p:nvSpPr>
          <p:cNvPr id="3" name="Θέση περιεχομένου 2"/>
          <p:cNvSpPr>
            <a:spLocks noGrp="1"/>
          </p:cNvSpPr>
          <p:nvPr>
            <p:ph idx="1"/>
          </p:nvPr>
        </p:nvSpPr>
        <p:spPr/>
        <p:txBody>
          <a:bodyPr>
            <a:normAutofit fontScale="77500" lnSpcReduction="20000"/>
          </a:bodyPr>
          <a:lstStyle/>
          <a:p>
            <a:r>
              <a:rPr lang="el-GR" dirty="0"/>
              <a:t>Μια ειδική περίπτωση χρήσης διχοτομικών κλιμάκων είναι μαζί με ερωτήσεις συνάφειας. </a:t>
            </a:r>
            <a:endParaRPr lang="el-GR" dirty="0" smtClean="0"/>
          </a:p>
          <a:p>
            <a:r>
              <a:rPr lang="el-GR" dirty="0" smtClean="0"/>
              <a:t>Η </a:t>
            </a:r>
            <a:r>
              <a:rPr lang="el-GR" dirty="0"/>
              <a:t>διχοτομική ερώτηση προηγείται μια άλλης ερώτησης για να περιορίσει τους ερωτώμενους σε αυτούς που είναι κατάλληλοι να απαντήσουν στην παρακάτω ερώτηση. </a:t>
            </a:r>
            <a:endParaRPr lang="el-GR" dirty="0" smtClean="0"/>
          </a:p>
          <a:p>
            <a:r>
              <a:rPr lang="el-GR" dirty="0" smtClean="0"/>
              <a:t>Για </a:t>
            </a:r>
            <a:r>
              <a:rPr lang="el-GR" dirty="0"/>
              <a:t>παράδειγμα, αν θέλουμε να δούμε πόσο συχνά διαβάζουν εφημερίδα οι ερωτώμενοι, θα πρέπει πρώτα να δούμε αν όντως διαβάζουν εφημερίδα. Η ερώτηση του αν διαβάζουν μπαίνει πρώτη και είναι διχοτομική και ακολουθεί η ερώτηση συνάφειας που μας ενδιαφέρει.</a:t>
            </a:r>
          </a:p>
          <a:p>
            <a:r>
              <a:rPr lang="el-GR" dirty="0"/>
              <a:t>Γενικά, οι διχοτομικές ερωτήσεις χρησιμοποιούνται για να μετρήσουμε υφιστάμενες συμπεριφορές, όχι απόψεις.</a:t>
            </a:r>
          </a:p>
        </p:txBody>
      </p:sp>
    </p:spTree>
    <p:extLst>
      <p:ext uri="{BB962C8B-B14F-4D97-AF65-F5344CB8AC3E}">
        <p14:creationId xmlns:p14="http://schemas.microsoft.com/office/powerpoint/2010/main" xmlns="" val="35303544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Παράδειγμα</a:t>
            </a:r>
            <a:endParaRPr lang="el-GR" b="1"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xmlns="" val="1627758805"/>
              </p:ext>
            </p:extLst>
          </p:nvPr>
        </p:nvGraphicFramePr>
        <p:xfrm>
          <a:off x="560040" y="4005064"/>
          <a:ext cx="8229600" cy="1631635"/>
        </p:xfrm>
        <a:graphic>
          <a:graphicData uri="http://schemas.openxmlformats.org/drawingml/2006/table">
            <a:tbl>
              <a:tblPr>
                <a:tableStyleId>{5C22544A-7EE6-4342-B048-85BDC9FD1C3A}</a:tableStyleId>
              </a:tblPr>
              <a:tblGrid>
                <a:gridCol w="4114800"/>
                <a:gridCol w="4114800"/>
              </a:tblGrid>
              <a:tr h="0">
                <a:tc>
                  <a:txBody>
                    <a:bodyPr/>
                    <a:lstStyle/>
                    <a:p>
                      <a:pPr>
                        <a:lnSpc>
                          <a:spcPct val="150000"/>
                        </a:lnSpc>
                        <a:spcAft>
                          <a:spcPts val="0"/>
                        </a:spcAft>
                      </a:pPr>
                      <a:r>
                        <a:rPr lang="el-GR" sz="1600" dirty="0">
                          <a:effectLst/>
                        </a:rPr>
                        <a:t>Θεωρείται ακριβό</a:t>
                      </a:r>
                      <a:endParaRPr lang="el-GR" sz="1600" dirty="0">
                        <a:effectLst/>
                        <a:latin typeface="Athens"/>
                        <a:ea typeface="Athens"/>
                        <a:cs typeface="Times New Roman"/>
                      </a:endParaRPr>
                    </a:p>
                  </a:txBody>
                  <a:tcPr marL="68580" marR="68580" marT="0" marB="0"/>
                </a:tc>
                <a:tc>
                  <a:txBody>
                    <a:bodyPr/>
                    <a:lstStyle/>
                    <a:p>
                      <a:pP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600" dirty="0">
                          <a:effectLst/>
                        </a:rPr>
                        <a:t>Δεν είναι αρκετά δημοφιλές</a:t>
                      </a:r>
                      <a:endParaRPr lang="el-GR" sz="1600" dirty="0">
                        <a:effectLst/>
                        <a:latin typeface="Athens"/>
                        <a:ea typeface="Athens"/>
                        <a:cs typeface="Times New Roman"/>
                      </a:endParaRPr>
                    </a:p>
                  </a:txBody>
                  <a:tcPr marL="68580" marR="68580" marT="0" marB="0"/>
                </a:tc>
                <a:tc>
                  <a:txBody>
                    <a:bodyPr/>
                    <a:lstStyle/>
                    <a:p>
                      <a:pP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600" dirty="0">
                          <a:effectLst/>
                        </a:rPr>
                        <a:t>Πρόβλημα στην ενημέρωση</a:t>
                      </a:r>
                      <a:endParaRPr lang="el-GR" sz="1600" dirty="0">
                        <a:effectLst/>
                        <a:latin typeface="Athens"/>
                        <a:ea typeface="Athens"/>
                        <a:cs typeface="Times New Roman"/>
                      </a:endParaRPr>
                    </a:p>
                  </a:txBody>
                  <a:tcPr marL="68580" marR="68580" marT="0" marB="0"/>
                </a:tc>
                <a:tc>
                  <a:txBody>
                    <a:bodyPr/>
                    <a:lstStyle/>
                    <a:p>
                      <a:pP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600" dirty="0">
                          <a:effectLst/>
                        </a:rPr>
                        <a:t>Ανησυχία για λόγους ασφαλείας</a:t>
                      </a:r>
                      <a:endParaRPr lang="el-GR" sz="1600" dirty="0">
                        <a:effectLst/>
                        <a:latin typeface="Athens"/>
                        <a:ea typeface="Athens"/>
                        <a:cs typeface="Times New Roman"/>
                      </a:endParaRPr>
                    </a:p>
                  </a:txBody>
                  <a:tcPr marL="68580" marR="68580" marT="0" marB="0"/>
                </a:tc>
                <a:tc>
                  <a:txBody>
                    <a:bodyPr/>
                    <a:lstStyle/>
                    <a:p>
                      <a:pPr>
                        <a:lnSpc>
                          <a:spcPct val="150000"/>
                        </a:lnSpc>
                        <a:spcAft>
                          <a:spcPts val="0"/>
                        </a:spcAft>
                      </a:pPr>
                      <a:r>
                        <a:rPr lang="el-GR" sz="1600" dirty="0">
                          <a:effectLst/>
                          <a:sym typeface="Wingdings"/>
                        </a:rPr>
                        <a:t></a:t>
                      </a:r>
                      <a:endParaRPr lang="el-GR" sz="1600" dirty="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600">
                          <a:effectLst/>
                        </a:rPr>
                        <a:t>Άλλοι</a:t>
                      </a:r>
                      <a:endParaRPr lang="el-GR" sz="1600">
                        <a:effectLst/>
                        <a:latin typeface="Athens"/>
                        <a:ea typeface="Athens"/>
                        <a:cs typeface="Times New Roman"/>
                      </a:endParaRPr>
                    </a:p>
                  </a:txBody>
                  <a:tcPr marL="68580" marR="68580" marT="0" marB="0"/>
                </a:tc>
                <a:tc>
                  <a:txBody>
                    <a:bodyPr/>
                    <a:lstStyle/>
                    <a:p>
                      <a:pPr>
                        <a:lnSpc>
                          <a:spcPct val="150000"/>
                        </a:lnSpc>
                        <a:spcAft>
                          <a:spcPts val="0"/>
                        </a:spcAft>
                      </a:pPr>
                      <a:r>
                        <a:rPr lang="el-GR" sz="1600" dirty="0">
                          <a:effectLst/>
                          <a:sym typeface="Wingdings"/>
                        </a:rPr>
                        <a:t></a:t>
                      </a:r>
                      <a:endParaRPr lang="el-GR" sz="1600" dirty="0">
                        <a:effectLst/>
                        <a:latin typeface="Athens"/>
                        <a:ea typeface="Athens"/>
                        <a:cs typeface="Times New Roman"/>
                      </a:endParaRPr>
                    </a:p>
                  </a:txBody>
                  <a:tcPr marL="68580" marR="68580" marT="0" marB="0"/>
                </a:tc>
              </a:tr>
            </a:tbl>
          </a:graphicData>
        </a:graphic>
      </p:graphicFrame>
      <p:sp>
        <p:nvSpPr>
          <p:cNvPr id="5" name="Rectangle 1"/>
          <p:cNvSpPr>
            <a:spLocks noChangeArrowheads="1"/>
          </p:cNvSpPr>
          <p:nvPr/>
        </p:nvSpPr>
        <p:spPr bwMode="auto">
          <a:xfrm>
            <a:off x="457200" y="1711861"/>
            <a:ext cx="8435280" cy="17312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altLang="el-GR" sz="1600" b="1" i="0" u="none" strike="noStrike" cap="none" normalizeH="0" baseline="0" dirty="0" smtClean="0">
                <a:ln>
                  <a:noFill/>
                </a:ln>
                <a:solidFill>
                  <a:schemeClr val="tx1"/>
                </a:solidFill>
                <a:effectLst/>
                <a:latin typeface="Times New Roman" pitchFamily="18" charset="0"/>
                <a:ea typeface="Athens"/>
                <a:cs typeface="Times New Roman" pitchFamily="18" charset="0"/>
              </a:rPr>
              <a:t>Χρησιμοποιείται η πρακτική του Διαδικτύου;</a:t>
            </a:r>
            <a:endParaRPr kumimoji="0" lang="el-GR" altLang="el-GR" sz="1050" b="0" i="0" u="none" strike="noStrike" cap="none" normalizeH="0" baseline="0" dirty="0" smtClean="0">
              <a:ln>
                <a:noFill/>
              </a:ln>
              <a:solidFill>
                <a:schemeClr val="tx1"/>
              </a:solidFill>
              <a:effectLst/>
              <a:latin typeface="Arial" pitchFamily="34" charset="0"/>
            </a:endParaRPr>
          </a:p>
          <a:p>
            <a:pPr marL="171450" marR="0" lvl="0" indent="-171450" algn="l" defTabSz="914400" rtl="0" eaLnBrk="0" fontAlgn="base" latinLnBrk="0" hangingPunct="0">
              <a:lnSpc>
                <a:spcPct val="100000"/>
              </a:lnSpc>
              <a:spcBef>
                <a:spcPct val="0"/>
              </a:spcBef>
              <a:spcAft>
                <a:spcPct val="0"/>
              </a:spcAft>
              <a:buClrTx/>
              <a:buSzTx/>
              <a:buFont typeface="Wingdings"/>
              <a:buChar char="o"/>
              <a:tabLst/>
            </a:pPr>
            <a:r>
              <a:rPr kumimoji="0" lang="el-GR" altLang="el-GR" sz="1600" b="0" i="0" u="none" strike="noStrike" cap="none" normalizeH="0" baseline="0" dirty="0" smtClean="0">
                <a:ln>
                  <a:noFill/>
                </a:ln>
                <a:solidFill>
                  <a:schemeClr val="tx1"/>
                </a:solidFill>
                <a:effectLst/>
                <a:latin typeface="Times New Roman" pitchFamily="18" charset="0"/>
                <a:ea typeface="Athens"/>
                <a:cs typeface="Times New Roman" pitchFamily="18" charset="0"/>
              </a:rPr>
              <a:t>Ναι </a:t>
            </a:r>
            <a:r>
              <a:rPr kumimoji="0" lang="el-GR" altLang="el-GR" sz="1600" b="0" i="0" u="none" strike="noStrike" cap="none" normalizeH="0" baseline="0" dirty="0" smtClean="0">
                <a:ln>
                  <a:noFill/>
                </a:ln>
                <a:solidFill>
                  <a:schemeClr val="tx1"/>
                </a:solidFill>
                <a:effectLst/>
                <a:latin typeface="Times New Roman" pitchFamily="18" charset="0"/>
                <a:ea typeface="Athens"/>
                <a:cs typeface="Times New Roman" pitchFamily="18" charset="0"/>
                <a:sym typeface="Wingdings" pitchFamily="2" charset="2"/>
              </a:rPr>
              <a:t>		</a:t>
            </a:r>
            <a:r>
              <a:rPr kumimoji="0" lang="el-GR" altLang="el-GR" sz="1600" b="0" i="0" u="none" strike="noStrike" cap="none" normalizeH="0" baseline="0" dirty="0" smtClean="0">
                <a:ln>
                  <a:noFill/>
                </a:ln>
                <a:solidFill>
                  <a:schemeClr val="tx1"/>
                </a:solidFill>
                <a:effectLst/>
                <a:latin typeface="Times New Roman" pitchFamily="18" charset="0"/>
                <a:ea typeface="Athens"/>
                <a:cs typeface="Times New Roman" pitchFamily="18" charset="0"/>
              </a:rPr>
              <a:t> Όχι</a:t>
            </a:r>
          </a:p>
          <a:p>
            <a:pPr marL="171450" marR="0" lvl="0" indent="-171450" algn="l" defTabSz="914400" rtl="0" eaLnBrk="0" fontAlgn="base" latinLnBrk="0" hangingPunct="0">
              <a:lnSpc>
                <a:spcPct val="100000"/>
              </a:lnSpc>
              <a:spcBef>
                <a:spcPct val="0"/>
              </a:spcBef>
              <a:spcAft>
                <a:spcPct val="0"/>
              </a:spcAft>
              <a:buClrTx/>
              <a:buSzTx/>
              <a:buFont typeface="Wingdings"/>
              <a:buChar char="o"/>
              <a:tabLst/>
            </a:pPr>
            <a:endParaRPr lang="el-GR" altLang="el-GR" sz="1600" dirty="0">
              <a:latin typeface="Times New Roman" pitchFamily="18" charset="0"/>
              <a:cs typeface="Times New Roman" pitchFamily="18" charset="0"/>
              <a:sym typeface="Wingdings" pitchFamily="2" charset="2"/>
            </a:endParaRPr>
          </a:p>
          <a:p>
            <a:pPr marL="171450" marR="0" lvl="0" indent="-171450" algn="l" defTabSz="914400" rtl="0" eaLnBrk="0" fontAlgn="base" latinLnBrk="0" hangingPunct="0">
              <a:lnSpc>
                <a:spcPct val="100000"/>
              </a:lnSpc>
              <a:spcBef>
                <a:spcPct val="0"/>
              </a:spcBef>
              <a:spcAft>
                <a:spcPct val="0"/>
              </a:spcAft>
              <a:buClrTx/>
              <a:buSzTx/>
              <a:buFont typeface="Wingdings"/>
              <a:buChar char="o"/>
              <a:tabLst/>
            </a:pPr>
            <a:endParaRPr kumimoji="0" lang="el-GR" altLang="el-GR" sz="1050" b="0" i="0" u="none" strike="noStrike" cap="none" normalizeH="0" baseline="0" dirty="0" smtClean="0">
              <a:ln>
                <a:noFill/>
              </a:ln>
              <a:solidFill>
                <a:schemeClr val="tx1"/>
              </a:solidFill>
              <a:effectLst/>
              <a:latin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l-GR" altLang="el-GR" sz="1600" b="1" i="0" u="none" strike="noStrike" cap="none" normalizeH="0" baseline="0" dirty="0" smtClean="0">
                <a:ln>
                  <a:noFill/>
                </a:ln>
                <a:solidFill>
                  <a:schemeClr val="tx1"/>
                </a:solidFill>
                <a:effectLst/>
                <a:latin typeface="Times New Roman" pitchFamily="18" charset="0"/>
                <a:ea typeface="Athens"/>
                <a:cs typeface="Times New Roman" pitchFamily="18" charset="0"/>
                <a:sym typeface="Wingdings" pitchFamily="2" charset="2"/>
              </a:rPr>
              <a:t>Λόγοι για τους οποίους δεν χρησιμοποιείτε το διαδίκτυο (μπορείτε να επιλέξετε</a:t>
            </a:r>
            <a:r>
              <a:rPr kumimoji="0" lang="el-GR" altLang="el-GR" sz="1600" b="0" i="0" u="none" strike="noStrike" cap="none" normalizeH="0" baseline="0" dirty="0" smtClean="0">
                <a:ln>
                  <a:noFill/>
                </a:ln>
                <a:solidFill>
                  <a:schemeClr val="tx1"/>
                </a:solidFill>
                <a:effectLst/>
                <a:latin typeface="Times New Roman" pitchFamily="18" charset="0"/>
                <a:ea typeface="Athens"/>
                <a:cs typeface="Times New Roman" pitchFamily="18" charset="0"/>
                <a:sym typeface="Wingdings" pitchFamily="2" charset="2"/>
              </a:rPr>
              <a:t> </a:t>
            </a:r>
            <a:r>
              <a:rPr kumimoji="0" lang="el-GR" altLang="el-GR" sz="1600" b="1" i="0" u="none" strike="noStrike" cap="none" normalizeH="0" baseline="0" dirty="0" smtClean="0">
                <a:ln>
                  <a:noFill/>
                </a:ln>
                <a:solidFill>
                  <a:schemeClr val="tx1"/>
                </a:solidFill>
                <a:effectLst/>
                <a:latin typeface="Times New Roman" pitchFamily="18" charset="0"/>
                <a:ea typeface="Athens"/>
                <a:cs typeface="Times New Roman" pitchFamily="18" charset="0"/>
                <a:sym typeface="Wingdings" pitchFamily="2" charset="2"/>
              </a:rPr>
              <a:t>περισσότερες της μίας) </a:t>
            </a:r>
            <a:endParaRPr kumimoji="0" lang="el-GR" altLang="el-GR" sz="1050" b="0" i="0" u="none" strike="noStrike" cap="none" normalizeH="0" baseline="0" dirty="0" smtClean="0">
              <a:ln>
                <a:noFill/>
              </a:ln>
              <a:solidFill>
                <a:schemeClr val="tx1"/>
              </a:solidFill>
              <a:effectLst/>
              <a:latin typeface="Arial" pitchFamily="34" charset="0"/>
              <a:sym typeface="Wingdings" pitchFamily="2"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l-GR" altLang="el-GR" sz="1600" b="0" i="0" u="none" strike="noStrike" cap="none" normalizeH="0" baseline="0" dirty="0" smtClean="0">
              <a:ln>
                <a:noFill/>
              </a:ln>
              <a:solidFill>
                <a:schemeClr val="tx1"/>
              </a:solidFill>
              <a:effectLst/>
              <a:latin typeface="Times New Roman" pitchFamily="18" charset="0"/>
              <a:ea typeface="Athens"/>
              <a:cs typeface="Times New Roman" pitchFamily="18" charset="0"/>
              <a:sym typeface="Wingdings" pitchFamily="2" charset="2"/>
            </a:endParaRPr>
          </a:p>
        </p:txBody>
      </p:sp>
    </p:spTree>
    <p:extLst>
      <p:ext uri="{BB962C8B-B14F-4D97-AF65-F5344CB8AC3E}">
        <p14:creationId xmlns:p14="http://schemas.microsoft.com/office/powerpoint/2010/main" xmlns="" val="1288487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Παράδειγμα</a:t>
            </a:r>
          </a:p>
        </p:txBody>
      </p:sp>
      <p:graphicFrame>
        <p:nvGraphicFramePr>
          <p:cNvPr id="7" name="Θέση περιεχομένου 6"/>
          <p:cNvGraphicFramePr>
            <a:graphicFrameLocks noGrp="1"/>
          </p:cNvGraphicFramePr>
          <p:nvPr>
            <p:ph idx="1"/>
            <p:extLst>
              <p:ext uri="{D42A27DB-BD31-4B8C-83A1-F6EECF244321}">
                <p14:modId xmlns:p14="http://schemas.microsoft.com/office/powerpoint/2010/main" xmlns="" val="3423132228"/>
              </p:ext>
            </p:extLst>
          </p:nvPr>
        </p:nvGraphicFramePr>
        <p:xfrm>
          <a:off x="687052" y="2269305"/>
          <a:ext cx="5411470" cy="647002"/>
        </p:xfrm>
        <a:graphic>
          <a:graphicData uri="http://schemas.openxmlformats.org/drawingml/2006/table">
            <a:tbl>
              <a:tblPr>
                <a:tableStyleId>{5C22544A-7EE6-4342-B048-85BDC9FD1C3A}</a:tableStyleId>
              </a:tblPr>
              <a:tblGrid>
                <a:gridCol w="2705735"/>
                <a:gridCol w="2705735"/>
              </a:tblGrid>
              <a:tr h="0">
                <a:tc>
                  <a:txBody>
                    <a:bodyPr/>
                    <a:lstStyle/>
                    <a:p>
                      <a:pPr>
                        <a:lnSpc>
                          <a:spcPct val="150000"/>
                        </a:lnSpc>
                        <a:spcAft>
                          <a:spcPts val="0"/>
                        </a:spcAft>
                      </a:pPr>
                      <a:r>
                        <a:rPr lang="el-GR" sz="1600" dirty="0">
                          <a:effectLst/>
                          <a:sym typeface="Wingdings"/>
                        </a:rPr>
                        <a:t></a:t>
                      </a:r>
                      <a:endParaRPr lang="el-GR" sz="1600" dirty="0">
                        <a:effectLst/>
                        <a:latin typeface="Athens"/>
                        <a:ea typeface="Athens"/>
                        <a:cs typeface="Times New Roman"/>
                      </a:endParaRPr>
                    </a:p>
                  </a:txBody>
                  <a:tcPr marL="68580" marR="68580" marT="0" marB="0"/>
                </a:tc>
                <a:tc>
                  <a:txBody>
                    <a:bodyPr/>
                    <a:lstStyle/>
                    <a:p>
                      <a:pP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600" dirty="0">
                          <a:effectLst/>
                        </a:rPr>
                        <a:t>Ναι</a:t>
                      </a:r>
                      <a:endParaRPr lang="el-GR" sz="1600" dirty="0">
                        <a:effectLst/>
                        <a:latin typeface="Athens"/>
                        <a:ea typeface="Athens"/>
                        <a:cs typeface="Times New Roman"/>
                      </a:endParaRPr>
                    </a:p>
                  </a:txBody>
                  <a:tcPr marL="68580" marR="68580" marT="0" marB="0"/>
                </a:tc>
                <a:tc>
                  <a:txBody>
                    <a:bodyPr/>
                    <a:lstStyle/>
                    <a:p>
                      <a:pPr>
                        <a:lnSpc>
                          <a:spcPct val="150000"/>
                        </a:lnSpc>
                        <a:spcAft>
                          <a:spcPts val="0"/>
                        </a:spcAft>
                      </a:pPr>
                      <a:r>
                        <a:rPr lang="el-GR" sz="1600" dirty="0">
                          <a:effectLst/>
                        </a:rPr>
                        <a:t>Όχι</a:t>
                      </a:r>
                      <a:endParaRPr lang="el-GR" sz="1600" dirty="0">
                        <a:effectLst/>
                        <a:latin typeface="Athens"/>
                        <a:ea typeface="Athens"/>
                        <a:cs typeface="Times New Roman"/>
                      </a:endParaRPr>
                    </a:p>
                  </a:txBody>
                  <a:tcPr marL="68580" marR="68580" marT="0" marB="0"/>
                </a:tc>
              </a:tr>
            </a:tbl>
          </a:graphicData>
        </a:graphic>
      </p:graphicFrame>
      <p:sp>
        <p:nvSpPr>
          <p:cNvPr id="8" name="Rectangle 2"/>
          <p:cNvSpPr>
            <a:spLocks noChangeArrowheads="1"/>
          </p:cNvSpPr>
          <p:nvPr/>
        </p:nvSpPr>
        <p:spPr bwMode="auto">
          <a:xfrm>
            <a:off x="683568" y="1719482"/>
            <a:ext cx="5712269" cy="7078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altLang="el-GR" sz="1600" b="0" i="0" u="none" strike="noStrike" cap="none" normalizeH="0" baseline="0" dirty="0" smtClean="0">
                <a:ln>
                  <a:noFill/>
                </a:ln>
                <a:solidFill>
                  <a:schemeClr val="tx1"/>
                </a:solidFill>
                <a:effectLst/>
                <a:latin typeface="Times New Roman" pitchFamily="18" charset="0"/>
                <a:ea typeface="Athens" charset="-95"/>
                <a:cs typeface="Times New Roman" pitchFamily="18" charset="0"/>
              </a:rPr>
              <a:t>Είστε συνδρομητής σε κάποια εταιρεία ανθρωπιστικού χαρακτήρα;</a:t>
            </a:r>
            <a:endParaRPr kumimoji="0" lang="el-GR" altLang="el-GR" sz="105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l-GR" altLang="el-GR" sz="2400" b="0" i="0" u="none" strike="noStrike" cap="none" normalizeH="0" baseline="0" dirty="0" smtClean="0">
              <a:ln>
                <a:noFill/>
              </a:ln>
              <a:solidFill>
                <a:schemeClr val="tx1"/>
              </a:solidFill>
              <a:effectLst/>
              <a:latin typeface="Arial" pitchFamily="34" charset="0"/>
            </a:endParaRPr>
          </a:p>
        </p:txBody>
      </p:sp>
      <p:graphicFrame>
        <p:nvGraphicFramePr>
          <p:cNvPr id="9" name="Πίνακας 8"/>
          <p:cNvGraphicFramePr>
            <a:graphicFrameLocks noGrp="1"/>
          </p:cNvGraphicFramePr>
          <p:nvPr>
            <p:extLst>
              <p:ext uri="{D42A27DB-BD31-4B8C-83A1-F6EECF244321}">
                <p14:modId xmlns:p14="http://schemas.microsoft.com/office/powerpoint/2010/main" xmlns="" val="2925984062"/>
              </p:ext>
            </p:extLst>
          </p:nvPr>
        </p:nvGraphicFramePr>
        <p:xfrm>
          <a:off x="697178" y="3736891"/>
          <a:ext cx="6755142" cy="2491360"/>
        </p:xfrm>
        <a:graphic>
          <a:graphicData uri="http://schemas.openxmlformats.org/drawingml/2006/table">
            <a:tbl>
              <a:tblPr>
                <a:tableStyleId>{5C22544A-7EE6-4342-B048-85BDC9FD1C3A}</a:tableStyleId>
              </a:tblPr>
              <a:tblGrid>
                <a:gridCol w="4114800"/>
                <a:gridCol w="2640342"/>
              </a:tblGrid>
              <a:tr h="0">
                <a:tc>
                  <a:txBody>
                    <a:bodyPr/>
                    <a:lstStyle/>
                    <a:p>
                      <a:pPr>
                        <a:lnSpc>
                          <a:spcPct val="150000"/>
                        </a:lnSpc>
                        <a:spcAft>
                          <a:spcPts val="0"/>
                        </a:spcAft>
                      </a:pPr>
                      <a:r>
                        <a:rPr lang="el-GR" sz="1400" dirty="0">
                          <a:effectLst/>
                        </a:rPr>
                        <a:t>Για να τα έχω καλά με τη συνείδηση μου</a:t>
                      </a:r>
                      <a:endParaRPr lang="el-GR" sz="1400" dirty="0">
                        <a:effectLst/>
                        <a:latin typeface="Athens"/>
                        <a:ea typeface="Athens"/>
                        <a:cs typeface="Times New Roman"/>
                      </a:endParaRPr>
                    </a:p>
                  </a:txBody>
                  <a:tcPr marL="68580" marR="68580" marT="0" marB="0"/>
                </a:tc>
                <a:tc>
                  <a:txBody>
                    <a:bodyPr/>
                    <a:lstStyle/>
                    <a:p>
                      <a:pPr>
                        <a:lnSpc>
                          <a:spcPct val="150000"/>
                        </a:lnSpc>
                        <a:spcAft>
                          <a:spcPts val="0"/>
                        </a:spcAft>
                      </a:pPr>
                      <a:r>
                        <a:rPr lang="el-GR" sz="1400">
                          <a:effectLst/>
                          <a:sym typeface="Wingdings"/>
                        </a:rPr>
                        <a:t></a:t>
                      </a:r>
                      <a:endParaRPr lang="el-GR" sz="140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400">
                          <a:effectLst/>
                        </a:rPr>
                        <a:t>Γιατί αγαπάω τα παιδιά</a:t>
                      </a:r>
                      <a:endParaRPr lang="el-GR" sz="1400">
                        <a:effectLst/>
                        <a:latin typeface="Athens"/>
                        <a:ea typeface="Athens"/>
                        <a:cs typeface="Times New Roman"/>
                      </a:endParaRPr>
                    </a:p>
                  </a:txBody>
                  <a:tcPr marL="68580" marR="68580" marT="0" marB="0"/>
                </a:tc>
                <a:tc>
                  <a:txBody>
                    <a:bodyPr/>
                    <a:lstStyle/>
                    <a:p>
                      <a:pPr>
                        <a:lnSpc>
                          <a:spcPct val="150000"/>
                        </a:lnSpc>
                        <a:spcAft>
                          <a:spcPts val="0"/>
                        </a:spcAft>
                      </a:pPr>
                      <a:r>
                        <a:rPr lang="el-GR" sz="1400">
                          <a:effectLst/>
                          <a:sym typeface="Wingdings"/>
                        </a:rPr>
                        <a:t></a:t>
                      </a:r>
                      <a:endParaRPr lang="el-GR" sz="140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400">
                          <a:effectLst/>
                        </a:rPr>
                        <a:t>Γιατί έχω πολλά χρήματα και θέλω κάπου να τα ξοδέψω</a:t>
                      </a:r>
                      <a:endParaRPr lang="el-GR" sz="1400">
                        <a:effectLst/>
                        <a:latin typeface="Athens"/>
                        <a:ea typeface="Athens"/>
                        <a:cs typeface="Times New Roman"/>
                      </a:endParaRPr>
                    </a:p>
                  </a:txBody>
                  <a:tcPr marL="68580" marR="68580" marT="0" marB="0"/>
                </a:tc>
                <a:tc>
                  <a:txBody>
                    <a:bodyPr/>
                    <a:lstStyle/>
                    <a:p>
                      <a:pPr>
                        <a:lnSpc>
                          <a:spcPct val="150000"/>
                        </a:lnSpc>
                        <a:spcAft>
                          <a:spcPts val="0"/>
                        </a:spcAft>
                      </a:pPr>
                      <a:r>
                        <a:rPr lang="el-GR" sz="1400">
                          <a:effectLst/>
                          <a:sym typeface="Wingdings"/>
                        </a:rPr>
                        <a:t></a:t>
                      </a:r>
                      <a:endParaRPr lang="el-GR" sz="140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400">
                          <a:effectLst/>
                        </a:rPr>
                        <a:t>Για να μεγαλώσουν τα παιδιά μου σε ένα καλύτερο κόσμο</a:t>
                      </a:r>
                      <a:endParaRPr lang="el-GR" sz="1400">
                        <a:effectLst/>
                        <a:latin typeface="Athens"/>
                        <a:ea typeface="Athens"/>
                        <a:cs typeface="Times New Roman"/>
                      </a:endParaRPr>
                    </a:p>
                  </a:txBody>
                  <a:tcPr marL="68580" marR="68580" marT="0" marB="0"/>
                </a:tc>
                <a:tc>
                  <a:txBody>
                    <a:bodyPr/>
                    <a:lstStyle/>
                    <a:p>
                      <a:pPr>
                        <a:lnSpc>
                          <a:spcPct val="150000"/>
                        </a:lnSpc>
                        <a:spcAft>
                          <a:spcPts val="0"/>
                        </a:spcAft>
                      </a:pPr>
                      <a:r>
                        <a:rPr lang="el-GR" sz="1400">
                          <a:effectLst/>
                          <a:sym typeface="Wingdings"/>
                        </a:rPr>
                        <a:t></a:t>
                      </a:r>
                      <a:endParaRPr lang="el-GR" sz="140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400">
                          <a:effectLst/>
                        </a:rPr>
                        <a:t>Γιατί δεν πρέπει να χαθεί ο έλεγχος</a:t>
                      </a:r>
                      <a:endParaRPr lang="el-GR" sz="1400">
                        <a:effectLst/>
                        <a:latin typeface="Athens"/>
                        <a:ea typeface="Athens"/>
                        <a:cs typeface="Times New Roman"/>
                      </a:endParaRPr>
                    </a:p>
                  </a:txBody>
                  <a:tcPr marL="68580" marR="68580" marT="0" marB="0"/>
                </a:tc>
                <a:tc>
                  <a:txBody>
                    <a:bodyPr/>
                    <a:lstStyle/>
                    <a:p>
                      <a:pPr>
                        <a:lnSpc>
                          <a:spcPct val="150000"/>
                        </a:lnSpc>
                        <a:spcAft>
                          <a:spcPts val="0"/>
                        </a:spcAft>
                      </a:pPr>
                      <a:r>
                        <a:rPr lang="el-GR" sz="1400">
                          <a:effectLst/>
                          <a:sym typeface="Wingdings"/>
                        </a:rPr>
                        <a:t></a:t>
                      </a:r>
                      <a:endParaRPr lang="el-GR" sz="140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400" dirty="0">
                          <a:effectLst/>
                        </a:rPr>
                        <a:t>Γιατί επιτέλους κάποιος πρέπει να αντιδράσει</a:t>
                      </a:r>
                      <a:endParaRPr lang="el-GR" sz="1400" dirty="0">
                        <a:effectLst/>
                        <a:latin typeface="Athens"/>
                        <a:ea typeface="Athens"/>
                        <a:cs typeface="Times New Roman"/>
                      </a:endParaRPr>
                    </a:p>
                  </a:txBody>
                  <a:tcPr marL="68580" marR="68580" marT="0" marB="0"/>
                </a:tc>
                <a:tc>
                  <a:txBody>
                    <a:bodyPr/>
                    <a:lstStyle/>
                    <a:p>
                      <a:pPr>
                        <a:lnSpc>
                          <a:spcPct val="150000"/>
                        </a:lnSpc>
                        <a:spcAft>
                          <a:spcPts val="0"/>
                        </a:spcAft>
                      </a:pPr>
                      <a:r>
                        <a:rPr lang="el-GR" sz="1400" dirty="0">
                          <a:effectLst/>
                          <a:sym typeface="Wingdings"/>
                        </a:rPr>
                        <a:t></a:t>
                      </a:r>
                      <a:endParaRPr lang="el-GR" sz="1400" dirty="0">
                        <a:effectLst/>
                        <a:latin typeface="Athens"/>
                        <a:ea typeface="Athens"/>
                        <a:cs typeface="Times New Roman"/>
                      </a:endParaRPr>
                    </a:p>
                  </a:txBody>
                  <a:tcPr marL="68580" marR="68580" marT="0" marB="0"/>
                </a:tc>
              </a:tr>
            </a:tbl>
          </a:graphicData>
        </a:graphic>
      </p:graphicFrame>
      <p:sp>
        <p:nvSpPr>
          <p:cNvPr id="10" name="Rectangle 3"/>
          <p:cNvSpPr>
            <a:spLocks noChangeArrowheads="1"/>
          </p:cNvSpPr>
          <p:nvPr/>
        </p:nvSpPr>
        <p:spPr bwMode="auto">
          <a:xfrm>
            <a:off x="697178" y="3371921"/>
            <a:ext cx="4466864" cy="7078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altLang="el-GR" sz="1600" b="0" i="0" u="none" strike="noStrike" cap="none" normalizeH="0" baseline="0" dirty="0" smtClean="0">
                <a:ln>
                  <a:noFill/>
                </a:ln>
                <a:solidFill>
                  <a:schemeClr val="tx1"/>
                </a:solidFill>
                <a:effectLst/>
                <a:latin typeface="Times New Roman" pitchFamily="18" charset="0"/>
                <a:ea typeface="Athens" charset="-95"/>
                <a:cs typeface="Times New Roman" pitchFamily="18" charset="0"/>
              </a:rPr>
              <a:t>Αν είστε συνδρομητής για ποιο λόγο το έχετε κάνει;</a:t>
            </a:r>
            <a:endParaRPr kumimoji="0" lang="el-GR" altLang="el-GR" sz="105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l-GR" altLang="el-GR" sz="24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xmlns="" val="30910586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b="1" dirty="0" smtClean="0"/>
              <a:t>Κεφάλαιο 5</a:t>
            </a:r>
            <a:endParaRPr lang="el-GR" b="1" dirty="0"/>
          </a:p>
        </p:txBody>
      </p:sp>
      <p:sp>
        <p:nvSpPr>
          <p:cNvPr id="3" name="Υπότιτλος 2"/>
          <p:cNvSpPr>
            <a:spLocks noGrp="1"/>
          </p:cNvSpPr>
          <p:nvPr>
            <p:ph type="subTitle" idx="1"/>
          </p:nvPr>
        </p:nvSpPr>
        <p:spPr/>
        <p:txBody>
          <a:bodyPr/>
          <a:lstStyle/>
          <a:p>
            <a:r>
              <a:rPr lang="el-GR" b="1" dirty="0"/>
              <a:t>Κατασκευή ερωτηματολογίου</a:t>
            </a:r>
          </a:p>
        </p:txBody>
      </p:sp>
    </p:spTree>
    <p:extLst>
      <p:ext uri="{BB962C8B-B14F-4D97-AF65-F5344CB8AC3E}">
        <p14:creationId xmlns:p14="http://schemas.microsoft.com/office/powerpoint/2010/main" xmlns="" val="10818222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Κλίμακες απλής </a:t>
            </a:r>
            <a:r>
              <a:rPr lang="el-GR" b="1" dirty="0" smtClean="0"/>
              <a:t>επιλογής</a:t>
            </a:r>
            <a:endParaRPr lang="el-GR" b="1" dirty="0"/>
          </a:p>
        </p:txBody>
      </p:sp>
      <p:sp>
        <p:nvSpPr>
          <p:cNvPr id="3" name="Θέση περιεχομένου 2"/>
          <p:cNvSpPr>
            <a:spLocks noGrp="1"/>
          </p:cNvSpPr>
          <p:nvPr>
            <p:ph idx="1"/>
          </p:nvPr>
        </p:nvSpPr>
        <p:spPr/>
        <p:txBody>
          <a:bodyPr>
            <a:normAutofit fontScale="55000" lnSpcReduction="20000"/>
          </a:bodyPr>
          <a:lstStyle/>
          <a:p>
            <a:r>
              <a:rPr lang="el-GR" dirty="0"/>
              <a:t>Πρόκειται για ερωτήσεις που επιδέχονται μόνο μία από μια σειρά προτεινόμενων </a:t>
            </a:r>
            <a:r>
              <a:rPr lang="el-GR" dirty="0" smtClean="0"/>
              <a:t>απαντήσεων</a:t>
            </a:r>
          </a:p>
          <a:p>
            <a:pPr marL="0" indent="0">
              <a:buNone/>
            </a:pPr>
            <a:endParaRPr lang="el-GR" b="1" dirty="0" smtClean="0"/>
          </a:p>
          <a:p>
            <a:pPr marL="0" indent="0">
              <a:buNone/>
            </a:pPr>
            <a:r>
              <a:rPr lang="el-GR" b="1" dirty="0" smtClean="0"/>
              <a:t>Βαθμός μηχανοργάνωσης</a:t>
            </a:r>
          </a:p>
          <a:p>
            <a:endParaRPr lang="el-GR" dirty="0"/>
          </a:p>
          <a:p>
            <a:r>
              <a:rPr lang="el-GR" dirty="0">
                <a:sym typeface="Wingdings"/>
              </a:rPr>
              <a:t></a:t>
            </a:r>
            <a:r>
              <a:rPr lang="el-GR" dirty="0"/>
              <a:t> Πλήρης   		</a:t>
            </a:r>
            <a:r>
              <a:rPr lang="el-GR" dirty="0">
                <a:sym typeface="Wingdings"/>
              </a:rPr>
              <a:t></a:t>
            </a:r>
            <a:r>
              <a:rPr lang="el-GR" dirty="0"/>
              <a:t> Μερικώς 		</a:t>
            </a:r>
            <a:r>
              <a:rPr lang="el-GR" dirty="0">
                <a:sym typeface="Wingdings"/>
              </a:rPr>
              <a:t></a:t>
            </a:r>
            <a:r>
              <a:rPr lang="el-GR" dirty="0"/>
              <a:t> Δεν έχει ξεκινήσει ακόμα</a:t>
            </a:r>
          </a:p>
          <a:p>
            <a:endParaRPr lang="el-GR" dirty="0"/>
          </a:p>
          <a:p>
            <a:pPr marL="0" indent="0">
              <a:buNone/>
            </a:pPr>
            <a:r>
              <a:rPr lang="el-GR" b="1" dirty="0"/>
              <a:t>Παρακαλώ δηλώστε τον αριθμό επισκέψεων στην ιστοσελίδα σας κάθε </a:t>
            </a:r>
            <a:r>
              <a:rPr lang="el-GR" b="1" dirty="0" smtClean="0"/>
              <a:t>μήνα</a:t>
            </a:r>
          </a:p>
          <a:p>
            <a:endParaRPr lang="el-GR" dirty="0"/>
          </a:p>
          <a:p>
            <a:r>
              <a:rPr lang="el-GR" dirty="0">
                <a:sym typeface="Wingdings"/>
              </a:rPr>
              <a:t></a:t>
            </a:r>
            <a:r>
              <a:rPr lang="el-GR" dirty="0"/>
              <a:t> Λιγότερο από 50</a:t>
            </a:r>
          </a:p>
          <a:p>
            <a:r>
              <a:rPr lang="el-GR" dirty="0">
                <a:sym typeface="Wingdings"/>
              </a:rPr>
              <a:t></a:t>
            </a:r>
            <a:r>
              <a:rPr lang="el-GR" dirty="0"/>
              <a:t> 51-250</a:t>
            </a:r>
          </a:p>
          <a:p>
            <a:r>
              <a:rPr lang="el-GR" dirty="0">
                <a:sym typeface="Wingdings"/>
              </a:rPr>
              <a:t></a:t>
            </a:r>
            <a:r>
              <a:rPr lang="el-GR" dirty="0"/>
              <a:t> 251-450</a:t>
            </a:r>
          </a:p>
          <a:p>
            <a:r>
              <a:rPr lang="el-GR" dirty="0">
                <a:sym typeface="Wingdings"/>
              </a:rPr>
              <a:t></a:t>
            </a:r>
            <a:r>
              <a:rPr lang="el-GR" dirty="0"/>
              <a:t> 451-650</a:t>
            </a:r>
          </a:p>
          <a:p>
            <a:r>
              <a:rPr lang="el-GR" dirty="0">
                <a:sym typeface="Wingdings"/>
              </a:rPr>
              <a:t></a:t>
            </a:r>
            <a:r>
              <a:rPr lang="el-GR" dirty="0"/>
              <a:t> Περισσότερες από 651</a:t>
            </a:r>
          </a:p>
          <a:p>
            <a:endParaRPr lang="el-GR" dirty="0"/>
          </a:p>
        </p:txBody>
      </p:sp>
    </p:spTree>
    <p:extLst>
      <p:ext uri="{BB962C8B-B14F-4D97-AF65-F5344CB8AC3E}">
        <p14:creationId xmlns:p14="http://schemas.microsoft.com/office/powerpoint/2010/main" xmlns="" val="26368840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Κλίμακες πολλαπλής </a:t>
            </a:r>
            <a:r>
              <a:rPr lang="el-GR" b="1" dirty="0" smtClean="0"/>
              <a:t>επιλογής</a:t>
            </a:r>
            <a:endParaRPr lang="el-GR" b="1" dirty="0"/>
          </a:p>
        </p:txBody>
      </p:sp>
      <p:sp>
        <p:nvSpPr>
          <p:cNvPr id="3" name="Θέση περιεχομένου 2"/>
          <p:cNvSpPr>
            <a:spLocks noGrp="1"/>
          </p:cNvSpPr>
          <p:nvPr>
            <p:ph idx="1"/>
          </p:nvPr>
        </p:nvSpPr>
        <p:spPr/>
        <p:txBody>
          <a:bodyPr>
            <a:normAutofit fontScale="92500" lnSpcReduction="10000"/>
          </a:bodyPr>
          <a:lstStyle/>
          <a:p>
            <a:r>
              <a:rPr lang="el-GR" dirty="0" smtClean="0"/>
              <a:t>Πρόκειται </a:t>
            </a:r>
            <a:r>
              <a:rPr lang="el-GR" dirty="0"/>
              <a:t>για ερωτήσεις που επιδέχονται μία ή περισσότερες απαντήσεις από μια σειρά προτεινόμενων απαντήσεων. </a:t>
            </a:r>
            <a:endParaRPr lang="el-GR" dirty="0" smtClean="0"/>
          </a:p>
          <a:p>
            <a:r>
              <a:rPr lang="el-GR" dirty="0" smtClean="0"/>
              <a:t>Γενικότερα</a:t>
            </a:r>
            <a:r>
              <a:rPr lang="el-GR" dirty="0"/>
              <a:t>, ο ερωτώμενος μπορεί να επιλέξει από καμία έως όλες τις προτεινόμενες απαντήσεις. </a:t>
            </a:r>
            <a:endParaRPr lang="el-GR" dirty="0" smtClean="0"/>
          </a:p>
          <a:p>
            <a:r>
              <a:rPr lang="el-GR" dirty="0" smtClean="0"/>
              <a:t>Στις </a:t>
            </a:r>
            <a:r>
              <a:rPr lang="el-GR" dirty="0"/>
              <a:t>περιπτώσεις αυτές θα πρέπει να διατυπώνεται στο τέλος της ερώτησης η φράση </a:t>
            </a:r>
            <a:r>
              <a:rPr lang="el-GR" dirty="0" smtClean="0"/>
              <a:t>«Μπορείτε </a:t>
            </a:r>
            <a:r>
              <a:rPr lang="el-GR" dirty="0"/>
              <a:t>να επιλέξετε περισσότερες από μία απαντήσεις».</a:t>
            </a:r>
          </a:p>
          <a:p>
            <a:pPr marL="0" indent="0">
              <a:buNone/>
            </a:pPr>
            <a:endParaRPr lang="el-GR" dirty="0"/>
          </a:p>
        </p:txBody>
      </p:sp>
    </p:spTree>
    <p:extLst>
      <p:ext uri="{BB962C8B-B14F-4D97-AF65-F5344CB8AC3E}">
        <p14:creationId xmlns:p14="http://schemas.microsoft.com/office/powerpoint/2010/main" xmlns="" val="13600689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Παράδειγμα</a:t>
            </a:r>
            <a:endParaRPr lang="el-GR"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xmlns="" val="56314107"/>
              </p:ext>
            </p:extLst>
          </p:nvPr>
        </p:nvGraphicFramePr>
        <p:xfrm>
          <a:off x="755576" y="2312930"/>
          <a:ext cx="5040560" cy="1600200"/>
        </p:xfrm>
        <a:graphic>
          <a:graphicData uri="http://schemas.openxmlformats.org/drawingml/2006/table">
            <a:tbl>
              <a:tblPr firstRow="1" firstCol="1" bandRow="1">
                <a:tableStyleId>{5C22544A-7EE6-4342-B048-85BDC9FD1C3A}</a:tableStyleId>
              </a:tblPr>
              <a:tblGrid>
                <a:gridCol w="4469931"/>
                <a:gridCol w="570629"/>
              </a:tblGrid>
              <a:tr h="0">
                <a:tc>
                  <a:txBody>
                    <a:bodyPr/>
                    <a:lstStyle/>
                    <a:p>
                      <a:pPr>
                        <a:lnSpc>
                          <a:spcPct val="150000"/>
                        </a:lnSpc>
                        <a:spcAft>
                          <a:spcPts val="0"/>
                        </a:spcAft>
                      </a:pPr>
                      <a:r>
                        <a:rPr lang="el-GR" sz="1400" dirty="0">
                          <a:effectLst/>
                        </a:rPr>
                        <a:t>Διαφήμιση</a:t>
                      </a:r>
                      <a:endParaRPr lang="el-GR" sz="1400" dirty="0">
                        <a:effectLst/>
                        <a:latin typeface="Athens"/>
                        <a:ea typeface="Athens"/>
                        <a:cs typeface="Times New Roman"/>
                      </a:endParaRPr>
                    </a:p>
                  </a:txBody>
                  <a:tcPr marL="68580" marR="68580" marT="0" marB="0"/>
                </a:tc>
                <a:tc>
                  <a:txBody>
                    <a:bodyPr/>
                    <a:lstStyle/>
                    <a:p>
                      <a:pPr>
                        <a:lnSpc>
                          <a:spcPct val="150000"/>
                        </a:lnSpc>
                        <a:spcAft>
                          <a:spcPts val="0"/>
                        </a:spcAft>
                      </a:pPr>
                      <a:r>
                        <a:rPr lang="el-GR" sz="1400">
                          <a:effectLst/>
                          <a:sym typeface="Wingdings"/>
                        </a:rPr>
                        <a:t></a:t>
                      </a:r>
                      <a:endParaRPr lang="el-GR" sz="140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400" dirty="0">
                          <a:effectLst/>
                        </a:rPr>
                        <a:t>Εσωτερική προαγωγή</a:t>
                      </a:r>
                      <a:endParaRPr lang="el-GR" sz="1400" dirty="0">
                        <a:effectLst/>
                        <a:latin typeface="Athens"/>
                        <a:ea typeface="Athens"/>
                        <a:cs typeface="Times New Roman"/>
                      </a:endParaRPr>
                    </a:p>
                  </a:txBody>
                  <a:tcPr marL="68580" marR="68580" marT="0" marB="0"/>
                </a:tc>
                <a:tc>
                  <a:txBody>
                    <a:bodyPr/>
                    <a:lstStyle/>
                    <a:p>
                      <a:pPr>
                        <a:lnSpc>
                          <a:spcPct val="150000"/>
                        </a:lnSpc>
                        <a:spcAft>
                          <a:spcPts val="0"/>
                        </a:spcAft>
                      </a:pPr>
                      <a:r>
                        <a:rPr lang="el-GR" sz="1400" dirty="0">
                          <a:effectLst/>
                          <a:sym typeface="Wingdings"/>
                        </a:rPr>
                        <a:t></a:t>
                      </a:r>
                      <a:endParaRPr lang="el-GR" sz="1400" dirty="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400">
                          <a:effectLst/>
                        </a:rPr>
                        <a:t>Εκπαιδευτικά ιδρύματα</a:t>
                      </a:r>
                      <a:endParaRPr lang="el-GR" sz="1400">
                        <a:effectLst/>
                        <a:latin typeface="Athens"/>
                        <a:ea typeface="Athens"/>
                        <a:cs typeface="Times New Roman"/>
                      </a:endParaRPr>
                    </a:p>
                  </a:txBody>
                  <a:tcPr marL="68580" marR="68580" marT="0" marB="0"/>
                </a:tc>
                <a:tc>
                  <a:txBody>
                    <a:bodyPr/>
                    <a:lstStyle/>
                    <a:p>
                      <a:pPr>
                        <a:lnSpc>
                          <a:spcPct val="150000"/>
                        </a:lnSpc>
                        <a:spcAft>
                          <a:spcPts val="0"/>
                        </a:spcAft>
                      </a:pPr>
                      <a:r>
                        <a:rPr lang="el-GR" sz="1400" dirty="0">
                          <a:effectLst/>
                          <a:sym typeface="Wingdings"/>
                        </a:rPr>
                        <a:t></a:t>
                      </a:r>
                      <a:endParaRPr lang="el-GR" sz="1400" dirty="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400" dirty="0">
                          <a:effectLst/>
                        </a:rPr>
                        <a:t>Σύμβουλοι πρόσληψης</a:t>
                      </a:r>
                      <a:endParaRPr lang="el-GR" sz="1400" dirty="0">
                        <a:effectLst/>
                        <a:latin typeface="Athens"/>
                        <a:ea typeface="Athens"/>
                        <a:cs typeface="Times New Roman"/>
                      </a:endParaRPr>
                    </a:p>
                  </a:txBody>
                  <a:tcPr marL="68580" marR="68580" marT="0" marB="0"/>
                </a:tc>
                <a:tc>
                  <a:txBody>
                    <a:bodyPr/>
                    <a:lstStyle/>
                    <a:p>
                      <a:pPr>
                        <a:lnSpc>
                          <a:spcPct val="150000"/>
                        </a:lnSpc>
                        <a:spcAft>
                          <a:spcPts val="0"/>
                        </a:spcAft>
                      </a:pPr>
                      <a:r>
                        <a:rPr lang="el-GR" sz="1400" dirty="0">
                          <a:effectLst/>
                          <a:sym typeface="Wingdings"/>
                        </a:rPr>
                        <a:t></a:t>
                      </a:r>
                      <a:endParaRPr lang="el-GR" sz="1400" dirty="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400">
                          <a:effectLst/>
                        </a:rPr>
                        <a:t>Αιτήσεις που υπάρχουν στα αρχεία μας</a:t>
                      </a:r>
                      <a:endParaRPr lang="el-GR" sz="1400">
                        <a:effectLst/>
                        <a:latin typeface="Athens"/>
                        <a:ea typeface="Athens"/>
                        <a:cs typeface="Times New Roman"/>
                      </a:endParaRPr>
                    </a:p>
                  </a:txBody>
                  <a:tcPr marL="68580" marR="68580" marT="0" marB="0"/>
                </a:tc>
                <a:tc>
                  <a:txBody>
                    <a:bodyPr/>
                    <a:lstStyle/>
                    <a:p>
                      <a:pPr>
                        <a:lnSpc>
                          <a:spcPct val="150000"/>
                        </a:lnSpc>
                        <a:spcAft>
                          <a:spcPts val="0"/>
                        </a:spcAft>
                      </a:pPr>
                      <a:r>
                        <a:rPr lang="el-GR" sz="1400" dirty="0">
                          <a:effectLst/>
                          <a:sym typeface="Wingdings"/>
                        </a:rPr>
                        <a:t></a:t>
                      </a:r>
                      <a:endParaRPr lang="el-GR" sz="1400" dirty="0">
                        <a:effectLst/>
                        <a:latin typeface="Athens"/>
                        <a:ea typeface="Athens"/>
                        <a:cs typeface="Times New Roman"/>
                      </a:endParaRPr>
                    </a:p>
                  </a:txBody>
                  <a:tcPr marL="68580" marR="68580" marT="0" marB="0"/>
                </a:tc>
              </a:tr>
            </a:tbl>
          </a:graphicData>
        </a:graphic>
      </p:graphicFrame>
      <p:sp>
        <p:nvSpPr>
          <p:cNvPr id="5" name="Rectangle 1"/>
          <p:cNvSpPr>
            <a:spLocks noChangeArrowheads="1"/>
          </p:cNvSpPr>
          <p:nvPr/>
        </p:nvSpPr>
        <p:spPr bwMode="auto">
          <a:xfrm>
            <a:off x="539552" y="1596372"/>
            <a:ext cx="9171613" cy="9541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altLang="el-GR" sz="1600" b="1" i="0" u="none" strike="noStrike" cap="none" normalizeH="0" baseline="0" dirty="0" smtClean="0">
                <a:ln>
                  <a:noFill/>
                </a:ln>
                <a:solidFill>
                  <a:schemeClr val="tx1"/>
                </a:solidFill>
                <a:effectLst/>
                <a:latin typeface="Times New Roman" pitchFamily="18" charset="0"/>
                <a:ea typeface="Athens"/>
                <a:cs typeface="Times New Roman" pitchFamily="18" charset="0"/>
              </a:rPr>
              <a:t>Με ποιόν τρόπο δημοσιοποιείται μια κενή θέση εργασίας ή προσπαθείτε να προσελκύσετε προσωπικό; </a:t>
            </a:r>
          </a:p>
          <a:p>
            <a:pPr marL="0" marR="0" lvl="0" indent="0" algn="l" defTabSz="914400" rtl="0" eaLnBrk="1" fontAlgn="base" latinLnBrk="0" hangingPunct="1">
              <a:lnSpc>
                <a:spcPct val="100000"/>
              </a:lnSpc>
              <a:spcBef>
                <a:spcPct val="0"/>
              </a:spcBef>
              <a:spcAft>
                <a:spcPct val="0"/>
              </a:spcAft>
              <a:buClrTx/>
              <a:buSzTx/>
              <a:buFontTx/>
              <a:buNone/>
              <a:tabLst/>
            </a:pPr>
            <a:r>
              <a:rPr kumimoji="0" lang="el-GR" altLang="el-GR" sz="1600" b="1" i="0" u="none" strike="noStrike" cap="none" normalizeH="0" baseline="0" dirty="0" smtClean="0">
                <a:ln>
                  <a:noFill/>
                </a:ln>
                <a:solidFill>
                  <a:schemeClr val="tx1"/>
                </a:solidFill>
                <a:effectLst/>
                <a:latin typeface="Times New Roman" pitchFamily="18" charset="0"/>
                <a:ea typeface="Athens"/>
                <a:cs typeface="Times New Roman" pitchFamily="18" charset="0"/>
              </a:rPr>
              <a:t>(μπορείτε να επιλέξετε περισσότερες από μία απαντήσεις)</a:t>
            </a:r>
            <a:endParaRPr kumimoji="0" lang="el-GR" altLang="el-GR" sz="105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l-GR" altLang="el-GR" sz="2400" b="0" i="0" u="none" strike="noStrike" cap="none" normalizeH="0" baseline="0" dirty="0" smtClean="0">
              <a:ln>
                <a:noFill/>
              </a:ln>
              <a:solidFill>
                <a:schemeClr val="tx1"/>
              </a:solidFill>
              <a:effectLst/>
              <a:latin typeface="Arial" pitchFamily="34" charset="0"/>
            </a:endParaRPr>
          </a:p>
        </p:txBody>
      </p:sp>
      <p:graphicFrame>
        <p:nvGraphicFramePr>
          <p:cNvPr id="6" name="Πίνακας 5"/>
          <p:cNvGraphicFramePr>
            <a:graphicFrameLocks noGrp="1"/>
          </p:cNvGraphicFramePr>
          <p:nvPr>
            <p:extLst>
              <p:ext uri="{D42A27DB-BD31-4B8C-83A1-F6EECF244321}">
                <p14:modId xmlns:p14="http://schemas.microsoft.com/office/powerpoint/2010/main" xmlns="" val="2407849887"/>
              </p:ext>
            </p:extLst>
          </p:nvPr>
        </p:nvGraphicFramePr>
        <p:xfrm>
          <a:off x="755576" y="4439562"/>
          <a:ext cx="5182870" cy="1998920"/>
        </p:xfrm>
        <a:graphic>
          <a:graphicData uri="http://schemas.openxmlformats.org/drawingml/2006/table">
            <a:tbl>
              <a:tblPr>
                <a:tableStyleId>{5C22544A-7EE6-4342-B048-85BDC9FD1C3A}</a:tableStyleId>
              </a:tblPr>
              <a:tblGrid>
                <a:gridCol w="3960440"/>
                <a:gridCol w="1222430"/>
              </a:tblGrid>
              <a:tr h="0">
                <a:tc>
                  <a:txBody>
                    <a:bodyPr/>
                    <a:lstStyle/>
                    <a:p>
                      <a:pPr>
                        <a:lnSpc>
                          <a:spcPct val="150000"/>
                        </a:lnSpc>
                        <a:spcAft>
                          <a:spcPts val="0"/>
                        </a:spcAft>
                      </a:pPr>
                      <a:r>
                        <a:rPr lang="el-GR" sz="1400" dirty="0">
                          <a:effectLst/>
                        </a:rPr>
                        <a:t>Γιατροί χωρίς σύνορα</a:t>
                      </a:r>
                      <a:endParaRPr lang="el-GR" sz="1400" dirty="0">
                        <a:effectLst/>
                        <a:latin typeface="Athens"/>
                        <a:ea typeface="Athens"/>
                        <a:cs typeface="Times New Roman"/>
                      </a:endParaRPr>
                    </a:p>
                  </a:txBody>
                  <a:tcPr marL="68580" marR="68580" marT="0" marB="0"/>
                </a:tc>
                <a:tc>
                  <a:txBody>
                    <a:bodyPr/>
                    <a:lstStyle/>
                    <a:p>
                      <a:pPr>
                        <a:lnSpc>
                          <a:spcPct val="150000"/>
                        </a:lnSpc>
                        <a:spcAft>
                          <a:spcPts val="0"/>
                        </a:spcAft>
                      </a:pPr>
                      <a:r>
                        <a:rPr lang="el-GR" sz="1400">
                          <a:effectLst/>
                          <a:sym typeface="Wingdings"/>
                        </a:rPr>
                        <a:t></a:t>
                      </a:r>
                      <a:endParaRPr lang="el-GR" sz="140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400" dirty="0">
                          <a:effectLst/>
                        </a:rPr>
                        <a:t>Γιατροί του κόσμου</a:t>
                      </a:r>
                      <a:endParaRPr lang="el-GR" sz="1400" dirty="0">
                        <a:effectLst/>
                        <a:latin typeface="Athens"/>
                        <a:ea typeface="Athens"/>
                        <a:cs typeface="Times New Roman"/>
                      </a:endParaRPr>
                    </a:p>
                  </a:txBody>
                  <a:tcPr marL="68580" marR="68580" marT="0" marB="0"/>
                </a:tc>
                <a:tc>
                  <a:txBody>
                    <a:bodyPr/>
                    <a:lstStyle/>
                    <a:p>
                      <a:pPr>
                        <a:lnSpc>
                          <a:spcPct val="150000"/>
                        </a:lnSpc>
                        <a:spcAft>
                          <a:spcPts val="0"/>
                        </a:spcAft>
                      </a:pPr>
                      <a:r>
                        <a:rPr lang="el-GR" sz="1400">
                          <a:effectLst/>
                          <a:sym typeface="Wingdings"/>
                        </a:rPr>
                        <a:t></a:t>
                      </a:r>
                      <a:endParaRPr lang="el-GR" sz="140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400" dirty="0">
                          <a:effectLst/>
                        </a:rPr>
                        <a:t>Διεθνής αμνηστία</a:t>
                      </a:r>
                      <a:endParaRPr lang="el-GR" sz="1400" dirty="0">
                        <a:effectLst/>
                        <a:latin typeface="Athens"/>
                        <a:ea typeface="Athens"/>
                        <a:cs typeface="Times New Roman"/>
                      </a:endParaRPr>
                    </a:p>
                  </a:txBody>
                  <a:tcPr marL="68580" marR="68580" marT="0" marB="0"/>
                </a:tc>
                <a:tc>
                  <a:txBody>
                    <a:bodyPr/>
                    <a:lstStyle/>
                    <a:p>
                      <a:pPr>
                        <a:lnSpc>
                          <a:spcPct val="150000"/>
                        </a:lnSpc>
                        <a:spcAft>
                          <a:spcPts val="0"/>
                        </a:spcAft>
                      </a:pPr>
                      <a:r>
                        <a:rPr lang="el-GR" sz="1400">
                          <a:effectLst/>
                          <a:sym typeface="Wingdings"/>
                        </a:rPr>
                        <a:t></a:t>
                      </a:r>
                      <a:endParaRPr lang="el-GR" sz="140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400">
                          <a:effectLst/>
                        </a:rPr>
                        <a:t>Ελπίδα</a:t>
                      </a:r>
                      <a:endParaRPr lang="el-GR" sz="1400">
                        <a:effectLst/>
                        <a:latin typeface="Athens"/>
                        <a:ea typeface="Athens"/>
                        <a:cs typeface="Times New Roman"/>
                      </a:endParaRPr>
                    </a:p>
                  </a:txBody>
                  <a:tcPr marL="68580" marR="68580" marT="0" marB="0"/>
                </a:tc>
                <a:tc>
                  <a:txBody>
                    <a:bodyPr/>
                    <a:lstStyle/>
                    <a:p>
                      <a:pPr>
                        <a:lnSpc>
                          <a:spcPct val="150000"/>
                        </a:lnSpc>
                        <a:spcAft>
                          <a:spcPts val="0"/>
                        </a:spcAft>
                      </a:pPr>
                      <a:r>
                        <a:rPr lang="el-GR" sz="1400">
                          <a:effectLst/>
                          <a:sym typeface="Wingdings"/>
                        </a:rPr>
                        <a:t></a:t>
                      </a:r>
                      <a:endParaRPr lang="el-GR" sz="140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400" dirty="0" err="1">
                          <a:effectLst/>
                        </a:rPr>
                        <a:t>Unesco</a:t>
                      </a:r>
                      <a:endParaRPr lang="el-GR" sz="1400" dirty="0">
                        <a:effectLst/>
                        <a:latin typeface="Athens"/>
                        <a:ea typeface="Athens"/>
                        <a:cs typeface="Times New Roman"/>
                      </a:endParaRPr>
                    </a:p>
                  </a:txBody>
                  <a:tcPr marL="68580" marR="68580" marT="0" marB="0"/>
                </a:tc>
                <a:tc>
                  <a:txBody>
                    <a:bodyPr/>
                    <a:lstStyle/>
                    <a:p>
                      <a:pPr>
                        <a:lnSpc>
                          <a:spcPct val="150000"/>
                        </a:lnSpc>
                        <a:spcAft>
                          <a:spcPts val="0"/>
                        </a:spcAft>
                      </a:pPr>
                      <a:r>
                        <a:rPr lang="el-GR" sz="1400">
                          <a:effectLst/>
                          <a:sym typeface="Wingdings"/>
                        </a:rPr>
                        <a:t></a:t>
                      </a:r>
                      <a:endParaRPr lang="el-GR" sz="140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400">
                          <a:effectLst/>
                        </a:rPr>
                        <a:t>Unicef</a:t>
                      </a:r>
                      <a:endParaRPr lang="el-GR" sz="1400">
                        <a:effectLst/>
                        <a:latin typeface="Athens"/>
                        <a:ea typeface="Athens"/>
                        <a:cs typeface="Times New Roman"/>
                      </a:endParaRPr>
                    </a:p>
                  </a:txBody>
                  <a:tcPr marL="68580" marR="68580" marT="0" marB="0"/>
                </a:tc>
                <a:tc>
                  <a:txBody>
                    <a:bodyPr/>
                    <a:lstStyle/>
                    <a:p>
                      <a:pPr>
                        <a:lnSpc>
                          <a:spcPct val="150000"/>
                        </a:lnSpc>
                        <a:spcAft>
                          <a:spcPts val="0"/>
                        </a:spcAft>
                      </a:pPr>
                      <a:r>
                        <a:rPr lang="el-GR" sz="1400">
                          <a:effectLst/>
                          <a:sym typeface="Wingdings"/>
                        </a:rPr>
                        <a:t></a:t>
                      </a:r>
                      <a:endParaRPr lang="el-GR" sz="140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400">
                          <a:effectLst/>
                        </a:rPr>
                        <a:t>Greenpeace</a:t>
                      </a:r>
                      <a:endParaRPr lang="el-GR" sz="1400">
                        <a:effectLst/>
                        <a:latin typeface="Athens"/>
                        <a:ea typeface="Athens"/>
                        <a:cs typeface="Times New Roman"/>
                      </a:endParaRPr>
                    </a:p>
                  </a:txBody>
                  <a:tcPr marL="68580" marR="68580" marT="0" marB="0"/>
                </a:tc>
                <a:tc>
                  <a:txBody>
                    <a:bodyPr/>
                    <a:lstStyle/>
                    <a:p>
                      <a:pPr>
                        <a:lnSpc>
                          <a:spcPct val="150000"/>
                        </a:lnSpc>
                        <a:spcAft>
                          <a:spcPts val="0"/>
                        </a:spcAft>
                      </a:pPr>
                      <a:r>
                        <a:rPr lang="el-GR" sz="1400" dirty="0">
                          <a:effectLst/>
                          <a:sym typeface="Wingdings"/>
                        </a:rPr>
                        <a:t></a:t>
                      </a:r>
                      <a:endParaRPr lang="el-GR" sz="1400" dirty="0">
                        <a:effectLst/>
                        <a:latin typeface="Athens"/>
                        <a:ea typeface="Athens"/>
                        <a:cs typeface="Times New Roman"/>
                      </a:endParaRPr>
                    </a:p>
                  </a:txBody>
                  <a:tcPr marL="68580" marR="68580" marT="0" marB="0"/>
                </a:tc>
              </a:tr>
            </a:tbl>
          </a:graphicData>
        </a:graphic>
      </p:graphicFrame>
      <p:sp>
        <p:nvSpPr>
          <p:cNvPr id="7" name="Rectangle 2"/>
          <p:cNvSpPr>
            <a:spLocks noChangeArrowheads="1"/>
          </p:cNvSpPr>
          <p:nvPr/>
        </p:nvSpPr>
        <p:spPr bwMode="auto">
          <a:xfrm>
            <a:off x="683568" y="3933056"/>
            <a:ext cx="6689588" cy="95410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altLang="el-GR" sz="1600" b="1" i="0" u="none" strike="noStrike" cap="none" normalizeH="0" baseline="0" dirty="0" smtClean="0">
                <a:ln>
                  <a:noFill/>
                </a:ln>
                <a:solidFill>
                  <a:schemeClr val="tx1"/>
                </a:solidFill>
                <a:effectLst/>
                <a:latin typeface="Times New Roman" pitchFamily="18" charset="0"/>
                <a:ea typeface="Athens" charset="-95"/>
                <a:cs typeface="Times New Roman" pitchFamily="18" charset="0"/>
              </a:rPr>
              <a:t>Ποιες από τις παρακάτω εταιρείες ανθρωπιστικού χαρακτήρα γνωρίζετε;  </a:t>
            </a:r>
          </a:p>
          <a:p>
            <a:pPr marL="0" marR="0" lvl="0" indent="0" algn="l" defTabSz="914400" rtl="0" eaLnBrk="1" fontAlgn="base" latinLnBrk="0" hangingPunct="1">
              <a:lnSpc>
                <a:spcPct val="100000"/>
              </a:lnSpc>
              <a:spcBef>
                <a:spcPct val="0"/>
              </a:spcBef>
              <a:spcAft>
                <a:spcPct val="0"/>
              </a:spcAft>
              <a:buClrTx/>
              <a:buSzTx/>
              <a:buFontTx/>
              <a:buNone/>
              <a:tabLst/>
            </a:pPr>
            <a:r>
              <a:rPr kumimoji="0" lang="el-GR" altLang="el-GR" sz="1600" b="1" i="0" u="none" strike="noStrike" cap="none" normalizeH="0" baseline="0" dirty="0" smtClean="0">
                <a:ln>
                  <a:noFill/>
                </a:ln>
                <a:solidFill>
                  <a:schemeClr val="tx1"/>
                </a:solidFill>
                <a:effectLst/>
                <a:latin typeface="Times New Roman" pitchFamily="18" charset="0"/>
                <a:ea typeface="Athens" charset="-95"/>
                <a:cs typeface="Times New Roman" pitchFamily="18" charset="0"/>
              </a:rPr>
              <a:t>(μπορείτε να επιλέξετε περισσότερες από μία απαντήσεις)</a:t>
            </a:r>
            <a:endParaRPr kumimoji="0" lang="el-GR" altLang="el-GR" sz="105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l-GR" altLang="el-GR" sz="24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xmlns="" val="9009295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Κλίμακες </a:t>
            </a:r>
            <a:r>
              <a:rPr lang="el-GR" b="1" dirty="0" smtClean="0"/>
              <a:t>αξιολόγησης</a:t>
            </a:r>
            <a:endParaRPr lang="el-GR" b="1" dirty="0"/>
          </a:p>
        </p:txBody>
      </p:sp>
      <p:sp>
        <p:nvSpPr>
          <p:cNvPr id="3" name="Θέση περιεχομένου 2"/>
          <p:cNvSpPr>
            <a:spLocks noGrp="1"/>
          </p:cNvSpPr>
          <p:nvPr>
            <p:ph idx="1"/>
          </p:nvPr>
        </p:nvSpPr>
        <p:spPr/>
        <p:txBody>
          <a:bodyPr>
            <a:normAutofit lnSpcReduction="10000"/>
          </a:bodyPr>
          <a:lstStyle/>
          <a:p>
            <a:r>
              <a:rPr lang="el-GR" dirty="0"/>
              <a:t>Στις ερωτήσεις αυτές ο ερωτώμενος καλείται να βαθμολογήσει μια σειρά από προτάσεις ή </a:t>
            </a:r>
            <a:r>
              <a:rPr lang="el-GR" dirty="0" smtClean="0"/>
              <a:t>λόγους, </a:t>
            </a:r>
            <a:r>
              <a:rPr lang="el-GR" dirty="0"/>
              <a:t>ή άλλα στοιχεία, με σειρά σπουδαιότητας, βάζοντας 1 στη σπουδαιότερη, 2 στην αμέσως λιγότερο σπουδαία πρόταση, </a:t>
            </a:r>
            <a:r>
              <a:rPr lang="el-GR" dirty="0" err="1"/>
              <a:t>κ.ο.κ</a:t>
            </a:r>
            <a:r>
              <a:rPr lang="el-GR" dirty="0"/>
              <a:t>. </a:t>
            </a:r>
            <a:endParaRPr lang="el-GR" dirty="0" smtClean="0"/>
          </a:p>
          <a:p>
            <a:r>
              <a:rPr lang="el-GR" dirty="0" smtClean="0"/>
              <a:t>Μπορεί </a:t>
            </a:r>
            <a:r>
              <a:rPr lang="el-GR" dirty="0"/>
              <a:t>ο ερωτώμενος να αξιολογήσει όλους τους λόγους-προτάσεις ή να του ζητηθεί να αξιολογήσει ένα υποσύνολό τους. </a:t>
            </a:r>
          </a:p>
        </p:txBody>
      </p:sp>
    </p:spTree>
    <p:extLst>
      <p:ext uri="{BB962C8B-B14F-4D97-AF65-F5344CB8AC3E}">
        <p14:creationId xmlns:p14="http://schemas.microsoft.com/office/powerpoint/2010/main" xmlns="" val="1142752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Παράδειγμα</a:t>
            </a:r>
          </a:p>
        </p:txBody>
      </p:sp>
      <p:sp>
        <p:nvSpPr>
          <p:cNvPr id="3" name="Θέση περιεχομένου 2"/>
          <p:cNvSpPr>
            <a:spLocks noGrp="1"/>
          </p:cNvSpPr>
          <p:nvPr>
            <p:ph idx="1"/>
          </p:nvPr>
        </p:nvSpPr>
        <p:spPr/>
        <p:txBody>
          <a:bodyPr>
            <a:normAutofit fontScale="70000" lnSpcReduction="20000"/>
          </a:bodyPr>
          <a:lstStyle/>
          <a:p>
            <a:r>
              <a:rPr lang="el-GR" b="1" dirty="0"/>
              <a:t>Κατατάξτε τα παρακάτω  πλεονεκτήματα χρήσης του διαδικτύου σαν κανάλι μάρκετινγκ επικοινωνίας με τη σειρά από το 1 έως το 6 όπου το 1 δηλώνει το πιο σημαντικό πλεονέκτημα και το 6 το λιγότερο σημαντικό.</a:t>
            </a:r>
            <a:endParaRPr lang="el-GR" dirty="0"/>
          </a:p>
          <a:p>
            <a:endParaRPr lang="el-GR" dirty="0"/>
          </a:p>
          <a:p>
            <a:r>
              <a:rPr lang="el-GR" dirty="0">
                <a:sym typeface="Wingdings"/>
              </a:rPr>
              <a:t></a:t>
            </a:r>
            <a:r>
              <a:rPr lang="el-GR" dirty="0"/>
              <a:t> Μείωση του κόστους διαφήμισης</a:t>
            </a:r>
          </a:p>
          <a:p>
            <a:r>
              <a:rPr lang="el-GR" dirty="0">
                <a:sym typeface="Wingdings"/>
              </a:rPr>
              <a:t></a:t>
            </a:r>
            <a:r>
              <a:rPr lang="el-GR" dirty="0"/>
              <a:t> Για να είναι σε θέση να πουλάει σε μία παγκόσμια βάση.</a:t>
            </a:r>
          </a:p>
          <a:p>
            <a:r>
              <a:rPr lang="el-GR" dirty="0">
                <a:sym typeface="Wingdings"/>
              </a:rPr>
              <a:t></a:t>
            </a:r>
            <a:r>
              <a:rPr lang="el-GR" dirty="0"/>
              <a:t> Να εξυπηρετεί τους πελάτες 24 ώρες το 24-ωρο χωρίς χρονικούς περιορισμούς</a:t>
            </a:r>
          </a:p>
          <a:p>
            <a:r>
              <a:rPr lang="el-GR" dirty="0">
                <a:sym typeface="Wingdings"/>
              </a:rPr>
              <a:t></a:t>
            </a:r>
            <a:r>
              <a:rPr lang="el-GR" dirty="0"/>
              <a:t> Να δίνει τις ίδιες ευκαιρίες σε μικρές και μεγάλες επιχειρήσεις.</a:t>
            </a:r>
          </a:p>
          <a:p>
            <a:r>
              <a:rPr lang="el-GR" dirty="0">
                <a:sym typeface="Wingdings"/>
              </a:rPr>
              <a:t></a:t>
            </a:r>
            <a:r>
              <a:rPr lang="el-GR" dirty="0"/>
              <a:t> Εξοικονόμηση χρόνου</a:t>
            </a:r>
          </a:p>
          <a:p>
            <a:r>
              <a:rPr lang="el-GR" dirty="0">
                <a:sym typeface="Wingdings"/>
              </a:rPr>
              <a:t></a:t>
            </a:r>
            <a:r>
              <a:rPr lang="el-GR" dirty="0"/>
              <a:t> Μείωση κόστους παροχής πληροφοριών τόσο σε πελάτες όσο  και προμηθευτές.</a:t>
            </a:r>
          </a:p>
          <a:p>
            <a:pPr marL="0" indent="0">
              <a:buNone/>
            </a:pPr>
            <a:endParaRPr lang="el-GR" dirty="0"/>
          </a:p>
        </p:txBody>
      </p:sp>
    </p:spTree>
    <p:extLst>
      <p:ext uri="{BB962C8B-B14F-4D97-AF65-F5344CB8AC3E}">
        <p14:creationId xmlns:p14="http://schemas.microsoft.com/office/powerpoint/2010/main" xmlns="" val="20482863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Παράδειγμα</a:t>
            </a:r>
          </a:p>
        </p:txBody>
      </p:sp>
      <p:sp>
        <p:nvSpPr>
          <p:cNvPr id="3" name="Θέση περιεχομένου 2"/>
          <p:cNvSpPr>
            <a:spLocks noGrp="1"/>
          </p:cNvSpPr>
          <p:nvPr>
            <p:ph idx="1"/>
          </p:nvPr>
        </p:nvSpPr>
        <p:spPr/>
        <p:txBody>
          <a:bodyPr>
            <a:normAutofit fontScale="62500" lnSpcReduction="20000"/>
          </a:bodyPr>
          <a:lstStyle/>
          <a:p>
            <a:pPr marL="0" indent="0">
              <a:buNone/>
            </a:pPr>
            <a:r>
              <a:rPr lang="el-GR" b="1" dirty="0"/>
              <a:t>Επιλέξτε και κατατάξτε τα τρία σημαντικότερα μειονεκτήματα χρήσης του διαδικτύου σαν κανάλι μάρκετινγκ επικοινωνίας με τη σειρά από το 1 έως το 3 όπου το 1 δηλώνει το πιο μεγάλο μειονέκτημα και το 3 το μικρότερο μειονέκτημα. </a:t>
            </a:r>
            <a:endParaRPr lang="el-GR" dirty="0"/>
          </a:p>
          <a:p>
            <a:endParaRPr lang="el-GR" dirty="0"/>
          </a:p>
          <a:p>
            <a:r>
              <a:rPr lang="el-GR" dirty="0">
                <a:sym typeface="Wingdings"/>
              </a:rPr>
              <a:t></a:t>
            </a:r>
            <a:r>
              <a:rPr lang="el-GR" dirty="0"/>
              <a:t> Ανησυχία του πελάτη για θέματα ασφαλείας (πχ δεν είναι πρόθυμοι να γράψουν τα στοιχεία της πιστωτικής τους κάρτας).</a:t>
            </a:r>
          </a:p>
          <a:p>
            <a:r>
              <a:rPr lang="el-GR" dirty="0">
                <a:sym typeface="Wingdings"/>
              </a:rPr>
              <a:t></a:t>
            </a:r>
            <a:r>
              <a:rPr lang="el-GR" dirty="0"/>
              <a:t> Η ανεπάρκεια της εσωτερικής δομής του διαδικτύου στην Ελλάδα</a:t>
            </a:r>
          </a:p>
          <a:p>
            <a:r>
              <a:rPr lang="el-GR" dirty="0">
                <a:sym typeface="Wingdings"/>
              </a:rPr>
              <a:t></a:t>
            </a:r>
            <a:r>
              <a:rPr lang="el-GR" dirty="0"/>
              <a:t> Η μη-εμπειρία των ανθρώπων στην Ελλάδα για την ανάπτυξη των τεχνολογιών των Η/Υ</a:t>
            </a:r>
          </a:p>
          <a:p>
            <a:r>
              <a:rPr lang="el-GR" dirty="0">
                <a:sym typeface="Wingdings"/>
              </a:rPr>
              <a:t></a:t>
            </a:r>
            <a:r>
              <a:rPr lang="el-GR" dirty="0"/>
              <a:t> Οι χρήστες του διαδικτύου θεωρούν ότι είναι ακριβό</a:t>
            </a:r>
          </a:p>
          <a:p>
            <a:r>
              <a:rPr lang="el-GR" dirty="0">
                <a:sym typeface="Wingdings"/>
              </a:rPr>
              <a:t></a:t>
            </a:r>
            <a:r>
              <a:rPr lang="el-GR" dirty="0"/>
              <a:t> Ανεπάρκεια το διαδικτύου να ικανοποιήσει την έντονη ανάγκη των Ελλήνων  να μιλούν και να συμφωνούν πρόσωπο με πρόσωπο</a:t>
            </a:r>
          </a:p>
          <a:p>
            <a:r>
              <a:rPr lang="el-GR" dirty="0">
                <a:sym typeface="Wingdings"/>
              </a:rPr>
              <a:t></a:t>
            </a:r>
            <a:r>
              <a:rPr lang="el-GR" dirty="0"/>
              <a:t> Το υψηλό κόστος το οποίο σχετίζεται με την εγκατάσταση του υλικού (</a:t>
            </a:r>
            <a:r>
              <a:rPr lang="el-GR" dirty="0" err="1"/>
              <a:t>hardware</a:t>
            </a:r>
            <a:r>
              <a:rPr lang="el-GR" dirty="0"/>
              <a:t>)</a:t>
            </a:r>
          </a:p>
          <a:p>
            <a:pPr marL="0" indent="0">
              <a:buNone/>
            </a:pPr>
            <a:endParaRPr lang="el-GR" dirty="0"/>
          </a:p>
        </p:txBody>
      </p:sp>
    </p:spTree>
    <p:extLst>
      <p:ext uri="{BB962C8B-B14F-4D97-AF65-F5344CB8AC3E}">
        <p14:creationId xmlns:p14="http://schemas.microsoft.com/office/powerpoint/2010/main" xmlns="" val="16565560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Προβλήματα</a:t>
            </a:r>
            <a:endParaRPr lang="el-GR" b="1" dirty="0"/>
          </a:p>
        </p:txBody>
      </p:sp>
      <p:sp>
        <p:nvSpPr>
          <p:cNvPr id="3" name="Θέση περιεχομένου 2"/>
          <p:cNvSpPr>
            <a:spLocks noGrp="1"/>
          </p:cNvSpPr>
          <p:nvPr>
            <p:ph idx="1"/>
          </p:nvPr>
        </p:nvSpPr>
        <p:spPr/>
        <p:txBody>
          <a:bodyPr>
            <a:normAutofit fontScale="70000" lnSpcReduction="20000"/>
          </a:bodyPr>
          <a:lstStyle/>
          <a:p>
            <a:pPr marL="0" indent="0">
              <a:buNone/>
            </a:pPr>
            <a:r>
              <a:rPr lang="el-GR" dirty="0" smtClean="0"/>
              <a:t>Η </a:t>
            </a:r>
            <a:r>
              <a:rPr lang="el-GR" dirty="0"/>
              <a:t>χρήση κλιμάκων αξιολόγησης </a:t>
            </a:r>
            <a:r>
              <a:rPr lang="el-GR" dirty="0" smtClean="0"/>
              <a:t>παρουσιάζει </a:t>
            </a:r>
            <a:r>
              <a:rPr lang="el-GR" dirty="0"/>
              <a:t>σημαντικά προβλήματα. Τα προβλήματα αυτά προέρχονται από τη δυσκολία που παρουσιάζεται για τους χρήστες να χειριστούν άνετα τέτοιες κλίμακες:</a:t>
            </a:r>
          </a:p>
          <a:p>
            <a:r>
              <a:rPr lang="el-GR" dirty="0" smtClean="0"/>
              <a:t>Οι </a:t>
            </a:r>
            <a:r>
              <a:rPr lang="el-GR" dirty="0"/>
              <a:t>ερωτώμενοι δεν αξιολογούν όλες τις τιμές. </a:t>
            </a:r>
          </a:p>
          <a:p>
            <a:r>
              <a:rPr lang="el-GR" dirty="0" smtClean="0"/>
              <a:t>Οι </a:t>
            </a:r>
            <a:r>
              <a:rPr lang="el-GR" dirty="0"/>
              <a:t>ερωτώμενοι χρησιμοποιούν ίδιους βαθμούς αξιολόγησης για πάνω </a:t>
            </a:r>
            <a:r>
              <a:rPr lang="el-GR" dirty="0" smtClean="0"/>
              <a:t>από </a:t>
            </a:r>
            <a:r>
              <a:rPr lang="el-GR" dirty="0"/>
              <a:t>μία τιμές. </a:t>
            </a:r>
            <a:endParaRPr lang="el-GR" dirty="0" smtClean="0"/>
          </a:p>
          <a:p>
            <a:r>
              <a:rPr lang="el-GR" dirty="0" smtClean="0"/>
              <a:t>Οι </a:t>
            </a:r>
            <a:r>
              <a:rPr lang="el-GR" dirty="0"/>
              <a:t>ερωτώμενοι απλώς τσεκάρουν τις επιλογές που θεωρούν σημαντικές, αφήνοντας έξω τιμές που δεν θεωρούν σημαντικές. Τις αντιμετωπίζουν δηλαδή σαν να είναι πολλαπλής επιλογής. </a:t>
            </a:r>
            <a:endParaRPr lang="el-GR" dirty="0" smtClean="0"/>
          </a:p>
          <a:p>
            <a:r>
              <a:rPr lang="el-GR" dirty="0" smtClean="0"/>
              <a:t>Συχνά </a:t>
            </a:r>
            <a:r>
              <a:rPr lang="el-GR" dirty="0"/>
              <a:t>τα παραπάνω προβλήματα γίνονται εντονότερα όταν οι τιμές (οι απαντήσεις της ερώτησης) που θα πρέπει να αξιολογηθούν είναι </a:t>
            </a:r>
            <a:r>
              <a:rPr lang="el-GR" dirty="0" smtClean="0"/>
              <a:t>πολλές.</a:t>
            </a:r>
            <a:endParaRPr lang="el-GR" dirty="0"/>
          </a:p>
        </p:txBody>
      </p:sp>
    </p:spTree>
    <p:extLst>
      <p:ext uri="{BB962C8B-B14F-4D97-AF65-F5344CB8AC3E}">
        <p14:creationId xmlns:p14="http://schemas.microsoft.com/office/powerpoint/2010/main" xmlns="" val="3894520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Κλίμακες </a:t>
            </a:r>
            <a:r>
              <a:rPr lang="en-US" b="1" dirty="0"/>
              <a:t>Likert</a:t>
            </a:r>
            <a:endParaRPr lang="el-GR" b="1" dirty="0"/>
          </a:p>
        </p:txBody>
      </p:sp>
      <p:sp>
        <p:nvSpPr>
          <p:cNvPr id="3" name="Θέση περιεχομένου 2"/>
          <p:cNvSpPr>
            <a:spLocks noGrp="1"/>
          </p:cNvSpPr>
          <p:nvPr>
            <p:ph idx="1"/>
          </p:nvPr>
        </p:nvSpPr>
        <p:spPr/>
        <p:txBody>
          <a:bodyPr>
            <a:normAutofit fontScale="77500" lnSpcReduction="20000"/>
          </a:bodyPr>
          <a:lstStyle/>
          <a:p>
            <a:r>
              <a:rPr lang="el-GR" dirty="0" smtClean="0"/>
              <a:t>Είναι κλίμακες </a:t>
            </a:r>
            <a:r>
              <a:rPr lang="el-GR" dirty="0"/>
              <a:t>συμφωνίας του ερωτώμενου με μία άποψη. </a:t>
            </a:r>
            <a:endParaRPr lang="el-GR" dirty="0" smtClean="0"/>
          </a:p>
          <a:p>
            <a:r>
              <a:rPr lang="el-GR" dirty="0" smtClean="0"/>
              <a:t>Για </a:t>
            </a:r>
            <a:r>
              <a:rPr lang="el-GR" dirty="0"/>
              <a:t>να κατασκευάσουμε μία τέτοια κλίμακα διατυπώνουμε καταφατικά μια πρόταση και ζητάμε από τον ερωτώμενο να δηλώσει το βαθμό συμφωνίας του στην πρόταση που διατυπώσαμε. </a:t>
            </a:r>
            <a:endParaRPr lang="el-GR" dirty="0" smtClean="0"/>
          </a:p>
          <a:p>
            <a:r>
              <a:rPr lang="el-GR" dirty="0" smtClean="0"/>
              <a:t>Τα </a:t>
            </a:r>
            <a:r>
              <a:rPr lang="el-GR" dirty="0"/>
              <a:t>σημεία κλειδιά για τη δημιουργία κλίμακας τύπου </a:t>
            </a:r>
            <a:r>
              <a:rPr lang="en-US" dirty="0"/>
              <a:t>Likert</a:t>
            </a:r>
            <a:r>
              <a:rPr lang="el-GR" dirty="0"/>
              <a:t> είναι: </a:t>
            </a:r>
          </a:p>
          <a:p>
            <a:pPr marL="514350" lvl="0" indent="-514350">
              <a:buFont typeface="+mj-lt"/>
              <a:buAutoNum type="arabicPeriod"/>
            </a:pPr>
            <a:r>
              <a:rPr lang="el-GR" dirty="0" smtClean="0"/>
              <a:t>Η διατύπωση </a:t>
            </a:r>
            <a:r>
              <a:rPr lang="el-GR" dirty="0"/>
              <a:t>μια καταφατικής πρότασης (όχι ερώτησης), </a:t>
            </a:r>
          </a:p>
          <a:p>
            <a:pPr marL="514350" lvl="0" indent="-514350">
              <a:buFont typeface="+mj-lt"/>
              <a:buAutoNum type="arabicPeriod"/>
            </a:pPr>
            <a:r>
              <a:rPr lang="el-GR" dirty="0" smtClean="0"/>
              <a:t>Το αίτημα </a:t>
            </a:r>
            <a:r>
              <a:rPr lang="el-GR" dirty="0"/>
              <a:t>προς τον ερωτώμενο να δηλώσει το βαθμό συμφωνίας του προς τη διατυπωμένη άποψη, </a:t>
            </a:r>
          </a:p>
          <a:p>
            <a:pPr marL="514350" lvl="0" indent="-514350">
              <a:buFont typeface="+mj-lt"/>
              <a:buAutoNum type="arabicPeriod"/>
            </a:pPr>
            <a:r>
              <a:rPr lang="el-GR" dirty="0" smtClean="0"/>
              <a:t>Η χρήση </a:t>
            </a:r>
            <a:r>
              <a:rPr lang="el-GR" dirty="0"/>
              <a:t>μιας κλιμάκωσης τιμών, συνήθως από το «διαφωνώ απόλυτα» έως το «συμφωνώ απόλυτα». </a:t>
            </a:r>
          </a:p>
        </p:txBody>
      </p:sp>
    </p:spTree>
    <p:extLst>
      <p:ext uri="{BB962C8B-B14F-4D97-AF65-F5344CB8AC3E}">
        <p14:creationId xmlns:p14="http://schemas.microsoft.com/office/powerpoint/2010/main" xmlns="" val="20362223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Κλίμακες </a:t>
            </a:r>
            <a:r>
              <a:rPr lang="en-US" b="1" dirty="0"/>
              <a:t>Likert</a:t>
            </a:r>
            <a:endParaRPr lang="el-GR" b="1" dirty="0"/>
          </a:p>
        </p:txBody>
      </p:sp>
      <p:sp>
        <p:nvSpPr>
          <p:cNvPr id="3" name="Θέση περιεχομένου 2"/>
          <p:cNvSpPr>
            <a:spLocks noGrp="1"/>
          </p:cNvSpPr>
          <p:nvPr>
            <p:ph idx="1"/>
          </p:nvPr>
        </p:nvSpPr>
        <p:spPr/>
        <p:txBody>
          <a:bodyPr>
            <a:normAutofit fontScale="70000" lnSpcReduction="20000"/>
          </a:bodyPr>
          <a:lstStyle/>
          <a:p>
            <a:r>
              <a:rPr lang="el-GR" dirty="0"/>
              <a:t>Οι κλίμακες </a:t>
            </a:r>
            <a:r>
              <a:rPr lang="en-US" dirty="0"/>
              <a:t>Likert</a:t>
            </a:r>
            <a:r>
              <a:rPr lang="el-GR" dirty="0"/>
              <a:t> έχουν συνήθως πέντε τιμές απαντήσεων: «διαφωνώ απόλυτα», «διαφωνώ», «ούτε συμφωνώ, ούτε διαφωνώ», «συμφωνώ», «συμφωνώ απόλυτα». </a:t>
            </a:r>
            <a:endParaRPr lang="el-GR" dirty="0" smtClean="0"/>
          </a:p>
          <a:p>
            <a:r>
              <a:rPr lang="el-GR" dirty="0" smtClean="0"/>
              <a:t>Συχνές </a:t>
            </a:r>
            <a:r>
              <a:rPr lang="el-GR" dirty="0"/>
              <a:t>επίσης είναι στο μάρκετινγκ οι </a:t>
            </a:r>
            <a:r>
              <a:rPr lang="el-GR" dirty="0" err="1"/>
              <a:t>επταβάθμιες</a:t>
            </a:r>
            <a:r>
              <a:rPr lang="el-GR" dirty="0"/>
              <a:t> μορφές απαντήσεων και πολύ πιο σπάνιες οι κλίμακες με τρεις βαθμίδες απαντήσεων. </a:t>
            </a:r>
            <a:endParaRPr lang="el-GR" dirty="0" smtClean="0"/>
          </a:p>
          <a:p>
            <a:r>
              <a:rPr lang="el-GR" dirty="0" smtClean="0"/>
              <a:t>Γενικά</a:t>
            </a:r>
            <a:r>
              <a:rPr lang="el-GR" dirty="0"/>
              <a:t>, καλό είναι να γνωρίζουμε ότι όσο πιο πολλές τιμές – βαθμίδες απαντήσεων έχουμε, τόσο περισσότερο ικανοποιούνται κάποιες συνθήκες σύμφωνα με τις οποίες η στατιστική ανάλυση των απαντήσεων μπορεί να γίνει με όρους ποσοτικών μεταβλητών. </a:t>
            </a:r>
            <a:endParaRPr lang="el-GR" dirty="0" smtClean="0"/>
          </a:p>
          <a:p>
            <a:r>
              <a:rPr lang="el-GR" dirty="0" smtClean="0"/>
              <a:t>Στις </a:t>
            </a:r>
            <a:r>
              <a:rPr lang="el-GR" dirty="0"/>
              <a:t>κλίμακες με άρτιο αριθμό θέσεων δεν υπάρχει μεσαίο σημείο οπότε έμμεσα πιέζεται ο ερωτώμενος να επιλέξει από τη μία ή την άλλη πλευρά της κλίμακας. </a:t>
            </a:r>
          </a:p>
        </p:txBody>
      </p:sp>
    </p:spTree>
    <p:extLst>
      <p:ext uri="{BB962C8B-B14F-4D97-AF65-F5344CB8AC3E}">
        <p14:creationId xmlns:p14="http://schemas.microsoft.com/office/powerpoint/2010/main" xmlns="" val="42671066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Παράδειγμα</a:t>
            </a:r>
            <a:endParaRPr lang="el-GR" b="1"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xmlns="" val="1628750079"/>
              </p:ext>
            </p:extLst>
          </p:nvPr>
        </p:nvGraphicFramePr>
        <p:xfrm>
          <a:off x="899591" y="2204864"/>
          <a:ext cx="7560840" cy="3574737"/>
        </p:xfrm>
        <a:graphic>
          <a:graphicData uri="http://schemas.openxmlformats.org/drawingml/2006/table">
            <a:tbl>
              <a:tblPr>
                <a:tableStyleId>{5C22544A-7EE6-4342-B048-85BDC9FD1C3A}</a:tableStyleId>
              </a:tblPr>
              <a:tblGrid>
                <a:gridCol w="2624095"/>
                <a:gridCol w="927012"/>
                <a:gridCol w="927012"/>
                <a:gridCol w="1240081"/>
                <a:gridCol w="996945"/>
                <a:gridCol w="845695"/>
              </a:tblGrid>
              <a:tr h="0">
                <a:tc>
                  <a:txBody>
                    <a:bodyPr/>
                    <a:lstStyle/>
                    <a:p>
                      <a:pPr>
                        <a:lnSpc>
                          <a:spcPct val="150000"/>
                        </a:lnSpc>
                        <a:spcAft>
                          <a:spcPts val="0"/>
                        </a:spcAft>
                      </a:pPr>
                      <a:r>
                        <a:rPr lang="el-GR" sz="1200" dirty="0">
                          <a:effectLst/>
                        </a:rPr>
                        <a:t> </a:t>
                      </a:r>
                      <a:endParaRPr lang="el-GR" sz="20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dirty="0">
                          <a:effectLst/>
                        </a:rPr>
                        <a:t>Συμφωνώ απόλυτα</a:t>
                      </a:r>
                      <a:endParaRPr lang="el-GR" sz="20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dirty="0">
                          <a:effectLst/>
                        </a:rPr>
                        <a:t>Συμφωνώ</a:t>
                      </a:r>
                      <a:endParaRPr lang="el-GR" sz="20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rPr>
                        <a:t>Ούτε συμφωνώ, ούτε διαφωνώ</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rPr>
                        <a:t>Διαφωνώ</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rPr>
                        <a:t>Διαφωνώ απόλυτα</a:t>
                      </a:r>
                      <a:endParaRPr lang="el-GR" sz="200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200" dirty="0">
                          <a:effectLst/>
                        </a:rPr>
                        <a:t>Να βρει σε όλους δουλειά</a:t>
                      </a:r>
                      <a:endParaRPr lang="el-GR" sz="20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sym typeface="Wingdings"/>
                        </a:rPr>
                        <a:t></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dirty="0">
                          <a:effectLst/>
                          <a:sym typeface="Wingdings"/>
                        </a:rPr>
                        <a:t></a:t>
                      </a:r>
                      <a:endParaRPr lang="el-GR" sz="20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dirty="0">
                          <a:effectLst/>
                          <a:sym typeface="Wingdings"/>
                        </a:rPr>
                        <a:t></a:t>
                      </a:r>
                      <a:endParaRPr lang="el-GR" sz="20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sym typeface="Wingdings"/>
                        </a:rPr>
                        <a:t></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sym typeface="Wingdings"/>
                        </a:rPr>
                        <a:t></a:t>
                      </a:r>
                      <a:endParaRPr lang="el-GR" sz="200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200" dirty="0">
                          <a:effectLst/>
                        </a:rPr>
                        <a:t>Να διατηρεί τις τιμές των αγαθών υπό έλεγχο</a:t>
                      </a:r>
                      <a:endParaRPr lang="el-GR" sz="20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dirty="0">
                          <a:effectLst/>
                          <a:sym typeface="Wingdings"/>
                        </a:rPr>
                        <a:t></a:t>
                      </a:r>
                      <a:endParaRPr lang="el-GR" sz="20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sym typeface="Wingdings"/>
                        </a:rPr>
                        <a:t></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dirty="0">
                          <a:effectLst/>
                          <a:sym typeface="Wingdings"/>
                        </a:rPr>
                        <a:t></a:t>
                      </a:r>
                      <a:endParaRPr lang="el-GR" sz="20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sym typeface="Wingdings"/>
                        </a:rPr>
                        <a:t></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sym typeface="Wingdings"/>
                        </a:rPr>
                        <a:t></a:t>
                      </a:r>
                      <a:endParaRPr lang="el-GR" sz="200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200">
                          <a:effectLst/>
                        </a:rPr>
                        <a:t>Να ενισχύει τη βιομηχανία</a:t>
                      </a:r>
                      <a:endParaRPr lang="el-GR" sz="2000">
                        <a:effectLst/>
                      </a:endParaRPr>
                    </a:p>
                    <a:p>
                      <a:pPr>
                        <a:lnSpc>
                          <a:spcPct val="150000"/>
                        </a:lnSpc>
                        <a:spcAft>
                          <a:spcPts val="0"/>
                        </a:spcAft>
                      </a:pPr>
                      <a:r>
                        <a:rPr lang="el-GR" sz="1200">
                          <a:effectLst/>
                        </a:rPr>
                        <a:t>Να μειώνει τις κοινωνικές ανισότητες</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sym typeface="Wingdings"/>
                        </a:rPr>
                        <a:t></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dirty="0">
                          <a:effectLst/>
                          <a:sym typeface="Wingdings"/>
                        </a:rPr>
                        <a:t></a:t>
                      </a:r>
                      <a:endParaRPr lang="el-GR" sz="20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dirty="0">
                          <a:effectLst/>
                          <a:sym typeface="Wingdings"/>
                        </a:rPr>
                        <a:t></a:t>
                      </a:r>
                      <a:endParaRPr lang="el-GR" sz="20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sym typeface="Wingdings"/>
                        </a:rPr>
                        <a:t></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sym typeface="Wingdings"/>
                        </a:rPr>
                        <a:t></a:t>
                      </a:r>
                      <a:endParaRPr lang="el-GR" sz="200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200">
                          <a:effectLst/>
                        </a:rPr>
                        <a:t>Να προσφέρει κατοικία σε όλους</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sym typeface="Wingdings"/>
                        </a:rPr>
                        <a:t></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sym typeface="Wingdings"/>
                        </a:rPr>
                        <a:t></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dirty="0">
                          <a:effectLst/>
                          <a:sym typeface="Wingdings"/>
                        </a:rPr>
                        <a:t></a:t>
                      </a:r>
                      <a:endParaRPr lang="el-GR" sz="20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dirty="0">
                          <a:effectLst/>
                          <a:sym typeface="Wingdings"/>
                        </a:rPr>
                        <a:t></a:t>
                      </a:r>
                      <a:endParaRPr lang="el-GR" sz="20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sym typeface="Wingdings"/>
                        </a:rPr>
                        <a:t></a:t>
                      </a:r>
                      <a:endParaRPr lang="el-GR" sz="200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200">
                          <a:effectLst/>
                        </a:rPr>
                        <a:t>Να προστατεύει το περιβάλλον </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sym typeface="Wingdings"/>
                        </a:rPr>
                        <a:t></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sym typeface="Wingdings"/>
                        </a:rPr>
                        <a:t></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sym typeface="Wingdings"/>
                        </a:rPr>
                        <a:t></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dirty="0">
                          <a:effectLst/>
                          <a:sym typeface="Wingdings"/>
                        </a:rPr>
                        <a:t></a:t>
                      </a:r>
                      <a:endParaRPr lang="el-GR" sz="20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sym typeface="Wingdings"/>
                        </a:rPr>
                        <a:t></a:t>
                      </a:r>
                      <a:endParaRPr lang="el-GR" sz="200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200">
                          <a:effectLst/>
                        </a:rPr>
                        <a:t>Να ενισχύει το εισόδημα των αγροτών όταν δεν επαρκεί</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sym typeface="Wingdings"/>
                        </a:rPr>
                        <a:t></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sym typeface="Wingdings"/>
                        </a:rPr>
                        <a:t></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sym typeface="Wingdings"/>
                        </a:rPr>
                        <a:t></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dirty="0">
                          <a:effectLst/>
                          <a:sym typeface="Wingdings"/>
                        </a:rPr>
                        <a:t></a:t>
                      </a:r>
                      <a:endParaRPr lang="el-GR" sz="20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sym typeface="Wingdings"/>
                        </a:rPr>
                        <a:t></a:t>
                      </a:r>
                      <a:endParaRPr lang="el-GR" sz="200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200">
                          <a:effectLst/>
                        </a:rPr>
                        <a:t>Να ενισχύει το εισόδημα των βιοτεχνών-εμπόρων όταν δεν επαρκεί</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sym typeface="Wingdings"/>
                        </a:rPr>
                        <a:t></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sym typeface="Wingdings"/>
                        </a:rPr>
                        <a:t></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sym typeface="Wingdings"/>
                        </a:rPr>
                        <a:t></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dirty="0">
                          <a:effectLst/>
                          <a:sym typeface="Wingdings"/>
                        </a:rPr>
                        <a:t></a:t>
                      </a:r>
                      <a:endParaRPr lang="el-GR" sz="20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dirty="0">
                          <a:effectLst/>
                          <a:sym typeface="Wingdings"/>
                        </a:rPr>
                        <a:t></a:t>
                      </a:r>
                      <a:endParaRPr lang="el-GR" sz="2000" dirty="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200">
                          <a:effectLst/>
                        </a:rPr>
                        <a:t>Να μειώσει τη φορολογία</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sym typeface="Wingdings"/>
                        </a:rPr>
                        <a:t></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sym typeface="Wingdings"/>
                        </a:rPr>
                        <a:t></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sym typeface="Wingdings"/>
                        </a:rPr>
                        <a:t></a:t>
                      </a:r>
                      <a:endParaRPr lang="el-GR" sz="20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dirty="0">
                          <a:effectLst/>
                          <a:sym typeface="Wingdings"/>
                        </a:rPr>
                        <a:t></a:t>
                      </a:r>
                      <a:endParaRPr lang="el-GR" sz="20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dirty="0">
                          <a:effectLst/>
                          <a:sym typeface="Wingdings"/>
                        </a:rPr>
                        <a:t></a:t>
                      </a:r>
                      <a:endParaRPr lang="el-GR" sz="2000" dirty="0">
                        <a:effectLst/>
                        <a:latin typeface="Athens"/>
                        <a:ea typeface="Athens"/>
                        <a:cs typeface="Times New Roman"/>
                      </a:endParaRPr>
                    </a:p>
                  </a:txBody>
                  <a:tcPr marL="68580" marR="68580" marT="0" marB="0"/>
                </a:tc>
              </a:tr>
            </a:tbl>
          </a:graphicData>
        </a:graphic>
      </p:graphicFrame>
      <p:sp>
        <p:nvSpPr>
          <p:cNvPr id="5" name="Rectangle 1"/>
          <p:cNvSpPr>
            <a:spLocks noChangeArrowheads="1"/>
          </p:cNvSpPr>
          <p:nvPr/>
        </p:nvSpPr>
        <p:spPr bwMode="auto">
          <a:xfrm>
            <a:off x="1619672" y="1734871"/>
            <a:ext cx="7155036" cy="3385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l-GR" altLang="el-GR" sz="1600" b="1" i="0" u="none" strike="noStrike" cap="none" normalizeH="0" baseline="0" dirty="0" smtClean="0">
                <a:ln>
                  <a:noFill/>
                </a:ln>
                <a:solidFill>
                  <a:schemeClr val="tx1"/>
                </a:solidFill>
                <a:effectLst/>
                <a:latin typeface="Times New Roman" pitchFamily="18" charset="0"/>
                <a:ea typeface="Athens" charset="-95"/>
                <a:cs typeface="Times New Roman" pitchFamily="18" charset="0"/>
              </a:rPr>
              <a:t>Παρακαλούμε δηλώστε τον βαθμό συμφωνίας σας στο αν η κυβέρνηση οφείλει  </a:t>
            </a:r>
            <a:endParaRPr kumimoji="0" lang="el-GR" altLang="el-GR" sz="28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xmlns="" val="23056942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Περιεχόμενα</a:t>
            </a:r>
            <a:endParaRPr lang="el-GR" b="1" dirty="0"/>
          </a:p>
        </p:txBody>
      </p:sp>
      <p:sp>
        <p:nvSpPr>
          <p:cNvPr id="3" name="Θέση περιεχομένου 2"/>
          <p:cNvSpPr>
            <a:spLocks noGrp="1"/>
          </p:cNvSpPr>
          <p:nvPr>
            <p:ph idx="1"/>
          </p:nvPr>
        </p:nvSpPr>
        <p:spPr/>
        <p:txBody>
          <a:bodyPr>
            <a:normAutofit fontScale="47500" lnSpcReduction="20000"/>
          </a:bodyPr>
          <a:lstStyle/>
          <a:p>
            <a:r>
              <a:rPr lang="el-GR" dirty="0"/>
              <a:t>Είδη ερωτηματολογίων	</a:t>
            </a:r>
          </a:p>
          <a:p>
            <a:r>
              <a:rPr lang="el-GR" dirty="0"/>
              <a:t>Σχεδιασμός δομημένου ερωτηματολογίου</a:t>
            </a:r>
          </a:p>
          <a:p>
            <a:r>
              <a:rPr lang="el-GR" dirty="0"/>
              <a:t>Καθορισμός του περιεχομένου των ερωτήσεων</a:t>
            </a:r>
          </a:p>
          <a:p>
            <a:r>
              <a:rPr lang="el-GR" dirty="0" smtClean="0"/>
              <a:t>Είδη </a:t>
            </a:r>
            <a:r>
              <a:rPr lang="el-GR" dirty="0"/>
              <a:t>ερωτήσεων - κλίμακες</a:t>
            </a:r>
          </a:p>
          <a:p>
            <a:r>
              <a:rPr lang="el-GR" dirty="0"/>
              <a:t>Στοιχεία ερωτηματολογίου</a:t>
            </a:r>
          </a:p>
          <a:p>
            <a:r>
              <a:rPr lang="el-GR" dirty="0"/>
              <a:t>Τύποι ερωτήσεων</a:t>
            </a:r>
          </a:p>
          <a:p>
            <a:r>
              <a:rPr lang="el-GR" dirty="0"/>
              <a:t>Οδηγίες για την αποφυγή σφαλμάτων κατά την κατασκευή ερωτήσεων</a:t>
            </a:r>
          </a:p>
          <a:p>
            <a:r>
              <a:rPr lang="el-GR" dirty="0"/>
              <a:t>Ο ρόλος του συνεντευκτή  </a:t>
            </a:r>
          </a:p>
          <a:p>
            <a:r>
              <a:rPr lang="el-GR" dirty="0"/>
              <a:t>Κλίμακες</a:t>
            </a:r>
          </a:p>
          <a:p>
            <a:r>
              <a:rPr lang="el-GR" smtClean="0"/>
              <a:t>Γραφικές </a:t>
            </a:r>
            <a:r>
              <a:rPr lang="el-GR" dirty="0"/>
              <a:t>κλίμακες </a:t>
            </a:r>
          </a:p>
          <a:p>
            <a:r>
              <a:rPr lang="el-GR" dirty="0"/>
              <a:t>Κλίμακες σταθερού αθροίσματος</a:t>
            </a:r>
          </a:p>
          <a:p>
            <a:r>
              <a:rPr lang="el-GR" dirty="0"/>
              <a:t>Κλίμακες μοναδικού θέματος και συγκριτικές κλίμακες</a:t>
            </a:r>
          </a:p>
          <a:p>
            <a:r>
              <a:rPr lang="el-GR" dirty="0"/>
              <a:t>Ευρύτερες διακρίσεις των κλιμάκων</a:t>
            </a:r>
          </a:p>
          <a:p>
            <a:r>
              <a:rPr lang="el-GR" dirty="0"/>
              <a:t>Ισόρροπες και μη ισόρροπες κλίμακες</a:t>
            </a:r>
          </a:p>
          <a:p>
            <a:r>
              <a:rPr lang="el-GR" dirty="0"/>
              <a:t>Σύνθετες κλίμακες</a:t>
            </a:r>
          </a:p>
          <a:p>
            <a:r>
              <a:rPr lang="el-GR" dirty="0"/>
              <a:t>Κλίμακες για τη μέτρηση συμπεριφορικής διάθεσης</a:t>
            </a:r>
          </a:p>
          <a:p>
            <a:r>
              <a:rPr lang="el-GR" dirty="0"/>
              <a:t>Θέματα προς επίλυση πριν την επιλογή κλιμάκων</a:t>
            </a:r>
          </a:p>
          <a:p>
            <a:pPr marL="0" indent="0">
              <a:buNone/>
            </a:pPr>
            <a:endParaRPr lang="el-GR" dirty="0"/>
          </a:p>
        </p:txBody>
      </p:sp>
    </p:spTree>
    <p:extLst>
      <p:ext uri="{BB962C8B-B14F-4D97-AF65-F5344CB8AC3E}">
        <p14:creationId xmlns:p14="http://schemas.microsoft.com/office/powerpoint/2010/main" xmlns="" val="27762901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Παράδειγμα</a:t>
            </a:r>
          </a:p>
        </p:txBody>
      </p:sp>
      <p:graphicFrame>
        <p:nvGraphicFramePr>
          <p:cNvPr id="4" name="Πίνακας 3"/>
          <p:cNvGraphicFramePr>
            <a:graphicFrameLocks noGrp="1"/>
          </p:cNvGraphicFramePr>
          <p:nvPr>
            <p:extLst>
              <p:ext uri="{D42A27DB-BD31-4B8C-83A1-F6EECF244321}">
                <p14:modId xmlns:p14="http://schemas.microsoft.com/office/powerpoint/2010/main" xmlns="" val="2287289784"/>
              </p:ext>
            </p:extLst>
          </p:nvPr>
        </p:nvGraphicFramePr>
        <p:xfrm>
          <a:off x="1547664" y="2348880"/>
          <a:ext cx="5411470" cy="960120"/>
        </p:xfrm>
        <a:graphic>
          <a:graphicData uri="http://schemas.openxmlformats.org/drawingml/2006/table">
            <a:tbl>
              <a:tblPr>
                <a:tableStyleId>{5C22544A-7EE6-4342-B048-85BDC9FD1C3A}</a:tableStyleId>
              </a:tblPr>
              <a:tblGrid>
                <a:gridCol w="1082040"/>
                <a:gridCol w="1082040"/>
                <a:gridCol w="1220296"/>
                <a:gridCol w="944419"/>
                <a:gridCol w="1082675"/>
              </a:tblGrid>
              <a:tr h="0">
                <a:tc>
                  <a:txBody>
                    <a:bodyPr/>
                    <a:lstStyle/>
                    <a:p>
                      <a:pPr algn="ctr">
                        <a:lnSpc>
                          <a:spcPct val="150000"/>
                        </a:lnSpc>
                        <a:spcAft>
                          <a:spcPts val="0"/>
                        </a:spcAft>
                      </a:pPr>
                      <a:r>
                        <a:rPr lang="el-GR" sz="1800" dirty="0">
                          <a:effectLst/>
                          <a:sym typeface="Wingdings"/>
                        </a:rPr>
                        <a:t></a:t>
                      </a:r>
                      <a:endParaRPr lang="el-GR" sz="18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800" dirty="0">
                          <a:effectLst/>
                          <a:sym typeface="Wingdings"/>
                        </a:rPr>
                        <a:t></a:t>
                      </a:r>
                      <a:endParaRPr lang="el-GR" sz="18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800">
                          <a:effectLst/>
                          <a:sym typeface="Wingdings"/>
                        </a:rPr>
                        <a:t></a:t>
                      </a:r>
                      <a:endParaRPr lang="el-GR" sz="18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800">
                          <a:effectLst/>
                          <a:sym typeface="Wingdings"/>
                        </a:rPr>
                        <a:t></a:t>
                      </a:r>
                      <a:endParaRPr lang="el-GR" sz="18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800">
                          <a:effectLst/>
                          <a:sym typeface="Wingdings"/>
                        </a:rPr>
                        <a:t></a:t>
                      </a:r>
                      <a:endParaRPr lang="el-GR" sz="1800">
                        <a:effectLst/>
                        <a:latin typeface="Athens"/>
                        <a:ea typeface="Athens"/>
                        <a:cs typeface="Times New Roman"/>
                      </a:endParaRPr>
                    </a:p>
                  </a:txBody>
                  <a:tcPr marL="68580" marR="68580" marT="0" marB="0"/>
                </a:tc>
              </a:tr>
              <a:tr h="0">
                <a:tc>
                  <a:txBody>
                    <a:bodyPr/>
                    <a:lstStyle/>
                    <a:p>
                      <a:pPr algn="ctr">
                        <a:lnSpc>
                          <a:spcPct val="150000"/>
                        </a:lnSpc>
                        <a:spcAft>
                          <a:spcPts val="0"/>
                        </a:spcAft>
                      </a:pPr>
                      <a:r>
                        <a:rPr lang="el-GR" sz="1200" dirty="0">
                          <a:effectLst/>
                        </a:rPr>
                        <a:t>Διαφωνώ απόλυτα</a:t>
                      </a:r>
                      <a:endParaRPr lang="el-GR" sz="18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dirty="0">
                          <a:effectLst/>
                        </a:rPr>
                        <a:t>Διαφωνώ</a:t>
                      </a:r>
                      <a:endParaRPr lang="el-GR" sz="18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dirty="0">
                          <a:effectLst/>
                        </a:rPr>
                        <a:t>Ούτε συμφωνώ, ούτε διαφωνώ</a:t>
                      </a:r>
                      <a:endParaRPr lang="el-GR" sz="18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dirty="0">
                          <a:effectLst/>
                        </a:rPr>
                        <a:t>Συμφωνώ</a:t>
                      </a:r>
                      <a:endParaRPr lang="el-GR" sz="18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dirty="0">
                          <a:effectLst/>
                        </a:rPr>
                        <a:t>Συμφωνώ απόλυτα</a:t>
                      </a:r>
                      <a:endParaRPr lang="el-GR" sz="1800" dirty="0">
                        <a:effectLst/>
                        <a:latin typeface="Athens"/>
                        <a:ea typeface="Athens"/>
                        <a:cs typeface="Times New Roman"/>
                      </a:endParaRPr>
                    </a:p>
                  </a:txBody>
                  <a:tcPr marL="68580" marR="68580" marT="0" marB="0"/>
                </a:tc>
              </a:tr>
            </a:tbl>
          </a:graphicData>
        </a:graphic>
      </p:graphicFrame>
      <p:sp>
        <p:nvSpPr>
          <p:cNvPr id="5" name="Rectangle 1"/>
          <p:cNvSpPr>
            <a:spLocks noChangeArrowheads="1"/>
          </p:cNvSpPr>
          <p:nvPr/>
        </p:nvSpPr>
        <p:spPr bwMode="auto">
          <a:xfrm>
            <a:off x="611560" y="1534817"/>
            <a:ext cx="8417176" cy="10772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altLang="el-GR" b="1" i="0" u="none" strike="noStrike" cap="none" normalizeH="0" baseline="0" dirty="0" smtClean="0">
                <a:ln>
                  <a:noFill/>
                </a:ln>
                <a:solidFill>
                  <a:schemeClr val="tx1"/>
                </a:solidFill>
                <a:effectLst/>
                <a:latin typeface="Times New Roman" pitchFamily="18" charset="0"/>
                <a:ea typeface="Athens" charset="-95"/>
                <a:cs typeface="Times New Roman" pitchFamily="18" charset="0"/>
              </a:rPr>
              <a:t>Κατά πόσο συμφωνείτε με την άποψη: Η καταπάτηση των ανθρωπίνων </a:t>
            </a:r>
          </a:p>
          <a:p>
            <a:pPr marL="0" marR="0" lvl="0" indent="0" algn="l" defTabSz="914400" rtl="0" eaLnBrk="1" fontAlgn="base" latinLnBrk="0" hangingPunct="1">
              <a:lnSpc>
                <a:spcPct val="100000"/>
              </a:lnSpc>
              <a:spcBef>
                <a:spcPct val="0"/>
              </a:spcBef>
              <a:spcAft>
                <a:spcPct val="0"/>
              </a:spcAft>
              <a:buClrTx/>
              <a:buSzTx/>
              <a:buFontTx/>
              <a:buNone/>
              <a:tabLst/>
            </a:pPr>
            <a:r>
              <a:rPr kumimoji="0" lang="el-GR" altLang="el-GR" b="1" i="0" u="none" strike="noStrike" cap="none" normalizeH="0" baseline="0" dirty="0" smtClean="0">
                <a:ln>
                  <a:noFill/>
                </a:ln>
                <a:solidFill>
                  <a:schemeClr val="tx1"/>
                </a:solidFill>
                <a:effectLst/>
                <a:latin typeface="Times New Roman" pitchFamily="18" charset="0"/>
                <a:ea typeface="Athens" charset="-95"/>
                <a:cs typeface="Times New Roman" pitchFamily="18" charset="0"/>
              </a:rPr>
              <a:t>δικαιωμάτων είναι το σημαντικότερο πρόβλημα που αντιμετωπίζει η ανθρωπότητα.</a:t>
            </a:r>
            <a:endParaRPr kumimoji="0" lang="el-GR" altLang="el-GR"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l-GR" altLang="el-GR" sz="2800" b="0" i="0" u="none" strike="noStrike" cap="none" normalizeH="0" baseline="0" dirty="0" smtClean="0">
              <a:ln>
                <a:noFill/>
              </a:ln>
              <a:solidFill>
                <a:schemeClr val="tx1"/>
              </a:solidFill>
              <a:effectLst/>
              <a:latin typeface="Arial" pitchFamily="34" charset="0"/>
            </a:endParaRPr>
          </a:p>
        </p:txBody>
      </p:sp>
      <p:sp>
        <p:nvSpPr>
          <p:cNvPr id="6" name="Ορθογώνιο 5"/>
          <p:cNvSpPr/>
          <p:nvPr/>
        </p:nvSpPr>
        <p:spPr>
          <a:xfrm>
            <a:off x="611560" y="3429000"/>
            <a:ext cx="7848872" cy="2585323"/>
          </a:xfrm>
          <a:prstGeom prst="rect">
            <a:avLst/>
          </a:prstGeom>
        </p:spPr>
        <p:txBody>
          <a:bodyPr wrap="square">
            <a:spAutoFit/>
          </a:bodyPr>
          <a:lstStyle/>
          <a:p>
            <a:r>
              <a:rPr lang="el-GR" b="1" dirty="0"/>
              <a:t>Παρακαλούμε δηλώστε το βαθμό συμφωνίας σας με την παρακάτω άποψη: Η χρήση του Πληροφοριακού Συστήματος ηλεκτρονικής διακυβέρνησης είναι εύκολη.</a:t>
            </a:r>
            <a:endParaRPr lang="el-GR" dirty="0"/>
          </a:p>
          <a:p>
            <a:r>
              <a:rPr lang="el-GR" dirty="0"/>
              <a:t> </a:t>
            </a:r>
          </a:p>
          <a:p>
            <a:pPr lvl="0"/>
            <a:r>
              <a:rPr lang="el-GR" dirty="0"/>
              <a:t>Διαφωνώ απόλυτα</a:t>
            </a:r>
          </a:p>
          <a:p>
            <a:pPr lvl="0"/>
            <a:r>
              <a:rPr lang="el-GR" dirty="0"/>
              <a:t>Διαφωνώ</a:t>
            </a:r>
          </a:p>
          <a:p>
            <a:pPr lvl="0"/>
            <a:r>
              <a:rPr lang="el-GR" dirty="0"/>
              <a:t>Ούτε συμφωνώ, ούτε διαφωνώ</a:t>
            </a:r>
          </a:p>
          <a:p>
            <a:pPr lvl="0"/>
            <a:r>
              <a:rPr lang="el-GR" dirty="0"/>
              <a:t>Συμφωνώ</a:t>
            </a:r>
          </a:p>
          <a:p>
            <a:pPr lvl="0"/>
            <a:r>
              <a:rPr lang="el-GR" dirty="0"/>
              <a:t>Συμφωνώ απόλυτα</a:t>
            </a:r>
          </a:p>
        </p:txBody>
      </p:sp>
    </p:spTree>
    <p:extLst>
      <p:ext uri="{BB962C8B-B14F-4D97-AF65-F5344CB8AC3E}">
        <p14:creationId xmlns:p14="http://schemas.microsoft.com/office/powerpoint/2010/main" xmlns="" val="32246449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Κλίμακες τύπου </a:t>
            </a:r>
            <a:r>
              <a:rPr lang="en-US" b="1" dirty="0"/>
              <a:t>Likert </a:t>
            </a:r>
            <a:endParaRPr lang="el-GR" b="1" dirty="0"/>
          </a:p>
        </p:txBody>
      </p:sp>
      <p:sp>
        <p:nvSpPr>
          <p:cNvPr id="3" name="Θέση περιεχομένου 2"/>
          <p:cNvSpPr>
            <a:spLocks noGrp="1"/>
          </p:cNvSpPr>
          <p:nvPr>
            <p:ph idx="1"/>
          </p:nvPr>
        </p:nvSpPr>
        <p:spPr/>
        <p:txBody>
          <a:bodyPr/>
          <a:lstStyle/>
          <a:p>
            <a:r>
              <a:rPr lang="el-GR" dirty="0" smtClean="0"/>
              <a:t>Οι </a:t>
            </a:r>
            <a:r>
              <a:rPr lang="el-GR" dirty="0"/>
              <a:t>κλίμακες αυτές είναι κλίμακες διάταξης, δηλαδή οι τιμές τους παρουσιάζουν διάταξη-κλιμάκωση από το ελάχιστο προς το πάρα πολύ και μετρούν ποιότητα, σημαντικότητα, ενδιαφέρον ικανοποίηση, συχνότητα, το βαθμό που κάτι ισχύει, κ.ά.</a:t>
            </a:r>
          </a:p>
        </p:txBody>
      </p:sp>
    </p:spTree>
    <p:extLst>
      <p:ext uri="{BB962C8B-B14F-4D97-AF65-F5344CB8AC3E}">
        <p14:creationId xmlns:p14="http://schemas.microsoft.com/office/powerpoint/2010/main" xmlns="" val="1688665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smtClean="0"/>
              <a:t>Ποιότητα</a:t>
            </a:r>
            <a:endParaRPr lang="el-GR" b="1" dirty="0"/>
          </a:p>
        </p:txBody>
      </p:sp>
      <p:sp>
        <p:nvSpPr>
          <p:cNvPr id="3" name="Θέση περιεχομένου 2"/>
          <p:cNvSpPr>
            <a:spLocks noGrp="1"/>
          </p:cNvSpPr>
          <p:nvPr>
            <p:ph idx="1"/>
          </p:nvPr>
        </p:nvSpPr>
        <p:spPr/>
        <p:txBody>
          <a:bodyPr>
            <a:normAutofit fontScale="62500" lnSpcReduction="20000"/>
          </a:bodyPr>
          <a:lstStyle/>
          <a:p>
            <a:pPr marL="0" indent="0">
              <a:buNone/>
            </a:pPr>
            <a:r>
              <a:rPr lang="el-GR" b="1" dirty="0"/>
              <a:t>Το επίπεδο ποιότητας των παρεχόμενων υπηρεσιών από την Τράπεζά σας είναι:</a:t>
            </a:r>
            <a:endParaRPr lang="el-GR" dirty="0"/>
          </a:p>
          <a:p>
            <a:pPr lvl="0"/>
            <a:r>
              <a:rPr lang="el-GR" dirty="0"/>
              <a:t>χαμηλό</a:t>
            </a:r>
          </a:p>
          <a:p>
            <a:pPr lvl="0"/>
            <a:r>
              <a:rPr lang="el-GR" dirty="0"/>
              <a:t>μέτριο</a:t>
            </a:r>
          </a:p>
          <a:p>
            <a:pPr lvl="0"/>
            <a:r>
              <a:rPr lang="el-GR" dirty="0"/>
              <a:t>υψηλό</a:t>
            </a:r>
          </a:p>
          <a:p>
            <a:pPr lvl="0"/>
            <a:r>
              <a:rPr lang="el-GR" dirty="0"/>
              <a:t>πολύ υψηλό</a:t>
            </a:r>
          </a:p>
          <a:p>
            <a:pPr lvl="0"/>
            <a:r>
              <a:rPr lang="el-GR" dirty="0" smtClean="0"/>
              <a:t>Εξαιρετικό</a:t>
            </a:r>
            <a:endParaRPr lang="en-US" dirty="0" smtClean="0"/>
          </a:p>
          <a:p>
            <a:endParaRPr lang="en-US" b="1" dirty="0" smtClean="0"/>
          </a:p>
          <a:p>
            <a:pPr marL="0" indent="0">
              <a:buNone/>
            </a:pPr>
            <a:r>
              <a:rPr lang="el-GR" b="1" dirty="0" smtClean="0"/>
              <a:t>Το </a:t>
            </a:r>
            <a:r>
              <a:rPr lang="el-GR" b="1" dirty="0"/>
              <a:t>επίπεδο ποιότητας των παρεχόμενων υπηρεσιών από την Τράπεζά σας είναι:</a:t>
            </a:r>
            <a:endParaRPr lang="el-GR" dirty="0"/>
          </a:p>
          <a:p>
            <a:pPr lvl="0"/>
            <a:r>
              <a:rPr lang="el-GR" dirty="0"/>
              <a:t>εξαιρετικά χαμηλό</a:t>
            </a:r>
          </a:p>
          <a:p>
            <a:pPr lvl="0"/>
            <a:r>
              <a:rPr lang="el-GR" dirty="0"/>
              <a:t>κάτω του μετρίου</a:t>
            </a:r>
            <a:r>
              <a:rPr lang="en-US" dirty="0"/>
              <a:t> average</a:t>
            </a:r>
            <a:endParaRPr lang="el-GR" dirty="0"/>
          </a:p>
          <a:p>
            <a:pPr lvl="0"/>
            <a:r>
              <a:rPr lang="el-GR" dirty="0"/>
              <a:t>μέτριο</a:t>
            </a:r>
          </a:p>
          <a:p>
            <a:pPr lvl="0"/>
            <a:r>
              <a:rPr lang="el-GR" dirty="0"/>
              <a:t>άνω του μετρίου</a:t>
            </a:r>
          </a:p>
          <a:p>
            <a:pPr lvl="0"/>
            <a:r>
              <a:rPr lang="el-GR" dirty="0"/>
              <a:t>εξαιρετικό</a:t>
            </a:r>
          </a:p>
          <a:p>
            <a:endParaRPr lang="el-GR" dirty="0"/>
          </a:p>
        </p:txBody>
      </p:sp>
    </p:spTree>
    <p:extLst>
      <p:ext uri="{BB962C8B-B14F-4D97-AF65-F5344CB8AC3E}">
        <p14:creationId xmlns:p14="http://schemas.microsoft.com/office/powerpoint/2010/main" xmlns="" val="4897213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smtClean="0"/>
              <a:t>Σημαντικότητα</a:t>
            </a:r>
            <a:endParaRPr lang="el-GR" b="1" dirty="0"/>
          </a:p>
        </p:txBody>
      </p:sp>
      <p:sp>
        <p:nvSpPr>
          <p:cNvPr id="3" name="Θέση περιεχομένου 2"/>
          <p:cNvSpPr>
            <a:spLocks noGrp="1"/>
          </p:cNvSpPr>
          <p:nvPr>
            <p:ph idx="1"/>
          </p:nvPr>
        </p:nvSpPr>
        <p:spPr/>
        <p:txBody>
          <a:bodyPr>
            <a:normAutofit fontScale="62500" lnSpcReduction="20000"/>
          </a:bodyPr>
          <a:lstStyle/>
          <a:p>
            <a:pPr marL="0" indent="0">
              <a:buNone/>
            </a:pPr>
            <a:r>
              <a:rPr lang="el-GR" b="1" dirty="0"/>
              <a:t>Πόσο σημαντικό είναι για εσάς να λαμβάνετε ειδοποιήσεις για έκδοση του λογαριασμού του κινητού σας τηλεφώνου;</a:t>
            </a:r>
            <a:endParaRPr lang="el-GR" dirty="0"/>
          </a:p>
          <a:p>
            <a:r>
              <a:rPr lang="el-GR" dirty="0"/>
              <a:t>Καθόλου σημαντικό</a:t>
            </a:r>
          </a:p>
          <a:p>
            <a:r>
              <a:rPr lang="el-GR" dirty="0"/>
              <a:t>Λίγο σημαντικό</a:t>
            </a:r>
          </a:p>
          <a:p>
            <a:r>
              <a:rPr lang="el-GR" dirty="0"/>
              <a:t>Αδιάφορο</a:t>
            </a:r>
          </a:p>
          <a:p>
            <a:r>
              <a:rPr lang="el-GR" dirty="0"/>
              <a:t>Αρκετά σημαντικό</a:t>
            </a:r>
          </a:p>
          <a:p>
            <a:r>
              <a:rPr lang="el-GR" dirty="0"/>
              <a:t>Πολύ σημαντικό</a:t>
            </a:r>
          </a:p>
          <a:p>
            <a:pPr marL="0" indent="0">
              <a:buNone/>
            </a:pPr>
            <a:r>
              <a:rPr lang="el-GR" dirty="0"/>
              <a:t> </a:t>
            </a:r>
          </a:p>
          <a:p>
            <a:pPr marL="0" indent="0">
              <a:buNone/>
            </a:pPr>
            <a:r>
              <a:rPr lang="el-GR" b="1" dirty="0"/>
              <a:t>Παρακαλούμε δηλώστε πόσο σημαντική ιδιότητα θεωρείτε, το να είναι ένα Πληροφοριακό Σύστημα ηλεκτρονικής διακυβέρνησης, εύκολο στη χρήση.</a:t>
            </a:r>
            <a:endParaRPr lang="el-GR" dirty="0"/>
          </a:p>
          <a:p>
            <a:r>
              <a:rPr lang="el-GR" dirty="0"/>
              <a:t>Καθόλου</a:t>
            </a:r>
          </a:p>
          <a:p>
            <a:r>
              <a:rPr lang="el-GR" dirty="0"/>
              <a:t>Λίγο</a:t>
            </a:r>
          </a:p>
          <a:p>
            <a:r>
              <a:rPr lang="el-GR" dirty="0"/>
              <a:t>Αρκετά</a:t>
            </a:r>
          </a:p>
          <a:p>
            <a:r>
              <a:rPr lang="el-GR" dirty="0"/>
              <a:t>Πολύ</a:t>
            </a:r>
          </a:p>
          <a:p>
            <a:r>
              <a:rPr lang="el-GR" dirty="0"/>
              <a:t>Πάρα πολύ</a:t>
            </a:r>
          </a:p>
          <a:p>
            <a:pPr marL="0" indent="0">
              <a:buNone/>
            </a:pPr>
            <a:endParaRPr lang="el-GR" dirty="0"/>
          </a:p>
        </p:txBody>
      </p:sp>
    </p:spTree>
    <p:extLst>
      <p:ext uri="{BB962C8B-B14F-4D97-AF65-F5344CB8AC3E}">
        <p14:creationId xmlns:p14="http://schemas.microsoft.com/office/powerpoint/2010/main" xmlns="" val="1594837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Παράδειγμα</a:t>
            </a:r>
          </a:p>
        </p:txBody>
      </p:sp>
      <p:sp>
        <p:nvSpPr>
          <p:cNvPr id="3" name="Θέση περιεχομένου 2"/>
          <p:cNvSpPr>
            <a:spLocks noGrp="1"/>
          </p:cNvSpPr>
          <p:nvPr>
            <p:ph idx="1"/>
          </p:nvPr>
        </p:nvSpPr>
        <p:spPr/>
        <p:txBody>
          <a:bodyPr>
            <a:normAutofit fontScale="77500" lnSpcReduction="20000"/>
          </a:bodyPr>
          <a:lstStyle/>
          <a:p>
            <a:pPr marL="0" indent="0">
              <a:buNone/>
            </a:pPr>
            <a:r>
              <a:rPr lang="el-GR" b="1" dirty="0"/>
              <a:t>Στην κλίμακα από το 1 έως το 7, όπου το 1 δηλώνει το απολύτως μη σημαντικό και το 7 το απολύτως σημαντικό, σας παρακαλώ βαθμολογήστε πόσο σημαντικό είναι για εσάς να λαμβάνετε ειδοποιήσεις για έκδοση του λογαριασμού του κινητού σας τηλεφώνου.</a:t>
            </a:r>
            <a:endParaRPr lang="el-GR" dirty="0"/>
          </a:p>
          <a:p>
            <a:pPr lvl="0"/>
            <a:r>
              <a:rPr lang="el-GR" dirty="0"/>
              <a:t>1 απολύτως μη σημαντικό</a:t>
            </a:r>
          </a:p>
          <a:p>
            <a:pPr lvl="0"/>
            <a:r>
              <a:rPr lang="en-US" dirty="0"/>
              <a:t>2</a:t>
            </a:r>
            <a:endParaRPr lang="el-GR" dirty="0"/>
          </a:p>
          <a:p>
            <a:pPr lvl="0"/>
            <a:r>
              <a:rPr lang="el-GR" dirty="0"/>
              <a:t>3 </a:t>
            </a:r>
          </a:p>
          <a:p>
            <a:pPr lvl="0"/>
            <a:r>
              <a:rPr lang="el-GR" dirty="0"/>
              <a:t>4 </a:t>
            </a:r>
          </a:p>
          <a:p>
            <a:pPr lvl="0"/>
            <a:r>
              <a:rPr lang="el-GR" dirty="0"/>
              <a:t>5 </a:t>
            </a:r>
          </a:p>
          <a:p>
            <a:pPr lvl="0"/>
            <a:r>
              <a:rPr lang="el-GR" dirty="0"/>
              <a:t>6 </a:t>
            </a:r>
          </a:p>
          <a:p>
            <a:pPr lvl="0"/>
            <a:r>
              <a:rPr lang="en-US" dirty="0"/>
              <a:t>7 </a:t>
            </a:r>
            <a:r>
              <a:rPr lang="el-GR" dirty="0"/>
              <a:t>απολύτως σημαντικό</a:t>
            </a:r>
          </a:p>
          <a:p>
            <a:pPr marL="0" indent="0">
              <a:buNone/>
            </a:pPr>
            <a:endParaRPr lang="el-GR" dirty="0"/>
          </a:p>
        </p:txBody>
      </p:sp>
    </p:spTree>
    <p:extLst>
      <p:ext uri="{BB962C8B-B14F-4D97-AF65-F5344CB8AC3E}">
        <p14:creationId xmlns:p14="http://schemas.microsoft.com/office/powerpoint/2010/main" xmlns="" val="23932345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smtClean="0"/>
              <a:t>Ενδιαφέρον</a:t>
            </a:r>
            <a:endParaRPr lang="el-GR" b="1"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xmlns="" val="2106704825"/>
              </p:ext>
            </p:extLst>
          </p:nvPr>
        </p:nvGraphicFramePr>
        <p:xfrm>
          <a:off x="2915816" y="2852936"/>
          <a:ext cx="3240360" cy="1645920"/>
        </p:xfrm>
        <a:graphic>
          <a:graphicData uri="http://schemas.openxmlformats.org/drawingml/2006/table">
            <a:tbl>
              <a:tblPr>
                <a:tableStyleId>{5C22544A-7EE6-4342-B048-85BDC9FD1C3A}</a:tableStyleId>
              </a:tblPr>
              <a:tblGrid>
                <a:gridCol w="2192429"/>
                <a:gridCol w="1047931"/>
              </a:tblGrid>
              <a:tr h="0">
                <a:tc>
                  <a:txBody>
                    <a:bodyPr/>
                    <a:lstStyle/>
                    <a:p>
                      <a:pPr>
                        <a:lnSpc>
                          <a:spcPct val="150000"/>
                        </a:lnSpc>
                        <a:spcAft>
                          <a:spcPts val="0"/>
                        </a:spcAft>
                      </a:pPr>
                      <a:r>
                        <a:rPr lang="el-GR" sz="1800" dirty="0">
                          <a:effectLst/>
                        </a:rPr>
                        <a:t>Πολύ</a:t>
                      </a:r>
                      <a:endParaRPr lang="el-GR" sz="1800" dirty="0">
                        <a:effectLst/>
                        <a:latin typeface="Athens"/>
                        <a:ea typeface="Athens"/>
                        <a:cs typeface="Times New Roman"/>
                      </a:endParaRPr>
                    </a:p>
                  </a:txBody>
                  <a:tcPr marL="68580" marR="68580" marT="0" marB="0"/>
                </a:tc>
                <a:tc>
                  <a:txBody>
                    <a:bodyPr/>
                    <a:lstStyle/>
                    <a:p>
                      <a:pPr>
                        <a:lnSpc>
                          <a:spcPct val="150000"/>
                        </a:lnSpc>
                        <a:spcAft>
                          <a:spcPts val="0"/>
                        </a:spcAft>
                      </a:pPr>
                      <a:r>
                        <a:rPr lang="el-GR" sz="1800" dirty="0">
                          <a:effectLst/>
                          <a:sym typeface="Wingdings"/>
                        </a:rPr>
                        <a:t></a:t>
                      </a:r>
                      <a:endParaRPr lang="el-GR" sz="1800" dirty="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800" dirty="0">
                          <a:effectLst/>
                        </a:rPr>
                        <a:t>Αρκετά</a:t>
                      </a:r>
                      <a:endParaRPr lang="el-GR" sz="1800" dirty="0">
                        <a:effectLst/>
                        <a:latin typeface="Athens"/>
                        <a:ea typeface="Athens"/>
                        <a:cs typeface="Times New Roman"/>
                      </a:endParaRPr>
                    </a:p>
                  </a:txBody>
                  <a:tcPr marL="68580" marR="68580" marT="0" marB="0"/>
                </a:tc>
                <a:tc>
                  <a:txBody>
                    <a:bodyPr/>
                    <a:lstStyle/>
                    <a:p>
                      <a:pPr>
                        <a:lnSpc>
                          <a:spcPct val="150000"/>
                        </a:lnSpc>
                        <a:spcAft>
                          <a:spcPts val="0"/>
                        </a:spcAft>
                      </a:pPr>
                      <a:r>
                        <a:rPr lang="el-GR" sz="1800" dirty="0">
                          <a:effectLst/>
                          <a:sym typeface="Wingdings"/>
                        </a:rPr>
                        <a:t></a:t>
                      </a:r>
                      <a:endParaRPr lang="el-GR" sz="1800" dirty="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800">
                          <a:effectLst/>
                        </a:rPr>
                        <a:t>Λίγο</a:t>
                      </a:r>
                      <a:endParaRPr lang="el-GR" sz="1800">
                        <a:effectLst/>
                        <a:latin typeface="Athens"/>
                        <a:ea typeface="Athens"/>
                        <a:cs typeface="Times New Roman"/>
                      </a:endParaRPr>
                    </a:p>
                  </a:txBody>
                  <a:tcPr marL="68580" marR="68580" marT="0" marB="0"/>
                </a:tc>
                <a:tc>
                  <a:txBody>
                    <a:bodyPr/>
                    <a:lstStyle/>
                    <a:p>
                      <a:pPr>
                        <a:lnSpc>
                          <a:spcPct val="150000"/>
                        </a:lnSpc>
                        <a:spcAft>
                          <a:spcPts val="0"/>
                        </a:spcAft>
                      </a:pPr>
                      <a:r>
                        <a:rPr lang="el-GR" sz="1800" dirty="0">
                          <a:effectLst/>
                          <a:sym typeface="Wingdings"/>
                        </a:rPr>
                        <a:t></a:t>
                      </a:r>
                      <a:endParaRPr lang="el-GR" sz="1800" dirty="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800">
                          <a:effectLst/>
                        </a:rPr>
                        <a:t>Καθόλου</a:t>
                      </a:r>
                      <a:endParaRPr lang="el-GR" sz="1800">
                        <a:effectLst/>
                        <a:latin typeface="Athens"/>
                        <a:ea typeface="Athens"/>
                        <a:cs typeface="Times New Roman"/>
                      </a:endParaRPr>
                    </a:p>
                  </a:txBody>
                  <a:tcPr marL="68580" marR="68580" marT="0" marB="0"/>
                </a:tc>
                <a:tc>
                  <a:txBody>
                    <a:bodyPr/>
                    <a:lstStyle/>
                    <a:p>
                      <a:pPr>
                        <a:lnSpc>
                          <a:spcPct val="150000"/>
                        </a:lnSpc>
                        <a:spcAft>
                          <a:spcPts val="0"/>
                        </a:spcAft>
                      </a:pPr>
                      <a:r>
                        <a:rPr lang="el-GR" sz="1800" dirty="0">
                          <a:effectLst/>
                          <a:sym typeface="Wingdings"/>
                        </a:rPr>
                        <a:t></a:t>
                      </a:r>
                      <a:endParaRPr lang="el-GR" sz="1800" dirty="0">
                        <a:effectLst/>
                        <a:latin typeface="Athens"/>
                        <a:ea typeface="Athens"/>
                        <a:cs typeface="Times New Roman"/>
                      </a:endParaRPr>
                    </a:p>
                  </a:txBody>
                  <a:tcPr marL="68580" marR="68580" marT="0" marB="0"/>
                </a:tc>
              </a:tr>
            </a:tbl>
          </a:graphicData>
        </a:graphic>
      </p:graphicFrame>
      <p:sp>
        <p:nvSpPr>
          <p:cNvPr id="5" name="Rectangle 1"/>
          <p:cNvSpPr>
            <a:spLocks noChangeArrowheads="1"/>
          </p:cNvSpPr>
          <p:nvPr/>
        </p:nvSpPr>
        <p:spPr bwMode="auto">
          <a:xfrm>
            <a:off x="2448287" y="1811922"/>
            <a:ext cx="3860352"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altLang="el-GR" b="1" i="0" u="none" strike="noStrike" cap="none" normalizeH="0" baseline="0" dirty="0" smtClean="0">
                <a:ln>
                  <a:noFill/>
                </a:ln>
                <a:solidFill>
                  <a:schemeClr val="tx1"/>
                </a:solidFill>
                <a:effectLst/>
                <a:latin typeface="Times New Roman" pitchFamily="18" charset="0"/>
                <a:ea typeface="Athens"/>
                <a:cs typeface="Times New Roman" pitchFamily="18" charset="0"/>
              </a:rPr>
              <a:t>Πόσο ενδιαφέρεστε για την πολιτική;</a:t>
            </a:r>
            <a:endParaRPr kumimoji="0" lang="el-GR" altLang="el-GR" sz="11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l-GR" altLang="el-GR" sz="18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xmlns="" val="4083436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smtClean="0"/>
              <a:t>Ικανοποίηση</a:t>
            </a:r>
            <a:endParaRPr lang="el-GR" dirty="0"/>
          </a:p>
        </p:txBody>
      </p:sp>
      <p:sp>
        <p:nvSpPr>
          <p:cNvPr id="3" name="Θέση περιεχομένου 2"/>
          <p:cNvSpPr>
            <a:spLocks noGrp="1"/>
          </p:cNvSpPr>
          <p:nvPr>
            <p:ph idx="1"/>
          </p:nvPr>
        </p:nvSpPr>
        <p:spPr/>
        <p:txBody>
          <a:bodyPr>
            <a:normAutofit fontScale="47500" lnSpcReduction="20000"/>
          </a:bodyPr>
          <a:lstStyle/>
          <a:p>
            <a:pPr marL="0" indent="0">
              <a:buNone/>
            </a:pPr>
            <a:r>
              <a:rPr lang="el-GR" b="1" dirty="0"/>
              <a:t>Παρακαλώ δηλώστε πόσο ικανοποιημένος/η είστε από την ποιότητα των παρεχόμενων υπηρεσιών</a:t>
            </a:r>
            <a:endParaRPr lang="el-GR" dirty="0"/>
          </a:p>
          <a:p>
            <a:pPr lvl="0"/>
            <a:endParaRPr lang="el-GR" dirty="0" smtClean="0"/>
          </a:p>
          <a:p>
            <a:pPr lvl="0"/>
            <a:r>
              <a:rPr lang="el-GR" dirty="0" smtClean="0"/>
              <a:t>Καθόλου </a:t>
            </a:r>
            <a:r>
              <a:rPr lang="el-GR" dirty="0"/>
              <a:t>ικανοποιημένος</a:t>
            </a:r>
          </a:p>
          <a:p>
            <a:pPr lvl="0"/>
            <a:r>
              <a:rPr lang="el-GR" dirty="0"/>
              <a:t>Ελάχιστα ικανοποιημένος</a:t>
            </a:r>
          </a:p>
          <a:p>
            <a:pPr lvl="0"/>
            <a:r>
              <a:rPr lang="el-GR" dirty="0"/>
              <a:t>Μέτρια ικανοποιημένος</a:t>
            </a:r>
          </a:p>
          <a:p>
            <a:pPr lvl="0"/>
            <a:r>
              <a:rPr lang="el-GR" dirty="0"/>
              <a:t>Πολύ ικανοποιημένος</a:t>
            </a:r>
          </a:p>
          <a:p>
            <a:pPr lvl="0"/>
            <a:r>
              <a:rPr lang="el-GR" dirty="0"/>
              <a:t>Απόλυτα </a:t>
            </a:r>
            <a:r>
              <a:rPr lang="el-GR" dirty="0" smtClean="0"/>
              <a:t>ικανοποιημένος</a:t>
            </a:r>
            <a:endParaRPr lang="en-US" dirty="0" smtClean="0"/>
          </a:p>
          <a:p>
            <a:endParaRPr lang="en-US" dirty="0"/>
          </a:p>
          <a:p>
            <a:pPr marL="0" indent="0">
              <a:buNone/>
            </a:pPr>
            <a:r>
              <a:rPr lang="el-GR" b="1" dirty="0"/>
              <a:t>Παρακαλώ δηλώστε πόσο ευχαριστημένος/η είστε από την ποιότητα των παρεχόμενων υπηρεσιών</a:t>
            </a:r>
            <a:endParaRPr lang="el-GR" dirty="0"/>
          </a:p>
          <a:p>
            <a:endParaRPr lang="el-GR" dirty="0"/>
          </a:p>
          <a:p>
            <a:pPr lvl="0"/>
            <a:r>
              <a:rPr lang="el-GR" dirty="0"/>
              <a:t>Απόλυτα δυσαρεστημένος/η</a:t>
            </a:r>
          </a:p>
          <a:p>
            <a:pPr lvl="0"/>
            <a:r>
              <a:rPr lang="el-GR" dirty="0"/>
              <a:t>Αρκετά δυσαρεστημένος/η</a:t>
            </a:r>
          </a:p>
          <a:p>
            <a:pPr lvl="0"/>
            <a:r>
              <a:rPr lang="el-GR" dirty="0"/>
              <a:t>Λίγο δυσαρεστημένος/η</a:t>
            </a:r>
          </a:p>
          <a:p>
            <a:pPr lvl="0"/>
            <a:r>
              <a:rPr lang="el-GR" dirty="0"/>
              <a:t>Ούτε ευχαριστημένος/η ούτε δυσαρεστημένος/η</a:t>
            </a:r>
          </a:p>
          <a:p>
            <a:pPr lvl="0"/>
            <a:r>
              <a:rPr lang="el-GR" dirty="0"/>
              <a:t>Λίγο ευχαριστημένος/η</a:t>
            </a:r>
          </a:p>
          <a:p>
            <a:pPr lvl="0"/>
            <a:r>
              <a:rPr lang="el-GR" dirty="0"/>
              <a:t>Αρκετά ευχαριστημένος/η</a:t>
            </a:r>
          </a:p>
          <a:p>
            <a:pPr lvl="0"/>
            <a:r>
              <a:rPr lang="el-GR" dirty="0"/>
              <a:t>Απόλυτα ευχαριστημένος/η</a:t>
            </a:r>
          </a:p>
          <a:p>
            <a:endParaRPr lang="el-GR" dirty="0"/>
          </a:p>
        </p:txBody>
      </p:sp>
    </p:spTree>
    <p:extLst>
      <p:ext uri="{BB962C8B-B14F-4D97-AF65-F5344CB8AC3E}">
        <p14:creationId xmlns:p14="http://schemas.microsoft.com/office/powerpoint/2010/main" xmlns="" val="15768098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Παράδειγμα</a:t>
            </a:r>
            <a:endParaRPr lang="el-GR"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xmlns="" val="4201482820"/>
              </p:ext>
            </p:extLst>
          </p:nvPr>
        </p:nvGraphicFramePr>
        <p:xfrm>
          <a:off x="1115616" y="2491581"/>
          <a:ext cx="6984776" cy="3657600"/>
        </p:xfrm>
        <a:graphic>
          <a:graphicData uri="http://schemas.openxmlformats.org/drawingml/2006/table">
            <a:tbl>
              <a:tblPr>
                <a:tableStyleId>{5C22544A-7EE6-4342-B048-85BDC9FD1C3A}</a:tableStyleId>
              </a:tblPr>
              <a:tblGrid>
                <a:gridCol w="3519914"/>
                <a:gridCol w="755890"/>
                <a:gridCol w="937654"/>
                <a:gridCol w="699963"/>
                <a:gridCol w="1071355"/>
              </a:tblGrid>
              <a:tr h="0">
                <a:tc>
                  <a:txBody>
                    <a:bodyPr/>
                    <a:lstStyle/>
                    <a:p>
                      <a:pPr>
                        <a:lnSpc>
                          <a:spcPct val="150000"/>
                        </a:lnSpc>
                        <a:spcAft>
                          <a:spcPts val="0"/>
                        </a:spcAft>
                      </a:pPr>
                      <a:r>
                        <a:rPr lang="el-GR" sz="1600" dirty="0">
                          <a:effectLst/>
                        </a:rPr>
                        <a:t> </a:t>
                      </a:r>
                      <a:endParaRPr lang="el-GR" sz="16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rPr>
                        <a:t>Πολύ</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rPr>
                        <a:t>Αρκετά</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rPr>
                        <a:t>Λίγο</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rPr>
                        <a:t>Καθόλου</a:t>
                      </a:r>
                      <a:endParaRPr lang="el-GR" sz="160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600">
                          <a:effectLst/>
                        </a:rPr>
                        <a:t>Περιβάλλον </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dirty="0">
                          <a:effectLst/>
                          <a:sym typeface="Wingdings"/>
                        </a:rPr>
                        <a:t></a:t>
                      </a:r>
                      <a:endParaRPr lang="el-GR" sz="16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600">
                          <a:effectLst/>
                        </a:rPr>
                        <a:t>Υγεία</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dirty="0">
                          <a:effectLst/>
                          <a:sym typeface="Wingdings"/>
                        </a:rPr>
                        <a:t></a:t>
                      </a:r>
                      <a:endParaRPr lang="el-GR" sz="16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dirty="0">
                          <a:effectLst/>
                          <a:sym typeface="Wingdings"/>
                        </a:rPr>
                        <a:t></a:t>
                      </a:r>
                      <a:endParaRPr lang="el-GR" sz="16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dirty="0">
                          <a:effectLst/>
                          <a:sym typeface="Wingdings"/>
                        </a:rPr>
                        <a:t></a:t>
                      </a:r>
                      <a:endParaRPr lang="el-GR" sz="1600" dirty="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600">
                          <a:effectLst/>
                        </a:rPr>
                        <a:t>Αστυνομία και ασφάλεια των πολιτών</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dirty="0">
                          <a:effectLst/>
                          <a:sym typeface="Wingdings"/>
                        </a:rPr>
                        <a:t></a:t>
                      </a:r>
                      <a:endParaRPr lang="el-GR" sz="1600" dirty="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600">
                          <a:effectLst/>
                        </a:rPr>
                        <a:t>Εκπαίδευση </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dirty="0">
                          <a:effectLst/>
                          <a:sym typeface="Wingdings"/>
                        </a:rPr>
                        <a:t></a:t>
                      </a:r>
                      <a:endParaRPr lang="el-GR" sz="1600" dirty="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600">
                          <a:effectLst/>
                        </a:rPr>
                        <a:t>Άμυνα</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dirty="0">
                          <a:effectLst/>
                          <a:sym typeface="Wingdings"/>
                        </a:rPr>
                        <a:t></a:t>
                      </a:r>
                      <a:endParaRPr lang="el-GR" sz="1600" dirty="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600">
                          <a:effectLst/>
                        </a:rPr>
                        <a:t>Εξωτερική πολιτική</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dirty="0">
                          <a:effectLst/>
                          <a:sym typeface="Wingdings"/>
                        </a:rPr>
                        <a:t></a:t>
                      </a:r>
                      <a:endParaRPr lang="el-GR" sz="1600" dirty="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600">
                          <a:effectLst/>
                        </a:rPr>
                        <a:t>Συντάξεις</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dirty="0">
                          <a:effectLst/>
                          <a:sym typeface="Wingdings"/>
                        </a:rPr>
                        <a:t></a:t>
                      </a:r>
                      <a:endParaRPr lang="el-GR" sz="1600" dirty="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600">
                          <a:effectLst/>
                        </a:rPr>
                        <a:t>Ανεργία</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dirty="0">
                          <a:effectLst/>
                          <a:sym typeface="Wingdings"/>
                        </a:rPr>
                        <a:t></a:t>
                      </a:r>
                      <a:endParaRPr lang="el-GR" sz="1600" dirty="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600">
                          <a:effectLst/>
                        </a:rPr>
                        <a:t>Πολιτισμός</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dirty="0">
                          <a:effectLst/>
                          <a:sym typeface="Wingdings"/>
                        </a:rPr>
                        <a:t></a:t>
                      </a:r>
                      <a:endParaRPr lang="el-GR" sz="1600" dirty="0">
                        <a:effectLst/>
                        <a:latin typeface="Athens"/>
                        <a:ea typeface="Athens"/>
                        <a:cs typeface="Times New Roman"/>
                      </a:endParaRPr>
                    </a:p>
                  </a:txBody>
                  <a:tcPr marL="68580" marR="68580" marT="0" marB="0"/>
                </a:tc>
              </a:tr>
            </a:tbl>
          </a:graphicData>
        </a:graphic>
      </p:graphicFrame>
      <p:sp>
        <p:nvSpPr>
          <p:cNvPr id="5" name="Rectangle 1"/>
          <p:cNvSpPr>
            <a:spLocks noChangeArrowheads="1"/>
          </p:cNvSpPr>
          <p:nvPr/>
        </p:nvSpPr>
        <p:spPr bwMode="auto">
          <a:xfrm>
            <a:off x="755576" y="1657926"/>
            <a:ext cx="7080015" cy="830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altLang="el-GR" sz="1400" b="1" i="0" u="none" strike="noStrike" cap="none" normalizeH="0" baseline="0" dirty="0" smtClean="0">
                <a:ln>
                  <a:noFill/>
                </a:ln>
                <a:solidFill>
                  <a:schemeClr val="tx1"/>
                </a:solidFill>
                <a:effectLst/>
                <a:latin typeface="Times New Roman" pitchFamily="18" charset="0"/>
                <a:ea typeface="Athens" charset="-95"/>
                <a:cs typeface="Times New Roman" pitchFamily="18" charset="0"/>
              </a:rPr>
              <a:t>Ο παρακάτω κατάλογος περιλαμβάνει θέματα με τα οποία ασχολείται η κυβέρνηση. </a:t>
            </a:r>
          </a:p>
          <a:p>
            <a:pPr marL="0" marR="0" lvl="0" indent="0" algn="l" defTabSz="914400" rtl="0" eaLnBrk="1" fontAlgn="base" latinLnBrk="0" hangingPunct="1">
              <a:lnSpc>
                <a:spcPct val="100000"/>
              </a:lnSpc>
              <a:spcBef>
                <a:spcPct val="0"/>
              </a:spcBef>
              <a:spcAft>
                <a:spcPct val="0"/>
              </a:spcAft>
              <a:buClrTx/>
              <a:buSzTx/>
              <a:buFontTx/>
              <a:buNone/>
              <a:tabLst/>
            </a:pPr>
            <a:r>
              <a:rPr kumimoji="0" lang="el-GR" altLang="el-GR" sz="1400" b="1" i="0" u="none" strike="noStrike" cap="none" normalizeH="0" baseline="0" dirty="0" smtClean="0">
                <a:ln>
                  <a:noFill/>
                </a:ln>
                <a:solidFill>
                  <a:schemeClr val="tx1"/>
                </a:solidFill>
                <a:effectLst/>
                <a:latin typeface="Times New Roman" pitchFamily="18" charset="0"/>
                <a:ea typeface="Athens" charset="-95"/>
                <a:cs typeface="Times New Roman" pitchFamily="18" charset="0"/>
              </a:rPr>
              <a:t>Παρακαλούμε δηλώστε τον βαθμό ικανοποίησής σας από τον τρόπο που τα αντιμετωπίζει:</a:t>
            </a:r>
            <a:endParaRPr kumimoji="0" lang="el-GR" altLang="el-GR"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l-GR" altLang="el-GR" sz="20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xmlns="" val="15329046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smtClean="0"/>
              <a:t>Συχνότητα</a:t>
            </a:r>
            <a:endParaRPr lang="el-GR" b="1" dirty="0"/>
          </a:p>
        </p:txBody>
      </p:sp>
      <p:sp>
        <p:nvSpPr>
          <p:cNvPr id="3" name="Θέση περιεχομένου 2"/>
          <p:cNvSpPr>
            <a:spLocks noGrp="1"/>
          </p:cNvSpPr>
          <p:nvPr>
            <p:ph idx="1"/>
          </p:nvPr>
        </p:nvSpPr>
        <p:spPr/>
        <p:txBody>
          <a:bodyPr>
            <a:normAutofit fontScale="70000" lnSpcReduction="20000"/>
          </a:bodyPr>
          <a:lstStyle/>
          <a:p>
            <a:pPr marL="0" indent="0">
              <a:buNone/>
            </a:pPr>
            <a:r>
              <a:rPr lang="el-GR" b="1" dirty="0"/>
              <a:t>Πόσο συχνά συμμετέχετε σε πολιτικές συζητήσεις</a:t>
            </a:r>
            <a:endParaRPr lang="el-GR" dirty="0"/>
          </a:p>
          <a:p>
            <a:pPr lvl="0"/>
            <a:r>
              <a:rPr lang="el-GR" dirty="0"/>
              <a:t>ποτέ</a:t>
            </a:r>
          </a:p>
          <a:p>
            <a:pPr lvl="0"/>
            <a:r>
              <a:rPr lang="el-GR" dirty="0"/>
              <a:t>σπάνια</a:t>
            </a:r>
          </a:p>
          <a:p>
            <a:pPr lvl="0"/>
            <a:r>
              <a:rPr lang="el-GR" dirty="0"/>
              <a:t>μερικές φορές</a:t>
            </a:r>
          </a:p>
          <a:p>
            <a:pPr lvl="0"/>
            <a:r>
              <a:rPr lang="el-GR" dirty="0"/>
              <a:t>συχνά</a:t>
            </a:r>
          </a:p>
          <a:p>
            <a:pPr lvl="0"/>
            <a:r>
              <a:rPr lang="el-GR" dirty="0"/>
              <a:t>πολύ συχνά</a:t>
            </a:r>
          </a:p>
          <a:p>
            <a:endParaRPr lang="el-GR" dirty="0"/>
          </a:p>
          <a:p>
            <a:pPr marL="0" indent="0">
              <a:buNone/>
            </a:pPr>
            <a:r>
              <a:rPr lang="el-GR" b="1" dirty="0"/>
              <a:t>Πόσο συχνά ενημερώνεστε για ειδήσεις στο διαδίκτυο; </a:t>
            </a:r>
            <a:endParaRPr lang="el-GR" dirty="0"/>
          </a:p>
          <a:p>
            <a:pPr lvl="0"/>
            <a:r>
              <a:rPr lang="el-GR" dirty="0"/>
              <a:t>ποτέ </a:t>
            </a:r>
          </a:p>
          <a:p>
            <a:pPr lvl="0"/>
            <a:r>
              <a:rPr lang="el-GR" dirty="0"/>
              <a:t>Μια φορά ή δύο φορές το εξάμηνο </a:t>
            </a:r>
          </a:p>
          <a:p>
            <a:pPr lvl="0"/>
            <a:r>
              <a:rPr lang="el-GR" dirty="0"/>
              <a:t>Μια ή δυο φορές το μήνα </a:t>
            </a:r>
          </a:p>
          <a:p>
            <a:pPr lvl="0"/>
            <a:r>
              <a:rPr lang="el-GR" dirty="0"/>
              <a:t>Μια φορά ή δυο φορές την εβδομάδα</a:t>
            </a:r>
          </a:p>
          <a:p>
            <a:pPr lvl="0"/>
            <a:r>
              <a:rPr lang="el-GR" dirty="0"/>
              <a:t>Περισσότερο από δυο φορές την εβδομάδα </a:t>
            </a:r>
          </a:p>
          <a:p>
            <a:pPr marL="0" indent="0">
              <a:buNone/>
            </a:pPr>
            <a:endParaRPr lang="el-GR" dirty="0"/>
          </a:p>
        </p:txBody>
      </p:sp>
    </p:spTree>
    <p:extLst>
      <p:ext uri="{BB962C8B-B14F-4D97-AF65-F5344CB8AC3E}">
        <p14:creationId xmlns:p14="http://schemas.microsoft.com/office/powerpoint/2010/main" xmlns="" val="40034495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smtClean="0"/>
              <a:t>Συχνότητα</a:t>
            </a:r>
            <a:endParaRPr lang="el-GR" b="1" dirty="0"/>
          </a:p>
        </p:txBody>
      </p:sp>
      <p:sp>
        <p:nvSpPr>
          <p:cNvPr id="3" name="Θέση περιεχομένου 2"/>
          <p:cNvSpPr>
            <a:spLocks noGrp="1"/>
          </p:cNvSpPr>
          <p:nvPr>
            <p:ph idx="1"/>
          </p:nvPr>
        </p:nvSpPr>
        <p:spPr/>
        <p:txBody>
          <a:bodyPr>
            <a:normAutofit fontScale="92500" lnSpcReduction="10000"/>
          </a:bodyPr>
          <a:lstStyle/>
          <a:p>
            <a:pPr marL="0" indent="0">
              <a:buNone/>
            </a:pPr>
            <a:r>
              <a:rPr lang="el-GR" b="1" dirty="0"/>
              <a:t>Πόσο συχνά χρησιμοποιείτε την κάρτα μέλους όταν ψωνίζετε από το σούπερ μάρκετ;</a:t>
            </a:r>
            <a:endParaRPr lang="el-GR" dirty="0"/>
          </a:p>
          <a:p>
            <a:pPr lvl="0"/>
            <a:r>
              <a:rPr lang="el-GR" dirty="0"/>
              <a:t>ποτέ</a:t>
            </a:r>
          </a:p>
          <a:p>
            <a:pPr lvl="0"/>
            <a:r>
              <a:rPr lang="el-GR" dirty="0"/>
              <a:t>σπάνια, σε περίπου 10% των αγορών μου</a:t>
            </a:r>
          </a:p>
          <a:p>
            <a:pPr lvl="0"/>
            <a:r>
              <a:rPr lang="el-GR" dirty="0"/>
              <a:t>περιστασιακά, σε περίπου 30% των αγορών μου</a:t>
            </a:r>
          </a:p>
          <a:p>
            <a:pPr lvl="0"/>
            <a:r>
              <a:rPr lang="el-GR" dirty="0"/>
              <a:t>μερικές φορές, σε περίπου 50% των αγορών μου</a:t>
            </a:r>
          </a:p>
          <a:p>
            <a:pPr lvl="0"/>
            <a:r>
              <a:rPr lang="el-GR" dirty="0"/>
              <a:t>συχνά, σε περίπου 70% των αγορών μου</a:t>
            </a:r>
          </a:p>
          <a:p>
            <a:pPr lvl="0"/>
            <a:r>
              <a:rPr lang="el-GR" dirty="0"/>
              <a:t>συνήθως, σε περίπου 90% των αγορών μου</a:t>
            </a:r>
          </a:p>
          <a:p>
            <a:pPr lvl="0"/>
            <a:r>
              <a:rPr lang="el-GR" dirty="0"/>
              <a:t>Κάθε φορά</a:t>
            </a:r>
          </a:p>
          <a:p>
            <a:pPr marL="0" indent="0">
              <a:buNone/>
            </a:pPr>
            <a:endParaRPr lang="el-GR" dirty="0"/>
          </a:p>
        </p:txBody>
      </p:sp>
    </p:spTree>
    <p:extLst>
      <p:ext uri="{BB962C8B-B14F-4D97-AF65-F5344CB8AC3E}">
        <p14:creationId xmlns:p14="http://schemas.microsoft.com/office/powerpoint/2010/main" xmlns="" val="369615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Δομημένα</a:t>
            </a:r>
            <a:r>
              <a:rPr lang="en-US" b="1" dirty="0" smtClean="0"/>
              <a:t> </a:t>
            </a:r>
            <a:r>
              <a:rPr lang="el-GR" b="1" dirty="0" smtClean="0"/>
              <a:t>ερωτηματολόγια </a:t>
            </a:r>
            <a:endParaRPr lang="el-GR" b="1" dirty="0"/>
          </a:p>
        </p:txBody>
      </p:sp>
      <p:sp>
        <p:nvSpPr>
          <p:cNvPr id="3" name="Θέση περιεχομένου 2"/>
          <p:cNvSpPr>
            <a:spLocks noGrp="1"/>
          </p:cNvSpPr>
          <p:nvPr>
            <p:ph idx="1"/>
          </p:nvPr>
        </p:nvSpPr>
        <p:spPr/>
        <p:txBody>
          <a:bodyPr>
            <a:normAutofit fontScale="92500" lnSpcReduction="10000"/>
          </a:bodyPr>
          <a:lstStyle/>
          <a:p>
            <a:r>
              <a:rPr lang="el-GR" dirty="0" smtClean="0"/>
              <a:t>Έχουν</a:t>
            </a:r>
            <a:r>
              <a:rPr lang="en-US" dirty="0" smtClean="0"/>
              <a:t> </a:t>
            </a:r>
            <a:r>
              <a:rPr lang="el-GR" dirty="0" smtClean="0"/>
              <a:t>αυστηρά </a:t>
            </a:r>
            <a:r>
              <a:rPr lang="el-GR" dirty="0"/>
              <a:t>καθορισμένη σειρά των γραπτών ερωτήσεων, συνήθως κλειστών, και δεν επιτρέπει στον ερευνητή-συνεντευκτή να την υπερβαίνει και να ρωτά τις ερωτήσεις με διαφορετική σειρά. </a:t>
            </a:r>
            <a:endParaRPr lang="el-GR" dirty="0" smtClean="0"/>
          </a:p>
          <a:p>
            <a:r>
              <a:rPr lang="el-GR" dirty="0" smtClean="0"/>
              <a:t>Είναι </a:t>
            </a:r>
            <a:r>
              <a:rPr lang="el-GR" dirty="0"/>
              <a:t>φανερό ότι δομημένα ερωτηματολόγια χρησιμοποιούνται σε ποσοτικές έρευνες πρόσωπο με πρόσωπο (</a:t>
            </a:r>
            <a:r>
              <a:rPr lang="el-GR" dirty="0" err="1"/>
              <a:t>face</a:t>
            </a:r>
            <a:r>
              <a:rPr lang="el-GR" dirty="0"/>
              <a:t> </a:t>
            </a:r>
            <a:r>
              <a:rPr lang="el-GR" dirty="0" err="1"/>
              <a:t>to</a:t>
            </a:r>
            <a:r>
              <a:rPr lang="el-GR" dirty="0"/>
              <a:t> </a:t>
            </a:r>
            <a:r>
              <a:rPr lang="el-GR" dirty="0" err="1"/>
              <a:t>face</a:t>
            </a:r>
            <a:r>
              <a:rPr lang="el-GR" dirty="0"/>
              <a:t>) καθώς και σε τηλεφωνικές έρευνες, ταχυδρομικές και </a:t>
            </a:r>
            <a:r>
              <a:rPr lang="el-GR" dirty="0" smtClean="0"/>
              <a:t>Διαδικτυακές. </a:t>
            </a:r>
            <a:endParaRPr lang="el-GR" dirty="0"/>
          </a:p>
        </p:txBody>
      </p:sp>
    </p:spTree>
    <p:extLst>
      <p:ext uri="{BB962C8B-B14F-4D97-AF65-F5344CB8AC3E}">
        <p14:creationId xmlns:p14="http://schemas.microsoft.com/office/powerpoint/2010/main" xmlns="" val="31033527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Αλήθεια/ισχύει κάτι</a:t>
            </a:r>
          </a:p>
        </p:txBody>
      </p:sp>
      <p:sp>
        <p:nvSpPr>
          <p:cNvPr id="3" name="Θέση περιεχομένου 2"/>
          <p:cNvSpPr>
            <a:spLocks noGrp="1"/>
          </p:cNvSpPr>
          <p:nvPr>
            <p:ph idx="1"/>
          </p:nvPr>
        </p:nvSpPr>
        <p:spPr/>
        <p:txBody>
          <a:bodyPr>
            <a:normAutofit fontScale="62500" lnSpcReduction="20000"/>
          </a:bodyPr>
          <a:lstStyle/>
          <a:p>
            <a:pPr marL="0" indent="0">
              <a:buNone/>
            </a:pPr>
            <a:r>
              <a:rPr lang="el-GR" b="1" dirty="0"/>
              <a:t>Παρακαλούμε απαντήστε κατά πόσο ισχύει το παρακάτω:</a:t>
            </a:r>
            <a:endParaRPr lang="el-GR" dirty="0"/>
          </a:p>
          <a:p>
            <a:pPr marL="0" indent="0">
              <a:buNone/>
            </a:pPr>
            <a:r>
              <a:rPr lang="el-GR" b="1" dirty="0"/>
              <a:t>Κατά τη διάρκεια των αγορών μου επηρεάζομαι από τη συμπεριφορά του πωλητή</a:t>
            </a:r>
            <a:endParaRPr lang="el-GR" dirty="0"/>
          </a:p>
          <a:p>
            <a:pPr lvl="0"/>
            <a:r>
              <a:rPr lang="el-GR" dirty="0"/>
              <a:t>Δεν ισχύει</a:t>
            </a:r>
          </a:p>
          <a:p>
            <a:pPr lvl="0"/>
            <a:r>
              <a:rPr lang="el-GR" dirty="0"/>
              <a:t>Δεν ισχύει και πολύ</a:t>
            </a:r>
          </a:p>
          <a:p>
            <a:pPr lvl="0"/>
            <a:r>
              <a:rPr lang="el-GR" dirty="0"/>
              <a:t>Μερικές φορές ισχύει</a:t>
            </a:r>
          </a:p>
          <a:p>
            <a:pPr lvl="0"/>
            <a:r>
              <a:rPr lang="el-GR" dirty="0"/>
              <a:t>Ισχύει </a:t>
            </a:r>
          </a:p>
          <a:p>
            <a:endParaRPr lang="el-GR" dirty="0"/>
          </a:p>
          <a:p>
            <a:pPr marL="0" indent="0">
              <a:buNone/>
            </a:pPr>
            <a:r>
              <a:rPr lang="el-GR" dirty="0"/>
              <a:t>Ή </a:t>
            </a:r>
          </a:p>
          <a:p>
            <a:pPr lvl="0"/>
            <a:r>
              <a:rPr lang="el-GR" dirty="0"/>
              <a:t>Σχεδόν πάντα ισχύει</a:t>
            </a:r>
          </a:p>
          <a:p>
            <a:pPr lvl="0"/>
            <a:r>
              <a:rPr lang="el-GR" dirty="0"/>
              <a:t>Συνήθως ισχύει</a:t>
            </a:r>
          </a:p>
          <a:p>
            <a:pPr lvl="0"/>
            <a:r>
              <a:rPr lang="el-GR" dirty="0"/>
              <a:t>Περιστασιακά ισχύει</a:t>
            </a:r>
          </a:p>
          <a:p>
            <a:pPr lvl="0"/>
            <a:r>
              <a:rPr lang="el-GR" dirty="0"/>
              <a:t>Συνήθως δεν ισχύει</a:t>
            </a:r>
          </a:p>
          <a:p>
            <a:pPr lvl="0"/>
            <a:r>
              <a:rPr lang="el-GR" dirty="0"/>
              <a:t>Σχεδόν ποτέ δεν ισχύει</a:t>
            </a:r>
          </a:p>
          <a:p>
            <a:endParaRPr lang="el-GR" dirty="0"/>
          </a:p>
        </p:txBody>
      </p:sp>
    </p:spTree>
    <p:extLst>
      <p:ext uri="{BB962C8B-B14F-4D97-AF65-F5344CB8AC3E}">
        <p14:creationId xmlns:p14="http://schemas.microsoft.com/office/powerpoint/2010/main" xmlns="" val="25138354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Σημαντικός </a:t>
            </a:r>
            <a:r>
              <a:rPr lang="el-GR" b="1" dirty="0" smtClean="0"/>
              <a:t>διαφορισμός</a:t>
            </a:r>
            <a:endParaRPr lang="el-GR" b="1" dirty="0"/>
          </a:p>
        </p:txBody>
      </p:sp>
      <p:sp>
        <p:nvSpPr>
          <p:cNvPr id="3" name="Θέση περιεχομένου 2"/>
          <p:cNvSpPr>
            <a:spLocks noGrp="1"/>
          </p:cNvSpPr>
          <p:nvPr>
            <p:ph idx="1"/>
          </p:nvPr>
        </p:nvSpPr>
        <p:spPr/>
        <p:txBody>
          <a:bodyPr>
            <a:normAutofit fontScale="62500" lnSpcReduction="20000"/>
          </a:bodyPr>
          <a:lstStyle/>
          <a:p>
            <a:r>
              <a:rPr lang="el-GR" dirty="0" smtClean="0"/>
              <a:t>Καταγράφει την </a:t>
            </a:r>
            <a:r>
              <a:rPr lang="el-GR" dirty="0"/>
              <a:t>απάντηση του ερωτώμενου σε ένα σημείο μιας πενταβάθμιας ή επταβάθμιας συνήθως κλίμακας, σπανιότερα </a:t>
            </a:r>
            <a:r>
              <a:rPr lang="el-GR" dirty="0" err="1"/>
              <a:t>δεκαβάθμιας</a:t>
            </a:r>
            <a:r>
              <a:rPr lang="el-GR" dirty="0"/>
              <a:t>. Τα δύο άκρα της κλίμακας τοποθετούνται οι δύο αντίθετοι όροι ενός δίπολου, που συνδέονται με μια υπό μελέτη ιδιότητα</a:t>
            </a:r>
            <a:r>
              <a:rPr lang="el-GR" dirty="0" smtClean="0"/>
              <a:t>.</a:t>
            </a:r>
            <a:endParaRPr lang="en-US" dirty="0" smtClean="0"/>
          </a:p>
          <a:p>
            <a:r>
              <a:rPr lang="el-GR" dirty="0"/>
              <a:t>Συχνά αποδίδεται σκορ 1,2,3,4,5,6,7 ή -3,-2,-1,0,1,2,3. Ένας βαθμός αποδίδεται σε κάθε θέση της κλίμακας. Ο σημαντικός διαφορισμός χρησιμοποιείται για:</a:t>
            </a:r>
          </a:p>
          <a:p>
            <a:pPr lvl="0"/>
            <a:r>
              <a:rPr lang="el-GR" dirty="0" smtClean="0"/>
              <a:t>Αξιολόγηση </a:t>
            </a:r>
            <a:endParaRPr lang="el-GR" dirty="0"/>
          </a:p>
          <a:p>
            <a:pPr marL="0" indent="0">
              <a:buNone/>
            </a:pPr>
            <a:r>
              <a:rPr lang="el-GR" dirty="0"/>
              <a:t>(καλό-</a:t>
            </a:r>
            <a:r>
              <a:rPr lang="el-GR" dirty="0" err="1"/>
              <a:t>κακ</a:t>
            </a:r>
            <a:r>
              <a:rPr lang="el-GR" dirty="0"/>
              <a:t>ό, θετικό-αρνητικό, ευχάριστο-δυσάρεστο, άχρηστο-πολύτιμο, βρόμικο-καθαρό)</a:t>
            </a:r>
          </a:p>
          <a:p>
            <a:pPr lvl="0"/>
            <a:r>
              <a:rPr lang="el-GR" dirty="0" smtClean="0"/>
              <a:t>Αντοχή-δύναμη </a:t>
            </a:r>
            <a:endParaRPr lang="el-GR" dirty="0"/>
          </a:p>
          <a:p>
            <a:pPr marL="0" indent="0">
              <a:buNone/>
            </a:pPr>
            <a:r>
              <a:rPr lang="el-GR" dirty="0"/>
              <a:t>(ανθεκτικό-μη ανθεκτικό, βαρύ-ελαφρύ, σκληρό-μαλακό, απλό-σύνθετο, εύκολο-δύσκολο)</a:t>
            </a:r>
          </a:p>
          <a:p>
            <a:pPr lvl="0"/>
            <a:r>
              <a:rPr lang="el-GR" dirty="0" smtClean="0"/>
              <a:t>Δραστηριότητα </a:t>
            </a:r>
            <a:endParaRPr lang="el-GR" dirty="0"/>
          </a:p>
          <a:p>
            <a:pPr marL="0" indent="0">
              <a:buNone/>
            </a:pPr>
            <a:r>
              <a:rPr lang="el-GR" dirty="0"/>
              <a:t>(ενεργητικό-παθητικόό, ανήσυχο-ήσυχο, γρήγορο-αργό, απαλό-έντονο, ήσυχο-θορυβώδες)</a:t>
            </a:r>
          </a:p>
          <a:p>
            <a:endParaRPr lang="el-GR" dirty="0"/>
          </a:p>
        </p:txBody>
      </p:sp>
    </p:spTree>
    <p:extLst>
      <p:ext uri="{BB962C8B-B14F-4D97-AF65-F5344CB8AC3E}">
        <p14:creationId xmlns:p14="http://schemas.microsoft.com/office/powerpoint/2010/main" xmlns="" val="361626205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Παράδειγμα</a:t>
            </a:r>
            <a:endParaRPr lang="el-GR" b="1" dirty="0"/>
          </a:p>
        </p:txBody>
      </p:sp>
      <p:sp>
        <p:nvSpPr>
          <p:cNvPr id="3" name="Θέση περιεχομένου 2"/>
          <p:cNvSpPr>
            <a:spLocks noGrp="1"/>
          </p:cNvSpPr>
          <p:nvPr>
            <p:ph idx="1"/>
          </p:nvPr>
        </p:nvSpPr>
        <p:spPr/>
        <p:txBody>
          <a:bodyPr>
            <a:normAutofit/>
          </a:bodyPr>
          <a:lstStyle/>
          <a:p>
            <a:pPr marL="0" indent="0">
              <a:buNone/>
            </a:pPr>
            <a:r>
              <a:rPr lang="el-GR" b="1" dirty="0"/>
              <a:t>Πώς θα περιγράφατε την εμπειρία σας από την πλοήγηση στον δικτυακό μας τόπο; </a:t>
            </a:r>
            <a:endParaRPr lang="el-GR" dirty="0"/>
          </a:p>
          <a:p>
            <a:endParaRPr lang="el-GR" dirty="0"/>
          </a:p>
          <a:p>
            <a:r>
              <a:rPr lang="el-GR" sz="1800" dirty="0"/>
              <a:t>συναρπαστική    	___ : ___ : ___ : ___ : ___ : ___ : ___  	ανούσια </a:t>
            </a:r>
          </a:p>
          <a:p>
            <a:r>
              <a:rPr lang="el-GR" sz="1800" dirty="0"/>
              <a:t>ενδιαφέρουσα 		___ : ___ : ___ : ___ : ___ : ___ : ___  	βαρετή</a:t>
            </a:r>
          </a:p>
          <a:p>
            <a:r>
              <a:rPr lang="el-GR" sz="1800" dirty="0"/>
              <a:t>απλή 			___ : ___ : ___ : ___ : ___ : ___ : ___ 	πολύπλοκη</a:t>
            </a:r>
          </a:p>
          <a:p>
            <a:r>
              <a:rPr lang="el-GR" sz="1800" dirty="0"/>
              <a:t>παθητική		___ : ___ : ___ : ___ : ___ : ___ : ___ 	ενεργητική</a:t>
            </a:r>
            <a:endParaRPr lang="el-GR" dirty="0"/>
          </a:p>
          <a:p>
            <a:pPr marL="0" indent="0">
              <a:buNone/>
            </a:pPr>
            <a:r>
              <a:rPr lang="el-GR" dirty="0"/>
              <a:t> </a:t>
            </a:r>
          </a:p>
          <a:p>
            <a:pPr marL="0" indent="0">
              <a:buNone/>
            </a:pPr>
            <a:endParaRPr lang="el-GR" dirty="0"/>
          </a:p>
        </p:txBody>
      </p:sp>
    </p:spTree>
    <p:extLst>
      <p:ext uri="{BB962C8B-B14F-4D97-AF65-F5344CB8AC3E}">
        <p14:creationId xmlns:p14="http://schemas.microsoft.com/office/powerpoint/2010/main" xmlns="" val="19100963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Κλίμακες </a:t>
            </a:r>
            <a:r>
              <a:rPr lang="en-US" b="1" dirty="0" err="1"/>
              <a:t>Stapel</a:t>
            </a:r>
            <a:endParaRPr lang="el-GR" b="1" dirty="0"/>
          </a:p>
        </p:txBody>
      </p:sp>
      <p:sp>
        <p:nvSpPr>
          <p:cNvPr id="3" name="Θέση περιεχομένου 2"/>
          <p:cNvSpPr>
            <a:spLocks noGrp="1"/>
          </p:cNvSpPr>
          <p:nvPr>
            <p:ph idx="1"/>
          </p:nvPr>
        </p:nvSpPr>
        <p:spPr/>
        <p:txBody>
          <a:bodyPr>
            <a:normAutofit fontScale="85000" lnSpcReduction="10000"/>
          </a:bodyPr>
          <a:lstStyle/>
          <a:p>
            <a:r>
              <a:rPr lang="el-GR" dirty="0"/>
              <a:t>Συχνά αντικαθιστά το σημαντικό </a:t>
            </a:r>
            <a:r>
              <a:rPr lang="el-GR" dirty="0" smtClean="0"/>
              <a:t>διαφορισμό.</a:t>
            </a:r>
          </a:p>
          <a:p>
            <a:r>
              <a:rPr lang="el-GR" dirty="0" smtClean="0"/>
              <a:t>Η </a:t>
            </a:r>
            <a:r>
              <a:rPr lang="el-GR" dirty="0"/>
              <a:t>κλίμακα αυτή δίνει τη δυνατότητα να επιλέξει ο ερωτώμενος ανάμεσα από μια σειρά θέσεων που κυμαίνονται από το απόλυτα αρνητικό μέχρι το απόλυτα θετικό. </a:t>
            </a:r>
            <a:endParaRPr lang="el-GR" dirty="0" smtClean="0"/>
          </a:p>
          <a:p>
            <a:r>
              <a:rPr lang="el-GR" dirty="0" smtClean="0"/>
              <a:t>Πρόκειται </a:t>
            </a:r>
            <a:r>
              <a:rPr lang="el-GR" dirty="0"/>
              <a:t>για μια μονοπολική κλίμακα με κατηγορίες διαβαθμισμένες από το -3 έως το +3 ή από το -5 έως το +5 : -3 -2 -1 +1 +2 +3 ή -5 -4 -3 -2 -1 +1 +2 +3 +4 +5. </a:t>
            </a:r>
            <a:endParaRPr lang="el-GR" dirty="0" smtClean="0"/>
          </a:p>
          <a:p>
            <a:r>
              <a:rPr lang="el-GR" dirty="0" smtClean="0"/>
              <a:t>Επιτρέπονται </a:t>
            </a:r>
            <a:r>
              <a:rPr lang="el-GR" dirty="0"/>
              <a:t>βεβαίως όλες οι ενδιάμεσες τιμές. Συχνά χρησιμοποιούνται κλίμακες από το –2 έως το 2. </a:t>
            </a:r>
            <a:endParaRPr lang="el-GR" dirty="0" smtClean="0"/>
          </a:p>
          <a:p>
            <a:r>
              <a:rPr lang="el-GR" dirty="0" smtClean="0"/>
              <a:t>Η </a:t>
            </a:r>
            <a:r>
              <a:rPr lang="el-GR" dirty="0"/>
              <a:t>τιμή 0 συχνά παραλείπεται.</a:t>
            </a:r>
          </a:p>
        </p:txBody>
      </p:sp>
    </p:spTree>
    <p:extLst>
      <p:ext uri="{BB962C8B-B14F-4D97-AF65-F5344CB8AC3E}">
        <p14:creationId xmlns:p14="http://schemas.microsoft.com/office/powerpoint/2010/main" xmlns="" val="25478710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Παράδειγμα</a:t>
            </a:r>
            <a:endParaRPr lang="el-GR" b="1"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xmlns="" val="1133278659"/>
              </p:ext>
            </p:extLst>
          </p:nvPr>
        </p:nvGraphicFramePr>
        <p:xfrm>
          <a:off x="2930207" y="2699861"/>
          <a:ext cx="3283585" cy="3291840"/>
        </p:xfrm>
        <a:graphic>
          <a:graphicData uri="http://schemas.openxmlformats.org/drawingml/2006/table">
            <a:tbl>
              <a:tblPr firstRow="1" firstCol="1" bandRow="1">
                <a:tableStyleId>{5C22544A-7EE6-4342-B048-85BDC9FD1C3A}</a:tableStyleId>
              </a:tblPr>
              <a:tblGrid>
                <a:gridCol w="3283585"/>
              </a:tblGrid>
              <a:tr h="200025">
                <a:tc>
                  <a:txBody>
                    <a:bodyPr/>
                    <a:lstStyle/>
                    <a:p>
                      <a:pPr algn="ctr">
                        <a:lnSpc>
                          <a:spcPct val="150000"/>
                        </a:lnSpc>
                        <a:spcAft>
                          <a:spcPts val="0"/>
                        </a:spcAft>
                      </a:pPr>
                      <a:r>
                        <a:rPr lang="el-GR" sz="1800" dirty="0">
                          <a:effectLst/>
                        </a:rPr>
                        <a:t>3</a:t>
                      </a:r>
                      <a:endParaRPr lang="el-GR" sz="1800" dirty="0">
                        <a:effectLst/>
                        <a:latin typeface="Athens"/>
                        <a:ea typeface="Athens"/>
                        <a:cs typeface="Times New Roman"/>
                      </a:endParaRPr>
                    </a:p>
                  </a:txBody>
                  <a:tcPr marL="68580" marR="68580" marT="0" marB="0" anchor="ctr"/>
                </a:tc>
              </a:tr>
              <a:tr h="200025">
                <a:tc>
                  <a:txBody>
                    <a:bodyPr/>
                    <a:lstStyle/>
                    <a:p>
                      <a:pPr algn="ctr">
                        <a:lnSpc>
                          <a:spcPct val="150000"/>
                        </a:lnSpc>
                        <a:spcAft>
                          <a:spcPts val="0"/>
                        </a:spcAft>
                      </a:pPr>
                      <a:r>
                        <a:rPr lang="el-GR" sz="1800" dirty="0">
                          <a:effectLst/>
                        </a:rPr>
                        <a:t>2</a:t>
                      </a:r>
                      <a:endParaRPr lang="el-GR" sz="1800" dirty="0">
                        <a:effectLst/>
                        <a:latin typeface="Athens"/>
                        <a:ea typeface="Athens"/>
                        <a:cs typeface="Times New Roman"/>
                      </a:endParaRPr>
                    </a:p>
                  </a:txBody>
                  <a:tcPr marL="68580" marR="68580" marT="0" marB="0" anchor="ctr"/>
                </a:tc>
              </a:tr>
              <a:tr h="200025">
                <a:tc>
                  <a:txBody>
                    <a:bodyPr/>
                    <a:lstStyle/>
                    <a:p>
                      <a:pPr algn="ctr">
                        <a:lnSpc>
                          <a:spcPct val="150000"/>
                        </a:lnSpc>
                        <a:spcAft>
                          <a:spcPts val="0"/>
                        </a:spcAft>
                      </a:pPr>
                      <a:r>
                        <a:rPr lang="el-GR" sz="1800" dirty="0">
                          <a:effectLst/>
                        </a:rPr>
                        <a:t>1</a:t>
                      </a:r>
                      <a:endParaRPr lang="el-GR" sz="1800" dirty="0">
                        <a:effectLst/>
                        <a:latin typeface="Athens"/>
                        <a:ea typeface="Athens"/>
                        <a:cs typeface="Times New Roman"/>
                      </a:endParaRPr>
                    </a:p>
                  </a:txBody>
                  <a:tcPr marL="68580" marR="68580" marT="0" marB="0" anchor="ctr"/>
                </a:tc>
              </a:tr>
              <a:tr h="680720">
                <a:tc>
                  <a:txBody>
                    <a:bodyPr/>
                    <a:lstStyle/>
                    <a:p>
                      <a:pPr algn="ctr">
                        <a:lnSpc>
                          <a:spcPct val="150000"/>
                        </a:lnSpc>
                        <a:spcAft>
                          <a:spcPts val="0"/>
                        </a:spcAft>
                      </a:pPr>
                      <a:r>
                        <a:rPr lang="el-GR" sz="1800" dirty="0">
                          <a:effectLst/>
                        </a:rPr>
                        <a:t>Η ποιότητα παρεχόμενων υπηρεσιών ήταν καλή</a:t>
                      </a:r>
                      <a:endParaRPr lang="el-GR" sz="1800" dirty="0">
                        <a:effectLst/>
                        <a:latin typeface="Athens"/>
                        <a:ea typeface="Athens"/>
                        <a:cs typeface="Times New Roman"/>
                      </a:endParaRPr>
                    </a:p>
                  </a:txBody>
                  <a:tcPr marL="68580" marR="68580" marT="0" marB="0" anchor="ctr"/>
                </a:tc>
              </a:tr>
              <a:tr h="200025">
                <a:tc>
                  <a:txBody>
                    <a:bodyPr/>
                    <a:lstStyle/>
                    <a:p>
                      <a:pPr algn="ctr">
                        <a:lnSpc>
                          <a:spcPct val="150000"/>
                        </a:lnSpc>
                        <a:spcAft>
                          <a:spcPts val="0"/>
                        </a:spcAft>
                      </a:pPr>
                      <a:r>
                        <a:rPr lang="el-GR" sz="1800" dirty="0">
                          <a:effectLst/>
                        </a:rPr>
                        <a:t>-1</a:t>
                      </a:r>
                      <a:endParaRPr lang="el-GR" sz="1800" dirty="0">
                        <a:effectLst/>
                        <a:latin typeface="Athens"/>
                        <a:ea typeface="Athens"/>
                        <a:cs typeface="Times New Roman"/>
                      </a:endParaRPr>
                    </a:p>
                  </a:txBody>
                  <a:tcPr marL="68580" marR="68580" marT="0" marB="0" anchor="ctr"/>
                </a:tc>
              </a:tr>
              <a:tr h="200025">
                <a:tc>
                  <a:txBody>
                    <a:bodyPr/>
                    <a:lstStyle/>
                    <a:p>
                      <a:pPr algn="ctr">
                        <a:lnSpc>
                          <a:spcPct val="150000"/>
                        </a:lnSpc>
                        <a:spcAft>
                          <a:spcPts val="0"/>
                        </a:spcAft>
                      </a:pPr>
                      <a:r>
                        <a:rPr lang="el-GR" sz="1800" dirty="0">
                          <a:effectLst/>
                        </a:rPr>
                        <a:t>-2</a:t>
                      </a:r>
                      <a:endParaRPr lang="el-GR" sz="1800" dirty="0">
                        <a:effectLst/>
                        <a:latin typeface="Athens"/>
                        <a:ea typeface="Athens"/>
                        <a:cs typeface="Times New Roman"/>
                      </a:endParaRPr>
                    </a:p>
                  </a:txBody>
                  <a:tcPr marL="68580" marR="68580" marT="0" marB="0" anchor="ctr"/>
                </a:tc>
              </a:tr>
              <a:tr h="200025">
                <a:tc>
                  <a:txBody>
                    <a:bodyPr/>
                    <a:lstStyle/>
                    <a:p>
                      <a:pPr algn="ctr">
                        <a:lnSpc>
                          <a:spcPct val="150000"/>
                        </a:lnSpc>
                        <a:spcAft>
                          <a:spcPts val="0"/>
                        </a:spcAft>
                      </a:pPr>
                      <a:r>
                        <a:rPr lang="el-GR" sz="1800" dirty="0">
                          <a:effectLst/>
                        </a:rPr>
                        <a:t>-3</a:t>
                      </a:r>
                      <a:endParaRPr lang="el-GR" sz="1800" dirty="0">
                        <a:effectLst/>
                        <a:latin typeface="Athens"/>
                        <a:ea typeface="Athens"/>
                        <a:cs typeface="Times New Roman"/>
                      </a:endParaRPr>
                    </a:p>
                  </a:txBody>
                  <a:tcPr marL="68580" marR="68580" marT="0" marB="0" anchor="ctr"/>
                </a:tc>
              </a:tr>
            </a:tbl>
          </a:graphicData>
        </a:graphic>
      </p:graphicFrame>
      <p:sp>
        <p:nvSpPr>
          <p:cNvPr id="5" name="Rectangle 1"/>
          <p:cNvSpPr>
            <a:spLocks noChangeArrowheads="1"/>
          </p:cNvSpPr>
          <p:nvPr/>
        </p:nvSpPr>
        <p:spPr bwMode="auto">
          <a:xfrm>
            <a:off x="1331640" y="1827457"/>
            <a:ext cx="6748450"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altLang="el-GR" b="1" i="0" u="none" strike="noStrike" cap="none" normalizeH="0" baseline="0" dirty="0" smtClean="0">
                <a:ln>
                  <a:noFill/>
                </a:ln>
                <a:solidFill>
                  <a:schemeClr val="tx1"/>
                </a:solidFill>
                <a:effectLst/>
                <a:latin typeface="Times New Roman" pitchFamily="18" charset="0"/>
                <a:ea typeface="Athens"/>
                <a:cs typeface="Times New Roman" pitchFamily="18" charset="0"/>
              </a:rPr>
              <a:t>Παρακαλούμε δήλωσε πόσο ακριβείς είναι οι παρακάτω προτάσεις</a:t>
            </a:r>
            <a:endParaRPr kumimoji="0" lang="el-GR" altLang="el-GR"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l-GR" altLang="el-GR" sz="18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xmlns="" val="6717788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Παράδειγμα</a:t>
            </a:r>
          </a:p>
        </p:txBody>
      </p:sp>
      <p:sp>
        <p:nvSpPr>
          <p:cNvPr id="3" name="Θέση περιεχομένου 2"/>
          <p:cNvSpPr>
            <a:spLocks noGrp="1"/>
          </p:cNvSpPr>
          <p:nvPr>
            <p:ph idx="1"/>
          </p:nvPr>
        </p:nvSpPr>
        <p:spPr/>
        <p:txBody>
          <a:bodyPr>
            <a:normAutofit fontScale="85000" lnSpcReduction="20000"/>
          </a:bodyPr>
          <a:lstStyle/>
          <a:p>
            <a:pPr marL="0" indent="0" algn="ctr">
              <a:buNone/>
            </a:pPr>
            <a:r>
              <a:rPr lang="el-GR" dirty="0"/>
              <a:t>+5</a:t>
            </a:r>
            <a:br>
              <a:rPr lang="el-GR" dirty="0"/>
            </a:br>
            <a:r>
              <a:rPr lang="el-GR" dirty="0"/>
              <a:t>+4</a:t>
            </a:r>
            <a:br>
              <a:rPr lang="el-GR" dirty="0"/>
            </a:br>
            <a:r>
              <a:rPr lang="el-GR" dirty="0"/>
              <a:t>+3</a:t>
            </a:r>
            <a:br>
              <a:rPr lang="el-GR" dirty="0"/>
            </a:br>
            <a:r>
              <a:rPr lang="el-GR" dirty="0"/>
              <a:t>+2</a:t>
            </a:r>
            <a:br>
              <a:rPr lang="el-GR" dirty="0"/>
            </a:br>
            <a:r>
              <a:rPr lang="el-GR" dirty="0"/>
              <a:t>+1</a:t>
            </a:r>
            <a:br>
              <a:rPr lang="el-GR" dirty="0"/>
            </a:br>
            <a:r>
              <a:rPr lang="el-GR" b="1" dirty="0"/>
              <a:t>Το κατάστημα Α – ή το μάθημα Α – ή η βιβλιοθήκη Α έχει υψηλή ποιότητα</a:t>
            </a:r>
            <a:endParaRPr lang="el-GR" dirty="0"/>
          </a:p>
          <a:p>
            <a:pPr marL="0" indent="0" algn="ctr">
              <a:buNone/>
            </a:pPr>
            <a:r>
              <a:rPr lang="el-GR" dirty="0"/>
              <a:t>-1</a:t>
            </a:r>
            <a:br>
              <a:rPr lang="el-GR" dirty="0"/>
            </a:br>
            <a:r>
              <a:rPr lang="el-GR" dirty="0"/>
              <a:t>-2</a:t>
            </a:r>
            <a:br>
              <a:rPr lang="el-GR" dirty="0"/>
            </a:br>
            <a:r>
              <a:rPr lang="el-GR" dirty="0"/>
              <a:t>-3</a:t>
            </a:r>
            <a:br>
              <a:rPr lang="el-GR" dirty="0"/>
            </a:br>
            <a:r>
              <a:rPr lang="el-GR" dirty="0"/>
              <a:t>-4</a:t>
            </a:r>
            <a:br>
              <a:rPr lang="el-GR" dirty="0"/>
            </a:br>
            <a:r>
              <a:rPr lang="el-GR" dirty="0"/>
              <a:t>-5</a:t>
            </a:r>
          </a:p>
          <a:p>
            <a:pPr marL="0" indent="0" algn="ctr">
              <a:buNone/>
            </a:pPr>
            <a:endParaRPr lang="el-GR" dirty="0"/>
          </a:p>
        </p:txBody>
      </p:sp>
    </p:spTree>
    <p:extLst>
      <p:ext uri="{BB962C8B-B14F-4D97-AF65-F5344CB8AC3E}">
        <p14:creationId xmlns:p14="http://schemas.microsoft.com/office/powerpoint/2010/main" xmlns="" val="40729497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Παράδειγμα</a:t>
            </a:r>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xmlns="" val="2816065318"/>
              </p:ext>
            </p:extLst>
          </p:nvPr>
        </p:nvGraphicFramePr>
        <p:xfrm>
          <a:off x="827584" y="2204864"/>
          <a:ext cx="7676185" cy="3790338"/>
        </p:xfrm>
        <a:graphic>
          <a:graphicData uri="http://schemas.openxmlformats.org/drawingml/2006/table">
            <a:tbl>
              <a:tblPr firstRow="1" firstCol="1" bandRow="1">
                <a:tableStyleId>{5C22544A-7EE6-4342-B048-85BDC9FD1C3A}</a:tableStyleId>
              </a:tblPr>
              <a:tblGrid>
                <a:gridCol w="1535237"/>
                <a:gridCol w="1535237"/>
                <a:gridCol w="1535237"/>
                <a:gridCol w="1535237"/>
                <a:gridCol w="1535237"/>
              </a:tblGrid>
              <a:tr h="427545">
                <a:tc>
                  <a:txBody>
                    <a:bodyPr/>
                    <a:lstStyle/>
                    <a:p>
                      <a:pPr algn="ctr">
                        <a:lnSpc>
                          <a:spcPct val="150000"/>
                        </a:lnSpc>
                        <a:spcAft>
                          <a:spcPts val="0"/>
                        </a:spcAft>
                      </a:pPr>
                      <a:r>
                        <a:rPr lang="el-GR" sz="1600" dirty="0">
                          <a:effectLst/>
                        </a:rPr>
                        <a:t>3</a:t>
                      </a:r>
                      <a:endParaRPr lang="el-GR" sz="16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dirty="0">
                          <a:effectLst/>
                        </a:rPr>
                        <a:t>3</a:t>
                      </a:r>
                      <a:endParaRPr lang="el-GR" sz="16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rPr>
                        <a:t>3</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rPr>
                        <a:t>3</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rPr>
                        <a:t>3</a:t>
                      </a:r>
                      <a:endParaRPr lang="el-GR" sz="1600">
                        <a:effectLst/>
                        <a:latin typeface="Athens"/>
                        <a:ea typeface="Athens"/>
                        <a:cs typeface="Times New Roman"/>
                      </a:endParaRPr>
                    </a:p>
                  </a:txBody>
                  <a:tcPr marL="68580" marR="68580" marT="0" marB="0"/>
                </a:tc>
              </a:tr>
              <a:tr h="427545">
                <a:tc>
                  <a:txBody>
                    <a:bodyPr/>
                    <a:lstStyle/>
                    <a:p>
                      <a:pPr algn="ctr">
                        <a:lnSpc>
                          <a:spcPct val="150000"/>
                        </a:lnSpc>
                        <a:spcAft>
                          <a:spcPts val="0"/>
                        </a:spcAft>
                      </a:pPr>
                      <a:r>
                        <a:rPr lang="el-GR" sz="1600">
                          <a:effectLst/>
                        </a:rPr>
                        <a:t>2</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dirty="0">
                          <a:effectLst/>
                        </a:rPr>
                        <a:t>2</a:t>
                      </a:r>
                      <a:endParaRPr lang="el-GR" sz="16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dirty="0">
                          <a:effectLst/>
                        </a:rPr>
                        <a:t>2</a:t>
                      </a:r>
                      <a:endParaRPr lang="el-GR" sz="16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rPr>
                        <a:t>2</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rPr>
                        <a:t>2</a:t>
                      </a:r>
                      <a:endParaRPr lang="el-GR" sz="1600">
                        <a:effectLst/>
                        <a:latin typeface="Athens"/>
                        <a:ea typeface="Athens"/>
                        <a:cs typeface="Times New Roman"/>
                      </a:endParaRPr>
                    </a:p>
                  </a:txBody>
                  <a:tcPr marL="68580" marR="68580" marT="0" marB="0"/>
                </a:tc>
              </a:tr>
              <a:tr h="427545">
                <a:tc>
                  <a:txBody>
                    <a:bodyPr/>
                    <a:lstStyle/>
                    <a:p>
                      <a:pPr algn="ctr">
                        <a:lnSpc>
                          <a:spcPct val="150000"/>
                        </a:lnSpc>
                        <a:spcAft>
                          <a:spcPts val="0"/>
                        </a:spcAft>
                      </a:pPr>
                      <a:r>
                        <a:rPr lang="el-GR" sz="1600">
                          <a:effectLst/>
                        </a:rPr>
                        <a:t>1</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dirty="0">
                          <a:effectLst/>
                        </a:rPr>
                        <a:t>1</a:t>
                      </a:r>
                      <a:endParaRPr lang="el-GR" sz="16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dirty="0">
                          <a:effectLst/>
                        </a:rPr>
                        <a:t>1</a:t>
                      </a:r>
                      <a:endParaRPr lang="el-GR" sz="16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rPr>
                        <a:t>1</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rPr>
                        <a:t>1</a:t>
                      </a:r>
                      <a:endParaRPr lang="el-GR" sz="1600">
                        <a:effectLst/>
                        <a:latin typeface="Athens"/>
                        <a:ea typeface="Athens"/>
                        <a:cs typeface="Times New Roman"/>
                      </a:endParaRPr>
                    </a:p>
                  </a:txBody>
                  <a:tcPr marL="68580" marR="68580" marT="0" marB="0"/>
                </a:tc>
              </a:tr>
              <a:tr h="1225068">
                <a:tc>
                  <a:txBody>
                    <a:bodyPr/>
                    <a:lstStyle/>
                    <a:p>
                      <a:pPr algn="ctr">
                        <a:spcAft>
                          <a:spcPts val="0"/>
                        </a:spcAft>
                      </a:pPr>
                      <a:r>
                        <a:rPr lang="el-GR" sz="1600" dirty="0">
                          <a:effectLst/>
                        </a:rPr>
                        <a:t>Γίνεσαι αποδεκτός από τους φίλους σου</a:t>
                      </a:r>
                      <a:endParaRPr lang="el-GR" sz="1600" dirty="0">
                        <a:effectLst/>
                        <a:latin typeface="Athens"/>
                        <a:ea typeface="Athens"/>
                        <a:cs typeface="Times New Roman"/>
                      </a:endParaRPr>
                    </a:p>
                  </a:txBody>
                  <a:tcPr marL="68580" marR="68580" marT="0" marB="0"/>
                </a:tc>
                <a:tc>
                  <a:txBody>
                    <a:bodyPr/>
                    <a:lstStyle/>
                    <a:p>
                      <a:pPr algn="ctr">
                        <a:spcAft>
                          <a:spcPts val="0"/>
                        </a:spcAft>
                      </a:pPr>
                      <a:r>
                        <a:rPr lang="el-GR" sz="1600" dirty="0">
                          <a:effectLst/>
                        </a:rPr>
                        <a:t>Δείχνεις την προσωπικότητά σου</a:t>
                      </a:r>
                      <a:endParaRPr lang="el-GR" sz="1600" dirty="0">
                        <a:effectLst/>
                        <a:latin typeface="Athens"/>
                        <a:ea typeface="Athens"/>
                        <a:cs typeface="Times New Roman"/>
                      </a:endParaRPr>
                    </a:p>
                  </a:txBody>
                  <a:tcPr marL="68580" marR="68580" marT="0" marB="0"/>
                </a:tc>
                <a:tc>
                  <a:txBody>
                    <a:bodyPr/>
                    <a:lstStyle/>
                    <a:p>
                      <a:pPr algn="ctr">
                        <a:spcAft>
                          <a:spcPts val="0"/>
                        </a:spcAft>
                      </a:pPr>
                      <a:r>
                        <a:rPr lang="el-GR" sz="1600" dirty="0">
                          <a:effectLst/>
                        </a:rPr>
                        <a:t>Αισθάνεσαι καλά με τον εαυτό σου</a:t>
                      </a:r>
                      <a:endParaRPr lang="el-GR" sz="1600" dirty="0">
                        <a:effectLst/>
                        <a:latin typeface="Athens"/>
                        <a:ea typeface="Athens"/>
                        <a:cs typeface="Times New Roman"/>
                      </a:endParaRPr>
                    </a:p>
                  </a:txBody>
                  <a:tcPr marL="68580" marR="68580" marT="0" marB="0"/>
                </a:tc>
                <a:tc>
                  <a:txBody>
                    <a:bodyPr/>
                    <a:lstStyle/>
                    <a:p>
                      <a:pPr algn="ctr">
                        <a:spcAft>
                          <a:spcPts val="0"/>
                        </a:spcAft>
                      </a:pPr>
                      <a:r>
                        <a:rPr lang="el-GR" sz="1600" dirty="0">
                          <a:effectLst/>
                        </a:rPr>
                        <a:t>Τραβάς τα βλέμματα γύρω σου</a:t>
                      </a:r>
                      <a:endParaRPr lang="el-GR" sz="1600" dirty="0">
                        <a:effectLst/>
                        <a:latin typeface="Athens"/>
                        <a:ea typeface="Athens"/>
                        <a:cs typeface="Times New Roman"/>
                      </a:endParaRPr>
                    </a:p>
                  </a:txBody>
                  <a:tcPr marL="68580" marR="68580" marT="0" marB="0"/>
                </a:tc>
                <a:tc>
                  <a:txBody>
                    <a:bodyPr/>
                    <a:lstStyle/>
                    <a:p>
                      <a:pPr algn="ctr">
                        <a:spcAft>
                          <a:spcPts val="0"/>
                        </a:spcAft>
                      </a:pPr>
                      <a:r>
                        <a:rPr lang="el-GR" sz="1600" dirty="0">
                          <a:effectLst/>
                        </a:rPr>
                        <a:t>Ανεβάζεις το γόητρό </a:t>
                      </a:r>
                      <a:r>
                        <a:rPr lang="el-GR" sz="1600" dirty="0" smtClean="0">
                          <a:effectLst/>
                        </a:rPr>
                        <a:t>σου</a:t>
                      </a:r>
                      <a:endParaRPr lang="el-GR" sz="1600" dirty="0">
                        <a:effectLst/>
                        <a:latin typeface="Athens"/>
                        <a:ea typeface="Athens"/>
                        <a:cs typeface="Times New Roman"/>
                      </a:endParaRPr>
                    </a:p>
                  </a:txBody>
                  <a:tcPr marL="68580" marR="68580" marT="0" marB="0"/>
                </a:tc>
              </a:tr>
              <a:tr h="427545">
                <a:tc>
                  <a:txBody>
                    <a:bodyPr/>
                    <a:lstStyle/>
                    <a:p>
                      <a:pPr algn="ctr">
                        <a:lnSpc>
                          <a:spcPct val="150000"/>
                        </a:lnSpc>
                        <a:spcAft>
                          <a:spcPts val="0"/>
                        </a:spcAft>
                      </a:pPr>
                      <a:r>
                        <a:rPr lang="el-GR" sz="1600">
                          <a:effectLst/>
                        </a:rPr>
                        <a:t>-1</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rPr>
                        <a:t>-1</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rPr>
                        <a:t>-1</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dirty="0">
                          <a:effectLst/>
                        </a:rPr>
                        <a:t>-1</a:t>
                      </a:r>
                      <a:endParaRPr lang="el-GR" sz="16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rPr>
                        <a:t>-1</a:t>
                      </a:r>
                      <a:endParaRPr lang="el-GR" sz="1600">
                        <a:effectLst/>
                        <a:latin typeface="Athens"/>
                        <a:ea typeface="Athens"/>
                        <a:cs typeface="Times New Roman"/>
                      </a:endParaRPr>
                    </a:p>
                  </a:txBody>
                  <a:tcPr marL="68580" marR="68580" marT="0" marB="0"/>
                </a:tc>
              </a:tr>
              <a:tr h="427545">
                <a:tc>
                  <a:txBody>
                    <a:bodyPr/>
                    <a:lstStyle/>
                    <a:p>
                      <a:pPr algn="ctr">
                        <a:lnSpc>
                          <a:spcPct val="150000"/>
                        </a:lnSpc>
                        <a:spcAft>
                          <a:spcPts val="0"/>
                        </a:spcAft>
                      </a:pPr>
                      <a:r>
                        <a:rPr lang="el-GR" sz="1600">
                          <a:effectLst/>
                        </a:rPr>
                        <a:t>-2</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rPr>
                        <a:t>-2</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rPr>
                        <a:t>-2</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dirty="0">
                          <a:effectLst/>
                        </a:rPr>
                        <a:t>-2</a:t>
                      </a:r>
                      <a:endParaRPr lang="el-GR" sz="16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dirty="0">
                          <a:effectLst/>
                        </a:rPr>
                        <a:t>-2</a:t>
                      </a:r>
                      <a:endParaRPr lang="el-GR" sz="1600" dirty="0">
                        <a:effectLst/>
                        <a:latin typeface="Athens"/>
                        <a:ea typeface="Athens"/>
                        <a:cs typeface="Times New Roman"/>
                      </a:endParaRPr>
                    </a:p>
                  </a:txBody>
                  <a:tcPr marL="68580" marR="68580" marT="0" marB="0"/>
                </a:tc>
              </a:tr>
              <a:tr h="427545">
                <a:tc>
                  <a:txBody>
                    <a:bodyPr/>
                    <a:lstStyle/>
                    <a:p>
                      <a:pPr algn="ctr">
                        <a:lnSpc>
                          <a:spcPct val="150000"/>
                        </a:lnSpc>
                        <a:spcAft>
                          <a:spcPts val="0"/>
                        </a:spcAft>
                      </a:pPr>
                      <a:r>
                        <a:rPr lang="el-GR" sz="1600">
                          <a:effectLst/>
                        </a:rPr>
                        <a:t>-3</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rPr>
                        <a:t>-3</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rPr>
                        <a:t>-3</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rPr>
                        <a:t>-3</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dirty="0">
                          <a:effectLst/>
                        </a:rPr>
                        <a:t>-3</a:t>
                      </a:r>
                      <a:endParaRPr lang="el-GR" sz="1600" dirty="0">
                        <a:effectLst/>
                        <a:latin typeface="Athens"/>
                        <a:ea typeface="Athens"/>
                        <a:cs typeface="Times New Roman"/>
                      </a:endParaRPr>
                    </a:p>
                  </a:txBody>
                  <a:tcPr marL="68580" marR="68580" marT="0" marB="0"/>
                </a:tc>
              </a:tr>
            </a:tbl>
          </a:graphicData>
        </a:graphic>
      </p:graphicFrame>
      <p:sp>
        <p:nvSpPr>
          <p:cNvPr id="5" name="Rectangle 1"/>
          <p:cNvSpPr>
            <a:spLocks noChangeArrowheads="1"/>
          </p:cNvSpPr>
          <p:nvPr/>
        </p:nvSpPr>
        <p:spPr bwMode="auto">
          <a:xfrm>
            <a:off x="683568" y="1662863"/>
            <a:ext cx="7473713" cy="6771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altLang="el-GR" sz="2000" b="1" i="0" u="none" strike="noStrike" cap="none" normalizeH="0" baseline="0" dirty="0" smtClean="0">
                <a:ln>
                  <a:noFill/>
                </a:ln>
                <a:solidFill>
                  <a:schemeClr val="tx1"/>
                </a:solidFill>
                <a:effectLst/>
                <a:latin typeface="Times New Roman" pitchFamily="18" charset="0"/>
                <a:ea typeface="Athens" charset="-95"/>
                <a:cs typeface="Times New Roman" pitchFamily="18" charset="0"/>
              </a:rPr>
              <a:t>Εάν αγοράζεις επώνυμα προϊόντα, πιστεύεις ότι μ’ αυτό τον τρόπο:</a:t>
            </a:r>
            <a:endParaRPr kumimoji="0" lang="el-GR" altLang="el-GR" sz="12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l-GR" altLang="el-GR" sz="18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xmlns="" val="41285843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Παράδειγμα</a:t>
            </a:r>
          </a:p>
        </p:txBody>
      </p:sp>
      <p:sp>
        <p:nvSpPr>
          <p:cNvPr id="3" name="Θέση περιεχομένου 2"/>
          <p:cNvSpPr>
            <a:spLocks noGrp="1"/>
          </p:cNvSpPr>
          <p:nvPr>
            <p:ph idx="1"/>
          </p:nvPr>
        </p:nvSpPr>
        <p:spPr/>
        <p:txBody>
          <a:bodyPr>
            <a:normAutofit fontScale="70000" lnSpcReduction="20000"/>
          </a:bodyPr>
          <a:lstStyle/>
          <a:p>
            <a:pPr marL="0" indent="0">
              <a:buNone/>
            </a:pPr>
            <a:r>
              <a:rPr lang="el-GR" b="1" dirty="0"/>
              <a:t>Παρακαλούμε δηλώστε κατά πόσο ισχύει η παρακάτω πρόταση βάζοντας αρνητικό βαθμό αν δεν ισχύει και θετικό αν ισχύει:</a:t>
            </a:r>
            <a:endParaRPr lang="el-GR" dirty="0"/>
          </a:p>
          <a:p>
            <a:pPr marL="0" indent="0">
              <a:buNone/>
            </a:pPr>
            <a:r>
              <a:rPr lang="en-US" b="1" dirty="0"/>
              <a:t>H </a:t>
            </a:r>
            <a:r>
              <a:rPr lang="el-GR" b="1" dirty="0"/>
              <a:t>χρήση του Πληροφοριακού Συστήματος ηλεκτρονικής διακυβέρνησης εύκολη</a:t>
            </a:r>
            <a:endParaRPr lang="el-GR" dirty="0"/>
          </a:p>
          <a:p>
            <a:endParaRPr lang="el-GR" dirty="0"/>
          </a:p>
          <a:p>
            <a:pPr marL="0" indent="0" algn="ctr">
              <a:buNone/>
            </a:pPr>
            <a:r>
              <a:rPr lang="el-GR" dirty="0"/>
              <a:t>3</a:t>
            </a:r>
          </a:p>
          <a:p>
            <a:pPr marL="0" indent="0" algn="ctr">
              <a:buNone/>
            </a:pPr>
            <a:r>
              <a:rPr lang="el-GR" dirty="0"/>
              <a:t>2</a:t>
            </a:r>
          </a:p>
          <a:p>
            <a:pPr marL="0" indent="0" algn="ctr">
              <a:buNone/>
            </a:pPr>
            <a:r>
              <a:rPr lang="el-GR" dirty="0"/>
              <a:t>1</a:t>
            </a:r>
          </a:p>
          <a:p>
            <a:pPr marL="0" indent="0" algn="ctr">
              <a:buNone/>
            </a:pPr>
            <a:r>
              <a:rPr lang="en-US" b="1" dirty="0"/>
              <a:t>H</a:t>
            </a:r>
            <a:r>
              <a:rPr lang="el-GR" b="1" dirty="0"/>
              <a:t> χρήση του Πληροφοριακού Συστήματος ηλεκτρονικής διακυβέρνησης είναι εύκολη</a:t>
            </a:r>
            <a:endParaRPr lang="el-GR" dirty="0"/>
          </a:p>
          <a:p>
            <a:pPr marL="0" indent="0" algn="ctr">
              <a:buNone/>
            </a:pPr>
            <a:r>
              <a:rPr lang="el-GR" dirty="0"/>
              <a:t>-1</a:t>
            </a:r>
          </a:p>
          <a:p>
            <a:pPr marL="0" indent="0" algn="ctr">
              <a:buNone/>
            </a:pPr>
            <a:r>
              <a:rPr lang="el-GR" dirty="0"/>
              <a:t>-2</a:t>
            </a:r>
          </a:p>
          <a:p>
            <a:pPr marL="0" indent="0" algn="ctr">
              <a:buNone/>
            </a:pPr>
            <a:r>
              <a:rPr lang="el-GR" dirty="0"/>
              <a:t>-</a:t>
            </a:r>
            <a:r>
              <a:rPr lang="el-GR" dirty="0" smtClean="0"/>
              <a:t>3</a:t>
            </a:r>
            <a:endParaRPr lang="el-GR" dirty="0"/>
          </a:p>
          <a:p>
            <a:pPr marL="0" indent="0">
              <a:buNone/>
            </a:pPr>
            <a:endParaRPr lang="el-GR" dirty="0"/>
          </a:p>
        </p:txBody>
      </p:sp>
    </p:spTree>
    <p:extLst>
      <p:ext uri="{BB962C8B-B14F-4D97-AF65-F5344CB8AC3E}">
        <p14:creationId xmlns:p14="http://schemas.microsoft.com/office/powerpoint/2010/main" xmlns="" val="237162236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Τεχνική </a:t>
            </a:r>
            <a:r>
              <a:rPr lang="el-GR" b="1" dirty="0" err="1"/>
              <a:t>Grid</a:t>
            </a:r>
            <a:r>
              <a:rPr lang="el-GR" b="1" dirty="0"/>
              <a:t> του </a:t>
            </a:r>
            <a:r>
              <a:rPr lang="el-GR" b="1" dirty="0" err="1" smtClean="0"/>
              <a:t>Kelly</a:t>
            </a:r>
            <a:endParaRPr lang="el-GR" b="1" dirty="0"/>
          </a:p>
        </p:txBody>
      </p:sp>
      <p:sp>
        <p:nvSpPr>
          <p:cNvPr id="3" name="Θέση περιεχομένου 2"/>
          <p:cNvSpPr>
            <a:spLocks noGrp="1"/>
          </p:cNvSpPr>
          <p:nvPr>
            <p:ph idx="1"/>
          </p:nvPr>
        </p:nvSpPr>
        <p:spPr/>
        <p:txBody>
          <a:bodyPr>
            <a:normAutofit fontScale="92500" lnSpcReduction="20000"/>
          </a:bodyPr>
          <a:lstStyle/>
          <a:p>
            <a:r>
              <a:rPr lang="el-GR" dirty="0" smtClean="0"/>
              <a:t>Προσφέρει τη </a:t>
            </a:r>
            <a:r>
              <a:rPr lang="el-GR" dirty="0"/>
              <a:t>δυνατότητα στον ερωτώμενο να επιλέξει βάζοντας ένα x ή να μην επιλέξει αφήνοντας κενό, αν ένα θέμα παρουσιάζει κάποια συγκεκριμένα χαρακτηριστικά. </a:t>
            </a:r>
            <a:endParaRPr lang="el-GR" dirty="0" smtClean="0"/>
          </a:p>
          <a:p>
            <a:r>
              <a:rPr lang="el-GR" dirty="0" smtClean="0"/>
              <a:t>Δημιουργεί </a:t>
            </a:r>
            <a:r>
              <a:rPr lang="el-GR" dirty="0"/>
              <a:t>έτσι ένα χάρτη με επιμέρους χαρακτηριστικά. </a:t>
            </a:r>
            <a:endParaRPr lang="el-GR" dirty="0" smtClean="0"/>
          </a:p>
          <a:p>
            <a:r>
              <a:rPr lang="el-GR" dirty="0" smtClean="0"/>
              <a:t>Η </a:t>
            </a:r>
            <a:r>
              <a:rPr lang="el-GR" dirty="0"/>
              <a:t>κλίμακα-πλέγμα του </a:t>
            </a:r>
            <a:r>
              <a:rPr lang="el-GR" dirty="0" err="1"/>
              <a:t>Kelly</a:t>
            </a:r>
            <a:r>
              <a:rPr lang="el-GR" dirty="0"/>
              <a:t> χρησιμοποιείται αρκετά όταν θέλουμε να συγκρίνουμε μεταξύ τους προϊόντα διαφορετικών - ανταγωνιστικών εταιριών ή συμπληρωματικών παραγόντων ως προς μια σειρά από </a:t>
            </a:r>
            <a:r>
              <a:rPr lang="el-GR" dirty="0" smtClean="0"/>
              <a:t>ιδιότητες.</a:t>
            </a:r>
            <a:endParaRPr lang="el-GR" dirty="0"/>
          </a:p>
        </p:txBody>
      </p:sp>
    </p:spTree>
    <p:extLst>
      <p:ext uri="{BB962C8B-B14F-4D97-AF65-F5344CB8AC3E}">
        <p14:creationId xmlns:p14="http://schemas.microsoft.com/office/powerpoint/2010/main" xmlns="" val="50758355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Παράδειγμα</a:t>
            </a:r>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xmlns="" val="653570955"/>
              </p:ext>
            </p:extLst>
          </p:nvPr>
        </p:nvGraphicFramePr>
        <p:xfrm>
          <a:off x="971600" y="2354421"/>
          <a:ext cx="7488832" cy="3200400"/>
        </p:xfrm>
        <a:graphic>
          <a:graphicData uri="http://schemas.openxmlformats.org/drawingml/2006/table">
            <a:tbl>
              <a:tblPr firstRow="1" firstCol="1" bandRow="1">
                <a:tableStyleId>{5C22544A-7EE6-4342-B048-85BDC9FD1C3A}</a:tableStyleId>
              </a:tblPr>
              <a:tblGrid>
                <a:gridCol w="5105701"/>
                <a:gridCol w="1250790"/>
                <a:gridCol w="1132341"/>
              </a:tblGrid>
              <a:tr h="0">
                <a:tc>
                  <a:txBody>
                    <a:bodyPr/>
                    <a:lstStyle/>
                    <a:p>
                      <a:pPr algn="just">
                        <a:lnSpc>
                          <a:spcPct val="150000"/>
                        </a:lnSpc>
                        <a:spcAft>
                          <a:spcPts val="0"/>
                        </a:spcAft>
                        <a:tabLst>
                          <a:tab pos="2790825" algn="l"/>
                          <a:tab pos="3690620" algn="l"/>
                          <a:tab pos="4860925" algn="l"/>
                          <a:tab pos="4951095" algn="l"/>
                        </a:tabLst>
                      </a:pPr>
                      <a:r>
                        <a:rPr lang="el-GR" sz="1400" dirty="0">
                          <a:effectLst/>
                        </a:rPr>
                        <a:t> </a:t>
                      </a:r>
                      <a:endParaRPr lang="el-GR" sz="1400" dirty="0">
                        <a:effectLst/>
                        <a:latin typeface="Athens"/>
                        <a:ea typeface="Athens"/>
                        <a:cs typeface="Times New Roman"/>
                      </a:endParaRPr>
                    </a:p>
                  </a:txBody>
                  <a:tcPr marL="71755" marR="68580" marT="0" marB="0"/>
                </a:tc>
                <a:tc>
                  <a:txBody>
                    <a:bodyPr/>
                    <a:lstStyle/>
                    <a:p>
                      <a:pPr algn="ctr">
                        <a:lnSpc>
                          <a:spcPct val="150000"/>
                        </a:lnSpc>
                        <a:spcAft>
                          <a:spcPts val="0"/>
                        </a:spcAft>
                        <a:tabLst>
                          <a:tab pos="2790825" algn="l"/>
                          <a:tab pos="3690620" algn="l"/>
                          <a:tab pos="4860925" algn="l"/>
                          <a:tab pos="4951095" algn="l"/>
                        </a:tabLst>
                      </a:pPr>
                      <a:r>
                        <a:rPr lang="el-GR" sz="1400" dirty="0">
                          <a:effectLst/>
                        </a:rPr>
                        <a:t>Πατέρας</a:t>
                      </a:r>
                      <a:endParaRPr lang="el-GR" sz="1400" dirty="0">
                        <a:effectLst/>
                        <a:latin typeface="Athens"/>
                        <a:ea typeface="Athens"/>
                        <a:cs typeface="Times New Roman"/>
                      </a:endParaRPr>
                    </a:p>
                  </a:txBody>
                  <a:tcPr marL="59055" marR="68580" marT="0" marB="0"/>
                </a:tc>
                <a:tc>
                  <a:txBody>
                    <a:bodyPr/>
                    <a:lstStyle/>
                    <a:p>
                      <a:pPr algn="ctr">
                        <a:lnSpc>
                          <a:spcPct val="150000"/>
                        </a:lnSpc>
                        <a:spcAft>
                          <a:spcPts val="0"/>
                        </a:spcAft>
                        <a:tabLst>
                          <a:tab pos="2790825" algn="l"/>
                          <a:tab pos="3690620" algn="l"/>
                          <a:tab pos="4860925" algn="l"/>
                          <a:tab pos="4951095" algn="l"/>
                        </a:tabLst>
                      </a:pPr>
                      <a:r>
                        <a:rPr lang="el-GR" sz="1400" dirty="0">
                          <a:effectLst/>
                        </a:rPr>
                        <a:t>Μητέρα </a:t>
                      </a:r>
                      <a:endParaRPr lang="el-GR" sz="1400" dirty="0">
                        <a:effectLst/>
                        <a:latin typeface="Athens"/>
                        <a:ea typeface="Athens"/>
                        <a:cs typeface="Times New Roman"/>
                      </a:endParaRPr>
                    </a:p>
                  </a:txBody>
                  <a:tcPr marL="59055" marR="68580" marT="0" marB="0"/>
                </a:tc>
              </a:tr>
              <a:tr h="0">
                <a:tc>
                  <a:txBody>
                    <a:bodyPr/>
                    <a:lstStyle/>
                    <a:p>
                      <a:pPr marL="342900" lvl="0" indent="-342900" algn="just">
                        <a:lnSpc>
                          <a:spcPct val="150000"/>
                        </a:lnSpc>
                        <a:spcAft>
                          <a:spcPts val="0"/>
                        </a:spcAft>
                        <a:buSzPts val="1400"/>
                        <a:buFont typeface="Symbol"/>
                        <a:buChar char=""/>
                        <a:tabLst>
                          <a:tab pos="228600" algn="l"/>
                          <a:tab pos="2790825" algn="l"/>
                          <a:tab pos="3690620" algn="l"/>
                          <a:tab pos="4860925" algn="l"/>
                          <a:tab pos="4951095" algn="l"/>
                        </a:tabLst>
                      </a:pPr>
                      <a:r>
                        <a:rPr lang="el-GR" sz="1400" dirty="0">
                          <a:effectLst/>
                        </a:rPr>
                        <a:t>Δέχονται να πληρώσουν ένα μέρος του ποσού</a:t>
                      </a:r>
                      <a:endParaRPr lang="el-GR" sz="1400" dirty="0">
                        <a:effectLst/>
                        <a:latin typeface="Athens"/>
                        <a:ea typeface="Athens"/>
                        <a:cs typeface="Symbol"/>
                      </a:endParaRPr>
                    </a:p>
                  </a:txBody>
                  <a:tcPr marL="59055" marR="68580" marT="0" marB="0"/>
                </a:tc>
                <a:tc>
                  <a:txBody>
                    <a:bodyPr/>
                    <a:lstStyle/>
                    <a:p>
                      <a:pPr algn="just">
                        <a:lnSpc>
                          <a:spcPct val="150000"/>
                        </a:lnSpc>
                        <a:spcAft>
                          <a:spcPts val="0"/>
                        </a:spcAft>
                        <a:tabLst>
                          <a:tab pos="2790825" algn="l"/>
                          <a:tab pos="3690620" algn="l"/>
                          <a:tab pos="4860925" algn="l"/>
                          <a:tab pos="4951095" algn="l"/>
                        </a:tabLst>
                      </a:pPr>
                      <a:r>
                        <a:rPr lang="el-GR" sz="1400">
                          <a:effectLst/>
                        </a:rPr>
                        <a:t> </a:t>
                      </a:r>
                      <a:endParaRPr lang="el-GR" sz="1400">
                        <a:effectLst/>
                        <a:latin typeface="Athens"/>
                        <a:ea typeface="Athens"/>
                        <a:cs typeface="Times New Roman"/>
                      </a:endParaRPr>
                    </a:p>
                  </a:txBody>
                  <a:tcPr marL="59055" marR="68580" marT="0" marB="0"/>
                </a:tc>
                <a:tc>
                  <a:txBody>
                    <a:bodyPr/>
                    <a:lstStyle/>
                    <a:p>
                      <a:pPr algn="just">
                        <a:lnSpc>
                          <a:spcPct val="150000"/>
                        </a:lnSpc>
                        <a:spcAft>
                          <a:spcPts val="0"/>
                        </a:spcAft>
                        <a:tabLst>
                          <a:tab pos="2790825" algn="l"/>
                          <a:tab pos="3690620" algn="l"/>
                          <a:tab pos="4860925" algn="l"/>
                          <a:tab pos="4951095" algn="l"/>
                        </a:tabLst>
                      </a:pPr>
                      <a:r>
                        <a:rPr lang="el-GR" sz="1400">
                          <a:effectLst/>
                        </a:rPr>
                        <a:t> </a:t>
                      </a:r>
                      <a:endParaRPr lang="el-GR" sz="1400">
                        <a:effectLst/>
                        <a:latin typeface="Athens"/>
                        <a:ea typeface="Athens"/>
                        <a:cs typeface="Times New Roman"/>
                      </a:endParaRPr>
                    </a:p>
                  </a:txBody>
                  <a:tcPr marL="59055" marR="68580" marT="0" marB="0"/>
                </a:tc>
              </a:tr>
              <a:tr h="0">
                <a:tc>
                  <a:txBody>
                    <a:bodyPr/>
                    <a:lstStyle/>
                    <a:p>
                      <a:pPr marL="342900" lvl="0" indent="-342900" algn="just">
                        <a:lnSpc>
                          <a:spcPct val="150000"/>
                        </a:lnSpc>
                        <a:spcAft>
                          <a:spcPts val="0"/>
                        </a:spcAft>
                        <a:buSzPts val="1400"/>
                        <a:buFont typeface="Symbol"/>
                        <a:buChar char=""/>
                        <a:tabLst>
                          <a:tab pos="228600" algn="l"/>
                          <a:tab pos="2790825" algn="l"/>
                          <a:tab pos="3690620" algn="l"/>
                          <a:tab pos="4860925" algn="l"/>
                          <a:tab pos="4951095" algn="l"/>
                        </a:tabLst>
                      </a:pPr>
                      <a:r>
                        <a:rPr lang="el-GR" sz="1400" dirty="0">
                          <a:effectLst/>
                        </a:rPr>
                        <a:t>Σου αγοράζουν το προϊόν ως ανταμοιβή της καλής συμπεριφοράς σου</a:t>
                      </a:r>
                      <a:endParaRPr lang="el-GR" sz="1400" dirty="0">
                        <a:effectLst/>
                        <a:latin typeface="Athens"/>
                        <a:ea typeface="Athens"/>
                        <a:cs typeface="Symbol"/>
                      </a:endParaRPr>
                    </a:p>
                  </a:txBody>
                  <a:tcPr marL="59055" marR="68580" marT="0" marB="0"/>
                </a:tc>
                <a:tc>
                  <a:txBody>
                    <a:bodyPr/>
                    <a:lstStyle/>
                    <a:p>
                      <a:pPr algn="just">
                        <a:lnSpc>
                          <a:spcPct val="150000"/>
                        </a:lnSpc>
                        <a:spcAft>
                          <a:spcPts val="0"/>
                        </a:spcAft>
                        <a:tabLst>
                          <a:tab pos="2790825" algn="l"/>
                          <a:tab pos="3690620" algn="l"/>
                          <a:tab pos="4860925" algn="l"/>
                          <a:tab pos="4951095" algn="l"/>
                        </a:tabLst>
                      </a:pPr>
                      <a:r>
                        <a:rPr lang="el-GR" sz="1400">
                          <a:effectLst/>
                        </a:rPr>
                        <a:t> </a:t>
                      </a:r>
                      <a:endParaRPr lang="el-GR" sz="1400">
                        <a:effectLst/>
                        <a:latin typeface="Athens"/>
                        <a:ea typeface="Athens"/>
                        <a:cs typeface="Times New Roman"/>
                      </a:endParaRPr>
                    </a:p>
                  </a:txBody>
                  <a:tcPr marL="59055" marR="68580" marT="0" marB="0"/>
                </a:tc>
                <a:tc>
                  <a:txBody>
                    <a:bodyPr/>
                    <a:lstStyle/>
                    <a:p>
                      <a:pPr algn="just">
                        <a:lnSpc>
                          <a:spcPct val="150000"/>
                        </a:lnSpc>
                        <a:spcAft>
                          <a:spcPts val="0"/>
                        </a:spcAft>
                        <a:tabLst>
                          <a:tab pos="2790825" algn="l"/>
                          <a:tab pos="3690620" algn="l"/>
                          <a:tab pos="4860925" algn="l"/>
                          <a:tab pos="4951095" algn="l"/>
                        </a:tabLst>
                      </a:pPr>
                      <a:r>
                        <a:rPr lang="el-GR" sz="1400">
                          <a:effectLst/>
                        </a:rPr>
                        <a:t> </a:t>
                      </a:r>
                      <a:endParaRPr lang="el-GR" sz="1400">
                        <a:effectLst/>
                        <a:latin typeface="Athens"/>
                        <a:ea typeface="Athens"/>
                        <a:cs typeface="Times New Roman"/>
                      </a:endParaRPr>
                    </a:p>
                  </a:txBody>
                  <a:tcPr marL="59055" marR="68580" marT="0" marB="0"/>
                </a:tc>
              </a:tr>
              <a:tr h="0">
                <a:tc>
                  <a:txBody>
                    <a:bodyPr/>
                    <a:lstStyle/>
                    <a:p>
                      <a:pPr marL="342900" lvl="0" indent="-342900" algn="just">
                        <a:lnSpc>
                          <a:spcPct val="150000"/>
                        </a:lnSpc>
                        <a:spcAft>
                          <a:spcPts val="0"/>
                        </a:spcAft>
                        <a:buSzPts val="1400"/>
                        <a:buFont typeface="Symbol"/>
                        <a:buChar char=""/>
                        <a:tabLst>
                          <a:tab pos="228600" algn="l"/>
                          <a:tab pos="2790825" algn="l"/>
                          <a:tab pos="3690620" algn="l"/>
                          <a:tab pos="4860925" algn="l"/>
                          <a:tab pos="4951095" algn="l"/>
                        </a:tabLst>
                      </a:pPr>
                      <a:r>
                        <a:rPr lang="el-GR" sz="1400" dirty="0">
                          <a:effectLst/>
                        </a:rPr>
                        <a:t>Σου προτείνουν εναλλακτικά προϊόντα</a:t>
                      </a:r>
                      <a:endParaRPr lang="el-GR" sz="1400" dirty="0">
                        <a:effectLst/>
                        <a:latin typeface="Athens"/>
                        <a:ea typeface="Athens"/>
                        <a:cs typeface="Symbol"/>
                      </a:endParaRPr>
                    </a:p>
                  </a:txBody>
                  <a:tcPr marL="59055" marR="68580" marT="0" marB="0"/>
                </a:tc>
                <a:tc>
                  <a:txBody>
                    <a:bodyPr/>
                    <a:lstStyle/>
                    <a:p>
                      <a:pPr algn="just">
                        <a:lnSpc>
                          <a:spcPct val="150000"/>
                        </a:lnSpc>
                        <a:spcAft>
                          <a:spcPts val="0"/>
                        </a:spcAft>
                        <a:tabLst>
                          <a:tab pos="2790825" algn="l"/>
                          <a:tab pos="3690620" algn="l"/>
                          <a:tab pos="4860925" algn="l"/>
                          <a:tab pos="4951095" algn="l"/>
                        </a:tabLst>
                      </a:pPr>
                      <a:r>
                        <a:rPr lang="el-GR" sz="1400">
                          <a:effectLst/>
                        </a:rPr>
                        <a:t> </a:t>
                      </a:r>
                      <a:endParaRPr lang="el-GR" sz="1400">
                        <a:effectLst/>
                        <a:latin typeface="Athens"/>
                        <a:ea typeface="Athens"/>
                        <a:cs typeface="Times New Roman"/>
                      </a:endParaRPr>
                    </a:p>
                  </a:txBody>
                  <a:tcPr marL="59055" marR="68580" marT="0" marB="0"/>
                </a:tc>
                <a:tc>
                  <a:txBody>
                    <a:bodyPr/>
                    <a:lstStyle/>
                    <a:p>
                      <a:pPr algn="just">
                        <a:lnSpc>
                          <a:spcPct val="150000"/>
                        </a:lnSpc>
                        <a:spcAft>
                          <a:spcPts val="0"/>
                        </a:spcAft>
                        <a:tabLst>
                          <a:tab pos="2790825" algn="l"/>
                          <a:tab pos="3690620" algn="l"/>
                          <a:tab pos="4860925" algn="l"/>
                          <a:tab pos="4951095" algn="l"/>
                        </a:tabLst>
                      </a:pPr>
                      <a:r>
                        <a:rPr lang="el-GR" sz="1400">
                          <a:effectLst/>
                        </a:rPr>
                        <a:t> </a:t>
                      </a:r>
                      <a:endParaRPr lang="el-GR" sz="1400">
                        <a:effectLst/>
                        <a:latin typeface="Athens"/>
                        <a:ea typeface="Athens"/>
                        <a:cs typeface="Times New Roman"/>
                      </a:endParaRPr>
                    </a:p>
                  </a:txBody>
                  <a:tcPr marL="59055" marR="68580" marT="0" marB="0"/>
                </a:tc>
              </a:tr>
              <a:tr h="0">
                <a:tc>
                  <a:txBody>
                    <a:bodyPr/>
                    <a:lstStyle/>
                    <a:p>
                      <a:pPr marL="342900" lvl="0" indent="-342900" algn="just">
                        <a:lnSpc>
                          <a:spcPct val="150000"/>
                        </a:lnSpc>
                        <a:spcAft>
                          <a:spcPts val="0"/>
                        </a:spcAft>
                        <a:buSzPts val="1400"/>
                        <a:buFont typeface="Symbol"/>
                        <a:buChar char=""/>
                        <a:tabLst>
                          <a:tab pos="228600" algn="l"/>
                          <a:tab pos="2790825" algn="l"/>
                          <a:tab pos="3690620" algn="l"/>
                          <a:tab pos="4860925" algn="l"/>
                          <a:tab pos="4951095" algn="l"/>
                        </a:tabLst>
                      </a:pPr>
                      <a:r>
                        <a:rPr lang="el-GR" sz="1400" dirty="0">
                          <a:effectLst/>
                        </a:rPr>
                        <a:t>Εκφράζουν τα θετικά και τα αρνητικά της επιθυμίας σου</a:t>
                      </a:r>
                      <a:endParaRPr lang="el-GR" sz="1400" dirty="0">
                        <a:effectLst/>
                        <a:latin typeface="Athens"/>
                        <a:ea typeface="Athens"/>
                        <a:cs typeface="Symbol"/>
                      </a:endParaRPr>
                    </a:p>
                  </a:txBody>
                  <a:tcPr marL="59055" marR="68580" marT="0" marB="0"/>
                </a:tc>
                <a:tc>
                  <a:txBody>
                    <a:bodyPr/>
                    <a:lstStyle/>
                    <a:p>
                      <a:pPr algn="just">
                        <a:lnSpc>
                          <a:spcPct val="150000"/>
                        </a:lnSpc>
                        <a:spcAft>
                          <a:spcPts val="0"/>
                        </a:spcAft>
                        <a:tabLst>
                          <a:tab pos="2790825" algn="l"/>
                          <a:tab pos="3690620" algn="l"/>
                          <a:tab pos="4860925" algn="l"/>
                          <a:tab pos="4951095" algn="l"/>
                        </a:tabLst>
                      </a:pPr>
                      <a:r>
                        <a:rPr lang="el-GR" sz="1400" dirty="0">
                          <a:effectLst/>
                        </a:rPr>
                        <a:t> </a:t>
                      </a:r>
                      <a:endParaRPr lang="el-GR" sz="1400" dirty="0">
                        <a:effectLst/>
                        <a:latin typeface="Athens"/>
                        <a:ea typeface="Athens"/>
                        <a:cs typeface="Times New Roman"/>
                      </a:endParaRPr>
                    </a:p>
                  </a:txBody>
                  <a:tcPr marL="59055" marR="68580" marT="0" marB="0"/>
                </a:tc>
                <a:tc>
                  <a:txBody>
                    <a:bodyPr/>
                    <a:lstStyle/>
                    <a:p>
                      <a:pPr algn="just">
                        <a:lnSpc>
                          <a:spcPct val="150000"/>
                        </a:lnSpc>
                        <a:spcAft>
                          <a:spcPts val="0"/>
                        </a:spcAft>
                        <a:tabLst>
                          <a:tab pos="2790825" algn="l"/>
                          <a:tab pos="3690620" algn="l"/>
                          <a:tab pos="4860925" algn="l"/>
                          <a:tab pos="4951095" algn="l"/>
                        </a:tabLst>
                      </a:pPr>
                      <a:r>
                        <a:rPr lang="el-GR" sz="1400">
                          <a:effectLst/>
                        </a:rPr>
                        <a:t> </a:t>
                      </a:r>
                      <a:endParaRPr lang="el-GR" sz="1400">
                        <a:effectLst/>
                        <a:latin typeface="Athens"/>
                        <a:ea typeface="Athens"/>
                        <a:cs typeface="Times New Roman"/>
                      </a:endParaRPr>
                    </a:p>
                  </a:txBody>
                  <a:tcPr marL="59055" marR="68580" marT="0" marB="0"/>
                </a:tc>
              </a:tr>
              <a:tr h="0">
                <a:tc>
                  <a:txBody>
                    <a:bodyPr/>
                    <a:lstStyle/>
                    <a:p>
                      <a:pPr marL="342900" lvl="0" indent="-342900" algn="just">
                        <a:lnSpc>
                          <a:spcPct val="150000"/>
                        </a:lnSpc>
                        <a:spcAft>
                          <a:spcPts val="0"/>
                        </a:spcAft>
                        <a:buSzPts val="1400"/>
                        <a:buFont typeface="Symbol"/>
                        <a:buChar char=""/>
                        <a:tabLst>
                          <a:tab pos="228600" algn="l"/>
                          <a:tab pos="2790825" algn="l"/>
                          <a:tab pos="3690620" algn="l"/>
                          <a:tab pos="4860925" algn="l"/>
                          <a:tab pos="4951095" algn="l"/>
                        </a:tabLst>
                      </a:pPr>
                      <a:r>
                        <a:rPr lang="el-GR" sz="1400">
                          <a:effectLst/>
                        </a:rPr>
                        <a:t>Σε αγνοούν</a:t>
                      </a:r>
                      <a:endParaRPr lang="el-GR" sz="1400">
                        <a:effectLst/>
                        <a:latin typeface="Athens"/>
                        <a:ea typeface="Athens"/>
                        <a:cs typeface="Symbol"/>
                      </a:endParaRPr>
                    </a:p>
                  </a:txBody>
                  <a:tcPr marL="59055" marR="68580" marT="0" marB="0"/>
                </a:tc>
                <a:tc>
                  <a:txBody>
                    <a:bodyPr/>
                    <a:lstStyle/>
                    <a:p>
                      <a:pPr algn="just">
                        <a:lnSpc>
                          <a:spcPct val="150000"/>
                        </a:lnSpc>
                        <a:spcAft>
                          <a:spcPts val="0"/>
                        </a:spcAft>
                        <a:tabLst>
                          <a:tab pos="2790825" algn="l"/>
                          <a:tab pos="3690620" algn="l"/>
                          <a:tab pos="4860925" algn="l"/>
                          <a:tab pos="4951095" algn="l"/>
                        </a:tabLst>
                      </a:pPr>
                      <a:r>
                        <a:rPr lang="el-GR" sz="1400" dirty="0">
                          <a:effectLst/>
                        </a:rPr>
                        <a:t> </a:t>
                      </a:r>
                      <a:endParaRPr lang="el-GR" sz="1400" dirty="0">
                        <a:effectLst/>
                        <a:latin typeface="Athens"/>
                        <a:ea typeface="Athens"/>
                        <a:cs typeface="Times New Roman"/>
                      </a:endParaRPr>
                    </a:p>
                  </a:txBody>
                  <a:tcPr marL="59055" marR="68580" marT="0" marB="0"/>
                </a:tc>
                <a:tc>
                  <a:txBody>
                    <a:bodyPr/>
                    <a:lstStyle/>
                    <a:p>
                      <a:pPr algn="just">
                        <a:lnSpc>
                          <a:spcPct val="150000"/>
                        </a:lnSpc>
                        <a:spcAft>
                          <a:spcPts val="0"/>
                        </a:spcAft>
                        <a:tabLst>
                          <a:tab pos="2790825" algn="l"/>
                          <a:tab pos="3690620" algn="l"/>
                          <a:tab pos="4860925" algn="l"/>
                          <a:tab pos="4951095" algn="l"/>
                        </a:tabLst>
                      </a:pPr>
                      <a:r>
                        <a:rPr lang="el-GR" sz="1400">
                          <a:effectLst/>
                        </a:rPr>
                        <a:t> </a:t>
                      </a:r>
                      <a:endParaRPr lang="el-GR" sz="1400">
                        <a:effectLst/>
                        <a:latin typeface="Athens"/>
                        <a:ea typeface="Athens"/>
                        <a:cs typeface="Times New Roman"/>
                      </a:endParaRPr>
                    </a:p>
                  </a:txBody>
                  <a:tcPr marL="59055" marR="68580" marT="0" marB="0"/>
                </a:tc>
              </a:tr>
              <a:tr h="0">
                <a:tc>
                  <a:txBody>
                    <a:bodyPr/>
                    <a:lstStyle/>
                    <a:p>
                      <a:pPr marL="342900" lvl="0" indent="-342900" algn="just">
                        <a:lnSpc>
                          <a:spcPct val="150000"/>
                        </a:lnSpc>
                        <a:spcAft>
                          <a:spcPts val="0"/>
                        </a:spcAft>
                        <a:buSzPts val="1400"/>
                        <a:buFont typeface="Symbol"/>
                        <a:buChar char=""/>
                        <a:tabLst>
                          <a:tab pos="228600" algn="l"/>
                          <a:tab pos="2790825" algn="l"/>
                          <a:tab pos="3690620" algn="l"/>
                          <a:tab pos="4860925" algn="l"/>
                          <a:tab pos="4951095" algn="l"/>
                        </a:tabLst>
                      </a:pPr>
                      <a:r>
                        <a:rPr lang="el-GR" sz="1400">
                          <a:effectLst/>
                        </a:rPr>
                        <a:t>Αρνούνται γιατί δεν διαθέτουν χρήματα</a:t>
                      </a:r>
                      <a:endParaRPr lang="el-GR" sz="1400">
                        <a:effectLst/>
                        <a:latin typeface="Athens"/>
                        <a:ea typeface="Athens"/>
                        <a:cs typeface="Symbol"/>
                      </a:endParaRPr>
                    </a:p>
                  </a:txBody>
                  <a:tcPr marL="59055" marR="68580" marT="0" marB="0"/>
                </a:tc>
                <a:tc>
                  <a:txBody>
                    <a:bodyPr/>
                    <a:lstStyle/>
                    <a:p>
                      <a:pPr algn="just">
                        <a:lnSpc>
                          <a:spcPct val="150000"/>
                        </a:lnSpc>
                        <a:spcAft>
                          <a:spcPts val="0"/>
                        </a:spcAft>
                        <a:tabLst>
                          <a:tab pos="2790825" algn="l"/>
                          <a:tab pos="3690620" algn="l"/>
                          <a:tab pos="4860925" algn="l"/>
                          <a:tab pos="4951095" algn="l"/>
                        </a:tabLst>
                      </a:pPr>
                      <a:r>
                        <a:rPr lang="el-GR" sz="1400" dirty="0">
                          <a:effectLst/>
                        </a:rPr>
                        <a:t> </a:t>
                      </a:r>
                      <a:endParaRPr lang="el-GR" sz="1400" dirty="0">
                        <a:effectLst/>
                        <a:latin typeface="Athens"/>
                        <a:ea typeface="Athens"/>
                        <a:cs typeface="Times New Roman"/>
                      </a:endParaRPr>
                    </a:p>
                  </a:txBody>
                  <a:tcPr marL="59055" marR="68580" marT="0" marB="0"/>
                </a:tc>
                <a:tc>
                  <a:txBody>
                    <a:bodyPr/>
                    <a:lstStyle/>
                    <a:p>
                      <a:pPr algn="just">
                        <a:lnSpc>
                          <a:spcPct val="150000"/>
                        </a:lnSpc>
                        <a:spcAft>
                          <a:spcPts val="0"/>
                        </a:spcAft>
                        <a:tabLst>
                          <a:tab pos="2790825" algn="l"/>
                          <a:tab pos="3690620" algn="l"/>
                          <a:tab pos="4860925" algn="l"/>
                          <a:tab pos="4951095" algn="l"/>
                        </a:tabLst>
                      </a:pPr>
                      <a:r>
                        <a:rPr lang="el-GR" sz="1400">
                          <a:effectLst/>
                        </a:rPr>
                        <a:t> </a:t>
                      </a:r>
                      <a:endParaRPr lang="el-GR" sz="1400">
                        <a:effectLst/>
                        <a:latin typeface="Athens"/>
                        <a:ea typeface="Athens"/>
                        <a:cs typeface="Times New Roman"/>
                      </a:endParaRPr>
                    </a:p>
                  </a:txBody>
                  <a:tcPr marL="59055" marR="68580" marT="0" marB="0"/>
                </a:tc>
              </a:tr>
              <a:tr h="0">
                <a:tc>
                  <a:txBody>
                    <a:bodyPr/>
                    <a:lstStyle/>
                    <a:p>
                      <a:pPr marL="342900" lvl="0" indent="-342900" algn="just">
                        <a:lnSpc>
                          <a:spcPct val="150000"/>
                        </a:lnSpc>
                        <a:spcAft>
                          <a:spcPts val="0"/>
                        </a:spcAft>
                        <a:buSzPts val="1400"/>
                        <a:buFont typeface="Symbol"/>
                        <a:buChar char=""/>
                        <a:tabLst>
                          <a:tab pos="228600" algn="l"/>
                          <a:tab pos="2790825" algn="l"/>
                          <a:tab pos="3690620" algn="l"/>
                          <a:tab pos="4860925" algn="l"/>
                          <a:tab pos="4951095" algn="l"/>
                        </a:tabLst>
                      </a:pPr>
                      <a:r>
                        <a:rPr lang="el-GR" sz="1400">
                          <a:effectLst/>
                        </a:rPr>
                        <a:t>Σου απαντούν με ένα ΝΑΙ ή ΟΧΙ χωρίς αιτιολογία</a:t>
                      </a:r>
                      <a:endParaRPr lang="el-GR" sz="1400">
                        <a:effectLst/>
                        <a:latin typeface="Athens"/>
                        <a:ea typeface="Athens"/>
                        <a:cs typeface="Symbol"/>
                      </a:endParaRPr>
                    </a:p>
                  </a:txBody>
                  <a:tcPr marL="59055" marR="68580" marT="0" marB="0"/>
                </a:tc>
                <a:tc>
                  <a:txBody>
                    <a:bodyPr/>
                    <a:lstStyle/>
                    <a:p>
                      <a:pPr algn="just">
                        <a:lnSpc>
                          <a:spcPct val="150000"/>
                        </a:lnSpc>
                        <a:spcAft>
                          <a:spcPts val="0"/>
                        </a:spcAft>
                        <a:tabLst>
                          <a:tab pos="2790825" algn="l"/>
                          <a:tab pos="3690620" algn="l"/>
                          <a:tab pos="4860925" algn="l"/>
                          <a:tab pos="4951095" algn="l"/>
                        </a:tabLst>
                      </a:pPr>
                      <a:r>
                        <a:rPr lang="el-GR" sz="1400" dirty="0">
                          <a:effectLst/>
                        </a:rPr>
                        <a:t> </a:t>
                      </a:r>
                      <a:endParaRPr lang="el-GR" sz="1400" dirty="0">
                        <a:effectLst/>
                        <a:latin typeface="Athens"/>
                        <a:ea typeface="Athens"/>
                        <a:cs typeface="Times New Roman"/>
                      </a:endParaRPr>
                    </a:p>
                  </a:txBody>
                  <a:tcPr marL="59055" marR="68580" marT="0" marB="0"/>
                </a:tc>
                <a:tc>
                  <a:txBody>
                    <a:bodyPr/>
                    <a:lstStyle/>
                    <a:p>
                      <a:pPr algn="just">
                        <a:lnSpc>
                          <a:spcPct val="150000"/>
                        </a:lnSpc>
                        <a:spcAft>
                          <a:spcPts val="0"/>
                        </a:spcAft>
                        <a:tabLst>
                          <a:tab pos="2790825" algn="l"/>
                          <a:tab pos="3690620" algn="l"/>
                          <a:tab pos="4860925" algn="l"/>
                          <a:tab pos="4951095" algn="l"/>
                        </a:tabLst>
                      </a:pPr>
                      <a:r>
                        <a:rPr lang="el-GR" sz="1400">
                          <a:effectLst/>
                        </a:rPr>
                        <a:t> </a:t>
                      </a:r>
                      <a:endParaRPr lang="el-GR" sz="1400">
                        <a:effectLst/>
                        <a:latin typeface="Athens"/>
                        <a:ea typeface="Athens"/>
                        <a:cs typeface="Times New Roman"/>
                      </a:endParaRPr>
                    </a:p>
                  </a:txBody>
                  <a:tcPr marL="59055" marR="68580" marT="0" marB="0"/>
                </a:tc>
              </a:tr>
              <a:tr h="0">
                <a:tc>
                  <a:txBody>
                    <a:bodyPr/>
                    <a:lstStyle/>
                    <a:p>
                      <a:pPr marL="342900" lvl="0" indent="-342900" algn="just">
                        <a:lnSpc>
                          <a:spcPct val="150000"/>
                        </a:lnSpc>
                        <a:spcAft>
                          <a:spcPts val="0"/>
                        </a:spcAft>
                        <a:buSzPts val="1400"/>
                        <a:buFont typeface="Symbol"/>
                        <a:buChar char=""/>
                        <a:tabLst>
                          <a:tab pos="228600" algn="l"/>
                          <a:tab pos="2790825" algn="l"/>
                          <a:tab pos="3690620" algn="l"/>
                          <a:tab pos="4860925" algn="l"/>
                          <a:tab pos="4951095" algn="l"/>
                        </a:tabLst>
                      </a:pPr>
                      <a:r>
                        <a:rPr lang="el-GR" sz="1400">
                          <a:effectLst/>
                        </a:rPr>
                        <a:t>Σε παροτρύνουν να ενημερωθείς για το προϊόν</a:t>
                      </a:r>
                      <a:endParaRPr lang="el-GR" sz="1400">
                        <a:effectLst/>
                        <a:latin typeface="Athens"/>
                        <a:ea typeface="Athens"/>
                        <a:cs typeface="Symbol"/>
                      </a:endParaRPr>
                    </a:p>
                  </a:txBody>
                  <a:tcPr marL="59055" marR="68580" marT="0" marB="0"/>
                </a:tc>
                <a:tc>
                  <a:txBody>
                    <a:bodyPr/>
                    <a:lstStyle/>
                    <a:p>
                      <a:pPr algn="just">
                        <a:lnSpc>
                          <a:spcPct val="150000"/>
                        </a:lnSpc>
                        <a:spcAft>
                          <a:spcPts val="0"/>
                        </a:spcAft>
                        <a:tabLst>
                          <a:tab pos="2790825" algn="l"/>
                          <a:tab pos="3690620" algn="l"/>
                          <a:tab pos="4860925" algn="l"/>
                          <a:tab pos="4951095" algn="l"/>
                        </a:tabLst>
                      </a:pPr>
                      <a:r>
                        <a:rPr lang="el-GR" sz="1400" dirty="0">
                          <a:effectLst/>
                        </a:rPr>
                        <a:t> </a:t>
                      </a:r>
                      <a:endParaRPr lang="el-GR" sz="1400" dirty="0">
                        <a:effectLst/>
                        <a:latin typeface="Athens"/>
                        <a:ea typeface="Athens"/>
                        <a:cs typeface="Times New Roman"/>
                      </a:endParaRPr>
                    </a:p>
                  </a:txBody>
                  <a:tcPr marL="59055" marR="68580" marT="0" marB="0"/>
                </a:tc>
                <a:tc>
                  <a:txBody>
                    <a:bodyPr/>
                    <a:lstStyle/>
                    <a:p>
                      <a:pPr algn="just">
                        <a:lnSpc>
                          <a:spcPct val="150000"/>
                        </a:lnSpc>
                        <a:spcAft>
                          <a:spcPts val="0"/>
                        </a:spcAft>
                        <a:tabLst>
                          <a:tab pos="2790825" algn="l"/>
                          <a:tab pos="3690620" algn="l"/>
                          <a:tab pos="4860925" algn="l"/>
                          <a:tab pos="4951095" algn="l"/>
                        </a:tabLst>
                      </a:pPr>
                      <a:r>
                        <a:rPr lang="el-GR" sz="1400" dirty="0">
                          <a:effectLst/>
                        </a:rPr>
                        <a:t> </a:t>
                      </a:r>
                      <a:endParaRPr lang="el-GR" sz="1400" dirty="0">
                        <a:effectLst/>
                        <a:latin typeface="Athens"/>
                        <a:ea typeface="Athens"/>
                        <a:cs typeface="Times New Roman"/>
                      </a:endParaRPr>
                    </a:p>
                  </a:txBody>
                  <a:tcPr marL="59055" marR="68580" marT="0" marB="0"/>
                </a:tc>
              </a:tr>
            </a:tbl>
          </a:graphicData>
        </a:graphic>
      </p:graphicFrame>
      <p:sp>
        <p:nvSpPr>
          <p:cNvPr id="5" name="Rectangle 1"/>
          <p:cNvSpPr>
            <a:spLocks noChangeArrowheads="1"/>
          </p:cNvSpPr>
          <p:nvPr/>
        </p:nvSpPr>
        <p:spPr bwMode="auto">
          <a:xfrm>
            <a:off x="1319906" y="1667799"/>
            <a:ext cx="7727308" cy="5232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tabLst>
                <a:tab pos="2790825" algn="l"/>
                <a:tab pos="3690938" algn="l"/>
                <a:tab pos="4860925" algn="l"/>
                <a:tab pos="4951413" algn="l"/>
              </a:tabLst>
              <a:defRPr>
                <a:solidFill>
                  <a:schemeClr val="tx1"/>
                </a:solidFill>
                <a:latin typeface="Arial" pitchFamily="34" charset="0"/>
              </a:defRPr>
            </a:lvl1pPr>
            <a:lvl2pPr fontAlgn="base">
              <a:spcBef>
                <a:spcPct val="0"/>
              </a:spcBef>
              <a:spcAft>
                <a:spcPct val="0"/>
              </a:spcAft>
              <a:tabLst>
                <a:tab pos="2790825" algn="l"/>
                <a:tab pos="3690938" algn="l"/>
                <a:tab pos="4860925" algn="l"/>
                <a:tab pos="4951413" algn="l"/>
              </a:tabLst>
              <a:defRPr>
                <a:solidFill>
                  <a:schemeClr val="tx1"/>
                </a:solidFill>
                <a:latin typeface="Arial" pitchFamily="34" charset="0"/>
              </a:defRPr>
            </a:lvl2pPr>
            <a:lvl3pPr fontAlgn="base">
              <a:spcBef>
                <a:spcPct val="0"/>
              </a:spcBef>
              <a:spcAft>
                <a:spcPct val="0"/>
              </a:spcAft>
              <a:tabLst>
                <a:tab pos="2790825" algn="l"/>
                <a:tab pos="3690938" algn="l"/>
                <a:tab pos="4860925" algn="l"/>
                <a:tab pos="4951413" algn="l"/>
              </a:tabLst>
              <a:defRPr>
                <a:solidFill>
                  <a:schemeClr val="tx1"/>
                </a:solidFill>
                <a:latin typeface="Arial" pitchFamily="34" charset="0"/>
              </a:defRPr>
            </a:lvl3pPr>
            <a:lvl4pPr fontAlgn="base">
              <a:spcBef>
                <a:spcPct val="0"/>
              </a:spcBef>
              <a:spcAft>
                <a:spcPct val="0"/>
              </a:spcAft>
              <a:tabLst>
                <a:tab pos="2790825" algn="l"/>
                <a:tab pos="3690938" algn="l"/>
                <a:tab pos="4860925" algn="l"/>
                <a:tab pos="4951413" algn="l"/>
              </a:tabLst>
              <a:defRPr>
                <a:solidFill>
                  <a:schemeClr val="tx1"/>
                </a:solidFill>
                <a:latin typeface="Arial" pitchFamily="34" charset="0"/>
              </a:defRPr>
            </a:lvl4pPr>
            <a:lvl5pPr fontAlgn="base">
              <a:spcBef>
                <a:spcPct val="0"/>
              </a:spcBef>
              <a:spcAft>
                <a:spcPct val="0"/>
              </a:spcAft>
              <a:tabLst>
                <a:tab pos="2790825" algn="l"/>
                <a:tab pos="3690938" algn="l"/>
                <a:tab pos="4860925" algn="l"/>
                <a:tab pos="4951413" algn="l"/>
              </a:tabLst>
              <a:defRPr>
                <a:solidFill>
                  <a:schemeClr val="tx1"/>
                </a:solidFill>
                <a:latin typeface="Arial" pitchFamily="34" charset="0"/>
              </a:defRPr>
            </a:lvl5pPr>
            <a:lvl6pPr fontAlgn="base">
              <a:spcBef>
                <a:spcPct val="0"/>
              </a:spcBef>
              <a:spcAft>
                <a:spcPct val="0"/>
              </a:spcAft>
              <a:tabLst>
                <a:tab pos="2790825" algn="l"/>
                <a:tab pos="3690938" algn="l"/>
                <a:tab pos="4860925" algn="l"/>
                <a:tab pos="4951413" algn="l"/>
              </a:tabLst>
              <a:defRPr>
                <a:solidFill>
                  <a:schemeClr val="tx1"/>
                </a:solidFill>
                <a:latin typeface="Arial" pitchFamily="34" charset="0"/>
              </a:defRPr>
            </a:lvl6pPr>
            <a:lvl7pPr fontAlgn="base">
              <a:spcBef>
                <a:spcPct val="0"/>
              </a:spcBef>
              <a:spcAft>
                <a:spcPct val="0"/>
              </a:spcAft>
              <a:tabLst>
                <a:tab pos="2790825" algn="l"/>
                <a:tab pos="3690938" algn="l"/>
                <a:tab pos="4860925" algn="l"/>
                <a:tab pos="4951413" algn="l"/>
              </a:tabLst>
              <a:defRPr>
                <a:solidFill>
                  <a:schemeClr val="tx1"/>
                </a:solidFill>
                <a:latin typeface="Arial" pitchFamily="34" charset="0"/>
              </a:defRPr>
            </a:lvl7pPr>
            <a:lvl8pPr fontAlgn="base">
              <a:spcBef>
                <a:spcPct val="0"/>
              </a:spcBef>
              <a:spcAft>
                <a:spcPct val="0"/>
              </a:spcAft>
              <a:tabLst>
                <a:tab pos="2790825" algn="l"/>
                <a:tab pos="3690938" algn="l"/>
                <a:tab pos="4860925" algn="l"/>
                <a:tab pos="4951413" algn="l"/>
              </a:tabLst>
              <a:defRPr>
                <a:solidFill>
                  <a:schemeClr val="tx1"/>
                </a:solidFill>
                <a:latin typeface="Arial" pitchFamily="34" charset="0"/>
              </a:defRPr>
            </a:lvl8pPr>
            <a:lvl9pPr fontAlgn="base">
              <a:spcBef>
                <a:spcPct val="0"/>
              </a:spcBef>
              <a:spcAft>
                <a:spcPct val="0"/>
              </a:spcAft>
              <a:tabLst>
                <a:tab pos="2790825" algn="l"/>
                <a:tab pos="3690938" algn="l"/>
                <a:tab pos="4860925" algn="l"/>
                <a:tab pos="4951413" algn="l"/>
              </a:tabLst>
              <a:defRPr>
                <a:solidFill>
                  <a:schemeClr val="tx1"/>
                </a:solidFill>
                <a:latin typeface="Arial" pitchFamily="34"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tab pos="2790825" algn="l"/>
                <a:tab pos="3690938" algn="l"/>
                <a:tab pos="4860925" algn="l"/>
                <a:tab pos="4951413" algn="l"/>
              </a:tabLst>
            </a:pPr>
            <a:r>
              <a:rPr kumimoji="0" lang="el-GR" altLang="el-GR" sz="1600" b="1" i="0" u="none" strike="noStrike" cap="none" normalizeH="0" baseline="0" dirty="0" smtClean="0">
                <a:ln>
                  <a:noFill/>
                </a:ln>
                <a:solidFill>
                  <a:schemeClr val="tx1"/>
                </a:solidFill>
                <a:effectLst/>
                <a:latin typeface="Times New Roman" pitchFamily="18" charset="0"/>
                <a:ea typeface="Athens" charset="-95"/>
                <a:cs typeface="Times New Roman" pitchFamily="18" charset="0"/>
              </a:rPr>
              <a:t>Πώς αντιδρούν οι γονείς σου όταν ζητάς να αγοράσεις ένα προϊόν για δική σου χρήση; </a:t>
            </a:r>
            <a:endParaRPr kumimoji="0" lang="el-GR" altLang="el-GR" sz="105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2790825" algn="l"/>
                <a:tab pos="3690938" algn="l"/>
                <a:tab pos="4860925" algn="l"/>
                <a:tab pos="4951413" algn="l"/>
              </a:tabLst>
            </a:pPr>
            <a:r>
              <a:rPr kumimoji="0" lang="el-GR" altLang="el-GR" sz="1200" b="0" i="0" u="none" strike="noStrike" cap="none" normalizeH="0" baseline="0" dirty="0" smtClean="0">
                <a:ln>
                  <a:noFill/>
                </a:ln>
                <a:solidFill>
                  <a:schemeClr val="tx1"/>
                </a:solidFill>
                <a:effectLst/>
                <a:latin typeface="Times New Roman" pitchFamily="18" charset="0"/>
                <a:ea typeface="Athens" charset="-95"/>
                <a:cs typeface="Times New Roman" pitchFamily="18" charset="0"/>
              </a:rPr>
              <a:t>	</a:t>
            </a:r>
            <a:endParaRPr kumimoji="0" lang="el-GR" altLang="el-GR" sz="18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xmlns="" val="24213116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Σχεδιασμός δομημένου </a:t>
            </a:r>
            <a:r>
              <a:rPr lang="el-GR" b="1" dirty="0" smtClean="0"/>
              <a:t>ερωτηματολογίου</a:t>
            </a:r>
            <a:endParaRPr lang="el-GR" b="1" dirty="0"/>
          </a:p>
        </p:txBody>
      </p:sp>
      <p:sp>
        <p:nvSpPr>
          <p:cNvPr id="3" name="Θέση περιεχομένου 2"/>
          <p:cNvSpPr>
            <a:spLocks noGrp="1"/>
          </p:cNvSpPr>
          <p:nvPr>
            <p:ph idx="1"/>
          </p:nvPr>
        </p:nvSpPr>
        <p:spPr/>
        <p:txBody>
          <a:bodyPr>
            <a:normAutofit fontScale="85000" lnSpcReduction="10000"/>
          </a:bodyPr>
          <a:lstStyle/>
          <a:p>
            <a:r>
              <a:rPr lang="el-GR" dirty="0"/>
              <a:t>Εισαγωγικό κείμενο. </a:t>
            </a:r>
            <a:endParaRPr lang="en-US" dirty="0" smtClean="0"/>
          </a:p>
          <a:p>
            <a:r>
              <a:rPr lang="el-GR" dirty="0"/>
              <a:t>Κυρίως ερωτηματολόγιο: το κυρίως ερωτηματολόγιο γενικά αποτελείται από </a:t>
            </a:r>
            <a:r>
              <a:rPr lang="el-GR" b="1" dirty="0"/>
              <a:t>τρία τμήματα</a:t>
            </a:r>
            <a:r>
              <a:rPr lang="el-GR" dirty="0"/>
              <a:t>:</a:t>
            </a:r>
          </a:p>
          <a:p>
            <a:pPr marL="514350" indent="-514350">
              <a:buFont typeface="+mj-lt"/>
              <a:buAutoNum type="arabicPeriod"/>
            </a:pPr>
            <a:r>
              <a:rPr lang="el-GR" dirty="0" smtClean="0"/>
              <a:t>Από </a:t>
            </a:r>
            <a:r>
              <a:rPr lang="el-GR" dirty="0"/>
              <a:t>μια σειρά εισαγωγικών ερωτήσεων που είναι σχετικές με το θέμα της έρευνας αλλά μελετούν γενικότερα χαρακτηριστικά του ερωτώμενου και όχι αυτό καθαυτό το αντικείμενο της έρευνας. </a:t>
            </a:r>
            <a:endParaRPr lang="en-US" dirty="0" smtClean="0"/>
          </a:p>
          <a:p>
            <a:pPr marL="514350" indent="-514350">
              <a:buFont typeface="+mj-lt"/>
              <a:buAutoNum type="arabicPeriod"/>
            </a:pPr>
            <a:r>
              <a:rPr lang="el-GR" dirty="0"/>
              <a:t>Από μια σειρά ερωτήσεων που αποτελούν τον πυρήνα του ερωτηματολογίου και έχουν άμεση σχέση με το υπό διερεύνηση θέμα. </a:t>
            </a:r>
            <a:endParaRPr lang="en-US" dirty="0" smtClean="0"/>
          </a:p>
          <a:p>
            <a:pPr marL="514350" indent="-514350">
              <a:buFont typeface="+mj-lt"/>
              <a:buAutoNum type="arabicPeriod"/>
            </a:pPr>
            <a:r>
              <a:rPr lang="el-GR" dirty="0"/>
              <a:t>Δημογραφικά στοιχεία του </a:t>
            </a:r>
            <a:r>
              <a:rPr lang="el-GR" dirty="0" smtClean="0"/>
              <a:t>ερωτώμενου.</a:t>
            </a:r>
            <a:endParaRPr lang="el-GR" dirty="0"/>
          </a:p>
        </p:txBody>
      </p:sp>
    </p:spTree>
    <p:extLst>
      <p:ext uri="{BB962C8B-B14F-4D97-AF65-F5344CB8AC3E}">
        <p14:creationId xmlns:p14="http://schemas.microsoft.com/office/powerpoint/2010/main" xmlns="" val="221005702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4638"/>
            <a:ext cx="8229600" cy="994122"/>
          </a:xfrm>
        </p:spPr>
        <p:txBody>
          <a:bodyPr>
            <a:normAutofit/>
          </a:bodyPr>
          <a:lstStyle/>
          <a:p>
            <a:r>
              <a:rPr lang="el-GR" sz="4000" b="1" dirty="0"/>
              <a:t>Παράδειγμα</a:t>
            </a:r>
            <a:endParaRPr lang="el-GR" sz="6600" b="1" dirty="0"/>
          </a:p>
        </p:txBody>
      </p:sp>
      <p:graphicFrame>
        <p:nvGraphicFramePr>
          <p:cNvPr id="4" name="Θέση περιεχομένου 3"/>
          <p:cNvGraphicFramePr>
            <a:graphicFrameLocks noGrp="1"/>
          </p:cNvGraphicFramePr>
          <p:nvPr>
            <p:ph idx="1"/>
          </p:nvPr>
        </p:nvGraphicFramePr>
        <p:xfrm>
          <a:off x="2320659" y="1600042"/>
          <a:ext cx="4502682" cy="4526280"/>
        </p:xfrm>
        <a:graphic>
          <a:graphicData uri="http://schemas.openxmlformats.org/drawingml/2006/table">
            <a:tbl>
              <a:tblPr firstRow="1" firstCol="1" bandRow="1">
                <a:tableStyleId>{5C22544A-7EE6-4342-B048-85BDC9FD1C3A}</a:tableStyleId>
              </a:tblPr>
              <a:tblGrid>
                <a:gridCol w="1972215"/>
                <a:gridCol w="649062"/>
                <a:gridCol w="962823"/>
                <a:gridCol w="918582"/>
              </a:tblGrid>
              <a:tr h="502885">
                <a:tc>
                  <a:txBody>
                    <a:bodyPr/>
                    <a:lstStyle/>
                    <a:p>
                      <a:pPr algn="just">
                        <a:lnSpc>
                          <a:spcPct val="150000"/>
                        </a:lnSpc>
                        <a:spcAft>
                          <a:spcPts val="0"/>
                        </a:spcAft>
                      </a:pPr>
                      <a:r>
                        <a:rPr lang="el-GR" sz="1100" dirty="0">
                          <a:effectLst/>
                        </a:rPr>
                        <a:t> </a:t>
                      </a:r>
                      <a:endParaRPr lang="el-GR" sz="1100" dirty="0">
                        <a:effectLst/>
                        <a:latin typeface="Athens"/>
                        <a:ea typeface="Athens"/>
                        <a:cs typeface="Times New Roman"/>
                      </a:endParaRPr>
                    </a:p>
                  </a:txBody>
                  <a:tcPr marL="65771" marR="62861" marT="0" marB="0"/>
                </a:tc>
                <a:tc>
                  <a:txBody>
                    <a:bodyPr/>
                    <a:lstStyle/>
                    <a:p>
                      <a:pPr algn="ctr">
                        <a:lnSpc>
                          <a:spcPct val="150000"/>
                        </a:lnSpc>
                        <a:spcAft>
                          <a:spcPts val="0"/>
                        </a:spcAft>
                      </a:pPr>
                      <a:r>
                        <a:rPr lang="el-GR" sz="1100">
                          <a:effectLst/>
                        </a:rPr>
                        <a:t>Το παιδί</a:t>
                      </a:r>
                      <a:endParaRPr lang="el-GR" sz="1100">
                        <a:effectLst/>
                        <a:latin typeface="Athens"/>
                        <a:ea typeface="Athens"/>
                        <a:cs typeface="Times New Roman"/>
                      </a:endParaRPr>
                    </a:p>
                  </a:txBody>
                  <a:tcPr marL="54130" marR="62861" marT="0" marB="0"/>
                </a:tc>
                <a:tc>
                  <a:txBody>
                    <a:bodyPr/>
                    <a:lstStyle/>
                    <a:p>
                      <a:pPr algn="ctr">
                        <a:lnSpc>
                          <a:spcPct val="150000"/>
                        </a:lnSpc>
                        <a:spcAft>
                          <a:spcPts val="0"/>
                        </a:spcAft>
                      </a:pPr>
                      <a:r>
                        <a:rPr lang="el-GR" sz="1100">
                          <a:effectLst/>
                        </a:rPr>
                        <a:t>O</a:t>
                      </a:r>
                    </a:p>
                    <a:p>
                      <a:pPr algn="ctr">
                        <a:lnSpc>
                          <a:spcPct val="150000"/>
                        </a:lnSpc>
                        <a:spcAft>
                          <a:spcPts val="0"/>
                        </a:spcAft>
                      </a:pPr>
                      <a:r>
                        <a:rPr lang="el-GR" sz="1100">
                          <a:effectLst/>
                        </a:rPr>
                        <a:t>πατέρας σου</a:t>
                      </a:r>
                      <a:endParaRPr lang="el-GR" sz="1100">
                        <a:effectLst/>
                        <a:latin typeface="Athens"/>
                        <a:ea typeface="Athens"/>
                        <a:cs typeface="Times New Roman"/>
                      </a:endParaRPr>
                    </a:p>
                  </a:txBody>
                  <a:tcPr marL="54130" marR="62861" marT="0" marB="0"/>
                </a:tc>
                <a:tc>
                  <a:txBody>
                    <a:bodyPr/>
                    <a:lstStyle/>
                    <a:p>
                      <a:pPr algn="ctr">
                        <a:lnSpc>
                          <a:spcPct val="150000"/>
                        </a:lnSpc>
                        <a:spcAft>
                          <a:spcPts val="0"/>
                        </a:spcAft>
                      </a:pPr>
                      <a:r>
                        <a:rPr lang="el-GR" sz="1100">
                          <a:effectLst/>
                        </a:rPr>
                        <a:t>Η</a:t>
                      </a:r>
                    </a:p>
                    <a:p>
                      <a:pPr algn="ctr">
                        <a:lnSpc>
                          <a:spcPct val="150000"/>
                        </a:lnSpc>
                        <a:spcAft>
                          <a:spcPts val="0"/>
                        </a:spcAft>
                      </a:pPr>
                      <a:r>
                        <a:rPr lang="el-GR" sz="1100">
                          <a:effectLst/>
                        </a:rPr>
                        <a:t>μητέρα σου</a:t>
                      </a:r>
                      <a:endParaRPr lang="el-GR" sz="1100">
                        <a:effectLst/>
                        <a:latin typeface="Athens"/>
                        <a:ea typeface="Athens"/>
                        <a:cs typeface="Times New Roman"/>
                      </a:endParaRPr>
                    </a:p>
                  </a:txBody>
                  <a:tcPr marL="54130" marR="62861" marT="0" marB="0"/>
                </a:tc>
              </a:tr>
              <a:tr h="251442">
                <a:tc>
                  <a:txBody>
                    <a:bodyPr/>
                    <a:lstStyle/>
                    <a:p>
                      <a:pPr algn="just">
                        <a:lnSpc>
                          <a:spcPct val="150000"/>
                        </a:lnSpc>
                        <a:spcAft>
                          <a:spcPts val="0"/>
                        </a:spcAft>
                      </a:pPr>
                      <a:r>
                        <a:rPr lang="el-GR" sz="1100">
                          <a:effectLst/>
                        </a:rPr>
                        <a:t>Αυτοκίνητο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r>
              <a:tr h="251442">
                <a:tc>
                  <a:txBody>
                    <a:bodyPr/>
                    <a:lstStyle/>
                    <a:p>
                      <a:pPr algn="just">
                        <a:lnSpc>
                          <a:spcPct val="150000"/>
                        </a:lnSpc>
                        <a:spcAft>
                          <a:spcPts val="0"/>
                        </a:spcAft>
                      </a:pPr>
                      <a:r>
                        <a:rPr lang="el-GR" sz="1100">
                          <a:effectLst/>
                        </a:rPr>
                        <a:t>Τηλεόραση</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r>
              <a:tr h="251442">
                <a:tc>
                  <a:txBody>
                    <a:bodyPr/>
                    <a:lstStyle/>
                    <a:p>
                      <a:pPr algn="just">
                        <a:lnSpc>
                          <a:spcPct val="150000"/>
                        </a:lnSpc>
                        <a:spcAft>
                          <a:spcPts val="0"/>
                        </a:spcAft>
                      </a:pPr>
                      <a:r>
                        <a:rPr lang="el-GR" sz="1100">
                          <a:effectLst/>
                        </a:rPr>
                        <a:t>Έπιπλα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r>
              <a:tr h="251442">
                <a:tc>
                  <a:txBody>
                    <a:bodyPr/>
                    <a:lstStyle/>
                    <a:p>
                      <a:pPr algn="just">
                        <a:lnSpc>
                          <a:spcPct val="150000"/>
                        </a:lnSpc>
                        <a:spcAft>
                          <a:spcPts val="0"/>
                        </a:spcAft>
                      </a:pPr>
                      <a:r>
                        <a:rPr lang="el-GR" sz="1100">
                          <a:effectLst/>
                        </a:rPr>
                        <a:t>Ηλεκτρικές Συσκευές</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r>
              <a:tr h="251442">
                <a:tc>
                  <a:txBody>
                    <a:bodyPr/>
                    <a:lstStyle/>
                    <a:p>
                      <a:pPr algn="just">
                        <a:lnSpc>
                          <a:spcPct val="150000"/>
                        </a:lnSpc>
                        <a:spcAft>
                          <a:spcPts val="0"/>
                        </a:spcAft>
                      </a:pPr>
                      <a:r>
                        <a:rPr lang="el-GR" sz="1100">
                          <a:effectLst/>
                        </a:rPr>
                        <a:t>Βίντεο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r>
              <a:tr h="251442">
                <a:tc>
                  <a:txBody>
                    <a:bodyPr/>
                    <a:lstStyle/>
                    <a:p>
                      <a:pPr algn="just">
                        <a:lnSpc>
                          <a:spcPct val="150000"/>
                        </a:lnSpc>
                        <a:spcAft>
                          <a:spcPts val="0"/>
                        </a:spcAft>
                      </a:pPr>
                      <a:r>
                        <a:rPr lang="el-GR" sz="1100">
                          <a:effectLst/>
                        </a:rPr>
                        <a:t>Στερεοφωνικό Συγκρότημα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r>
              <a:tr h="251442">
                <a:tc>
                  <a:txBody>
                    <a:bodyPr/>
                    <a:lstStyle/>
                    <a:p>
                      <a:pPr algn="just">
                        <a:lnSpc>
                          <a:spcPct val="150000"/>
                        </a:lnSpc>
                        <a:spcAft>
                          <a:spcPts val="0"/>
                        </a:spcAft>
                      </a:pPr>
                      <a:r>
                        <a:rPr lang="el-GR" sz="1100">
                          <a:effectLst/>
                        </a:rPr>
                        <a:t>Διακοπές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r>
              <a:tr h="251442">
                <a:tc>
                  <a:txBody>
                    <a:bodyPr/>
                    <a:lstStyle/>
                    <a:p>
                      <a:pPr algn="just">
                        <a:lnSpc>
                          <a:spcPct val="150000"/>
                        </a:lnSpc>
                        <a:spcAft>
                          <a:spcPts val="0"/>
                        </a:spcAft>
                      </a:pPr>
                      <a:r>
                        <a:rPr lang="el-GR" sz="1100">
                          <a:effectLst/>
                        </a:rPr>
                        <a:t>Κινηματογράφο, Θέατρο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r>
              <a:tr h="502885">
                <a:tc>
                  <a:txBody>
                    <a:bodyPr/>
                    <a:lstStyle/>
                    <a:p>
                      <a:pPr algn="just">
                        <a:lnSpc>
                          <a:spcPct val="150000"/>
                        </a:lnSpc>
                        <a:spcAft>
                          <a:spcPts val="0"/>
                        </a:spcAft>
                      </a:pPr>
                      <a:r>
                        <a:rPr lang="el-GR" sz="1100">
                          <a:effectLst/>
                        </a:rPr>
                        <a:t>Φαγητό έξω (εστιατόριο, ταβέρνα)</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r>
              <a:tr h="251442">
                <a:tc>
                  <a:txBody>
                    <a:bodyPr/>
                    <a:lstStyle/>
                    <a:p>
                      <a:pPr algn="just">
                        <a:lnSpc>
                          <a:spcPct val="150000"/>
                        </a:lnSpc>
                        <a:spcAft>
                          <a:spcPts val="0"/>
                        </a:spcAft>
                      </a:pPr>
                      <a:r>
                        <a:rPr lang="el-GR" sz="1100">
                          <a:effectLst/>
                        </a:rPr>
                        <a:t>Απορρυπαντικά, καθαριστικά</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r>
              <a:tr h="251442">
                <a:tc>
                  <a:txBody>
                    <a:bodyPr/>
                    <a:lstStyle/>
                    <a:p>
                      <a:pPr algn="just">
                        <a:lnSpc>
                          <a:spcPct val="150000"/>
                        </a:lnSpc>
                        <a:spcAft>
                          <a:spcPts val="0"/>
                        </a:spcAft>
                      </a:pPr>
                      <a:r>
                        <a:rPr lang="el-GR" sz="1100">
                          <a:effectLst/>
                        </a:rPr>
                        <a:t>Ρούχα για τα παιδιά</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r>
              <a:tr h="251442">
                <a:tc>
                  <a:txBody>
                    <a:bodyPr/>
                    <a:lstStyle/>
                    <a:p>
                      <a:pPr algn="just">
                        <a:lnSpc>
                          <a:spcPct val="150000"/>
                        </a:lnSpc>
                        <a:spcAft>
                          <a:spcPts val="0"/>
                        </a:spcAft>
                      </a:pPr>
                      <a:r>
                        <a:rPr lang="el-GR" sz="1100">
                          <a:effectLst/>
                        </a:rPr>
                        <a:t>Ψώνια για φαγητό</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r>
              <a:tr h="251442">
                <a:tc>
                  <a:txBody>
                    <a:bodyPr/>
                    <a:lstStyle/>
                    <a:p>
                      <a:pPr algn="just">
                        <a:lnSpc>
                          <a:spcPct val="150000"/>
                        </a:lnSpc>
                        <a:spcAft>
                          <a:spcPts val="0"/>
                        </a:spcAft>
                      </a:pPr>
                      <a:r>
                        <a:rPr lang="el-GR" sz="1100">
                          <a:effectLst/>
                        </a:rPr>
                        <a:t>Παιχνίδια</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r>
              <a:tr h="251442">
                <a:tc>
                  <a:txBody>
                    <a:bodyPr/>
                    <a:lstStyle/>
                    <a:p>
                      <a:pPr algn="just">
                        <a:lnSpc>
                          <a:spcPct val="150000"/>
                        </a:lnSpc>
                        <a:spcAft>
                          <a:spcPts val="0"/>
                        </a:spcAft>
                      </a:pPr>
                      <a:r>
                        <a:rPr lang="el-GR" sz="1100">
                          <a:effectLst/>
                        </a:rPr>
                        <a:t>Υπολογιστή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r>
              <a:tr h="251442">
                <a:tc>
                  <a:txBody>
                    <a:bodyPr/>
                    <a:lstStyle/>
                    <a:p>
                      <a:pPr algn="just">
                        <a:lnSpc>
                          <a:spcPct val="150000"/>
                        </a:lnSpc>
                        <a:spcAft>
                          <a:spcPts val="0"/>
                        </a:spcAft>
                      </a:pPr>
                      <a:r>
                        <a:rPr lang="el-GR" sz="1100" dirty="0">
                          <a:effectLst/>
                        </a:rPr>
                        <a:t>Κινητό </a:t>
                      </a:r>
                      <a:endParaRPr lang="el-GR" sz="1100" dirty="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a:effectLst/>
                        </a:rPr>
                        <a:t> </a:t>
                      </a:r>
                      <a:endParaRPr lang="el-GR" sz="1100">
                        <a:effectLst/>
                        <a:latin typeface="Athens"/>
                        <a:ea typeface="Athens"/>
                        <a:cs typeface="Times New Roman"/>
                      </a:endParaRPr>
                    </a:p>
                  </a:txBody>
                  <a:tcPr marL="54130" marR="62861" marT="0" marB="0"/>
                </a:tc>
                <a:tc>
                  <a:txBody>
                    <a:bodyPr/>
                    <a:lstStyle/>
                    <a:p>
                      <a:pPr algn="just">
                        <a:lnSpc>
                          <a:spcPct val="150000"/>
                        </a:lnSpc>
                        <a:spcAft>
                          <a:spcPts val="0"/>
                        </a:spcAft>
                      </a:pPr>
                      <a:r>
                        <a:rPr lang="el-GR" sz="1100" dirty="0">
                          <a:effectLst/>
                        </a:rPr>
                        <a:t> </a:t>
                      </a:r>
                      <a:endParaRPr lang="el-GR" sz="1100" dirty="0">
                        <a:effectLst/>
                        <a:latin typeface="Athens"/>
                        <a:ea typeface="Athens"/>
                        <a:cs typeface="Times New Roman"/>
                      </a:endParaRPr>
                    </a:p>
                  </a:txBody>
                  <a:tcPr marL="54130" marR="62861" marT="0" marB="0"/>
                </a:tc>
              </a:tr>
            </a:tbl>
          </a:graphicData>
        </a:graphic>
      </p:graphicFrame>
      <p:sp>
        <p:nvSpPr>
          <p:cNvPr id="5" name="Rectangle 1"/>
          <p:cNvSpPr>
            <a:spLocks noChangeArrowheads="1"/>
          </p:cNvSpPr>
          <p:nvPr/>
        </p:nvSpPr>
        <p:spPr bwMode="auto">
          <a:xfrm>
            <a:off x="2320925" y="16002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altLang="el-GR" sz="1200" b="1" i="0" u="none" strike="noStrike" cap="none" normalizeH="0" baseline="0" dirty="0" smtClean="0">
                <a:ln>
                  <a:noFill/>
                </a:ln>
                <a:solidFill>
                  <a:schemeClr val="tx1"/>
                </a:solidFill>
                <a:effectLst/>
                <a:latin typeface="Times New Roman" pitchFamily="18" charset="0"/>
                <a:ea typeface="Athens" charset="-95"/>
                <a:cs typeface="Times New Roman" pitchFamily="18" charset="0"/>
              </a:rPr>
              <a:t>Ποιος αποφασίζει για τα παρακάτω είδη προϊόντων και υπηρεσιών</a:t>
            </a:r>
            <a:endParaRPr kumimoji="0" lang="el-GR" altLang="el-GR"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l-GR" altLang="el-GR" sz="1200" b="1" i="0" u="none" strike="noStrike" cap="none" normalizeH="0" baseline="0" dirty="0" smtClean="0">
                <a:ln>
                  <a:noFill/>
                </a:ln>
                <a:solidFill>
                  <a:schemeClr val="tx1"/>
                </a:solidFill>
                <a:effectLst/>
                <a:latin typeface="Times New Roman" pitchFamily="18" charset="0"/>
                <a:ea typeface="Athens" charset="-95"/>
                <a:cs typeface="Times New Roman" pitchFamily="18" charset="0"/>
              </a:rPr>
              <a:t>(Σημείωσε με ένα √ )</a:t>
            </a:r>
            <a:endParaRPr kumimoji="0" lang="el-GR" altLang="el-GR"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l-GR" altLang="el-GR" sz="1200" b="0" i="0" u="none" strike="noStrike" cap="none" normalizeH="0" baseline="0" dirty="0" smtClean="0">
                <a:ln>
                  <a:noFill/>
                </a:ln>
                <a:solidFill>
                  <a:schemeClr val="tx1"/>
                </a:solidFill>
                <a:effectLst/>
                <a:latin typeface="Times New Roman" pitchFamily="18" charset="0"/>
                <a:ea typeface="Athens" charset="-95"/>
                <a:cs typeface="Times New Roman" pitchFamily="18" charset="0"/>
              </a:rPr>
              <a:t>	</a:t>
            </a:r>
            <a:endParaRPr kumimoji="0" lang="el-GR" altLang="el-GR"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l-GR" altLang="el-GR" sz="18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xmlns="" val="61916706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Γραφικές </a:t>
            </a:r>
            <a:r>
              <a:rPr lang="el-GR" b="1" dirty="0" smtClean="0"/>
              <a:t>κλίμακες</a:t>
            </a:r>
            <a:endParaRPr lang="el-GR" b="1" dirty="0"/>
          </a:p>
        </p:txBody>
      </p:sp>
      <p:sp>
        <p:nvSpPr>
          <p:cNvPr id="3" name="Θέση περιεχομένου 2"/>
          <p:cNvSpPr>
            <a:spLocks noGrp="1"/>
          </p:cNvSpPr>
          <p:nvPr>
            <p:ph idx="1"/>
          </p:nvPr>
        </p:nvSpPr>
        <p:spPr/>
        <p:txBody>
          <a:bodyPr/>
          <a:lstStyle/>
          <a:p>
            <a:pPr marL="0" indent="0">
              <a:buNone/>
            </a:pPr>
            <a:endParaRPr lang="el-GR" dirty="0"/>
          </a:p>
          <a:p>
            <a:pPr marL="0" indent="0">
              <a:buNone/>
            </a:pPr>
            <a:endParaRPr lang="el-GR" dirty="0"/>
          </a:p>
        </p:txBody>
      </p:sp>
      <p:pic>
        <p:nvPicPr>
          <p:cNvPr id="4" name="Εικόνα 3"/>
          <p:cNvPicPr/>
          <p:nvPr/>
        </p:nvPicPr>
        <p:blipFill rotWithShape="1">
          <a:blip r:embed="rId2" cstate="print">
            <a:extLst>
              <a:ext uri="{28A0092B-C50C-407E-A947-70E740481C1C}">
                <a14:useLocalDpi xmlns:a14="http://schemas.microsoft.com/office/drawing/2010/main" xmlns="" val="0"/>
              </a:ext>
            </a:extLst>
          </a:blip>
          <a:srcRect t="64049"/>
          <a:stretch/>
        </p:blipFill>
        <p:spPr bwMode="auto">
          <a:xfrm>
            <a:off x="1403648" y="2420888"/>
            <a:ext cx="7128792" cy="1656184"/>
          </a:xfrm>
          <a:prstGeom prst="rect">
            <a:avLst/>
          </a:prstGeom>
          <a:noFill/>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201109521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Κλίμακες σταθερού </a:t>
            </a:r>
            <a:r>
              <a:rPr lang="el-GR" b="1" dirty="0" smtClean="0"/>
              <a:t>αθροίσματος</a:t>
            </a:r>
            <a:endParaRPr lang="el-GR" b="1"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xmlns="" val="3652411378"/>
              </p:ext>
            </p:extLst>
          </p:nvPr>
        </p:nvGraphicFramePr>
        <p:xfrm>
          <a:off x="1259632" y="3356992"/>
          <a:ext cx="6408712" cy="1828800"/>
        </p:xfrm>
        <a:graphic>
          <a:graphicData uri="http://schemas.openxmlformats.org/drawingml/2006/table">
            <a:tbl>
              <a:tblPr firstRow="1" firstCol="1" bandRow="1">
                <a:tableStyleId>{5C22544A-7EE6-4342-B048-85BDC9FD1C3A}</a:tableStyleId>
              </a:tblPr>
              <a:tblGrid>
                <a:gridCol w="5499907"/>
                <a:gridCol w="908805"/>
              </a:tblGrid>
              <a:tr h="0">
                <a:tc>
                  <a:txBody>
                    <a:bodyPr/>
                    <a:lstStyle/>
                    <a:p>
                      <a:pPr>
                        <a:lnSpc>
                          <a:spcPct val="150000"/>
                        </a:lnSpc>
                        <a:spcAft>
                          <a:spcPts val="0"/>
                        </a:spcAft>
                      </a:pPr>
                      <a:r>
                        <a:rPr lang="el-GR" sz="1600" dirty="0">
                          <a:effectLst/>
                        </a:rPr>
                        <a:t>Υλική υποδομή</a:t>
                      </a:r>
                      <a:endParaRPr lang="el-GR" sz="1600" dirty="0">
                        <a:effectLst/>
                        <a:latin typeface="Athens"/>
                        <a:ea typeface="Athens"/>
                        <a:cs typeface="Times New Roman"/>
                      </a:endParaRPr>
                    </a:p>
                  </a:txBody>
                  <a:tcPr marL="59055" marR="68580" marT="0" marB="0"/>
                </a:tc>
                <a:tc>
                  <a:txBody>
                    <a:bodyPr/>
                    <a:lstStyle/>
                    <a:p>
                      <a:pPr>
                        <a:lnSpc>
                          <a:spcPct val="150000"/>
                        </a:lnSpc>
                        <a:spcAft>
                          <a:spcPts val="0"/>
                        </a:spcAft>
                      </a:pPr>
                      <a:r>
                        <a:rPr lang="el-GR" sz="1600">
                          <a:effectLst/>
                        </a:rPr>
                        <a:t> </a:t>
                      </a:r>
                      <a:endParaRPr lang="el-GR" sz="1600">
                        <a:effectLst/>
                        <a:latin typeface="Athens"/>
                        <a:ea typeface="Athens"/>
                        <a:cs typeface="Times New Roman"/>
                      </a:endParaRPr>
                    </a:p>
                  </a:txBody>
                  <a:tcPr marL="59055" marR="68580" marT="0" marB="0"/>
                </a:tc>
              </a:tr>
              <a:tr h="0">
                <a:tc>
                  <a:txBody>
                    <a:bodyPr/>
                    <a:lstStyle/>
                    <a:p>
                      <a:pPr>
                        <a:lnSpc>
                          <a:spcPct val="150000"/>
                        </a:lnSpc>
                        <a:spcAft>
                          <a:spcPts val="0"/>
                        </a:spcAft>
                      </a:pPr>
                      <a:r>
                        <a:rPr lang="el-GR" sz="1600">
                          <a:effectLst/>
                        </a:rPr>
                        <a:t>Ευγένεια προσωπικού</a:t>
                      </a:r>
                      <a:endParaRPr lang="el-GR" sz="1600">
                        <a:effectLst/>
                        <a:latin typeface="Athens"/>
                        <a:ea typeface="Athens"/>
                        <a:cs typeface="Times New Roman"/>
                      </a:endParaRPr>
                    </a:p>
                  </a:txBody>
                  <a:tcPr marL="59055" marR="68580" marT="0" marB="0"/>
                </a:tc>
                <a:tc>
                  <a:txBody>
                    <a:bodyPr/>
                    <a:lstStyle/>
                    <a:p>
                      <a:pPr>
                        <a:lnSpc>
                          <a:spcPct val="150000"/>
                        </a:lnSpc>
                        <a:spcAft>
                          <a:spcPts val="0"/>
                        </a:spcAft>
                      </a:pPr>
                      <a:r>
                        <a:rPr lang="el-GR" sz="1600">
                          <a:effectLst/>
                        </a:rPr>
                        <a:t> </a:t>
                      </a:r>
                      <a:endParaRPr lang="el-GR" sz="1600">
                        <a:effectLst/>
                        <a:latin typeface="Athens"/>
                        <a:ea typeface="Athens"/>
                        <a:cs typeface="Times New Roman"/>
                      </a:endParaRPr>
                    </a:p>
                  </a:txBody>
                  <a:tcPr marL="59055" marR="68580" marT="0" marB="0"/>
                </a:tc>
              </a:tr>
              <a:tr h="0">
                <a:tc>
                  <a:txBody>
                    <a:bodyPr/>
                    <a:lstStyle/>
                    <a:p>
                      <a:pPr>
                        <a:lnSpc>
                          <a:spcPct val="150000"/>
                        </a:lnSpc>
                        <a:spcAft>
                          <a:spcPts val="0"/>
                        </a:spcAft>
                      </a:pPr>
                      <a:r>
                        <a:rPr lang="el-GR" sz="1600" dirty="0">
                          <a:effectLst/>
                        </a:rPr>
                        <a:t>Προσπάθεια κατανόησης των προβλημάτων σας</a:t>
                      </a:r>
                      <a:endParaRPr lang="el-GR" sz="1600" dirty="0">
                        <a:effectLst/>
                        <a:latin typeface="Athens"/>
                        <a:ea typeface="Athens"/>
                        <a:cs typeface="Times New Roman"/>
                      </a:endParaRPr>
                    </a:p>
                  </a:txBody>
                  <a:tcPr marL="59055" marR="68580" marT="0" marB="0"/>
                </a:tc>
                <a:tc>
                  <a:txBody>
                    <a:bodyPr/>
                    <a:lstStyle/>
                    <a:p>
                      <a:pPr>
                        <a:lnSpc>
                          <a:spcPct val="150000"/>
                        </a:lnSpc>
                        <a:spcAft>
                          <a:spcPts val="0"/>
                        </a:spcAft>
                      </a:pPr>
                      <a:r>
                        <a:rPr lang="el-GR" sz="1600">
                          <a:effectLst/>
                        </a:rPr>
                        <a:t> </a:t>
                      </a:r>
                      <a:endParaRPr lang="el-GR" sz="1600">
                        <a:effectLst/>
                        <a:latin typeface="Athens"/>
                        <a:ea typeface="Athens"/>
                        <a:cs typeface="Times New Roman"/>
                      </a:endParaRPr>
                    </a:p>
                  </a:txBody>
                  <a:tcPr marL="59055" marR="68580" marT="0" marB="0"/>
                </a:tc>
              </a:tr>
              <a:tr h="0">
                <a:tc>
                  <a:txBody>
                    <a:bodyPr/>
                    <a:lstStyle/>
                    <a:p>
                      <a:pPr>
                        <a:lnSpc>
                          <a:spcPct val="150000"/>
                        </a:lnSpc>
                        <a:spcAft>
                          <a:spcPts val="0"/>
                        </a:spcAft>
                      </a:pPr>
                      <a:r>
                        <a:rPr lang="el-GR" sz="1600">
                          <a:effectLst/>
                        </a:rPr>
                        <a:t>Αξιοπιστία</a:t>
                      </a:r>
                      <a:endParaRPr lang="el-GR" sz="1600">
                        <a:effectLst/>
                        <a:latin typeface="Athens"/>
                        <a:ea typeface="Athens"/>
                        <a:cs typeface="Times New Roman"/>
                      </a:endParaRPr>
                    </a:p>
                  </a:txBody>
                  <a:tcPr marL="59055" marR="68580" marT="0" marB="0"/>
                </a:tc>
                <a:tc>
                  <a:txBody>
                    <a:bodyPr/>
                    <a:lstStyle/>
                    <a:p>
                      <a:pPr>
                        <a:lnSpc>
                          <a:spcPct val="150000"/>
                        </a:lnSpc>
                        <a:spcAft>
                          <a:spcPts val="0"/>
                        </a:spcAft>
                      </a:pPr>
                      <a:r>
                        <a:rPr lang="el-GR" sz="1600">
                          <a:effectLst/>
                        </a:rPr>
                        <a:t> </a:t>
                      </a:r>
                      <a:endParaRPr lang="el-GR" sz="1600">
                        <a:effectLst/>
                        <a:latin typeface="Athens"/>
                        <a:ea typeface="Athens"/>
                        <a:cs typeface="Times New Roman"/>
                      </a:endParaRPr>
                    </a:p>
                  </a:txBody>
                  <a:tcPr marL="59055" marR="68580" marT="0" marB="0"/>
                </a:tc>
              </a:tr>
              <a:tr h="0">
                <a:tc>
                  <a:txBody>
                    <a:bodyPr/>
                    <a:lstStyle/>
                    <a:p>
                      <a:pPr>
                        <a:lnSpc>
                          <a:spcPct val="150000"/>
                        </a:lnSpc>
                        <a:spcAft>
                          <a:spcPts val="0"/>
                        </a:spcAft>
                      </a:pPr>
                      <a:r>
                        <a:rPr lang="el-GR" sz="1600">
                          <a:effectLst/>
                        </a:rPr>
                        <a:t>Σύνολο</a:t>
                      </a:r>
                      <a:endParaRPr lang="el-GR" sz="1600">
                        <a:effectLst/>
                        <a:latin typeface="Athens"/>
                        <a:ea typeface="Athens"/>
                        <a:cs typeface="Times New Roman"/>
                      </a:endParaRPr>
                    </a:p>
                  </a:txBody>
                  <a:tcPr marL="59055" marR="68580" marT="0" marB="0"/>
                </a:tc>
                <a:tc>
                  <a:txBody>
                    <a:bodyPr/>
                    <a:lstStyle/>
                    <a:p>
                      <a:pPr>
                        <a:lnSpc>
                          <a:spcPct val="150000"/>
                        </a:lnSpc>
                        <a:spcAft>
                          <a:spcPts val="0"/>
                        </a:spcAft>
                      </a:pPr>
                      <a:r>
                        <a:rPr lang="el-GR" sz="1600" dirty="0">
                          <a:effectLst/>
                        </a:rPr>
                        <a:t>100</a:t>
                      </a:r>
                      <a:endParaRPr lang="el-GR" sz="1600" dirty="0">
                        <a:effectLst/>
                        <a:latin typeface="Athens"/>
                        <a:ea typeface="Athens"/>
                        <a:cs typeface="Times New Roman"/>
                      </a:endParaRPr>
                    </a:p>
                  </a:txBody>
                  <a:tcPr marL="59055" marR="68580" marT="0" marB="0"/>
                </a:tc>
              </a:tr>
            </a:tbl>
          </a:graphicData>
        </a:graphic>
      </p:graphicFrame>
      <p:sp>
        <p:nvSpPr>
          <p:cNvPr id="5" name="Rectangle 1"/>
          <p:cNvSpPr>
            <a:spLocks noChangeArrowheads="1"/>
          </p:cNvSpPr>
          <p:nvPr/>
        </p:nvSpPr>
        <p:spPr bwMode="auto">
          <a:xfrm>
            <a:off x="827584" y="1340768"/>
            <a:ext cx="7488832" cy="196977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altLang="el-GR" sz="1400" b="1" i="0" u="none" strike="noStrike" cap="none" normalizeH="0" baseline="0" dirty="0" smtClean="0">
                <a:ln>
                  <a:noFill/>
                </a:ln>
                <a:solidFill>
                  <a:schemeClr val="tx1"/>
                </a:solidFill>
                <a:effectLst/>
                <a:latin typeface="Times New Roman" pitchFamily="18" charset="0"/>
                <a:ea typeface="Athens" charset="-95"/>
                <a:cs typeface="Times New Roman" pitchFamily="18" charset="0"/>
              </a:rPr>
              <a:t>Θέλουμε να δούμε ποια χαρακτηριστικά θεωρείτε σημαντικότερα όταν εξυπηρετήστε από μια εταιρία παροχής υπηρεσιών. </a:t>
            </a:r>
            <a:endParaRPr kumimoji="0" lang="el-GR" altLang="el-GR" sz="105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l-GR" altLang="el-GR" sz="1400" b="1" i="0" u="none" strike="noStrike" cap="none" normalizeH="0" baseline="0" dirty="0" smtClean="0">
                <a:ln>
                  <a:noFill/>
                </a:ln>
                <a:solidFill>
                  <a:schemeClr val="tx1"/>
                </a:solidFill>
                <a:effectLst/>
                <a:latin typeface="Times New Roman" pitchFamily="18" charset="0"/>
                <a:ea typeface="Athens" charset="-95"/>
                <a:cs typeface="Times New Roman" pitchFamily="18" charset="0"/>
              </a:rPr>
              <a:t>Παρακάτω περιγράφονται τέσσερις άξονες που αφορούν την εξυπηρέτηση των πελατών από μια εταιρία. </a:t>
            </a:r>
          </a:p>
          <a:p>
            <a:pPr marL="0" marR="0" lvl="0" indent="0" algn="l" defTabSz="914400" rtl="0" eaLnBrk="0" fontAlgn="base" latinLnBrk="0" hangingPunct="0">
              <a:lnSpc>
                <a:spcPct val="100000"/>
              </a:lnSpc>
              <a:spcBef>
                <a:spcPct val="0"/>
              </a:spcBef>
              <a:spcAft>
                <a:spcPct val="0"/>
              </a:spcAft>
              <a:buClrTx/>
              <a:buSzTx/>
              <a:buFontTx/>
              <a:buNone/>
              <a:tabLst/>
            </a:pPr>
            <a:r>
              <a:rPr kumimoji="0" lang="el-GR" altLang="el-GR" sz="1400" b="1" i="0" u="none" strike="noStrike" cap="none" normalizeH="0" baseline="0" dirty="0" smtClean="0">
                <a:ln>
                  <a:noFill/>
                </a:ln>
                <a:solidFill>
                  <a:schemeClr val="tx1"/>
                </a:solidFill>
                <a:effectLst/>
                <a:latin typeface="Times New Roman" pitchFamily="18" charset="0"/>
                <a:ea typeface="Athens" charset="-95"/>
                <a:cs typeface="Times New Roman" pitchFamily="18" charset="0"/>
              </a:rPr>
              <a:t>Αν έχετε 100 βαθμούς να τους μοιράσετε στα παρακάτω τέσσερα χαρακτηριστικά, με τρόπο ώστε τα πιο σημαντικά </a:t>
            </a:r>
          </a:p>
          <a:p>
            <a:pPr marL="0" marR="0" lvl="0" indent="0" algn="l" defTabSz="914400" rtl="0" eaLnBrk="0" fontAlgn="base" latinLnBrk="0" hangingPunct="0">
              <a:lnSpc>
                <a:spcPct val="100000"/>
              </a:lnSpc>
              <a:spcBef>
                <a:spcPct val="0"/>
              </a:spcBef>
              <a:spcAft>
                <a:spcPct val="0"/>
              </a:spcAft>
              <a:buClrTx/>
              <a:buSzTx/>
              <a:buFontTx/>
              <a:buNone/>
              <a:tabLst/>
            </a:pPr>
            <a:r>
              <a:rPr kumimoji="0" lang="el-GR" altLang="el-GR" sz="1400" b="1" i="0" u="none" strike="noStrike" cap="none" normalizeH="0" baseline="0" dirty="0" smtClean="0">
                <a:ln>
                  <a:noFill/>
                </a:ln>
                <a:solidFill>
                  <a:schemeClr val="tx1"/>
                </a:solidFill>
                <a:effectLst/>
                <a:latin typeface="Times New Roman" pitchFamily="18" charset="0"/>
                <a:ea typeface="Athens" charset="-95"/>
                <a:cs typeface="Times New Roman" pitchFamily="18" charset="0"/>
              </a:rPr>
              <a:t>να παίρνουν μεγαλύτερη βαθμολογία, πώς θα τους μοιράζατε;</a:t>
            </a:r>
            <a:endParaRPr kumimoji="0" lang="el-GR" altLang="el-GR" sz="105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l-GR" altLang="el-GR" sz="24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xmlns="" val="74931091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Κλίμακες σταθερού αθροίσματος</a:t>
            </a:r>
          </a:p>
        </p:txBody>
      </p:sp>
      <p:sp>
        <p:nvSpPr>
          <p:cNvPr id="3" name="Θέση περιεχομένου 2"/>
          <p:cNvSpPr>
            <a:spLocks noGrp="1"/>
          </p:cNvSpPr>
          <p:nvPr>
            <p:ph idx="1"/>
          </p:nvPr>
        </p:nvSpPr>
        <p:spPr/>
        <p:txBody>
          <a:bodyPr>
            <a:normAutofit fontScale="62500" lnSpcReduction="20000"/>
          </a:bodyPr>
          <a:lstStyle/>
          <a:p>
            <a:pPr marL="0" indent="0">
              <a:buNone/>
            </a:pPr>
            <a:r>
              <a:rPr lang="el-GR" b="1" dirty="0"/>
              <a:t>Υποδιαιρέστε 100 πόντους ανάμεσα στις παρακάτω μάρκες ρούχων, ανάλογα με την προτίμηση σας σε κάθε μάρκα:</a:t>
            </a:r>
            <a:endParaRPr lang="el-GR" dirty="0"/>
          </a:p>
          <a:p>
            <a:r>
              <a:rPr lang="en-US" dirty="0"/>
              <a:t>Maximo </a:t>
            </a:r>
            <a:r>
              <a:rPr lang="en-US" dirty="0" err="1"/>
              <a:t>Tuti</a:t>
            </a:r>
            <a:r>
              <a:rPr lang="en-US" dirty="0"/>
              <a:t> 		_________</a:t>
            </a:r>
            <a:endParaRPr lang="el-GR" dirty="0"/>
          </a:p>
          <a:p>
            <a:r>
              <a:rPr lang="en-US" dirty="0" err="1"/>
              <a:t>Zaza</a:t>
            </a:r>
            <a:r>
              <a:rPr lang="en-US" dirty="0"/>
              <a:t>                		_________</a:t>
            </a:r>
            <a:endParaRPr lang="el-GR" dirty="0"/>
          </a:p>
          <a:p>
            <a:r>
              <a:rPr lang="en-US" dirty="0" err="1"/>
              <a:t>Freshka</a:t>
            </a:r>
            <a:r>
              <a:rPr lang="en-US" dirty="0"/>
              <a:t>          		_________</a:t>
            </a:r>
            <a:endParaRPr lang="el-GR" dirty="0"/>
          </a:p>
          <a:p>
            <a:r>
              <a:rPr lang="en-US" dirty="0"/>
              <a:t>Bull &amp; Pears      	_________</a:t>
            </a:r>
            <a:endParaRPr lang="el-GR" dirty="0"/>
          </a:p>
          <a:p>
            <a:pPr marL="0" indent="0">
              <a:buNone/>
            </a:pPr>
            <a:r>
              <a:rPr lang="en-US" dirty="0"/>
              <a:t> </a:t>
            </a:r>
            <a:endParaRPr lang="el-GR" dirty="0"/>
          </a:p>
          <a:p>
            <a:pPr marL="0" indent="0">
              <a:buNone/>
            </a:pPr>
            <a:r>
              <a:rPr lang="en-US" dirty="0"/>
              <a:t> </a:t>
            </a:r>
            <a:endParaRPr lang="el-GR" dirty="0"/>
          </a:p>
          <a:p>
            <a:pPr marL="0" indent="0">
              <a:buNone/>
            </a:pPr>
            <a:r>
              <a:rPr lang="el-GR" b="1" dirty="0"/>
              <a:t>Αν είχατε 100 Ευρώ για να τα διαθέσετε για τη διασκέδαση σας, πόσα θα ξοδεύατε σε:</a:t>
            </a:r>
            <a:endParaRPr lang="el-GR" dirty="0"/>
          </a:p>
          <a:p>
            <a:r>
              <a:rPr lang="el-GR" dirty="0"/>
              <a:t>Εστιατόρια</a:t>
            </a:r>
          </a:p>
          <a:p>
            <a:r>
              <a:rPr lang="el-GR" dirty="0"/>
              <a:t>Καφέ</a:t>
            </a:r>
          </a:p>
          <a:p>
            <a:r>
              <a:rPr lang="el-GR" dirty="0"/>
              <a:t>Κινηματογράφο</a:t>
            </a:r>
          </a:p>
          <a:p>
            <a:r>
              <a:rPr lang="el-GR" dirty="0"/>
              <a:t>Θέατρο</a:t>
            </a:r>
          </a:p>
          <a:p>
            <a:pPr marL="0" indent="0">
              <a:buNone/>
            </a:pPr>
            <a:endParaRPr lang="el-GR" dirty="0"/>
          </a:p>
        </p:txBody>
      </p:sp>
    </p:spTree>
    <p:extLst>
      <p:ext uri="{BB962C8B-B14F-4D97-AF65-F5344CB8AC3E}">
        <p14:creationId xmlns:p14="http://schemas.microsoft.com/office/powerpoint/2010/main" xmlns="" val="25241811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Κλίμακες μοναδικού θέματος και συγκριτικές </a:t>
            </a:r>
            <a:r>
              <a:rPr lang="el-GR" b="1" dirty="0" smtClean="0"/>
              <a:t>κλίμακες</a:t>
            </a:r>
            <a:endParaRPr lang="el-GR" b="1" dirty="0"/>
          </a:p>
        </p:txBody>
      </p:sp>
      <p:sp>
        <p:nvSpPr>
          <p:cNvPr id="3" name="Θέση περιεχομένου 2"/>
          <p:cNvSpPr>
            <a:spLocks noGrp="1"/>
          </p:cNvSpPr>
          <p:nvPr>
            <p:ph idx="1"/>
          </p:nvPr>
        </p:nvSpPr>
        <p:spPr/>
        <p:txBody>
          <a:bodyPr>
            <a:normAutofit fontScale="85000" lnSpcReduction="20000"/>
          </a:bodyPr>
          <a:lstStyle/>
          <a:p>
            <a:pPr marL="0" indent="0">
              <a:buNone/>
            </a:pPr>
            <a:r>
              <a:rPr lang="el-GR" dirty="0"/>
              <a:t>Μια κλίμακα μοναδικού θέματος ρωτά για ένα θέμα μόνο του.</a:t>
            </a:r>
          </a:p>
          <a:p>
            <a:endParaRPr lang="el-GR" dirty="0"/>
          </a:p>
          <a:p>
            <a:pPr marL="0" indent="0">
              <a:buNone/>
            </a:pPr>
            <a:r>
              <a:rPr lang="el-GR" b="1" dirty="0"/>
              <a:t>Πόσο ικανοποιημένος/η είστε από την οικονομική πολιτική της κυβέρνησης</a:t>
            </a:r>
            <a:endParaRPr lang="el-GR" dirty="0"/>
          </a:p>
          <a:p>
            <a:endParaRPr lang="el-GR" dirty="0"/>
          </a:p>
          <a:p>
            <a:r>
              <a:rPr lang="el-GR" dirty="0"/>
              <a:t>Απολύτως ικανοποιημένος</a:t>
            </a:r>
          </a:p>
          <a:p>
            <a:r>
              <a:rPr lang="el-GR" dirty="0"/>
              <a:t>Πολύ ικανοποιημένος</a:t>
            </a:r>
          </a:p>
          <a:p>
            <a:r>
              <a:rPr lang="el-GR" dirty="0"/>
              <a:t>Αρκετά ικανοποιημένους</a:t>
            </a:r>
          </a:p>
          <a:p>
            <a:r>
              <a:rPr lang="el-GR" dirty="0"/>
              <a:t>Κάπως δυσαρεστημένος</a:t>
            </a:r>
          </a:p>
          <a:p>
            <a:r>
              <a:rPr lang="el-GR" dirty="0"/>
              <a:t>Απολύτως δυσαρεστημένος</a:t>
            </a:r>
          </a:p>
          <a:p>
            <a:pPr marL="0" indent="0">
              <a:buNone/>
            </a:pPr>
            <a:endParaRPr lang="el-GR" dirty="0"/>
          </a:p>
        </p:txBody>
      </p:sp>
    </p:spTree>
    <p:extLst>
      <p:ext uri="{BB962C8B-B14F-4D97-AF65-F5344CB8AC3E}">
        <p14:creationId xmlns:p14="http://schemas.microsoft.com/office/powerpoint/2010/main" xmlns="" val="75539890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Συγκριτικές κλίμακες</a:t>
            </a:r>
            <a:endParaRPr lang="el-GR" b="1" dirty="0"/>
          </a:p>
        </p:txBody>
      </p:sp>
      <p:sp>
        <p:nvSpPr>
          <p:cNvPr id="3" name="Θέση περιεχομένου 2"/>
          <p:cNvSpPr>
            <a:spLocks noGrp="1"/>
          </p:cNvSpPr>
          <p:nvPr>
            <p:ph idx="1"/>
          </p:nvPr>
        </p:nvSpPr>
        <p:spPr/>
        <p:txBody>
          <a:bodyPr>
            <a:normAutofit fontScale="92500" lnSpcReduction="10000"/>
          </a:bodyPr>
          <a:lstStyle/>
          <a:p>
            <a:r>
              <a:rPr lang="el-GR" dirty="0"/>
              <a:t>Μια Συγκριτική κλίμακα ζητά από τους ερωτώμενους να αξιολογήσουν ένα θέμα σε σύγκριση με ένα άλλο:</a:t>
            </a:r>
          </a:p>
          <a:p>
            <a:endParaRPr lang="el-GR" dirty="0"/>
          </a:p>
          <a:p>
            <a:pPr marL="0" indent="0">
              <a:buNone/>
            </a:pPr>
            <a:r>
              <a:rPr lang="el-GR" b="1" dirty="0"/>
              <a:t>Πόσο καλό είναι το εκπαιδευτικό ίδρυμα που φοιτάτε σε σχέση με το ιδανικό που έχετε στο μυαλό σας;</a:t>
            </a:r>
            <a:endParaRPr lang="el-GR" dirty="0"/>
          </a:p>
          <a:p>
            <a:endParaRPr lang="el-GR" dirty="0"/>
          </a:p>
          <a:p>
            <a:r>
              <a:rPr lang="el-GR" dirty="0"/>
              <a:t>Χειρότερο	περίπου το ίδιο	Καλύτερο</a:t>
            </a:r>
          </a:p>
          <a:p>
            <a:endParaRPr lang="el-GR" dirty="0"/>
          </a:p>
          <a:p>
            <a:endParaRPr lang="el-GR" dirty="0"/>
          </a:p>
        </p:txBody>
      </p:sp>
    </p:spTree>
    <p:extLst>
      <p:ext uri="{BB962C8B-B14F-4D97-AF65-F5344CB8AC3E}">
        <p14:creationId xmlns:p14="http://schemas.microsoft.com/office/powerpoint/2010/main" xmlns="" val="137082166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Ευρύτερες διακρίσεις των κλιμάκων</a:t>
            </a:r>
            <a:endParaRPr lang="el-GR" dirty="0"/>
          </a:p>
        </p:txBody>
      </p:sp>
      <p:sp>
        <p:nvSpPr>
          <p:cNvPr id="3" name="Θέση περιεχομένου 2"/>
          <p:cNvSpPr>
            <a:spLocks noGrp="1"/>
          </p:cNvSpPr>
          <p:nvPr>
            <p:ph idx="1"/>
          </p:nvPr>
        </p:nvSpPr>
        <p:spPr/>
        <p:txBody>
          <a:bodyPr>
            <a:normAutofit fontScale="55000" lnSpcReduction="20000"/>
          </a:bodyPr>
          <a:lstStyle/>
          <a:p>
            <a:r>
              <a:rPr lang="el-GR" i="1" dirty="0"/>
              <a:t>Ισόρροπες και μη ισόρροπες κλίμακες</a:t>
            </a:r>
            <a:endParaRPr lang="el-GR" dirty="0"/>
          </a:p>
          <a:p>
            <a:endParaRPr lang="el-GR" dirty="0"/>
          </a:p>
          <a:p>
            <a:r>
              <a:rPr lang="el-GR" dirty="0"/>
              <a:t>Έχει να κάνει με τη συμμετρία των τιμών που προτείνονται για απαντήσεις. </a:t>
            </a:r>
          </a:p>
          <a:p>
            <a:endParaRPr lang="el-GR" dirty="0"/>
          </a:p>
          <a:p>
            <a:pPr marL="0" indent="0">
              <a:buNone/>
            </a:pPr>
            <a:r>
              <a:rPr lang="el-GR" b="1" dirty="0"/>
              <a:t>Πόσο ικανοποιημένος είστε από την οικονομική πολιτική της κυβέρνησης;</a:t>
            </a:r>
            <a:endParaRPr lang="el-GR" dirty="0"/>
          </a:p>
          <a:p>
            <a:pPr marL="0" indent="0">
              <a:buNone/>
            </a:pPr>
            <a:r>
              <a:rPr lang="el-GR" b="1" i="1" dirty="0"/>
              <a:t>(ισόρροπη) </a:t>
            </a:r>
            <a:endParaRPr lang="el-GR" dirty="0"/>
          </a:p>
          <a:p>
            <a:r>
              <a:rPr lang="el-GR" dirty="0"/>
              <a:t>Απολύτως ικανοποιημένος</a:t>
            </a:r>
          </a:p>
          <a:p>
            <a:r>
              <a:rPr lang="el-GR" dirty="0"/>
              <a:t>ικανοποιημένος</a:t>
            </a:r>
          </a:p>
          <a:p>
            <a:r>
              <a:rPr lang="el-GR" dirty="0"/>
              <a:t>ούτε ικανοποιημένος, ούτε δυσαρεστημένος</a:t>
            </a:r>
          </a:p>
          <a:p>
            <a:r>
              <a:rPr lang="el-GR" dirty="0"/>
              <a:t>δυσαρεστημένος</a:t>
            </a:r>
          </a:p>
          <a:p>
            <a:r>
              <a:rPr lang="el-GR" dirty="0"/>
              <a:t>Απολύτως δυσαρεστημένος</a:t>
            </a:r>
          </a:p>
          <a:p>
            <a:pPr marL="0" indent="0">
              <a:buNone/>
            </a:pPr>
            <a:r>
              <a:rPr lang="el-GR" b="1" i="1" dirty="0"/>
              <a:t>(μη ισόρροπη) </a:t>
            </a:r>
            <a:endParaRPr lang="el-GR" dirty="0"/>
          </a:p>
          <a:p>
            <a:r>
              <a:rPr lang="el-GR" dirty="0"/>
              <a:t>Απολύτως ικανοποιημένος</a:t>
            </a:r>
          </a:p>
          <a:p>
            <a:r>
              <a:rPr lang="el-GR" dirty="0"/>
              <a:t>Αρκετά ικανοποιημένος</a:t>
            </a:r>
          </a:p>
          <a:p>
            <a:r>
              <a:rPr lang="el-GR" dirty="0"/>
              <a:t>Λίγο ικανοποιημένος</a:t>
            </a:r>
          </a:p>
          <a:p>
            <a:r>
              <a:rPr lang="el-GR" dirty="0"/>
              <a:t>Καθόλου </a:t>
            </a:r>
            <a:r>
              <a:rPr lang="el-GR" dirty="0" smtClean="0"/>
              <a:t>ικανοποιημένος</a:t>
            </a:r>
            <a:endParaRPr lang="el-GR" dirty="0"/>
          </a:p>
          <a:p>
            <a:endParaRPr lang="el-GR" dirty="0"/>
          </a:p>
        </p:txBody>
      </p:sp>
    </p:spTree>
    <p:extLst>
      <p:ext uri="{BB962C8B-B14F-4D97-AF65-F5344CB8AC3E}">
        <p14:creationId xmlns:p14="http://schemas.microsoft.com/office/powerpoint/2010/main" xmlns="" val="240747422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ltLang="el-GR" b="1" dirty="0">
                <a:latin typeface="Arial" pitchFamily="34" charset="0"/>
                <a:ea typeface="Athens" charset="-95"/>
                <a:cs typeface="Arial" pitchFamily="34" charset="0"/>
              </a:rPr>
              <a:t>Σύνθετες κλίμακες</a:t>
            </a:r>
            <a:endParaRPr lang="el-GR" b="1"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xmlns="" val="1885497816"/>
              </p:ext>
            </p:extLst>
          </p:nvPr>
        </p:nvGraphicFramePr>
        <p:xfrm>
          <a:off x="1979712" y="4175160"/>
          <a:ext cx="5616624" cy="1570464"/>
        </p:xfrm>
        <a:graphic>
          <a:graphicData uri="http://schemas.openxmlformats.org/drawingml/2006/table">
            <a:tbl>
              <a:tblPr firstRow="1" firstCol="1" bandRow="1">
                <a:tableStyleId>{5C22544A-7EE6-4342-B048-85BDC9FD1C3A}</a:tableStyleId>
              </a:tblPr>
              <a:tblGrid>
                <a:gridCol w="5114589"/>
                <a:gridCol w="502035"/>
              </a:tblGrid>
              <a:tr h="0">
                <a:tc>
                  <a:txBody>
                    <a:bodyPr/>
                    <a:lstStyle/>
                    <a:p>
                      <a:pPr>
                        <a:lnSpc>
                          <a:spcPct val="150000"/>
                        </a:lnSpc>
                        <a:spcAft>
                          <a:spcPts val="0"/>
                        </a:spcAft>
                      </a:pPr>
                      <a:r>
                        <a:rPr lang="el-GR" sz="1600" dirty="0">
                          <a:effectLst/>
                        </a:rPr>
                        <a:t>Λειτουργεί καλά και δε χρειάζεται αλλαγές</a:t>
                      </a:r>
                      <a:endParaRPr lang="el-GR" sz="1600" dirty="0">
                        <a:effectLst/>
                        <a:latin typeface="Athens"/>
                        <a:ea typeface="Athens"/>
                        <a:cs typeface="Times New Roman"/>
                      </a:endParaRPr>
                    </a:p>
                  </a:txBody>
                  <a:tcPr marL="68580" marR="68580" marT="0" marB="0"/>
                </a:tc>
                <a:tc>
                  <a:txBody>
                    <a:bodyPr/>
                    <a:lstStyle/>
                    <a:p>
                      <a:pPr algn="just">
                        <a:lnSpc>
                          <a:spcPct val="150000"/>
                        </a:lnSpc>
                        <a:spcAft>
                          <a:spcPts val="0"/>
                        </a:spcAft>
                      </a:pPr>
                      <a:endParaRPr lang="el-GR" sz="1600" dirty="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600" dirty="0">
                          <a:effectLst/>
                        </a:rPr>
                        <a:t>Λειτουργεί καλά αλλά χρειάζεται κάποιες αλλαγές</a:t>
                      </a:r>
                      <a:endParaRPr lang="el-GR" sz="1600" dirty="0">
                        <a:effectLst/>
                        <a:latin typeface="Athens"/>
                        <a:ea typeface="Athens"/>
                        <a:cs typeface="Times New Roman"/>
                      </a:endParaRPr>
                    </a:p>
                  </a:txBody>
                  <a:tcPr marL="68580" marR="68580" marT="0" marB="0"/>
                </a:tc>
                <a:tc>
                  <a:txBody>
                    <a:bodyPr/>
                    <a:lstStyle/>
                    <a:p>
                      <a:pPr algn="just">
                        <a:lnSpc>
                          <a:spcPct val="150000"/>
                        </a:lnSpc>
                        <a:spcAft>
                          <a:spcPts val="0"/>
                        </a:spcAft>
                      </a:pPr>
                      <a:endParaRPr lang="el-GR" sz="1600" dirty="0">
                        <a:effectLst/>
                        <a:latin typeface="Athens"/>
                        <a:ea typeface="Athens"/>
                        <a:cs typeface="Times New Roman"/>
                      </a:endParaRPr>
                    </a:p>
                  </a:txBody>
                  <a:tcPr marL="68580" marR="68580" marT="0" marB="0"/>
                </a:tc>
              </a:tr>
              <a:tr h="0">
                <a:tc>
                  <a:txBody>
                    <a:bodyPr/>
                    <a:lstStyle/>
                    <a:p>
                      <a:pPr>
                        <a:lnSpc>
                          <a:spcPct val="150000"/>
                        </a:lnSpc>
                        <a:spcAft>
                          <a:spcPts val="0"/>
                        </a:spcAft>
                      </a:pPr>
                      <a:r>
                        <a:rPr lang="el-GR" sz="1600">
                          <a:effectLst/>
                        </a:rPr>
                        <a:t>Δε λειτουργεί καλά και χρειάζεται πολλές αλλαγές</a:t>
                      </a:r>
                      <a:endParaRPr lang="el-GR" sz="1600">
                        <a:effectLst/>
                        <a:latin typeface="Athens"/>
                        <a:ea typeface="Athens"/>
                        <a:cs typeface="Times New Roman"/>
                      </a:endParaRPr>
                    </a:p>
                  </a:txBody>
                  <a:tcPr marL="68580" marR="68580" marT="0" marB="0"/>
                </a:tc>
                <a:tc>
                  <a:txBody>
                    <a:bodyPr/>
                    <a:lstStyle/>
                    <a:p>
                      <a:pPr algn="just">
                        <a:lnSpc>
                          <a:spcPct val="150000"/>
                        </a:lnSpc>
                        <a:spcAft>
                          <a:spcPts val="0"/>
                        </a:spcAft>
                      </a:pPr>
                      <a:endParaRPr lang="el-GR" sz="1600" dirty="0">
                        <a:effectLst/>
                        <a:latin typeface="Athens"/>
                        <a:ea typeface="Athens"/>
                        <a:cs typeface="Times New Roman"/>
                      </a:endParaRPr>
                    </a:p>
                  </a:txBody>
                  <a:tcPr marL="68580" marR="68580" marT="0" marB="0"/>
                </a:tc>
              </a:tr>
              <a:tr h="473184">
                <a:tc>
                  <a:txBody>
                    <a:bodyPr/>
                    <a:lstStyle/>
                    <a:p>
                      <a:pPr>
                        <a:lnSpc>
                          <a:spcPct val="150000"/>
                        </a:lnSpc>
                        <a:spcAft>
                          <a:spcPts val="0"/>
                        </a:spcAft>
                      </a:pPr>
                      <a:r>
                        <a:rPr lang="el-GR" sz="1600" dirty="0">
                          <a:effectLst/>
                        </a:rPr>
                        <a:t>Δε λειτουργεί καθόλου καλά και χρειάζεται ριζική αλλαγή</a:t>
                      </a:r>
                      <a:endParaRPr lang="el-GR" sz="1600" dirty="0">
                        <a:effectLst/>
                        <a:latin typeface="Athens"/>
                        <a:ea typeface="Athens"/>
                        <a:cs typeface="Times New Roman"/>
                      </a:endParaRPr>
                    </a:p>
                  </a:txBody>
                  <a:tcPr marL="68580" marR="68580" marT="0" marB="0"/>
                </a:tc>
                <a:tc>
                  <a:txBody>
                    <a:bodyPr/>
                    <a:lstStyle/>
                    <a:p>
                      <a:pPr algn="just">
                        <a:lnSpc>
                          <a:spcPct val="150000"/>
                        </a:lnSpc>
                        <a:spcAft>
                          <a:spcPts val="0"/>
                        </a:spcAft>
                      </a:pPr>
                      <a:endParaRPr lang="el-GR" sz="1600" dirty="0">
                        <a:effectLst/>
                        <a:latin typeface="Athens"/>
                        <a:ea typeface="Athens"/>
                        <a:cs typeface="Times New Roman"/>
                      </a:endParaRPr>
                    </a:p>
                  </a:txBody>
                  <a:tcPr marL="68580" marR="68580" marT="0" marB="0"/>
                </a:tc>
              </a:tr>
            </a:tbl>
          </a:graphicData>
        </a:graphic>
      </p:graphicFrame>
      <p:sp>
        <p:nvSpPr>
          <p:cNvPr id="5" name="Rectangle 1"/>
          <p:cNvSpPr>
            <a:spLocks noChangeArrowheads="1"/>
          </p:cNvSpPr>
          <p:nvPr/>
        </p:nvSpPr>
        <p:spPr bwMode="auto">
          <a:xfrm flipH="1">
            <a:off x="1115616" y="1043446"/>
            <a:ext cx="7056784" cy="350865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tabLst>
                <a:tab pos="1717675" algn="l"/>
              </a:tabLst>
              <a:defRPr>
                <a:solidFill>
                  <a:schemeClr val="tx1"/>
                </a:solidFill>
                <a:latin typeface="Arial" pitchFamily="34" charset="0"/>
              </a:defRPr>
            </a:lvl1pPr>
            <a:lvl2pPr fontAlgn="base">
              <a:spcBef>
                <a:spcPct val="0"/>
              </a:spcBef>
              <a:spcAft>
                <a:spcPct val="0"/>
              </a:spcAft>
              <a:tabLst>
                <a:tab pos="1717675" algn="l"/>
              </a:tabLst>
              <a:defRPr>
                <a:solidFill>
                  <a:schemeClr val="tx1"/>
                </a:solidFill>
                <a:latin typeface="Arial" pitchFamily="34" charset="0"/>
              </a:defRPr>
            </a:lvl2pPr>
            <a:lvl3pPr fontAlgn="base">
              <a:spcBef>
                <a:spcPct val="0"/>
              </a:spcBef>
              <a:spcAft>
                <a:spcPct val="0"/>
              </a:spcAft>
              <a:tabLst>
                <a:tab pos="1717675" algn="l"/>
              </a:tabLst>
              <a:defRPr>
                <a:solidFill>
                  <a:schemeClr val="tx1"/>
                </a:solidFill>
                <a:latin typeface="Arial" pitchFamily="34" charset="0"/>
              </a:defRPr>
            </a:lvl3pPr>
            <a:lvl4pPr fontAlgn="base">
              <a:spcBef>
                <a:spcPct val="0"/>
              </a:spcBef>
              <a:spcAft>
                <a:spcPct val="0"/>
              </a:spcAft>
              <a:tabLst>
                <a:tab pos="1717675" algn="l"/>
              </a:tabLst>
              <a:defRPr>
                <a:solidFill>
                  <a:schemeClr val="tx1"/>
                </a:solidFill>
                <a:latin typeface="Arial" pitchFamily="34" charset="0"/>
              </a:defRPr>
            </a:lvl4pPr>
            <a:lvl5pPr fontAlgn="base">
              <a:spcBef>
                <a:spcPct val="0"/>
              </a:spcBef>
              <a:spcAft>
                <a:spcPct val="0"/>
              </a:spcAft>
              <a:tabLst>
                <a:tab pos="1717675" algn="l"/>
              </a:tabLst>
              <a:defRPr>
                <a:solidFill>
                  <a:schemeClr val="tx1"/>
                </a:solidFill>
                <a:latin typeface="Arial" pitchFamily="34" charset="0"/>
              </a:defRPr>
            </a:lvl5pPr>
            <a:lvl6pPr fontAlgn="base">
              <a:spcBef>
                <a:spcPct val="0"/>
              </a:spcBef>
              <a:spcAft>
                <a:spcPct val="0"/>
              </a:spcAft>
              <a:tabLst>
                <a:tab pos="1717675" algn="l"/>
              </a:tabLst>
              <a:defRPr>
                <a:solidFill>
                  <a:schemeClr val="tx1"/>
                </a:solidFill>
                <a:latin typeface="Arial" pitchFamily="34" charset="0"/>
              </a:defRPr>
            </a:lvl6pPr>
            <a:lvl7pPr fontAlgn="base">
              <a:spcBef>
                <a:spcPct val="0"/>
              </a:spcBef>
              <a:spcAft>
                <a:spcPct val="0"/>
              </a:spcAft>
              <a:tabLst>
                <a:tab pos="1717675" algn="l"/>
              </a:tabLst>
              <a:defRPr>
                <a:solidFill>
                  <a:schemeClr val="tx1"/>
                </a:solidFill>
                <a:latin typeface="Arial" pitchFamily="34" charset="0"/>
              </a:defRPr>
            </a:lvl7pPr>
            <a:lvl8pPr fontAlgn="base">
              <a:spcBef>
                <a:spcPct val="0"/>
              </a:spcBef>
              <a:spcAft>
                <a:spcPct val="0"/>
              </a:spcAft>
              <a:tabLst>
                <a:tab pos="1717675" algn="l"/>
              </a:tabLst>
              <a:defRPr>
                <a:solidFill>
                  <a:schemeClr val="tx1"/>
                </a:solidFill>
                <a:latin typeface="Arial" pitchFamily="34" charset="0"/>
              </a:defRPr>
            </a:lvl8pPr>
            <a:lvl9pPr fontAlgn="base">
              <a:spcBef>
                <a:spcPct val="0"/>
              </a:spcBef>
              <a:spcAft>
                <a:spcPct val="0"/>
              </a:spcAft>
              <a:tabLst>
                <a:tab pos="1717675" algn="l"/>
              </a:tabLs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1717675" algn="l"/>
              </a:tabLst>
            </a:pPr>
            <a:r>
              <a:rPr kumimoji="0" lang="el-GR" altLang="el-GR" sz="1200" b="0" i="1" u="none" strike="noStrike" cap="none" normalizeH="0" baseline="0" dirty="0" smtClean="0">
                <a:ln>
                  <a:noFill/>
                </a:ln>
                <a:solidFill>
                  <a:schemeClr val="tx1"/>
                </a:solidFill>
                <a:effectLst/>
                <a:latin typeface="Arial" pitchFamily="34" charset="0"/>
                <a:ea typeface="Athens" charset="-95"/>
                <a:cs typeface="Arial" pitchFamily="34" charset="0"/>
              </a:rPr>
              <a:t>	</a:t>
            </a:r>
            <a:endParaRPr kumimoji="0" lang="el-GR" altLang="el-GR" sz="900" b="0" i="0" u="none" strike="noStrike" cap="none" normalizeH="0" baseline="0" dirty="0" smtClean="0">
              <a:ln>
                <a:noFill/>
              </a:ln>
              <a:solidFill>
                <a:schemeClr val="tx1"/>
              </a:solidFill>
              <a:effectLst/>
              <a:latin typeface="Arial" pitchFamily="34" charset="0"/>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1717675" algn="l"/>
              </a:tabLst>
            </a:pPr>
            <a:r>
              <a:rPr kumimoji="0" lang="el-GR" altLang="el-GR" sz="1600" b="0" i="0" u="none" strike="noStrike" cap="none" normalizeH="0" baseline="0" dirty="0" smtClean="0">
                <a:ln>
                  <a:noFill/>
                </a:ln>
                <a:solidFill>
                  <a:schemeClr val="tx1"/>
                </a:solidFill>
                <a:effectLst/>
                <a:latin typeface="Arial" pitchFamily="34" charset="0"/>
                <a:ea typeface="Athens" charset="-95"/>
                <a:cs typeface="Arial" pitchFamily="34" charset="0"/>
              </a:rPr>
              <a:t>Οι κλίμακες αυτές ζητούν από τον ερωτώμενο να τοποθετηθεί σε ένα θέμα ως προς το πόσο αρνητικός ή θετικός είναι γι’ αυτό. Αντί να του προτείνεται μια κλίμακα βαθμολόγησης, του προτείνεται μια σειρά προτάσεων από την πιο αρνητική προς την πιο θετική και του ζητιέται να επιλέξει εκείνη την πρόταση που τον εκφράζει περισσότερο.</a:t>
            </a:r>
            <a:endParaRPr kumimoji="0" lang="el-GR" altLang="el-GR" sz="1050" b="0" i="0" u="none" strike="noStrike" cap="none" normalizeH="0" baseline="0" dirty="0" smtClean="0">
              <a:ln>
                <a:noFill/>
              </a:ln>
              <a:solidFill>
                <a:schemeClr val="tx1"/>
              </a:solidFill>
              <a:effectLst/>
              <a:latin typeface="Arial" pitchFamily="34" charset="0"/>
            </a:endParaRP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tab pos="1717675" algn="l"/>
              </a:tabLst>
            </a:pPr>
            <a:r>
              <a:rPr kumimoji="0" lang="el-GR" altLang="el-GR" sz="1600" b="0" i="0" u="none" strike="noStrike" cap="none" normalizeH="0" baseline="0" dirty="0" smtClean="0">
                <a:ln>
                  <a:noFill/>
                </a:ln>
                <a:solidFill>
                  <a:schemeClr val="tx1"/>
                </a:solidFill>
                <a:effectLst/>
                <a:latin typeface="Arial" pitchFamily="34" charset="0"/>
                <a:ea typeface="Athens" charset="-95"/>
                <a:cs typeface="Arial" pitchFamily="34" charset="0"/>
              </a:rPr>
              <a:t>Δεν είναι σαφώς προσδιορισμένος ο αριθμός των προτάσεων που θα πρέπει να χρησιμοποιηθούν. Συχνά τρεις έως πέντε προτάσεις θεωρούνται ικανοποιητικός αριθμός επιλογών.</a:t>
            </a:r>
            <a:endParaRPr kumimoji="0" lang="el-GR" altLang="el-GR" sz="105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7675" algn="l"/>
              </a:tabLst>
            </a:pPr>
            <a:r>
              <a:rPr kumimoji="0" lang="el-GR" altLang="el-GR" sz="1600" b="0" i="0" u="none" strike="noStrike" cap="none" normalizeH="0" baseline="0" dirty="0" smtClean="0">
                <a:ln>
                  <a:noFill/>
                </a:ln>
                <a:solidFill>
                  <a:schemeClr val="tx1"/>
                </a:solidFill>
                <a:effectLst/>
                <a:latin typeface="Arial" pitchFamily="34" charset="0"/>
                <a:ea typeface="Athens" charset="-95"/>
                <a:cs typeface="Arial" pitchFamily="34" charset="0"/>
              </a:rPr>
              <a:t>	</a:t>
            </a:r>
            <a:endParaRPr kumimoji="0" lang="el-GR" altLang="el-GR" sz="105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7675" algn="l"/>
              </a:tabLst>
            </a:pPr>
            <a:r>
              <a:rPr kumimoji="0" lang="el-GR" altLang="el-GR" sz="1600" b="0" i="0" u="none" strike="noStrike" cap="none" normalizeH="0" baseline="0" dirty="0" smtClean="0">
                <a:ln>
                  <a:noFill/>
                </a:ln>
                <a:solidFill>
                  <a:schemeClr val="tx1"/>
                </a:solidFill>
                <a:effectLst/>
                <a:latin typeface="Arial" pitchFamily="34" charset="0"/>
                <a:ea typeface="Athens" charset="-95"/>
                <a:cs typeface="Arial" pitchFamily="34" charset="0"/>
              </a:rPr>
              <a:t>	</a:t>
            </a:r>
            <a:endParaRPr kumimoji="0" lang="el-GR" altLang="el-GR" sz="105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7675" algn="l"/>
              </a:tabLst>
            </a:pPr>
            <a:r>
              <a:rPr kumimoji="0" lang="el-GR" altLang="el-GR" sz="1600" b="1" i="0" u="none" strike="noStrike" cap="none" normalizeH="0" baseline="0" dirty="0" smtClean="0">
                <a:ln>
                  <a:noFill/>
                </a:ln>
                <a:solidFill>
                  <a:schemeClr val="tx1"/>
                </a:solidFill>
                <a:effectLst/>
                <a:latin typeface="Times New Roman" pitchFamily="18" charset="0"/>
                <a:ea typeface="Athens" charset="-95"/>
                <a:cs typeface="Times New Roman" pitchFamily="18" charset="0"/>
              </a:rPr>
              <a:t>Γενικά πόσο καλά ή άσχημα λειτουργεί σήμερα η δημοκρατία στην Ελλάδα;</a:t>
            </a:r>
            <a:endParaRPr kumimoji="0" lang="el-GR" altLang="el-GR" sz="105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7675" algn="l"/>
              </a:tabLst>
            </a:pPr>
            <a:r>
              <a:rPr kumimoji="0" lang="el-GR" altLang="el-GR" sz="1600" b="1" i="0" u="none" strike="noStrike" cap="none" normalizeH="0" baseline="0" dirty="0" smtClean="0">
                <a:ln>
                  <a:noFill/>
                </a:ln>
                <a:solidFill>
                  <a:schemeClr val="tx1"/>
                </a:solidFill>
                <a:effectLst/>
                <a:latin typeface="Times New Roman" pitchFamily="18" charset="0"/>
                <a:ea typeface="Athens" charset="-95"/>
                <a:cs typeface="Times New Roman" pitchFamily="18" charset="0"/>
              </a:rPr>
              <a:t>	</a:t>
            </a:r>
            <a:endParaRPr kumimoji="0" lang="el-GR" altLang="el-GR" sz="105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717675" algn="l"/>
              </a:tabLst>
            </a:pPr>
            <a:endParaRPr kumimoji="0" lang="el-GR" altLang="el-GR" sz="18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xmlns="" val="360210863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Κλίμακες για τη μέτρηση συμπεριφορικής </a:t>
            </a:r>
            <a:r>
              <a:rPr lang="el-GR" b="1" dirty="0" smtClean="0"/>
              <a:t>διάθεσης</a:t>
            </a:r>
            <a:endParaRPr lang="el-GR" b="1" dirty="0"/>
          </a:p>
        </p:txBody>
      </p:sp>
      <p:sp>
        <p:nvSpPr>
          <p:cNvPr id="3" name="Θέση περιεχομένου 2"/>
          <p:cNvSpPr>
            <a:spLocks noGrp="1"/>
          </p:cNvSpPr>
          <p:nvPr>
            <p:ph idx="1"/>
          </p:nvPr>
        </p:nvSpPr>
        <p:spPr/>
        <p:txBody>
          <a:bodyPr>
            <a:normAutofit fontScale="85000" lnSpcReduction="20000"/>
          </a:bodyPr>
          <a:lstStyle/>
          <a:p>
            <a:pPr marL="0" indent="0">
              <a:buNone/>
            </a:pPr>
            <a:r>
              <a:rPr lang="el-GR" b="1" dirty="0" smtClean="0"/>
              <a:t>Πόσο </a:t>
            </a:r>
            <a:r>
              <a:rPr lang="el-GR" b="1" dirty="0"/>
              <a:t>πιθανό είναι να γράψετε μια επιστολή διαμαρτυρίας προς έναν βουλευτή για να διεκδικήσετε μια υπόθεσή σας;</a:t>
            </a:r>
            <a:endParaRPr lang="el-GR" dirty="0"/>
          </a:p>
          <a:p>
            <a:pPr marL="0" indent="0">
              <a:buNone/>
            </a:pPr>
            <a:r>
              <a:rPr lang="el-GR" b="1" dirty="0"/>
              <a:t> </a:t>
            </a:r>
            <a:endParaRPr lang="el-GR" dirty="0"/>
          </a:p>
          <a:p>
            <a:r>
              <a:rPr lang="el-GR" dirty="0"/>
              <a:t>Δεν θα το κάνω</a:t>
            </a:r>
          </a:p>
          <a:p>
            <a:r>
              <a:rPr lang="el-GR" dirty="0"/>
              <a:t>Είναι απίθανο να το κάνω</a:t>
            </a:r>
          </a:p>
          <a:p>
            <a:r>
              <a:rPr lang="el-GR" dirty="0"/>
              <a:t>Μάλλον δεν θα το κάνω</a:t>
            </a:r>
          </a:p>
          <a:p>
            <a:r>
              <a:rPr lang="el-GR" dirty="0"/>
              <a:t>Δίνω μια πιθανότητα 50-50 να το κάνω</a:t>
            </a:r>
          </a:p>
          <a:p>
            <a:r>
              <a:rPr lang="el-GR" dirty="0"/>
              <a:t>Μάλλον θα το κάνω</a:t>
            </a:r>
          </a:p>
          <a:p>
            <a:r>
              <a:rPr lang="el-GR" dirty="0"/>
              <a:t>Είναι πολύ πιθανό να το κάνω</a:t>
            </a:r>
          </a:p>
          <a:p>
            <a:r>
              <a:rPr lang="el-GR" dirty="0"/>
              <a:t>Θα το κάνω </a:t>
            </a:r>
            <a:r>
              <a:rPr lang="el-GR" dirty="0" smtClean="0"/>
              <a:t>σίγουρα</a:t>
            </a:r>
            <a:endParaRPr lang="el-GR" dirty="0"/>
          </a:p>
          <a:p>
            <a:pPr marL="0" indent="0">
              <a:buNone/>
            </a:pPr>
            <a:endParaRPr lang="el-GR" dirty="0"/>
          </a:p>
        </p:txBody>
      </p:sp>
    </p:spTree>
    <p:extLst>
      <p:ext uri="{BB962C8B-B14F-4D97-AF65-F5344CB8AC3E}">
        <p14:creationId xmlns:p14="http://schemas.microsoft.com/office/powerpoint/2010/main" xmlns="" val="328047001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Κλίμακες για τη μέτρηση συμπεριφορικής διάθεσης</a:t>
            </a:r>
            <a:endParaRPr lang="el-GR" dirty="0"/>
          </a:p>
        </p:txBody>
      </p:sp>
      <p:sp>
        <p:nvSpPr>
          <p:cNvPr id="3" name="Θέση περιεχομένου 2"/>
          <p:cNvSpPr>
            <a:spLocks noGrp="1"/>
          </p:cNvSpPr>
          <p:nvPr>
            <p:ph idx="1"/>
          </p:nvPr>
        </p:nvSpPr>
        <p:spPr/>
        <p:txBody>
          <a:bodyPr>
            <a:normAutofit fontScale="92500" lnSpcReduction="20000"/>
          </a:bodyPr>
          <a:lstStyle/>
          <a:p>
            <a:pPr marL="0" indent="0">
              <a:buNone/>
            </a:pPr>
            <a:r>
              <a:rPr lang="el-GR" b="1" dirty="0"/>
              <a:t>Θα χρησιμοποιούσα έναν ιστότοπο ηλεκτρονικής διακυβέρνησης</a:t>
            </a:r>
            <a:endParaRPr lang="el-GR" dirty="0"/>
          </a:p>
          <a:p>
            <a:pPr marL="0" indent="0">
              <a:buNone/>
            </a:pPr>
            <a:r>
              <a:rPr lang="el-GR" b="1" dirty="0"/>
              <a:t> </a:t>
            </a:r>
            <a:endParaRPr lang="el-GR" dirty="0"/>
          </a:p>
          <a:p>
            <a:r>
              <a:rPr lang="el-GR" dirty="0"/>
              <a:t>Δεν θα το κάνω</a:t>
            </a:r>
          </a:p>
          <a:p>
            <a:r>
              <a:rPr lang="el-GR" dirty="0"/>
              <a:t>Είναι απίθανο να το κάνω</a:t>
            </a:r>
          </a:p>
          <a:p>
            <a:r>
              <a:rPr lang="el-GR" dirty="0"/>
              <a:t>Μάλλον δεν θα το κάνω</a:t>
            </a:r>
          </a:p>
          <a:p>
            <a:r>
              <a:rPr lang="el-GR" dirty="0"/>
              <a:t>Δίνω μια πιθανότητα 50-50 να το κάνω</a:t>
            </a:r>
          </a:p>
          <a:p>
            <a:r>
              <a:rPr lang="el-GR" dirty="0"/>
              <a:t>Μάλλον θα το κάνω</a:t>
            </a:r>
          </a:p>
          <a:p>
            <a:r>
              <a:rPr lang="el-GR" dirty="0"/>
              <a:t>Είναι πολύ πιθανό να το κάνω</a:t>
            </a:r>
          </a:p>
          <a:p>
            <a:r>
              <a:rPr lang="el-GR" dirty="0"/>
              <a:t>Θα το κάνω </a:t>
            </a:r>
            <a:r>
              <a:rPr lang="el-GR" dirty="0" smtClean="0"/>
              <a:t>σίγουρα</a:t>
            </a:r>
            <a:endParaRPr lang="el-GR" dirty="0"/>
          </a:p>
          <a:p>
            <a:endParaRPr lang="el-GR" dirty="0"/>
          </a:p>
        </p:txBody>
      </p:sp>
    </p:spTree>
    <p:extLst>
      <p:ext uri="{BB962C8B-B14F-4D97-AF65-F5344CB8AC3E}">
        <p14:creationId xmlns:p14="http://schemas.microsoft.com/office/powerpoint/2010/main" xmlns="" val="31888179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Καθορισμός του περιεχομένου των </a:t>
            </a:r>
            <a:r>
              <a:rPr lang="el-GR" b="1" dirty="0" smtClean="0"/>
              <a:t>ερωτήσεων</a:t>
            </a:r>
            <a:endParaRPr lang="el-GR" b="1" dirty="0"/>
          </a:p>
        </p:txBody>
      </p:sp>
      <p:sp>
        <p:nvSpPr>
          <p:cNvPr id="3" name="Θέση περιεχομένου 2"/>
          <p:cNvSpPr>
            <a:spLocks noGrp="1"/>
          </p:cNvSpPr>
          <p:nvPr>
            <p:ph idx="1"/>
          </p:nvPr>
        </p:nvSpPr>
        <p:spPr/>
        <p:txBody>
          <a:bodyPr/>
          <a:lstStyle/>
          <a:p>
            <a:endParaRPr lang="en-US" i="1" dirty="0" smtClean="0"/>
          </a:p>
          <a:p>
            <a:r>
              <a:rPr lang="el-GR" dirty="0" smtClean="0"/>
              <a:t>Έμπνευση </a:t>
            </a:r>
            <a:r>
              <a:rPr lang="el-GR" dirty="0"/>
              <a:t>ιδεών (</a:t>
            </a:r>
            <a:r>
              <a:rPr lang="el-GR" dirty="0" err="1"/>
              <a:t>Brainstorming</a:t>
            </a:r>
            <a:r>
              <a:rPr lang="el-GR" dirty="0"/>
              <a:t>)</a:t>
            </a:r>
          </a:p>
          <a:p>
            <a:r>
              <a:rPr lang="el-GR" dirty="0"/>
              <a:t>Διερευνητικές προσπάθειες</a:t>
            </a:r>
          </a:p>
          <a:p>
            <a:r>
              <a:rPr lang="el-GR" dirty="0"/>
              <a:t>Ομάδες εστίασης</a:t>
            </a:r>
          </a:p>
          <a:p>
            <a:r>
              <a:rPr lang="el-GR" dirty="0"/>
              <a:t>Τράπεζες ερωτήσεων - προηγούμενες έρευνες</a:t>
            </a:r>
          </a:p>
          <a:p>
            <a:endParaRPr lang="el-GR" dirty="0"/>
          </a:p>
        </p:txBody>
      </p:sp>
    </p:spTree>
    <p:extLst>
      <p:ext uri="{BB962C8B-B14F-4D97-AF65-F5344CB8AC3E}">
        <p14:creationId xmlns:p14="http://schemas.microsoft.com/office/powerpoint/2010/main" xmlns="" val="164958684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Θέματα προς επίλυση πριν την επιλογή </a:t>
            </a:r>
            <a:r>
              <a:rPr lang="el-GR" b="1" dirty="0" smtClean="0"/>
              <a:t>κλιμάκων</a:t>
            </a:r>
            <a:endParaRPr lang="el-GR" b="1" dirty="0"/>
          </a:p>
        </p:txBody>
      </p:sp>
      <p:sp>
        <p:nvSpPr>
          <p:cNvPr id="3" name="Θέση περιεχομένου 2"/>
          <p:cNvSpPr>
            <a:spLocks noGrp="1"/>
          </p:cNvSpPr>
          <p:nvPr>
            <p:ph idx="1"/>
          </p:nvPr>
        </p:nvSpPr>
        <p:spPr/>
        <p:txBody>
          <a:bodyPr>
            <a:normAutofit fontScale="92500" lnSpcReduction="20000"/>
          </a:bodyPr>
          <a:lstStyle/>
          <a:p>
            <a:r>
              <a:rPr lang="el-GR" dirty="0"/>
              <a:t>Κλίμακες διάταξης, απόδοσης ποσοστού, ή επιλογής (απλής ή πολλαπλής επιλογής);</a:t>
            </a:r>
          </a:p>
          <a:p>
            <a:r>
              <a:rPr lang="el-GR" dirty="0"/>
              <a:t>Μοναδικού θέματος ή συγκριτικές;</a:t>
            </a:r>
          </a:p>
          <a:p>
            <a:r>
              <a:rPr lang="el-GR" dirty="0"/>
              <a:t>Με ετικέτες ή όχι;</a:t>
            </a:r>
          </a:p>
          <a:p>
            <a:r>
              <a:rPr lang="el-GR" dirty="0"/>
              <a:t>Ισόρροπες ή μη ισόρροπες;</a:t>
            </a:r>
          </a:p>
          <a:p>
            <a:r>
              <a:rPr lang="el-GR" dirty="0"/>
              <a:t>Πόσες κατηγορίες απαντήσεων θα έχει κάθε κλίμακα;</a:t>
            </a:r>
          </a:p>
          <a:p>
            <a:r>
              <a:rPr lang="el-GR" dirty="0"/>
              <a:t>Μονός ή ζυγός αριθμός κατηγοριών;</a:t>
            </a:r>
          </a:p>
          <a:p>
            <a:r>
              <a:rPr lang="el-GR" dirty="0"/>
              <a:t>Θα επιτρέπεται η κατηγορία «δεν έχω άποψη»;</a:t>
            </a:r>
          </a:p>
          <a:p>
            <a:r>
              <a:rPr lang="el-GR" dirty="0"/>
              <a:t>Μία ερώτηση ή μία ομάδα ερωτήσεων;</a:t>
            </a:r>
          </a:p>
          <a:p>
            <a:endParaRPr lang="el-GR" dirty="0"/>
          </a:p>
        </p:txBody>
      </p:sp>
    </p:spTree>
    <p:extLst>
      <p:ext uri="{BB962C8B-B14F-4D97-AF65-F5344CB8AC3E}">
        <p14:creationId xmlns:p14="http://schemas.microsoft.com/office/powerpoint/2010/main" xmlns="" val="670479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smtClean="0"/>
              <a:t>Συχνά λάθη στον σχεδιασμό ερωτήσεων</a:t>
            </a:r>
            <a:endParaRPr lang="el-GR" b="1" dirty="0"/>
          </a:p>
        </p:txBody>
      </p:sp>
      <p:sp>
        <p:nvSpPr>
          <p:cNvPr id="3" name="Θέση περιεχομένου 2"/>
          <p:cNvSpPr>
            <a:spLocks noGrp="1"/>
          </p:cNvSpPr>
          <p:nvPr>
            <p:ph idx="1"/>
          </p:nvPr>
        </p:nvSpPr>
        <p:spPr/>
        <p:txBody>
          <a:bodyPr>
            <a:normAutofit fontScale="77500" lnSpcReduction="20000"/>
          </a:bodyPr>
          <a:lstStyle/>
          <a:p>
            <a:r>
              <a:rPr lang="el-GR" dirty="0" smtClean="0"/>
              <a:t>Ξεκινούν</a:t>
            </a:r>
            <a:r>
              <a:rPr lang="en-US" dirty="0" smtClean="0"/>
              <a:t> </a:t>
            </a:r>
            <a:r>
              <a:rPr lang="el-GR" dirty="0" smtClean="0"/>
              <a:t>το </a:t>
            </a:r>
            <a:r>
              <a:rPr lang="el-GR" dirty="0"/>
              <a:t>ερωτηματολόγιο με τα βιογραφικά στοιχεία. </a:t>
            </a:r>
            <a:endParaRPr lang="el-GR" dirty="0" smtClean="0"/>
          </a:p>
          <a:p>
            <a:r>
              <a:rPr lang="el-GR" dirty="0" smtClean="0"/>
              <a:t>Χρησιμοποιούν </a:t>
            </a:r>
            <a:r>
              <a:rPr lang="el-GR" dirty="0"/>
              <a:t>πολλές διχοτομικές ερωτήσεις του τύπου «Συμφωνείτε με το τάδε</a:t>
            </a:r>
            <a:r>
              <a:rPr lang="el-GR" dirty="0" smtClean="0"/>
              <a:t>;»   με απαντήσεις   «Ναι</a:t>
            </a:r>
            <a:r>
              <a:rPr lang="el-GR" dirty="0"/>
              <a:t>» «Όχι». </a:t>
            </a:r>
            <a:endParaRPr lang="el-GR" dirty="0" smtClean="0"/>
          </a:p>
          <a:p>
            <a:r>
              <a:rPr lang="el-GR" dirty="0"/>
              <a:t>Αντιμετωπίζουν τις σύνθετες έννοιες ως απλές και ρωτούν μία ερώτηση ενώ θα έπρεπε να ρωτούν ένα σύνολο ερωτήσεων  που μετρούν αυτό που θέλουν να μετρήσουν. </a:t>
            </a:r>
            <a:endParaRPr lang="el-GR" dirty="0" smtClean="0"/>
          </a:p>
          <a:p>
            <a:r>
              <a:rPr lang="el-GR" dirty="0"/>
              <a:t>Ρωτούν, χρησιμοποιώντας ασαφείς </a:t>
            </a:r>
            <a:r>
              <a:rPr lang="el-GR" dirty="0" smtClean="0"/>
              <a:t>εκφράσεις</a:t>
            </a:r>
          </a:p>
          <a:p>
            <a:r>
              <a:rPr lang="el-GR" dirty="0" smtClean="0"/>
              <a:t>Συμπτύσσουν</a:t>
            </a:r>
            <a:r>
              <a:rPr lang="en-US" dirty="0" smtClean="0"/>
              <a:t> </a:t>
            </a:r>
            <a:r>
              <a:rPr lang="el-GR" dirty="0" smtClean="0"/>
              <a:t>το </a:t>
            </a:r>
            <a:r>
              <a:rPr lang="el-GR" dirty="0"/>
              <a:t>περιεχόμενό του ώστε να μειωθεί ο όγκος του, για παράδειγμα χρησιμοποιώντας μικρό μέγεθος </a:t>
            </a:r>
            <a:r>
              <a:rPr lang="el-GR" dirty="0" smtClean="0"/>
              <a:t>γραμματοσειρών.</a:t>
            </a:r>
            <a:endParaRPr lang="el-GR" dirty="0"/>
          </a:p>
        </p:txBody>
      </p:sp>
    </p:spTree>
    <p:extLst>
      <p:ext uri="{BB962C8B-B14F-4D97-AF65-F5344CB8AC3E}">
        <p14:creationId xmlns:p14="http://schemas.microsoft.com/office/powerpoint/2010/main" xmlns="" val="36190095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Στοιχεία </a:t>
            </a:r>
            <a:r>
              <a:rPr lang="el-GR" b="1" dirty="0" smtClean="0"/>
              <a:t>ερωτηματολογίου</a:t>
            </a:r>
            <a:endParaRPr lang="el-GR" b="1" dirty="0"/>
          </a:p>
        </p:txBody>
      </p:sp>
      <p:sp>
        <p:nvSpPr>
          <p:cNvPr id="3" name="Θέση περιεχομένου 2"/>
          <p:cNvSpPr>
            <a:spLocks noGrp="1"/>
          </p:cNvSpPr>
          <p:nvPr>
            <p:ph idx="1"/>
          </p:nvPr>
        </p:nvSpPr>
        <p:spPr/>
        <p:txBody>
          <a:bodyPr>
            <a:normAutofit fontScale="85000" lnSpcReduction="10000"/>
          </a:bodyPr>
          <a:lstStyle/>
          <a:p>
            <a:r>
              <a:rPr lang="el-GR" dirty="0"/>
              <a:t>Το ερωτηματολόγιο αποτελείται από στοιχεία (</a:t>
            </a:r>
            <a:r>
              <a:rPr lang="en-US" dirty="0"/>
              <a:t>items</a:t>
            </a:r>
            <a:r>
              <a:rPr lang="el-GR" dirty="0"/>
              <a:t>). </a:t>
            </a:r>
            <a:endParaRPr lang="el-GR" dirty="0" smtClean="0"/>
          </a:p>
          <a:p>
            <a:r>
              <a:rPr lang="el-GR" dirty="0" smtClean="0"/>
              <a:t>Συνήθως είναι </a:t>
            </a:r>
            <a:r>
              <a:rPr lang="el-GR" dirty="0"/>
              <a:t>ερωτήσεις που επιδέχονται μοναδική απάντηση, </a:t>
            </a:r>
            <a:endParaRPr lang="el-GR" dirty="0" smtClean="0"/>
          </a:p>
          <a:p>
            <a:r>
              <a:rPr lang="el-GR" dirty="0" smtClean="0"/>
              <a:t>Αλλά μπορεί </a:t>
            </a:r>
            <a:r>
              <a:rPr lang="el-GR" dirty="0"/>
              <a:t>να είναι και ερωτήσεις που επιδέχονται πολλαπλές απαντήσεις. </a:t>
            </a:r>
            <a:endParaRPr lang="el-GR" dirty="0" smtClean="0"/>
          </a:p>
          <a:p>
            <a:r>
              <a:rPr lang="el-GR" dirty="0" smtClean="0"/>
              <a:t>Επίσης </a:t>
            </a:r>
            <a:r>
              <a:rPr lang="el-GR" dirty="0"/>
              <a:t>μπορεί να είναι προτάσεις για τις οποίες ο ερωτώμενος καλείται να δηλώσει το βαθμό συμφωνίας του. </a:t>
            </a:r>
            <a:endParaRPr lang="el-GR" dirty="0" smtClean="0"/>
          </a:p>
          <a:p>
            <a:r>
              <a:rPr lang="el-GR" dirty="0" smtClean="0"/>
              <a:t>Και </a:t>
            </a:r>
            <a:r>
              <a:rPr lang="el-GR" dirty="0"/>
              <a:t>μπορούν να είναι αριθμητικά πεδία που σκοπό έχουν να καταγράψουν ποσοτικές </a:t>
            </a:r>
            <a:r>
              <a:rPr lang="el-GR" dirty="0" smtClean="0"/>
              <a:t>πληροφορίες. </a:t>
            </a:r>
            <a:endParaRPr lang="el-GR" dirty="0"/>
          </a:p>
        </p:txBody>
      </p:sp>
    </p:spTree>
    <p:extLst>
      <p:ext uri="{BB962C8B-B14F-4D97-AF65-F5344CB8AC3E}">
        <p14:creationId xmlns:p14="http://schemas.microsoft.com/office/powerpoint/2010/main" xmlns="" val="6999367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Τύποι </a:t>
            </a:r>
            <a:r>
              <a:rPr lang="el-GR" b="1" dirty="0" smtClean="0"/>
              <a:t>ερωτήσεων</a:t>
            </a:r>
            <a:endParaRPr lang="el-GR" b="1" dirty="0"/>
          </a:p>
        </p:txBody>
      </p:sp>
      <p:sp>
        <p:nvSpPr>
          <p:cNvPr id="3" name="Θέση περιεχομένου 2"/>
          <p:cNvSpPr>
            <a:spLocks noGrp="1"/>
          </p:cNvSpPr>
          <p:nvPr>
            <p:ph idx="1"/>
          </p:nvPr>
        </p:nvSpPr>
        <p:spPr/>
        <p:txBody>
          <a:bodyPr>
            <a:normAutofit fontScale="62500" lnSpcReduction="20000"/>
          </a:bodyPr>
          <a:lstStyle/>
          <a:p>
            <a:r>
              <a:rPr lang="el-GR" b="1" dirty="0" smtClean="0"/>
              <a:t>Ανοιχτού τύπου (</a:t>
            </a:r>
            <a:r>
              <a:rPr lang="el-GR" b="1" dirty="0"/>
              <a:t>ανοιχτές ερωτήσεις)</a:t>
            </a:r>
            <a:r>
              <a:rPr lang="el-GR" dirty="0"/>
              <a:t> </a:t>
            </a:r>
            <a:endParaRPr lang="el-GR" dirty="0" smtClean="0"/>
          </a:p>
          <a:p>
            <a:endParaRPr lang="el-GR" dirty="0" smtClean="0"/>
          </a:p>
          <a:p>
            <a:r>
              <a:rPr lang="el-GR" b="1" dirty="0" smtClean="0"/>
              <a:t>Κλειστού τύπου </a:t>
            </a:r>
            <a:r>
              <a:rPr lang="el-GR" b="1" dirty="0"/>
              <a:t>(κλειστές ερωτήσεις</a:t>
            </a:r>
            <a:r>
              <a:rPr lang="el-GR" b="1" dirty="0" smtClean="0"/>
              <a:t>).</a:t>
            </a:r>
          </a:p>
          <a:p>
            <a:r>
              <a:rPr lang="el-GR" dirty="0"/>
              <a:t>Στις κλειστές ερωτήσεις υποδεικνύεται μια σειρά τιμών (πιθανών απαντήσεων) από τις οποίες επιλέγει ο ερωτώμενος (μία ή περισσότερες). </a:t>
            </a:r>
            <a:endParaRPr lang="el-GR" dirty="0" smtClean="0"/>
          </a:p>
          <a:p>
            <a:r>
              <a:rPr lang="el-GR" dirty="0" smtClean="0"/>
              <a:t>Οι </a:t>
            </a:r>
            <a:r>
              <a:rPr lang="el-GR" dirty="0"/>
              <a:t>κλειστές ερωτήσεις </a:t>
            </a:r>
            <a:r>
              <a:rPr lang="el-GR" dirty="0" smtClean="0"/>
              <a:t>επιτρέπουν </a:t>
            </a:r>
            <a:r>
              <a:rPr lang="el-GR" dirty="0"/>
              <a:t>την ποσοτική ανάλυση. </a:t>
            </a:r>
            <a:endParaRPr lang="el-GR" dirty="0" smtClean="0"/>
          </a:p>
          <a:p>
            <a:r>
              <a:rPr lang="el-GR" dirty="0" smtClean="0"/>
              <a:t>Το </a:t>
            </a:r>
            <a:r>
              <a:rPr lang="el-GR" dirty="0"/>
              <a:t>πρόβλημα </a:t>
            </a:r>
            <a:r>
              <a:rPr lang="el-GR" dirty="0" smtClean="0"/>
              <a:t>συχνά </a:t>
            </a:r>
            <a:r>
              <a:rPr lang="el-GR" dirty="0"/>
              <a:t>υπάρχει </a:t>
            </a:r>
            <a:r>
              <a:rPr lang="el-GR" dirty="0" smtClean="0"/>
              <a:t>είναι </a:t>
            </a:r>
            <a:r>
              <a:rPr lang="el-GR" dirty="0"/>
              <a:t>ότι το σύνολο των τιμών τους μπορεί να μην εκφράζει το σύνολο των πιθανών απαντήσεων που θα ήθελαν να δώσουν οι ερωτώμενοι. </a:t>
            </a:r>
            <a:endParaRPr lang="el-GR" dirty="0" smtClean="0"/>
          </a:p>
          <a:p>
            <a:r>
              <a:rPr lang="el-GR" dirty="0" smtClean="0"/>
              <a:t>Γι </a:t>
            </a:r>
            <a:r>
              <a:rPr lang="el-GR" dirty="0"/>
              <a:t>αυτό έχει μεγάλη σημασία ο σωστός σχεδιασμός των </a:t>
            </a:r>
            <a:r>
              <a:rPr lang="el-GR" dirty="0" smtClean="0"/>
              <a:t>ερωτήσεων.</a:t>
            </a:r>
          </a:p>
          <a:p>
            <a:r>
              <a:rPr lang="el-GR" dirty="0" smtClean="0"/>
              <a:t>Είναι </a:t>
            </a:r>
            <a:r>
              <a:rPr lang="el-GR" dirty="0"/>
              <a:t>γεγονός ότι για να αντιπαρέλθουν αυτή τη δυσκολία, οι ερευνητές χρησιμοποιούν την κατηγορία «άλλο». </a:t>
            </a:r>
            <a:endParaRPr lang="el-GR" dirty="0" smtClean="0"/>
          </a:p>
          <a:p>
            <a:r>
              <a:rPr lang="el-GR" dirty="0" smtClean="0"/>
              <a:t>Οι </a:t>
            </a:r>
            <a:r>
              <a:rPr lang="el-GR" dirty="0"/>
              <a:t>τιμές τους θα πρέπει να είναι αμοιβαία </a:t>
            </a:r>
            <a:r>
              <a:rPr lang="el-GR" dirty="0" smtClean="0"/>
              <a:t>αποκλειόμενες και </a:t>
            </a:r>
            <a:r>
              <a:rPr lang="el-GR" dirty="0"/>
              <a:t>να καλύπτουν και να εξαντλούν το σύνολο των δυνατών απαντήσεων.</a:t>
            </a:r>
          </a:p>
          <a:p>
            <a:endParaRPr lang="el-GR" dirty="0"/>
          </a:p>
        </p:txBody>
      </p:sp>
    </p:spTree>
    <p:extLst>
      <p:ext uri="{BB962C8B-B14F-4D97-AF65-F5344CB8AC3E}">
        <p14:creationId xmlns:p14="http://schemas.microsoft.com/office/powerpoint/2010/main" xmlns="" val="2765688946"/>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TotalTime>
  <Words>3471</Words>
  <Application>Microsoft Office PowerPoint</Application>
  <PresentationFormat>Προβολή στην οθόνη (4:3)</PresentationFormat>
  <Paragraphs>777</Paragraphs>
  <Slides>60</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60</vt:i4>
      </vt:variant>
    </vt:vector>
  </HeadingPairs>
  <TitlesOfParts>
    <vt:vector size="61" baseType="lpstr">
      <vt:lpstr>Θέμα του Office</vt:lpstr>
      <vt:lpstr>   Πώς γίνεται  μια επιστημονική εργασία;  Επιστημονική έρευνα και συγγραφή εργασιών   2η έκδοση     Κώστας Ζαφειρόπουλος</vt:lpstr>
      <vt:lpstr>Κεφάλαιο 5</vt:lpstr>
      <vt:lpstr>Περιεχόμενα</vt:lpstr>
      <vt:lpstr>Δομημένα ερωτηματολόγια </vt:lpstr>
      <vt:lpstr>Σχεδιασμός δομημένου ερωτηματολογίου</vt:lpstr>
      <vt:lpstr>Καθορισμός του περιεχομένου των ερωτήσεων</vt:lpstr>
      <vt:lpstr>Συχνά λάθη στον σχεδιασμό ερωτήσεων</vt:lpstr>
      <vt:lpstr>Στοιχεία ερωτηματολογίου</vt:lpstr>
      <vt:lpstr>Τύποι ερωτήσεων</vt:lpstr>
      <vt:lpstr>Κατηγορίες ερωτήσεων</vt:lpstr>
      <vt:lpstr>Ευαίσθητες ερωτήσεις</vt:lpstr>
      <vt:lpstr>Οδηγίες για την αποφυγή σφαλμάτων κατά την κατασκευή ερωτήσεων</vt:lpstr>
      <vt:lpstr>Οδηγίες…</vt:lpstr>
      <vt:lpstr>Ο ρόλος του συνεντευκτή</vt:lpstr>
      <vt:lpstr>Κλίμακες</vt:lpstr>
      <vt:lpstr>Διχοτομικές κλίμακες</vt:lpstr>
      <vt:lpstr>Ερωτήσεις συνάφειας</vt:lpstr>
      <vt:lpstr>Παράδειγμα</vt:lpstr>
      <vt:lpstr>Παράδειγμα</vt:lpstr>
      <vt:lpstr>Κλίμακες απλής επιλογής</vt:lpstr>
      <vt:lpstr>Κλίμακες πολλαπλής επιλογής</vt:lpstr>
      <vt:lpstr>Παράδειγμα</vt:lpstr>
      <vt:lpstr>Κλίμακες αξιολόγησης</vt:lpstr>
      <vt:lpstr>Παράδειγμα</vt:lpstr>
      <vt:lpstr>Παράδειγμα</vt:lpstr>
      <vt:lpstr>Προβλήματα</vt:lpstr>
      <vt:lpstr>Κλίμακες Likert</vt:lpstr>
      <vt:lpstr>Κλίμακες Likert</vt:lpstr>
      <vt:lpstr>Παράδειγμα</vt:lpstr>
      <vt:lpstr>Παράδειγμα</vt:lpstr>
      <vt:lpstr>Κλίμακες τύπου Likert </vt:lpstr>
      <vt:lpstr>Ποιότητα</vt:lpstr>
      <vt:lpstr>Σημαντικότητα</vt:lpstr>
      <vt:lpstr>Παράδειγμα</vt:lpstr>
      <vt:lpstr>Ενδιαφέρον</vt:lpstr>
      <vt:lpstr>Ικανοποίηση</vt:lpstr>
      <vt:lpstr>Παράδειγμα</vt:lpstr>
      <vt:lpstr>Συχνότητα</vt:lpstr>
      <vt:lpstr>Συχνότητα</vt:lpstr>
      <vt:lpstr>Αλήθεια/ισχύει κάτι</vt:lpstr>
      <vt:lpstr>Σημαντικός διαφορισμός</vt:lpstr>
      <vt:lpstr>Παράδειγμα</vt:lpstr>
      <vt:lpstr>Κλίμακες Stapel</vt:lpstr>
      <vt:lpstr>Παράδειγμα</vt:lpstr>
      <vt:lpstr>Παράδειγμα</vt:lpstr>
      <vt:lpstr>Παράδειγμα</vt:lpstr>
      <vt:lpstr>Παράδειγμα</vt:lpstr>
      <vt:lpstr>Τεχνική Grid του Kelly</vt:lpstr>
      <vt:lpstr>Παράδειγμα</vt:lpstr>
      <vt:lpstr>Παράδειγμα</vt:lpstr>
      <vt:lpstr>Γραφικές κλίμακες</vt:lpstr>
      <vt:lpstr>Κλίμακες σταθερού αθροίσματος</vt:lpstr>
      <vt:lpstr>Κλίμακες σταθερού αθροίσματος</vt:lpstr>
      <vt:lpstr>Κλίμακες μοναδικού θέματος και συγκριτικές κλίμακες</vt:lpstr>
      <vt:lpstr>Συγκριτικές κλίμακες</vt:lpstr>
      <vt:lpstr>Ευρύτερες διακρίσεις των κλιμάκων</vt:lpstr>
      <vt:lpstr>Σύνθετες κλίμακες</vt:lpstr>
      <vt:lpstr>Κλίμακες για τη μέτρηση συμπεριφορικής διάθεσης</vt:lpstr>
      <vt:lpstr>Κλίμακες για τη μέτρηση συμπεριφορικής διάθεσης</vt:lpstr>
      <vt:lpstr>Θέματα προς επίλυση πριν την επιλογή κλιμάκων</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k</dc:creator>
  <cp:lastModifiedBy>xaris</cp:lastModifiedBy>
  <cp:revision>20</cp:revision>
  <dcterms:created xsi:type="dcterms:W3CDTF">2015-09-23T14:55:20Z</dcterms:created>
  <dcterms:modified xsi:type="dcterms:W3CDTF">2015-09-30T11:15:48Z</dcterms:modified>
</cp:coreProperties>
</file>