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8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921985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13029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009437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103794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709045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399294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874907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3132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20793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952747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409474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943665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4211960" y="1052736"/>
            <a:ext cx="4246240" cy="5184576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l-GR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Πώς γίνεται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l-GR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μια επιστημονική εργασία;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l-GR" sz="1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l-GR" sz="1200" b="1" dirty="0" smtClean="0">
                <a:latin typeface="Arial" pitchFamily="34" charset="0"/>
                <a:cs typeface="Arial" pitchFamily="34" charset="0"/>
              </a:rPr>
            </a:br>
            <a:r>
              <a:rPr lang="el-GR" sz="1300" b="1" dirty="0" smtClean="0">
                <a:latin typeface="Arial" pitchFamily="34" charset="0"/>
                <a:cs typeface="Arial" pitchFamily="34" charset="0"/>
              </a:rPr>
              <a:t>Επιστημονική έρευνα και συγγραφή εργασιών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400" b="1" dirty="0" smtClean="0">
                <a:latin typeface="Arial" pitchFamily="34" charset="0"/>
                <a:cs typeface="Arial" pitchFamily="34" charset="0"/>
              </a:rPr>
            </a:br>
            <a:r>
              <a:rPr lang="en-US" sz="105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50" b="1" dirty="0" smtClean="0">
                <a:latin typeface="Arial" pitchFamily="34" charset="0"/>
                <a:cs typeface="Arial" pitchFamily="34" charset="0"/>
              </a:rPr>
            </a:br>
            <a:r>
              <a:rPr lang="el-GR" sz="1300" b="1" dirty="0" smtClean="0">
                <a:latin typeface="Arial" pitchFamily="34" charset="0"/>
                <a:cs typeface="Arial" pitchFamily="34" charset="0"/>
              </a:rPr>
              <a:t>2η έκδοση</a:t>
            </a:r>
            <a:r>
              <a:rPr lang="en-US" sz="13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300" dirty="0" smtClean="0">
                <a:latin typeface="Arial" pitchFamily="34" charset="0"/>
                <a:cs typeface="Arial" pitchFamily="34" charset="0"/>
              </a:rPr>
            </a:br>
            <a:r>
              <a:rPr lang="el-GR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l-GR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l-GR" sz="1800" b="1" dirty="0" smtClean="0">
                <a:latin typeface="Arial" pitchFamily="34" charset="0"/>
                <a:cs typeface="Arial" pitchFamily="34" charset="0"/>
              </a:rPr>
              <a:t>Κώστας Ζαφειρόπουλος</a:t>
            </a:r>
            <a:endParaRPr lang="el-GR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- Εικόνα" descr="EpistimonikiErgasia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3293409" cy="465313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4 - Εικόνα" descr="k_0005_ekdoseis-kritiki-blac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476672"/>
            <a:ext cx="1296144" cy="4264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8182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Παραδείγματα 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-457200"/>
            <a:r>
              <a:rPr lang="el-GR" dirty="0" smtClean="0"/>
              <a:t>Περιοδικό</a:t>
            </a:r>
          </a:p>
          <a:p>
            <a:pPr marL="0" indent="-457200">
              <a:buNone/>
            </a:pPr>
            <a:r>
              <a:rPr lang="el-GR" dirty="0" smtClean="0"/>
              <a:t>Ιωαννίδης</a:t>
            </a:r>
            <a:r>
              <a:rPr lang="el-GR" dirty="0"/>
              <a:t>, Χ., 2000. Ελληνική επιχειρηματικότητα στα Βαλκάνια, </a:t>
            </a:r>
            <a:r>
              <a:rPr lang="el-GR" i="1" dirty="0"/>
              <a:t>Οικονομική Επιθεώρηση</a:t>
            </a:r>
            <a:r>
              <a:rPr lang="el-GR" dirty="0"/>
              <a:t>, 6, </a:t>
            </a:r>
            <a:r>
              <a:rPr lang="el-GR" dirty="0" err="1"/>
              <a:t>σσ</a:t>
            </a:r>
            <a:r>
              <a:rPr lang="el-GR" dirty="0"/>
              <a:t>. 34-47.  </a:t>
            </a:r>
            <a:endParaRPr lang="el-GR" dirty="0" smtClean="0"/>
          </a:p>
          <a:p>
            <a:pPr marL="0" indent="-457200"/>
            <a:r>
              <a:rPr lang="el-GR" dirty="0" smtClean="0"/>
              <a:t>Βιβλίο</a:t>
            </a:r>
          </a:p>
          <a:p>
            <a:pPr marL="0" indent="-457200">
              <a:buNone/>
            </a:pPr>
            <a:r>
              <a:rPr lang="el-GR" dirty="0" smtClean="0"/>
              <a:t>Ιωαννίδης</a:t>
            </a:r>
            <a:r>
              <a:rPr lang="el-GR" dirty="0"/>
              <a:t>, Χ., 2001. </a:t>
            </a:r>
            <a:r>
              <a:rPr lang="el-GR" i="1" dirty="0"/>
              <a:t>Ελληνική επιχειρηματικότητα στα Βαλκάνια</a:t>
            </a:r>
            <a:r>
              <a:rPr lang="el-GR" dirty="0"/>
              <a:t>. Αθήνα: Εκδόσεις Τύπος</a:t>
            </a:r>
            <a:r>
              <a:rPr lang="el-GR" dirty="0" smtClean="0"/>
              <a:t>.</a:t>
            </a:r>
          </a:p>
          <a:p>
            <a:pPr marL="0" indent="-457200">
              <a:buNone/>
            </a:pPr>
            <a:endParaRPr lang="el-GR" dirty="0"/>
          </a:p>
          <a:p>
            <a:pPr marL="0" indent="-457200">
              <a:buNone/>
            </a:pPr>
            <a:endParaRPr lang="el-GR" dirty="0" smtClean="0"/>
          </a:p>
          <a:p>
            <a:pPr marL="0" indent="-457200">
              <a:buNone/>
            </a:pPr>
            <a:r>
              <a:rPr lang="el-GR" dirty="0"/>
              <a:t>Ιωαννίδης, Χ., 2000α. Ελληνική επιχειρηματικότητα στα Βαλκάνια, </a:t>
            </a:r>
            <a:r>
              <a:rPr lang="el-GR" i="1" dirty="0"/>
              <a:t>Οικονομική Επιθεώρηση</a:t>
            </a:r>
            <a:r>
              <a:rPr lang="el-GR" dirty="0"/>
              <a:t>, 6, </a:t>
            </a:r>
            <a:r>
              <a:rPr lang="el-GR" dirty="0" err="1"/>
              <a:t>σσ</a:t>
            </a:r>
            <a:r>
              <a:rPr lang="el-GR" dirty="0"/>
              <a:t>. 34-47.  </a:t>
            </a:r>
          </a:p>
          <a:p>
            <a:pPr marL="0" indent="-457200">
              <a:buNone/>
            </a:pPr>
            <a:r>
              <a:rPr lang="el-GR" dirty="0" smtClean="0"/>
              <a:t>Ιωαννίδης</a:t>
            </a:r>
            <a:r>
              <a:rPr lang="el-GR" dirty="0"/>
              <a:t>, Χ., 2000β. </a:t>
            </a:r>
            <a:r>
              <a:rPr lang="el-GR" i="1" dirty="0"/>
              <a:t>Οικονομική θεωρία.</a:t>
            </a:r>
            <a:r>
              <a:rPr lang="el-GR" dirty="0"/>
              <a:t> Αθήνα: Εκδόσεις Τύπος.  </a:t>
            </a:r>
          </a:p>
          <a:p>
            <a:pPr marL="0" indent="-457200">
              <a:buNone/>
            </a:pPr>
            <a:r>
              <a:rPr lang="el-GR" dirty="0"/>
              <a:t>Ιωαννίδης, Χ., 2001. </a:t>
            </a:r>
            <a:r>
              <a:rPr lang="el-GR" i="1" dirty="0"/>
              <a:t>Ελληνική επιχειρηματικότητα στα Βαλκάνια</a:t>
            </a:r>
            <a:r>
              <a:rPr lang="el-GR" dirty="0"/>
              <a:t>. Αθήνα: Εκδόσεις Τύπος</a:t>
            </a:r>
            <a:r>
              <a:rPr lang="el-GR" dirty="0" smtClean="0"/>
              <a:t>.</a:t>
            </a:r>
          </a:p>
          <a:p>
            <a:pPr marL="0" indent="0">
              <a:buNone/>
            </a:pPr>
            <a:endParaRPr lang="el-GR" dirty="0" smtClean="0"/>
          </a:p>
          <a:p>
            <a:pPr marL="0" indent="0">
              <a:buNone/>
            </a:pPr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757875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/>
              <a:t>Παραδείγματα 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l-GR" dirty="0"/>
              <a:t>Αν υπάρχουν πολλοί </a:t>
            </a:r>
            <a:r>
              <a:rPr lang="el-GR" dirty="0" smtClean="0"/>
              <a:t>συγγραφείς, </a:t>
            </a:r>
            <a:r>
              <a:rPr lang="el-GR" dirty="0"/>
              <a:t>αυτοί αναφέρονται με τη σειρά που εμφανίζονται στο άρθρο ή το βιβλίο τους και παρατίθενται τα ονόματά τους αναλυτικά. Πριν από το όνομα του τελευταίου στη σειρά συγγραφέα βάζουμε το «και». </a:t>
            </a:r>
            <a:endParaRPr lang="el-GR" dirty="0" smtClean="0"/>
          </a:p>
          <a:p>
            <a:pPr marL="0" indent="0">
              <a:buNone/>
            </a:pPr>
            <a:r>
              <a:rPr lang="el-GR" dirty="0"/>
              <a:t>Ιωαννίδης, Χ., </a:t>
            </a:r>
            <a:r>
              <a:rPr lang="el-GR" dirty="0" err="1"/>
              <a:t>Λάζαρης</a:t>
            </a:r>
            <a:r>
              <a:rPr lang="el-GR" dirty="0"/>
              <a:t>, Δ. και Βασιλειάδης, Γ., 2000. Επιχειρηματικότητα στα Βαλκάνια, </a:t>
            </a:r>
            <a:r>
              <a:rPr lang="el-GR" i="1" dirty="0"/>
              <a:t>Οικονομική Επιθεώρηση</a:t>
            </a:r>
            <a:r>
              <a:rPr lang="el-GR" dirty="0"/>
              <a:t>, 7, </a:t>
            </a:r>
            <a:r>
              <a:rPr lang="el-GR" dirty="0" err="1"/>
              <a:t>σσ</a:t>
            </a:r>
            <a:r>
              <a:rPr lang="el-GR" dirty="0"/>
              <a:t>. 112-130.  </a:t>
            </a:r>
          </a:p>
          <a:p>
            <a:pPr marL="0" indent="0">
              <a:buNone/>
            </a:pPr>
            <a:r>
              <a:rPr lang="el-GR" dirty="0"/>
              <a:t>Ιωαννίδης, Χ. και Βασιλειάδης, Γ., 2000. Επιχειρηματικότητα στα Βαλκάνια, </a:t>
            </a:r>
            <a:r>
              <a:rPr lang="el-GR" i="1" dirty="0"/>
              <a:t>Οικονομική Επιθεώρηση</a:t>
            </a:r>
            <a:r>
              <a:rPr lang="el-GR" dirty="0"/>
              <a:t>, 7, </a:t>
            </a:r>
            <a:r>
              <a:rPr lang="el-GR" dirty="0" err="1"/>
              <a:t>σσ</a:t>
            </a:r>
            <a:r>
              <a:rPr lang="el-GR" dirty="0"/>
              <a:t>. 112-130.  </a:t>
            </a:r>
            <a:endParaRPr lang="el-GR" dirty="0" smtClean="0"/>
          </a:p>
          <a:p>
            <a:pPr marL="0" indent="0">
              <a:buNone/>
            </a:pPr>
            <a:r>
              <a:rPr lang="el-GR" dirty="0"/>
              <a:t>Ιωαννίδης, Χ., 2000. Η διείσδυση των Ελληνικών επιχειρήσεων στα Βαλκάνια. Στο Παπαδόπουλος, Κ. (</a:t>
            </a:r>
            <a:r>
              <a:rPr lang="el-GR" dirty="0" err="1"/>
              <a:t>επιμ</a:t>
            </a:r>
            <a:r>
              <a:rPr lang="el-GR" dirty="0"/>
              <a:t>.), </a:t>
            </a:r>
            <a:r>
              <a:rPr lang="el-GR" i="1" dirty="0"/>
              <a:t>Επιχειρηματικότητα στα Βαλκάνια.</a:t>
            </a:r>
            <a:r>
              <a:rPr lang="el-GR" dirty="0"/>
              <a:t> Αθήνα: Εκδόσεις Τύπος, </a:t>
            </a:r>
            <a:r>
              <a:rPr lang="el-GR" dirty="0" err="1"/>
              <a:t>σσ</a:t>
            </a:r>
            <a:r>
              <a:rPr lang="el-GR" dirty="0"/>
              <a:t>. 111-125.</a:t>
            </a:r>
          </a:p>
          <a:p>
            <a:pPr marL="0" indent="0">
              <a:buNone/>
            </a:pPr>
            <a:endParaRPr lang="el-GR" dirty="0"/>
          </a:p>
          <a:p>
            <a:r>
              <a:rPr lang="el-GR" dirty="0" smtClean="0"/>
              <a:t>Αν </a:t>
            </a:r>
            <a:r>
              <a:rPr lang="el-GR" dirty="0"/>
              <a:t>πρόκειται για αναφορά στο σύνολο του τόμου και όχι σε συγκεκριμένο κεφάλαιό του τότε η αναφορά μοιάζει πολύ με αυτή που γίνεται για βιβλίο. Για παράδειγμα: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r>
              <a:rPr lang="el-GR" dirty="0"/>
              <a:t>Παπαδόπουλος, Κ. (</a:t>
            </a:r>
            <a:r>
              <a:rPr lang="el-GR" dirty="0" err="1"/>
              <a:t>επιμ</a:t>
            </a:r>
            <a:r>
              <a:rPr lang="el-GR" dirty="0"/>
              <a:t>.), 2000. </a:t>
            </a:r>
            <a:r>
              <a:rPr lang="el-GR" i="1" dirty="0"/>
              <a:t>Επιχειρηματικότητα στα Βαλκάνια.</a:t>
            </a:r>
            <a:r>
              <a:rPr lang="el-GR" dirty="0"/>
              <a:t> Αθήνα: Εκδόσεις Τύπος.</a:t>
            </a:r>
          </a:p>
          <a:p>
            <a:pPr marL="0" indent="0">
              <a:buNone/>
            </a:pPr>
            <a:r>
              <a:rPr lang="el-GR" dirty="0"/>
              <a:t>	</a:t>
            </a:r>
          </a:p>
          <a:p>
            <a:r>
              <a:rPr lang="el-GR" dirty="0"/>
              <a:t>Αν πρόκειται για πρακτικά συνεδρίου:</a:t>
            </a:r>
          </a:p>
          <a:p>
            <a:pPr marL="0" indent="0">
              <a:buNone/>
            </a:pPr>
            <a:r>
              <a:rPr lang="el-GR" dirty="0"/>
              <a:t>	</a:t>
            </a:r>
          </a:p>
          <a:p>
            <a:pPr marL="0" indent="0">
              <a:buNone/>
            </a:pPr>
            <a:r>
              <a:rPr lang="el-GR" dirty="0"/>
              <a:t>Ιωαννίδης, Χ., 2000. Η διείσδυση των Ελληνικών επιχειρήσεων στα Βαλκάνια. Στα Πρακτικά του 3</a:t>
            </a:r>
            <a:r>
              <a:rPr lang="el-GR" baseline="30000" dirty="0"/>
              <a:t>ου</a:t>
            </a:r>
            <a:r>
              <a:rPr lang="el-GR" dirty="0"/>
              <a:t> Συνεδρίου Επιχειρηματικότητας, </a:t>
            </a:r>
            <a:r>
              <a:rPr lang="el-GR" i="1" dirty="0"/>
              <a:t>Επιχειρηματικότητα στα Βαλκάνια</a:t>
            </a:r>
            <a:r>
              <a:rPr lang="el-GR" dirty="0"/>
              <a:t>. Αθήνα: Εκδόσεις Τύπος, </a:t>
            </a:r>
            <a:r>
              <a:rPr lang="el-GR" dirty="0" err="1"/>
              <a:t>σσ</a:t>
            </a:r>
            <a:r>
              <a:rPr lang="el-GR" dirty="0"/>
              <a:t>. 111-125.</a:t>
            </a:r>
          </a:p>
          <a:p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740273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/>
              <a:t>Κεφάλαια σε συλλογικές εκδόσεις ή πρακτικά </a:t>
            </a:r>
            <a:r>
              <a:rPr lang="el-GR" b="1" dirty="0" smtClean="0"/>
              <a:t>συνεδρίων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dirty="0"/>
              <a:t>Αν αναφέρουμε κάποιο βιβλίο το οποίο αποτελεί επανέκδοση μιας παλιότερης έκδοσης, τότε αναφέρουμε και τη χρονολογία της παλαιότερης έκδοσης</a:t>
            </a:r>
            <a:r>
              <a:rPr lang="el-GR" dirty="0" smtClean="0"/>
              <a:t>.</a:t>
            </a:r>
          </a:p>
          <a:p>
            <a:pPr marL="0" indent="0">
              <a:buNone/>
            </a:pPr>
            <a:r>
              <a:rPr lang="el-GR" dirty="0"/>
              <a:t>Ιωαννίδης, Χ., 2000. </a:t>
            </a:r>
            <a:r>
              <a:rPr lang="el-GR" i="1" dirty="0"/>
              <a:t>Οικονομική θεωρία. </a:t>
            </a:r>
            <a:r>
              <a:rPr lang="el-GR" dirty="0"/>
              <a:t> Αθήνα: Εκδόσεις Τύπος. (Αρχική έκδοση 1975).  </a:t>
            </a:r>
            <a:endParaRPr lang="el-GR" dirty="0" smtClean="0"/>
          </a:p>
          <a:p>
            <a:r>
              <a:rPr lang="el-GR" dirty="0"/>
              <a:t>Αν πρόκειται για βιβλίο χωρίς όνομα συγγραφέα, γράφουμε τα στοιχεία που έχουμε στη διάθεσή </a:t>
            </a:r>
            <a:r>
              <a:rPr lang="el-GR" dirty="0" smtClean="0"/>
              <a:t>μας</a:t>
            </a:r>
          </a:p>
          <a:p>
            <a:pPr marL="0" indent="0">
              <a:buNone/>
            </a:pPr>
            <a:r>
              <a:rPr lang="el-GR" dirty="0"/>
              <a:t>Οικονομική θεωρία</a:t>
            </a:r>
            <a:r>
              <a:rPr lang="el-GR" i="1" dirty="0"/>
              <a:t>  </a:t>
            </a:r>
            <a:r>
              <a:rPr lang="el-GR" dirty="0"/>
              <a:t> (</a:t>
            </a:r>
            <a:r>
              <a:rPr lang="el-GR" dirty="0" err="1"/>
              <a:t>Ανών</a:t>
            </a:r>
            <a:r>
              <a:rPr lang="el-GR" dirty="0"/>
              <a:t>. 2000). Αθήνα: Εκδόσεις Τύπος.</a:t>
            </a:r>
          </a:p>
          <a:p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352455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Άλλες αναφορές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l-GR" b="1" dirty="0"/>
              <a:t>Αναφορές σε πολύτομο έργο</a:t>
            </a:r>
            <a:endParaRPr lang="el-GR" dirty="0"/>
          </a:p>
          <a:p>
            <a:pPr marL="0" indent="0">
              <a:buNone/>
            </a:pPr>
            <a:r>
              <a:rPr lang="el-GR" dirty="0"/>
              <a:t>Παπαδόπουλος, Κ. (</a:t>
            </a:r>
            <a:r>
              <a:rPr lang="el-GR" dirty="0" err="1"/>
              <a:t>επιμ</a:t>
            </a:r>
            <a:r>
              <a:rPr lang="el-GR" dirty="0"/>
              <a:t>.), 2000.  </a:t>
            </a:r>
            <a:r>
              <a:rPr lang="el-GR" i="1" dirty="0"/>
              <a:t>Μακροοικονομία</a:t>
            </a:r>
            <a:r>
              <a:rPr lang="el-GR" dirty="0"/>
              <a:t> (</a:t>
            </a:r>
            <a:r>
              <a:rPr lang="el-GR" dirty="0" err="1"/>
              <a:t>Τομ</a:t>
            </a:r>
            <a:r>
              <a:rPr lang="el-GR" dirty="0"/>
              <a:t>. 2-3). Αθήνα: Εκδόσεις Τύπος.</a:t>
            </a:r>
          </a:p>
          <a:p>
            <a:r>
              <a:rPr lang="el-GR" b="1" dirty="0"/>
              <a:t>Αναφορές σε λεξικά</a:t>
            </a:r>
            <a:endParaRPr lang="el-GR" dirty="0"/>
          </a:p>
          <a:p>
            <a:pPr marL="0" indent="0">
              <a:buNone/>
            </a:pPr>
            <a:r>
              <a:rPr lang="el-GR" i="1" dirty="0"/>
              <a:t>Λεξικό οικονομικών όρων</a:t>
            </a:r>
            <a:r>
              <a:rPr lang="el-GR" dirty="0"/>
              <a:t> (2</a:t>
            </a:r>
            <a:r>
              <a:rPr lang="el-GR" baseline="30000" dirty="0"/>
              <a:t>η</a:t>
            </a:r>
            <a:r>
              <a:rPr lang="el-GR" dirty="0"/>
              <a:t> έκδοση), 2002. Αθήνα: Εκδόσεις Τύπος.</a:t>
            </a:r>
          </a:p>
          <a:p>
            <a:r>
              <a:rPr lang="el-GR" b="1" dirty="0"/>
              <a:t>Αναφορές σε διδακτορικές διατριβές, πτυχιακές και μεταπτυχιακές εργασίες</a:t>
            </a:r>
            <a:endParaRPr lang="el-GR" dirty="0"/>
          </a:p>
          <a:p>
            <a:pPr marL="0" indent="0">
              <a:buNone/>
            </a:pPr>
            <a:r>
              <a:rPr lang="el-GR" dirty="0"/>
              <a:t>Ιωαννίδης, Χ., 1995. </a:t>
            </a:r>
            <a:r>
              <a:rPr lang="el-GR" i="1" dirty="0"/>
              <a:t>Παράγοντες διαμόρφωσης της ζήτησης των ελληνικών προϊόντων στα Βαλκάνια</a:t>
            </a:r>
            <a:r>
              <a:rPr lang="el-GR" dirty="0"/>
              <a:t>. Διδακτορική διατριβή. Πανεπιστήμιο Μακεδονίας.  </a:t>
            </a:r>
          </a:p>
          <a:p>
            <a:r>
              <a:rPr lang="el-GR" b="1" dirty="0"/>
              <a:t>Αναφορές σε άρθρα </a:t>
            </a:r>
            <a:r>
              <a:rPr lang="el-GR" b="1" dirty="0" smtClean="0"/>
              <a:t>εφημερίδων</a:t>
            </a:r>
          </a:p>
          <a:p>
            <a:pPr marL="0" indent="0">
              <a:buNone/>
            </a:pPr>
            <a:r>
              <a:rPr lang="el-GR" dirty="0"/>
              <a:t>Το Έθνος, 2003.  Το μέλλον των μικρομεσαίων, </a:t>
            </a:r>
            <a:r>
              <a:rPr lang="el-GR" i="1" dirty="0"/>
              <a:t>Το Έθνος</a:t>
            </a:r>
            <a:r>
              <a:rPr lang="el-GR" dirty="0"/>
              <a:t>, 16 Μαρτίου, σ. 7.</a:t>
            </a:r>
          </a:p>
          <a:p>
            <a:pPr marL="0" indent="0">
              <a:buNone/>
            </a:pPr>
            <a:r>
              <a:rPr lang="el-GR" dirty="0"/>
              <a:t>	ή</a:t>
            </a:r>
          </a:p>
          <a:p>
            <a:pPr marL="0" indent="0">
              <a:buNone/>
            </a:pPr>
            <a:r>
              <a:rPr lang="el-GR" dirty="0"/>
              <a:t>Ιωαννίδης, Χ., 2003. Το μέλλον των μικρομεσαίων. </a:t>
            </a:r>
            <a:r>
              <a:rPr lang="el-GR" i="1" dirty="0"/>
              <a:t>Το Έθνος</a:t>
            </a:r>
            <a:r>
              <a:rPr lang="el-GR" dirty="0"/>
              <a:t>, 16 Μαρτίου, σ. 7.</a:t>
            </a:r>
          </a:p>
          <a:p>
            <a:pPr marL="0" indent="0">
              <a:buNone/>
            </a:pPr>
            <a:r>
              <a:rPr lang="el-GR" dirty="0"/>
              <a:t>	</a:t>
            </a:r>
          </a:p>
          <a:p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168986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/>
              <a:t>Άλλες </a:t>
            </a:r>
            <a:r>
              <a:rPr lang="el-GR" b="1" dirty="0" smtClean="0"/>
              <a:t>αναφορές 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l-GR" b="1" dirty="0"/>
              <a:t>Αναφορές σε μη επιστημονικά περιοδικά</a:t>
            </a:r>
            <a:endParaRPr lang="el-GR" dirty="0"/>
          </a:p>
          <a:p>
            <a:pPr marL="0" indent="0">
              <a:buNone/>
            </a:pPr>
            <a:r>
              <a:rPr lang="el-GR" dirty="0"/>
              <a:t>Ιωαννίδης, Χ. 2002. Ελληνική επιχειρηματικότητα στη Βουλγαρία. </a:t>
            </a:r>
            <a:r>
              <a:rPr lang="el-GR" i="1" dirty="0"/>
              <a:t>Οικονομικός Ταχυδρόμος</a:t>
            </a:r>
            <a:r>
              <a:rPr lang="el-GR" dirty="0"/>
              <a:t>, 124, </a:t>
            </a:r>
            <a:r>
              <a:rPr lang="el-GR" dirty="0" err="1"/>
              <a:t>σσ</a:t>
            </a:r>
            <a:r>
              <a:rPr lang="el-GR" dirty="0"/>
              <a:t>. 32-34. </a:t>
            </a:r>
          </a:p>
          <a:p>
            <a:r>
              <a:rPr lang="el-GR" b="1" dirty="0"/>
              <a:t>Αναφορές από το Διαδίκτυο</a:t>
            </a:r>
            <a:endParaRPr lang="el-GR" dirty="0"/>
          </a:p>
          <a:p>
            <a:pPr marL="0" indent="0">
              <a:buNone/>
            </a:pPr>
            <a:r>
              <a:rPr lang="el-GR" dirty="0" smtClean="0"/>
              <a:t>Ιωαννίδης</a:t>
            </a:r>
            <a:r>
              <a:rPr lang="el-GR" dirty="0"/>
              <a:t>, Χ. 2000. Μικρομεσαίες επιχειρήσεις. </a:t>
            </a:r>
            <a:r>
              <a:rPr lang="el-GR" i="1" dirty="0"/>
              <a:t>e-</a:t>
            </a:r>
            <a:r>
              <a:rPr lang="el-GR" i="1" dirty="0" err="1"/>
              <a:t>επιχειρείν</a:t>
            </a:r>
            <a:r>
              <a:rPr lang="el-GR" i="1" dirty="0"/>
              <a:t>. </a:t>
            </a:r>
            <a:r>
              <a:rPr lang="el-GR" dirty="0"/>
              <a:t>[</a:t>
            </a:r>
            <a:r>
              <a:rPr lang="en-US" dirty="0"/>
              <a:t>Online</a:t>
            </a:r>
            <a:r>
              <a:rPr lang="el-GR" dirty="0"/>
              <a:t>]</a:t>
            </a:r>
            <a:r>
              <a:rPr lang="el-GR" i="1" dirty="0"/>
              <a:t> </a:t>
            </a:r>
            <a:r>
              <a:rPr lang="el-GR" dirty="0"/>
              <a:t>Διαθέσιμο στη: http://www.e-epixeirein.gr/issue6 [Ανακτήθηκε 23 Ιουνίου 2000].</a:t>
            </a:r>
          </a:p>
          <a:p>
            <a:pPr marL="0" indent="0">
              <a:buNone/>
            </a:pPr>
            <a:r>
              <a:rPr lang="el-GR" dirty="0"/>
              <a:t>	</a:t>
            </a:r>
          </a:p>
          <a:p>
            <a:pPr marL="0" indent="0">
              <a:buNone/>
            </a:pPr>
            <a:r>
              <a:rPr lang="el-GR" dirty="0"/>
              <a:t>ή</a:t>
            </a:r>
            <a:r>
              <a:rPr lang="el-GR" dirty="0" smtClean="0"/>
              <a:t> </a:t>
            </a:r>
            <a:r>
              <a:rPr lang="el-GR" dirty="0"/>
              <a:t>αν δεν υπάρχει τίτλος ή συγγραφέας</a:t>
            </a:r>
          </a:p>
          <a:p>
            <a:pPr marL="0" indent="0">
              <a:buNone/>
            </a:pPr>
            <a:r>
              <a:rPr lang="el-GR" dirty="0"/>
              <a:t>	</a:t>
            </a:r>
          </a:p>
          <a:p>
            <a:pPr marL="0" indent="0">
              <a:buNone/>
            </a:pPr>
            <a:r>
              <a:rPr lang="el-GR" dirty="0" smtClean="0"/>
              <a:t>e-</a:t>
            </a:r>
            <a:r>
              <a:rPr lang="el-GR" dirty="0" err="1" smtClean="0"/>
              <a:t>επιχειρείν</a:t>
            </a:r>
            <a:r>
              <a:rPr lang="el-GR" dirty="0"/>
              <a:t>, 2000. Μικρομεσαίες επιχειρήσεις. [</a:t>
            </a:r>
            <a:r>
              <a:rPr lang="en-US" dirty="0"/>
              <a:t>Online</a:t>
            </a:r>
            <a:r>
              <a:rPr lang="el-GR" dirty="0"/>
              <a:t>]</a:t>
            </a:r>
            <a:r>
              <a:rPr lang="el-GR" i="1" dirty="0"/>
              <a:t> </a:t>
            </a:r>
            <a:r>
              <a:rPr lang="el-GR" dirty="0"/>
              <a:t>Διαθέσιμο στη: http://www.e-epixeirein.gr/issue6 [Ανακτήθηκε 23 Ιουνίου 2000].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8118391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/>
              <a:t>Άλλες αναφορές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l-GR" b="1" dirty="0"/>
              <a:t>Αναφορές από προσωπικές συνεντεύξεις, αλληλογραφία κ.ά.</a:t>
            </a:r>
            <a:endParaRPr lang="el-GR" dirty="0"/>
          </a:p>
          <a:p>
            <a:pPr marL="0" indent="0">
              <a:buNone/>
            </a:pPr>
            <a:r>
              <a:rPr lang="el-GR" dirty="0"/>
              <a:t>Ιωαννίδης, Χ. 1999. </a:t>
            </a:r>
            <a:r>
              <a:rPr lang="el-GR" i="1" dirty="0"/>
              <a:t>Το μέλλον των μικρομεσαίων</a:t>
            </a:r>
            <a:r>
              <a:rPr lang="el-GR" dirty="0"/>
              <a:t>. Συνέντευξη στο Α. Παπαδόπουλο, 8 Μαρτίου 1999.</a:t>
            </a:r>
          </a:p>
          <a:p>
            <a:r>
              <a:rPr lang="el-GR" b="1" dirty="0"/>
              <a:t>Αναφορές από παραδόσεις μαθημάτων</a:t>
            </a:r>
            <a:endParaRPr lang="el-GR" dirty="0"/>
          </a:p>
          <a:p>
            <a:pPr marL="0" indent="0">
              <a:buNone/>
            </a:pPr>
            <a:r>
              <a:rPr lang="el-GR" dirty="0"/>
              <a:t>Ζαφειρόπουλος, Κ., 2012. Μέθοδοι και Τεχνικές Έρευνας Πεδίου Ι. Παραδόσεις μαθήματος στο Τμήμα Διεθνών και Ευρωπαϊκών Σπουδών, Πανεπιστήμιο Μακεδονίας.</a:t>
            </a:r>
          </a:p>
          <a:p>
            <a:r>
              <a:rPr lang="el-GR" b="1" dirty="0"/>
              <a:t>Αναφορές σε επίσημες πηγές και έγγραφα κρατικών υπηρεσιών και οργανισμών</a:t>
            </a:r>
            <a:endParaRPr lang="el-GR" dirty="0"/>
          </a:p>
          <a:p>
            <a:pPr marL="0" indent="0">
              <a:buNone/>
            </a:pPr>
            <a:r>
              <a:rPr lang="el-GR" dirty="0"/>
              <a:t>Ελληνική Στατιστική Αρχή, 2011. </a:t>
            </a:r>
            <a:r>
              <a:rPr lang="el-GR" i="1" dirty="0"/>
              <a:t>Απογραφή Βιομηχανίας</a:t>
            </a:r>
            <a:r>
              <a:rPr lang="el-GR" dirty="0"/>
              <a:t>. Αθήνα: Εθνικό Τυπογραφείο. 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329325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/>
              <a:t>Αναφορές μέσα στο κείμενο της </a:t>
            </a:r>
            <a:r>
              <a:rPr lang="el-GR" b="1" dirty="0" smtClean="0"/>
              <a:t>εργασίας - Παραπομπές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200" dirty="0" smtClean="0"/>
              <a:t>...</a:t>
            </a:r>
            <a:r>
              <a:rPr lang="el-GR" sz="2200" dirty="0"/>
              <a:t>όπως αναφέρει ο Ιωαννίδης (2001),</a:t>
            </a:r>
          </a:p>
          <a:p>
            <a:pPr marL="0" indent="0">
              <a:buNone/>
            </a:pPr>
            <a:r>
              <a:rPr lang="el-GR" sz="2200" dirty="0" smtClean="0"/>
              <a:t>Σύμφωνα </a:t>
            </a:r>
            <a:r>
              <a:rPr lang="el-GR" sz="2200" dirty="0"/>
              <a:t>με τους Ιωαννίδη κ.ά. (2000),.... [για τέσσερις ή περισσότερους συγγραφείς]</a:t>
            </a:r>
          </a:p>
          <a:p>
            <a:pPr marL="0" indent="0">
              <a:buNone/>
            </a:pPr>
            <a:r>
              <a:rPr lang="el-GR" sz="2200" dirty="0" smtClean="0"/>
              <a:t>Σύμφωνα </a:t>
            </a:r>
            <a:r>
              <a:rPr lang="el-GR" sz="2200" dirty="0"/>
              <a:t>με τους Ιωαννίδη και Βασιλειάδη (2000)...</a:t>
            </a:r>
          </a:p>
          <a:p>
            <a:pPr marL="0" indent="0">
              <a:buNone/>
            </a:pPr>
            <a:r>
              <a:rPr lang="el-GR" sz="2200" dirty="0" smtClean="0"/>
              <a:t>Σύμφωνα </a:t>
            </a:r>
            <a:r>
              <a:rPr lang="el-GR" sz="2200" dirty="0"/>
              <a:t>με τον Ιωαννίδη (2000α, 2000β)...</a:t>
            </a:r>
          </a:p>
          <a:p>
            <a:pPr marL="0" indent="0">
              <a:buNone/>
            </a:pPr>
            <a:r>
              <a:rPr lang="el-GR" sz="2200" dirty="0" smtClean="0"/>
              <a:t>...</a:t>
            </a:r>
            <a:r>
              <a:rPr lang="el-GR" sz="2200" dirty="0"/>
              <a:t>όπως φαίνεται και από τις μέχρι τώρα διερευνητικές προσπάθειες (Ιωαννίδης, 2000, Ιωαννίδης κ.ά., 2000</a:t>
            </a:r>
            <a:r>
              <a:rPr lang="el-GR" sz="2200" dirty="0" smtClean="0"/>
              <a:t>).</a:t>
            </a:r>
          </a:p>
          <a:p>
            <a:pPr marL="0" indent="0">
              <a:buNone/>
            </a:pPr>
            <a:r>
              <a:rPr lang="el-GR" sz="2200" dirty="0" smtClean="0"/>
              <a:t>«..............», </a:t>
            </a:r>
            <a:r>
              <a:rPr lang="el-GR" sz="2200" dirty="0"/>
              <a:t>(Ιωαννίδης 2001, σ 173). </a:t>
            </a:r>
            <a:endParaRPr lang="el-GR" sz="2200" dirty="0" smtClean="0"/>
          </a:p>
          <a:p>
            <a:pPr marL="0" indent="0">
              <a:buNone/>
            </a:pPr>
            <a:r>
              <a:rPr lang="el-GR" sz="2200" dirty="0" smtClean="0"/>
              <a:t>«</a:t>
            </a:r>
            <a:r>
              <a:rPr lang="el-GR" sz="2200" dirty="0"/>
              <a:t>Σύμφωνα με την απογραφή βιομηχανίας της ΕΣΥΕ.......», (ΕΣΥΕ, 2001</a:t>
            </a:r>
            <a:r>
              <a:rPr lang="el-GR" sz="2200" dirty="0" smtClean="0"/>
              <a:t>).</a:t>
            </a:r>
          </a:p>
          <a:p>
            <a:pPr marL="0" indent="0">
              <a:buNone/>
            </a:pPr>
            <a:r>
              <a:rPr lang="el-GR" sz="2200" dirty="0" smtClean="0"/>
              <a:t>«.................» </a:t>
            </a:r>
            <a:r>
              <a:rPr lang="el-GR" sz="2200" dirty="0"/>
              <a:t>(Ιωαννίδης, 2000, σ. 13).</a:t>
            </a:r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636020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b="1" dirty="0" smtClean="0"/>
              <a:t>Κεφάλαιο 11</a:t>
            </a:r>
            <a:endParaRPr lang="el-GR" b="1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b="1" dirty="0"/>
              <a:t>Η βιβλιογραφική επισκόπηση</a:t>
            </a:r>
          </a:p>
        </p:txBody>
      </p:sp>
    </p:spTree>
    <p:extLst>
      <p:ext uri="{BB962C8B-B14F-4D97-AF65-F5344CB8AC3E}">
        <p14:creationId xmlns:p14="http://schemas.microsoft.com/office/powerpoint/2010/main" xmlns="" val="108182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Περιεχόμενα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Πώς </a:t>
            </a:r>
            <a:r>
              <a:rPr lang="el-GR" dirty="0"/>
              <a:t>γίνεται η βιβλιογραφική επισκόπηση	</a:t>
            </a:r>
          </a:p>
          <a:p>
            <a:r>
              <a:rPr lang="el-GR" dirty="0"/>
              <a:t>Πώς γίνονται οι βιβλιογραφικές </a:t>
            </a:r>
            <a:r>
              <a:rPr lang="el-GR" dirty="0" smtClean="0"/>
              <a:t>αναφορές</a:t>
            </a:r>
          </a:p>
          <a:p>
            <a:r>
              <a:rPr lang="el-GR" dirty="0" smtClean="0"/>
              <a:t>Αναφορές </a:t>
            </a:r>
            <a:r>
              <a:rPr lang="el-GR" dirty="0"/>
              <a:t>μέσα στο κείμενο της εργασίας	</a:t>
            </a:r>
          </a:p>
          <a:p>
            <a:r>
              <a:rPr lang="el-GR" dirty="0"/>
              <a:t>Χρήση κατάλληλου λογισμικού για την βιβλιογραφική σας επισκόπηση</a:t>
            </a:r>
          </a:p>
        </p:txBody>
      </p:sp>
    </p:spTree>
    <p:extLst>
      <p:ext uri="{BB962C8B-B14F-4D97-AF65-F5344CB8AC3E}">
        <p14:creationId xmlns:p14="http://schemas.microsoft.com/office/powerpoint/2010/main" xmlns="" val="277629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b="1" dirty="0"/>
              <a:t>Πώς γίνεται η βιβλιογραφική </a:t>
            </a:r>
            <a:r>
              <a:rPr lang="el-GR" sz="3600" b="1" dirty="0" smtClean="0"/>
              <a:t>επισκόπηση</a:t>
            </a:r>
            <a:endParaRPr lang="el-GR" sz="36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dirty="0" smtClean="0"/>
              <a:t>Στο </a:t>
            </a:r>
            <a:r>
              <a:rPr lang="el-GR" dirty="0"/>
              <a:t>κεφάλαιο ή στα κεφάλαια της βιβλιογραφικής επισκόπησης γίνεται διεξοδική περιγραφή των πηγών της βιβλιογραφικής </a:t>
            </a:r>
            <a:r>
              <a:rPr lang="el-GR" dirty="0" smtClean="0"/>
              <a:t>ενημέρωσης</a:t>
            </a:r>
            <a:endParaRPr lang="en-US" dirty="0"/>
          </a:p>
          <a:p>
            <a:r>
              <a:rPr lang="el-GR" dirty="0"/>
              <a:t>O ρόλος της επισκόπησης δεν είναι να πείσει ότι ο ερευνητής έχει εργαστεί πολύ, </a:t>
            </a:r>
            <a:endParaRPr lang="el-GR" dirty="0" smtClean="0"/>
          </a:p>
          <a:p>
            <a:r>
              <a:rPr lang="el-GR" dirty="0" smtClean="0"/>
              <a:t>αλλά </a:t>
            </a:r>
            <a:r>
              <a:rPr lang="el-GR" dirty="0"/>
              <a:t>να προσφέρει </a:t>
            </a:r>
            <a:r>
              <a:rPr lang="el-GR" dirty="0" smtClean="0"/>
              <a:t>μόνον εκείνα </a:t>
            </a:r>
            <a:r>
              <a:rPr lang="el-GR" dirty="0"/>
              <a:t>τα στοιχεία που στοιχειοθετούν μια επαρκή θεωρία και ένα επαρκές επιστημονικό υπόβαθρο πάνω στο οποίο θα αναπτυχθεί στα επόμενα κεφάλαια η πρωτότυπη δουλειά του ερευνητή.</a:t>
            </a:r>
          </a:p>
        </p:txBody>
      </p:sp>
    </p:spTree>
    <p:extLst>
      <p:ext uri="{BB962C8B-B14F-4D97-AF65-F5344CB8AC3E}">
        <p14:creationId xmlns:p14="http://schemas.microsoft.com/office/powerpoint/2010/main" xmlns="" val="105321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Είδη βιβλιογραφίας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Ενδεικτική  </a:t>
            </a:r>
            <a:r>
              <a:rPr lang="el-GR" dirty="0"/>
              <a:t>βιβλιογραφία </a:t>
            </a:r>
            <a:endParaRPr lang="en-US" dirty="0" smtClean="0"/>
          </a:p>
          <a:p>
            <a:r>
              <a:rPr lang="el-GR" dirty="0" smtClean="0"/>
              <a:t>Σχετική  </a:t>
            </a:r>
            <a:r>
              <a:rPr lang="el-GR" dirty="0"/>
              <a:t>με την εργασία </a:t>
            </a:r>
            <a:r>
              <a:rPr lang="el-GR" dirty="0" smtClean="0"/>
              <a:t>βιβλιογραφία</a:t>
            </a:r>
            <a:r>
              <a:rPr lang="en-US" dirty="0" smtClean="0"/>
              <a:t> </a:t>
            </a:r>
            <a:r>
              <a:rPr lang="el-GR" dirty="0" smtClean="0"/>
              <a:t>ή απλά </a:t>
            </a:r>
            <a:r>
              <a:rPr lang="el-GR" dirty="0"/>
              <a:t>βιβλιογραφία, αναφέρεται στην επισκόπηση της βιβλιογραφίας και οι αναφορές της παρατίθενται αναλυτικά ως τελευταίο τμήμα της εργασίας.</a:t>
            </a:r>
          </a:p>
        </p:txBody>
      </p:sp>
    </p:spTree>
    <p:extLst>
      <p:ext uri="{BB962C8B-B14F-4D97-AF65-F5344CB8AC3E}">
        <p14:creationId xmlns:p14="http://schemas.microsoft.com/office/powerpoint/2010/main" xmlns="" val="93905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Βιβλιογραφικές παραπομπές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l-GR" dirty="0"/>
              <a:t>Δείχνουμε μέχρι πού έχει φτάσει η τρέχουσα έρευνα, άρα από πού και πέρα τη συνεχίζουμε εμείς.</a:t>
            </a:r>
          </a:p>
          <a:p>
            <a:r>
              <a:rPr lang="el-GR" dirty="0" smtClean="0"/>
              <a:t>Δηλώνουμε </a:t>
            </a:r>
            <a:r>
              <a:rPr lang="el-GR" dirty="0"/>
              <a:t>ότι αυτά που γράφουμε είναι αποτελέσματα εργασίας άλλων. Δεν αξιολογούμαστε γι’ αυτά αλλά για τα συμπεράσματα που θα εξάγουμε στη συνέχεια.</a:t>
            </a:r>
          </a:p>
          <a:p>
            <a:r>
              <a:rPr lang="el-GR" dirty="0" smtClean="0"/>
              <a:t>Δεν </a:t>
            </a:r>
            <a:r>
              <a:rPr lang="el-GR" dirty="0"/>
              <a:t>φέρουμε ευθύνη για τα εξαγόμενα άλλων συγγραφέων και ούτε χρειάζεται να τα ξαναανακαλύψουμε. Μπορούμε να τα θεωρήσουμε ως δεδομένα και να συνεχίσουμε την εργασία.</a:t>
            </a:r>
          </a:p>
          <a:p>
            <a:r>
              <a:rPr lang="el-GR" dirty="0" smtClean="0"/>
              <a:t>Δίνουμε </a:t>
            </a:r>
            <a:r>
              <a:rPr lang="el-GR" dirty="0"/>
              <a:t>την αναγνώριση που πρέπει στον επιστήμονα ή στους επιστήμονες που έχουν εργαστεί πάνω στο θέμα πριν από εμάς και που τα συγγράμματά τους έχουμε διαβάσει</a:t>
            </a:r>
            <a:r>
              <a:rPr lang="el-GR" dirty="0" smtClean="0"/>
              <a:t>.</a:t>
            </a:r>
          </a:p>
          <a:p>
            <a:r>
              <a:rPr lang="el-GR" dirty="0"/>
              <a:t>Αν δεν αναφέρουμε το συγγραφέα και το σύγγραμμα από το οποίο πήραμε πληροφορίες, κινδυνεύουμε να κατηγορηθούμε για </a:t>
            </a:r>
            <a:r>
              <a:rPr lang="el-GR" dirty="0" smtClean="0"/>
              <a:t>λογοκλοπή (</a:t>
            </a:r>
            <a:r>
              <a:rPr lang="el-GR" dirty="0" err="1"/>
              <a:t>plagiarism</a:t>
            </a:r>
            <a:r>
              <a:rPr lang="el-GR" dirty="0"/>
              <a:t>),</a:t>
            </a:r>
          </a:p>
        </p:txBody>
      </p:sp>
    </p:spTree>
    <p:extLst>
      <p:ext uri="{BB962C8B-B14F-4D97-AF65-F5344CB8AC3E}">
        <p14:creationId xmlns:p14="http://schemas.microsoft.com/office/powerpoint/2010/main" xmlns="" val="2002616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sz="3600" b="1" dirty="0"/>
              <a:t>Πώς γίνονται οι βιβλιογραφικές </a:t>
            </a:r>
            <a:r>
              <a:rPr lang="el-GR" sz="3600" b="1" dirty="0" smtClean="0"/>
              <a:t>αναφορές</a:t>
            </a:r>
            <a:endParaRPr lang="el-GR" sz="36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l-GR" dirty="0"/>
              <a:t>Συχνά χρησιμοποιούμενα στιλ είναι</a:t>
            </a:r>
            <a:r>
              <a:rPr lang="en-US" dirty="0"/>
              <a:t>: </a:t>
            </a:r>
            <a:endParaRPr lang="el-GR" dirty="0"/>
          </a:p>
          <a:p>
            <a:pPr lvl="0"/>
            <a:r>
              <a:rPr lang="en-US" dirty="0"/>
              <a:t>APA Style (American Psychological Association, http://www.apastyle.org/) </a:t>
            </a:r>
            <a:endParaRPr lang="el-GR" dirty="0"/>
          </a:p>
          <a:p>
            <a:pPr lvl="0"/>
            <a:r>
              <a:rPr lang="en-US" dirty="0"/>
              <a:t>MLA Style (Modern Language Association, http://www.mla.org/)</a:t>
            </a:r>
            <a:endParaRPr lang="el-GR" dirty="0"/>
          </a:p>
          <a:p>
            <a:pPr lvl="0"/>
            <a:r>
              <a:rPr lang="en-US" dirty="0"/>
              <a:t>Chicago Manual of Style, http://www.mla.org/</a:t>
            </a:r>
            <a:endParaRPr lang="el-GR" dirty="0"/>
          </a:p>
          <a:p>
            <a:pPr lvl="0"/>
            <a:r>
              <a:rPr lang="en-US" dirty="0"/>
              <a:t>IEEE (Institute of Electrical and Electronics Engineers, http://www.ieee.org/documents/ieeecitationref.pdf) </a:t>
            </a:r>
            <a:endParaRPr lang="el-GR" dirty="0"/>
          </a:p>
          <a:p>
            <a:pPr lvl="0"/>
            <a:r>
              <a:rPr lang="el-GR" dirty="0" err="1"/>
              <a:t>Harvard</a:t>
            </a:r>
            <a:r>
              <a:rPr lang="en-US" dirty="0"/>
              <a:t> style</a:t>
            </a:r>
            <a:r>
              <a:rPr lang="el-GR" dirty="0"/>
              <a:t>.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43781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b="1" dirty="0" smtClean="0"/>
              <a:t>Οι κανόνες  </a:t>
            </a:r>
            <a:r>
              <a:rPr lang="el-GR" sz="2800" b="1" dirty="0"/>
              <a:t>που δίνονται αλλάζουν σε μικρό ή μεγάλο βαθμό ανάλογα με το </a:t>
            </a:r>
            <a:r>
              <a:rPr lang="el-GR" sz="2800" b="1" dirty="0" smtClean="0"/>
              <a:t>στιλ</a:t>
            </a:r>
            <a:endParaRPr lang="el-GR" sz="28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l-GR" dirty="0"/>
              <a:t>1.	Επώνυμο συγγραφέα</a:t>
            </a:r>
          </a:p>
          <a:p>
            <a:pPr marL="0" indent="0">
              <a:buNone/>
            </a:pPr>
            <a:r>
              <a:rPr lang="el-GR" dirty="0"/>
              <a:t>2.	Αρχικό ονόματος συγγραφέα</a:t>
            </a:r>
          </a:p>
          <a:p>
            <a:pPr marL="0" indent="0">
              <a:buNone/>
            </a:pPr>
            <a:r>
              <a:rPr lang="el-GR" dirty="0"/>
              <a:t>3.	Χρονολογία έκδοσης </a:t>
            </a:r>
          </a:p>
          <a:p>
            <a:pPr marL="0" indent="0">
              <a:buNone/>
            </a:pPr>
            <a:r>
              <a:rPr lang="el-GR" dirty="0"/>
              <a:t>4.	Τίτλοι της έκδοσης</a:t>
            </a:r>
          </a:p>
          <a:p>
            <a:pPr marL="0" indent="0">
              <a:buNone/>
            </a:pPr>
            <a:r>
              <a:rPr lang="el-GR" dirty="0"/>
              <a:t>5.	Τόπος της έκδοσης</a:t>
            </a:r>
          </a:p>
          <a:p>
            <a:pPr marL="0" indent="0">
              <a:buNone/>
            </a:pPr>
            <a:r>
              <a:rPr lang="el-GR" dirty="0"/>
              <a:t>6.	Τόμος, τεύχος και γενικά στοιχεία απαρίθμησης </a:t>
            </a:r>
            <a:r>
              <a:rPr lang="el-GR" dirty="0" smtClean="0"/>
              <a:t>	της </a:t>
            </a:r>
            <a:r>
              <a:rPr lang="el-GR" dirty="0"/>
              <a:t>έκδοσης, σελίδες.</a:t>
            </a:r>
          </a:p>
          <a:p>
            <a:pPr marL="0" indent="0">
              <a:buNone/>
            </a:pPr>
            <a:r>
              <a:rPr lang="el-GR" dirty="0"/>
              <a:t>7.	Προέλευση ή τύπος της έκδοσης, αν πρόκειται για </a:t>
            </a:r>
            <a:r>
              <a:rPr lang="el-GR" dirty="0" smtClean="0"/>
              <a:t>	σπάνια </a:t>
            </a:r>
            <a:r>
              <a:rPr lang="el-GR" dirty="0"/>
              <a:t>έκδοση ή έκδοση σε μη έντυπο μέσο </a:t>
            </a:r>
            <a:r>
              <a:rPr lang="el-GR" dirty="0" smtClean="0"/>
              <a:t>	(</a:t>
            </a:r>
            <a:r>
              <a:rPr lang="el-GR" dirty="0"/>
              <a:t>όπως το Διαδίκτυο, οι εφημερίδες κ.ά.)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800329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000" b="1" dirty="0"/>
              <a:t>Υπάρχουν συγκεκριμένοι τρόποι παράθεσης της βιβλιογραφίας και παραπομπών για οτιδήποτε συνιστά αναφορά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l-GR" dirty="0"/>
              <a:t>Βιβλία</a:t>
            </a:r>
          </a:p>
          <a:p>
            <a:pPr lvl="0"/>
            <a:r>
              <a:rPr lang="el-GR" dirty="0"/>
              <a:t>Περιοδικά</a:t>
            </a:r>
          </a:p>
          <a:p>
            <a:pPr lvl="0"/>
            <a:r>
              <a:rPr lang="el-GR" dirty="0"/>
              <a:t>Άρθρα συνεδρίων</a:t>
            </a:r>
          </a:p>
          <a:p>
            <a:pPr lvl="0"/>
            <a:r>
              <a:rPr lang="el-GR" dirty="0"/>
              <a:t>Ανακοινώσεις συνεδρίων </a:t>
            </a:r>
          </a:p>
          <a:p>
            <a:pPr lvl="0"/>
            <a:r>
              <a:rPr lang="el-GR" dirty="0"/>
              <a:t>Συλλογικά έργα</a:t>
            </a:r>
          </a:p>
          <a:p>
            <a:pPr lvl="0"/>
            <a:r>
              <a:rPr lang="el-GR" dirty="0"/>
              <a:t>Εγκυκλοπαίδειες</a:t>
            </a:r>
          </a:p>
          <a:p>
            <a:pPr lvl="0"/>
            <a:r>
              <a:rPr lang="el-GR" dirty="0"/>
              <a:t>Παραδόσεις μαθημάτων</a:t>
            </a:r>
          </a:p>
          <a:p>
            <a:pPr lvl="0"/>
            <a:r>
              <a:rPr lang="el-GR" dirty="0"/>
              <a:t>Ηχογραφήσεις</a:t>
            </a:r>
          </a:p>
          <a:p>
            <a:pPr lvl="0"/>
            <a:r>
              <a:rPr lang="el-GR" dirty="0"/>
              <a:t>Μαγνητοσκοπήσεις</a:t>
            </a:r>
          </a:p>
          <a:p>
            <a:pPr lvl="0"/>
            <a:r>
              <a:rPr lang="en-US" dirty="0"/>
              <a:t>CD</a:t>
            </a:r>
            <a:endParaRPr lang="el-GR" dirty="0"/>
          </a:p>
          <a:p>
            <a:pPr lvl="0"/>
            <a:r>
              <a:rPr lang="el-GR" dirty="0"/>
              <a:t>Στοιχεία που προέρχονται από το Διαδίκτυο (</a:t>
            </a:r>
            <a:r>
              <a:rPr lang="en-US" dirty="0"/>
              <a:t>sites</a:t>
            </a:r>
            <a:r>
              <a:rPr lang="el-GR" dirty="0"/>
              <a:t>, </a:t>
            </a:r>
            <a:r>
              <a:rPr lang="en-US" dirty="0"/>
              <a:t>blogs</a:t>
            </a:r>
            <a:r>
              <a:rPr lang="el-GR" dirty="0"/>
              <a:t>, </a:t>
            </a:r>
            <a:r>
              <a:rPr lang="en-US" dirty="0"/>
              <a:t>Facebook</a:t>
            </a:r>
            <a:r>
              <a:rPr lang="el-GR" dirty="0"/>
              <a:t>, </a:t>
            </a:r>
            <a:r>
              <a:rPr lang="en-US" dirty="0"/>
              <a:t>Twitter</a:t>
            </a:r>
            <a:r>
              <a:rPr lang="el-GR" dirty="0"/>
              <a:t>, </a:t>
            </a:r>
            <a:r>
              <a:rPr lang="en-US" dirty="0" err="1"/>
              <a:t>Youtube</a:t>
            </a:r>
            <a:r>
              <a:rPr lang="el-GR" dirty="0"/>
              <a:t>, κλπ).</a:t>
            </a:r>
          </a:p>
          <a:p>
            <a:pPr lvl="0"/>
            <a:r>
              <a:rPr lang="en-US" dirty="0"/>
              <a:t>Social Media</a:t>
            </a:r>
            <a:endParaRPr lang="el-GR" dirty="0"/>
          </a:p>
          <a:p>
            <a:pPr lvl="0"/>
            <a:r>
              <a:rPr lang="el-GR" dirty="0"/>
              <a:t>Ηλεκτρονικά βιβλία</a:t>
            </a:r>
          </a:p>
          <a:p>
            <a:pPr lvl="0"/>
            <a:r>
              <a:rPr lang="el-GR" dirty="0"/>
              <a:t>Ανέκδοτες εργασίες</a:t>
            </a:r>
          </a:p>
          <a:p>
            <a:pPr lvl="0"/>
            <a:r>
              <a:rPr lang="el-GR" dirty="0"/>
              <a:t>………..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463509222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1033</Words>
  <Application>Microsoft Office PowerPoint</Application>
  <PresentationFormat>Προβολή στην οθόνη (4:3)</PresentationFormat>
  <Paragraphs>120</Paragraphs>
  <Slides>16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16</vt:i4>
      </vt:variant>
    </vt:vector>
  </HeadingPairs>
  <TitlesOfParts>
    <vt:vector size="17" baseType="lpstr">
      <vt:lpstr>Θέμα του Office</vt:lpstr>
      <vt:lpstr>   Πώς γίνεται  μια επιστημονική εργασία;  Επιστημονική έρευνα και συγγραφή εργασιών   2η έκδοση     Κώστας Ζαφειρόπουλος</vt:lpstr>
      <vt:lpstr>Κεφάλαιο 11</vt:lpstr>
      <vt:lpstr>Περιεχόμενα</vt:lpstr>
      <vt:lpstr>Πώς γίνεται η βιβλιογραφική επισκόπηση</vt:lpstr>
      <vt:lpstr>Είδη βιβλιογραφίας</vt:lpstr>
      <vt:lpstr>Βιβλιογραφικές παραπομπές</vt:lpstr>
      <vt:lpstr>Πώς γίνονται οι βιβλιογραφικές αναφορές</vt:lpstr>
      <vt:lpstr>Οι κανόνες  που δίνονται αλλάζουν σε μικρό ή μεγάλο βαθμό ανάλογα με το στιλ</vt:lpstr>
      <vt:lpstr>Υπάρχουν συγκεκριμένοι τρόποι παράθεσης της βιβλιογραφίας και παραπομπών για οτιδήποτε συνιστά αναφορά</vt:lpstr>
      <vt:lpstr>Παραδείγματα </vt:lpstr>
      <vt:lpstr>Παραδείγματα </vt:lpstr>
      <vt:lpstr>Κεφάλαια σε συλλογικές εκδόσεις ή πρακτικά συνεδρίων</vt:lpstr>
      <vt:lpstr>Άλλες αναφορές</vt:lpstr>
      <vt:lpstr>Άλλες αναφορές </vt:lpstr>
      <vt:lpstr>Άλλες αναφορές</vt:lpstr>
      <vt:lpstr>Αναφορές μέσα στο κείμενο της εργασίας - Παραπομπές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k</dc:creator>
  <cp:lastModifiedBy>xaris</cp:lastModifiedBy>
  <cp:revision>20</cp:revision>
  <dcterms:created xsi:type="dcterms:W3CDTF">2015-09-23T14:55:20Z</dcterms:created>
  <dcterms:modified xsi:type="dcterms:W3CDTF">2015-09-30T11:17:54Z</dcterms:modified>
</cp:coreProperties>
</file>