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2" r:id="rId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14</a:t>
            </a:r>
            <a:endParaRPr lang="el-GR" b="1" dirty="0"/>
          </a:p>
        </p:txBody>
      </p:sp>
      <p:sp>
        <p:nvSpPr>
          <p:cNvPr id="3" name="Υπότιτλος 2"/>
          <p:cNvSpPr>
            <a:spLocks noGrp="1"/>
          </p:cNvSpPr>
          <p:nvPr>
            <p:ph type="subTitle" idx="1"/>
          </p:nvPr>
        </p:nvSpPr>
        <p:spPr/>
        <p:txBody>
          <a:bodyPr/>
          <a:lstStyle/>
          <a:p>
            <a:r>
              <a:rPr lang="el-GR" b="1" dirty="0"/>
              <a:t>Το κλείσιμο της εργασίας</a:t>
            </a:r>
          </a:p>
        </p:txBody>
      </p:sp>
    </p:spTree>
    <p:extLst>
      <p:ext uri="{BB962C8B-B14F-4D97-AF65-F5344CB8AC3E}">
        <p14:creationId xmlns:p14="http://schemas.microsoft.com/office/powerpoint/2010/main" xmlns="" val="108182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Περιεχόμενα</a:t>
            </a:r>
          </a:p>
        </p:txBody>
      </p:sp>
      <p:sp>
        <p:nvSpPr>
          <p:cNvPr id="3" name="Θέση περιεχομένου 2"/>
          <p:cNvSpPr>
            <a:spLocks noGrp="1"/>
          </p:cNvSpPr>
          <p:nvPr>
            <p:ph idx="1"/>
          </p:nvPr>
        </p:nvSpPr>
        <p:spPr/>
        <p:txBody>
          <a:bodyPr>
            <a:normAutofit/>
          </a:bodyPr>
          <a:lstStyle/>
          <a:p>
            <a:r>
              <a:rPr lang="el-GR" dirty="0"/>
              <a:t>Συζήτηση των αποτελεσμάτων	</a:t>
            </a:r>
          </a:p>
          <a:p>
            <a:r>
              <a:rPr lang="el-GR" dirty="0"/>
              <a:t>Συμπεράσματα της εργασίας	</a:t>
            </a:r>
          </a:p>
          <a:p>
            <a:r>
              <a:rPr lang="el-GR" dirty="0"/>
              <a:t>Βιβλιογραφία (βιβλιογραφικές αναφορές)</a:t>
            </a:r>
          </a:p>
          <a:p>
            <a:r>
              <a:rPr lang="el-GR"/>
              <a:t>Παραρτήματα	</a:t>
            </a:r>
          </a:p>
          <a:p>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Συζήτηση των </a:t>
            </a:r>
            <a:r>
              <a:rPr lang="el-GR" b="1" dirty="0" smtClean="0"/>
              <a:t>αποτελεσμάτων</a:t>
            </a:r>
            <a:endParaRPr lang="el-GR" dirty="0"/>
          </a:p>
        </p:txBody>
      </p:sp>
      <p:sp>
        <p:nvSpPr>
          <p:cNvPr id="3" name="Θέση περιεχομένου 2"/>
          <p:cNvSpPr>
            <a:spLocks noGrp="1"/>
          </p:cNvSpPr>
          <p:nvPr>
            <p:ph idx="1"/>
          </p:nvPr>
        </p:nvSpPr>
        <p:spPr/>
        <p:txBody>
          <a:bodyPr>
            <a:noAutofit/>
          </a:bodyPr>
          <a:lstStyle/>
          <a:p>
            <a:r>
              <a:rPr lang="el-GR" sz="1800" dirty="0" smtClean="0"/>
              <a:t>Δεν </a:t>
            </a:r>
            <a:r>
              <a:rPr lang="el-GR" sz="1800" dirty="0"/>
              <a:t>δίνονται αριθμητικά ή άλλα στοιχεία, τα οποία ο αναγνώστης μπορεί να βρει στο προηγούμενο τμήμα, αλλά αυτά σχολιάζονται με κριτικό τρόπο. </a:t>
            </a:r>
            <a:endParaRPr lang="el-GR" sz="1800" dirty="0" smtClean="0"/>
          </a:p>
          <a:p>
            <a:r>
              <a:rPr lang="el-GR" sz="1800" dirty="0" smtClean="0"/>
              <a:t>Ο </a:t>
            </a:r>
            <a:r>
              <a:rPr lang="el-GR" sz="1800" dirty="0"/>
              <a:t>σκοπός </a:t>
            </a:r>
            <a:r>
              <a:rPr lang="el-GR" sz="1800" dirty="0" smtClean="0"/>
              <a:t>της </a:t>
            </a:r>
            <a:r>
              <a:rPr lang="el-GR" sz="1800" dirty="0"/>
              <a:t>ενότητας είναι να συνδυαστούν τα αποτελέσματα ώστε να παρουσιαστεί το νόημα κάτω από τους αριθμούς ή από τα πρωτογενή και δευτερογενή στοιχεία. </a:t>
            </a:r>
            <a:endParaRPr lang="el-GR" sz="1800" dirty="0" smtClean="0"/>
          </a:p>
          <a:p>
            <a:r>
              <a:rPr lang="el-GR" sz="1800" dirty="0" smtClean="0"/>
              <a:t>Ο </a:t>
            </a:r>
            <a:r>
              <a:rPr lang="el-GR" sz="1800" dirty="0"/>
              <a:t>συγγραφέας προσπαθεί να διαπιστώσει τις αιτίες που προκαλούν τα αποτελέσματα που ο ίδιος έχει καταγράψει και παρουσιάσει, να συνδέσει τα αποτελέσματα με το πλαίσιο της εργασίας και τη βιβλιογραφική επισκόπηση, να διαπιστώσει την εγκυρότητά τους καθώς και την εμβέλειά τους και να διατυπώσει περιορισμούς. </a:t>
            </a:r>
            <a:endParaRPr lang="el-GR" sz="1800" dirty="0" smtClean="0"/>
          </a:p>
          <a:p>
            <a:r>
              <a:rPr lang="el-GR" sz="1800" dirty="0" smtClean="0"/>
              <a:t>Ο </a:t>
            </a:r>
            <a:r>
              <a:rPr lang="el-GR" sz="1800" dirty="0"/>
              <a:t>συγγραφέας αποφαίνεται για το αν ισχύουν ή όχι οι υποθέσεις που είχε κάνει στο αντίστοιχο τμήμα των υποθέσεων. </a:t>
            </a:r>
            <a:r>
              <a:rPr lang="el-GR" sz="1800" dirty="0" smtClean="0"/>
              <a:t> Ασχολείται </a:t>
            </a:r>
            <a:r>
              <a:rPr lang="el-GR" sz="1800" dirty="0"/>
              <a:t>με κάθε υπόθεση χωριστά και τεκμηριώνει την απάντησή του πριν προχωρήσει στην επόμενη υπόθεση.</a:t>
            </a:r>
          </a:p>
          <a:p>
            <a:r>
              <a:rPr lang="el-GR" sz="1800" dirty="0" smtClean="0"/>
              <a:t>Διαπιστώνεται </a:t>
            </a:r>
            <a:r>
              <a:rPr lang="el-GR" sz="1800" dirty="0"/>
              <a:t>αν η εμπειρική μελέτη του συμφωνεί </a:t>
            </a:r>
            <a:r>
              <a:rPr lang="el-GR" sz="1800" dirty="0" smtClean="0"/>
              <a:t>και </a:t>
            </a:r>
            <a:r>
              <a:rPr lang="el-GR" sz="1800" dirty="0"/>
              <a:t>πώς συνδέεται με τη σχετική θεωρία, όπως ο ερευνητής την απέδωσε μέσω της βιβλιογραφικής έρευνας και επισκόπησης. </a:t>
            </a:r>
          </a:p>
          <a:p>
            <a:endParaRPr lang="el-GR" sz="900" dirty="0"/>
          </a:p>
        </p:txBody>
      </p:sp>
    </p:spTree>
    <p:extLst>
      <p:ext uri="{BB962C8B-B14F-4D97-AF65-F5344CB8AC3E}">
        <p14:creationId xmlns:p14="http://schemas.microsoft.com/office/powerpoint/2010/main" xmlns="" val="1196877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Συμπεράσματα της </a:t>
            </a:r>
            <a:r>
              <a:rPr lang="el-GR" b="1" dirty="0" smtClean="0"/>
              <a:t>εργασίας</a:t>
            </a:r>
            <a:endParaRPr lang="el-GR" dirty="0"/>
          </a:p>
        </p:txBody>
      </p:sp>
      <p:sp>
        <p:nvSpPr>
          <p:cNvPr id="3" name="Θέση περιεχομένου 2"/>
          <p:cNvSpPr>
            <a:spLocks noGrp="1"/>
          </p:cNvSpPr>
          <p:nvPr>
            <p:ph idx="1"/>
          </p:nvPr>
        </p:nvSpPr>
        <p:spPr/>
        <p:txBody>
          <a:bodyPr>
            <a:normAutofit fontScale="55000" lnSpcReduction="20000"/>
          </a:bodyPr>
          <a:lstStyle/>
          <a:p>
            <a:r>
              <a:rPr lang="el-GR" dirty="0" smtClean="0"/>
              <a:t>Σύντομη </a:t>
            </a:r>
            <a:r>
              <a:rPr lang="el-GR" dirty="0"/>
              <a:t>αναδρομή και περιγραφή της </a:t>
            </a:r>
            <a:r>
              <a:rPr lang="el-GR" dirty="0" smtClean="0"/>
              <a:t>εργασίας.</a:t>
            </a:r>
            <a:endParaRPr lang="el-GR" dirty="0"/>
          </a:p>
          <a:p>
            <a:r>
              <a:rPr lang="el-GR" dirty="0" smtClean="0"/>
              <a:t>Ποια </a:t>
            </a:r>
            <a:r>
              <a:rPr lang="el-GR" dirty="0"/>
              <a:t>είναι η πρωτοτυπία της εργασίας αναφορικά με τη μεθοδολογία και τις τεχνικές που χρησιμοποιήθηκαν στο συγκεκριμένο πλαίσιο της εργασίας.</a:t>
            </a:r>
          </a:p>
          <a:p>
            <a:r>
              <a:rPr lang="el-GR" dirty="0" smtClean="0"/>
              <a:t>Ποια </a:t>
            </a:r>
            <a:r>
              <a:rPr lang="el-GR" dirty="0"/>
              <a:t>είναι η νέα ιδέα που έγινε αντικείμενο διαπραγμάτευσης στην εργασία και ποια τα συμπεράσματα που έχουν εξαχθεί βάσει αυτής.</a:t>
            </a:r>
          </a:p>
          <a:p>
            <a:r>
              <a:rPr lang="el-GR" dirty="0" smtClean="0"/>
              <a:t>Ποια </a:t>
            </a:r>
            <a:r>
              <a:rPr lang="el-GR" dirty="0"/>
              <a:t>είναι τα σημαντικά σημεία που η εργασία έφερε στην επιφάνεια και ποια η σημασία τους.</a:t>
            </a:r>
          </a:p>
          <a:p>
            <a:r>
              <a:rPr lang="el-GR" dirty="0" smtClean="0"/>
              <a:t>Πώς </a:t>
            </a:r>
            <a:r>
              <a:rPr lang="el-GR" dirty="0"/>
              <a:t>τα συμπεράσματα αυτά συμβαδίζουν με την παραπέρα εμπειρία και πώς εφαρμόζονται πέρα από το πλαίσιο της εργασίας και της έρευνας που εφαρμόστηκε εντός της.</a:t>
            </a:r>
          </a:p>
          <a:p>
            <a:r>
              <a:rPr lang="el-GR" dirty="0" smtClean="0"/>
              <a:t>Ποιες </a:t>
            </a:r>
            <a:r>
              <a:rPr lang="el-GR" dirty="0"/>
              <a:t>προτάσεις μπορούν να γίνουν σε σχέση με τα αποτελέσματα της εργασίας και την παραπέρα εμπειρία ή το κοινωνικό πλαίσιο στο οποίο η έρευνα καλείται να έχει εφαρμογή.</a:t>
            </a:r>
          </a:p>
          <a:p>
            <a:r>
              <a:rPr lang="el-GR" dirty="0" smtClean="0"/>
              <a:t>Συμφωνεί </a:t>
            </a:r>
            <a:r>
              <a:rPr lang="el-GR" dirty="0"/>
              <a:t>και με ποιον τρόπο με συμπεράσματα άλλων συγγραφέων;</a:t>
            </a:r>
          </a:p>
          <a:p>
            <a:r>
              <a:rPr lang="el-GR" dirty="0" smtClean="0"/>
              <a:t>Ποιοι </a:t>
            </a:r>
            <a:r>
              <a:rPr lang="el-GR" dirty="0"/>
              <a:t>είναι οι περιορισμοί της έρευνας και των συμπερασμάτων;</a:t>
            </a:r>
          </a:p>
          <a:p>
            <a:r>
              <a:rPr lang="el-GR" dirty="0" smtClean="0"/>
              <a:t>Ποιες </a:t>
            </a:r>
            <a:r>
              <a:rPr lang="el-GR" dirty="0"/>
              <a:t>προτάσεις μπορούν να γίνουν για μελλοντικές έρευνες;</a:t>
            </a:r>
          </a:p>
          <a:p>
            <a:endParaRPr lang="el-GR" dirty="0"/>
          </a:p>
        </p:txBody>
      </p:sp>
    </p:spTree>
    <p:extLst>
      <p:ext uri="{BB962C8B-B14F-4D97-AF65-F5344CB8AC3E}">
        <p14:creationId xmlns:p14="http://schemas.microsoft.com/office/powerpoint/2010/main" xmlns="" val="2622453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Βιβλιογραφία (βιβλιογραφικές αναφορές</a:t>
            </a:r>
            <a:r>
              <a:rPr lang="el-GR" sz="3200" b="1" dirty="0" smtClean="0"/>
              <a:t>)</a:t>
            </a:r>
            <a:endParaRPr lang="el-GR" sz="3200" b="1" dirty="0"/>
          </a:p>
        </p:txBody>
      </p:sp>
      <p:sp>
        <p:nvSpPr>
          <p:cNvPr id="3" name="Θέση περιεχομένου 2"/>
          <p:cNvSpPr>
            <a:spLocks noGrp="1"/>
          </p:cNvSpPr>
          <p:nvPr>
            <p:ph idx="1"/>
          </p:nvPr>
        </p:nvSpPr>
        <p:spPr/>
        <p:txBody>
          <a:bodyPr/>
          <a:lstStyle/>
          <a:p>
            <a:r>
              <a:rPr lang="el-GR" dirty="0"/>
              <a:t>Μπαίνει μετά τα συμπεράσματα. </a:t>
            </a:r>
          </a:p>
        </p:txBody>
      </p:sp>
    </p:spTree>
    <p:extLst>
      <p:ext uri="{BB962C8B-B14F-4D97-AF65-F5344CB8AC3E}">
        <p14:creationId xmlns:p14="http://schemas.microsoft.com/office/powerpoint/2010/main" xmlns="" val="3366119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Παραρτήματα</a:t>
            </a:r>
          </a:p>
        </p:txBody>
      </p:sp>
      <p:sp>
        <p:nvSpPr>
          <p:cNvPr id="3" name="Θέση περιεχομένου 2"/>
          <p:cNvSpPr>
            <a:spLocks noGrp="1"/>
          </p:cNvSpPr>
          <p:nvPr>
            <p:ph idx="1"/>
          </p:nvPr>
        </p:nvSpPr>
        <p:spPr/>
        <p:txBody>
          <a:bodyPr>
            <a:normAutofit fontScale="62500" lnSpcReduction="20000"/>
          </a:bodyPr>
          <a:lstStyle/>
          <a:p>
            <a:r>
              <a:rPr lang="el-GR" dirty="0"/>
              <a:t>Στα παραρτήματα τοποθετούμε το υλικό της έρευνας που είτε είναι εκτενές είτε δευτερεύουσας </a:t>
            </a:r>
            <a:r>
              <a:rPr lang="el-GR" dirty="0" smtClean="0"/>
              <a:t>σημασίας</a:t>
            </a:r>
          </a:p>
          <a:p>
            <a:r>
              <a:rPr lang="el-GR" dirty="0" smtClean="0"/>
              <a:t>Εκτενείς </a:t>
            </a:r>
            <a:r>
              <a:rPr lang="el-GR" dirty="0"/>
              <a:t>και πολλούς σε αριθμό πίνακες, γραφικά, καταλόγους, εκτενείς αναφορές, χάρτες και ερωτηματολόγια, ισολογισμούς, κ.ά.</a:t>
            </a:r>
          </a:p>
          <a:p>
            <a:r>
              <a:rPr lang="el-GR" dirty="0" smtClean="0"/>
              <a:t>Τα </a:t>
            </a:r>
            <a:r>
              <a:rPr lang="el-GR" dirty="0"/>
              <a:t>παραρτήματα μπορούν να είναι ένα ή πολλά. </a:t>
            </a:r>
            <a:endParaRPr lang="el-GR" dirty="0" smtClean="0"/>
          </a:p>
          <a:p>
            <a:r>
              <a:rPr lang="el-GR" dirty="0" smtClean="0"/>
              <a:t>Κάθε </a:t>
            </a:r>
            <a:r>
              <a:rPr lang="el-GR" dirty="0"/>
              <a:t>παράρτημα πρέπει να έχει ενιαίο θέμα. Αν πρέπει να παραθέσουμε και άλλο υλικό, τότε δημιουργούμε άλλο παράρτημα μετά το πρώτο. Αν το παράρτημα είναι ένα, τότε ονομάζεται απλώς Παράρτημα, αν είναι πολλά τότε τα αναφέρουμε ως Παράρτημα Α, Παράρτημα Β, </a:t>
            </a:r>
            <a:r>
              <a:rPr lang="el-GR" dirty="0" err="1"/>
              <a:t>κ.ο.κ</a:t>
            </a:r>
            <a:r>
              <a:rPr lang="el-GR" dirty="0"/>
              <a:t>. </a:t>
            </a:r>
            <a:endParaRPr lang="el-GR" dirty="0" smtClean="0"/>
          </a:p>
          <a:p>
            <a:r>
              <a:rPr lang="el-GR" dirty="0" smtClean="0"/>
              <a:t>Το </a:t>
            </a:r>
            <a:r>
              <a:rPr lang="el-GR" dirty="0"/>
              <a:t>παράρτημα μπαίνει στο τέλος της εργασίας, μετά τη Βιβλιογραφία, αποτελεί ξεχωριστό τμήμα της εργασίας και αναφέρεται στα περιεχόμενα. Δεν γράφουμε στα περιεχόμενα τι περιλαμβάνει το παράρτημα, παρά μόνο τη λέξη Παράρτημα (ή Παράρτημα Α, </a:t>
            </a:r>
            <a:r>
              <a:rPr lang="el-GR" dirty="0" err="1"/>
              <a:t>κ.ο.κ</a:t>
            </a:r>
            <a:r>
              <a:rPr lang="el-GR" dirty="0"/>
              <a:t>.). </a:t>
            </a:r>
            <a:endParaRPr lang="el-GR" dirty="0" smtClean="0"/>
          </a:p>
          <a:p>
            <a:r>
              <a:rPr lang="el-GR" dirty="0" smtClean="0"/>
              <a:t>Το </a:t>
            </a:r>
            <a:r>
              <a:rPr lang="el-GR" dirty="0"/>
              <a:t>ίδιο το παράρτημα, στο τέλος της εργασίας, φέρει τον τίτλο Παράρτημα και στη συνέχεια αναφέρεται το περιεχόμενό του.</a:t>
            </a:r>
          </a:p>
          <a:p>
            <a:endParaRPr lang="el-GR" dirty="0"/>
          </a:p>
        </p:txBody>
      </p:sp>
    </p:spTree>
    <p:extLst>
      <p:ext uri="{BB962C8B-B14F-4D97-AF65-F5344CB8AC3E}">
        <p14:creationId xmlns:p14="http://schemas.microsoft.com/office/powerpoint/2010/main" xmlns="" val="796741170"/>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499</Words>
  <Application>Microsoft Office PowerPoint</Application>
  <PresentationFormat>Προβολή στην οθόνη (4:3)</PresentationFormat>
  <Paragraphs>33</Paragraphs>
  <Slides>7</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7</vt:i4>
      </vt:variant>
    </vt:vector>
  </HeadingPairs>
  <TitlesOfParts>
    <vt:vector size="8"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14</vt:lpstr>
      <vt:lpstr>Περιεχόμενα</vt:lpstr>
      <vt:lpstr>Συζήτηση των αποτελεσμάτων</vt:lpstr>
      <vt:lpstr>Συμπεράσματα της εργασίας</vt:lpstr>
      <vt:lpstr>Βιβλιογραφία (βιβλιογραφικές αναφορές)</vt:lpstr>
      <vt:lpstr>Παραρτήματα</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19</cp:revision>
  <dcterms:created xsi:type="dcterms:W3CDTF">2015-09-23T14:55:20Z</dcterms:created>
  <dcterms:modified xsi:type="dcterms:W3CDTF">2015-09-30T11:18:32Z</dcterms:modified>
</cp:coreProperties>
</file>