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 autoAdjust="0"/>
    <p:restoredTop sz="94658" autoAdjust="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198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029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943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37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904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92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49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13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0793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7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947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1BB77-81AA-445B-A5F2-840DC616DCD9}" type="datetimeFigureOut">
              <a:rPr lang="el-GR" smtClean="0"/>
              <a:pPr/>
              <a:t>19/10/2021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366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246240" cy="518457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Πώς γίνεται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μια επιστημονική εργασία;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120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Επιστημονική έρευνα και συγγραφή εργασιών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5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2η έκδοση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300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800" b="1" dirty="0" smtClean="0">
                <a:latin typeface="Arial" pitchFamily="34" charset="0"/>
                <a:cs typeface="Arial" pitchFamily="34" charset="0"/>
              </a:rPr>
              <a:t>Κώστας Ζαφειρόπουλος</a:t>
            </a:r>
            <a:endParaRPr lang="el-G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EpistimonikiErgas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93409" cy="46531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- Εικόνα" descr="k_0005_ekdoseis-kritiki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296144" cy="42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Οργάνωση </a:t>
            </a:r>
            <a:r>
              <a:rPr lang="el-GR" b="1" dirty="0" smtClean="0"/>
              <a:t>βιβλιοθηκών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	</a:t>
            </a:r>
            <a:r>
              <a:rPr lang="el-GR" dirty="0" smtClean="0"/>
              <a:t>Δανειστικό </a:t>
            </a:r>
            <a:r>
              <a:rPr lang="el-GR" dirty="0"/>
              <a:t>τμήμα</a:t>
            </a:r>
          </a:p>
          <a:p>
            <a:r>
              <a:rPr lang="el-GR" dirty="0"/>
              <a:t>	</a:t>
            </a:r>
            <a:r>
              <a:rPr lang="el-GR" dirty="0" smtClean="0"/>
              <a:t>Πληροφοριακό </a:t>
            </a:r>
            <a:r>
              <a:rPr lang="el-GR" dirty="0"/>
              <a:t>τμήμα</a:t>
            </a:r>
          </a:p>
          <a:p>
            <a:r>
              <a:rPr lang="el-GR" dirty="0"/>
              <a:t>	</a:t>
            </a:r>
            <a:r>
              <a:rPr lang="el-GR" dirty="0" smtClean="0"/>
              <a:t>Τμήμα </a:t>
            </a:r>
            <a:r>
              <a:rPr lang="el-GR" dirty="0"/>
              <a:t>ηλεκτρονικής τεκμηρίωσης </a:t>
            </a:r>
            <a:r>
              <a:rPr lang="el-GR" dirty="0" smtClean="0"/>
              <a:t>	αποδελτίωσης</a:t>
            </a:r>
          </a:p>
          <a:p>
            <a:r>
              <a:rPr lang="el-GR" dirty="0"/>
              <a:t>	</a:t>
            </a:r>
            <a:r>
              <a:rPr lang="el-GR" dirty="0" smtClean="0"/>
              <a:t>Τμήμα </a:t>
            </a:r>
            <a:r>
              <a:rPr lang="el-GR" dirty="0" err="1"/>
              <a:t>οπτικο</a:t>
            </a:r>
            <a:r>
              <a:rPr lang="el-GR" dirty="0"/>
              <a:t>-ακουστικών </a:t>
            </a:r>
            <a:r>
              <a:rPr lang="el-GR" dirty="0" smtClean="0"/>
              <a:t>μέσων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99694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Προσφερόμενες υπηρεσίες των βιβλιοθηκών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Βάσεις δεδομένων σε μορφή </a:t>
            </a:r>
            <a:r>
              <a:rPr lang="el-GR" dirty="0" smtClean="0"/>
              <a:t>CD-</a:t>
            </a:r>
            <a:r>
              <a:rPr lang="el-GR" dirty="0" err="1" smtClean="0"/>
              <a:t>Rom</a:t>
            </a:r>
            <a:endParaRPr lang="en-US" dirty="0" smtClean="0"/>
          </a:p>
          <a:p>
            <a:r>
              <a:rPr lang="el-GR" dirty="0"/>
              <a:t>Online πρόσβαση σε επιστημονικά περιοδικά και βάσεις </a:t>
            </a:r>
            <a:r>
              <a:rPr lang="el-GR" dirty="0" smtClean="0"/>
              <a:t>δεδομένων</a:t>
            </a:r>
            <a:r>
              <a:rPr lang="en-US" dirty="0" smtClean="0"/>
              <a:t> </a:t>
            </a:r>
            <a:r>
              <a:rPr lang="el-GR" dirty="0"/>
              <a:t>έργου «Δικτύωση Βιβλιοθηκών Ιδρυμάτων Τριτοβάθμιας Εκπαίδευσης» συμμετέχουν στο Δίκτυο Ελληνικών Ακαδημαϊκών βιβλιοθηκών (HEALLINK).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47415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/>
              <a:t/>
            </a:r>
            <a:br>
              <a:rPr lang="el-GR" b="1" dirty="0"/>
            </a:br>
            <a:r>
              <a:rPr lang="el-GR" b="1" dirty="0" smtClean="0"/>
              <a:t>Το </a:t>
            </a:r>
            <a:r>
              <a:rPr lang="el-GR" b="1" dirty="0"/>
              <a:t>περιβάλλον Ζέφυρος </a:t>
            </a:r>
            <a:br>
              <a:rPr lang="el-GR" b="1" dirty="0"/>
            </a:br>
            <a:r>
              <a:rPr lang="el-GR" b="1" dirty="0"/>
              <a:t/>
            </a:r>
            <a:br>
              <a:rPr lang="el-GR" b="1" dirty="0"/>
            </a:b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Ζέφυρος </a:t>
            </a:r>
            <a:r>
              <a:rPr lang="el-GR" dirty="0"/>
              <a:t>(</a:t>
            </a:r>
            <a:r>
              <a:rPr lang="el-GR" dirty="0" err="1"/>
              <a:t>zephyr.libh.uoc.gr</a:t>
            </a:r>
            <a:r>
              <a:rPr lang="el-GR" dirty="0"/>
              <a:t>) προσφέρει πρόσβαση στη βιβλιογραφική πληροφορία. </a:t>
            </a:r>
            <a:endParaRPr lang="el-GR" dirty="0" smtClean="0"/>
          </a:p>
          <a:p>
            <a:r>
              <a:rPr lang="el-GR" dirty="0" smtClean="0"/>
              <a:t>Φέρνει </a:t>
            </a:r>
            <a:r>
              <a:rPr lang="el-GR" dirty="0"/>
              <a:t>τις ελληνικές βιβλιοθήκες πιο κοντά προσφέροντας ευρεία κάλυψη, ομοιογένεια, λειτουργικότητα και προηγμένες υπηρεσίες. </a:t>
            </a:r>
            <a:endParaRPr lang="el-GR" dirty="0" smtClean="0"/>
          </a:p>
          <a:p>
            <a:r>
              <a:rPr lang="el-GR" dirty="0" smtClean="0"/>
              <a:t>Μια </a:t>
            </a:r>
            <a:r>
              <a:rPr lang="el-GR" dirty="0"/>
              <a:t>πύλη πρόσβασης για τον εντοπισμό των διαθέσιμων βιβλίων, περιοδικών και άλλου υλικού στους καταλόγους των Ελληνικών Ακαδημαϊκών Βιβλιοθηκών.</a:t>
            </a:r>
          </a:p>
        </p:txBody>
      </p:sp>
    </p:spTree>
    <p:extLst>
      <p:ext uri="{BB962C8B-B14F-4D97-AF65-F5344CB8AC3E}">
        <p14:creationId xmlns:p14="http://schemas.microsoft.com/office/powerpoint/2010/main" val="355981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Υπηρεσίες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Διεθνής δανεισμός </a:t>
            </a:r>
          </a:p>
          <a:p>
            <a:r>
              <a:rPr lang="el-GR" dirty="0"/>
              <a:t>Διαδανεισμός </a:t>
            </a:r>
          </a:p>
          <a:p>
            <a:r>
              <a:rPr lang="el-GR" dirty="0"/>
              <a:t>Παραγγελία διδακτορικής </a:t>
            </a:r>
            <a:r>
              <a:rPr lang="el-GR" dirty="0" smtClean="0"/>
              <a:t>διατριβής</a:t>
            </a:r>
            <a:endParaRPr lang="en-US" dirty="0" smtClean="0"/>
          </a:p>
          <a:p>
            <a:r>
              <a:rPr lang="el-GR" dirty="0"/>
              <a:t>Ιδρυματικά καταθετήρια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7712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Κεφάλαιο 2</a:t>
            </a:r>
            <a:endParaRPr lang="el-GR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 smtClean="0"/>
              <a:t>Η βιβλιογραφική έρευνα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Περιεχόμενα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l-GR" dirty="0"/>
              <a:t>Πώς γίνεται μια βιβλιογραφική έρευνα	</a:t>
            </a:r>
          </a:p>
          <a:p>
            <a:r>
              <a:rPr lang="el-GR" dirty="0"/>
              <a:t>Περιεχόμενα μιας βιβλιοθήκης	</a:t>
            </a:r>
          </a:p>
          <a:p>
            <a:r>
              <a:rPr lang="el-GR" dirty="0"/>
              <a:t>H αναζήτηση στη βιβλιοθήκη	</a:t>
            </a:r>
          </a:p>
          <a:p>
            <a:r>
              <a:rPr lang="el-GR" dirty="0"/>
              <a:t>Οργάνωση βιβλιοθηκών	</a:t>
            </a:r>
          </a:p>
          <a:p>
            <a:r>
              <a:rPr lang="el-GR" dirty="0"/>
              <a:t>Βάσεις δεδομένων σε μορφή CD-</a:t>
            </a:r>
            <a:r>
              <a:rPr lang="el-GR" dirty="0" err="1"/>
              <a:t>Rom</a:t>
            </a:r>
            <a:r>
              <a:rPr lang="el-GR" dirty="0"/>
              <a:t>	</a:t>
            </a:r>
          </a:p>
          <a:p>
            <a:r>
              <a:rPr lang="el-GR" dirty="0"/>
              <a:t>Online πρόσβαση σε επιστημονικά περιοδικά και βάσεις </a:t>
            </a:r>
            <a:r>
              <a:rPr lang="el-GR" dirty="0" err="1" smtClean="0"/>
              <a:t>δεδομένω</a:t>
            </a:r>
            <a:r>
              <a:rPr lang="el-GR" dirty="0"/>
              <a:t>	</a:t>
            </a:r>
          </a:p>
          <a:p>
            <a:r>
              <a:rPr lang="el-GR" dirty="0"/>
              <a:t>Το περιβάλλον Ζέφυρος</a:t>
            </a:r>
          </a:p>
          <a:p>
            <a:r>
              <a:rPr lang="el-GR" dirty="0"/>
              <a:t>Προσφερόμενες υπηρεσίες των βιβλιοθηκών	</a:t>
            </a:r>
          </a:p>
          <a:p>
            <a:r>
              <a:rPr lang="el-GR" dirty="0"/>
              <a:t>Διεθνής δανεισμός</a:t>
            </a:r>
          </a:p>
          <a:p>
            <a:r>
              <a:rPr lang="el-GR" dirty="0"/>
              <a:t>Διαδανεισμός	</a:t>
            </a:r>
          </a:p>
          <a:p>
            <a:r>
              <a:rPr lang="el-GR" dirty="0"/>
              <a:t>Παραγγελία διδακτορικής διατριβής</a:t>
            </a:r>
          </a:p>
          <a:p>
            <a:r>
              <a:rPr lang="el-GR" dirty="0" smtClean="0"/>
              <a:t>Παρατηρήσεις-επισημάνσεις </a:t>
            </a:r>
            <a:r>
              <a:rPr lang="el-GR" dirty="0"/>
              <a:t>για την αναζήτηση άρθρων </a:t>
            </a:r>
            <a:r>
              <a:rPr lang="el-GR" dirty="0" smtClean="0"/>
              <a:t>περιοδικά</a:t>
            </a:r>
            <a:r>
              <a:rPr lang="el-GR" dirty="0"/>
              <a:t>	</a:t>
            </a:r>
          </a:p>
          <a:p>
            <a:r>
              <a:rPr lang="el-GR" dirty="0"/>
              <a:t>Ιδρυματικά καταθετήρια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7629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Πώς γίνεται μια βιβλιογραφική </a:t>
            </a:r>
            <a:r>
              <a:rPr lang="el-GR" b="1" dirty="0" smtClean="0"/>
              <a:t>έρευνα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Πρωτογενείς πηγές:</a:t>
            </a:r>
          </a:p>
          <a:p>
            <a:r>
              <a:rPr lang="el-GR" dirty="0" smtClean="0"/>
              <a:t>Άρθρα </a:t>
            </a:r>
            <a:r>
              <a:rPr lang="el-GR" dirty="0"/>
              <a:t>περιοδικών και επιθεωρήσεων, πρακτικά συνεδρίων</a:t>
            </a:r>
          </a:p>
          <a:p>
            <a:r>
              <a:rPr lang="el-GR" dirty="0" smtClean="0"/>
              <a:t>Αναφορές </a:t>
            </a:r>
            <a:r>
              <a:rPr lang="el-GR" dirty="0"/>
              <a:t>και εκθέσεις</a:t>
            </a:r>
          </a:p>
          <a:p>
            <a:r>
              <a:rPr lang="el-GR" dirty="0" smtClean="0"/>
              <a:t>Επίσημες </a:t>
            </a:r>
            <a:r>
              <a:rPr lang="el-GR" dirty="0"/>
              <a:t>εκδόσεις ευρεσιτεχνίας</a:t>
            </a:r>
          </a:p>
          <a:p>
            <a:r>
              <a:rPr lang="el-GR" dirty="0" smtClean="0"/>
              <a:t>Κατάλογοι</a:t>
            </a:r>
            <a:r>
              <a:rPr lang="el-GR" dirty="0"/>
              <a:t>, προδιαγραφές και ευρετήρια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7705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Πώς γίνεται μια βιβλιογραφική </a:t>
            </a:r>
            <a:r>
              <a:rPr lang="el-GR" b="1" dirty="0" smtClean="0"/>
              <a:t>έρευνα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Δευτερογενείς πηγές:</a:t>
            </a:r>
          </a:p>
          <a:p>
            <a:r>
              <a:rPr lang="el-GR" dirty="0" smtClean="0"/>
              <a:t>Mονογραφίες</a:t>
            </a:r>
            <a:endParaRPr lang="el-GR" dirty="0"/>
          </a:p>
          <a:p>
            <a:r>
              <a:rPr lang="el-GR" dirty="0" smtClean="0"/>
              <a:t>Εγχειρίδια</a:t>
            </a:r>
            <a:endParaRPr lang="el-GR" dirty="0"/>
          </a:p>
          <a:p>
            <a:r>
              <a:rPr lang="el-GR" dirty="0" smtClean="0"/>
              <a:t>Επετηρίδες</a:t>
            </a:r>
            <a:endParaRPr lang="el-GR" dirty="0"/>
          </a:p>
          <a:p>
            <a:r>
              <a:rPr lang="el-GR" dirty="0" smtClean="0"/>
              <a:t>Ευρετήρια </a:t>
            </a:r>
            <a:r>
              <a:rPr lang="el-GR" dirty="0"/>
              <a:t>δημοσιεύσεων</a:t>
            </a:r>
          </a:p>
          <a:p>
            <a:r>
              <a:rPr lang="el-GR" dirty="0" smtClean="0"/>
              <a:t>Ενημερωτικά </a:t>
            </a:r>
            <a:r>
              <a:rPr lang="el-GR" dirty="0"/>
              <a:t>δημοσιεύματα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50346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Πώς γίνεται μια βιβλιογραφική </a:t>
            </a:r>
            <a:r>
              <a:rPr lang="el-GR" b="1" dirty="0" smtClean="0"/>
              <a:t>έρευνα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Τριτογενείς πηγές:</a:t>
            </a:r>
          </a:p>
          <a:p>
            <a:r>
              <a:rPr lang="el-GR" dirty="0" smtClean="0"/>
              <a:t>Οδηγοί</a:t>
            </a:r>
            <a:endParaRPr lang="el-GR" dirty="0"/>
          </a:p>
          <a:p>
            <a:r>
              <a:rPr lang="el-GR" dirty="0" smtClean="0"/>
              <a:t>Οδηγοί </a:t>
            </a:r>
            <a:r>
              <a:rPr lang="el-GR" dirty="0"/>
              <a:t>στη χρήση ειδικευμένων βιβλιογραφιών</a:t>
            </a:r>
          </a:p>
          <a:p>
            <a:r>
              <a:rPr lang="el-GR" dirty="0" smtClean="0"/>
              <a:t>Γενικές </a:t>
            </a:r>
            <a:r>
              <a:rPr lang="el-GR" dirty="0"/>
              <a:t>βιβλιογραφίες</a:t>
            </a:r>
          </a:p>
          <a:p>
            <a:r>
              <a:rPr lang="el-GR" dirty="0" smtClean="0"/>
              <a:t>Εγκυκλοπαίδειες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61512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Περιεχόμενα μιας </a:t>
            </a:r>
            <a:r>
              <a:rPr lang="el-GR" b="1" dirty="0" smtClean="0"/>
              <a:t>βιβλιοθήκης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l-GR" dirty="0" smtClean="0"/>
              <a:t>Βιβλία</a:t>
            </a:r>
            <a:endParaRPr lang="el-GR" dirty="0"/>
          </a:p>
          <a:p>
            <a:r>
              <a:rPr lang="el-GR" dirty="0" smtClean="0"/>
              <a:t>Περιοδικά</a:t>
            </a:r>
            <a:endParaRPr lang="el-GR" dirty="0"/>
          </a:p>
          <a:p>
            <a:r>
              <a:rPr lang="el-GR" dirty="0" smtClean="0"/>
              <a:t>Πρακτικά </a:t>
            </a:r>
            <a:r>
              <a:rPr lang="el-GR" dirty="0"/>
              <a:t>συνεδρίων</a:t>
            </a:r>
          </a:p>
          <a:p>
            <a:r>
              <a:rPr lang="el-GR" dirty="0" smtClean="0"/>
              <a:t>Οπτικοί </a:t>
            </a:r>
            <a:r>
              <a:rPr lang="el-GR" dirty="0"/>
              <a:t>δίσκοι</a:t>
            </a:r>
          </a:p>
          <a:p>
            <a:r>
              <a:rPr lang="el-GR" dirty="0" smtClean="0"/>
              <a:t>Εγκυκλοπαίδειες </a:t>
            </a:r>
            <a:r>
              <a:rPr lang="el-GR" dirty="0"/>
              <a:t>έντυπες, σε ψηφιακούς δίσκους και online</a:t>
            </a:r>
          </a:p>
          <a:p>
            <a:r>
              <a:rPr lang="el-GR" dirty="0" smtClean="0"/>
              <a:t>Πρόσβαση </a:t>
            </a:r>
            <a:r>
              <a:rPr lang="el-GR" dirty="0"/>
              <a:t>στο Διαδίκτυο</a:t>
            </a:r>
          </a:p>
          <a:p>
            <a:r>
              <a:rPr lang="el-GR" dirty="0" smtClean="0"/>
              <a:t>Κατάλογοι</a:t>
            </a:r>
            <a:endParaRPr lang="el-GR" dirty="0"/>
          </a:p>
          <a:p>
            <a:r>
              <a:rPr lang="el-GR" dirty="0" smtClean="0"/>
              <a:t>Αρχειακό </a:t>
            </a:r>
            <a:r>
              <a:rPr lang="el-GR" dirty="0"/>
              <a:t>υλικό</a:t>
            </a:r>
          </a:p>
          <a:p>
            <a:r>
              <a:rPr lang="el-GR" dirty="0" smtClean="0"/>
              <a:t>Εφημερίδες</a:t>
            </a:r>
            <a:endParaRPr lang="el-GR" dirty="0"/>
          </a:p>
          <a:p>
            <a:r>
              <a:rPr lang="el-GR" dirty="0" smtClean="0"/>
              <a:t>Κλαδικές </a:t>
            </a:r>
            <a:r>
              <a:rPr lang="el-GR" dirty="0"/>
              <a:t>εκθέσεις</a:t>
            </a:r>
          </a:p>
          <a:p>
            <a:r>
              <a:rPr lang="el-GR" dirty="0" smtClean="0"/>
              <a:t>Περιοδικά </a:t>
            </a:r>
            <a:r>
              <a:rPr lang="el-GR" dirty="0"/>
              <a:t>ποικίλης ύλης και περιοδικά εκλαϊκευμένης επιστήμης</a:t>
            </a:r>
          </a:p>
          <a:p>
            <a:r>
              <a:rPr lang="el-GR" dirty="0" smtClean="0"/>
              <a:t>Εκδόσεις </a:t>
            </a:r>
            <a:r>
              <a:rPr lang="el-GR" dirty="0"/>
              <a:t>σωματείων</a:t>
            </a:r>
          </a:p>
          <a:p>
            <a:r>
              <a:rPr lang="el-GR" dirty="0" smtClean="0"/>
              <a:t>Εκδόσεις </a:t>
            </a:r>
            <a:r>
              <a:rPr lang="el-GR" dirty="0"/>
              <a:t>στατιστικών στοιχείων όπως της ΕΣΥΕ και της Στατιστικής Αρχής</a:t>
            </a:r>
          </a:p>
          <a:p>
            <a:r>
              <a:rPr lang="el-GR" dirty="0" smtClean="0"/>
              <a:t>Εκδόσεις </a:t>
            </a:r>
            <a:r>
              <a:rPr lang="el-GR" dirty="0"/>
              <a:t>οργανισμών δημόσιων ή ιδιωτικών</a:t>
            </a:r>
          </a:p>
          <a:p>
            <a:r>
              <a:rPr lang="el-GR" dirty="0" smtClean="0"/>
              <a:t>Υπολογιστές </a:t>
            </a:r>
            <a:r>
              <a:rPr lang="el-GR" dirty="0"/>
              <a:t>συνδεμένοι στο Διαδίκτυο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7236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H αναζήτηση στη </a:t>
            </a:r>
            <a:r>
              <a:rPr lang="el-GR" b="1" dirty="0" smtClean="0"/>
              <a:t>βιβλιοθήκη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O επαγγελματίας βιβλιοθηκάριος 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l-GR" dirty="0" smtClean="0"/>
              <a:t> </a:t>
            </a:r>
            <a:r>
              <a:rPr lang="el-GR" dirty="0"/>
              <a:t>αναζήτηση των βιβλίων γίνεται μέσω ηλεκτρονικού υπολογιστή μέσω συστήματος </a:t>
            </a:r>
            <a:r>
              <a:rPr lang="en-US" dirty="0" smtClean="0"/>
              <a:t>OPAC</a:t>
            </a:r>
          </a:p>
          <a:p>
            <a:r>
              <a:rPr lang="el-GR" dirty="0"/>
              <a:t>Αν το βιβλίο δεν υπάρχει στη βιβλιοθήκη, τότε μπορείτε να αποταθείτε (μέσω του βιβλιοθηκάριου) σε άλλες βιβλιοθήκες και στο διεθνή δανεισμό. </a:t>
            </a:r>
            <a:endParaRPr lang="en-US" dirty="0" smtClean="0"/>
          </a:p>
          <a:p>
            <a:r>
              <a:rPr lang="el-GR" dirty="0"/>
              <a:t>Σ</a:t>
            </a:r>
            <a:r>
              <a:rPr lang="el-GR" dirty="0" smtClean="0"/>
              <a:t>υνδεθείτε </a:t>
            </a:r>
            <a:r>
              <a:rPr lang="el-GR" dirty="0"/>
              <a:t>από το σπίτι χρησιμοποιώντας τις κατάλληλες ρυθμίσεις </a:t>
            </a:r>
            <a:r>
              <a:rPr lang="en-US" dirty="0"/>
              <a:t>proxy server </a:t>
            </a:r>
            <a:r>
              <a:rPr lang="el-GR" dirty="0"/>
              <a:t>που προτείνονται από τη βιβλιοθήκη σας. Πληροφορίες συνήθως δίνονται στην ιστοσελίδα της βιβλιοθήκης.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1193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H αναζήτηση στη βιβλιοθήκη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CD-</a:t>
            </a:r>
            <a:r>
              <a:rPr lang="el-GR" dirty="0" err="1"/>
              <a:t>Rom</a:t>
            </a:r>
            <a:r>
              <a:rPr lang="el-GR" dirty="0"/>
              <a:t> ή στο </a:t>
            </a:r>
            <a:r>
              <a:rPr lang="el-GR" dirty="0" smtClean="0"/>
              <a:t>Διαδίκτυο</a:t>
            </a:r>
            <a:endParaRPr lang="en-US" dirty="0" smtClean="0"/>
          </a:p>
          <a:p>
            <a:r>
              <a:rPr lang="el-GR" dirty="0" smtClean="0"/>
              <a:t>Βάση </a:t>
            </a:r>
            <a:r>
              <a:rPr lang="en-US" dirty="0" smtClean="0"/>
              <a:t>EBSCO</a:t>
            </a:r>
            <a:r>
              <a:rPr lang="el-GR" dirty="0" smtClean="0"/>
              <a:t>,</a:t>
            </a:r>
            <a:r>
              <a:rPr lang="en-US" dirty="0" smtClean="0"/>
              <a:t> ECONLIT</a:t>
            </a:r>
            <a:r>
              <a:rPr lang="el-GR" dirty="0" smtClean="0"/>
              <a:t> </a:t>
            </a:r>
            <a:r>
              <a:rPr lang="el-GR" dirty="0"/>
              <a:t>(οικονομικά), </a:t>
            </a:r>
            <a:r>
              <a:rPr lang="en-US" dirty="0"/>
              <a:t>ERIC </a:t>
            </a:r>
            <a:r>
              <a:rPr lang="el-GR" dirty="0"/>
              <a:t>(εκπαίδευση), </a:t>
            </a:r>
            <a:r>
              <a:rPr lang="en-US" dirty="0"/>
              <a:t>DBLP </a:t>
            </a:r>
            <a:r>
              <a:rPr lang="el-GR" dirty="0"/>
              <a:t>(επιστήμη υπολογιστών-πληροφορική</a:t>
            </a:r>
            <a:r>
              <a:rPr lang="el-GR" dirty="0" smtClean="0"/>
              <a:t>), κ.ά. </a:t>
            </a:r>
            <a:endParaRPr lang="el-GR" dirty="0"/>
          </a:p>
          <a:p>
            <a:r>
              <a:rPr lang="el-GR" dirty="0"/>
              <a:t>Στις βιβλιοθήκες μεγάλων ακαδημαϊκών ιδρυμάτων μπορεί ο ερευνητής να ανατρέξει σε καταλόγους άρθρων (</a:t>
            </a:r>
            <a:r>
              <a:rPr lang="el-GR" dirty="0" err="1"/>
              <a:t>citation</a:t>
            </a:r>
            <a:r>
              <a:rPr lang="el-GR" dirty="0"/>
              <a:t> </a:t>
            </a:r>
            <a:r>
              <a:rPr lang="el-GR" dirty="0" err="1"/>
              <a:t>indexes</a:t>
            </a:r>
            <a:r>
              <a:rPr lang="el-GR" dirty="0"/>
              <a:t>). </a:t>
            </a:r>
            <a:endParaRPr lang="en-US" dirty="0" smtClean="0"/>
          </a:p>
          <a:p>
            <a:r>
              <a:rPr lang="el-GR" dirty="0" smtClean="0"/>
              <a:t>Εθνικό Κέντρο </a:t>
            </a:r>
            <a:r>
              <a:rPr lang="el-GR" dirty="0"/>
              <a:t>Τεκμηρίωσης (ΕΚΤ) </a:t>
            </a:r>
          </a:p>
        </p:txBody>
      </p:sp>
    </p:spTree>
    <p:extLst>
      <p:ext uri="{BB962C8B-B14F-4D97-AF65-F5344CB8AC3E}">
        <p14:creationId xmlns:p14="http://schemas.microsoft.com/office/powerpoint/2010/main" val="259911554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333</Words>
  <Application>Microsoft Office PowerPoint</Application>
  <PresentationFormat>Προβολή στην οθόνη (4:3)</PresentationFormat>
  <Paragraphs>79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6" baseType="lpstr">
      <vt:lpstr>Arial</vt:lpstr>
      <vt:lpstr>Calibri</vt:lpstr>
      <vt:lpstr>Θέμα του Office</vt:lpstr>
      <vt:lpstr>   Πώς γίνεται  μια επιστημονική εργασία;  Επιστημονική έρευνα και συγγραφή εργασιών   2η έκδοση     Κώστας Ζαφειρόπουλος</vt:lpstr>
      <vt:lpstr>Κεφάλαιο 2</vt:lpstr>
      <vt:lpstr>Περιεχόμενα</vt:lpstr>
      <vt:lpstr>Πώς γίνεται μια βιβλιογραφική έρευνα</vt:lpstr>
      <vt:lpstr>Πώς γίνεται μια βιβλιογραφική έρευνα</vt:lpstr>
      <vt:lpstr>Πώς γίνεται μια βιβλιογραφική έρευνα</vt:lpstr>
      <vt:lpstr>Περιεχόμενα μιας βιβλιοθήκης</vt:lpstr>
      <vt:lpstr>H αναζήτηση στη βιβλιοθήκη</vt:lpstr>
      <vt:lpstr>H αναζήτηση στη βιβλιοθήκη</vt:lpstr>
      <vt:lpstr>Οργάνωση βιβλιοθηκών</vt:lpstr>
      <vt:lpstr>Προσφερόμενες υπηρεσίες των βιβλιοθηκών</vt:lpstr>
      <vt:lpstr>  Το περιβάλλον Ζέφυρος   </vt:lpstr>
      <vt:lpstr>Υπηρεσίες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k</dc:creator>
  <cp:lastModifiedBy>user</cp:lastModifiedBy>
  <cp:revision>9</cp:revision>
  <dcterms:created xsi:type="dcterms:W3CDTF">2015-09-23T14:55:20Z</dcterms:created>
  <dcterms:modified xsi:type="dcterms:W3CDTF">2021-10-19T17:53:27Z</dcterms:modified>
</cp:coreProperties>
</file>