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3" r:id="rId2"/>
    <p:sldId id="256" r:id="rId3"/>
    <p:sldId id="257" r:id="rId4"/>
    <p:sldId id="258" r:id="rId5"/>
    <p:sldId id="259" r:id="rId6"/>
    <p:sldId id="296" r:id="rId7"/>
    <p:sldId id="260" r:id="rId8"/>
    <p:sldId id="261" r:id="rId9"/>
    <p:sldId id="294" r:id="rId10"/>
    <p:sldId id="295" r:id="rId11"/>
    <p:sldId id="262" r:id="rId12"/>
    <p:sldId id="263" r:id="rId13"/>
    <p:sldId id="264" r:id="rId14"/>
    <p:sldId id="265" r:id="rId15"/>
    <p:sldId id="266" r:id="rId16"/>
    <p:sldId id="302" r:id="rId17"/>
    <p:sldId id="297" r:id="rId18"/>
    <p:sldId id="301" r:id="rId19"/>
    <p:sldId id="298" r:id="rId20"/>
    <p:sldId id="299" r:id="rId21"/>
    <p:sldId id="300"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qualtrics.com/" TargetMode="External"/><Relationship Id="rId2" Type="http://schemas.openxmlformats.org/officeDocument/2006/relationships/hyperlink" Target="https://www.limesurvey.or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Τρόπος εργασίας</a:t>
            </a:r>
          </a:p>
        </p:txBody>
      </p:sp>
      <p:sp>
        <p:nvSpPr>
          <p:cNvPr id="3" name="Θέση περιεχομένου 2"/>
          <p:cNvSpPr>
            <a:spLocks noGrp="1"/>
          </p:cNvSpPr>
          <p:nvPr>
            <p:ph idx="1"/>
          </p:nvPr>
        </p:nvSpPr>
        <p:spPr/>
        <p:txBody>
          <a:bodyPr>
            <a:normAutofit fontScale="62500" lnSpcReduction="20000"/>
          </a:bodyPr>
          <a:lstStyle/>
          <a:p>
            <a:r>
              <a:rPr lang="el-GR" dirty="0" smtClean="0"/>
              <a:t>Δίνουμε </a:t>
            </a:r>
            <a:r>
              <a:rPr lang="el-GR" dirty="0"/>
              <a:t>ερωτηματολόγια που κατασκευάσαμε σε ένα δείγμα ερωτώμενων που έχουν βγει ένα πρώτο ραντεβού και ίσως βγουν και ένα δεύτερο. </a:t>
            </a:r>
            <a:endParaRPr lang="el-GR" dirty="0" smtClean="0"/>
          </a:p>
          <a:p>
            <a:r>
              <a:rPr lang="el-GR" dirty="0" smtClean="0"/>
              <a:t>Οι </a:t>
            </a:r>
            <a:r>
              <a:rPr lang="el-GR" dirty="0"/>
              <a:t>απαντήσεις θα έχουν </a:t>
            </a:r>
            <a:r>
              <a:rPr lang="el-GR" dirty="0" smtClean="0"/>
              <a:t>διακυμάνσεις.</a:t>
            </a:r>
          </a:p>
          <a:p>
            <a:r>
              <a:rPr lang="el-GR" dirty="0" smtClean="0"/>
              <a:t>Αυτό </a:t>
            </a:r>
            <a:r>
              <a:rPr lang="el-GR" dirty="0"/>
              <a:t>που ενδιαφέρει </a:t>
            </a:r>
            <a:r>
              <a:rPr lang="el-GR" dirty="0" smtClean="0"/>
              <a:t>είναι </a:t>
            </a:r>
            <a:r>
              <a:rPr lang="el-GR" dirty="0"/>
              <a:t>ότι η θετική ή η αρνητική πρόθεση να βγουν ένα δεύτερο ραντεβού, με ποιες τιμές των άλλων εννοιών συνδέονται; </a:t>
            </a:r>
            <a:endParaRPr lang="el-GR" dirty="0" smtClean="0"/>
          </a:p>
          <a:p>
            <a:r>
              <a:rPr lang="el-GR" dirty="0" smtClean="0"/>
              <a:t>Και </a:t>
            </a:r>
            <a:r>
              <a:rPr lang="el-GR" dirty="0"/>
              <a:t>ποια ή ποιες μεταβλητές βαραίνουν πιο πολύ στην πρόθεση, η εμφάνιση, η συμπεριφορά, ή ο χαρακτήρας του ατόμου με το οποίο βγήκαν το πρώτο ραντεβού;</a:t>
            </a:r>
          </a:p>
          <a:p>
            <a:r>
              <a:rPr lang="el-GR" dirty="0" smtClean="0"/>
              <a:t>Καταγράφουμε </a:t>
            </a:r>
            <a:r>
              <a:rPr lang="el-GR" dirty="0"/>
              <a:t>τις απαντήσεις των ερωτηματολογίων σε κατάλληλο πρόγραμμα στον ηλεκτρονικό υπολογιστή και τις αναλύσουμε στατιστικά</a:t>
            </a:r>
            <a:r>
              <a:rPr lang="el-GR" dirty="0" smtClean="0"/>
              <a:t>.</a:t>
            </a:r>
          </a:p>
          <a:p>
            <a:r>
              <a:rPr lang="el-GR" dirty="0" smtClean="0"/>
              <a:t>Δημιουργούμε </a:t>
            </a:r>
            <a:r>
              <a:rPr lang="el-GR" dirty="0"/>
              <a:t>ένα μοντέλο </a:t>
            </a:r>
            <a:r>
              <a:rPr lang="el-GR" dirty="0" smtClean="0"/>
              <a:t>που </a:t>
            </a:r>
            <a:r>
              <a:rPr lang="el-GR" dirty="0"/>
              <a:t>να μετρά και να ελέγχει τις επιδράσεις των ανεξάρτητων μεταβλητών στην εξαρτημένη μεταβλητή δηλαδή στην πρόθεση του ερωτώμενου να βγει δεύτερο ραντεβού.</a:t>
            </a:r>
          </a:p>
          <a:p>
            <a:pPr marL="0" indent="0">
              <a:buNone/>
            </a:pPr>
            <a:endParaRPr lang="el-GR" dirty="0"/>
          </a:p>
        </p:txBody>
      </p:sp>
    </p:spTree>
    <p:extLst>
      <p:ext uri="{BB962C8B-B14F-4D97-AF65-F5344CB8AC3E}">
        <p14:creationId xmlns:p14="http://schemas.microsoft.com/office/powerpoint/2010/main" xmlns="" val="3847648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lvl="0"/>
            <a:r>
              <a:rPr lang="el-GR" altLang="el-GR" b="1" dirty="0" smtClean="0">
                <a:latin typeface="Arial" pitchFamily="34" charset="0"/>
                <a:ea typeface="Athens"/>
                <a:cs typeface="Times New Roman" pitchFamily="18" charset="0"/>
              </a:rPr>
              <a:t>Εμφάνιση</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236441624"/>
              </p:ext>
            </p:extLst>
          </p:nvPr>
        </p:nvGraphicFramePr>
        <p:xfrm>
          <a:off x="539552" y="1916832"/>
          <a:ext cx="7488832" cy="3336290"/>
        </p:xfrm>
        <a:graphic>
          <a:graphicData uri="http://schemas.openxmlformats.org/drawingml/2006/table">
            <a:tbl>
              <a:tblPr firstRow="1" firstCol="1" bandRow="1">
                <a:tableStyleId>{5C22544A-7EE6-4342-B048-85BDC9FD1C3A}</a:tableStyleId>
              </a:tblPr>
              <a:tblGrid>
                <a:gridCol w="2185045"/>
                <a:gridCol w="1077208"/>
                <a:gridCol w="854067"/>
                <a:gridCol w="1337103"/>
                <a:gridCol w="917947"/>
                <a:gridCol w="1117462"/>
              </a:tblGrid>
              <a:tr h="0">
                <a:tc>
                  <a:txBody>
                    <a:bodyPr/>
                    <a:lstStyle/>
                    <a:p>
                      <a:pPr>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a:effectLst/>
                        </a:rPr>
                        <a:t>Διαφωνώ απόλυτα</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διαφωνώ</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Ούτε συμφωνώ ούτε διαφωνώ</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συμφωνώ</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Συμφωνώ απόλυτα</a:t>
                      </a:r>
                      <a:endParaRPr lang="el-GR" sz="2000">
                        <a:effectLst/>
                        <a:latin typeface="Athens"/>
                        <a:ea typeface="Athens"/>
                        <a:cs typeface="Times New Roman"/>
                      </a:endParaRPr>
                    </a:p>
                  </a:txBody>
                  <a:tcPr marL="32385" marR="34925" marT="34925" marB="34925"/>
                </a:tc>
              </a:tr>
              <a:tr h="0">
                <a:tc>
                  <a:txBody>
                    <a:bodyPr/>
                    <a:lstStyle/>
                    <a:p>
                      <a:pPr>
                        <a:spcAft>
                          <a:spcPts val="0"/>
                        </a:spcAft>
                      </a:pPr>
                      <a:r>
                        <a:rPr lang="el-GR" sz="1400" dirty="0">
                          <a:effectLst/>
                        </a:rPr>
                        <a:t>το άτομο που βγήκα ραντεβού έχει ωραία μαλλιά</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r>
              <a:tr h="0">
                <a:tc>
                  <a:txBody>
                    <a:bodyPr/>
                    <a:lstStyle/>
                    <a:p>
                      <a:pPr>
                        <a:spcAft>
                          <a:spcPts val="0"/>
                        </a:spcAft>
                      </a:pPr>
                      <a:r>
                        <a:rPr lang="el-GR" sz="1400">
                          <a:effectLst/>
                        </a:rPr>
                        <a:t>το άτομο που βγήκα ραντεβού έχει όμορφα μάτια</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r>
              <a:tr h="0">
                <a:tc>
                  <a:txBody>
                    <a:bodyPr/>
                    <a:lstStyle/>
                    <a:p>
                      <a:pPr>
                        <a:spcAft>
                          <a:spcPts val="0"/>
                        </a:spcAft>
                      </a:pPr>
                      <a:r>
                        <a:rPr lang="el-GR" sz="1400">
                          <a:effectLst/>
                        </a:rPr>
                        <a:t>το άτομο που βγήκα ραντεβού έχει συμμετρικό πρόσωπο</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r>
              <a:tr h="0">
                <a:tc>
                  <a:txBody>
                    <a:bodyPr/>
                    <a:lstStyle/>
                    <a:p>
                      <a:pPr>
                        <a:spcAft>
                          <a:spcPts val="0"/>
                        </a:spcAft>
                      </a:pPr>
                      <a:r>
                        <a:rPr lang="el-GR" sz="1400">
                          <a:effectLst/>
                        </a:rPr>
                        <a:t>το άτομο που βγήκα ραντεβού ήταν όμορφα ντυμένο</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a:effectLst/>
                        </a:rPr>
                        <a:t> </a:t>
                      </a:r>
                      <a:endParaRPr lang="el-GR" sz="200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c>
                  <a:txBody>
                    <a:bodyPr/>
                    <a:lstStyle/>
                    <a:p>
                      <a:pPr algn="just">
                        <a:spcAft>
                          <a:spcPts val="0"/>
                        </a:spcAft>
                      </a:pPr>
                      <a:r>
                        <a:rPr lang="el-GR" sz="1400" dirty="0">
                          <a:effectLst/>
                        </a:rPr>
                        <a:t> </a:t>
                      </a:r>
                      <a:endParaRPr lang="el-GR" sz="2000" dirty="0">
                        <a:effectLst/>
                        <a:latin typeface="Athens"/>
                        <a:ea typeface="Athens"/>
                        <a:cs typeface="Times New Roman"/>
                      </a:endParaRPr>
                    </a:p>
                  </a:txBody>
                  <a:tcPr marL="32385" marR="34925" marT="34925" marB="34925"/>
                </a:tc>
              </a:tr>
            </a:tbl>
          </a:graphicData>
        </a:graphic>
      </p:graphicFrame>
    </p:spTree>
    <p:extLst>
      <p:ext uri="{BB962C8B-B14F-4D97-AF65-F5344CB8AC3E}">
        <p14:creationId xmlns:p14="http://schemas.microsoft.com/office/powerpoint/2010/main" xmlns="" val="3050314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lvl="0"/>
            <a:r>
              <a:rPr lang="el-GR" altLang="el-GR" b="1" dirty="0" smtClean="0">
                <a:latin typeface="Arial" pitchFamily="34" charset="0"/>
                <a:ea typeface="Athens" charset="-95"/>
                <a:cs typeface="Times New Roman" pitchFamily="18" charset="0"/>
              </a:rPr>
              <a:t>Χαρακτήρας</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461180902"/>
              </p:ext>
            </p:extLst>
          </p:nvPr>
        </p:nvGraphicFramePr>
        <p:xfrm>
          <a:off x="971600" y="2809081"/>
          <a:ext cx="7272808" cy="1742440"/>
        </p:xfrm>
        <a:graphic>
          <a:graphicData uri="http://schemas.openxmlformats.org/drawingml/2006/table">
            <a:tbl>
              <a:tblPr firstRow="1" firstCol="1" bandRow="1">
                <a:tableStyleId>{5C22544A-7EE6-4342-B048-85BDC9FD1C3A}</a:tableStyleId>
              </a:tblPr>
              <a:tblGrid>
                <a:gridCol w="2301597"/>
                <a:gridCol w="1004612"/>
                <a:gridCol w="829527"/>
                <a:gridCol w="1203493"/>
                <a:gridCol w="890721"/>
                <a:gridCol w="1042858"/>
              </a:tblGrid>
              <a:tr h="0">
                <a:tc>
                  <a:txBody>
                    <a:bodyPr/>
                    <a:lstStyle/>
                    <a:p>
                      <a:pPr>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Διαφωνώ απόλυτα</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διαφωνώ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Ούτε συμφωνώ ούτε διαφωνώ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συμφωνώ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Συμφωνώ απόλυτα</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είναι άνθρωπος ευγενικός</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είναι άνθρωπος συγκροτημένος</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έχει αυτοπεποίθηση</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r>
            </a:tbl>
          </a:graphicData>
        </a:graphic>
      </p:graphicFrame>
    </p:spTree>
    <p:extLst>
      <p:ext uri="{BB962C8B-B14F-4D97-AF65-F5344CB8AC3E}">
        <p14:creationId xmlns:p14="http://schemas.microsoft.com/office/powerpoint/2010/main" xmlns="" val="3454378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lvl="0"/>
            <a:r>
              <a:rPr lang="el-GR" altLang="el-GR" b="1" dirty="0" smtClean="0">
                <a:latin typeface="Arial" pitchFamily="34" charset="0"/>
                <a:ea typeface="Athens" charset="-95"/>
                <a:cs typeface="Times New Roman" pitchFamily="18" charset="0"/>
              </a:rPr>
              <a:t>Συμπεριφορά</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728053581"/>
              </p:ext>
            </p:extLst>
          </p:nvPr>
        </p:nvGraphicFramePr>
        <p:xfrm>
          <a:off x="1115616" y="2697956"/>
          <a:ext cx="7272807" cy="2178050"/>
        </p:xfrm>
        <a:graphic>
          <a:graphicData uri="http://schemas.openxmlformats.org/drawingml/2006/table">
            <a:tbl>
              <a:tblPr firstRow="1" firstCol="1" bandRow="1">
                <a:tableStyleId>{5C22544A-7EE6-4342-B048-85BDC9FD1C3A}</a:tableStyleId>
              </a:tblPr>
              <a:tblGrid>
                <a:gridCol w="2045770"/>
                <a:gridCol w="1064956"/>
                <a:gridCol w="828676"/>
                <a:gridCol w="1339482"/>
                <a:gridCol w="890721"/>
                <a:gridCol w="1103202"/>
              </a:tblGrid>
              <a:tr h="0">
                <a:tc>
                  <a:txBody>
                    <a:bodyPr/>
                    <a:lstStyle/>
                    <a:p>
                      <a:pPr>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Διαφωνώ απόλυτα</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διαφωνώ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Ούτε συμφωνώ ούτε διαφωνώ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συμφωνώ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Συμφωνώ απόλυτα</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ήρθε στην ώρα του</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φέρθηκε με ευγένεια</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έχει με καλούς τρόπους</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το άτομο που βγήκα ραντεβού είναι νευρικός</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r>
            </a:tbl>
          </a:graphicData>
        </a:graphic>
      </p:graphicFrame>
    </p:spTree>
    <p:extLst>
      <p:ext uri="{BB962C8B-B14F-4D97-AF65-F5344CB8AC3E}">
        <p14:creationId xmlns:p14="http://schemas.microsoft.com/office/powerpoint/2010/main" xmlns="" val="1971605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altLang="el-GR" b="1" dirty="0">
                <a:latin typeface="Arial" pitchFamily="34" charset="0"/>
                <a:ea typeface="Athens" charset="-95"/>
                <a:cs typeface="Times New Roman" pitchFamily="18" charset="0"/>
              </a:rPr>
              <a:t>Πρόθεση για δεύτερο </a:t>
            </a:r>
            <a:r>
              <a:rPr lang="el-GR" altLang="el-GR" b="1" dirty="0" smtClean="0">
                <a:latin typeface="Arial" pitchFamily="34" charset="0"/>
                <a:ea typeface="Athens" charset="-95"/>
                <a:cs typeface="Times New Roman" pitchFamily="18" charset="0"/>
              </a:rPr>
              <a:t>ραντεβού</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2015259045"/>
              </p:ext>
            </p:extLst>
          </p:nvPr>
        </p:nvGraphicFramePr>
        <p:xfrm>
          <a:off x="1187624" y="2961481"/>
          <a:ext cx="6768751" cy="1925320"/>
        </p:xfrm>
        <a:graphic>
          <a:graphicData uri="http://schemas.openxmlformats.org/drawingml/2006/table">
            <a:tbl>
              <a:tblPr firstRow="1" firstCol="1" bandRow="1">
                <a:tableStyleId>{5C22544A-7EE6-4342-B048-85BDC9FD1C3A}</a:tableStyleId>
              </a:tblPr>
              <a:tblGrid>
                <a:gridCol w="2110864"/>
                <a:gridCol w="943050"/>
                <a:gridCol w="767016"/>
                <a:gridCol w="1145807"/>
                <a:gridCol w="823597"/>
                <a:gridCol w="978417"/>
              </a:tblGrid>
              <a:tr h="0">
                <a:tc>
                  <a:txBody>
                    <a:bodyPr/>
                    <a:lstStyle/>
                    <a:p>
                      <a:pPr>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Διαφωνώ απόλυτα</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διαφωνώ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Ούτε συμφωνώ ούτε διαφωνώ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συμφωνώ</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Συμφωνώ απόλυτα</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θα ξανάβγαινα με το άτομο που βγήκα ραντεβού</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σκέφτομαι το άτομο που βγήκα ραντεβού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r>
              <a:tr h="0">
                <a:tc>
                  <a:txBody>
                    <a:bodyPr/>
                    <a:lstStyle/>
                    <a:p>
                      <a:pPr>
                        <a:spcAft>
                          <a:spcPts val="0"/>
                        </a:spcAft>
                      </a:pPr>
                      <a:r>
                        <a:rPr lang="el-GR" sz="1200">
                          <a:effectLst/>
                        </a:rPr>
                        <a:t>θα μιλήσω στην καλύτερη/ο φίλη/ο μου για το άτομο που βγήκα ραντεβού</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a:effectLst/>
                        </a:rPr>
                        <a:t> </a:t>
                      </a:r>
                      <a:endParaRPr lang="el-GR" sz="180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c>
                  <a:txBody>
                    <a:bodyPr/>
                    <a:lstStyle/>
                    <a:p>
                      <a:pPr algn="just">
                        <a:spcAft>
                          <a:spcPts val="0"/>
                        </a:spcAft>
                      </a:pPr>
                      <a:r>
                        <a:rPr lang="el-GR" sz="1200" dirty="0">
                          <a:effectLst/>
                        </a:rPr>
                        <a:t> </a:t>
                      </a:r>
                      <a:endParaRPr lang="el-GR" sz="1800" dirty="0">
                        <a:effectLst/>
                        <a:latin typeface="Athens"/>
                        <a:ea typeface="Athens"/>
                        <a:cs typeface="Times New Roman"/>
                      </a:endParaRPr>
                    </a:p>
                  </a:txBody>
                  <a:tcPr marL="32385" marR="34925" marT="34925" marB="34925"/>
                </a:tc>
              </a:tr>
            </a:tbl>
          </a:graphicData>
        </a:graphic>
      </p:graphicFrame>
      <p:sp>
        <p:nvSpPr>
          <p:cNvPr id="5" name="Rectangle 1"/>
          <p:cNvSpPr>
            <a:spLocks noChangeArrowheads="1"/>
          </p:cNvSpPr>
          <p:nvPr/>
        </p:nvSpPr>
        <p:spPr bwMode="auto">
          <a:xfrm>
            <a:off x="6294764" y="3050788"/>
            <a:ext cx="22794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altLang="el-GR" sz="1200" b="1" i="0" u="none" strike="noStrike" cap="none" normalizeH="0" baseline="0" dirty="0" smtClean="0">
                <a:ln>
                  <a:noFill/>
                </a:ln>
                <a:solidFill>
                  <a:schemeClr val="tx1"/>
                </a:solidFill>
                <a:effectLst/>
                <a:latin typeface="Arial" pitchFamily="34" charset="0"/>
                <a:ea typeface="Athens" charset="-95"/>
                <a:cs typeface="Times New Roman" pitchFamily="18" charset="0"/>
              </a:rPr>
              <a:t> </a:t>
            </a:r>
            <a:endParaRPr kumimoji="0" lang="el-GR" altLang="el-G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544991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Μέτρηση της ποιότητας υπηρεσιών </a:t>
            </a:r>
            <a:r>
              <a:rPr lang="en-US" b="1" dirty="0"/>
              <a:t>SERVQUAL</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12 </a:t>
            </a:r>
            <a:r>
              <a:rPr lang="el-GR" dirty="0"/>
              <a:t>ομάδες καταναλωτών με 8-12 άτομα ανά ομάδα.  </a:t>
            </a:r>
            <a:endParaRPr lang="el-GR" dirty="0" smtClean="0"/>
          </a:p>
          <a:p>
            <a:r>
              <a:rPr lang="el-GR" dirty="0" smtClean="0"/>
              <a:t>Ομοιογενείς κατά </a:t>
            </a:r>
            <a:r>
              <a:rPr lang="el-GR" dirty="0"/>
              <a:t>φύλο και ηλικία. </a:t>
            </a:r>
            <a:endParaRPr lang="el-GR" dirty="0" smtClean="0"/>
          </a:p>
          <a:p>
            <a:r>
              <a:rPr lang="el-GR" dirty="0" smtClean="0"/>
              <a:t>Οι </a:t>
            </a:r>
            <a:r>
              <a:rPr lang="el-GR" dirty="0"/>
              <a:t>καταναλωτές μέσα σε κάθε ομάδα αναλάμβαναν να συζητήσουν υπό τον συντονισμό ενός εκ των ερευνητών το τι σημαίνει και πώς ορίζεται η ποιότητα των παρεχόμενων υπηρεσιών (εννοιολόγηση). </a:t>
            </a:r>
            <a:endParaRPr lang="el-GR" dirty="0" smtClean="0"/>
          </a:p>
          <a:p>
            <a:r>
              <a:rPr lang="el-GR" dirty="0" smtClean="0"/>
              <a:t>Οι </a:t>
            </a:r>
            <a:r>
              <a:rPr lang="el-GR" dirty="0"/>
              <a:t>ομάδες αυτές ονομάζονται ομάδες εστίασης (</a:t>
            </a:r>
            <a:r>
              <a:rPr lang="en-US" dirty="0"/>
              <a:t>focus groups</a:t>
            </a:r>
            <a:r>
              <a:rPr lang="el-GR" dirty="0"/>
              <a:t>) </a:t>
            </a:r>
            <a:endParaRPr lang="el-GR" dirty="0" smtClean="0"/>
          </a:p>
          <a:p>
            <a:r>
              <a:rPr lang="el-GR" dirty="0" smtClean="0"/>
              <a:t>Οι </a:t>
            </a:r>
            <a:r>
              <a:rPr lang="el-GR" dirty="0"/>
              <a:t>12 ομάδες χωρίστηκαν ανά 4 και αφορούσαν διαφορετικό τομέα: τράπεζες, ασφάλειες και προϊόντα-επιδιόρθωση. </a:t>
            </a:r>
          </a:p>
          <a:p>
            <a:r>
              <a:rPr lang="el-GR" dirty="0"/>
              <a:t>Οι ερευνητές κατέγραψαν, βάσει των απαντήσεων των καταναλωτών, δέκα διαστάσεις με 97 στοιχεία. </a:t>
            </a:r>
            <a:endParaRPr lang="el-GR" dirty="0" smtClean="0"/>
          </a:p>
          <a:p>
            <a:r>
              <a:rPr lang="el-GR" dirty="0" smtClean="0"/>
              <a:t>Μέσω δοκιμών </a:t>
            </a:r>
            <a:r>
              <a:rPr lang="el-GR" dirty="0"/>
              <a:t>σε διαφορετικές ομάδες καταναλωτών με ποσοτική έρευνα και δομημένα ερωτηματολόγια που περιείχαν αυτά τα 97 στοιχεία, δηλαδή 97 ερωτήσεις και προτάσεις προς απάντηση, κατέληξαν σε 22 στοιχεία διαγράφοντας διάφορες ερωτήσεις και συμπυκνώνοντας κάποιες από τις αρχικές διαστάσεις σε νέες πυκνότερες και συνθετότερες. </a:t>
            </a:r>
            <a:endParaRPr lang="el-GR" dirty="0" smtClean="0"/>
          </a:p>
        </p:txBody>
      </p:sp>
    </p:spTree>
    <p:extLst>
      <p:ext uri="{BB962C8B-B14F-4D97-AF65-F5344CB8AC3E}">
        <p14:creationId xmlns:p14="http://schemas.microsoft.com/office/powerpoint/2010/main" xmlns="" val="9209906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Οι πέντε διαστάσεις του </a:t>
            </a:r>
            <a:r>
              <a:rPr lang="en-US" b="1" dirty="0" smtClean="0"/>
              <a:t>SERVQUAL</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smtClean="0"/>
              <a:t>Υλικά </a:t>
            </a:r>
            <a:r>
              <a:rPr lang="el-GR" dirty="0"/>
              <a:t>στοιχεία – υποδομή: εγκαταστάσεις, εξοπλισμός, εμφάνιση προσωπικού </a:t>
            </a:r>
          </a:p>
          <a:p>
            <a:r>
              <a:rPr lang="el-GR" dirty="0"/>
              <a:t>Αξιοπιστία: η ικανότητα να παρέχονται υπηρεσίες με ακρίβεια και στη ώρα τους </a:t>
            </a:r>
          </a:p>
          <a:p>
            <a:r>
              <a:rPr lang="el-GR" dirty="0"/>
              <a:t>Ανταπόκριση: η προθυμία ανταπόκρισης στις ανάγκες του καταναλωτή </a:t>
            </a:r>
          </a:p>
          <a:p>
            <a:r>
              <a:rPr lang="el-GR" dirty="0"/>
              <a:t>Ασφάλεια: η ικανότητα του προσωπικού να εμπνέουν εμπιστοσύνη και σιγουριά στον πελάτη</a:t>
            </a:r>
          </a:p>
          <a:p>
            <a:r>
              <a:rPr lang="el-GR" dirty="0"/>
              <a:t>Ενσυναίσθηση: κατά πόσο δίνεται ιδιαίτερη προσωπική φροντίδα στον πελάτη </a:t>
            </a:r>
          </a:p>
          <a:p>
            <a:endParaRPr lang="el-GR" dirty="0"/>
          </a:p>
        </p:txBody>
      </p:sp>
    </p:spTree>
    <p:extLst>
      <p:ext uri="{BB962C8B-B14F-4D97-AF65-F5344CB8AC3E}">
        <p14:creationId xmlns:p14="http://schemas.microsoft.com/office/powerpoint/2010/main" xmlns="" val="166939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Μελέτη της </a:t>
            </a:r>
            <a:r>
              <a:rPr lang="el-GR" b="1" dirty="0"/>
              <a:t>υιοθέτησης της Ηλεκτρονικής Διακυβέρνησης</a:t>
            </a:r>
          </a:p>
        </p:txBody>
      </p:sp>
      <p:sp>
        <p:nvSpPr>
          <p:cNvPr id="3" name="Θέση περιεχομένου 2"/>
          <p:cNvSpPr>
            <a:spLocks noGrp="1"/>
          </p:cNvSpPr>
          <p:nvPr>
            <p:ph idx="1"/>
          </p:nvPr>
        </p:nvSpPr>
        <p:spPr/>
        <p:txBody>
          <a:bodyPr/>
          <a:lstStyle/>
          <a:p>
            <a:pPr marL="0" indent="0">
              <a:buNone/>
            </a:pPr>
            <a:endParaRPr lang="el-GR" dirty="0" smtClean="0"/>
          </a:p>
          <a:p>
            <a:pPr marL="0" indent="0">
              <a:buNone/>
            </a:pPr>
            <a:r>
              <a:rPr lang="el-GR" dirty="0" smtClean="0"/>
              <a:t>Τρεις </a:t>
            </a:r>
            <a:r>
              <a:rPr lang="el-GR" dirty="0"/>
              <a:t>έννοιες ως δομικές μεταβλητές</a:t>
            </a:r>
            <a:r>
              <a:rPr lang="el-GR" dirty="0" smtClean="0"/>
              <a:t>:</a:t>
            </a:r>
          </a:p>
          <a:p>
            <a:pPr marL="0" indent="0">
              <a:buNone/>
            </a:pPr>
            <a:endParaRPr lang="el-GR" dirty="0"/>
          </a:p>
          <a:p>
            <a:r>
              <a:rPr lang="el-GR" dirty="0" smtClean="0"/>
              <a:t>Προσλαμβανόμενη </a:t>
            </a:r>
            <a:r>
              <a:rPr lang="el-GR" dirty="0"/>
              <a:t>ευκολία </a:t>
            </a:r>
            <a:r>
              <a:rPr lang="el-GR" dirty="0" smtClean="0"/>
              <a:t>χρήσης</a:t>
            </a:r>
          </a:p>
          <a:p>
            <a:r>
              <a:rPr lang="el-GR" dirty="0" smtClean="0"/>
              <a:t>Προσλαμβανόμενη χρησιμότητα</a:t>
            </a:r>
          </a:p>
          <a:p>
            <a:r>
              <a:rPr lang="el-GR" dirty="0" smtClean="0"/>
              <a:t>Στάση </a:t>
            </a:r>
            <a:r>
              <a:rPr lang="el-GR" dirty="0"/>
              <a:t>απέναντι στη </a:t>
            </a:r>
            <a:r>
              <a:rPr lang="el-GR" dirty="0" smtClean="0"/>
              <a:t>χρήση</a:t>
            </a:r>
            <a:endParaRPr lang="el-GR" dirty="0"/>
          </a:p>
          <a:p>
            <a:pPr marL="0" indent="0">
              <a:buNone/>
            </a:pPr>
            <a:endParaRPr lang="el-GR" dirty="0"/>
          </a:p>
        </p:txBody>
      </p:sp>
    </p:spTree>
    <p:extLst>
      <p:ext uri="{BB962C8B-B14F-4D97-AF65-F5344CB8AC3E}">
        <p14:creationId xmlns:p14="http://schemas.microsoft.com/office/powerpoint/2010/main" xmlns="" val="31195492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Το μοντέλο για την υιοθέτηση της </a:t>
            </a:r>
            <a:r>
              <a:rPr lang="el-GR" b="1" dirty="0" err="1" smtClean="0"/>
              <a:t>Ηλ</a:t>
            </a:r>
            <a:r>
              <a:rPr lang="el-GR" b="1" dirty="0" smtClean="0"/>
              <a:t>. Διακυβέρνησης</a:t>
            </a:r>
            <a:endParaRPr lang="el-GR" b="1" dirty="0"/>
          </a:p>
        </p:txBody>
      </p:sp>
      <p:pic>
        <p:nvPicPr>
          <p:cNvPr id="4" name="Θέση περιεχομένου 3"/>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4074" y="1920181"/>
            <a:ext cx="7655851" cy="3886000"/>
          </a:xfrm>
          <a:prstGeom prst="rect">
            <a:avLst/>
          </a:prstGeom>
          <a:noFill/>
          <a:ln>
            <a:noFill/>
          </a:ln>
        </p:spPr>
      </p:pic>
    </p:spTree>
    <p:extLst>
      <p:ext uri="{BB962C8B-B14F-4D97-AF65-F5344CB8AC3E}">
        <p14:creationId xmlns:p14="http://schemas.microsoft.com/office/powerpoint/2010/main" xmlns="" val="719497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Προσλαμβανόμενη ευκολία χρήσης</a:t>
            </a:r>
          </a:p>
        </p:txBody>
      </p:sp>
      <p:sp>
        <p:nvSpPr>
          <p:cNvPr id="3" name="Θέση περιεχομένου 2"/>
          <p:cNvSpPr>
            <a:spLocks noGrp="1"/>
          </p:cNvSpPr>
          <p:nvPr>
            <p:ph idx="1"/>
          </p:nvPr>
        </p:nvSpPr>
        <p:spPr/>
        <p:txBody>
          <a:bodyPr>
            <a:normAutofit fontScale="85000" lnSpcReduction="20000"/>
          </a:bodyPr>
          <a:lstStyle/>
          <a:p>
            <a:pPr marL="0" indent="0">
              <a:buNone/>
            </a:pPr>
            <a:endParaRPr lang="el-GR" dirty="0"/>
          </a:p>
          <a:p>
            <a:pPr marL="514350" lvl="0" indent="-514350">
              <a:buFont typeface="+mj-lt"/>
              <a:buAutoNum type="arabicPeriod"/>
            </a:pPr>
            <a:r>
              <a:rPr lang="el-GR" dirty="0"/>
              <a:t>Η χρήση ενός δικτυακού τόπου ηλεκτρονικής διακυβέρνησης είναι </a:t>
            </a:r>
            <a:r>
              <a:rPr lang="el-GR" dirty="0" smtClean="0"/>
              <a:t>εύκολη..</a:t>
            </a:r>
            <a:endParaRPr lang="el-GR" dirty="0"/>
          </a:p>
          <a:p>
            <a:pPr marL="514350" lvl="0" indent="-514350">
              <a:buFont typeface="+mj-lt"/>
              <a:buAutoNum type="arabicPeriod"/>
            </a:pPr>
            <a:r>
              <a:rPr lang="el-GR" dirty="0"/>
              <a:t>Η αλληλεπίδρασή μου με δικτυακούς τόπους ηλεκτρονικής διακυβέρνησης είναι ξεκάθαρη και κατανοητή.</a:t>
            </a:r>
          </a:p>
          <a:p>
            <a:pPr marL="514350" lvl="0" indent="-514350">
              <a:buFont typeface="+mj-lt"/>
              <a:buAutoNum type="arabicPeriod"/>
            </a:pPr>
            <a:r>
              <a:rPr lang="el-GR" dirty="0"/>
              <a:t>Βρίσκω ότι οι περισσότεροι δικτυακοί τόποι ηλεκτρονικής διακυβέρνησης είναι ευέλικτοι στην αλληλεπίδραση μαζί μου.</a:t>
            </a:r>
          </a:p>
          <a:p>
            <a:pPr marL="514350" lvl="0" indent="-514350">
              <a:buFont typeface="+mj-lt"/>
              <a:buAutoNum type="arabicPeriod"/>
            </a:pPr>
            <a:r>
              <a:rPr lang="el-GR" dirty="0"/>
              <a:t>Είναι εύκολο για μένα να αποκτήσω τις δεξιότητες  να χρησιμοποιώ ένα δικτυακό τόπο ηλεκτρονικής διακυβέρνησης.</a:t>
            </a:r>
          </a:p>
          <a:p>
            <a:pPr marL="0" indent="0">
              <a:buNone/>
            </a:pPr>
            <a:endParaRPr lang="el-GR" dirty="0"/>
          </a:p>
        </p:txBody>
      </p:sp>
    </p:spTree>
    <p:extLst>
      <p:ext uri="{BB962C8B-B14F-4D97-AF65-F5344CB8AC3E}">
        <p14:creationId xmlns:p14="http://schemas.microsoft.com/office/powerpoint/2010/main" xmlns="" val="1973098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4</a:t>
            </a:r>
            <a:endParaRPr lang="el-GR" b="1" dirty="0"/>
          </a:p>
        </p:txBody>
      </p:sp>
      <p:sp>
        <p:nvSpPr>
          <p:cNvPr id="3" name="Υπότιτλος 2"/>
          <p:cNvSpPr>
            <a:spLocks noGrp="1"/>
          </p:cNvSpPr>
          <p:nvPr>
            <p:ph type="subTitle" idx="1"/>
          </p:nvPr>
        </p:nvSpPr>
        <p:spPr/>
        <p:txBody>
          <a:bodyPr/>
          <a:lstStyle/>
          <a:p>
            <a:r>
              <a:rPr lang="el-GR" b="1" dirty="0"/>
              <a:t>Κάνοντας ποσοτική έρευνα με δομημένο ερωτηματολόγιο </a:t>
            </a:r>
          </a:p>
        </p:txBody>
      </p:sp>
    </p:spTree>
    <p:extLst>
      <p:ext uri="{BB962C8B-B14F-4D97-AF65-F5344CB8AC3E}">
        <p14:creationId xmlns:p14="http://schemas.microsoft.com/office/powerpoint/2010/main" xmlns="" val="108182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Προσλαμβανόμενη χρησιμότητα</a:t>
            </a:r>
          </a:p>
        </p:txBody>
      </p:sp>
      <p:sp>
        <p:nvSpPr>
          <p:cNvPr id="3" name="Θέση περιεχομένου 2"/>
          <p:cNvSpPr>
            <a:spLocks noGrp="1"/>
          </p:cNvSpPr>
          <p:nvPr>
            <p:ph idx="1"/>
          </p:nvPr>
        </p:nvSpPr>
        <p:spPr/>
        <p:txBody>
          <a:bodyPr>
            <a:normAutofit fontScale="77500" lnSpcReduction="20000"/>
          </a:bodyPr>
          <a:lstStyle/>
          <a:p>
            <a:pPr marL="514350" indent="-514350">
              <a:buFont typeface="+mj-lt"/>
              <a:buAutoNum type="arabicPeriod"/>
            </a:pPr>
            <a:r>
              <a:rPr lang="el-GR" dirty="0" smtClean="0"/>
              <a:t>Η χρήση ενός δικτυακού τόπου ηλεκτρονικής διακυβέρνησης μου επιτρέπει να κάνω δουλειές σε οποιαδήποτε χρονική στιγμή και εκτός ωραρίου λειτουργίας.</a:t>
            </a:r>
          </a:p>
          <a:p>
            <a:pPr marL="514350" lvl="0" indent="-514350">
              <a:buFont typeface="+mj-lt"/>
              <a:buAutoNum type="arabicPeriod"/>
            </a:pPr>
            <a:r>
              <a:rPr lang="el-GR" dirty="0" smtClean="0"/>
              <a:t>Ένας </a:t>
            </a:r>
            <a:r>
              <a:rPr lang="el-GR" dirty="0"/>
              <a:t>δικτυακός τόπος ηλεκτρονικής διακυβέρνησης μου δίνει τη δυνατότητα να κάνω τις δουλειές πιο γρήγορα.</a:t>
            </a:r>
          </a:p>
          <a:p>
            <a:pPr marL="514350" lvl="0" indent="-514350">
              <a:buFont typeface="+mj-lt"/>
              <a:buAutoNum type="arabicPeriod"/>
            </a:pPr>
            <a:r>
              <a:rPr lang="el-GR" dirty="0"/>
              <a:t>Τα αποτελέσματα της χρήσης ενός δικτυακού τόπου ηλεκτρονικής διακυβέρνησης είναι εμφανή.</a:t>
            </a:r>
          </a:p>
          <a:p>
            <a:pPr marL="514350" lvl="0" indent="-514350">
              <a:buFont typeface="+mj-lt"/>
              <a:buAutoNum type="arabicPeriod"/>
            </a:pPr>
            <a:r>
              <a:rPr lang="el-GR" dirty="0"/>
              <a:t>Η χρήση ενός δικτυακού τόπου ηλεκτρονικής διακυβέρνησης μπορεί να μειώσει έξοδα μετακίνησης.</a:t>
            </a:r>
          </a:p>
          <a:p>
            <a:pPr marL="514350" lvl="0" indent="-514350">
              <a:buFont typeface="+mj-lt"/>
              <a:buAutoNum type="arabicPeriod"/>
            </a:pPr>
            <a:r>
              <a:rPr lang="el-GR" dirty="0"/>
              <a:t>Η χρήση ενός δικτυακού τόπου ηλεκτρονικής διακυβέρνησης μπορεί να μειώσει το χρόνο  μετακινήσεων και αναμονής σε ουρές.</a:t>
            </a:r>
          </a:p>
          <a:p>
            <a:pPr marL="0" indent="0">
              <a:buNone/>
            </a:pPr>
            <a:endParaRPr lang="el-GR" dirty="0"/>
          </a:p>
        </p:txBody>
      </p:sp>
    </p:spTree>
    <p:extLst>
      <p:ext uri="{BB962C8B-B14F-4D97-AF65-F5344CB8AC3E}">
        <p14:creationId xmlns:p14="http://schemas.microsoft.com/office/powerpoint/2010/main" xmlns="" val="2200456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Στάση ως προς την υιοθέτηση</a:t>
            </a:r>
          </a:p>
        </p:txBody>
      </p:sp>
      <p:sp>
        <p:nvSpPr>
          <p:cNvPr id="3" name="Θέση περιεχομένου 2"/>
          <p:cNvSpPr>
            <a:spLocks noGrp="1"/>
          </p:cNvSpPr>
          <p:nvPr>
            <p:ph idx="1"/>
          </p:nvPr>
        </p:nvSpPr>
        <p:spPr/>
        <p:txBody>
          <a:bodyPr>
            <a:normAutofit/>
          </a:bodyPr>
          <a:lstStyle/>
          <a:p>
            <a:pPr marL="514350" lvl="0" indent="-514350">
              <a:buFont typeface="+mj-lt"/>
              <a:buAutoNum type="arabicPeriod"/>
            </a:pPr>
            <a:r>
              <a:rPr lang="el-GR" dirty="0" smtClean="0"/>
              <a:t>Μου </a:t>
            </a:r>
            <a:r>
              <a:rPr lang="el-GR" dirty="0"/>
              <a:t>αρέσει να χρησιμοποιώ δικτυακούς τόπους ηλεκτρονικής διακυβέρνησης.</a:t>
            </a:r>
          </a:p>
          <a:p>
            <a:pPr marL="514350" lvl="0" indent="-514350">
              <a:buFont typeface="+mj-lt"/>
              <a:buAutoNum type="arabicPeriod"/>
            </a:pPr>
            <a:r>
              <a:rPr lang="el-GR" dirty="0"/>
              <a:t>Είναι ευχαρίστηση για μένα να χρησιμοποιώ δικτυακούς τόπους ηλεκτρονικής διακυβέρνησης.</a:t>
            </a:r>
          </a:p>
          <a:p>
            <a:pPr marL="514350" lvl="0" indent="-514350">
              <a:buFont typeface="+mj-lt"/>
              <a:buAutoNum type="arabicPeriod"/>
            </a:pPr>
            <a:r>
              <a:rPr lang="el-GR" dirty="0"/>
              <a:t>Είναι επιθυμητό για μένα να μάθω να χρησιμοποιώ δικτυακούς τόπους ηλεκτρονικής διακυβέρνησης.</a:t>
            </a:r>
          </a:p>
          <a:p>
            <a:pPr marL="0" indent="0">
              <a:buNone/>
            </a:pPr>
            <a:endParaRPr lang="el-GR" dirty="0"/>
          </a:p>
        </p:txBody>
      </p:sp>
    </p:spTree>
    <p:extLst>
      <p:ext uri="{BB962C8B-B14F-4D97-AF65-F5344CB8AC3E}">
        <p14:creationId xmlns:p14="http://schemas.microsoft.com/office/powerpoint/2010/main" xmlns="" val="2473841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Επεξεργασία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Τέλος, καταγράφονται στον υπολογιστή σε κατάλληλα </a:t>
            </a:r>
            <a:r>
              <a:rPr lang="el-GR" dirty="0" smtClean="0"/>
              <a:t>προγράμματα </a:t>
            </a:r>
            <a:r>
              <a:rPr lang="el-GR" dirty="0"/>
              <a:t>κωδικοποιημένες οι απαντήσεις του δείγματος των ερωτώμενων που απάντησαν στο τελικό ερωτηματολόγιο. </a:t>
            </a:r>
            <a:endParaRPr lang="el-GR" dirty="0" smtClean="0"/>
          </a:p>
          <a:p>
            <a:r>
              <a:rPr lang="el-GR" dirty="0" smtClean="0"/>
              <a:t>Οι </a:t>
            </a:r>
            <a:r>
              <a:rPr lang="el-GR" dirty="0"/>
              <a:t>απαντήσεις αυτές αναλύονται με τρεις τρόπους: γίνεται περιγραφική στατιστική για τον καθένα, υπολογίζονται συσχετίσεις και πραγματοποιούνται έλεγχοι για τις σχέσεις των μεταβλητών μεταξύ τους. </a:t>
            </a:r>
            <a:endParaRPr lang="el-GR" dirty="0" smtClean="0"/>
          </a:p>
          <a:p>
            <a:r>
              <a:rPr lang="el-GR" dirty="0" smtClean="0"/>
              <a:t>Ένα </a:t>
            </a:r>
            <a:r>
              <a:rPr lang="el-GR" dirty="0"/>
              <a:t>τρίτο στάδιο </a:t>
            </a:r>
            <a:r>
              <a:rPr lang="el-GR" dirty="0" smtClean="0"/>
              <a:t>είναι </a:t>
            </a:r>
            <a:r>
              <a:rPr lang="el-GR" dirty="0"/>
              <a:t>ότι υπολογίζονται οι επιδράσεις των ανεξάρτητων μεταβλητών στην ή στις εξαρτημένες μεταβλητές. </a:t>
            </a:r>
            <a:endParaRPr lang="el-GR" dirty="0" smtClean="0"/>
          </a:p>
          <a:p>
            <a:r>
              <a:rPr lang="el-GR" dirty="0" smtClean="0"/>
              <a:t>Στην </a:t>
            </a:r>
            <a:r>
              <a:rPr lang="el-GR" dirty="0"/>
              <a:t>περίπτωση που οι έννοιες έχουν συγκεκριμενοποιηθεί και συμμετέχουν ως ομάδες στοιχείων σε ένα ερωτηματολόγιο, με σκοπό να μετρηθούν και να υπολογιστούν στη συνέχεια οι επιδράσεις μεταξύ τους, ονομάζονται δομικές μεταβλητές. </a:t>
            </a:r>
            <a:endParaRPr lang="el-GR" dirty="0" smtClean="0"/>
          </a:p>
          <a:p>
            <a:r>
              <a:rPr lang="el-GR" dirty="0" smtClean="0"/>
              <a:t>Όταν </a:t>
            </a:r>
            <a:r>
              <a:rPr lang="el-GR" dirty="0"/>
              <a:t>πια έχουμε υπολογίσει τις επιδράσεις των δομικών μεταβλητών, είμαστε σε θέση να επιστρέψουμε στη θεωρία προτείνοντας μια ερμηνεία (όχι κατ’ ανάγκη τη μοναδική ή την καλύτερη), για το πώς τα χαρακτηριστικά που μελετάμε επιδρούν το ένα στο άλλο. </a:t>
            </a:r>
          </a:p>
          <a:p>
            <a:endParaRPr lang="el-GR" dirty="0"/>
          </a:p>
        </p:txBody>
      </p:sp>
    </p:spTree>
    <p:extLst>
      <p:ext uri="{BB962C8B-B14F-4D97-AF65-F5344CB8AC3E}">
        <p14:creationId xmlns:p14="http://schemas.microsoft.com/office/powerpoint/2010/main" xmlns="" val="30674716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Ορίζοντας μεταβλητές και </a:t>
            </a:r>
            <a:r>
              <a:rPr lang="el-GR" b="1" dirty="0" smtClean="0"/>
              <a:t>τιμές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Οι δομικές μεταβλητές είναι στην πραγματικότητα ένα σύνολο επιμέρους χαρακτηριστικών που υλοποιούνται ως στοιχεία σε ένα ερωτηματολόγιο. </a:t>
            </a:r>
            <a:r>
              <a:rPr lang="el-GR" dirty="0" smtClean="0"/>
              <a:t>Είναι </a:t>
            </a:r>
            <a:r>
              <a:rPr lang="el-GR" dirty="0"/>
              <a:t>σύνολο από ερωτήσεις ή προτάσεις που μαζί έχουν συναφές νόημα και περιγράφουν πτυχές της ίδια δομικής </a:t>
            </a:r>
            <a:r>
              <a:rPr lang="el-GR" dirty="0" smtClean="0"/>
              <a:t>μεταβλητής</a:t>
            </a:r>
          </a:p>
          <a:p>
            <a:r>
              <a:rPr lang="el-GR" dirty="0"/>
              <a:t>Κάθε μία δομική μεταβλητής μετρά μια αντίστοιχη έννοια. </a:t>
            </a:r>
          </a:p>
          <a:p>
            <a:r>
              <a:rPr lang="el-GR" dirty="0" smtClean="0"/>
              <a:t>Οι </a:t>
            </a:r>
            <a:r>
              <a:rPr lang="el-GR" dirty="0"/>
              <a:t>έννοιες ως πακέτα ερωτήσεων σε ένα ερωτηματολόγιο είναι οι δομικές μεταβλητές. </a:t>
            </a:r>
            <a:endParaRPr lang="el-GR" dirty="0" smtClean="0"/>
          </a:p>
          <a:p>
            <a:r>
              <a:rPr lang="el-GR" dirty="0" smtClean="0"/>
              <a:t>Για </a:t>
            </a:r>
            <a:r>
              <a:rPr lang="el-GR" dirty="0"/>
              <a:t>να φτάσουμε σ’ αυτήν την ισοδυναμία έχουμε περάσει πρώτα από την εννοιολόγηση και μετά από τη λειτουργικοποίηση. </a:t>
            </a:r>
          </a:p>
        </p:txBody>
      </p:sp>
    </p:spTree>
    <p:extLst>
      <p:ext uri="{BB962C8B-B14F-4D97-AF65-F5344CB8AC3E}">
        <p14:creationId xmlns:p14="http://schemas.microsoft.com/office/powerpoint/2010/main" xmlns="" val="23711701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Ορίζοντας μεταβλητές και τιμές</a:t>
            </a:r>
            <a:endParaRPr lang="el-GR" dirty="0"/>
          </a:p>
        </p:txBody>
      </p:sp>
      <p:sp>
        <p:nvSpPr>
          <p:cNvPr id="3" name="Θέση περιεχομένου 2"/>
          <p:cNvSpPr>
            <a:spLocks noGrp="1"/>
          </p:cNvSpPr>
          <p:nvPr>
            <p:ph idx="1"/>
          </p:nvPr>
        </p:nvSpPr>
        <p:spPr/>
        <p:txBody>
          <a:bodyPr>
            <a:normAutofit lnSpcReduction="10000"/>
          </a:bodyPr>
          <a:lstStyle/>
          <a:p>
            <a:r>
              <a:rPr lang="el-GR" dirty="0"/>
              <a:t>Οι δομικές μεταβλητές κυρίως, αλλά και όλες οι μεταβλητές, χωρίζονται σε ανεξάρτητες και εξαρτημένες. </a:t>
            </a:r>
            <a:endParaRPr lang="el-GR" dirty="0" smtClean="0"/>
          </a:p>
          <a:p>
            <a:r>
              <a:rPr lang="el-GR" dirty="0"/>
              <a:t>Μια μεταβλητή μπορεί να είναι ανεξάρτητη επειδή επηρεάζει κάποια ή κάποιες μεταβλητές και μπορεί να είναι και εξαρτημένη επειδή επηρεάζεται από κάποια άλλη ή άλλες ανεξάρτητες. Ή μπορεί να είναι μόνο ανεξάρτητη ή μόνο εξαρτημένη.</a:t>
            </a:r>
          </a:p>
          <a:p>
            <a:endParaRPr lang="el-GR" dirty="0"/>
          </a:p>
        </p:txBody>
      </p:sp>
    </p:spTree>
    <p:extLst>
      <p:ext uri="{BB962C8B-B14F-4D97-AF65-F5344CB8AC3E}">
        <p14:creationId xmlns:p14="http://schemas.microsoft.com/office/powerpoint/2010/main" xmlns="" val="23289567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Είδη </a:t>
            </a:r>
            <a:r>
              <a:rPr lang="el-GR" b="1" dirty="0" smtClean="0"/>
              <a:t>ερευνών</a:t>
            </a:r>
            <a:endParaRPr lang="el-GR" dirty="0"/>
          </a:p>
        </p:txBody>
      </p:sp>
      <p:sp>
        <p:nvSpPr>
          <p:cNvPr id="3" name="Θέση περιεχομένου 2"/>
          <p:cNvSpPr>
            <a:spLocks noGrp="1"/>
          </p:cNvSpPr>
          <p:nvPr>
            <p:ph idx="1"/>
          </p:nvPr>
        </p:nvSpPr>
        <p:spPr/>
        <p:txBody>
          <a:bodyPr>
            <a:normAutofit fontScale="62500" lnSpcReduction="20000"/>
          </a:bodyPr>
          <a:lstStyle/>
          <a:p>
            <a:r>
              <a:rPr lang="el-GR" dirty="0" smtClean="0"/>
              <a:t>Έρευνα με δομημένο ερωτηματολόγιο</a:t>
            </a:r>
          </a:p>
          <a:p>
            <a:r>
              <a:rPr lang="el-GR" dirty="0" smtClean="0"/>
              <a:t>Κλειστές ερωτήσεις</a:t>
            </a:r>
          </a:p>
          <a:p>
            <a:r>
              <a:rPr lang="el-GR" dirty="0"/>
              <a:t>Οι ερωτήσεις και τα στοιχεία αυτά θα πρέπει να ερωτηθούν </a:t>
            </a:r>
            <a:r>
              <a:rPr lang="el-GR" i="1" dirty="0"/>
              <a:t>όλα</a:t>
            </a:r>
            <a:r>
              <a:rPr lang="el-GR" dirty="0"/>
              <a:t> και με </a:t>
            </a:r>
            <a:r>
              <a:rPr lang="el-GR" i="1" dirty="0"/>
              <a:t>συγκεκριμένη σειρά</a:t>
            </a:r>
            <a:r>
              <a:rPr lang="el-GR" dirty="0"/>
              <a:t> και </a:t>
            </a:r>
            <a:r>
              <a:rPr lang="el-GR" i="1" dirty="0"/>
              <a:t>μόνον αυτά</a:t>
            </a:r>
            <a:r>
              <a:rPr lang="el-GR" dirty="0"/>
              <a:t>. </a:t>
            </a:r>
            <a:endParaRPr lang="el-GR" dirty="0" smtClean="0"/>
          </a:p>
          <a:p>
            <a:r>
              <a:rPr lang="el-GR" dirty="0" smtClean="0"/>
              <a:t>Οι </a:t>
            </a:r>
            <a:r>
              <a:rPr lang="el-GR" dirty="0"/>
              <a:t>ποσοτικές έρευνες γίνονται σε μεγάλα δείγματα ερωτώμενων από τα οποία συλλέγονται πρωτογενή δεδομένα για τη μέτρηση στάσεων και προσανατολισμών. </a:t>
            </a:r>
            <a:endParaRPr lang="el-GR" dirty="0" smtClean="0"/>
          </a:p>
          <a:p>
            <a:r>
              <a:rPr lang="el-GR" dirty="0" smtClean="0"/>
              <a:t>Τα </a:t>
            </a:r>
            <a:r>
              <a:rPr lang="el-GR" dirty="0"/>
              <a:t>δεδομένα αυτά αναλύονται στη συνέχεια με στατιστικές τεχνικές και μεθόδους. </a:t>
            </a:r>
            <a:endParaRPr lang="el-GR" dirty="0" smtClean="0"/>
          </a:p>
          <a:p>
            <a:r>
              <a:rPr lang="el-GR" dirty="0" smtClean="0"/>
              <a:t>Τα </a:t>
            </a:r>
            <a:r>
              <a:rPr lang="el-GR" dirty="0"/>
              <a:t>ευρήματα συνήθως πινακοποιούνται και σχολιάζονται κυρίως με δύο στόχους, πρώτα να περιγραφούν και μετά να υπολογιστούν οι συσχετίσεις ή οι επιδράσεις ανάμεσα στις μεταβλητές που μετρήθηκαν με το ερωτηματολόγιο. </a:t>
            </a:r>
            <a:endParaRPr lang="el-GR" dirty="0" smtClean="0"/>
          </a:p>
          <a:p>
            <a:r>
              <a:rPr lang="el-GR" dirty="0" smtClean="0"/>
              <a:t>Τα </a:t>
            </a:r>
            <a:r>
              <a:rPr lang="el-GR" dirty="0"/>
              <a:t>ευρήματα με δεδομένο ότι υπολογίστηκαν από πιθανοτικό, αντιπροσωπευτικό και καλά σχεδιασμένο δείγμα, είναι σε μεγάλο βαθμό γενικεύσιμα.</a:t>
            </a:r>
          </a:p>
          <a:p>
            <a:endParaRPr lang="el-GR" dirty="0" smtClean="0"/>
          </a:p>
          <a:p>
            <a:endParaRPr lang="el-GR" dirty="0" smtClean="0"/>
          </a:p>
          <a:p>
            <a:endParaRPr lang="el-GR" dirty="0"/>
          </a:p>
        </p:txBody>
      </p:sp>
    </p:spTree>
    <p:extLst>
      <p:ext uri="{BB962C8B-B14F-4D97-AF65-F5344CB8AC3E}">
        <p14:creationId xmlns:p14="http://schemas.microsoft.com/office/powerpoint/2010/main" xmlns="" val="9446337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Μερικές ενδιαφέρουσες μέθοδοι δειγματοληπτικών </a:t>
            </a:r>
            <a:r>
              <a:rPr lang="el-GR" b="1" dirty="0" smtClean="0"/>
              <a:t>ερευνών</a:t>
            </a:r>
            <a:endParaRPr lang="el-GR" dirty="0"/>
          </a:p>
        </p:txBody>
      </p:sp>
      <p:sp>
        <p:nvSpPr>
          <p:cNvPr id="3" name="Θέση περιεχομένου 2"/>
          <p:cNvSpPr>
            <a:spLocks noGrp="1"/>
          </p:cNvSpPr>
          <p:nvPr>
            <p:ph idx="1"/>
          </p:nvPr>
        </p:nvSpPr>
        <p:spPr/>
        <p:txBody>
          <a:bodyPr/>
          <a:lstStyle/>
          <a:p>
            <a:r>
              <a:rPr lang="el-GR" i="1" dirty="0"/>
              <a:t>Διαδικτυακές δειγματοληπτικές </a:t>
            </a:r>
            <a:r>
              <a:rPr lang="el-GR" i="1" dirty="0" smtClean="0"/>
              <a:t>έρευνες</a:t>
            </a:r>
          </a:p>
          <a:p>
            <a:r>
              <a:rPr lang="el-GR" dirty="0"/>
              <a:t>Η υλοποίηση διαδικτυακών ερευνών γίνεται «ανεβάζοντας» σε μια ιστοσελίδα ένα ερωτηματολόγιο, που οι ερωτώμενοι καλούνται να συμπληρώσουν επιλέγοντας και τσεκάροντας με το ποντίκι τις απαντήσεις που επιλέγουν. </a:t>
            </a:r>
          </a:p>
        </p:txBody>
      </p:sp>
    </p:spTree>
    <p:extLst>
      <p:ext uri="{BB962C8B-B14F-4D97-AF65-F5344CB8AC3E}">
        <p14:creationId xmlns:p14="http://schemas.microsoft.com/office/powerpoint/2010/main" xmlns="" val="2017066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Κατασκευή </a:t>
            </a:r>
            <a:r>
              <a:rPr lang="en-US" b="1" dirty="0" smtClean="0"/>
              <a:t>online </a:t>
            </a:r>
            <a:r>
              <a:rPr lang="el-GR" b="1" dirty="0" smtClean="0"/>
              <a:t>ερωτηματολογίου</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n-US" dirty="0" smtClean="0"/>
              <a:t>Survey Monkey</a:t>
            </a:r>
            <a:endParaRPr lang="el-GR" dirty="0" smtClean="0"/>
          </a:p>
          <a:p>
            <a:r>
              <a:rPr lang="en-US" dirty="0" smtClean="0"/>
              <a:t>Google</a:t>
            </a:r>
            <a:r>
              <a:rPr lang="el-GR" dirty="0" smtClean="0"/>
              <a:t> </a:t>
            </a:r>
          </a:p>
          <a:p>
            <a:r>
              <a:rPr lang="el-GR" dirty="0" smtClean="0">
                <a:hlinkClick r:id="rId2"/>
              </a:rPr>
              <a:t>https</a:t>
            </a:r>
            <a:r>
              <a:rPr lang="el-GR" dirty="0">
                <a:hlinkClick r:id="rId2"/>
              </a:rPr>
              <a:t>://</a:t>
            </a:r>
            <a:r>
              <a:rPr lang="el-GR" dirty="0" smtClean="0">
                <a:hlinkClick r:id="rId2"/>
              </a:rPr>
              <a:t>www.limesurvey.org</a:t>
            </a:r>
            <a:endParaRPr lang="el-GR" dirty="0" smtClean="0"/>
          </a:p>
          <a:p>
            <a:r>
              <a:rPr lang="en-US" dirty="0" err="1" smtClean="0"/>
              <a:t>Qualtrics</a:t>
            </a:r>
            <a:r>
              <a:rPr lang="en-US" dirty="0" smtClean="0"/>
              <a:t> </a:t>
            </a:r>
            <a:r>
              <a:rPr lang="el-GR" dirty="0"/>
              <a:t>(</a:t>
            </a:r>
            <a:r>
              <a:rPr lang="en-US" dirty="0">
                <a:hlinkClick r:id="rId3"/>
              </a:rPr>
              <a:t>www</a:t>
            </a:r>
            <a:r>
              <a:rPr lang="el-GR" dirty="0">
                <a:hlinkClick r:id="rId3"/>
              </a:rPr>
              <a:t>.</a:t>
            </a:r>
            <a:r>
              <a:rPr lang="en-US" dirty="0" err="1">
                <a:hlinkClick r:id="rId3"/>
              </a:rPr>
              <a:t>qualtrics</a:t>
            </a:r>
            <a:r>
              <a:rPr lang="el-GR" dirty="0">
                <a:hlinkClick r:id="rId3"/>
              </a:rPr>
              <a:t>.</a:t>
            </a:r>
            <a:r>
              <a:rPr lang="en-US" dirty="0">
                <a:hlinkClick r:id="rId3"/>
              </a:rPr>
              <a:t>com</a:t>
            </a:r>
            <a:r>
              <a:rPr lang="el-GR" dirty="0" smtClean="0"/>
              <a:t>)</a:t>
            </a:r>
          </a:p>
          <a:p>
            <a:r>
              <a:rPr lang="el-GR" dirty="0" smtClean="0"/>
              <a:t>Η </a:t>
            </a:r>
            <a:r>
              <a:rPr lang="el-GR" dirty="0"/>
              <a:t>κατασκευή του ερωτηματολογίου γίνεται με χρήση ειδικών κουμπιών επιλογής. Όταν η κατασκευή του ερωτηματολογίου ολοκληρωθεί, ένας </a:t>
            </a:r>
            <a:r>
              <a:rPr lang="el-GR" dirty="0" err="1"/>
              <a:t>υπερσύνδεσμος</a:t>
            </a:r>
            <a:r>
              <a:rPr lang="el-GR" dirty="0"/>
              <a:t> (</a:t>
            </a:r>
            <a:r>
              <a:rPr lang="en-US" dirty="0"/>
              <a:t>link</a:t>
            </a:r>
            <a:r>
              <a:rPr lang="el-GR" dirty="0"/>
              <a:t>) μπορεί να αποσταλεί σε δείγμα ερωτώμενων. </a:t>
            </a:r>
            <a:endParaRPr lang="el-GR" dirty="0" smtClean="0"/>
          </a:p>
          <a:p>
            <a:r>
              <a:rPr lang="el-GR" dirty="0" smtClean="0"/>
              <a:t>Τα </a:t>
            </a:r>
            <a:r>
              <a:rPr lang="el-GR" dirty="0"/>
              <a:t>συμπληρωμένα ερωτηματολόγια παρέχονται στον ερευνητή σε μορφή αξιοποιήσιμη από Excel ή </a:t>
            </a:r>
            <a:r>
              <a:rPr lang="en-US" dirty="0"/>
              <a:t>SPSS</a:t>
            </a:r>
            <a:r>
              <a:rPr lang="el-GR" dirty="0"/>
              <a:t> </a:t>
            </a:r>
            <a:r>
              <a:rPr lang="el-GR" dirty="0" smtClean="0"/>
              <a:t>κλπ και </a:t>
            </a:r>
            <a:r>
              <a:rPr lang="el-GR" dirty="0"/>
              <a:t>με την κατάλληλη κωδικοποίηση των τιμών των μεταβλητών. </a:t>
            </a:r>
            <a:endParaRPr lang="el-GR" dirty="0" smtClean="0"/>
          </a:p>
          <a:p>
            <a:endParaRPr lang="el-GR" dirty="0"/>
          </a:p>
        </p:txBody>
      </p:sp>
    </p:spTree>
    <p:extLst>
      <p:ext uri="{BB962C8B-B14F-4D97-AF65-F5344CB8AC3E}">
        <p14:creationId xmlns:p14="http://schemas.microsoft.com/office/powerpoint/2010/main" xmlns="" val="28314468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Σχετικά με διαδικτυακές έρευνες</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u="sng" dirty="0"/>
              <a:t>Ποιες έρευνες γίνονται στο διαδίκτυο και ποιες </a:t>
            </a:r>
            <a:r>
              <a:rPr lang="el-GR" u="sng" dirty="0" smtClean="0"/>
              <a:t>όχι (</a:t>
            </a:r>
            <a:r>
              <a:rPr lang="el-GR" dirty="0"/>
              <a:t>Δεν είναι κατάλληλες για έρευνες στο ευρύ </a:t>
            </a:r>
            <a:r>
              <a:rPr lang="el-GR" dirty="0" smtClean="0"/>
              <a:t>κοινό ενώ είναι για δείγματα </a:t>
            </a:r>
            <a:r>
              <a:rPr lang="el-GR" dirty="0"/>
              <a:t>ερωτώμενων με συγκεκριμένα και ειδικά ενδιαφέροντα</a:t>
            </a:r>
            <a:r>
              <a:rPr lang="el-GR" dirty="0" smtClean="0"/>
              <a:t>).</a:t>
            </a:r>
            <a:endParaRPr lang="el-GR" dirty="0"/>
          </a:p>
          <a:p>
            <a:r>
              <a:rPr lang="el-GR" u="sng" dirty="0"/>
              <a:t>Ποσοστό απόκρισης</a:t>
            </a:r>
            <a:endParaRPr lang="el-GR" dirty="0"/>
          </a:p>
          <a:p>
            <a:r>
              <a:rPr lang="el-GR" u="sng" dirty="0" smtClean="0"/>
              <a:t>Μεροληψία (</a:t>
            </a:r>
            <a:r>
              <a:rPr lang="el-GR" dirty="0"/>
              <a:t>Αν προσπαθήσουμε να προσαρμόσουμε τα ευρήματα τέτοιων ερευνών για να ανταποκρίνονται σαν ευρήματα στον ευρύ πληθυσμό, πιθανότητα θα έχουμε προβλήματα </a:t>
            </a:r>
            <a:r>
              <a:rPr lang="el-GR" dirty="0" smtClean="0"/>
              <a:t>μεροληψίας)</a:t>
            </a:r>
            <a:endParaRPr lang="el-GR" dirty="0"/>
          </a:p>
          <a:p>
            <a:r>
              <a:rPr lang="el-GR" u="sng" dirty="0"/>
              <a:t>Έχει νόημα η στάθμιση</a:t>
            </a:r>
            <a:r>
              <a:rPr lang="el-GR" u="sng" dirty="0" smtClean="0"/>
              <a:t>; (</a:t>
            </a:r>
            <a:r>
              <a:rPr lang="el-GR" dirty="0"/>
              <a:t>η στάθμιση γίνεται με τα χαρακτηριστικά του πληθυσμού από το οποίο παίρνουμε ένα </a:t>
            </a:r>
            <a:r>
              <a:rPr lang="el-GR" dirty="0" smtClean="0"/>
              <a:t>δείγμα)</a:t>
            </a:r>
            <a:endParaRPr lang="el-GR" dirty="0"/>
          </a:p>
          <a:p>
            <a:endParaRPr lang="el-GR" dirty="0"/>
          </a:p>
        </p:txBody>
      </p:sp>
    </p:spTree>
    <p:extLst>
      <p:ext uri="{BB962C8B-B14F-4D97-AF65-F5344CB8AC3E}">
        <p14:creationId xmlns:p14="http://schemas.microsoft.com/office/powerpoint/2010/main" xmlns="" val="2790468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Τηλεφωνικές </a:t>
            </a:r>
            <a:r>
              <a:rPr lang="el-GR" b="1" dirty="0" smtClean="0"/>
              <a:t>συνεντεύξεις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Είναι φτηνές</a:t>
            </a:r>
            <a:r>
              <a:rPr lang="el-GR" dirty="0"/>
              <a:t>, υλοποιούνται γρήγορα  και υποστηρίζονται από </a:t>
            </a:r>
            <a:r>
              <a:rPr lang="el-GR" dirty="0" smtClean="0"/>
              <a:t>σύγχρονη τεχνολογία. </a:t>
            </a:r>
          </a:p>
          <a:p>
            <a:r>
              <a:rPr lang="el-GR" dirty="0"/>
              <a:t>Η υλοποίηση μιας τέτοιας έρευνας γίνεται με τη χρήση ενός τηλεφωνικού κέντρου, ενός δικτύου ηλεκτρονικών υπολογιστών που τα τερματικά τους χρησιμεύουν ως σταθμοί εργασίας των συνεντευκτών που κάνουν τις τηλεφωνικές συνεντεύξεις, και ενός εξειδικευμένου λογισμικού διεξαγωγής τηλεφωνικών ερευνών. </a:t>
            </a:r>
            <a:endParaRPr lang="el-GR" dirty="0" smtClean="0"/>
          </a:p>
          <a:p>
            <a:r>
              <a:rPr lang="el-GR" dirty="0" smtClean="0"/>
              <a:t>Το </a:t>
            </a:r>
            <a:r>
              <a:rPr lang="el-GR" dirty="0"/>
              <a:t>κεντρικό σύστημα </a:t>
            </a:r>
            <a:r>
              <a:rPr lang="el-GR" dirty="0" smtClean="0"/>
              <a:t>καλεί </a:t>
            </a:r>
            <a:r>
              <a:rPr lang="el-GR" dirty="0"/>
              <a:t>τηλεφωνικούς αριθμούς, και κατανέμει τις κλήσεις στα τερματικά. Ο κάθε συνεντευκτής απλά περιμένει και λαμβάνει  στο τερματικό τους και στα ακουστικά του την ανοιχτή γραμμή για να μιλήσει με τον ερωτώμενο. </a:t>
            </a:r>
            <a:endParaRPr lang="el-GR" dirty="0" smtClean="0"/>
          </a:p>
          <a:p>
            <a:r>
              <a:rPr lang="el-GR" dirty="0" smtClean="0"/>
              <a:t>Όταν </a:t>
            </a:r>
            <a:r>
              <a:rPr lang="el-GR" dirty="0"/>
              <a:t>αυτό συμβεί, το ερωτηματολόγιο συμπληρώνεται από τον συνεντευκτή κατευθείαν στον υπολογιστή χωρίς χρήση χαρτιών. </a:t>
            </a:r>
            <a:endParaRPr lang="el-GR" dirty="0" smtClean="0"/>
          </a:p>
          <a:p>
            <a:r>
              <a:rPr lang="el-GR" dirty="0" smtClean="0"/>
              <a:t>Η </a:t>
            </a:r>
            <a:r>
              <a:rPr lang="el-GR" dirty="0"/>
              <a:t>κατασκευή του </a:t>
            </a:r>
            <a:r>
              <a:rPr lang="el-GR" dirty="0" smtClean="0"/>
              <a:t>ερωτηματολογίου βασίζεται </a:t>
            </a:r>
            <a:r>
              <a:rPr lang="el-GR" dirty="0"/>
              <a:t>στην τεχνολογία που μας επιτρέπει να κατασκευάζουμε </a:t>
            </a:r>
            <a:r>
              <a:rPr lang="en-US" dirty="0"/>
              <a:t>online </a:t>
            </a:r>
            <a:r>
              <a:rPr lang="el-GR" dirty="0"/>
              <a:t>ερωτηματολόγια για διαδικτυακές έρευνες. </a:t>
            </a:r>
          </a:p>
        </p:txBody>
      </p:sp>
    </p:spTree>
    <p:extLst>
      <p:ext uri="{BB962C8B-B14F-4D97-AF65-F5344CB8AC3E}">
        <p14:creationId xmlns:p14="http://schemas.microsoft.com/office/powerpoint/2010/main" xmlns="" val="119948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Η έννοια του θεωρητικού μοντέλου </a:t>
            </a:r>
          </a:p>
          <a:p>
            <a:r>
              <a:rPr lang="el-GR" dirty="0"/>
              <a:t>Εννοιολόγηση και Λειτουργικοποίηση</a:t>
            </a:r>
          </a:p>
          <a:p>
            <a:r>
              <a:rPr lang="el-GR" dirty="0"/>
              <a:t>Ορίζοντας μεταβλητές και τιμές </a:t>
            </a:r>
          </a:p>
          <a:p>
            <a:r>
              <a:rPr lang="el-GR" dirty="0"/>
              <a:t>Είδη ερευνών</a:t>
            </a:r>
          </a:p>
          <a:p>
            <a:r>
              <a:rPr lang="el-GR" dirty="0"/>
              <a:t>Μερικές ενδιαφέρουσες μέθοδοι δειγματοληπτικών ερευνών</a:t>
            </a:r>
          </a:p>
          <a:p>
            <a:r>
              <a:rPr lang="el-GR" dirty="0"/>
              <a:t>Διαδικτυακές δειγματοληπτικές έρευνες</a:t>
            </a:r>
          </a:p>
          <a:p>
            <a:r>
              <a:rPr lang="el-GR" dirty="0"/>
              <a:t>Ποιες έρευνες γίνονται στο διαδίκτυο και ποιες όχι</a:t>
            </a:r>
          </a:p>
          <a:p>
            <a:r>
              <a:rPr lang="el-GR" dirty="0"/>
              <a:t>Ποσοστό απόκρισης</a:t>
            </a:r>
          </a:p>
          <a:p>
            <a:r>
              <a:rPr lang="el-GR" dirty="0"/>
              <a:t>Μεροληψία</a:t>
            </a:r>
          </a:p>
          <a:p>
            <a:r>
              <a:rPr lang="el-GR" dirty="0"/>
              <a:t>Έχει νόημα της στάθμιση;</a:t>
            </a:r>
          </a:p>
          <a:p>
            <a:r>
              <a:rPr lang="el-GR" dirty="0"/>
              <a:t>Ένα παράδειγμα κακής εφαρμογής διαδικτυακής έρευνας</a:t>
            </a:r>
          </a:p>
          <a:p>
            <a:r>
              <a:rPr lang="el-GR"/>
              <a:t>Τηλεφωνικές συνεντεύξεις </a:t>
            </a: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Ιδιότητες και διεξαγωγή τηλεφωνικών ερευνών</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Οι συνεντεύξεις διαρκούν σχετικά μικρό χρονικά διάστημα, περί τα 10-15 λεπτά. </a:t>
            </a:r>
            <a:endParaRPr lang="el-GR" dirty="0" smtClean="0"/>
          </a:p>
          <a:p>
            <a:r>
              <a:rPr lang="el-GR" dirty="0" smtClean="0"/>
              <a:t>Τα </a:t>
            </a:r>
            <a:r>
              <a:rPr lang="el-GR" dirty="0"/>
              <a:t>ερωτηματολόγια είναι γενικά μικρά και οι ερωτήσεις απλά και ξεκάθαρα διατυπωμένες</a:t>
            </a:r>
            <a:r>
              <a:rPr lang="el-GR" dirty="0" smtClean="0"/>
              <a:t>.</a:t>
            </a:r>
          </a:p>
          <a:p>
            <a:r>
              <a:rPr lang="el-GR" dirty="0" smtClean="0"/>
              <a:t> </a:t>
            </a:r>
            <a:r>
              <a:rPr lang="el-GR" dirty="0"/>
              <a:t>Οι συνεντευκτές έχουν όλες τις υποχρεώσεις που έχουν οι συνεντευκτές των ποσοτικών ερευνών σχετικά με τη διαχείριση της συνέντευξης και τη συμπλήρωση του ερωτηματολογίου. </a:t>
            </a:r>
            <a:endParaRPr lang="el-GR" dirty="0" smtClean="0"/>
          </a:p>
          <a:p>
            <a:r>
              <a:rPr lang="el-GR" dirty="0" smtClean="0"/>
              <a:t>Επιτρέπεται </a:t>
            </a:r>
            <a:r>
              <a:rPr lang="el-GR" dirty="0"/>
              <a:t>να ρωτούν με ουδέτερο τρόπο, τηρώντας αυστηρά τις οδηγίες συμπλήρωσης του ερωτηματολογίου και επιτρέπεται να παρέχουν διευκρινιστικές πληροφορίες και υποβοήθηση κατά τη συμπλήρωση του ερωτηματολογίου, μόνον με τον τρόπο που τους έχει υποδειχθεί. </a:t>
            </a:r>
          </a:p>
        </p:txBody>
      </p:sp>
    </p:spTree>
    <p:extLst>
      <p:ext uri="{BB962C8B-B14F-4D97-AF65-F5344CB8AC3E}">
        <p14:creationId xmlns:p14="http://schemas.microsoft.com/office/powerpoint/2010/main" xmlns="" val="3603394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Ιδιότητες και διεξαγωγή τηλεφωνικών ερευνών</a:t>
            </a:r>
          </a:p>
        </p:txBody>
      </p:sp>
      <p:sp>
        <p:nvSpPr>
          <p:cNvPr id="3" name="Θέση περιεχομένου 2"/>
          <p:cNvSpPr>
            <a:spLocks noGrp="1"/>
          </p:cNvSpPr>
          <p:nvPr>
            <p:ph idx="1"/>
          </p:nvPr>
        </p:nvSpPr>
        <p:spPr/>
        <p:txBody>
          <a:bodyPr>
            <a:normAutofit fontScale="77500" lnSpcReduction="20000"/>
          </a:bodyPr>
          <a:lstStyle/>
          <a:p>
            <a:r>
              <a:rPr lang="el-GR" dirty="0"/>
              <a:t>Δεν απαντούν όλοι οι κληθέντες τηλεφωνικοί αριθμοί. Πολύ είναι ανενεργοί, για άλλους που είναι ενεργοί απουσιάζει ο ερωτώμενος για να απαντήσει, ενώ πολλές φορές όταν οι κλήσεις απαντώνται, οι ερωτώμενοι είναι απρόθυμοι και αρνούνται να συμμετάσχουν. </a:t>
            </a:r>
            <a:endParaRPr lang="el-GR" dirty="0" smtClean="0"/>
          </a:p>
          <a:p>
            <a:r>
              <a:rPr lang="el-GR" dirty="0" smtClean="0"/>
              <a:t>Εκτιμάται </a:t>
            </a:r>
            <a:r>
              <a:rPr lang="el-GR" dirty="0"/>
              <a:t>ότι μία στις 5 κλήσεις μπορεί να απαντηθεί. Δηλαδή θα πρέπει να γίνουν 5000 κλήσεις για να πάρουμε 1000 συμπληρωμένα ερωτηματολόγια. </a:t>
            </a:r>
            <a:endParaRPr lang="el-GR" dirty="0" smtClean="0"/>
          </a:p>
          <a:p>
            <a:r>
              <a:rPr lang="el-GR" dirty="0" smtClean="0"/>
              <a:t>Γενικά</a:t>
            </a:r>
            <a:r>
              <a:rPr lang="el-GR" dirty="0"/>
              <a:t>, όταν ένας τηλεφωνικός αριθμός δεν απαντήσει, καλείται μετά από ένα χρονικό διάστημα και μέχρι έναν αριθμό φορών, μέχρι να εγκαταλειφτεί και να αντικατασταθεί με άλλον τηλεφωνικό αριθμό. </a:t>
            </a:r>
          </a:p>
          <a:p>
            <a:endParaRPr lang="el-GR" dirty="0"/>
          </a:p>
        </p:txBody>
      </p:sp>
    </p:spTree>
    <p:extLst>
      <p:ext uri="{BB962C8B-B14F-4D97-AF65-F5344CB8AC3E}">
        <p14:creationId xmlns:p14="http://schemas.microsoft.com/office/powerpoint/2010/main" xmlns="" val="2918965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Ιδιότητες και διεξαγωγή τηλεφωνικών ερευνών</a:t>
            </a:r>
          </a:p>
        </p:txBody>
      </p:sp>
      <p:sp>
        <p:nvSpPr>
          <p:cNvPr id="3" name="Θέση περιεχομένου 2"/>
          <p:cNvSpPr>
            <a:spLocks noGrp="1"/>
          </p:cNvSpPr>
          <p:nvPr>
            <p:ph idx="1"/>
          </p:nvPr>
        </p:nvSpPr>
        <p:spPr/>
        <p:txBody>
          <a:bodyPr>
            <a:normAutofit fontScale="85000" lnSpcReduction="20000"/>
          </a:bodyPr>
          <a:lstStyle/>
          <a:p>
            <a:r>
              <a:rPr lang="el-GR" dirty="0"/>
              <a:t>Η μεροληψία που δημιουργείται από τις μη αποκρίσεις και την αντικατάσταση από άλλους αριθμούς, μπορεί να δημιουργήσει προβλήματα μεροληψίας λόγω ακαταλληλότητας του δείγματος. </a:t>
            </a:r>
            <a:endParaRPr lang="el-GR" dirty="0" smtClean="0"/>
          </a:p>
          <a:p>
            <a:r>
              <a:rPr lang="el-GR" dirty="0" smtClean="0"/>
              <a:t>Γενικά</a:t>
            </a:r>
            <a:r>
              <a:rPr lang="el-GR" dirty="0"/>
              <a:t>, οι τηλεφωνικές έρευνες είναι πολύ καλές για να μετρήσουμε γενικές τάσεις αλλά ίσως δεν είναι καλές όταν φιλοδοξούμε να έχουμε ακριβείς εκτιμήσεις όπως σε προεκλογικές έρευνες πρόθεσης ψήφου.</a:t>
            </a:r>
          </a:p>
          <a:p>
            <a:r>
              <a:rPr lang="el-GR" dirty="0"/>
              <a:t>Οι τηλεφωνικές έρευνες επιδέχονται στάθμιση ως προς δημογραφικά ή άλλα χαρακτηριστικά του πληθυσμού από τον οποίο λήφθηκε το δείγμα</a:t>
            </a:r>
            <a:r>
              <a:rPr lang="el-GR" dirty="0" smtClean="0"/>
              <a:t>.</a:t>
            </a:r>
            <a:endParaRPr lang="el-GR" dirty="0"/>
          </a:p>
        </p:txBody>
      </p:sp>
    </p:spTree>
    <p:extLst>
      <p:ext uri="{BB962C8B-B14F-4D97-AF65-F5344CB8AC3E}">
        <p14:creationId xmlns:p14="http://schemas.microsoft.com/office/powerpoint/2010/main" xmlns="" val="33844678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2800" b="1" dirty="0" smtClean="0"/>
              <a:t>Παράδειγμα κλήσης </a:t>
            </a:r>
            <a:r>
              <a:rPr lang="el-GR" sz="2800" b="1" dirty="0"/>
              <a:t>τυχαίων ψηφίων τηλεφωνικών </a:t>
            </a:r>
            <a:r>
              <a:rPr lang="el-GR" sz="2800" b="1" dirty="0" smtClean="0"/>
              <a:t>αριθμών </a:t>
            </a:r>
            <a:r>
              <a:rPr lang="en-US" sz="2800" b="1" dirty="0" smtClean="0"/>
              <a:t>RDD </a:t>
            </a:r>
            <a:r>
              <a:rPr lang="el-GR" sz="2800" b="1" dirty="0"/>
              <a:t>(</a:t>
            </a:r>
            <a:r>
              <a:rPr lang="en-US" sz="2800" b="1" dirty="0"/>
              <a:t>Random Digit Dialing</a:t>
            </a:r>
            <a:r>
              <a:rPr lang="el-GR" sz="2800" b="1" dirty="0" smtClean="0"/>
              <a:t>)</a:t>
            </a:r>
            <a:endParaRPr lang="el-GR" sz="2800"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408341191"/>
              </p:ext>
            </p:extLst>
          </p:nvPr>
        </p:nvGraphicFramePr>
        <p:xfrm>
          <a:off x="611560" y="4027712"/>
          <a:ext cx="8229600" cy="2194560"/>
        </p:xfrm>
        <a:graphic>
          <a:graphicData uri="http://schemas.openxmlformats.org/drawingml/2006/table">
            <a:tbl>
              <a:tblPr firstRow="1" firstCol="1" bandRow="1">
                <a:tableStyleId>{5C22544A-7EE6-4342-B048-85BDC9FD1C3A}</a:tableStyleId>
              </a:tblPr>
              <a:tblGrid>
                <a:gridCol w="4114800"/>
                <a:gridCol w="4114800"/>
              </a:tblGrid>
              <a:tr h="253487">
                <a:tc>
                  <a:txBody>
                    <a:bodyPr/>
                    <a:lstStyle/>
                    <a:p>
                      <a:pPr algn="ctr">
                        <a:lnSpc>
                          <a:spcPct val="150000"/>
                        </a:lnSpc>
                        <a:spcAft>
                          <a:spcPts val="0"/>
                        </a:spcAft>
                      </a:pPr>
                      <a:r>
                        <a:rPr lang="en-US" sz="1200">
                          <a:effectLst/>
                        </a:rPr>
                        <a:t> </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a:effectLst/>
                        </a:rPr>
                        <a:t>210</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a:effectLst/>
                        </a:rPr>
                        <a:t>1</a:t>
                      </a:r>
                      <a:r>
                        <a:rPr lang="el-GR" sz="1200" baseline="30000">
                          <a:effectLst/>
                        </a:rPr>
                        <a:t>ο</a:t>
                      </a:r>
                      <a:r>
                        <a:rPr lang="el-GR" sz="1200">
                          <a:effectLst/>
                        </a:rPr>
                        <a:t> ψηφίο</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200">
                          <a:effectLst/>
                        </a:rPr>
                        <a:t>=</a:t>
                      </a:r>
                      <a:r>
                        <a:rPr lang="en-US" sz="1200">
                          <a:effectLst/>
                        </a:rPr>
                        <a:t>ROUND</a:t>
                      </a:r>
                      <a:r>
                        <a:rPr lang="el-GR" sz="1200">
                          <a:effectLst/>
                        </a:rPr>
                        <a:t>(</a:t>
                      </a:r>
                      <a:r>
                        <a:rPr lang="en-US" sz="1200">
                          <a:effectLst/>
                        </a:rPr>
                        <a:t>RAND</a:t>
                      </a:r>
                      <a:r>
                        <a:rPr lang="el-GR" sz="1200">
                          <a:effectLst/>
                        </a:rPr>
                        <a:t>()*9;0)  </a:t>
                      </a:r>
                      <a:r>
                        <a:rPr lang="el-GR" sz="1200" u="sng">
                          <a:effectLst/>
                        </a:rPr>
                        <a:t>Εξαιρείται το 0 και το 1</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a:effectLst/>
                        </a:rPr>
                        <a:t>2</a:t>
                      </a:r>
                      <a:r>
                        <a:rPr lang="el-GR" sz="1200" baseline="30000">
                          <a:effectLst/>
                        </a:rPr>
                        <a:t>ο</a:t>
                      </a:r>
                      <a:r>
                        <a:rPr lang="el-GR" sz="1200">
                          <a:effectLst/>
                        </a:rPr>
                        <a:t> ψηφίο</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a:effectLst/>
                        </a:rPr>
                        <a:t>=ROUND(RAND()*9;0)</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a:effectLst/>
                        </a:rPr>
                        <a:t>3</a:t>
                      </a:r>
                      <a:r>
                        <a:rPr lang="el-GR" sz="1200" baseline="30000">
                          <a:effectLst/>
                        </a:rPr>
                        <a:t>ο</a:t>
                      </a:r>
                      <a:r>
                        <a:rPr lang="el-GR" sz="1200">
                          <a:effectLst/>
                        </a:rPr>
                        <a:t> ψηφίο</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a:effectLst/>
                        </a:rPr>
                        <a:t>=ROUND(RAND()*9;0)</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a:effectLst/>
                        </a:rPr>
                        <a:t>4</a:t>
                      </a:r>
                      <a:r>
                        <a:rPr lang="el-GR" sz="1200" baseline="30000">
                          <a:effectLst/>
                        </a:rPr>
                        <a:t>ο</a:t>
                      </a:r>
                      <a:r>
                        <a:rPr lang="el-GR" sz="1200">
                          <a:effectLst/>
                        </a:rPr>
                        <a:t> ψηφίο</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a:effectLst/>
                        </a:rPr>
                        <a:t>=ROUND(RAND()*9;0)</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a:effectLst/>
                        </a:rPr>
                        <a:t>5</a:t>
                      </a:r>
                      <a:r>
                        <a:rPr lang="el-GR" sz="1200" baseline="30000">
                          <a:effectLst/>
                        </a:rPr>
                        <a:t>ο</a:t>
                      </a:r>
                      <a:r>
                        <a:rPr lang="el-GR" sz="1200">
                          <a:effectLst/>
                        </a:rPr>
                        <a:t> ψηφίο</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a:effectLst/>
                        </a:rPr>
                        <a:t>=ROUND(RAND()*9;0)</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dirty="0">
                          <a:effectLst/>
                        </a:rPr>
                        <a:t>6</a:t>
                      </a:r>
                      <a:r>
                        <a:rPr lang="el-GR" sz="1200" baseline="30000" dirty="0">
                          <a:effectLst/>
                        </a:rPr>
                        <a:t>ο</a:t>
                      </a:r>
                      <a:r>
                        <a:rPr lang="el-GR" sz="1200" dirty="0">
                          <a:effectLst/>
                        </a:rPr>
                        <a:t> ψηφίο</a:t>
                      </a:r>
                      <a:endParaRPr lang="el-GR" sz="12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a:effectLst/>
                        </a:rPr>
                        <a:t>=ROUND(RAND()*9;0)</a:t>
                      </a:r>
                      <a:endParaRPr lang="el-GR" sz="1200">
                        <a:effectLst/>
                        <a:latin typeface="Athens"/>
                        <a:ea typeface="Athens"/>
                        <a:cs typeface="Times New Roman"/>
                      </a:endParaRPr>
                    </a:p>
                  </a:txBody>
                  <a:tcPr marL="68580" marR="68580" marT="0" marB="0"/>
                </a:tc>
              </a:tr>
              <a:tr h="253487">
                <a:tc>
                  <a:txBody>
                    <a:bodyPr/>
                    <a:lstStyle/>
                    <a:p>
                      <a:pPr algn="ctr">
                        <a:lnSpc>
                          <a:spcPct val="150000"/>
                        </a:lnSpc>
                        <a:spcAft>
                          <a:spcPts val="0"/>
                        </a:spcAft>
                      </a:pPr>
                      <a:r>
                        <a:rPr lang="el-GR" sz="1200">
                          <a:effectLst/>
                        </a:rPr>
                        <a:t>7</a:t>
                      </a:r>
                      <a:r>
                        <a:rPr lang="el-GR" sz="1200" baseline="30000">
                          <a:effectLst/>
                        </a:rPr>
                        <a:t>ο</a:t>
                      </a:r>
                      <a:r>
                        <a:rPr lang="el-GR" sz="1200">
                          <a:effectLst/>
                        </a:rPr>
                        <a:t> ψηφίο</a:t>
                      </a:r>
                      <a:endParaRPr lang="el-GR" sz="1200">
                        <a:effectLst/>
                        <a:latin typeface="Athens"/>
                        <a:ea typeface="Athens"/>
                        <a:cs typeface="Times New Roman"/>
                      </a:endParaRPr>
                    </a:p>
                  </a:txBody>
                  <a:tcPr marL="68580" marR="68580" marT="0" marB="0"/>
                </a:tc>
                <a:tc>
                  <a:txBody>
                    <a:bodyPr/>
                    <a:lstStyle/>
                    <a:p>
                      <a:pPr algn="ctr">
                        <a:lnSpc>
                          <a:spcPct val="150000"/>
                        </a:lnSpc>
                        <a:spcAft>
                          <a:spcPts val="0"/>
                        </a:spcAft>
                      </a:pPr>
                      <a:r>
                        <a:rPr lang="en-US" sz="1200" dirty="0">
                          <a:effectLst/>
                        </a:rPr>
                        <a:t>=ROUND(RAND()*9;0)</a:t>
                      </a:r>
                      <a:endParaRPr lang="el-GR" sz="1200" dirty="0">
                        <a:effectLst/>
                        <a:latin typeface="Athens"/>
                        <a:ea typeface="Athens"/>
                        <a:cs typeface="Times New Roman"/>
                      </a:endParaRPr>
                    </a:p>
                  </a:txBody>
                  <a:tcPr marL="68580" marR="68580" marT="0" marB="0"/>
                </a:tc>
              </a:tr>
            </a:tbl>
          </a:graphicData>
        </a:graphic>
      </p:graphicFrame>
      <p:sp>
        <p:nvSpPr>
          <p:cNvPr id="6" name="Ορθογώνιο 5"/>
          <p:cNvSpPr/>
          <p:nvPr/>
        </p:nvSpPr>
        <p:spPr>
          <a:xfrm>
            <a:off x="611560" y="980728"/>
            <a:ext cx="8280920" cy="3046988"/>
          </a:xfrm>
          <a:prstGeom prst="rect">
            <a:avLst/>
          </a:prstGeom>
        </p:spPr>
        <p:txBody>
          <a:bodyPr wrap="square">
            <a:spAutoFit/>
          </a:bodyPr>
          <a:lstStyle/>
          <a:p>
            <a:endParaRPr lang="el-GR" sz="1600" dirty="0" smtClean="0"/>
          </a:p>
          <a:p>
            <a:r>
              <a:rPr lang="el-GR" sz="1600" dirty="0" smtClean="0"/>
              <a:t>Πώς </a:t>
            </a:r>
            <a:r>
              <a:rPr lang="el-GR" sz="1600" dirty="0"/>
              <a:t>θα επιλέξουμε </a:t>
            </a:r>
            <a:r>
              <a:rPr lang="el-GR" sz="1600" dirty="0" smtClean="0"/>
              <a:t>τυχαία </a:t>
            </a:r>
            <a:r>
              <a:rPr lang="el-GR" sz="1600" dirty="0"/>
              <a:t>600 τηλεφωνικούς αριθμούς από την Αθήνα; Οι τηλεφωνικοί αριθμοί ξεκινούν στο μεγαλύτερο μέρος τους από 210. Μένει να δημιουργήσουμε άλλα 7 ψηφία για να έχουμε πιθανούς 10ψήφιους τηλεφωνικούς αριθμούς της Αθήνας. </a:t>
            </a:r>
          </a:p>
          <a:p>
            <a:r>
              <a:rPr lang="el-GR" sz="1600" dirty="0"/>
              <a:t>Η συνάρτηση τυχαίων ψηφίων του Excel: </a:t>
            </a:r>
          </a:p>
          <a:p>
            <a:r>
              <a:rPr lang="el-GR" sz="1600" dirty="0"/>
              <a:t> </a:t>
            </a:r>
          </a:p>
          <a:p>
            <a:r>
              <a:rPr lang="el-GR" sz="1600" dirty="0"/>
              <a:t>=ROUND(RAND()*9;0) </a:t>
            </a:r>
          </a:p>
          <a:p>
            <a:r>
              <a:rPr lang="el-GR" sz="1600" dirty="0"/>
              <a:t> </a:t>
            </a:r>
          </a:p>
          <a:p>
            <a:r>
              <a:rPr lang="el-GR" sz="1600" dirty="0"/>
              <a:t>παράγει τυχαίους στρογγυλοποιημένους ακέραιους από το 0 έως το 9. Αν την εφαρμόσουμε 7 φορές θα πάρουμε τον επταψήφιο αριθμό που ακολουθεί μετά το 210. Φυσικά αν το πρώτο από τα 7 ψηφία είναι 0 ή 1, τότε το εξαιρούμε και δημιουργείται ένα νέο ψηφίο που θα ακολουθήσει αμέσως μετά το 210. Έτσι η μορφή γεννήτριας του τελικού αριθμού είναι:</a:t>
            </a:r>
          </a:p>
        </p:txBody>
      </p:sp>
    </p:spTree>
    <p:extLst>
      <p:ext uri="{BB962C8B-B14F-4D97-AF65-F5344CB8AC3E}">
        <p14:creationId xmlns:p14="http://schemas.microsoft.com/office/powerpoint/2010/main" xmlns="" val="13086651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Συνέχεια παραδείγματος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Αν επαναλάβουμε 600 φορές ολόκληρο το παραπάνω έχουμε τους 600 τηλεφωνικούς αριθμούς που θέλουμε για το δείγμα. </a:t>
            </a:r>
            <a:endParaRPr lang="el-GR" dirty="0" smtClean="0"/>
          </a:p>
          <a:p>
            <a:r>
              <a:rPr lang="el-GR" dirty="0" smtClean="0"/>
              <a:t>Αν </a:t>
            </a:r>
            <a:r>
              <a:rPr lang="el-GR" dirty="0"/>
              <a:t>σε κάποιες περιπτώσεις δεν παίρνουμε απάντηση, μπορούμε να αντικαταστήσουμε τον τηλεφωνικό αριθμό με άλλον που παράγεται με τον παραπάνω τρόπο. </a:t>
            </a:r>
            <a:endParaRPr lang="el-GR" dirty="0" smtClean="0"/>
          </a:p>
          <a:p>
            <a:r>
              <a:rPr lang="el-GR" dirty="0" smtClean="0"/>
              <a:t>Μπορούμε να </a:t>
            </a:r>
            <a:r>
              <a:rPr lang="el-GR" dirty="0"/>
              <a:t>σταθεροποιήσουμε και μερικά ακόμη ψηφία μετά το 210, όπως ας πούμε τα δύο πρώτα αμέσως μετά το 210 σε τιμές που από τους τηλεφωνικούς καταλόγους έχουμε δει ότι υπάρχουν, για παράδειγμα υπάρχουν αριθμοί που ξεκινούν ως εξής 210-24ΧΧΧΧΧ; Τότε χρησιμοποιούμε κάποιους τηλεφωνικούς αριθμούς στο δείγμα αριθμούς, που ξεκινούνε από 21024 και συμπληρώνουμε τα υπόλοιπα 5 ψηφία με τυχαία ψηφία όπως παραπάνω. </a:t>
            </a:r>
            <a:endParaRPr lang="el-GR" dirty="0" smtClean="0"/>
          </a:p>
          <a:p>
            <a:r>
              <a:rPr lang="el-GR" dirty="0" smtClean="0"/>
              <a:t>Παίρνουμε </a:t>
            </a:r>
            <a:r>
              <a:rPr lang="el-GR" dirty="0"/>
              <a:t>περισσότερους ενεργούς τηλεφωνικούς </a:t>
            </a:r>
            <a:r>
              <a:rPr lang="el-GR" dirty="0" smtClean="0"/>
              <a:t>αριθμούς και στρωματοποιημένο </a:t>
            </a:r>
            <a:r>
              <a:rPr lang="el-GR" dirty="0"/>
              <a:t>δείγμα, επειδή η μέχρι τώρα τουλάχιστον κατάσταση αριθμοδότησης αντιστοιχούσε σε συγκεκριμένες περιοχές. </a:t>
            </a:r>
          </a:p>
        </p:txBody>
      </p:sp>
    </p:spTree>
    <p:extLst>
      <p:ext uri="{BB962C8B-B14F-4D97-AF65-F5344CB8AC3E}">
        <p14:creationId xmlns:p14="http://schemas.microsoft.com/office/powerpoint/2010/main" xmlns="" val="812841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Η έννοια του θεωρητικού μοντέλου</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a:t>Η ποσοτική εμπειρική έρευνα περιλαμβάνει την έρευνα με δομημένο ερωτηματολόγιο και χρήση κλειστών ερωτήσεων. </a:t>
            </a:r>
            <a:endParaRPr lang="el-GR" dirty="0" smtClean="0"/>
          </a:p>
          <a:p>
            <a:r>
              <a:rPr lang="el-GR" dirty="0" smtClean="0"/>
              <a:t>Ο </a:t>
            </a:r>
            <a:r>
              <a:rPr lang="el-GR" dirty="0"/>
              <a:t>σχεδιασμός, η κατασκευή και η χρήση του ερωτηματολογίου εξυπηρετούν διαφορετικούς σκοπούς, ανάλογα με την έρευνα στην οποία θα χρησιμοποιηθούν. </a:t>
            </a:r>
            <a:endParaRPr lang="el-GR" dirty="0" smtClean="0"/>
          </a:p>
          <a:p>
            <a:r>
              <a:rPr lang="el-GR" dirty="0" smtClean="0"/>
              <a:t>Ερωτηματολόγια</a:t>
            </a:r>
            <a:r>
              <a:rPr lang="en-US" dirty="0" smtClean="0"/>
              <a:t> </a:t>
            </a:r>
            <a:r>
              <a:rPr lang="el-GR" dirty="0" smtClean="0"/>
              <a:t>με </a:t>
            </a:r>
            <a:r>
              <a:rPr lang="el-GR" dirty="0"/>
              <a:t>διερευνητικούς σκοπούς, </a:t>
            </a:r>
            <a:r>
              <a:rPr lang="el-GR" dirty="0" smtClean="0"/>
              <a:t>με </a:t>
            </a:r>
            <a:r>
              <a:rPr lang="el-GR" dirty="0"/>
              <a:t>περιγραφικό χαρακτήρα, ή παράγουν δεδομένα που επιτρέπουν μια αποσπασματική στατιστική ανάλυση κάποιων μεταβλητών. </a:t>
            </a:r>
            <a:endParaRPr lang="el-GR" dirty="0" smtClean="0"/>
          </a:p>
          <a:p>
            <a:r>
              <a:rPr lang="el-GR" dirty="0" smtClean="0"/>
              <a:t>Ερωτηματολόγια για την υλοποίηση ενός μοντέλου.</a:t>
            </a:r>
            <a:endParaRPr lang="el-GR" dirty="0"/>
          </a:p>
          <a:p>
            <a:endParaRPr lang="el-GR" dirty="0"/>
          </a:p>
        </p:txBody>
      </p:sp>
    </p:spTree>
    <p:extLst>
      <p:ext uri="{BB962C8B-B14F-4D97-AF65-F5344CB8AC3E}">
        <p14:creationId xmlns:p14="http://schemas.microsoft.com/office/powerpoint/2010/main" xmlns="" val="4096475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Εννοιολόγηση και Λειτουργικοποίηση</a:t>
            </a:r>
          </a:p>
        </p:txBody>
      </p:sp>
      <p:sp>
        <p:nvSpPr>
          <p:cNvPr id="3" name="Θέση περιεχομένου 2"/>
          <p:cNvSpPr>
            <a:spLocks noGrp="1"/>
          </p:cNvSpPr>
          <p:nvPr>
            <p:ph idx="1"/>
          </p:nvPr>
        </p:nvSpPr>
        <p:spPr/>
        <p:txBody>
          <a:bodyPr>
            <a:normAutofit fontScale="62500" lnSpcReduction="20000"/>
          </a:bodyPr>
          <a:lstStyle/>
          <a:p>
            <a:r>
              <a:rPr lang="el-GR" dirty="0" smtClean="0"/>
              <a:t>Δύο</a:t>
            </a:r>
            <a:r>
              <a:rPr lang="en-US" dirty="0" smtClean="0"/>
              <a:t> </a:t>
            </a:r>
            <a:r>
              <a:rPr lang="el-GR" dirty="0" smtClean="0"/>
              <a:t>διαδικασίες </a:t>
            </a:r>
            <a:r>
              <a:rPr lang="el-GR" dirty="0"/>
              <a:t>που αποτελούν τα ενδιάμεσα στάδια για τη μετάβαση  από τη θεωρία στην </a:t>
            </a:r>
            <a:r>
              <a:rPr lang="el-GR" dirty="0" smtClean="0"/>
              <a:t>πράξη.</a:t>
            </a:r>
          </a:p>
          <a:p>
            <a:r>
              <a:rPr lang="el-GR" dirty="0" smtClean="0"/>
              <a:t>Συνθέτουμε</a:t>
            </a:r>
            <a:r>
              <a:rPr lang="en-US" dirty="0" smtClean="0"/>
              <a:t> </a:t>
            </a:r>
            <a:r>
              <a:rPr lang="el-GR" dirty="0" smtClean="0"/>
              <a:t>ένα </a:t>
            </a:r>
            <a:r>
              <a:rPr lang="el-GR" dirty="0"/>
              <a:t>θεωρητικό πλαίσιο, μια σειρά εννοιών που συνδέονται θεωρητικά μεταξύ τους με κάποιες σχέσεις, και μετά κατασκευάζουμε το κατάλληλο ερωτηματολόγιο για να μετρήσουμε αυτές τις έννοιες. </a:t>
            </a:r>
            <a:endParaRPr lang="el-GR" dirty="0" smtClean="0"/>
          </a:p>
          <a:p>
            <a:r>
              <a:rPr lang="el-GR" dirty="0" smtClean="0"/>
              <a:t>Προϋπάρχει</a:t>
            </a:r>
            <a:r>
              <a:rPr lang="en-US" dirty="0" smtClean="0"/>
              <a:t> </a:t>
            </a:r>
            <a:r>
              <a:rPr lang="el-GR" dirty="0" smtClean="0"/>
              <a:t>του </a:t>
            </a:r>
            <a:r>
              <a:rPr lang="el-GR" dirty="0"/>
              <a:t>ερωτηματολογίου ένα μοντέλο, που ως θεωρητικό υπόδειγμα έχει </a:t>
            </a:r>
            <a:r>
              <a:rPr lang="el-GR" dirty="0" smtClean="0"/>
              <a:t>αναφορές </a:t>
            </a:r>
            <a:r>
              <a:rPr lang="el-GR" dirty="0"/>
              <a:t>στη σχετική βιβλιογραφία και περιγράφει σχέσεις αιτίου και αποτελέσματος ανάμεσα στις μεταβλητές του. </a:t>
            </a:r>
          </a:p>
          <a:p>
            <a:r>
              <a:rPr lang="el-GR" dirty="0" smtClean="0"/>
              <a:t>Με</a:t>
            </a:r>
            <a:r>
              <a:rPr lang="en-US" dirty="0" smtClean="0"/>
              <a:t> </a:t>
            </a:r>
            <a:r>
              <a:rPr lang="el-GR" dirty="0" smtClean="0"/>
              <a:t>χρήση </a:t>
            </a:r>
            <a:r>
              <a:rPr lang="el-GR" dirty="0"/>
              <a:t>ποσοτικών μεθόδων μπορούμε να εντοπίσουμε τις επιδράσεις τις μιας έννοιας στην άλλη. </a:t>
            </a:r>
            <a:endParaRPr lang="el-GR" dirty="0" smtClean="0"/>
          </a:p>
          <a:p>
            <a:r>
              <a:rPr lang="el-GR" dirty="0" smtClean="0"/>
              <a:t>Με</a:t>
            </a:r>
            <a:r>
              <a:rPr lang="en-US" dirty="0" smtClean="0"/>
              <a:t> </a:t>
            </a:r>
            <a:r>
              <a:rPr lang="el-GR" dirty="0" smtClean="0"/>
              <a:t>το </a:t>
            </a:r>
            <a:r>
              <a:rPr lang="el-GR" dirty="0"/>
              <a:t>ερωτηματολόγιο προσπαθούμε να μετρήσουμε και με τη χρήση στατιστικών μοντέλων που κάνουν χρήση των δεδομένων της εμπειρικής έρευνας, προσπαθούμε να επαληθεύσουμε εμπειρικά, ποιες από τις σχέσεις που περιγράφει το αρχικό θεωρητικό μοντέλο υφίστανται και ποιες όχι</a:t>
            </a:r>
            <a:r>
              <a:rPr lang="el-GR" dirty="0" smtClean="0"/>
              <a:t>.</a:t>
            </a:r>
            <a:endParaRPr lang="el-GR" dirty="0"/>
          </a:p>
          <a:p>
            <a:endParaRPr lang="el-GR" dirty="0"/>
          </a:p>
        </p:txBody>
      </p:sp>
    </p:spTree>
    <p:extLst>
      <p:ext uri="{BB962C8B-B14F-4D97-AF65-F5344CB8AC3E}">
        <p14:creationId xmlns:p14="http://schemas.microsoft.com/office/powerpoint/2010/main" xmlns="" val="3210995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Εννοιολόγηση και Λειτουργικοποίηση</a:t>
            </a:r>
          </a:p>
        </p:txBody>
      </p:sp>
      <p:sp>
        <p:nvSpPr>
          <p:cNvPr id="3" name="Θέση περιεχομένου 2"/>
          <p:cNvSpPr>
            <a:spLocks noGrp="1"/>
          </p:cNvSpPr>
          <p:nvPr>
            <p:ph idx="1"/>
          </p:nvPr>
        </p:nvSpPr>
        <p:spPr/>
        <p:txBody>
          <a:bodyPr>
            <a:normAutofit fontScale="70000" lnSpcReduction="20000"/>
          </a:bodyPr>
          <a:lstStyle/>
          <a:p>
            <a:r>
              <a:rPr lang="el-GR" dirty="0" smtClean="0"/>
              <a:t>Η </a:t>
            </a:r>
            <a:r>
              <a:rPr lang="el-GR" dirty="0"/>
              <a:t>εννοιολόγηση προσφέρει το πλεονέκτημα της συγκεκριμενοποίησης των εννοιών και της συναίνεσης των ερευνητών σχετικά με το τι εννοούμε με κάθε έννοια, αλλά δεν είναι κατ’ ανάγκη μοναδική. </a:t>
            </a:r>
            <a:endParaRPr lang="el-GR" dirty="0" smtClean="0"/>
          </a:p>
          <a:p>
            <a:r>
              <a:rPr lang="el-GR" dirty="0" smtClean="0"/>
              <a:t>Αναπόφευκτα</a:t>
            </a:r>
            <a:r>
              <a:rPr lang="en-US" dirty="0" smtClean="0"/>
              <a:t> </a:t>
            </a:r>
            <a:r>
              <a:rPr lang="el-GR" dirty="0" smtClean="0"/>
              <a:t>οι </a:t>
            </a:r>
            <a:r>
              <a:rPr lang="el-GR" dirty="0"/>
              <a:t>εννοιολογήσεις περιορίζουν την έννοια σε αυτό που το σύνολο των χαρακτηριστικών που ορίσαμε εννοούν. Άλλες πτυχές – χαρακτηριστικά των εννοιών που δεν έχουμε λάβει υπόψη, αναγκαστικά παραλείπονται. </a:t>
            </a:r>
            <a:endParaRPr lang="el-GR" dirty="0" smtClean="0"/>
          </a:p>
          <a:p>
            <a:r>
              <a:rPr lang="el-GR" dirty="0" smtClean="0"/>
              <a:t>Να γίνεται </a:t>
            </a:r>
            <a:r>
              <a:rPr lang="el-GR" dirty="0"/>
              <a:t>προσεκτική και πλήρης καταγραφή των χαρακτηριστικών αυτών. </a:t>
            </a:r>
            <a:endParaRPr lang="el-GR" dirty="0" smtClean="0"/>
          </a:p>
          <a:p>
            <a:r>
              <a:rPr lang="el-GR" dirty="0" smtClean="0"/>
              <a:t>Με τη λειτουργικοποίηση κατασκευάζουμε το </a:t>
            </a:r>
            <a:r>
              <a:rPr lang="el-GR" dirty="0"/>
              <a:t>ερωτηματολόγιο υιοθετώντας κατάλληλες κλίμακες μετρήσεις στάσεων που θα μετρούν τα χαρακτηριστικά της κάθε έννοιας και θα περιλαμβάνουν κλειστές ερωτήσεις και τις </a:t>
            </a:r>
            <a:r>
              <a:rPr lang="el-GR" dirty="0" smtClean="0"/>
              <a:t>προτεινόμενες απαντήσεις. </a:t>
            </a:r>
          </a:p>
        </p:txBody>
      </p:sp>
    </p:spTree>
    <p:extLst>
      <p:ext uri="{BB962C8B-B14F-4D97-AF65-F5344CB8AC3E}">
        <p14:creationId xmlns:p14="http://schemas.microsoft.com/office/powerpoint/2010/main" xmlns="" val="2084195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Το παράδειγμα του δεύτερου ραντεβού</a:t>
            </a:r>
            <a:endParaRPr lang="el-GR" b="1" dirty="0"/>
          </a:p>
        </p:txBody>
      </p:sp>
      <p:pic>
        <p:nvPicPr>
          <p:cNvPr id="4" name="Θέση περιεχομένου 3"/>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77462" y="2143514"/>
            <a:ext cx="6189076" cy="3439334"/>
          </a:xfrm>
          <a:prstGeom prst="rect">
            <a:avLst/>
          </a:prstGeom>
          <a:noFill/>
          <a:ln>
            <a:noFill/>
          </a:ln>
        </p:spPr>
      </p:pic>
    </p:spTree>
    <p:extLst>
      <p:ext uri="{BB962C8B-B14F-4D97-AF65-F5344CB8AC3E}">
        <p14:creationId xmlns:p14="http://schemas.microsoft.com/office/powerpoint/2010/main" xmlns="" val="4229700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Μεταβλητές</a:t>
            </a:r>
            <a:r>
              <a:rPr lang="en-US" b="1" dirty="0" smtClean="0"/>
              <a:t> </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a:t>Ελκυστική εμφάνιση (ή απλά εμφάνιση): χρώμα μαλλιών, χρώμα ματιών, συμμετρικό πρόσωπο, ύψος, χαμόγελο, παρουσιαστικό, ντύσιμο.</a:t>
            </a:r>
          </a:p>
          <a:p>
            <a:r>
              <a:rPr lang="el-GR" dirty="0"/>
              <a:t>Χαρακτήρας: ευγενικός, πράος/ήρεμος, ομιλητικός, συγκροτημένος, με αυτοπεποίθηση.</a:t>
            </a:r>
          </a:p>
          <a:p>
            <a:r>
              <a:rPr lang="el-GR" dirty="0"/>
              <a:t>Συμπεριφορά: ήρθε στην ώρα του, φέρθηκε με ευγένεια, με καλούς τρόπους, ή ήταν νευρικός, κλπ</a:t>
            </a:r>
          </a:p>
          <a:p>
            <a:r>
              <a:rPr lang="el-GR" dirty="0"/>
              <a:t>Πρόθεση για δεύτερο ραντεβού: θα ξανάβγαινα μαζί του/της, τον/την σκέφτομαι,  θα μιλήσω στην καλύτερη/ο φίλη/ο μου γι αυτόν/την, κλπ.</a:t>
            </a:r>
          </a:p>
          <a:p>
            <a:endParaRPr lang="el-GR" dirty="0"/>
          </a:p>
        </p:txBody>
      </p:sp>
    </p:spTree>
    <p:extLst>
      <p:ext uri="{BB962C8B-B14F-4D97-AF65-F5344CB8AC3E}">
        <p14:creationId xmlns:p14="http://schemas.microsoft.com/office/powerpoint/2010/main" xmlns="" val="2672475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Τρόπος εργασίας</a:t>
            </a:r>
            <a:endParaRPr lang="el-GR" b="1" dirty="0"/>
          </a:p>
        </p:txBody>
      </p:sp>
      <p:sp>
        <p:nvSpPr>
          <p:cNvPr id="3" name="Θέση περιεχομένου 2"/>
          <p:cNvSpPr>
            <a:spLocks noGrp="1"/>
          </p:cNvSpPr>
          <p:nvPr>
            <p:ph idx="1"/>
          </p:nvPr>
        </p:nvSpPr>
        <p:spPr/>
        <p:txBody>
          <a:bodyPr>
            <a:normAutofit fontScale="55000" lnSpcReduction="20000"/>
          </a:bodyPr>
          <a:lstStyle/>
          <a:p>
            <a:r>
              <a:rPr lang="el-GR" dirty="0"/>
              <a:t>Μπορούμε να σκεφτούμε διάφορους παράγοντες ο καθένας μας, αλλά </a:t>
            </a:r>
            <a:r>
              <a:rPr lang="el-GR" dirty="0" smtClean="0"/>
              <a:t>εδώ </a:t>
            </a:r>
            <a:r>
              <a:rPr lang="el-GR" dirty="0"/>
              <a:t>παρουσιάζουμε τρεις που φαίνεται να έχουν </a:t>
            </a:r>
            <a:r>
              <a:rPr lang="el-GR" dirty="0" smtClean="0"/>
              <a:t>νόημα. </a:t>
            </a:r>
          </a:p>
          <a:p>
            <a:r>
              <a:rPr lang="el-GR" dirty="0" smtClean="0"/>
              <a:t>Μπορείτε </a:t>
            </a:r>
            <a:r>
              <a:rPr lang="el-GR" dirty="0"/>
              <a:t>να διαφωνήσετε, να θέλετε να αφαιρέσετε ή να προσθέσετε παράγοντες</a:t>
            </a:r>
            <a:r>
              <a:rPr lang="el-GR" dirty="0" smtClean="0"/>
              <a:t>. </a:t>
            </a:r>
            <a:r>
              <a:rPr lang="el-GR" dirty="0"/>
              <a:t>Από τη στιγμή που αποφασίσουμε να επιλέξουμε αυτούς του παράγοντες θα έχουμε όλοι συμφωνήσει στο ποιοι είναι οι παράγοντες, θα τους ορίσουμε ως παράγοντες που επηρεάζουν την πρόθεση για να βγούμε δεύτερο ραντεβού και θα προσπαθήσουμε να  μετρήσουμε πόσο επηρεάζει ο καθένας από τους τρεις παράγοντες την πρόθεση αυτή. </a:t>
            </a:r>
          </a:p>
          <a:p>
            <a:pPr marL="0" indent="0">
              <a:buNone/>
            </a:pPr>
            <a:endParaRPr lang="el-GR" dirty="0" smtClean="0"/>
          </a:p>
          <a:p>
            <a:pPr marL="0" indent="0">
              <a:buNone/>
            </a:pPr>
            <a:r>
              <a:rPr lang="el-GR" dirty="0" smtClean="0"/>
              <a:t>Προσδιορίζουμε τους παράγοντες: </a:t>
            </a:r>
          </a:p>
          <a:p>
            <a:r>
              <a:rPr lang="el-GR" dirty="0" smtClean="0"/>
              <a:t>Να ρωτήσουμε </a:t>
            </a:r>
            <a:r>
              <a:rPr lang="el-GR" dirty="0"/>
              <a:t>κάποιους ειδικούς στην ψυχολογία, ή στις σχέσεις των </a:t>
            </a:r>
            <a:r>
              <a:rPr lang="el-GR" dirty="0" smtClean="0"/>
              <a:t>ζευγαριών</a:t>
            </a:r>
          </a:p>
          <a:p>
            <a:r>
              <a:rPr lang="el-GR" dirty="0" smtClean="0"/>
              <a:t>Να ρωτήσουμε </a:t>
            </a:r>
            <a:r>
              <a:rPr lang="el-GR" dirty="0"/>
              <a:t>απλούς </a:t>
            </a:r>
            <a:r>
              <a:rPr lang="el-GR" dirty="0" smtClean="0"/>
              <a:t>ανθρώπους</a:t>
            </a:r>
          </a:p>
          <a:p>
            <a:r>
              <a:rPr lang="el-GR" dirty="0" smtClean="0"/>
              <a:t>Να προτείνουμε </a:t>
            </a:r>
            <a:r>
              <a:rPr lang="el-GR" dirty="0"/>
              <a:t>εμείς τους παράγοντες και να μετά να τους δώσουμε σε ειδικούς ή στο κοινό για </a:t>
            </a:r>
            <a:r>
              <a:rPr lang="el-GR" dirty="0" smtClean="0"/>
              <a:t>να τους </a:t>
            </a:r>
            <a:r>
              <a:rPr lang="el-GR" dirty="0"/>
              <a:t>αξιολογήσει </a:t>
            </a:r>
            <a:endParaRPr lang="el-GR" dirty="0" smtClean="0"/>
          </a:p>
          <a:p>
            <a:r>
              <a:rPr lang="el-GR" dirty="0" smtClean="0"/>
              <a:t>Να ανατρέξουμε </a:t>
            </a:r>
            <a:r>
              <a:rPr lang="el-GR" dirty="0"/>
              <a:t>στη βιβλιογραφία </a:t>
            </a:r>
            <a:r>
              <a:rPr lang="el-GR" dirty="0" smtClean="0"/>
              <a:t>και </a:t>
            </a:r>
            <a:r>
              <a:rPr lang="el-GR" dirty="0"/>
              <a:t>να δούμε αν προτείνονται και ποιοι παράγοντες </a:t>
            </a:r>
            <a:r>
              <a:rPr lang="el-GR" dirty="0" smtClean="0"/>
              <a:t>προτείνονται. </a:t>
            </a:r>
            <a:endParaRPr lang="el-GR" dirty="0"/>
          </a:p>
          <a:p>
            <a:pPr marL="0" indent="0">
              <a:buNone/>
            </a:pPr>
            <a:endParaRPr lang="el-GR" dirty="0"/>
          </a:p>
        </p:txBody>
      </p:sp>
    </p:spTree>
    <p:extLst>
      <p:ext uri="{BB962C8B-B14F-4D97-AF65-F5344CB8AC3E}">
        <p14:creationId xmlns:p14="http://schemas.microsoft.com/office/powerpoint/2010/main" xmlns="" val="1106019838"/>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2524</Words>
  <Application>Microsoft Office PowerPoint</Application>
  <PresentationFormat>Προβολή στην οθόνη (4:3)</PresentationFormat>
  <Paragraphs>291</Paragraphs>
  <Slides>34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34</vt:i4>
      </vt:variant>
    </vt:vector>
  </HeadingPairs>
  <TitlesOfParts>
    <vt:vector size="35"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4</vt:lpstr>
      <vt:lpstr>Περιεχόμενα</vt:lpstr>
      <vt:lpstr>Η έννοια του θεωρητικού μοντέλου</vt:lpstr>
      <vt:lpstr>Εννοιολόγηση και Λειτουργικοποίηση</vt:lpstr>
      <vt:lpstr>Εννοιολόγηση και Λειτουργικοποίηση</vt:lpstr>
      <vt:lpstr>Το παράδειγμα του δεύτερου ραντεβού</vt:lpstr>
      <vt:lpstr>Μεταβλητές </vt:lpstr>
      <vt:lpstr>Τρόπος εργασίας</vt:lpstr>
      <vt:lpstr>Τρόπος εργασίας</vt:lpstr>
      <vt:lpstr>Εμφάνιση</vt:lpstr>
      <vt:lpstr>Χαρακτήρας</vt:lpstr>
      <vt:lpstr>Συμπεριφορά</vt:lpstr>
      <vt:lpstr>Πρόθεση για δεύτερο ραντεβού</vt:lpstr>
      <vt:lpstr>Μέτρηση της ποιότητας υπηρεσιών SERVQUAL</vt:lpstr>
      <vt:lpstr>Οι πέντε διαστάσεις του SERVQUAL</vt:lpstr>
      <vt:lpstr>Μελέτη της υιοθέτησης της Ηλεκτρονικής Διακυβέρνησης</vt:lpstr>
      <vt:lpstr>Το μοντέλο για την υιοθέτηση της Ηλ. Διακυβέρνησης</vt:lpstr>
      <vt:lpstr>Προσλαμβανόμενη ευκολία χρήσης</vt:lpstr>
      <vt:lpstr>Προσλαμβανόμενη χρησιμότητα</vt:lpstr>
      <vt:lpstr>Στάση ως προς την υιοθέτηση</vt:lpstr>
      <vt:lpstr>Επεξεργασία</vt:lpstr>
      <vt:lpstr>Ορίζοντας μεταβλητές και τιμές</vt:lpstr>
      <vt:lpstr>Ορίζοντας μεταβλητές και τιμές</vt:lpstr>
      <vt:lpstr>Είδη ερευνών</vt:lpstr>
      <vt:lpstr>Μερικές ενδιαφέρουσες μέθοδοι δειγματοληπτικών ερευνών</vt:lpstr>
      <vt:lpstr>Κατασκευή online ερωτηματολογίου</vt:lpstr>
      <vt:lpstr>Σχετικά με διαδικτυακές έρευνες</vt:lpstr>
      <vt:lpstr>Τηλεφωνικές συνεντεύξεις</vt:lpstr>
      <vt:lpstr>Ιδιότητες και διεξαγωγή τηλεφωνικών ερευνών</vt:lpstr>
      <vt:lpstr>Ιδιότητες και διεξαγωγή τηλεφωνικών ερευνών</vt:lpstr>
      <vt:lpstr>Ιδιότητες και διεξαγωγή τηλεφωνικών ερευνών</vt:lpstr>
      <vt:lpstr>Παράδειγμα κλήσης τυχαίων ψηφίων τηλεφωνικών αριθμών RDD (Random Digit Dialing)</vt:lpstr>
      <vt:lpstr>Συνέχεια παραδείγματος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17</cp:revision>
  <dcterms:created xsi:type="dcterms:W3CDTF">2015-09-23T14:55:20Z</dcterms:created>
  <dcterms:modified xsi:type="dcterms:W3CDTF">2015-09-30T11:15:34Z</dcterms:modified>
</cp:coreProperties>
</file>