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56" r:id="rId3"/>
    <p:sldId id="257" r:id="rId4"/>
    <p:sldId id="258" r:id="rId5"/>
    <p:sldId id="259" r:id="rId6"/>
    <p:sldId id="260" r:id="rId7"/>
    <p:sldId id="263" r:id="rId8"/>
    <p:sldId id="261" r:id="rId9"/>
    <p:sldId id="262" r:id="rId1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588" y="-65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921985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30299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00943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03794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70904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399294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1991BB77-81AA-445B-A5F2-840DC616DCD9}" type="datetimeFigureOut">
              <a:rPr lang="el-GR" smtClean="0"/>
              <a:pPr/>
              <a:t>30/9/2015</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874907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1991BB77-81AA-445B-A5F2-840DC616DCD9}" type="datetimeFigureOut">
              <a:rPr lang="el-GR" smtClean="0"/>
              <a:pPr/>
              <a:t>30/9/2015</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31328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1991BB77-81AA-445B-A5F2-840DC616DCD9}" type="datetimeFigureOut">
              <a:rPr lang="el-GR" smtClean="0"/>
              <a:pPr/>
              <a:t>30/9/2015</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20793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952747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409474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943665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211960" y="1052736"/>
            <a:ext cx="4246240" cy="5184576"/>
          </a:xfrm>
        </p:spPr>
        <p:txBody>
          <a:bodyPr>
            <a:noAutofit/>
          </a:bodyPr>
          <a:lstStyle/>
          <a:p>
            <a:pPr algn="l"/>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Πώς γίνεται </a:t>
            </a:r>
            <a:r>
              <a:rPr lang="en-US" sz="2400" b="1" dirty="0" smtClean="0">
                <a:solidFill>
                  <a:schemeClr val="accent4">
                    <a:lumMod val="75000"/>
                  </a:schemeClr>
                </a:solidFill>
                <a:latin typeface="Arial" pitchFamily="34" charset="0"/>
                <a:cs typeface="Arial" pitchFamily="34" charset="0"/>
              </a:rPr>
              <a:t/>
            </a:r>
            <a:br>
              <a:rPr lang="en-US" sz="2400" b="1" dirty="0" smtClean="0">
                <a:solidFill>
                  <a:schemeClr val="accent4">
                    <a:lumMod val="75000"/>
                  </a:schemeClr>
                </a:solidFill>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μια επιστημονική εργασία;</a:t>
            </a: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200" b="1" dirty="0" smtClean="0">
                <a:latin typeface="Arial" pitchFamily="34" charset="0"/>
                <a:cs typeface="Arial" pitchFamily="34" charset="0"/>
              </a:rPr>
              <a:t/>
            </a:r>
            <a:br>
              <a:rPr lang="el-GR" sz="1200" b="1" dirty="0" smtClean="0">
                <a:latin typeface="Arial" pitchFamily="34" charset="0"/>
                <a:cs typeface="Arial" pitchFamily="34" charset="0"/>
              </a:rPr>
            </a:br>
            <a:r>
              <a:rPr lang="el-GR" sz="1300" b="1" dirty="0" smtClean="0">
                <a:latin typeface="Arial" pitchFamily="34" charset="0"/>
                <a:cs typeface="Arial" pitchFamily="34" charset="0"/>
              </a:rPr>
              <a:t>Επιστημονική έρευνα και συγγραφή εργασιών </a:t>
            </a:r>
            <a:r>
              <a:rPr lang="en-US" sz="1400" b="1" dirty="0" smtClean="0">
                <a:latin typeface="Arial" pitchFamily="34" charset="0"/>
                <a:cs typeface="Arial" pitchFamily="34" charset="0"/>
              </a:rPr>
              <a:t/>
            </a:r>
            <a:br>
              <a:rPr lang="en-US" sz="1400" b="1" dirty="0" smtClean="0">
                <a:latin typeface="Arial" pitchFamily="34" charset="0"/>
                <a:cs typeface="Arial" pitchFamily="34" charset="0"/>
              </a:rPr>
            </a:br>
            <a:r>
              <a:rPr lang="en-US" sz="1050" b="1" dirty="0" smtClean="0">
                <a:latin typeface="Arial" pitchFamily="34" charset="0"/>
                <a:cs typeface="Arial" pitchFamily="34" charset="0"/>
              </a:rPr>
              <a:t/>
            </a:r>
            <a:br>
              <a:rPr lang="en-US" sz="1050" b="1" dirty="0" smtClean="0">
                <a:latin typeface="Arial" pitchFamily="34" charset="0"/>
                <a:cs typeface="Arial" pitchFamily="34" charset="0"/>
              </a:rPr>
            </a:br>
            <a:r>
              <a:rPr lang="el-GR" sz="1300" b="1" dirty="0" smtClean="0">
                <a:latin typeface="Arial" pitchFamily="34" charset="0"/>
                <a:cs typeface="Arial" pitchFamily="34" charset="0"/>
              </a:rPr>
              <a:t>2η έκδοση</a:t>
            </a:r>
            <a:r>
              <a:rPr lang="en-US" sz="1300" dirty="0" smtClean="0">
                <a:latin typeface="Arial" pitchFamily="34" charset="0"/>
                <a:cs typeface="Arial" pitchFamily="34" charset="0"/>
              </a:rPr>
              <a:t/>
            </a:r>
            <a:br>
              <a:rPr lang="en-US" sz="1300" dirty="0" smtClean="0">
                <a:latin typeface="Arial" pitchFamily="34" charset="0"/>
                <a:cs typeface="Arial" pitchFamily="34" charset="0"/>
              </a:rPr>
            </a:br>
            <a:r>
              <a:rPr lang="el-GR" sz="2400" b="1" dirty="0" smtClean="0">
                <a:latin typeface="Arial" pitchFamily="34" charset="0"/>
                <a:cs typeface="Arial" pitchFamily="34" charset="0"/>
              </a:rPr>
              <a:t/>
            </a:r>
            <a:br>
              <a:rPr lang="el-GR"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800" b="1" dirty="0" smtClean="0">
                <a:latin typeface="Arial" pitchFamily="34" charset="0"/>
                <a:cs typeface="Arial" pitchFamily="34" charset="0"/>
              </a:rPr>
              <a:t>Κώστας Ζαφειρόπουλος</a:t>
            </a:r>
            <a:endParaRPr lang="el-GR" sz="2400" b="1" dirty="0">
              <a:latin typeface="Arial" pitchFamily="34" charset="0"/>
              <a:cs typeface="Arial" pitchFamily="34" charset="0"/>
            </a:endParaRPr>
          </a:p>
        </p:txBody>
      </p:sp>
      <p:pic>
        <p:nvPicPr>
          <p:cNvPr id="4" name="3 - Εικόνα" descr="EpistimonikiErgasia02.jpg"/>
          <p:cNvPicPr>
            <a:picLocks noChangeAspect="1"/>
          </p:cNvPicPr>
          <p:nvPr/>
        </p:nvPicPr>
        <p:blipFill>
          <a:blip r:embed="rId2" cstate="print"/>
          <a:stretch>
            <a:fillRect/>
          </a:stretch>
        </p:blipFill>
        <p:spPr>
          <a:xfrm>
            <a:off x="467544" y="1268760"/>
            <a:ext cx="3293409" cy="4653136"/>
          </a:xfrm>
          <a:prstGeom prst="rect">
            <a:avLst/>
          </a:prstGeom>
          <a:ln>
            <a:solidFill>
              <a:schemeClr val="tx1"/>
            </a:solidFill>
          </a:ln>
          <a:effectLst>
            <a:outerShdw blurRad="50800" dist="38100" dir="2700000" algn="tl" rotWithShape="0">
              <a:prstClr val="black">
                <a:alpha val="40000"/>
              </a:prstClr>
            </a:outerShdw>
          </a:effectLst>
        </p:spPr>
      </p:pic>
      <p:pic>
        <p:nvPicPr>
          <p:cNvPr id="5" name="4 - Εικόνα" descr="k_0005_ekdoseis-kritiki-black.png"/>
          <p:cNvPicPr>
            <a:picLocks noChangeAspect="1"/>
          </p:cNvPicPr>
          <p:nvPr/>
        </p:nvPicPr>
        <p:blipFill>
          <a:blip r:embed="rId3" cstate="print"/>
          <a:stretch>
            <a:fillRect/>
          </a:stretch>
        </p:blipFill>
        <p:spPr>
          <a:xfrm>
            <a:off x="7380312" y="476672"/>
            <a:ext cx="1296144" cy="426473"/>
          </a:xfrm>
          <a:prstGeom prst="rect">
            <a:avLst/>
          </a:prstGeom>
        </p:spPr>
      </p:pic>
    </p:spTree>
    <p:extLst>
      <p:ext uri="{BB962C8B-B14F-4D97-AF65-F5344CB8AC3E}">
        <p14:creationId xmlns="" xmlns:p14="http://schemas.microsoft.com/office/powerpoint/2010/main" val="10818222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b="1" dirty="0" smtClean="0"/>
              <a:t>Κεφάλαιο 12</a:t>
            </a:r>
            <a:endParaRPr lang="el-GR" b="1" dirty="0"/>
          </a:p>
        </p:txBody>
      </p:sp>
      <p:sp>
        <p:nvSpPr>
          <p:cNvPr id="3" name="Υπότιτλος 2"/>
          <p:cNvSpPr>
            <a:spLocks noGrp="1"/>
          </p:cNvSpPr>
          <p:nvPr>
            <p:ph type="subTitle" idx="1"/>
          </p:nvPr>
        </p:nvSpPr>
        <p:spPr/>
        <p:txBody>
          <a:bodyPr/>
          <a:lstStyle/>
          <a:p>
            <a:r>
              <a:rPr lang="el-GR" b="1" dirty="0"/>
              <a:t>Διατύπωση Υποθέσεων και Μεθοδολογία της Έρευνας</a:t>
            </a:r>
          </a:p>
        </p:txBody>
      </p:sp>
    </p:spTree>
    <p:extLst>
      <p:ext uri="{BB962C8B-B14F-4D97-AF65-F5344CB8AC3E}">
        <p14:creationId xmlns:p14="http://schemas.microsoft.com/office/powerpoint/2010/main" xmlns="" val="1081822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Περιεχόμενα</a:t>
            </a:r>
            <a:endParaRPr lang="el-GR" b="1" dirty="0"/>
          </a:p>
        </p:txBody>
      </p:sp>
      <p:sp>
        <p:nvSpPr>
          <p:cNvPr id="3" name="Θέση περιεχομένου 2"/>
          <p:cNvSpPr>
            <a:spLocks noGrp="1"/>
          </p:cNvSpPr>
          <p:nvPr>
            <p:ph idx="1"/>
          </p:nvPr>
        </p:nvSpPr>
        <p:spPr/>
        <p:txBody>
          <a:bodyPr>
            <a:normAutofit/>
          </a:bodyPr>
          <a:lstStyle/>
          <a:p>
            <a:r>
              <a:rPr lang="el-GR" dirty="0"/>
              <a:t>Διατύπωση υποθέσεων	</a:t>
            </a:r>
          </a:p>
          <a:p>
            <a:r>
              <a:rPr lang="el-GR" dirty="0"/>
              <a:t>Μεθοδολογία της έρευνας	</a:t>
            </a:r>
          </a:p>
          <a:p>
            <a:r>
              <a:rPr lang="el-GR" dirty="0"/>
              <a:t>Ανεξάρτητη και εξαρτημένη μεταβλητή	</a:t>
            </a:r>
          </a:p>
          <a:p>
            <a:r>
              <a:rPr lang="el-GR"/>
              <a:t>Πιλοτικές έρευνες	</a:t>
            </a:r>
          </a:p>
          <a:p>
            <a:endParaRPr lang="el-GR" dirty="0"/>
          </a:p>
        </p:txBody>
      </p:sp>
    </p:spTree>
    <p:extLst>
      <p:ext uri="{BB962C8B-B14F-4D97-AF65-F5344CB8AC3E}">
        <p14:creationId xmlns:p14="http://schemas.microsoft.com/office/powerpoint/2010/main" xmlns="" val="2776290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Διατύπωση </a:t>
            </a:r>
            <a:r>
              <a:rPr lang="el-GR" b="1" dirty="0" smtClean="0"/>
              <a:t>υποθέσεων</a:t>
            </a:r>
            <a:endParaRPr lang="el-GR" b="1" dirty="0"/>
          </a:p>
        </p:txBody>
      </p:sp>
      <p:sp>
        <p:nvSpPr>
          <p:cNvPr id="3" name="Θέση περιεχομένου 2"/>
          <p:cNvSpPr>
            <a:spLocks noGrp="1"/>
          </p:cNvSpPr>
          <p:nvPr>
            <p:ph idx="1"/>
          </p:nvPr>
        </p:nvSpPr>
        <p:spPr/>
        <p:txBody>
          <a:bodyPr>
            <a:normAutofit fontScale="85000" lnSpcReduction="20000"/>
          </a:bodyPr>
          <a:lstStyle/>
          <a:p>
            <a:r>
              <a:rPr lang="el-GR" dirty="0"/>
              <a:t>Η διατύπωση υποθέσεων γίνεται συνήθως μετά τη βιβλιογραφική επισκόπηση. </a:t>
            </a:r>
            <a:endParaRPr lang="en-US" dirty="0" smtClean="0"/>
          </a:p>
          <a:p>
            <a:r>
              <a:rPr lang="el-GR" dirty="0"/>
              <a:t>Οι υποθέσεις συνήθως είναι τρεις έως επτά, χωρίς να απαγορεύονται αποκλίσεις από αυτό το εύρος. </a:t>
            </a:r>
            <a:endParaRPr lang="en-US" dirty="0" smtClean="0"/>
          </a:p>
          <a:p>
            <a:r>
              <a:rPr lang="el-GR" dirty="0" smtClean="0"/>
              <a:t>Ονομάζονται </a:t>
            </a:r>
            <a:r>
              <a:rPr lang="el-GR" dirty="0"/>
              <a:t>Υπόθεση 1η, Υπόθεση 2</a:t>
            </a:r>
            <a:r>
              <a:rPr lang="el-GR" baseline="30000" dirty="0"/>
              <a:t>η</a:t>
            </a:r>
            <a:r>
              <a:rPr lang="el-GR" dirty="0"/>
              <a:t>, κλπ. </a:t>
            </a:r>
            <a:endParaRPr lang="en-US" dirty="0" smtClean="0"/>
          </a:p>
          <a:p>
            <a:r>
              <a:rPr lang="el-GR" dirty="0" smtClean="0"/>
              <a:t>Τις </a:t>
            </a:r>
            <a:r>
              <a:rPr lang="el-GR" dirty="0"/>
              <a:t>διατυπώνουμε συνήθως με τρόπο καταφατικό. </a:t>
            </a:r>
            <a:endParaRPr lang="en-US" dirty="0" smtClean="0"/>
          </a:p>
          <a:p>
            <a:r>
              <a:rPr lang="el-GR" dirty="0" smtClean="0"/>
              <a:t>Στο </a:t>
            </a:r>
            <a:r>
              <a:rPr lang="el-GR" dirty="0"/>
              <a:t>τέλος της εργασίας μας θα συμπεράνουμε αν οι υποθέσεις επαληθεύονται ή όχι</a:t>
            </a:r>
            <a:r>
              <a:rPr lang="el-GR" dirty="0" smtClean="0"/>
              <a:t>.</a:t>
            </a:r>
            <a:endParaRPr lang="en-US" dirty="0" smtClean="0"/>
          </a:p>
          <a:p>
            <a:r>
              <a:rPr lang="el-GR" dirty="0"/>
              <a:t>Οι υποθέσεις σχετίζονται άμεσα με τη βιβλιογραφία που έχει παρατεθεί και αποτελούν ερωτήματα που πηγάζουν από αυτή και πάντα σε σχέση με την εφαρμογή της συγκεκριμένης έρευνας. </a:t>
            </a:r>
          </a:p>
          <a:p>
            <a:endParaRPr lang="el-GR" dirty="0"/>
          </a:p>
        </p:txBody>
      </p:sp>
    </p:spTree>
    <p:extLst>
      <p:ext uri="{BB962C8B-B14F-4D97-AF65-F5344CB8AC3E}">
        <p14:creationId xmlns:p14="http://schemas.microsoft.com/office/powerpoint/2010/main" xmlns="" val="2838330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Υποθέσεις </a:t>
            </a:r>
            <a:endParaRPr lang="el-GR" b="1" dirty="0"/>
          </a:p>
        </p:txBody>
      </p:sp>
      <p:sp>
        <p:nvSpPr>
          <p:cNvPr id="3" name="Θέση περιεχομένου 2"/>
          <p:cNvSpPr>
            <a:spLocks noGrp="1"/>
          </p:cNvSpPr>
          <p:nvPr>
            <p:ph idx="1"/>
          </p:nvPr>
        </p:nvSpPr>
        <p:spPr/>
        <p:txBody>
          <a:bodyPr>
            <a:normAutofit fontScale="92500" lnSpcReduction="20000"/>
          </a:bodyPr>
          <a:lstStyle/>
          <a:p>
            <a:r>
              <a:rPr lang="el-GR" dirty="0"/>
              <a:t>Οι υποθέσεις δεν πρέπει να συγχέονται με τις υποθέσεις </a:t>
            </a:r>
            <a:r>
              <a:rPr lang="el-GR" dirty="0" smtClean="0"/>
              <a:t>εργασίας</a:t>
            </a:r>
            <a:endParaRPr lang="en-US" dirty="0" smtClean="0"/>
          </a:p>
          <a:p>
            <a:r>
              <a:rPr lang="el-GR" dirty="0"/>
              <a:t>Οι υποθέσεις δεν θα πρέπει επίσης να συγχέονται με τις στατιστικές υποθέσεις</a:t>
            </a:r>
            <a:r>
              <a:rPr lang="el-GR" dirty="0" smtClean="0"/>
              <a:t>.</a:t>
            </a:r>
            <a:endParaRPr lang="en-US" dirty="0" smtClean="0"/>
          </a:p>
          <a:p>
            <a:r>
              <a:rPr lang="el-GR" dirty="0"/>
              <a:t>Οι υποθέσεις παίρνουν τη μορφή σαφώς διατυπωμένων σύντομων προτάσεων και σε πολλές περιπτώσεις θα μπορούσαν να ισοδυναμούν με τις γνωστές στατιστικές υποθέσεις που συνοδεύουν τους ελέγχους υποθέσεων στη στατιστική συμπερασματολογία (μηδενική υπόθεση </a:t>
            </a:r>
            <a:r>
              <a:rPr lang="el-GR" dirty="0" err="1"/>
              <a:t>Ηο</a:t>
            </a:r>
            <a:r>
              <a:rPr lang="el-GR" dirty="0"/>
              <a:t> και εναλλακτική </a:t>
            </a:r>
            <a:r>
              <a:rPr lang="el-GR" dirty="0" err="1"/>
              <a:t>Ηα</a:t>
            </a:r>
            <a:r>
              <a:rPr lang="el-GR" dirty="0"/>
              <a:t>). </a:t>
            </a:r>
            <a:endParaRPr lang="el-GR" dirty="0" smtClean="0"/>
          </a:p>
        </p:txBody>
      </p:sp>
    </p:spTree>
    <p:extLst>
      <p:ext uri="{BB962C8B-B14F-4D97-AF65-F5344CB8AC3E}">
        <p14:creationId xmlns:p14="http://schemas.microsoft.com/office/powerpoint/2010/main" xmlns="" val="4288530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Παραδείγματα </a:t>
            </a:r>
            <a:r>
              <a:rPr lang="el-GR" b="1" dirty="0" smtClean="0"/>
              <a:t>υποθέσεων</a:t>
            </a:r>
            <a:endParaRPr lang="el-GR" b="1" dirty="0"/>
          </a:p>
        </p:txBody>
      </p:sp>
      <p:sp>
        <p:nvSpPr>
          <p:cNvPr id="3" name="Θέση περιεχομένου 2"/>
          <p:cNvSpPr>
            <a:spLocks noGrp="1"/>
          </p:cNvSpPr>
          <p:nvPr>
            <p:ph idx="1"/>
          </p:nvPr>
        </p:nvSpPr>
        <p:spPr/>
        <p:txBody>
          <a:bodyPr>
            <a:normAutofit fontScale="92500" lnSpcReduction="20000"/>
          </a:bodyPr>
          <a:lstStyle/>
          <a:p>
            <a:r>
              <a:rPr lang="el-GR" dirty="0"/>
              <a:t>Υπόθεση 1η: Οι φοιτητές που προσέρχονται στις παραδόσεις γράφουν καλύτερα στις εξετάσεις των μαθημάτων.</a:t>
            </a:r>
          </a:p>
          <a:p>
            <a:r>
              <a:rPr lang="el-GR" dirty="0"/>
              <a:t>Υπόθεση 2η: Η προσέλκυση ξένων επενδυτών ενισχύει την απαλλαγή της εταιρίας από την υπερχρέωση.</a:t>
            </a:r>
          </a:p>
          <a:p>
            <a:r>
              <a:rPr lang="el-GR" dirty="0"/>
              <a:t>Υπόθεση 3η: Η χρήση συμπληρωμάτων διατροφής καθημερινά ενισχύει την άμυνα του οργανισμού.</a:t>
            </a:r>
          </a:p>
          <a:p>
            <a:r>
              <a:rPr lang="el-GR" dirty="0"/>
              <a:t>Υπόθεση 4η: Οι ψηφοφόροι των αστικών περιοχών πριμοδοτούν τα κόμματα της δεξιάς.</a:t>
            </a:r>
          </a:p>
          <a:p>
            <a:endParaRPr lang="el-GR" dirty="0"/>
          </a:p>
        </p:txBody>
      </p:sp>
    </p:spTree>
    <p:extLst>
      <p:ext uri="{BB962C8B-B14F-4D97-AF65-F5344CB8AC3E}">
        <p14:creationId xmlns:p14="http://schemas.microsoft.com/office/powerpoint/2010/main" xmlns="" val="4112387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Μεθοδολογία της </a:t>
            </a:r>
            <a:r>
              <a:rPr lang="el-GR" b="1" dirty="0" smtClean="0"/>
              <a:t>έρευνας</a:t>
            </a:r>
            <a:endParaRPr lang="el-GR" b="1" dirty="0"/>
          </a:p>
        </p:txBody>
      </p:sp>
      <p:sp>
        <p:nvSpPr>
          <p:cNvPr id="3" name="Θέση περιεχομένου 2"/>
          <p:cNvSpPr>
            <a:spLocks noGrp="1"/>
          </p:cNvSpPr>
          <p:nvPr>
            <p:ph idx="1"/>
          </p:nvPr>
        </p:nvSpPr>
        <p:spPr/>
        <p:txBody>
          <a:bodyPr>
            <a:noAutofit/>
          </a:bodyPr>
          <a:lstStyle/>
          <a:p>
            <a:r>
              <a:rPr lang="el-GR" sz="1800" dirty="0" smtClean="0"/>
              <a:t>Αναφέρεται ο </a:t>
            </a:r>
            <a:r>
              <a:rPr lang="el-GR" sz="1800" dirty="0"/>
              <a:t>τρόπος και οι τεχνικές πραγμάτευσης του θέματος της εργασίας. </a:t>
            </a:r>
            <a:endParaRPr lang="el-GR" sz="1800" dirty="0" smtClean="0"/>
          </a:p>
          <a:p>
            <a:r>
              <a:rPr lang="el-GR" sz="1800" dirty="0" smtClean="0"/>
              <a:t>Περιγραφή  </a:t>
            </a:r>
            <a:r>
              <a:rPr lang="el-GR" sz="1800" dirty="0"/>
              <a:t>των μεθόδων συλλογής δεδομένων με κάθε λεπτομέρεια και περιγραφή των ερωτηματολογίων που χρησιμοποιούνται. </a:t>
            </a:r>
            <a:endParaRPr lang="en-US" sz="1800" dirty="0" smtClean="0"/>
          </a:p>
          <a:p>
            <a:r>
              <a:rPr lang="el-GR" sz="1800" dirty="0" smtClean="0"/>
              <a:t>Περιγραφή  </a:t>
            </a:r>
            <a:r>
              <a:rPr lang="el-GR" sz="1800" dirty="0"/>
              <a:t>των στατιστικών ή άλλων τεχνικών ανάλυσης των δεδομένων και αιτιολόγηση της χρήσης </a:t>
            </a:r>
            <a:r>
              <a:rPr lang="el-GR" sz="1800" dirty="0" smtClean="0"/>
              <a:t>τους.</a:t>
            </a:r>
          </a:p>
          <a:p>
            <a:r>
              <a:rPr lang="el-GR" sz="1800" dirty="0" smtClean="0"/>
              <a:t>Είναι </a:t>
            </a:r>
            <a:r>
              <a:rPr lang="el-GR" sz="1800" dirty="0"/>
              <a:t>θεμιτό να αναφέρονται τυχόν δυσκολίες που αντιμετώπισε ο ερευνητής κατά τη συλλογή των δεδομένων καθώς και κάθε λεπτομέρεια που έχει σκοπό να ενημερώσει τον αναγνώστη για τις ειδικές συνθήκες εφαρμογής </a:t>
            </a:r>
            <a:r>
              <a:rPr lang="el-GR" sz="1800" dirty="0" smtClean="0"/>
              <a:t>της.</a:t>
            </a:r>
            <a:endParaRPr lang="el-GR" sz="1800" dirty="0"/>
          </a:p>
          <a:p>
            <a:r>
              <a:rPr lang="el-GR" sz="1800" dirty="0" smtClean="0"/>
              <a:t>Αναφορές σχετικά </a:t>
            </a:r>
            <a:r>
              <a:rPr lang="el-GR" sz="1800" dirty="0"/>
              <a:t>με τη συλλογή των δεδομένων, </a:t>
            </a:r>
            <a:r>
              <a:rPr lang="el-GR" sz="1800" dirty="0" smtClean="0"/>
              <a:t>χρονική </a:t>
            </a:r>
            <a:r>
              <a:rPr lang="el-GR" sz="1800" dirty="0"/>
              <a:t>διάρκεια της έρευνας, </a:t>
            </a:r>
            <a:r>
              <a:rPr lang="el-GR" sz="1800" dirty="0" smtClean="0"/>
              <a:t>τόπο </a:t>
            </a:r>
            <a:r>
              <a:rPr lang="el-GR" sz="1800" dirty="0"/>
              <a:t>ή </a:t>
            </a:r>
            <a:r>
              <a:rPr lang="el-GR" sz="1800" dirty="0" smtClean="0"/>
              <a:t>τη </a:t>
            </a:r>
            <a:r>
              <a:rPr lang="el-GR" sz="1800" dirty="0"/>
              <a:t>γεωγραφική περιοχή στην οποία έγινε και γίνεται αιτιολόγησή τους. </a:t>
            </a:r>
            <a:endParaRPr lang="el-GR" sz="1800" dirty="0" smtClean="0"/>
          </a:p>
          <a:p>
            <a:r>
              <a:rPr lang="el-GR" sz="1800" dirty="0" smtClean="0"/>
              <a:t>Περιγραφή των </a:t>
            </a:r>
            <a:r>
              <a:rPr lang="el-GR" sz="1800" dirty="0"/>
              <a:t>υποκειμένων που συμμετείχαν στην έρευνα. Περιγράφονται και αιτιολογούνται ανάλογα: ο πληθυσμός, το δείγμα, η μέθοδος δειγματοληψίας, το εργαλείο έρευνας που χρησιμοποιήθηκε (όπως, για παράδειγμα, ένα ερωτηματολόγιο</a:t>
            </a:r>
            <a:r>
              <a:rPr lang="el-GR" sz="1800" dirty="0" smtClean="0"/>
              <a:t>).</a:t>
            </a:r>
            <a:endParaRPr lang="el-GR" sz="1800" dirty="0"/>
          </a:p>
          <a:p>
            <a:endParaRPr lang="el-GR" sz="1600" dirty="0"/>
          </a:p>
        </p:txBody>
      </p:sp>
    </p:spTree>
    <p:extLst>
      <p:ext uri="{BB962C8B-B14F-4D97-AF65-F5344CB8AC3E}">
        <p14:creationId xmlns:p14="http://schemas.microsoft.com/office/powerpoint/2010/main" xmlns="" val="2359362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sz="3600" b="1" dirty="0"/>
              <a:t>Ανεξάρτητη και εξαρτημένη </a:t>
            </a:r>
            <a:r>
              <a:rPr lang="el-GR" sz="3600" b="1" dirty="0" smtClean="0"/>
              <a:t>μεταβλητή</a:t>
            </a:r>
            <a:endParaRPr lang="el-GR" sz="3600" b="1" dirty="0"/>
          </a:p>
        </p:txBody>
      </p:sp>
      <p:sp>
        <p:nvSpPr>
          <p:cNvPr id="3" name="Θέση περιεχομένου 2"/>
          <p:cNvSpPr>
            <a:spLocks noGrp="1"/>
          </p:cNvSpPr>
          <p:nvPr>
            <p:ph idx="1"/>
          </p:nvPr>
        </p:nvSpPr>
        <p:spPr/>
        <p:txBody>
          <a:bodyPr>
            <a:normAutofit fontScale="62500" lnSpcReduction="20000"/>
          </a:bodyPr>
          <a:lstStyle/>
          <a:p>
            <a:r>
              <a:rPr lang="el-GR" dirty="0" smtClean="0"/>
              <a:t>Οι εξαρτημένες μεταβλητές διαμορφώνουν </a:t>
            </a:r>
            <a:r>
              <a:rPr lang="el-GR" dirty="0"/>
              <a:t>τις τιμές τους ως αποτέλεσμα της επίδρασης κάποιων παραγόντων που εμείς καλούμαστε να μελετήσουμε. </a:t>
            </a:r>
            <a:endParaRPr lang="el-GR" dirty="0" smtClean="0"/>
          </a:p>
          <a:p>
            <a:r>
              <a:rPr lang="el-GR" dirty="0" smtClean="0"/>
              <a:t>Αυτοί </a:t>
            </a:r>
            <a:r>
              <a:rPr lang="el-GR" dirty="0"/>
              <a:t>οι παράγοντες θεωρούνται αυθύπαρκτοι, με την έννοια ότι δεν χρειάζεται να ανιχνεύσουμε από ποιες μεταβλητές επηρεάζονται, και καλούνται ανεξάρτητες μεταβλητές. </a:t>
            </a:r>
            <a:endParaRPr lang="el-GR" dirty="0" smtClean="0"/>
          </a:p>
          <a:p>
            <a:r>
              <a:rPr lang="el-GR" dirty="0" smtClean="0"/>
              <a:t>Καλούμαστε </a:t>
            </a:r>
            <a:r>
              <a:rPr lang="el-GR" dirty="0"/>
              <a:t>να ελέγξουμε και να διαπιστώσουμε ποιες και με ποιον τρόπο, από τις ανεξάρτητες μεταβλητές που επιλέγουμε, διαμορφώνουν την εξαρτημένη ή τις εξαρτημένες μεταβλητές. </a:t>
            </a:r>
            <a:endParaRPr lang="el-GR" dirty="0" smtClean="0"/>
          </a:p>
          <a:p>
            <a:r>
              <a:rPr lang="el-GR" dirty="0" smtClean="0"/>
              <a:t>Η </a:t>
            </a:r>
            <a:r>
              <a:rPr lang="el-GR" dirty="0"/>
              <a:t>διερεύνηση αυτή γίνεται αφού έχουν οριστεί και έχει περιγραφεί πλήρως πώς μετρούνται οι μεταβλητές. </a:t>
            </a:r>
            <a:endParaRPr lang="el-GR" dirty="0" smtClean="0"/>
          </a:p>
          <a:p>
            <a:r>
              <a:rPr lang="el-GR" dirty="0" smtClean="0"/>
              <a:t>Στη </a:t>
            </a:r>
            <a:r>
              <a:rPr lang="el-GR" dirty="0"/>
              <a:t>συνέχεια, επιλέγεται το κατάλληλο μοντέλο που συνδέει κάθε εξαρτημένη με το σύνολο των ανεξάρτητων μεταβλητών που τη διαμορφώνουν. </a:t>
            </a:r>
            <a:endParaRPr lang="el-GR" dirty="0" smtClean="0"/>
          </a:p>
          <a:p>
            <a:r>
              <a:rPr lang="el-GR" dirty="0" smtClean="0"/>
              <a:t>Όλα </a:t>
            </a:r>
            <a:r>
              <a:rPr lang="el-GR" dirty="0"/>
              <a:t>τα παραπάνω, οι περιγραφές και οι τρόποι υλοποίησης, θα πρέπει να περιγράφονται στο τμήμα της </a:t>
            </a:r>
            <a:r>
              <a:rPr lang="el-GR" dirty="0" smtClean="0"/>
              <a:t>μεθοδολογίας.</a:t>
            </a:r>
            <a:endParaRPr lang="el-GR" dirty="0"/>
          </a:p>
          <a:p>
            <a:endParaRPr lang="el-GR" dirty="0"/>
          </a:p>
        </p:txBody>
      </p:sp>
    </p:spTree>
    <p:extLst>
      <p:ext uri="{BB962C8B-B14F-4D97-AF65-F5344CB8AC3E}">
        <p14:creationId xmlns:p14="http://schemas.microsoft.com/office/powerpoint/2010/main" xmlns="" val="2618032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Πιλοτικές </a:t>
            </a:r>
            <a:r>
              <a:rPr lang="el-GR" b="1" dirty="0" smtClean="0"/>
              <a:t>έρευνες</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smtClean="0"/>
              <a:t>Μικρές </a:t>
            </a:r>
            <a:r>
              <a:rPr lang="el-GR" dirty="0"/>
              <a:t>δοκιμαστικές έρευνες που πραγματοποιούνται πριν από τη διεξαγωγή της κύριας έρευνας. </a:t>
            </a:r>
            <a:endParaRPr lang="el-GR" dirty="0" smtClean="0"/>
          </a:p>
          <a:p>
            <a:r>
              <a:rPr lang="el-GR" dirty="0" smtClean="0"/>
              <a:t>Αν</a:t>
            </a:r>
            <a:r>
              <a:rPr lang="el-GR" dirty="0"/>
              <a:t>, για παράδειγμα, έχει σχεδιαστεί ένα ερωτηματολόγιο και πρόκειται να διανεμηθεί, καλό είναι το ερωτηματολόγιο να δοκιμαστεί πρώτα. Αυτό μπορεί να γίνει αν δοθεί σε ένα δείγμα ευκολίας (</a:t>
            </a:r>
            <a:r>
              <a:rPr lang="el-GR" dirty="0" err="1"/>
              <a:t>convenience</a:t>
            </a:r>
            <a:r>
              <a:rPr lang="el-GR" dirty="0"/>
              <a:t> </a:t>
            </a:r>
            <a:r>
              <a:rPr lang="el-GR" dirty="0" err="1"/>
              <a:t>sample</a:t>
            </a:r>
            <a:r>
              <a:rPr lang="el-GR" dirty="0"/>
              <a:t>) 20 έως 30 περίπου ερωτώμενων για να το συμπληρώσουν. </a:t>
            </a:r>
            <a:endParaRPr lang="el-GR" dirty="0" smtClean="0"/>
          </a:p>
          <a:p>
            <a:r>
              <a:rPr lang="el-GR" dirty="0" smtClean="0"/>
              <a:t>Δεν </a:t>
            </a:r>
            <a:r>
              <a:rPr lang="el-GR" dirty="0"/>
              <a:t>είναι απαραίτητο το δείγμα των 20 έως 30 ατόμων να είναι αυστηρά επιλεγμένο ή επιλεγμένο με κάποια δειγματοληπτική μέθοδο με πιθανότητα. </a:t>
            </a:r>
            <a:endParaRPr lang="el-GR" dirty="0" smtClean="0"/>
          </a:p>
          <a:p>
            <a:r>
              <a:rPr lang="el-GR" dirty="0" smtClean="0"/>
              <a:t>Από </a:t>
            </a:r>
            <a:r>
              <a:rPr lang="el-GR" dirty="0"/>
              <a:t>τις απαντήσεις των ατόμων αυτών μπορούν να συλλεχθούν πολύτιμες πληροφορίες: θα φανούν τα σημεία που δεν είναι κατανοητά από τους ερωτώμενους, θα γίνουν διορθώσεις και επεκτάσεις ερωτήσεων, θα γίνει μια πρώτη εκτίμηση του συνολικού χρόνου που χρειάζεται για να απαντηθεί το ερωτηματολόγιο, θα ελεγχθεί το ερωτηματολόγιο ως προς την αξιοπιστία και ίσως και ως προς την </a:t>
            </a:r>
            <a:r>
              <a:rPr lang="el-GR" dirty="0" smtClean="0"/>
              <a:t>εγκυρότητα</a:t>
            </a:r>
            <a:endParaRPr lang="el-GR" dirty="0"/>
          </a:p>
        </p:txBody>
      </p:sp>
    </p:spTree>
    <p:extLst>
      <p:ext uri="{BB962C8B-B14F-4D97-AF65-F5344CB8AC3E}">
        <p14:creationId xmlns:p14="http://schemas.microsoft.com/office/powerpoint/2010/main" xmlns="" val="3905328241"/>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640</Words>
  <Application>Microsoft Office PowerPoint</Application>
  <PresentationFormat>Προβολή στην οθόνη (4:3)</PresentationFormat>
  <Paragraphs>43</Paragraphs>
  <Slides>9</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9</vt:i4>
      </vt:variant>
    </vt:vector>
  </HeadingPairs>
  <TitlesOfParts>
    <vt:vector size="10" baseType="lpstr">
      <vt:lpstr>Θέμα του Office</vt:lpstr>
      <vt:lpstr>   Πώς γίνεται  μια επιστημονική εργασία;  Επιστημονική έρευνα και συγγραφή εργασιών   2η έκδοση     Κώστας Ζαφειρόπουλος</vt:lpstr>
      <vt:lpstr>Κεφάλαιο 12</vt:lpstr>
      <vt:lpstr>Περιεχόμενα</vt:lpstr>
      <vt:lpstr>Διατύπωση υποθέσεων</vt:lpstr>
      <vt:lpstr>Υποθέσεις </vt:lpstr>
      <vt:lpstr>Παραδείγματα υποθέσεων</vt:lpstr>
      <vt:lpstr>Μεθοδολογία της έρευνας</vt:lpstr>
      <vt:lpstr>Ανεξάρτητη και εξαρτημένη μεταβλητή</vt:lpstr>
      <vt:lpstr>Πιλοτικές έρευνες</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k</dc:creator>
  <cp:lastModifiedBy>xaris</cp:lastModifiedBy>
  <cp:revision>19</cp:revision>
  <dcterms:created xsi:type="dcterms:W3CDTF">2015-09-23T14:55:20Z</dcterms:created>
  <dcterms:modified xsi:type="dcterms:W3CDTF">2015-09-30T11:18:09Z</dcterms:modified>
</cp:coreProperties>
</file>