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69" r:id="rId2"/>
    <p:sldId id="268" r:id="rId3"/>
    <p:sldId id="257" r:id="rId4"/>
    <p:sldId id="258" r:id="rId5"/>
    <p:sldId id="259" r:id="rId6"/>
    <p:sldId id="260" r:id="rId7"/>
    <p:sldId id="261" r:id="rId8"/>
    <p:sldId id="262" r:id="rId9"/>
    <p:sldId id="263" r:id="rId10"/>
    <p:sldId id="264" r:id="rId11"/>
    <p:sldId id="265" r:id="rId12"/>
    <p:sldId id="266" r:id="rId13"/>
  </p:sldIdLst>
  <p:sldSz cx="9144000" cy="6858000" type="screen4x3"/>
  <p:notesSz cx="6858000" cy="9144000"/>
  <p:defaultText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31" autoAdjust="0"/>
    <p:restoredTop sz="94658" autoAdjust="0"/>
  </p:normalViewPr>
  <p:slideViewPr>
    <p:cSldViewPr>
      <p:cViewPr varScale="1">
        <p:scale>
          <a:sx n="83" d="100"/>
          <a:sy n="83" d="100"/>
        </p:scale>
        <p:origin x="-78" y="-270"/>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Διαφάνεια τίτλου">
    <p:spTree>
      <p:nvGrpSpPr>
        <p:cNvPr id="1" name=""/>
        <p:cNvGrpSpPr/>
        <p:nvPr/>
      </p:nvGrpSpPr>
      <p:grpSpPr>
        <a:xfrm>
          <a:off x="0" y="0"/>
          <a:ext cx="0" cy="0"/>
          <a:chOff x="0" y="0"/>
          <a:chExt cx="0" cy="0"/>
        </a:xfrm>
      </p:grpSpPr>
      <p:sp>
        <p:nvSpPr>
          <p:cNvPr id="2" name="Τίτλος 1"/>
          <p:cNvSpPr>
            <a:spLocks noGrp="1"/>
          </p:cNvSpPr>
          <p:nvPr>
            <p:ph type="ctrTitle"/>
          </p:nvPr>
        </p:nvSpPr>
        <p:spPr>
          <a:xfrm>
            <a:off x="685800" y="2130425"/>
            <a:ext cx="7772400" cy="1470025"/>
          </a:xfrm>
        </p:spPr>
        <p:txBody>
          <a:bodyPr/>
          <a:lstStyle/>
          <a:p>
            <a:r>
              <a:rPr lang="el-GR" smtClean="0"/>
              <a:t>Στυλ κύριου τίτλου</a:t>
            </a:r>
            <a:endParaRPr lang="el-GR"/>
          </a:p>
        </p:txBody>
      </p:sp>
      <p:sp>
        <p:nvSpPr>
          <p:cNvPr id="3" name="Υπότιτλος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l-GR" smtClean="0"/>
              <a:t>Στυλ κύριου υπότιτλου</a:t>
            </a:r>
            <a:endParaRPr lang="el-GR"/>
          </a:p>
        </p:txBody>
      </p:sp>
      <p:sp>
        <p:nvSpPr>
          <p:cNvPr id="4" name="Θέση ημερομηνίας 3"/>
          <p:cNvSpPr>
            <a:spLocks noGrp="1"/>
          </p:cNvSpPr>
          <p:nvPr>
            <p:ph type="dt" sz="half" idx="10"/>
          </p:nvPr>
        </p:nvSpPr>
        <p:spPr/>
        <p:txBody>
          <a:bodyPr/>
          <a:lstStyle/>
          <a:p>
            <a:fld id="{1991BB77-81AA-445B-A5F2-840DC616DCD9}" type="datetimeFigureOut">
              <a:rPr lang="el-GR" smtClean="0"/>
              <a:pPr/>
              <a:t>30/9/2015</a:t>
            </a:fld>
            <a:endParaRPr lang="el-GR"/>
          </a:p>
        </p:txBody>
      </p:sp>
      <p:sp>
        <p:nvSpPr>
          <p:cNvPr id="5" name="Θέση υποσέλιδου 4"/>
          <p:cNvSpPr>
            <a:spLocks noGrp="1"/>
          </p:cNvSpPr>
          <p:nvPr>
            <p:ph type="ftr" sz="quarter" idx="11"/>
          </p:nvPr>
        </p:nvSpPr>
        <p:spPr/>
        <p:txBody>
          <a:bodyPr/>
          <a:lstStyle/>
          <a:p>
            <a:endParaRPr lang="el-GR"/>
          </a:p>
        </p:txBody>
      </p:sp>
      <p:sp>
        <p:nvSpPr>
          <p:cNvPr id="6" name="Θέση αριθμού διαφάνειας 5"/>
          <p:cNvSpPr>
            <a:spLocks noGrp="1"/>
          </p:cNvSpPr>
          <p:nvPr>
            <p:ph type="sldNum" sz="quarter" idx="12"/>
          </p:nvPr>
        </p:nvSpPr>
        <p:spPr/>
        <p:txBody>
          <a:bodyPr/>
          <a:lstStyle/>
          <a:p>
            <a:fld id="{1826C07B-8A53-4497-B71E-6A46D81B2D00}" type="slidenum">
              <a:rPr lang="el-GR" smtClean="0"/>
              <a:pPr/>
              <a:t>‹#›</a:t>
            </a:fld>
            <a:endParaRPr lang="el-GR"/>
          </a:p>
        </p:txBody>
      </p:sp>
    </p:spTree>
    <p:extLst>
      <p:ext uri="{BB962C8B-B14F-4D97-AF65-F5344CB8AC3E}">
        <p14:creationId xmlns:p14="http://schemas.microsoft.com/office/powerpoint/2010/main" xmlns="" val="392198585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Τίτλος και Κατακόρυφο κείμενο">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smtClean="0"/>
              <a:t>Στυλ κύριου τίτλου</a:t>
            </a:r>
            <a:endParaRPr lang="el-GR"/>
          </a:p>
        </p:txBody>
      </p:sp>
      <p:sp>
        <p:nvSpPr>
          <p:cNvPr id="3" name="Θέση κατακόρυφου κειμένου 2"/>
          <p:cNvSpPr>
            <a:spLocks noGrp="1"/>
          </p:cNvSpPr>
          <p:nvPr>
            <p:ph type="body" orient="vert" idx="1"/>
          </p:nvPr>
        </p:nvSpPr>
        <p:spPr/>
        <p:txBody>
          <a:bodyPr vert="eaVert"/>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Θέση ημερομηνίας 3"/>
          <p:cNvSpPr>
            <a:spLocks noGrp="1"/>
          </p:cNvSpPr>
          <p:nvPr>
            <p:ph type="dt" sz="half" idx="10"/>
          </p:nvPr>
        </p:nvSpPr>
        <p:spPr/>
        <p:txBody>
          <a:bodyPr/>
          <a:lstStyle/>
          <a:p>
            <a:fld id="{1991BB77-81AA-445B-A5F2-840DC616DCD9}" type="datetimeFigureOut">
              <a:rPr lang="el-GR" smtClean="0"/>
              <a:pPr/>
              <a:t>30/9/2015</a:t>
            </a:fld>
            <a:endParaRPr lang="el-GR"/>
          </a:p>
        </p:txBody>
      </p:sp>
      <p:sp>
        <p:nvSpPr>
          <p:cNvPr id="5" name="Θέση υποσέλιδου 4"/>
          <p:cNvSpPr>
            <a:spLocks noGrp="1"/>
          </p:cNvSpPr>
          <p:nvPr>
            <p:ph type="ftr" sz="quarter" idx="11"/>
          </p:nvPr>
        </p:nvSpPr>
        <p:spPr/>
        <p:txBody>
          <a:bodyPr/>
          <a:lstStyle/>
          <a:p>
            <a:endParaRPr lang="el-GR"/>
          </a:p>
        </p:txBody>
      </p:sp>
      <p:sp>
        <p:nvSpPr>
          <p:cNvPr id="6" name="Θέση αριθμού διαφάνειας 5"/>
          <p:cNvSpPr>
            <a:spLocks noGrp="1"/>
          </p:cNvSpPr>
          <p:nvPr>
            <p:ph type="sldNum" sz="quarter" idx="12"/>
          </p:nvPr>
        </p:nvSpPr>
        <p:spPr/>
        <p:txBody>
          <a:bodyPr/>
          <a:lstStyle/>
          <a:p>
            <a:fld id="{1826C07B-8A53-4497-B71E-6A46D81B2D00}" type="slidenum">
              <a:rPr lang="el-GR" smtClean="0"/>
              <a:pPr/>
              <a:t>‹#›</a:t>
            </a:fld>
            <a:endParaRPr lang="el-GR"/>
          </a:p>
        </p:txBody>
      </p:sp>
    </p:spTree>
    <p:extLst>
      <p:ext uri="{BB962C8B-B14F-4D97-AF65-F5344CB8AC3E}">
        <p14:creationId xmlns:p14="http://schemas.microsoft.com/office/powerpoint/2010/main" xmlns="" val="413029953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Κατακόρυφος τίτλος και Κείμενο">
    <p:spTree>
      <p:nvGrpSpPr>
        <p:cNvPr id="1" name=""/>
        <p:cNvGrpSpPr/>
        <p:nvPr/>
      </p:nvGrpSpPr>
      <p:grpSpPr>
        <a:xfrm>
          <a:off x="0" y="0"/>
          <a:ext cx="0" cy="0"/>
          <a:chOff x="0" y="0"/>
          <a:chExt cx="0" cy="0"/>
        </a:xfrm>
      </p:grpSpPr>
      <p:sp>
        <p:nvSpPr>
          <p:cNvPr id="2" name="Κατακόρυφος τίτλος 1"/>
          <p:cNvSpPr>
            <a:spLocks noGrp="1"/>
          </p:cNvSpPr>
          <p:nvPr>
            <p:ph type="title" orient="vert"/>
          </p:nvPr>
        </p:nvSpPr>
        <p:spPr>
          <a:xfrm>
            <a:off x="6629400" y="274638"/>
            <a:ext cx="2057400" cy="5851525"/>
          </a:xfrm>
        </p:spPr>
        <p:txBody>
          <a:bodyPr vert="eaVert"/>
          <a:lstStyle/>
          <a:p>
            <a:r>
              <a:rPr lang="el-GR" smtClean="0"/>
              <a:t>Στυλ κύριου τίτλου</a:t>
            </a:r>
            <a:endParaRPr lang="el-GR"/>
          </a:p>
        </p:txBody>
      </p:sp>
      <p:sp>
        <p:nvSpPr>
          <p:cNvPr id="3" name="Θέση κατακόρυφου κειμένου 2"/>
          <p:cNvSpPr>
            <a:spLocks noGrp="1"/>
          </p:cNvSpPr>
          <p:nvPr>
            <p:ph type="body" orient="vert" idx="1"/>
          </p:nvPr>
        </p:nvSpPr>
        <p:spPr>
          <a:xfrm>
            <a:off x="457200" y="274638"/>
            <a:ext cx="6019800" cy="5851525"/>
          </a:xfrm>
        </p:spPr>
        <p:txBody>
          <a:bodyPr vert="eaVert"/>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Θέση ημερομηνίας 3"/>
          <p:cNvSpPr>
            <a:spLocks noGrp="1"/>
          </p:cNvSpPr>
          <p:nvPr>
            <p:ph type="dt" sz="half" idx="10"/>
          </p:nvPr>
        </p:nvSpPr>
        <p:spPr/>
        <p:txBody>
          <a:bodyPr/>
          <a:lstStyle/>
          <a:p>
            <a:fld id="{1991BB77-81AA-445B-A5F2-840DC616DCD9}" type="datetimeFigureOut">
              <a:rPr lang="el-GR" smtClean="0"/>
              <a:pPr/>
              <a:t>30/9/2015</a:t>
            </a:fld>
            <a:endParaRPr lang="el-GR"/>
          </a:p>
        </p:txBody>
      </p:sp>
      <p:sp>
        <p:nvSpPr>
          <p:cNvPr id="5" name="Θέση υποσέλιδου 4"/>
          <p:cNvSpPr>
            <a:spLocks noGrp="1"/>
          </p:cNvSpPr>
          <p:nvPr>
            <p:ph type="ftr" sz="quarter" idx="11"/>
          </p:nvPr>
        </p:nvSpPr>
        <p:spPr/>
        <p:txBody>
          <a:bodyPr/>
          <a:lstStyle/>
          <a:p>
            <a:endParaRPr lang="el-GR"/>
          </a:p>
        </p:txBody>
      </p:sp>
      <p:sp>
        <p:nvSpPr>
          <p:cNvPr id="6" name="Θέση αριθμού διαφάνειας 5"/>
          <p:cNvSpPr>
            <a:spLocks noGrp="1"/>
          </p:cNvSpPr>
          <p:nvPr>
            <p:ph type="sldNum" sz="quarter" idx="12"/>
          </p:nvPr>
        </p:nvSpPr>
        <p:spPr/>
        <p:txBody>
          <a:bodyPr/>
          <a:lstStyle/>
          <a:p>
            <a:fld id="{1826C07B-8A53-4497-B71E-6A46D81B2D00}" type="slidenum">
              <a:rPr lang="el-GR" smtClean="0"/>
              <a:pPr/>
              <a:t>‹#›</a:t>
            </a:fld>
            <a:endParaRPr lang="el-GR"/>
          </a:p>
        </p:txBody>
      </p:sp>
    </p:spTree>
    <p:extLst>
      <p:ext uri="{BB962C8B-B14F-4D97-AF65-F5344CB8AC3E}">
        <p14:creationId xmlns:p14="http://schemas.microsoft.com/office/powerpoint/2010/main" xmlns="" val="200943785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Τίτλος και Περιεχόμενο">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smtClean="0"/>
              <a:t>Στυλ κύριου τίτλου</a:t>
            </a:r>
            <a:endParaRPr lang="el-GR"/>
          </a:p>
        </p:txBody>
      </p:sp>
      <p:sp>
        <p:nvSpPr>
          <p:cNvPr id="3" name="Θέση περιεχομένου 2"/>
          <p:cNvSpPr>
            <a:spLocks noGrp="1"/>
          </p:cNvSpPr>
          <p:nvPr>
            <p:ph idx="1"/>
          </p:nvPr>
        </p:nvSpPr>
        <p:spPr/>
        <p:txBody>
          <a:body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Θέση ημερομηνίας 3"/>
          <p:cNvSpPr>
            <a:spLocks noGrp="1"/>
          </p:cNvSpPr>
          <p:nvPr>
            <p:ph type="dt" sz="half" idx="10"/>
          </p:nvPr>
        </p:nvSpPr>
        <p:spPr/>
        <p:txBody>
          <a:bodyPr/>
          <a:lstStyle/>
          <a:p>
            <a:fld id="{1991BB77-81AA-445B-A5F2-840DC616DCD9}" type="datetimeFigureOut">
              <a:rPr lang="el-GR" smtClean="0"/>
              <a:pPr/>
              <a:t>30/9/2015</a:t>
            </a:fld>
            <a:endParaRPr lang="el-GR"/>
          </a:p>
        </p:txBody>
      </p:sp>
      <p:sp>
        <p:nvSpPr>
          <p:cNvPr id="5" name="Θέση υποσέλιδου 4"/>
          <p:cNvSpPr>
            <a:spLocks noGrp="1"/>
          </p:cNvSpPr>
          <p:nvPr>
            <p:ph type="ftr" sz="quarter" idx="11"/>
          </p:nvPr>
        </p:nvSpPr>
        <p:spPr/>
        <p:txBody>
          <a:bodyPr/>
          <a:lstStyle/>
          <a:p>
            <a:endParaRPr lang="el-GR"/>
          </a:p>
        </p:txBody>
      </p:sp>
      <p:sp>
        <p:nvSpPr>
          <p:cNvPr id="6" name="Θέση αριθμού διαφάνειας 5"/>
          <p:cNvSpPr>
            <a:spLocks noGrp="1"/>
          </p:cNvSpPr>
          <p:nvPr>
            <p:ph type="sldNum" sz="quarter" idx="12"/>
          </p:nvPr>
        </p:nvSpPr>
        <p:spPr/>
        <p:txBody>
          <a:bodyPr/>
          <a:lstStyle/>
          <a:p>
            <a:fld id="{1826C07B-8A53-4497-B71E-6A46D81B2D00}" type="slidenum">
              <a:rPr lang="el-GR" smtClean="0"/>
              <a:pPr/>
              <a:t>‹#›</a:t>
            </a:fld>
            <a:endParaRPr lang="el-GR"/>
          </a:p>
        </p:txBody>
      </p:sp>
    </p:spTree>
    <p:extLst>
      <p:ext uri="{BB962C8B-B14F-4D97-AF65-F5344CB8AC3E}">
        <p14:creationId xmlns:p14="http://schemas.microsoft.com/office/powerpoint/2010/main" xmlns="" val="410379441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Κεφαλίδα ενότητας">
    <p:spTree>
      <p:nvGrpSpPr>
        <p:cNvPr id="1" name=""/>
        <p:cNvGrpSpPr/>
        <p:nvPr/>
      </p:nvGrpSpPr>
      <p:grpSpPr>
        <a:xfrm>
          <a:off x="0" y="0"/>
          <a:ext cx="0" cy="0"/>
          <a:chOff x="0" y="0"/>
          <a:chExt cx="0" cy="0"/>
        </a:xfrm>
      </p:grpSpPr>
      <p:sp>
        <p:nvSpPr>
          <p:cNvPr id="2" name="Τίτλος 1"/>
          <p:cNvSpPr>
            <a:spLocks noGrp="1"/>
          </p:cNvSpPr>
          <p:nvPr>
            <p:ph type="title"/>
          </p:nvPr>
        </p:nvSpPr>
        <p:spPr>
          <a:xfrm>
            <a:off x="722313" y="4406900"/>
            <a:ext cx="7772400" cy="1362075"/>
          </a:xfrm>
        </p:spPr>
        <p:txBody>
          <a:bodyPr anchor="t"/>
          <a:lstStyle>
            <a:lvl1pPr algn="l">
              <a:defRPr sz="4000" b="1" cap="all"/>
            </a:lvl1pPr>
          </a:lstStyle>
          <a:p>
            <a:r>
              <a:rPr lang="el-GR" smtClean="0"/>
              <a:t>Στυλ κύριου τίτλου</a:t>
            </a:r>
            <a:endParaRPr lang="el-GR"/>
          </a:p>
        </p:txBody>
      </p:sp>
      <p:sp>
        <p:nvSpPr>
          <p:cNvPr id="3" name="Θέση κειμένου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l-GR" smtClean="0"/>
              <a:t>Στυλ υποδείγματος κειμένου</a:t>
            </a:r>
          </a:p>
        </p:txBody>
      </p:sp>
      <p:sp>
        <p:nvSpPr>
          <p:cNvPr id="4" name="Θέση ημερομηνίας 3"/>
          <p:cNvSpPr>
            <a:spLocks noGrp="1"/>
          </p:cNvSpPr>
          <p:nvPr>
            <p:ph type="dt" sz="half" idx="10"/>
          </p:nvPr>
        </p:nvSpPr>
        <p:spPr/>
        <p:txBody>
          <a:bodyPr/>
          <a:lstStyle/>
          <a:p>
            <a:fld id="{1991BB77-81AA-445B-A5F2-840DC616DCD9}" type="datetimeFigureOut">
              <a:rPr lang="el-GR" smtClean="0"/>
              <a:pPr/>
              <a:t>30/9/2015</a:t>
            </a:fld>
            <a:endParaRPr lang="el-GR"/>
          </a:p>
        </p:txBody>
      </p:sp>
      <p:sp>
        <p:nvSpPr>
          <p:cNvPr id="5" name="Θέση υποσέλιδου 4"/>
          <p:cNvSpPr>
            <a:spLocks noGrp="1"/>
          </p:cNvSpPr>
          <p:nvPr>
            <p:ph type="ftr" sz="quarter" idx="11"/>
          </p:nvPr>
        </p:nvSpPr>
        <p:spPr/>
        <p:txBody>
          <a:bodyPr/>
          <a:lstStyle/>
          <a:p>
            <a:endParaRPr lang="el-GR"/>
          </a:p>
        </p:txBody>
      </p:sp>
      <p:sp>
        <p:nvSpPr>
          <p:cNvPr id="6" name="Θέση αριθμού διαφάνειας 5"/>
          <p:cNvSpPr>
            <a:spLocks noGrp="1"/>
          </p:cNvSpPr>
          <p:nvPr>
            <p:ph type="sldNum" sz="quarter" idx="12"/>
          </p:nvPr>
        </p:nvSpPr>
        <p:spPr/>
        <p:txBody>
          <a:bodyPr/>
          <a:lstStyle/>
          <a:p>
            <a:fld id="{1826C07B-8A53-4497-B71E-6A46D81B2D00}" type="slidenum">
              <a:rPr lang="el-GR" smtClean="0"/>
              <a:pPr/>
              <a:t>‹#›</a:t>
            </a:fld>
            <a:endParaRPr lang="el-GR"/>
          </a:p>
        </p:txBody>
      </p:sp>
    </p:spTree>
    <p:extLst>
      <p:ext uri="{BB962C8B-B14F-4D97-AF65-F5344CB8AC3E}">
        <p14:creationId xmlns:p14="http://schemas.microsoft.com/office/powerpoint/2010/main" xmlns="" val="270904534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Δύο περιεχόμενα">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smtClean="0"/>
              <a:t>Στυλ κύριου τίτλου</a:t>
            </a:r>
            <a:endParaRPr lang="el-GR"/>
          </a:p>
        </p:txBody>
      </p:sp>
      <p:sp>
        <p:nvSpPr>
          <p:cNvPr id="3" name="Θέση περιεχομένου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Θέση περιεχομένου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5" name="Θέση ημερομηνίας 4"/>
          <p:cNvSpPr>
            <a:spLocks noGrp="1"/>
          </p:cNvSpPr>
          <p:nvPr>
            <p:ph type="dt" sz="half" idx="10"/>
          </p:nvPr>
        </p:nvSpPr>
        <p:spPr/>
        <p:txBody>
          <a:bodyPr/>
          <a:lstStyle/>
          <a:p>
            <a:fld id="{1991BB77-81AA-445B-A5F2-840DC616DCD9}" type="datetimeFigureOut">
              <a:rPr lang="el-GR" smtClean="0"/>
              <a:pPr/>
              <a:t>30/9/2015</a:t>
            </a:fld>
            <a:endParaRPr lang="el-GR"/>
          </a:p>
        </p:txBody>
      </p:sp>
      <p:sp>
        <p:nvSpPr>
          <p:cNvPr id="6" name="Θέση υποσέλιδου 5"/>
          <p:cNvSpPr>
            <a:spLocks noGrp="1"/>
          </p:cNvSpPr>
          <p:nvPr>
            <p:ph type="ftr" sz="quarter" idx="11"/>
          </p:nvPr>
        </p:nvSpPr>
        <p:spPr/>
        <p:txBody>
          <a:bodyPr/>
          <a:lstStyle/>
          <a:p>
            <a:endParaRPr lang="el-GR"/>
          </a:p>
        </p:txBody>
      </p:sp>
      <p:sp>
        <p:nvSpPr>
          <p:cNvPr id="7" name="Θέση αριθμού διαφάνειας 6"/>
          <p:cNvSpPr>
            <a:spLocks noGrp="1"/>
          </p:cNvSpPr>
          <p:nvPr>
            <p:ph type="sldNum" sz="quarter" idx="12"/>
          </p:nvPr>
        </p:nvSpPr>
        <p:spPr/>
        <p:txBody>
          <a:bodyPr/>
          <a:lstStyle/>
          <a:p>
            <a:fld id="{1826C07B-8A53-4497-B71E-6A46D81B2D00}" type="slidenum">
              <a:rPr lang="el-GR" smtClean="0"/>
              <a:pPr/>
              <a:t>‹#›</a:t>
            </a:fld>
            <a:endParaRPr lang="el-GR"/>
          </a:p>
        </p:txBody>
      </p:sp>
    </p:spTree>
    <p:extLst>
      <p:ext uri="{BB962C8B-B14F-4D97-AF65-F5344CB8AC3E}">
        <p14:creationId xmlns:p14="http://schemas.microsoft.com/office/powerpoint/2010/main" xmlns="" val="239929408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Σύγκριση">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lvl1pPr>
              <a:defRPr/>
            </a:lvl1pPr>
          </a:lstStyle>
          <a:p>
            <a:r>
              <a:rPr lang="el-GR" smtClean="0"/>
              <a:t>Στυλ κύριου τίτλου</a:t>
            </a:r>
            <a:endParaRPr lang="el-GR"/>
          </a:p>
        </p:txBody>
      </p:sp>
      <p:sp>
        <p:nvSpPr>
          <p:cNvPr id="3" name="Θέση κειμένου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smtClean="0"/>
              <a:t>Στυλ υποδείγματος κειμένου</a:t>
            </a:r>
          </a:p>
        </p:txBody>
      </p:sp>
      <p:sp>
        <p:nvSpPr>
          <p:cNvPr id="4" name="Θέση περιεχομένου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5" name="Θέση κειμένου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smtClean="0"/>
              <a:t>Στυλ υποδείγματος κειμένου</a:t>
            </a:r>
          </a:p>
        </p:txBody>
      </p:sp>
      <p:sp>
        <p:nvSpPr>
          <p:cNvPr id="6" name="Θέση περιεχομένου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7" name="Θέση ημερομηνίας 6"/>
          <p:cNvSpPr>
            <a:spLocks noGrp="1"/>
          </p:cNvSpPr>
          <p:nvPr>
            <p:ph type="dt" sz="half" idx="10"/>
          </p:nvPr>
        </p:nvSpPr>
        <p:spPr/>
        <p:txBody>
          <a:bodyPr/>
          <a:lstStyle/>
          <a:p>
            <a:fld id="{1991BB77-81AA-445B-A5F2-840DC616DCD9}" type="datetimeFigureOut">
              <a:rPr lang="el-GR" smtClean="0"/>
              <a:pPr/>
              <a:t>30/9/2015</a:t>
            </a:fld>
            <a:endParaRPr lang="el-GR"/>
          </a:p>
        </p:txBody>
      </p:sp>
      <p:sp>
        <p:nvSpPr>
          <p:cNvPr id="8" name="Θέση υποσέλιδου 7"/>
          <p:cNvSpPr>
            <a:spLocks noGrp="1"/>
          </p:cNvSpPr>
          <p:nvPr>
            <p:ph type="ftr" sz="quarter" idx="11"/>
          </p:nvPr>
        </p:nvSpPr>
        <p:spPr/>
        <p:txBody>
          <a:bodyPr/>
          <a:lstStyle/>
          <a:p>
            <a:endParaRPr lang="el-GR"/>
          </a:p>
        </p:txBody>
      </p:sp>
      <p:sp>
        <p:nvSpPr>
          <p:cNvPr id="9" name="Θέση αριθμού διαφάνειας 8"/>
          <p:cNvSpPr>
            <a:spLocks noGrp="1"/>
          </p:cNvSpPr>
          <p:nvPr>
            <p:ph type="sldNum" sz="quarter" idx="12"/>
          </p:nvPr>
        </p:nvSpPr>
        <p:spPr/>
        <p:txBody>
          <a:bodyPr/>
          <a:lstStyle/>
          <a:p>
            <a:fld id="{1826C07B-8A53-4497-B71E-6A46D81B2D00}" type="slidenum">
              <a:rPr lang="el-GR" smtClean="0"/>
              <a:pPr/>
              <a:t>‹#›</a:t>
            </a:fld>
            <a:endParaRPr lang="el-GR"/>
          </a:p>
        </p:txBody>
      </p:sp>
    </p:spTree>
    <p:extLst>
      <p:ext uri="{BB962C8B-B14F-4D97-AF65-F5344CB8AC3E}">
        <p14:creationId xmlns:p14="http://schemas.microsoft.com/office/powerpoint/2010/main" xmlns="" val="387490720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Μόνο τίτλος">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smtClean="0"/>
              <a:t>Στυλ κύριου τίτλου</a:t>
            </a:r>
            <a:endParaRPr lang="el-GR"/>
          </a:p>
        </p:txBody>
      </p:sp>
      <p:sp>
        <p:nvSpPr>
          <p:cNvPr id="3" name="Θέση ημερομηνίας 2"/>
          <p:cNvSpPr>
            <a:spLocks noGrp="1"/>
          </p:cNvSpPr>
          <p:nvPr>
            <p:ph type="dt" sz="half" idx="10"/>
          </p:nvPr>
        </p:nvSpPr>
        <p:spPr/>
        <p:txBody>
          <a:bodyPr/>
          <a:lstStyle/>
          <a:p>
            <a:fld id="{1991BB77-81AA-445B-A5F2-840DC616DCD9}" type="datetimeFigureOut">
              <a:rPr lang="el-GR" smtClean="0"/>
              <a:pPr/>
              <a:t>30/9/2015</a:t>
            </a:fld>
            <a:endParaRPr lang="el-GR"/>
          </a:p>
        </p:txBody>
      </p:sp>
      <p:sp>
        <p:nvSpPr>
          <p:cNvPr id="4" name="Θέση υποσέλιδου 3"/>
          <p:cNvSpPr>
            <a:spLocks noGrp="1"/>
          </p:cNvSpPr>
          <p:nvPr>
            <p:ph type="ftr" sz="quarter" idx="11"/>
          </p:nvPr>
        </p:nvSpPr>
        <p:spPr/>
        <p:txBody>
          <a:bodyPr/>
          <a:lstStyle/>
          <a:p>
            <a:endParaRPr lang="el-GR"/>
          </a:p>
        </p:txBody>
      </p:sp>
      <p:sp>
        <p:nvSpPr>
          <p:cNvPr id="5" name="Θέση αριθμού διαφάνειας 4"/>
          <p:cNvSpPr>
            <a:spLocks noGrp="1"/>
          </p:cNvSpPr>
          <p:nvPr>
            <p:ph type="sldNum" sz="quarter" idx="12"/>
          </p:nvPr>
        </p:nvSpPr>
        <p:spPr/>
        <p:txBody>
          <a:bodyPr/>
          <a:lstStyle/>
          <a:p>
            <a:fld id="{1826C07B-8A53-4497-B71E-6A46D81B2D00}" type="slidenum">
              <a:rPr lang="el-GR" smtClean="0"/>
              <a:pPr/>
              <a:t>‹#›</a:t>
            </a:fld>
            <a:endParaRPr lang="el-GR"/>
          </a:p>
        </p:txBody>
      </p:sp>
    </p:spTree>
    <p:extLst>
      <p:ext uri="{BB962C8B-B14F-4D97-AF65-F5344CB8AC3E}">
        <p14:creationId xmlns:p14="http://schemas.microsoft.com/office/powerpoint/2010/main" xmlns="" val="13132826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Κενή">
    <p:spTree>
      <p:nvGrpSpPr>
        <p:cNvPr id="1" name=""/>
        <p:cNvGrpSpPr/>
        <p:nvPr/>
      </p:nvGrpSpPr>
      <p:grpSpPr>
        <a:xfrm>
          <a:off x="0" y="0"/>
          <a:ext cx="0" cy="0"/>
          <a:chOff x="0" y="0"/>
          <a:chExt cx="0" cy="0"/>
        </a:xfrm>
      </p:grpSpPr>
      <p:sp>
        <p:nvSpPr>
          <p:cNvPr id="2" name="Θέση ημερομηνίας 1"/>
          <p:cNvSpPr>
            <a:spLocks noGrp="1"/>
          </p:cNvSpPr>
          <p:nvPr>
            <p:ph type="dt" sz="half" idx="10"/>
          </p:nvPr>
        </p:nvSpPr>
        <p:spPr/>
        <p:txBody>
          <a:bodyPr/>
          <a:lstStyle/>
          <a:p>
            <a:fld id="{1991BB77-81AA-445B-A5F2-840DC616DCD9}" type="datetimeFigureOut">
              <a:rPr lang="el-GR" smtClean="0"/>
              <a:pPr/>
              <a:t>30/9/2015</a:t>
            </a:fld>
            <a:endParaRPr lang="el-GR"/>
          </a:p>
        </p:txBody>
      </p:sp>
      <p:sp>
        <p:nvSpPr>
          <p:cNvPr id="3" name="Θέση υποσέλιδου 2"/>
          <p:cNvSpPr>
            <a:spLocks noGrp="1"/>
          </p:cNvSpPr>
          <p:nvPr>
            <p:ph type="ftr" sz="quarter" idx="11"/>
          </p:nvPr>
        </p:nvSpPr>
        <p:spPr/>
        <p:txBody>
          <a:bodyPr/>
          <a:lstStyle/>
          <a:p>
            <a:endParaRPr lang="el-GR"/>
          </a:p>
        </p:txBody>
      </p:sp>
      <p:sp>
        <p:nvSpPr>
          <p:cNvPr id="4" name="Θέση αριθμού διαφάνειας 3"/>
          <p:cNvSpPr>
            <a:spLocks noGrp="1"/>
          </p:cNvSpPr>
          <p:nvPr>
            <p:ph type="sldNum" sz="quarter" idx="12"/>
          </p:nvPr>
        </p:nvSpPr>
        <p:spPr/>
        <p:txBody>
          <a:bodyPr/>
          <a:lstStyle/>
          <a:p>
            <a:fld id="{1826C07B-8A53-4497-B71E-6A46D81B2D00}" type="slidenum">
              <a:rPr lang="el-GR" smtClean="0"/>
              <a:pPr/>
              <a:t>‹#›</a:t>
            </a:fld>
            <a:endParaRPr lang="el-GR"/>
          </a:p>
        </p:txBody>
      </p:sp>
    </p:spTree>
    <p:extLst>
      <p:ext uri="{BB962C8B-B14F-4D97-AF65-F5344CB8AC3E}">
        <p14:creationId xmlns:p14="http://schemas.microsoft.com/office/powerpoint/2010/main" xmlns="" val="320793332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Περιεχόμενο με λεζάντα">
    <p:spTree>
      <p:nvGrpSpPr>
        <p:cNvPr id="1" name=""/>
        <p:cNvGrpSpPr/>
        <p:nvPr/>
      </p:nvGrpSpPr>
      <p:grpSpPr>
        <a:xfrm>
          <a:off x="0" y="0"/>
          <a:ext cx="0" cy="0"/>
          <a:chOff x="0" y="0"/>
          <a:chExt cx="0" cy="0"/>
        </a:xfrm>
      </p:grpSpPr>
      <p:sp>
        <p:nvSpPr>
          <p:cNvPr id="2" name="Τίτλος 1"/>
          <p:cNvSpPr>
            <a:spLocks noGrp="1"/>
          </p:cNvSpPr>
          <p:nvPr>
            <p:ph type="title"/>
          </p:nvPr>
        </p:nvSpPr>
        <p:spPr>
          <a:xfrm>
            <a:off x="457200" y="273050"/>
            <a:ext cx="3008313" cy="1162050"/>
          </a:xfrm>
        </p:spPr>
        <p:txBody>
          <a:bodyPr anchor="b"/>
          <a:lstStyle>
            <a:lvl1pPr algn="l">
              <a:defRPr sz="2000" b="1"/>
            </a:lvl1pPr>
          </a:lstStyle>
          <a:p>
            <a:r>
              <a:rPr lang="el-GR" smtClean="0"/>
              <a:t>Στυλ κύριου τίτλου</a:t>
            </a:r>
            <a:endParaRPr lang="el-GR"/>
          </a:p>
        </p:txBody>
      </p:sp>
      <p:sp>
        <p:nvSpPr>
          <p:cNvPr id="3" name="Θέση περιεχομένου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Θέση κειμένου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l-GR" smtClean="0"/>
              <a:t>Στυλ υποδείγματος κειμένου</a:t>
            </a:r>
          </a:p>
        </p:txBody>
      </p:sp>
      <p:sp>
        <p:nvSpPr>
          <p:cNvPr id="5" name="Θέση ημερομηνίας 4"/>
          <p:cNvSpPr>
            <a:spLocks noGrp="1"/>
          </p:cNvSpPr>
          <p:nvPr>
            <p:ph type="dt" sz="half" idx="10"/>
          </p:nvPr>
        </p:nvSpPr>
        <p:spPr/>
        <p:txBody>
          <a:bodyPr/>
          <a:lstStyle/>
          <a:p>
            <a:fld id="{1991BB77-81AA-445B-A5F2-840DC616DCD9}" type="datetimeFigureOut">
              <a:rPr lang="el-GR" smtClean="0"/>
              <a:pPr/>
              <a:t>30/9/2015</a:t>
            </a:fld>
            <a:endParaRPr lang="el-GR"/>
          </a:p>
        </p:txBody>
      </p:sp>
      <p:sp>
        <p:nvSpPr>
          <p:cNvPr id="6" name="Θέση υποσέλιδου 5"/>
          <p:cNvSpPr>
            <a:spLocks noGrp="1"/>
          </p:cNvSpPr>
          <p:nvPr>
            <p:ph type="ftr" sz="quarter" idx="11"/>
          </p:nvPr>
        </p:nvSpPr>
        <p:spPr/>
        <p:txBody>
          <a:bodyPr/>
          <a:lstStyle/>
          <a:p>
            <a:endParaRPr lang="el-GR"/>
          </a:p>
        </p:txBody>
      </p:sp>
      <p:sp>
        <p:nvSpPr>
          <p:cNvPr id="7" name="Θέση αριθμού διαφάνειας 6"/>
          <p:cNvSpPr>
            <a:spLocks noGrp="1"/>
          </p:cNvSpPr>
          <p:nvPr>
            <p:ph type="sldNum" sz="quarter" idx="12"/>
          </p:nvPr>
        </p:nvSpPr>
        <p:spPr/>
        <p:txBody>
          <a:bodyPr/>
          <a:lstStyle/>
          <a:p>
            <a:fld id="{1826C07B-8A53-4497-B71E-6A46D81B2D00}" type="slidenum">
              <a:rPr lang="el-GR" smtClean="0"/>
              <a:pPr/>
              <a:t>‹#›</a:t>
            </a:fld>
            <a:endParaRPr lang="el-GR"/>
          </a:p>
        </p:txBody>
      </p:sp>
    </p:spTree>
    <p:extLst>
      <p:ext uri="{BB962C8B-B14F-4D97-AF65-F5344CB8AC3E}">
        <p14:creationId xmlns:p14="http://schemas.microsoft.com/office/powerpoint/2010/main" xmlns="" val="95274775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Εικόνα με λεζάντα">
    <p:spTree>
      <p:nvGrpSpPr>
        <p:cNvPr id="1" name=""/>
        <p:cNvGrpSpPr/>
        <p:nvPr/>
      </p:nvGrpSpPr>
      <p:grpSpPr>
        <a:xfrm>
          <a:off x="0" y="0"/>
          <a:ext cx="0" cy="0"/>
          <a:chOff x="0" y="0"/>
          <a:chExt cx="0" cy="0"/>
        </a:xfrm>
      </p:grpSpPr>
      <p:sp>
        <p:nvSpPr>
          <p:cNvPr id="2" name="Τίτλος 1"/>
          <p:cNvSpPr>
            <a:spLocks noGrp="1"/>
          </p:cNvSpPr>
          <p:nvPr>
            <p:ph type="title"/>
          </p:nvPr>
        </p:nvSpPr>
        <p:spPr>
          <a:xfrm>
            <a:off x="1792288" y="4800600"/>
            <a:ext cx="5486400" cy="566738"/>
          </a:xfrm>
        </p:spPr>
        <p:txBody>
          <a:bodyPr anchor="b"/>
          <a:lstStyle>
            <a:lvl1pPr algn="l">
              <a:defRPr sz="2000" b="1"/>
            </a:lvl1pPr>
          </a:lstStyle>
          <a:p>
            <a:r>
              <a:rPr lang="el-GR" smtClean="0"/>
              <a:t>Στυλ κύριου τίτλου</a:t>
            </a:r>
            <a:endParaRPr lang="el-GR"/>
          </a:p>
        </p:txBody>
      </p:sp>
      <p:sp>
        <p:nvSpPr>
          <p:cNvPr id="3" name="Θέση εικόνας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l-GR"/>
          </a:p>
        </p:txBody>
      </p:sp>
      <p:sp>
        <p:nvSpPr>
          <p:cNvPr id="4" name="Θέση κειμένου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l-GR" smtClean="0"/>
              <a:t>Στυλ υποδείγματος κειμένου</a:t>
            </a:r>
          </a:p>
        </p:txBody>
      </p:sp>
      <p:sp>
        <p:nvSpPr>
          <p:cNvPr id="5" name="Θέση ημερομηνίας 4"/>
          <p:cNvSpPr>
            <a:spLocks noGrp="1"/>
          </p:cNvSpPr>
          <p:nvPr>
            <p:ph type="dt" sz="half" idx="10"/>
          </p:nvPr>
        </p:nvSpPr>
        <p:spPr/>
        <p:txBody>
          <a:bodyPr/>
          <a:lstStyle/>
          <a:p>
            <a:fld id="{1991BB77-81AA-445B-A5F2-840DC616DCD9}" type="datetimeFigureOut">
              <a:rPr lang="el-GR" smtClean="0"/>
              <a:pPr/>
              <a:t>30/9/2015</a:t>
            </a:fld>
            <a:endParaRPr lang="el-GR"/>
          </a:p>
        </p:txBody>
      </p:sp>
      <p:sp>
        <p:nvSpPr>
          <p:cNvPr id="6" name="Θέση υποσέλιδου 5"/>
          <p:cNvSpPr>
            <a:spLocks noGrp="1"/>
          </p:cNvSpPr>
          <p:nvPr>
            <p:ph type="ftr" sz="quarter" idx="11"/>
          </p:nvPr>
        </p:nvSpPr>
        <p:spPr/>
        <p:txBody>
          <a:bodyPr/>
          <a:lstStyle/>
          <a:p>
            <a:endParaRPr lang="el-GR"/>
          </a:p>
        </p:txBody>
      </p:sp>
      <p:sp>
        <p:nvSpPr>
          <p:cNvPr id="7" name="Θέση αριθμού διαφάνειας 6"/>
          <p:cNvSpPr>
            <a:spLocks noGrp="1"/>
          </p:cNvSpPr>
          <p:nvPr>
            <p:ph type="sldNum" sz="quarter" idx="12"/>
          </p:nvPr>
        </p:nvSpPr>
        <p:spPr/>
        <p:txBody>
          <a:bodyPr/>
          <a:lstStyle/>
          <a:p>
            <a:fld id="{1826C07B-8A53-4497-B71E-6A46D81B2D00}" type="slidenum">
              <a:rPr lang="el-GR" smtClean="0"/>
              <a:pPr/>
              <a:t>‹#›</a:t>
            </a:fld>
            <a:endParaRPr lang="el-GR"/>
          </a:p>
        </p:txBody>
      </p:sp>
    </p:spTree>
    <p:extLst>
      <p:ext uri="{BB962C8B-B14F-4D97-AF65-F5344CB8AC3E}">
        <p14:creationId xmlns:p14="http://schemas.microsoft.com/office/powerpoint/2010/main" xmlns="" val="340947485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Θέση τίτλου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l-GR" smtClean="0"/>
              <a:t>Στυλ κύριου τίτλου</a:t>
            </a:r>
            <a:endParaRPr lang="el-GR"/>
          </a:p>
        </p:txBody>
      </p:sp>
      <p:sp>
        <p:nvSpPr>
          <p:cNvPr id="3" name="Θέση κειμένου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Θέση ημερομηνίας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991BB77-81AA-445B-A5F2-840DC616DCD9}" type="datetimeFigureOut">
              <a:rPr lang="el-GR" smtClean="0"/>
              <a:pPr/>
              <a:t>30/9/2015</a:t>
            </a:fld>
            <a:endParaRPr lang="el-GR"/>
          </a:p>
        </p:txBody>
      </p:sp>
      <p:sp>
        <p:nvSpPr>
          <p:cNvPr id="5" name="Θέση υποσέλιδου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l-GR"/>
          </a:p>
        </p:txBody>
      </p:sp>
      <p:sp>
        <p:nvSpPr>
          <p:cNvPr id="6" name="Θέση αριθμού διαφάνειας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826C07B-8A53-4497-B71E-6A46D81B2D00}" type="slidenum">
              <a:rPr lang="el-GR" smtClean="0"/>
              <a:pPr/>
              <a:t>‹#›</a:t>
            </a:fld>
            <a:endParaRPr lang="el-GR"/>
          </a:p>
        </p:txBody>
      </p:sp>
    </p:spTree>
    <p:extLst>
      <p:ext uri="{BB962C8B-B14F-4D97-AF65-F5344CB8AC3E}">
        <p14:creationId xmlns:p14="http://schemas.microsoft.com/office/powerpoint/2010/main" xmlns="" val="194366532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ctrTitle"/>
          </p:nvPr>
        </p:nvSpPr>
        <p:spPr>
          <a:xfrm>
            <a:off x="4211960" y="1052736"/>
            <a:ext cx="4246240" cy="5184576"/>
          </a:xfrm>
        </p:spPr>
        <p:txBody>
          <a:bodyPr>
            <a:noAutofit/>
          </a:bodyPr>
          <a:lstStyle/>
          <a:p>
            <a:pPr algn="l"/>
            <a:r>
              <a:rPr lang="en-US" sz="2400" b="1" dirty="0" smtClean="0">
                <a:latin typeface="Arial" pitchFamily="34" charset="0"/>
                <a:cs typeface="Arial" pitchFamily="34" charset="0"/>
              </a:rPr>
              <a:t/>
            </a:r>
            <a:br>
              <a:rPr lang="en-US" sz="2400" b="1" dirty="0" smtClean="0">
                <a:latin typeface="Arial" pitchFamily="34" charset="0"/>
                <a:cs typeface="Arial" pitchFamily="34" charset="0"/>
              </a:rPr>
            </a:br>
            <a:r>
              <a:rPr lang="en-US" sz="2400" b="1" dirty="0" smtClean="0">
                <a:latin typeface="Arial" pitchFamily="34" charset="0"/>
                <a:cs typeface="Arial" pitchFamily="34" charset="0"/>
              </a:rPr>
              <a:t/>
            </a:r>
            <a:br>
              <a:rPr lang="en-US" sz="2400" b="1" dirty="0" smtClean="0">
                <a:latin typeface="Arial" pitchFamily="34" charset="0"/>
                <a:cs typeface="Arial" pitchFamily="34" charset="0"/>
              </a:rPr>
            </a:br>
            <a:r>
              <a:rPr lang="en-US" sz="2400" b="1" dirty="0" smtClean="0">
                <a:latin typeface="Arial" pitchFamily="34" charset="0"/>
                <a:cs typeface="Arial" pitchFamily="34" charset="0"/>
              </a:rPr>
              <a:t/>
            </a:r>
            <a:br>
              <a:rPr lang="en-US" sz="2400" b="1" dirty="0" smtClean="0">
                <a:latin typeface="Arial" pitchFamily="34" charset="0"/>
                <a:cs typeface="Arial" pitchFamily="34" charset="0"/>
              </a:rPr>
            </a:br>
            <a:r>
              <a:rPr lang="el-GR" sz="2400" b="1" dirty="0" smtClean="0">
                <a:solidFill>
                  <a:schemeClr val="accent4">
                    <a:lumMod val="75000"/>
                  </a:schemeClr>
                </a:solidFill>
                <a:latin typeface="Arial" pitchFamily="34" charset="0"/>
                <a:cs typeface="Arial" pitchFamily="34" charset="0"/>
              </a:rPr>
              <a:t>Πώς γίνεται </a:t>
            </a:r>
            <a:r>
              <a:rPr lang="en-US" sz="2400" b="1" dirty="0" smtClean="0">
                <a:solidFill>
                  <a:schemeClr val="accent4">
                    <a:lumMod val="75000"/>
                  </a:schemeClr>
                </a:solidFill>
                <a:latin typeface="Arial" pitchFamily="34" charset="0"/>
                <a:cs typeface="Arial" pitchFamily="34" charset="0"/>
              </a:rPr>
              <a:t/>
            </a:r>
            <a:br>
              <a:rPr lang="en-US" sz="2400" b="1" dirty="0" smtClean="0">
                <a:solidFill>
                  <a:schemeClr val="accent4">
                    <a:lumMod val="75000"/>
                  </a:schemeClr>
                </a:solidFill>
                <a:latin typeface="Arial" pitchFamily="34" charset="0"/>
                <a:cs typeface="Arial" pitchFamily="34" charset="0"/>
              </a:rPr>
            </a:br>
            <a:r>
              <a:rPr lang="el-GR" sz="2400" b="1" dirty="0" smtClean="0">
                <a:solidFill>
                  <a:schemeClr val="accent4">
                    <a:lumMod val="75000"/>
                  </a:schemeClr>
                </a:solidFill>
                <a:latin typeface="Arial" pitchFamily="34" charset="0"/>
                <a:cs typeface="Arial" pitchFamily="34" charset="0"/>
              </a:rPr>
              <a:t>μια επιστημονική εργασία;</a:t>
            </a:r>
            <a:r>
              <a:rPr lang="en-US" sz="2400" b="1" dirty="0" smtClean="0">
                <a:latin typeface="Arial" pitchFamily="34" charset="0"/>
                <a:cs typeface="Arial" pitchFamily="34" charset="0"/>
              </a:rPr>
              <a:t/>
            </a:r>
            <a:br>
              <a:rPr lang="en-US" sz="2400" b="1" dirty="0" smtClean="0">
                <a:latin typeface="Arial" pitchFamily="34" charset="0"/>
                <a:cs typeface="Arial" pitchFamily="34" charset="0"/>
              </a:rPr>
            </a:br>
            <a:r>
              <a:rPr lang="el-GR" sz="1200" b="1" dirty="0" smtClean="0">
                <a:latin typeface="Arial" pitchFamily="34" charset="0"/>
                <a:cs typeface="Arial" pitchFamily="34" charset="0"/>
              </a:rPr>
              <a:t/>
            </a:r>
            <a:br>
              <a:rPr lang="el-GR" sz="1200" b="1" dirty="0" smtClean="0">
                <a:latin typeface="Arial" pitchFamily="34" charset="0"/>
                <a:cs typeface="Arial" pitchFamily="34" charset="0"/>
              </a:rPr>
            </a:br>
            <a:r>
              <a:rPr lang="el-GR" sz="1300" b="1" dirty="0" smtClean="0">
                <a:latin typeface="Arial" pitchFamily="34" charset="0"/>
                <a:cs typeface="Arial" pitchFamily="34" charset="0"/>
              </a:rPr>
              <a:t>Επιστημονική έρευνα και συγγραφή εργασιών </a:t>
            </a:r>
            <a:r>
              <a:rPr lang="en-US" sz="1400" b="1" dirty="0" smtClean="0">
                <a:latin typeface="Arial" pitchFamily="34" charset="0"/>
                <a:cs typeface="Arial" pitchFamily="34" charset="0"/>
              </a:rPr>
              <a:t/>
            </a:r>
            <a:br>
              <a:rPr lang="en-US" sz="1400" b="1" dirty="0" smtClean="0">
                <a:latin typeface="Arial" pitchFamily="34" charset="0"/>
                <a:cs typeface="Arial" pitchFamily="34" charset="0"/>
              </a:rPr>
            </a:br>
            <a:r>
              <a:rPr lang="en-US" sz="1050" b="1" dirty="0" smtClean="0">
                <a:latin typeface="Arial" pitchFamily="34" charset="0"/>
                <a:cs typeface="Arial" pitchFamily="34" charset="0"/>
              </a:rPr>
              <a:t/>
            </a:r>
            <a:br>
              <a:rPr lang="en-US" sz="1050" b="1" dirty="0" smtClean="0">
                <a:latin typeface="Arial" pitchFamily="34" charset="0"/>
                <a:cs typeface="Arial" pitchFamily="34" charset="0"/>
              </a:rPr>
            </a:br>
            <a:r>
              <a:rPr lang="el-GR" sz="1300" b="1" dirty="0" smtClean="0">
                <a:latin typeface="Arial" pitchFamily="34" charset="0"/>
                <a:cs typeface="Arial" pitchFamily="34" charset="0"/>
              </a:rPr>
              <a:t>2η έκδοση</a:t>
            </a:r>
            <a:r>
              <a:rPr lang="en-US" sz="1300" dirty="0" smtClean="0">
                <a:latin typeface="Arial" pitchFamily="34" charset="0"/>
                <a:cs typeface="Arial" pitchFamily="34" charset="0"/>
              </a:rPr>
              <a:t/>
            </a:r>
            <a:br>
              <a:rPr lang="en-US" sz="1300" dirty="0" smtClean="0">
                <a:latin typeface="Arial" pitchFamily="34" charset="0"/>
                <a:cs typeface="Arial" pitchFamily="34" charset="0"/>
              </a:rPr>
            </a:br>
            <a:r>
              <a:rPr lang="el-GR" sz="2400" b="1" dirty="0" smtClean="0">
                <a:latin typeface="Arial" pitchFamily="34" charset="0"/>
                <a:cs typeface="Arial" pitchFamily="34" charset="0"/>
              </a:rPr>
              <a:t/>
            </a:r>
            <a:br>
              <a:rPr lang="el-GR" sz="2400" b="1" dirty="0" smtClean="0">
                <a:latin typeface="Arial" pitchFamily="34" charset="0"/>
                <a:cs typeface="Arial" pitchFamily="34" charset="0"/>
              </a:rPr>
            </a:br>
            <a:r>
              <a:rPr lang="en-US" sz="2400" b="1" dirty="0" smtClean="0">
                <a:latin typeface="Arial" pitchFamily="34" charset="0"/>
                <a:cs typeface="Arial" pitchFamily="34" charset="0"/>
              </a:rPr>
              <a:t/>
            </a:r>
            <a:br>
              <a:rPr lang="en-US" sz="2400" b="1" dirty="0" smtClean="0">
                <a:latin typeface="Arial" pitchFamily="34" charset="0"/>
                <a:cs typeface="Arial" pitchFamily="34" charset="0"/>
              </a:rPr>
            </a:br>
            <a:r>
              <a:rPr lang="en-US" sz="2400" b="1" dirty="0" smtClean="0">
                <a:latin typeface="Arial" pitchFamily="34" charset="0"/>
                <a:cs typeface="Arial" pitchFamily="34" charset="0"/>
              </a:rPr>
              <a:t/>
            </a:r>
            <a:br>
              <a:rPr lang="en-US" sz="2400" b="1" dirty="0" smtClean="0">
                <a:latin typeface="Arial" pitchFamily="34" charset="0"/>
                <a:cs typeface="Arial" pitchFamily="34" charset="0"/>
              </a:rPr>
            </a:br>
            <a:r>
              <a:rPr lang="en-US" sz="2400" b="1" dirty="0" smtClean="0">
                <a:latin typeface="Arial" pitchFamily="34" charset="0"/>
                <a:cs typeface="Arial" pitchFamily="34" charset="0"/>
              </a:rPr>
              <a:t/>
            </a:r>
            <a:br>
              <a:rPr lang="en-US" sz="2400" b="1" dirty="0" smtClean="0">
                <a:latin typeface="Arial" pitchFamily="34" charset="0"/>
                <a:cs typeface="Arial" pitchFamily="34" charset="0"/>
              </a:rPr>
            </a:br>
            <a:r>
              <a:rPr lang="el-GR" sz="1800" b="1" dirty="0" smtClean="0">
                <a:latin typeface="Arial" pitchFamily="34" charset="0"/>
                <a:cs typeface="Arial" pitchFamily="34" charset="0"/>
              </a:rPr>
              <a:t>Κώστας Ζαφειρόπουλος</a:t>
            </a:r>
            <a:endParaRPr lang="el-GR" sz="2400" b="1" dirty="0">
              <a:latin typeface="Arial" pitchFamily="34" charset="0"/>
              <a:cs typeface="Arial" pitchFamily="34" charset="0"/>
            </a:endParaRPr>
          </a:p>
        </p:txBody>
      </p:sp>
      <p:pic>
        <p:nvPicPr>
          <p:cNvPr id="4" name="3 - Εικόνα" descr="EpistimonikiErgasia02.jpg"/>
          <p:cNvPicPr>
            <a:picLocks noChangeAspect="1"/>
          </p:cNvPicPr>
          <p:nvPr/>
        </p:nvPicPr>
        <p:blipFill>
          <a:blip r:embed="rId2" cstate="print"/>
          <a:stretch>
            <a:fillRect/>
          </a:stretch>
        </p:blipFill>
        <p:spPr>
          <a:xfrm>
            <a:off x="467544" y="1268760"/>
            <a:ext cx="3293409" cy="4653136"/>
          </a:xfrm>
          <a:prstGeom prst="rect">
            <a:avLst/>
          </a:prstGeom>
          <a:ln>
            <a:solidFill>
              <a:schemeClr val="tx1"/>
            </a:solidFill>
          </a:ln>
          <a:effectLst>
            <a:outerShdw blurRad="50800" dist="38100" dir="2700000" algn="tl" rotWithShape="0">
              <a:prstClr val="black">
                <a:alpha val="40000"/>
              </a:prstClr>
            </a:outerShdw>
          </a:effectLst>
        </p:spPr>
      </p:pic>
      <p:pic>
        <p:nvPicPr>
          <p:cNvPr id="5" name="4 - Εικόνα" descr="k_0005_ekdoseis-kritiki-black.png"/>
          <p:cNvPicPr>
            <a:picLocks noChangeAspect="1"/>
          </p:cNvPicPr>
          <p:nvPr/>
        </p:nvPicPr>
        <p:blipFill>
          <a:blip r:embed="rId3" cstate="print"/>
          <a:stretch>
            <a:fillRect/>
          </a:stretch>
        </p:blipFill>
        <p:spPr>
          <a:xfrm>
            <a:off x="7380312" y="476672"/>
            <a:ext cx="1296144" cy="426473"/>
          </a:xfrm>
          <a:prstGeom prst="rect">
            <a:avLst/>
          </a:prstGeom>
        </p:spPr>
      </p:pic>
    </p:spTree>
    <p:extLst>
      <p:ext uri="{BB962C8B-B14F-4D97-AF65-F5344CB8AC3E}">
        <p14:creationId xmlns="" xmlns:p14="http://schemas.microsoft.com/office/powerpoint/2010/main" val="108182227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b="1" dirty="0"/>
              <a:t>Γνωστές μηχανές αναζήτησης </a:t>
            </a:r>
          </a:p>
        </p:txBody>
      </p:sp>
      <p:sp>
        <p:nvSpPr>
          <p:cNvPr id="3" name="Θέση περιεχομένου 2"/>
          <p:cNvSpPr>
            <a:spLocks noGrp="1"/>
          </p:cNvSpPr>
          <p:nvPr>
            <p:ph idx="1"/>
          </p:nvPr>
        </p:nvSpPr>
        <p:spPr/>
        <p:txBody>
          <a:bodyPr>
            <a:normAutofit fontScale="77500" lnSpcReduction="20000"/>
          </a:bodyPr>
          <a:lstStyle/>
          <a:p>
            <a:r>
              <a:rPr lang="el-GR" dirty="0"/>
              <a:t>http://www.google.com</a:t>
            </a:r>
          </a:p>
          <a:p>
            <a:r>
              <a:rPr lang="el-GR" dirty="0"/>
              <a:t>http://www.</a:t>
            </a:r>
            <a:r>
              <a:rPr lang="en-US" dirty="0"/>
              <a:t>yahoo</a:t>
            </a:r>
            <a:r>
              <a:rPr lang="el-GR" dirty="0"/>
              <a:t>.</a:t>
            </a:r>
            <a:r>
              <a:rPr lang="el-GR" dirty="0" err="1"/>
              <a:t>com</a:t>
            </a:r>
            <a:endParaRPr lang="el-GR" dirty="0"/>
          </a:p>
          <a:p>
            <a:r>
              <a:rPr lang="el-GR" dirty="0"/>
              <a:t>http://www.</a:t>
            </a:r>
            <a:r>
              <a:rPr lang="en-US" dirty="0" err="1"/>
              <a:t>bing</a:t>
            </a:r>
            <a:r>
              <a:rPr lang="el-GR" dirty="0"/>
              <a:t>.</a:t>
            </a:r>
            <a:r>
              <a:rPr lang="el-GR" dirty="0" err="1"/>
              <a:t>com</a:t>
            </a:r>
            <a:endParaRPr lang="el-GR" dirty="0"/>
          </a:p>
          <a:p>
            <a:r>
              <a:rPr lang="en-US" dirty="0"/>
              <a:t>http</a:t>
            </a:r>
            <a:r>
              <a:rPr lang="el-GR" dirty="0"/>
              <a:t>://</a:t>
            </a:r>
            <a:r>
              <a:rPr lang="en-US" dirty="0"/>
              <a:t>www</a:t>
            </a:r>
            <a:r>
              <a:rPr lang="el-GR" dirty="0"/>
              <a:t>.</a:t>
            </a:r>
            <a:r>
              <a:rPr lang="en-US" dirty="0"/>
              <a:t>ask</a:t>
            </a:r>
            <a:r>
              <a:rPr lang="el-GR" dirty="0"/>
              <a:t>.</a:t>
            </a:r>
            <a:r>
              <a:rPr lang="en-US" dirty="0"/>
              <a:t>com</a:t>
            </a:r>
            <a:endParaRPr lang="el-GR" dirty="0"/>
          </a:p>
          <a:p>
            <a:r>
              <a:rPr lang="en-US" dirty="0"/>
              <a:t>https</a:t>
            </a:r>
            <a:r>
              <a:rPr lang="el-GR" dirty="0"/>
              <a:t>://</a:t>
            </a:r>
            <a:r>
              <a:rPr lang="en-US" dirty="0" err="1"/>
              <a:t>duckduckgo</a:t>
            </a:r>
            <a:r>
              <a:rPr lang="el-GR" dirty="0"/>
              <a:t>.</a:t>
            </a:r>
            <a:r>
              <a:rPr lang="en-US" dirty="0"/>
              <a:t>com</a:t>
            </a:r>
            <a:endParaRPr lang="el-GR" dirty="0"/>
          </a:p>
          <a:p>
            <a:r>
              <a:rPr lang="en-US" dirty="0"/>
              <a:t>http</a:t>
            </a:r>
            <a:r>
              <a:rPr lang="el-GR" dirty="0"/>
              <a:t>://</a:t>
            </a:r>
            <a:r>
              <a:rPr lang="en-US" dirty="0"/>
              <a:t>el</a:t>
            </a:r>
            <a:r>
              <a:rPr lang="el-GR" dirty="0"/>
              <a:t>.</a:t>
            </a:r>
            <a:r>
              <a:rPr lang="en-US" dirty="0" err="1"/>
              <a:t>wikipedia</a:t>
            </a:r>
            <a:r>
              <a:rPr lang="el-GR" dirty="0"/>
              <a:t>.</a:t>
            </a:r>
            <a:r>
              <a:rPr lang="en-US" dirty="0"/>
              <a:t>org</a:t>
            </a:r>
            <a:endParaRPr lang="el-GR" dirty="0"/>
          </a:p>
          <a:p>
            <a:r>
              <a:rPr lang="el-GR" dirty="0" smtClean="0"/>
              <a:t>http</a:t>
            </a:r>
            <a:r>
              <a:rPr lang="el-GR" dirty="0"/>
              <a:t>://www.about.com</a:t>
            </a:r>
          </a:p>
          <a:p>
            <a:pPr marL="0" indent="0">
              <a:buNone/>
            </a:pPr>
            <a:r>
              <a:rPr lang="el-GR" dirty="0"/>
              <a:t> </a:t>
            </a:r>
          </a:p>
          <a:p>
            <a:r>
              <a:rPr lang="el-GR" dirty="0"/>
              <a:t>Δείτε περισσότερες μηχανές αναζήτησης στο </a:t>
            </a:r>
          </a:p>
          <a:p>
            <a:pPr marL="0" indent="0">
              <a:buNone/>
            </a:pPr>
            <a:r>
              <a:rPr lang="el-GR" dirty="0" smtClean="0"/>
              <a:t>	http</a:t>
            </a:r>
            <a:r>
              <a:rPr lang="el-GR" dirty="0"/>
              <a:t>://www.ebizmba.com/articles/search-engines</a:t>
            </a:r>
          </a:p>
          <a:p>
            <a:pPr marL="0" indent="0">
              <a:buNone/>
            </a:pPr>
            <a:r>
              <a:rPr lang="el-GR"/>
              <a:t> </a:t>
            </a:r>
            <a:endParaRPr lang="el-GR" dirty="0"/>
          </a:p>
        </p:txBody>
      </p:sp>
    </p:spTree>
    <p:extLst>
      <p:ext uri="{BB962C8B-B14F-4D97-AF65-F5344CB8AC3E}">
        <p14:creationId xmlns:p14="http://schemas.microsoft.com/office/powerpoint/2010/main" xmlns="" val="187013297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noAutofit/>
          </a:bodyPr>
          <a:lstStyle/>
          <a:p>
            <a:r>
              <a:rPr lang="el-GR" sz="2400" b="1" dirty="0"/>
              <a:t>Ομάδες συζητήσεων και ομάδες ειδικών ενδιαφερόντων στο Διαδίκτυο ως πηγές δευτερογενών δεδομένων</a:t>
            </a:r>
          </a:p>
        </p:txBody>
      </p:sp>
      <p:sp>
        <p:nvSpPr>
          <p:cNvPr id="3" name="Θέση περιεχομένου 2"/>
          <p:cNvSpPr>
            <a:spLocks noGrp="1"/>
          </p:cNvSpPr>
          <p:nvPr>
            <p:ph idx="1"/>
          </p:nvPr>
        </p:nvSpPr>
        <p:spPr/>
        <p:txBody>
          <a:bodyPr>
            <a:normAutofit/>
          </a:bodyPr>
          <a:lstStyle/>
          <a:p>
            <a:r>
              <a:rPr lang="el-GR" dirty="0"/>
              <a:t>Μέσω ηλεκτρονικού </a:t>
            </a:r>
            <a:r>
              <a:rPr lang="el-GR" dirty="0" smtClean="0"/>
              <a:t>ταχυδρομείο, </a:t>
            </a:r>
            <a:r>
              <a:rPr lang="el-GR" dirty="0"/>
              <a:t>σύνδεσης στο </a:t>
            </a:r>
            <a:r>
              <a:rPr lang="en-US" dirty="0"/>
              <a:t>Facebook </a:t>
            </a:r>
            <a:r>
              <a:rPr lang="el-GR" dirty="0"/>
              <a:t>ή στο </a:t>
            </a:r>
            <a:r>
              <a:rPr lang="en-US" dirty="0" err="1"/>
              <a:t>Linkedin</a:t>
            </a:r>
            <a:r>
              <a:rPr lang="el-GR" dirty="0"/>
              <a:t>, ή στο </a:t>
            </a:r>
            <a:r>
              <a:rPr lang="en-US" dirty="0"/>
              <a:t>Academia</a:t>
            </a:r>
            <a:r>
              <a:rPr lang="el-GR" dirty="0"/>
              <a:t>.</a:t>
            </a:r>
            <a:r>
              <a:rPr lang="en-US" dirty="0" err="1"/>
              <a:t>edu</a:t>
            </a:r>
            <a:r>
              <a:rPr lang="en-US" dirty="0"/>
              <a:t> </a:t>
            </a:r>
            <a:r>
              <a:rPr lang="el-GR" dirty="0"/>
              <a:t>μπορούμε να επισκεφτούμε οποιαδήποτε ομάδα συζήτησης. </a:t>
            </a:r>
            <a:endParaRPr lang="el-GR" dirty="0" smtClean="0"/>
          </a:p>
          <a:p>
            <a:r>
              <a:rPr lang="en-US" dirty="0" smtClean="0"/>
              <a:t>Fora </a:t>
            </a:r>
            <a:r>
              <a:rPr lang="el-GR" dirty="0" smtClean="0"/>
              <a:t>που </a:t>
            </a:r>
            <a:r>
              <a:rPr lang="el-GR" dirty="0"/>
              <a:t>λειτουργούν ως εξειδικευμένες ομάδες </a:t>
            </a:r>
            <a:r>
              <a:rPr lang="el-GR" dirty="0" smtClean="0"/>
              <a:t>συζητήσεων.</a:t>
            </a:r>
            <a:endParaRPr lang="el-GR" dirty="0"/>
          </a:p>
        </p:txBody>
      </p:sp>
    </p:spTree>
    <p:extLst>
      <p:ext uri="{BB962C8B-B14F-4D97-AF65-F5344CB8AC3E}">
        <p14:creationId xmlns:p14="http://schemas.microsoft.com/office/powerpoint/2010/main" xmlns="" val="156354155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normAutofit fontScale="90000"/>
          </a:bodyPr>
          <a:lstStyle/>
          <a:p>
            <a:r>
              <a:rPr lang="el-GR" b="1" dirty="0" smtClean="0"/>
              <a:t>Λειτουργία των ομάδων συζήτησης</a:t>
            </a:r>
            <a:endParaRPr lang="el-GR" b="1" dirty="0"/>
          </a:p>
        </p:txBody>
      </p:sp>
      <p:sp>
        <p:nvSpPr>
          <p:cNvPr id="3" name="Θέση περιεχομένου 2"/>
          <p:cNvSpPr>
            <a:spLocks noGrp="1"/>
          </p:cNvSpPr>
          <p:nvPr>
            <p:ph idx="1"/>
          </p:nvPr>
        </p:nvSpPr>
        <p:spPr/>
        <p:txBody>
          <a:bodyPr>
            <a:normAutofit fontScale="92500" lnSpcReduction="20000"/>
          </a:bodyPr>
          <a:lstStyle/>
          <a:p>
            <a:r>
              <a:rPr lang="el-GR" dirty="0"/>
              <a:t>Οι ομάδες συζήτησης λειτουργούν όπως οι πίνακες ανακοινώσεων για ένα ιδιαίτερο θέμα ή ένα ενδιαφέρον. </a:t>
            </a:r>
            <a:endParaRPr lang="en-US" dirty="0" smtClean="0"/>
          </a:p>
          <a:p>
            <a:r>
              <a:rPr lang="el-GR" dirty="0" smtClean="0"/>
              <a:t>Μια </a:t>
            </a:r>
            <a:r>
              <a:rPr lang="el-GR" dirty="0"/>
              <a:t>ομάδα συζήτησης καθιερώνεται για να εστιάσει σ’ ένα ιδιαίτερο θέμα. </a:t>
            </a:r>
            <a:endParaRPr lang="en-US" dirty="0" smtClean="0"/>
          </a:p>
          <a:p>
            <a:r>
              <a:rPr lang="el-GR" dirty="0" smtClean="0"/>
              <a:t>Οι </a:t>
            </a:r>
            <a:r>
              <a:rPr lang="el-GR" dirty="0"/>
              <a:t>αναγνώστες σταματούν σε εκείνη την ομάδα ειδήσεων για να διαβάσουν τα μηνύματα που αφήνονται από άλλους ανθρώπους, τις απαντήσεις σε ερωτήσεις άλλων, και για να στέλνουν τις διαψεύσεις στα σχόλια με τα οποία διαφωνούν. </a:t>
            </a:r>
          </a:p>
        </p:txBody>
      </p:sp>
    </p:spTree>
    <p:extLst>
      <p:ext uri="{BB962C8B-B14F-4D97-AF65-F5344CB8AC3E}">
        <p14:creationId xmlns:p14="http://schemas.microsoft.com/office/powerpoint/2010/main" xmlns="" val="69280714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ctrTitle"/>
          </p:nvPr>
        </p:nvSpPr>
        <p:spPr/>
        <p:txBody>
          <a:bodyPr/>
          <a:lstStyle/>
          <a:p>
            <a:r>
              <a:rPr lang="el-GR" b="1" dirty="0" smtClean="0"/>
              <a:t>Κεφάλαιο 3</a:t>
            </a:r>
            <a:endParaRPr lang="el-GR" b="1" dirty="0"/>
          </a:p>
        </p:txBody>
      </p:sp>
      <p:sp>
        <p:nvSpPr>
          <p:cNvPr id="3" name="Υπότιτλος 2"/>
          <p:cNvSpPr>
            <a:spLocks noGrp="1"/>
          </p:cNvSpPr>
          <p:nvPr>
            <p:ph type="subTitle" idx="1"/>
          </p:nvPr>
        </p:nvSpPr>
        <p:spPr/>
        <p:txBody>
          <a:bodyPr/>
          <a:lstStyle/>
          <a:p>
            <a:r>
              <a:rPr lang="el-GR" b="1" dirty="0"/>
              <a:t>Δευτερογενή δεδομένα</a:t>
            </a:r>
          </a:p>
        </p:txBody>
      </p:sp>
    </p:spTree>
    <p:extLst>
      <p:ext uri="{BB962C8B-B14F-4D97-AF65-F5344CB8AC3E}">
        <p14:creationId xmlns:p14="http://schemas.microsoft.com/office/powerpoint/2010/main" xmlns="" val="108182227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b="1" dirty="0" smtClean="0"/>
              <a:t>Περιεχόμενα</a:t>
            </a:r>
            <a:endParaRPr lang="el-GR" b="1" dirty="0"/>
          </a:p>
        </p:txBody>
      </p:sp>
      <p:sp>
        <p:nvSpPr>
          <p:cNvPr id="3" name="Θέση περιεχομένου 2"/>
          <p:cNvSpPr>
            <a:spLocks noGrp="1"/>
          </p:cNvSpPr>
          <p:nvPr>
            <p:ph idx="1"/>
          </p:nvPr>
        </p:nvSpPr>
        <p:spPr/>
        <p:txBody>
          <a:bodyPr>
            <a:normAutofit fontScale="92500" lnSpcReduction="10000"/>
          </a:bodyPr>
          <a:lstStyle/>
          <a:p>
            <a:r>
              <a:rPr lang="el-GR" dirty="0"/>
              <a:t>Συλλογή δευτερογενών δεδομένων	</a:t>
            </a:r>
          </a:p>
          <a:p>
            <a:r>
              <a:rPr lang="el-GR" dirty="0"/>
              <a:t>Πλεονεκτήματα των δευτερογενών </a:t>
            </a:r>
            <a:r>
              <a:rPr lang="el-GR" dirty="0" smtClean="0"/>
              <a:t>δεδομένων</a:t>
            </a:r>
            <a:endParaRPr lang="en-US" dirty="0"/>
          </a:p>
          <a:p>
            <a:r>
              <a:rPr lang="el-GR" dirty="0" smtClean="0"/>
              <a:t>Περιορισμοί </a:t>
            </a:r>
            <a:r>
              <a:rPr lang="el-GR" dirty="0"/>
              <a:t>των δευτερογενών δεδομένων	</a:t>
            </a:r>
          </a:p>
          <a:p>
            <a:r>
              <a:rPr lang="el-GR" dirty="0"/>
              <a:t>Δημοσιευμένα δευτερογενή δεδομένα	</a:t>
            </a:r>
          </a:p>
          <a:p>
            <a:r>
              <a:rPr lang="el-GR" dirty="0"/>
              <a:t>Έρευνες στο Διαδίκτυο	</a:t>
            </a:r>
          </a:p>
          <a:p>
            <a:r>
              <a:rPr lang="el-GR" dirty="0"/>
              <a:t>Οι μηχανές αναζήτησης	</a:t>
            </a:r>
          </a:p>
          <a:p>
            <a:r>
              <a:rPr lang="el-GR" dirty="0"/>
              <a:t>Ομάδες συζητήσεων και ομάδες ειδικών ενδιαφερόντων στο Διαδίκτυο ως πηγές δευτερογενών δεδομένων	</a:t>
            </a:r>
          </a:p>
          <a:p>
            <a:pPr marL="0" indent="0">
              <a:buNone/>
            </a:pPr>
            <a:endParaRPr lang="el-GR" dirty="0"/>
          </a:p>
        </p:txBody>
      </p:sp>
    </p:spTree>
    <p:extLst>
      <p:ext uri="{BB962C8B-B14F-4D97-AF65-F5344CB8AC3E}">
        <p14:creationId xmlns:p14="http://schemas.microsoft.com/office/powerpoint/2010/main" xmlns="" val="277629012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b="1" dirty="0" smtClean="0"/>
              <a:t>Γιατί δευτερογενή δεδομένα</a:t>
            </a:r>
            <a:endParaRPr lang="el-GR" b="1" dirty="0"/>
          </a:p>
        </p:txBody>
      </p:sp>
      <p:sp>
        <p:nvSpPr>
          <p:cNvPr id="3" name="Θέση περιεχομένου 2"/>
          <p:cNvSpPr>
            <a:spLocks noGrp="1"/>
          </p:cNvSpPr>
          <p:nvPr>
            <p:ph idx="1"/>
          </p:nvPr>
        </p:nvSpPr>
        <p:spPr/>
        <p:txBody>
          <a:bodyPr>
            <a:normAutofit fontScale="77500" lnSpcReduction="20000"/>
          </a:bodyPr>
          <a:lstStyle/>
          <a:p>
            <a:r>
              <a:rPr lang="el-GR" dirty="0"/>
              <a:t>Όταν ο ερευνητής έρχεται αντιμέτωπος με ένα νέο πρόβλημα, οι πρώτες προσπάθειές του στη συλλογή δεδομένων πρέπει λογικά να εστιάζονται στα δευτερογενή δεδομένα. </a:t>
            </a:r>
            <a:endParaRPr lang="en-US" dirty="0" smtClean="0"/>
          </a:p>
          <a:p>
            <a:r>
              <a:rPr lang="el-GR" dirty="0"/>
              <a:t>Ε</a:t>
            </a:r>
            <a:r>
              <a:rPr lang="el-GR" dirty="0" smtClean="0"/>
              <a:t>ίναι </a:t>
            </a:r>
            <a:r>
              <a:rPr lang="el-GR" dirty="0"/>
              <a:t>στατιστικές που υπάρχουν ήδη, σε αντίθεση με τα πρωτογενή δεδομένα, τα οποία συλλέγονται για συγκεκριμένο σκοπό. </a:t>
            </a:r>
            <a:endParaRPr lang="el-GR" dirty="0" smtClean="0"/>
          </a:p>
          <a:p>
            <a:r>
              <a:rPr lang="el-GR" dirty="0" smtClean="0"/>
              <a:t>Παρουσιάζουν </a:t>
            </a:r>
            <a:r>
              <a:rPr lang="el-GR" dirty="0"/>
              <a:t>σημαντικά πλεονεκτήματα σε σχέση με το κόστος και το χρόνο που απαιτούνται για τη διεξαγωγή της έρευνας, και μόνο όταν η αναζήτησή τους παρουσιάζει μικρές αποδόσεις και το πρόβλημα δεν επιλύεται, θα πρέπει ο ερευνητής να προχωρήσει στα πρωτογενή δεδομένα.</a:t>
            </a:r>
          </a:p>
          <a:p>
            <a:endParaRPr lang="el-GR" dirty="0"/>
          </a:p>
        </p:txBody>
      </p:sp>
    </p:spTree>
    <p:extLst>
      <p:ext uri="{BB962C8B-B14F-4D97-AF65-F5344CB8AC3E}">
        <p14:creationId xmlns:p14="http://schemas.microsoft.com/office/powerpoint/2010/main" xmlns="" val="427997537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normAutofit fontScale="90000"/>
          </a:bodyPr>
          <a:lstStyle/>
          <a:p>
            <a:r>
              <a:rPr lang="el-GR" b="1" dirty="0"/>
              <a:t>Συλλογή δευτερογενών </a:t>
            </a:r>
            <a:r>
              <a:rPr lang="el-GR" b="1" dirty="0" smtClean="0"/>
              <a:t>δεδομένων</a:t>
            </a:r>
            <a:endParaRPr lang="el-GR" dirty="0"/>
          </a:p>
        </p:txBody>
      </p:sp>
      <p:sp>
        <p:nvSpPr>
          <p:cNvPr id="3" name="Θέση περιεχομένου 2"/>
          <p:cNvSpPr>
            <a:spLocks noGrp="1"/>
          </p:cNvSpPr>
          <p:nvPr>
            <p:ph idx="1"/>
          </p:nvPr>
        </p:nvSpPr>
        <p:spPr/>
        <p:txBody>
          <a:bodyPr>
            <a:normAutofit fontScale="92500" lnSpcReduction="20000"/>
          </a:bodyPr>
          <a:lstStyle/>
          <a:p>
            <a:r>
              <a:rPr lang="el-GR" dirty="0"/>
              <a:t>Τα δευτερογενή δεδομένα είναι στατιστικές που ήδη υπάρχουν. </a:t>
            </a:r>
            <a:endParaRPr lang="el-GR" dirty="0" smtClean="0"/>
          </a:p>
          <a:p>
            <a:r>
              <a:rPr lang="el-GR" dirty="0" smtClean="0"/>
              <a:t>Τα </a:t>
            </a:r>
            <a:r>
              <a:rPr lang="el-GR" dirty="0"/>
              <a:t>πρωτογενή δεδομένα, αντίθετα, είναι δεδομένα έρευνας δημοσκόπησης ή πειράματος που συλλέγονται για να λύσουν το συγκεκριμένο πρόβλημα που είναι υπό διερεύνηση.</a:t>
            </a:r>
          </a:p>
          <a:p>
            <a:r>
              <a:rPr lang="el-GR" dirty="0" smtClean="0"/>
              <a:t>Τα </a:t>
            </a:r>
            <a:r>
              <a:rPr lang="el-GR" dirty="0"/>
              <a:t>δευτερογενή δεδομένα κατέχουν σημαντικότερα πλεονεκτήματα από τα πρωτογενή δεδομένα που γίνονται ακόμη σημαντικότερα λόγω της πρόσφατης έκρηξης των πληροφοριών.</a:t>
            </a:r>
          </a:p>
          <a:p>
            <a:endParaRPr lang="el-GR" dirty="0"/>
          </a:p>
        </p:txBody>
      </p:sp>
    </p:spTree>
    <p:extLst>
      <p:ext uri="{BB962C8B-B14F-4D97-AF65-F5344CB8AC3E}">
        <p14:creationId xmlns:p14="http://schemas.microsoft.com/office/powerpoint/2010/main" xmlns="" val="186416259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normAutofit fontScale="90000"/>
          </a:bodyPr>
          <a:lstStyle/>
          <a:p>
            <a:r>
              <a:rPr lang="el-GR" b="1" dirty="0"/>
              <a:t>Πλεονεκτήματα των δευτερογενών </a:t>
            </a:r>
            <a:r>
              <a:rPr lang="el-GR" b="1" dirty="0" smtClean="0"/>
              <a:t>δεδομένων</a:t>
            </a:r>
            <a:endParaRPr lang="el-GR" b="1" dirty="0"/>
          </a:p>
        </p:txBody>
      </p:sp>
      <p:sp>
        <p:nvSpPr>
          <p:cNvPr id="3" name="Θέση περιεχομένου 2"/>
          <p:cNvSpPr>
            <a:spLocks noGrp="1"/>
          </p:cNvSpPr>
          <p:nvPr>
            <p:ph idx="1"/>
          </p:nvPr>
        </p:nvSpPr>
        <p:spPr/>
        <p:txBody>
          <a:bodyPr>
            <a:normAutofit fontScale="85000" lnSpcReduction="20000"/>
          </a:bodyPr>
          <a:lstStyle/>
          <a:p>
            <a:pPr marL="514350" indent="-514350">
              <a:buAutoNum type="arabicPeriod"/>
            </a:pPr>
            <a:r>
              <a:rPr lang="el-GR" dirty="0" smtClean="0"/>
              <a:t>Οι </a:t>
            </a:r>
            <a:r>
              <a:rPr lang="el-GR" dirty="0"/>
              <a:t>δευτερογενείς πληροφορίες μπορούν να βοηθήσουν στη διευκρίνιση ή τον επαναπροσδιορισμό του προβλήματος ως μέρος της διερευνητικής διαδικασίας έρευνας. </a:t>
            </a:r>
            <a:endParaRPr lang="el-GR" dirty="0" smtClean="0"/>
          </a:p>
          <a:p>
            <a:pPr marL="514350" indent="-514350">
              <a:buAutoNum type="arabicPeriod"/>
            </a:pPr>
            <a:r>
              <a:rPr lang="el-GR" dirty="0" smtClean="0"/>
              <a:t>Οι </a:t>
            </a:r>
            <a:r>
              <a:rPr lang="el-GR" dirty="0"/>
              <a:t>δευτερογενείς πληροφορίες μπορούν πραγματικά να παρέχουν μια λύση στο πρόβλημα. </a:t>
            </a:r>
            <a:endParaRPr lang="el-GR" dirty="0" smtClean="0"/>
          </a:p>
          <a:p>
            <a:pPr marL="514350" indent="-514350">
              <a:buAutoNum type="arabicPeriod" startAt="3"/>
            </a:pPr>
            <a:r>
              <a:rPr lang="el-GR" dirty="0" err="1" smtClean="0"/>
              <a:t>Oι</a:t>
            </a:r>
            <a:r>
              <a:rPr lang="el-GR" dirty="0" smtClean="0"/>
              <a:t> </a:t>
            </a:r>
            <a:r>
              <a:rPr lang="el-GR" dirty="0"/>
              <a:t>δευτερογενείς πληροφορίες μπορούν να παρέχουν εναλλακτικές λύσεις ερευνητικής μεθόδου πρωτογενών δεδομένων. </a:t>
            </a:r>
            <a:endParaRPr lang="el-GR" dirty="0" smtClean="0"/>
          </a:p>
          <a:p>
            <a:pPr marL="514350" indent="-514350">
              <a:buAutoNum type="arabicPeriod" startAt="3"/>
            </a:pPr>
            <a:r>
              <a:rPr lang="el-GR" dirty="0" err="1" smtClean="0"/>
              <a:t>Oι</a:t>
            </a:r>
            <a:r>
              <a:rPr lang="el-GR" dirty="0" smtClean="0"/>
              <a:t> </a:t>
            </a:r>
            <a:r>
              <a:rPr lang="el-GR" dirty="0"/>
              <a:t>δευτερογενείς πληροφορίες μπορούν να προειδοποιήσουν τον ερευνητή για ενδεχόμενα προβλήματα ή δυσκολίες. </a:t>
            </a:r>
            <a:endParaRPr lang="el-GR" dirty="0" smtClean="0"/>
          </a:p>
          <a:p>
            <a:endParaRPr lang="el-GR" dirty="0"/>
          </a:p>
        </p:txBody>
      </p:sp>
    </p:spTree>
    <p:extLst>
      <p:ext uri="{BB962C8B-B14F-4D97-AF65-F5344CB8AC3E}">
        <p14:creationId xmlns:p14="http://schemas.microsoft.com/office/powerpoint/2010/main" xmlns="" val="113868415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normAutofit fontScale="90000"/>
          </a:bodyPr>
          <a:lstStyle/>
          <a:p>
            <a:r>
              <a:rPr lang="el-GR" b="1" dirty="0"/>
              <a:t>Περιορισμοί των δευτερογενών δεδομένων</a:t>
            </a:r>
          </a:p>
        </p:txBody>
      </p:sp>
      <p:sp>
        <p:nvSpPr>
          <p:cNvPr id="3" name="Θέση περιεχομένου 2"/>
          <p:cNvSpPr>
            <a:spLocks noGrp="1"/>
          </p:cNvSpPr>
          <p:nvPr>
            <p:ph idx="1"/>
          </p:nvPr>
        </p:nvSpPr>
        <p:spPr/>
        <p:txBody>
          <a:bodyPr/>
          <a:lstStyle/>
          <a:p>
            <a:r>
              <a:rPr lang="el-GR" dirty="0"/>
              <a:t>Έλλειψη διαθεσιμότητας</a:t>
            </a:r>
          </a:p>
          <a:p>
            <a:r>
              <a:rPr lang="el-GR" dirty="0"/>
              <a:t>Προβλήματα εφαρμογής</a:t>
            </a:r>
          </a:p>
          <a:p>
            <a:r>
              <a:rPr lang="el-GR" dirty="0"/>
              <a:t>Το περιεχόμενο των δεδομένων</a:t>
            </a:r>
          </a:p>
          <a:p>
            <a:r>
              <a:rPr lang="el-GR" dirty="0"/>
              <a:t>Η συχνότητα απογραφής</a:t>
            </a:r>
          </a:p>
          <a:p>
            <a:r>
              <a:rPr lang="el-GR" dirty="0"/>
              <a:t>Ανακριβή στοιχεία</a:t>
            </a:r>
          </a:p>
          <a:p>
            <a:r>
              <a:rPr lang="el-GR" dirty="0"/>
              <a:t>Ανεπαρκή δεδομένα</a:t>
            </a:r>
          </a:p>
          <a:p>
            <a:endParaRPr lang="el-GR" dirty="0"/>
          </a:p>
        </p:txBody>
      </p:sp>
    </p:spTree>
    <p:extLst>
      <p:ext uri="{BB962C8B-B14F-4D97-AF65-F5344CB8AC3E}">
        <p14:creationId xmlns:p14="http://schemas.microsoft.com/office/powerpoint/2010/main" xmlns="" val="277684449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normAutofit fontScale="90000"/>
          </a:bodyPr>
          <a:lstStyle/>
          <a:p>
            <a:r>
              <a:rPr lang="el-GR" b="1" dirty="0"/>
              <a:t>Δημοσιευμένα δευτερογενή </a:t>
            </a:r>
            <a:r>
              <a:rPr lang="el-GR" b="1" dirty="0" smtClean="0"/>
              <a:t>δεδομένα</a:t>
            </a:r>
            <a:endParaRPr lang="el-GR" b="1" dirty="0"/>
          </a:p>
        </p:txBody>
      </p:sp>
      <p:sp>
        <p:nvSpPr>
          <p:cNvPr id="3" name="Θέση περιεχομένου 2"/>
          <p:cNvSpPr>
            <a:spLocks noGrp="1"/>
          </p:cNvSpPr>
          <p:nvPr>
            <p:ph idx="1"/>
          </p:nvPr>
        </p:nvSpPr>
        <p:spPr/>
        <p:txBody>
          <a:bodyPr>
            <a:normAutofit fontScale="92500" lnSpcReduction="20000"/>
          </a:bodyPr>
          <a:lstStyle/>
          <a:p>
            <a:r>
              <a:rPr lang="el-GR" dirty="0" smtClean="0"/>
              <a:t>Κρατικές υπηρεσίες</a:t>
            </a:r>
          </a:p>
          <a:p>
            <a:r>
              <a:rPr lang="el-GR" dirty="0" smtClean="0"/>
              <a:t>Ενώσεις εμπορίου </a:t>
            </a:r>
            <a:r>
              <a:rPr lang="el-GR" dirty="0"/>
              <a:t>και βιομηχανίας και τα επιμελητήρια </a:t>
            </a:r>
            <a:endParaRPr lang="el-GR" dirty="0" smtClean="0"/>
          </a:p>
          <a:p>
            <a:r>
              <a:rPr lang="el-GR" dirty="0" smtClean="0"/>
              <a:t>Επιχειρησιακά περιοδικά </a:t>
            </a:r>
            <a:r>
              <a:rPr lang="el-GR" dirty="0"/>
              <a:t>και άλλα μέσα </a:t>
            </a:r>
            <a:r>
              <a:rPr lang="el-GR" dirty="0" smtClean="0"/>
              <a:t>ειδήσεων</a:t>
            </a:r>
          </a:p>
          <a:p>
            <a:r>
              <a:rPr lang="el-GR" dirty="0" smtClean="0"/>
              <a:t>Βιβλιοθήκες </a:t>
            </a:r>
          </a:p>
          <a:p>
            <a:r>
              <a:rPr lang="el-GR" dirty="0" smtClean="0"/>
              <a:t>Η Ελληνική </a:t>
            </a:r>
            <a:r>
              <a:rPr lang="el-GR" dirty="0"/>
              <a:t>Στατιστική </a:t>
            </a:r>
            <a:r>
              <a:rPr lang="el-GR" dirty="0" smtClean="0"/>
              <a:t>Αρχή</a:t>
            </a:r>
          </a:p>
          <a:p>
            <a:r>
              <a:rPr lang="el-GR" dirty="0" smtClean="0"/>
              <a:t>Τα υπουργεία</a:t>
            </a:r>
          </a:p>
          <a:p>
            <a:r>
              <a:rPr lang="el-GR" dirty="0" smtClean="0"/>
              <a:t>Οι συνδικαλιστικές </a:t>
            </a:r>
            <a:r>
              <a:rPr lang="el-GR" dirty="0"/>
              <a:t>ενώσεις και </a:t>
            </a:r>
            <a:r>
              <a:rPr lang="el-GR" dirty="0" smtClean="0"/>
              <a:t>φορείς</a:t>
            </a:r>
          </a:p>
          <a:p>
            <a:r>
              <a:rPr lang="el-GR" dirty="0" smtClean="0"/>
              <a:t>Τα επιμελητήρια </a:t>
            </a:r>
            <a:r>
              <a:rPr lang="el-GR" dirty="0"/>
              <a:t>και οι επαγγελματικές ενώσεις.</a:t>
            </a:r>
          </a:p>
          <a:p>
            <a:endParaRPr lang="el-GR" dirty="0"/>
          </a:p>
        </p:txBody>
      </p:sp>
    </p:spTree>
    <p:extLst>
      <p:ext uri="{BB962C8B-B14F-4D97-AF65-F5344CB8AC3E}">
        <p14:creationId xmlns:p14="http://schemas.microsoft.com/office/powerpoint/2010/main" xmlns="" val="214398826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noAutofit/>
          </a:bodyPr>
          <a:lstStyle/>
          <a:p>
            <a:r>
              <a:rPr lang="el-GR" sz="3200" b="1" dirty="0"/>
              <a:t>Έρευνες στο </a:t>
            </a:r>
            <a:r>
              <a:rPr lang="el-GR" sz="3200" b="1" dirty="0" smtClean="0"/>
              <a:t>Διαδίκτυο-</a:t>
            </a:r>
            <a:r>
              <a:rPr lang="el-GR" sz="3200" b="1" dirty="0"/>
              <a:t>Οι μηχανές </a:t>
            </a:r>
            <a:r>
              <a:rPr lang="el-GR" sz="3200" b="1" dirty="0" smtClean="0"/>
              <a:t>αναζήτησης</a:t>
            </a:r>
            <a:endParaRPr lang="el-GR" sz="3200" b="1" dirty="0"/>
          </a:p>
        </p:txBody>
      </p:sp>
      <p:sp>
        <p:nvSpPr>
          <p:cNvPr id="3" name="Θέση περιεχομένου 2"/>
          <p:cNvSpPr>
            <a:spLocks noGrp="1"/>
          </p:cNvSpPr>
          <p:nvPr>
            <p:ph idx="1"/>
          </p:nvPr>
        </p:nvSpPr>
        <p:spPr/>
        <p:txBody>
          <a:bodyPr>
            <a:normAutofit fontScale="55000" lnSpcReduction="20000"/>
          </a:bodyPr>
          <a:lstStyle/>
          <a:p>
            <a:pPr marL="0" indent="0">
              <a:buNone/>
            </a:pPr>
            <a:r>
              <a:rPr lang="el-GR" dirty="0" smtClean="0"/>
              <a:t>•</a:t>
            </a:r>
            <a:r>
              <a:rPr lang="el-GR" dirty="0"/>
              <a:t>	Γενικές πληροφορίες</a:t>
            </a:r>
          </a:p>
          <a:p>
            <a:pPr marL="0" indent="0">
              <a:buNone/>
            </a:pPr>
            <a:r>
              <a:rPr lang="el-GR" dirty="0"/>
              <a:t>•	Άρθρα επιστημονικών περιοδικών</a:t>
            </a:r>
          </a:p>
          <a:p>
            <a:pPr marL="0" indent="0">
              <a:buNone/>
            </a:pPr>
            <a:r>
              <a:rPr lang="el-GR" dirty="0"/>
              <a:t>•	Άρθρα μη επιστημονικών περιοδικών</a:t>
            </a:r>
          </a:p>
          <a:p>
            <a:pPr marL="0" indent="0">
              <a:buNone/>
            </a:pPr>
            <a:r>
              <a:rPr lang="el-GR" dirty="0"/>
              <a:t>•	Καταλόγους στοιχείων</a:t>
            </a:r>
          </a:p>
          <a:p>
            <a:pPr marL="0" indent="0">
              <a:buNone/>
            </a:pPr>
            <a:r>
              <a:rPr lang="el-GR" dirty="0"/>
              <a:t>•	Άλλες μηχανές αναζήτησης</a:t>
            </a:r>
          </a:p>
          <a:p>
            <a:pPr marL="0" indent="0">
              <a:buNone/>
            </a:pPr>
            <a:r>
              <a:rPr lang="el-GR" dirty="0"/>
              <a:t>•	Ιστοσελίδες φορέων και οργανισμών</a:t>
            </a:r>
          </a:p>
          <a:p>
            <a:pPr marL="0" indent="0">
              <a:buNone/>
            </a:pPr>
            <a:r>
              <a:rPr lang="el-GR" dirty="0"/>
              <a:t>•	Ιστοσελίδες εκδοτικών οργανισμών</a:t>
            </a:r>
          </a:p>
          <a:p>
            <a:pPr marL="0" indent="0">
              <a:buNone/>
            </a:pPr>
            <a:r>
              <a:rPr lang="el-GR" dirty="0"/>
              <a:t>•	Δημοσιευμένα ερωτηματολόγια</a:t>
            </a:r>
          </a:p>
          <a:p>
            <a:pPr marL="0" indent="0">
              <a:buNone/>
            </a:pPr>
            <a:r>
              <a:rPr lang="el-GR" dirty="0"/>
              <a:t>•	Δημοσιευμένα ποσοτικά στοιχεία</a:t>
            </a:r>
          </a:p>
          <a:p>
            <a:pPr marL="0" indent="0">
              <a:buNone/>
            </a:pPr>
            <a:r>
              <a:rPr lang="el-GR" dirty="0"/>
              <a:t>•	Χρήσιμες προτάσεις και συμβουλές</a:t>
            </a:r>
          </a:p>
          <a:p>
            <a:pPr marL="0" indent="0">
              <a:buNone/>
            </a:pPr>
            <a:r>
              <a:rPr lang="el-GR" dirty="0"/>
              <a:t>•	Πίνακες περιεχομένων βιβλίων και εκθέσεων</a:t>
            </a:r>
          </a:p>
          <a:p>
            <a:pPr marL="0" indent="0">
              <a:buNone/>
            </a:pPr>
            <a:r>
              <a:rPr lang="el-GR" dirty="0"/>
              <a:t>•	Οδηγούς έρευνας που πραγματοποιήθηκαν από διάφορους οργανισμούς </a:t>
            </a:r>
            <a:r>
              <a:rPr lang="el-GR" dirty="0" smtClean="0"/>
              <a:t>	και </a:t>
            </a:r>
            <a:r>
              <a:rPr lang="el-GR" dirty="0"/>
              <a:t>διατίθενται στο Διαδίκτυο</a:t>
            </a:r>
          </a:p>
          <a:p>
            <a:pPr marL="0" indent="0">
              <a:buNone/>
            </a:pPr>
            <a:r>
              <a:rPr lang="el-GR" dirty="0"/>
              <a:t>•	Ιστοσελίδες εμπορικών επιχειρήσεων, όπου παρατίθενται τα στοιχεία τους</a:t>
            </a:r>
          </a:p>
          <a:p>
            <a:pPr marL="0" indent="0">
              <a:buNone/>
            </a:pPr>
            <a:r>
              <a:rPr lang="el-GR" dirty="0"/>
              <a:t>•	Ιστοσελίδες κρατικών οργανισμών, όπου παρατίθενται στοιχεία ερευνών </a:t>
            </a:r>
            <a:r>
              <a:rPr lang="el-GR" dirty="0" smtClean="0"/>
              <a:t>	τους</a:t>
            </a:r>
            <a:r>
              <a:rPr lang="el-GR" dirty="0"/>
              <a:t>, όπως της Ελληνικής Στατιστικής Αρχής, http://www.statistics.gr</a:t>
            </a:r>
          </a:p>
          <a:p>
            <a:endParaRPr lang="el-GR" dirty="0"/>
          </a:p>
        </p:txBody>
      </p:sp>
    </p:spTree>
    <p:extLst>
      <p:ext uri="{BB962C8B-B14F-4D97-AF65-F5344CB8AC3E}">
        <p14:creationId xmlns:p14="http://schemas.microsoft.com/office/powerpoint/2010/main" xmlns="" val="1017208571"/>
      </p:ext>
    </p:extLst>
  </p:cSld>
  <p:clrMapOvr>
    <a:masterClrMapping/>
  </p:clrMapOvr>
</p:sld>
</file>

<file path=ppt/theme/theme1.xml><?xml version="1.0" encoding="utf-8"?>
<a:theme xmlns:a="http://schemas.openxmlformats.org/drawingml/2006/main" name="Θέμα του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16</TotalTime>
  <Words>435</Words>
  <Application>Microsoft Office PowerPoint</Application>
  <PresentationFormat>Προβολή στην οθόνη (4:3)</PresentationFormat>
  <Paragraphs>74</Paragraphs>
  <Slides>12</Slides>
  <Notes>0</Notes>
  <HiddenSlides>0</HiddenSlides>
  <MMClips>0</MMClips>
  <ScaleCrop>false</ScaleCrop>
  <HeadingPairs>
    <vt:vector size="4" baseType="variant">
      <vt:variant>
        <vt:lpstr>Θέμα</vt:lpstr>
      </vt:variant>
      <vt:variant>
        <vt:i4>1</vt:i4>
      </vt:variant>
      <vt:variant>
        <vt:lpstr>Τίτλοι διαφανειών</vt:lpstr>
      </vt:variant>
      <vt:variant>
        <vt:i4>12</vt:i4>
      </vt:variant>
    </vt:vector>
  </HeadingPairs>
  <TitlesOfParts>
    <vt:vector size="13" baseType="lpstr">
      <vt:lpstr>Θέμα του Office</vt:lpstr>
      <vt:lpstr>   Πώς γίνεται  μια επιστημονική εργασία;  Επιστημονική έρευνα και συγγραφή εργασιών   2η έκδοση     Κώστας Ζαφειρόπουλος</vt:lpstr>
      <vt:lpstr>Κεφάλαιο 3</vt:lpstr>
      <vt:lpstr>Περιεχόμενα</vt:lpstr>
      <vt:lpstr>Γιατί δευτερογενή δεδομένα</vt:lpstr>
      <vt:lpstr>Συλλογή δευτερογενών δεδομένων</vt:lpstr>
      <vt:lpstr>Πλεονεκτήματα των δευτερογενών δεδομένων</vt:lpstr>
      <vt:lpstr>Περιορισμοί των δευτερογενών δεδομένων</vt:lpstr>
      <vt:lpstr>Δημοσιευμένα δευτερογενή δεδομένα</vt:lpstr>
      <vt:lpstr>Έρευνες στο Διαδίκτυο-Οι μηχανές αναζήτησης</vt:lpstr>
      <vt:lpstr>Γνωστές μηχανές αναζήτησης </vt:lpstr>
      <vt:lpstr>Ομάδες συζητήσεων και ομάδες ειδικών ενδιαφερόντων στο Διαδίκτυο ως πηγές δευτερογενών δεδομένων</vt:lpstr>
      <vt:lpstr>Λειτουργία των ομάδων συζήτησης</vt:lpstr>
    </vt:vector>
  </TitlesOfParts>
  <Company>Hewlett-Packard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Παρουσίαση του PowerPoint</dc:title>
  <dc:creator>k</dc:creator>
  <cp:lastModifiedBy>xaris</cp:lastModifiedBy>
  <cp:revision>9</cp:revision>
  <dcterms:created xsi:type="dcterms:W3CDTF">2015-09-23T14:55:20Z</dcterms:created>
  <dcterms:modified xsi:type="dcterms:W3CDTF">2015-09-30T11:15:20Z</dcterms:modified>
</cp:coreProperties>
</file>