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8"/>
    <p:restoredTop sz="94610"/>
  </p:normalViewPr>
  <p:slideViewPr>
    <p:cSldViewPr snapToGrid="0" snapToObjects="1">
      <p:cViewPr varScale="1">
        <p:scale>
          <a:sx n="140" d="100"/>
          <a:sy n="140" d="100"/>
        </p:scale>
        <p:origin x="16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4BCFE-49CF-B04C-8CB5-28216076B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6F63CE-1AF1-3C49-B086-E9B0DA1F46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86384-7084-0E42-A34D-D9133514A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789C2-AB7C-314C-827A-979B913E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BA768-308C-5047-A0D9-BAF613B2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3309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586F0-C745-3D49-AD3B-91B039FA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7690A4-03D5-864D-9253-7146AF92F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3F4D4-76C0-7B46-8E65-71B1A3ED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BF636-CE62-414C-B0EB-75C035DBC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FABC2-589A-2B42-B1A0-5BDAB578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9732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2A1E4-2AFD-514A-B008-0D92F8FE5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11A97-E3F8-7B4D-9734-6C244B680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F46B6-4FC8-6E4B-AE0F-66BE5FF3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888DE-5D6E-8D4F-9761-25760768D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84F07-A2C1-374A-9A53-4D35363E1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4195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92DA2-D616-AD4D-AA1F-C813915D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60CB7-8C1A-6C49-A752-13A0F8691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417E4-43F5-4741-A8D2-455241356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237DB-54D0-3D4A-B7DD-3E114D1E0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BFD0B-84CE-5646-AE43-D63C4A514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76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C655-D0B3-AA4C-92F8-7A9403F03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7F2CA-2773-784E-B205-2FBFB6158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A9F5E-2860-484E-99E6-444E92F1B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5BF58-337E-E747-8A66-DD3F0D3A6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2F2A7-F3FC-A34E-8B6A-1551D193D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17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933F-7E12-0249-A16C-D5A90B68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667B5-0ECD-2148-AF3A-4C9F1B362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1C15A-B84D-9047-ACE3-D636C0BEE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388DA-D1C7-F242-9BC3-1C3C83D02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04282-ED2C-844D-9B2E-710E79D71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D45BA-AA30-7E4D-8379-6C2B07DAD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9953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D2BA-AC07-3846-A362-C199767D3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094AC-3C55-ED43-8BA1-9493A03F6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A829F-FB1C-A54C-BA9F-9D2C3EE85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A8490B-8340-CA45-AFB8-4AEAAF7F8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09CFA1-22A8-7347-AA32-F28931E8CA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CFCF6B-D70F-AF41-A4DA-3C271A87B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8FE7D2-6D9F-824D-B88B-7BB48EF1C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52389F-6592-1C4F-8E41-F62C872CD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443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5E56-B7D4-514C-B75E-40645296C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C58183-8EC4-934D-842A-F9AEA57FB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63E0C-2B98-9D49-A2E1-56837675B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071555-1804-A24E-84F7-DA54E304C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6655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FA318-A2DA-1947-93BC-741E80E00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AAED2E-24DC-074A-BBD1-503168B7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F186A-0B5B-A845-9868-9DF0BE6D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6329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AC89E-4DF5-6D4A-938E-389C5D582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DDE64-2D7D-E04A-BFC1-A19FA7174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BAB16-6D33-3B43-B970-10A5FD4E3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81803-6B7A-774A-AF3C-BA37D276F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E38E3-2C61-724C-9A8A-C7581325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32817-7D6B-5B4C-8145-77C8E896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1207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AB4A1-E6B5-EB4C-BDA9-DBB5F715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AF873E-1D28-B942-891A-115873BCDF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67555-1575-B149-8912-FC7D2BF23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553E32-9A7F-F148-8FF8-E8B8D1236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79BC5-D243-0448-8434-1BC14B9BC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9E88D-5E1A-4D47-9720-8B68B776E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4830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BB2A26-32BF-A249-BC01-9C1B9CA56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44282-59B4-BB4B-9A03-AD3200792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55396-F822-F442-AF1E-5D5B4423E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AC96-6FFD-3F4F-ACAB-5EED4FBDC0F9}" type="datetimeFigureOut">
              <a:rPr lang="en-NL" smtClean="0"/>
              <a:t>9/26/24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BE89B-53D5-9B4B-A5C9-57FFE9CE2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BED69-984D-9544-8B93-C4E9B4C63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E7DD7-57AB-E54E-B53E-0D61656B34B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9933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0B12-ADBD-074D-8F60-09787296C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Χρηματοοικονομική Αν</a:t>
            </a:r>
            <a:r>
              <a:rPr lang="en-US" dirty="0" err="1"/>
              <a:t>ά</a:t>
            </a:r>
            <a:r>
              <a:rPr lang="el-GR" dirty="0" err="1"/>
              <a:t>λυση</a:t>
            </a:r>
            <a:r>
              <a:rPr lang="el-GR" dirty="0"/>
              <a:t> κ</a:t>
            </a:r>
            <a:r>
              <a:rPr lang="en-US" dirty="0"/>
              <a:t>΄</a:t>
            </a:r>
            <a:r>
              <a:rPr lang="el-GR" dirty="0"/>
              <a:t> Λογιστική(</a:t>
            </a:r>
            <a:r>
              <a:rPr lang="en-US" dirty="0"/>
              <a:t>Financial Analysis &amp; Accounting)</a:t>
            </a:r>
            <a:endParaRPr lang="en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F589B3-FEF6-7143-9BA9-AC67D7AD5A7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97" t="33333" r="25053" b="36250"/>
          <a:stretch>
            <a:fillRect/>
          </a:stretch>
        </p:blipFill>
        <p:spPr bwMode="auto">
          <a:xfrm>
            <a:off x="3603332" y="3900233"/>
            <a:ext cx="4393186" cy="1514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489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D384F-268E-E94B-B291-F834E9696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Course G</a:t>
            </a:r>
            <a:r>
              <a:rPr lang="en-GB" dirty="0"/>
              <a:t>o</a:t>
            </a:r>
            <a:r>
              <a:rPr lang="en-NL" dirty="0"/>
              <a:t>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AF28B-3880-D94A-8225-1F9A11156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976" y="1538754"/>
            <a:ext cx="11022106" cy="48889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This is a course on Financial Accounting &amp; Reporting, Corporate Finance (Capital Budgeting) and Business Valuation (time permitting). </a:t>
            </a:r>
          </a:p>
          <a:p>
            <a:pPr marL="0" indent="0">
              <a:buNone/>
            </a:pPr>
            <a:r>
              <a:rPr lang="en-US" dirty="0"/>
              <a:t>The aim of the module is to offer a detailed overview of basic level financial accounting and reporting examining disclosures to users of financial information of:</a:t>
            </a:r>
          </a:p>
          <a:p>
            <a:pPr marL="0" indent="0">
              <a:buNone/>
            </a:pPr>
            <a:r>
              <a:rPr lang="en-US" dirty="0"/>
              <a:t>- operating results; </a:t>
            </a:r>
          </a:p>
          <a:p>
            <a:pPr marL="0" indent="0">
              <a:buNone/>
            </a:pPr>
            <a:r>
              <a:rPr lang="en-US" dirty="0"/>
              <a:t>- financial position and cash flows of a business entity </a:t>
            </a:r>
          </a:p>
          <a:p>
            <a:pPr marL="0" indent="0">
              <a:buNone/>
            </a:pPr>
            <a:r>
              <a:rPr lang="en-US" dirty="0"/>
              <a:t>and </a:t>
            </a:r>
            <a:r>
              <a:rPr lang="en-US" dirty="0" err="1"/>
              <a:t>utilise</a:t>
            </a:r>
            <a:r>
              <a:rPr lang="en-US" dirty="0"/>
              <a:t> this for investment decisions (financial statement analysis, capital budgeting and business valuation). </a:t>
            </a:r>
          </a:p>
          <a:p>
            <a:pPr marL="0" indent="0">
              <a:buNone/>
            </a:pPr>
            <a:r>
              <a:rPr lang="en-US" dirty="0"/>
              <a:t>Emphasis is thus put on information that is relevant in making investment, credit and valuation decisions. </a:t>
            </a:r>
          </a:p>
          <a:p>
            <a:pPr marL="0" indent="0">
              <a:buNone/>
            </a:pPr>
            <a:r>
              <a:rPr lang="en-US" dirty="0"/>
              <a:t>A user’s perspective, rather than a preparer’s is adopted with the students’ attention directed towards thinking on the quality of earnings, and not just the reported numbers. </a:t>
            </a:r>
            <a:endParaRPr lang="en-NL" dirty="0"/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006651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16C99-E473-1347-8B43-2050DED8B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NL" dirty="0"/>
              <a:t>Core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EBBDA-2793-144B-BC99-493248512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116"/>
            <a:ext cx="10515600" cy="47515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Provide students with an understanding of:</a:t>
            </a:r>
            <a:endParaRPr lang="en-NL" dirty="0"/>
          </a:p>
          <a:p>
            <a:pPr lvl="0"/>
            <a:r>
              <a:rPr lang="en-US" dirty="0"/>
              <a:t>The information content in the financial statements and the effects of economic events on them;</a:t>
            </a:r>
            <a:endParaRPr lang="en-NL" dirty="0"/>
          </a:p>
          <a:p>
            <a:pPr lvl="0"/>
            <a:r>
              <a:rPr lang="en-US" dirty="0"/>
              <a:t>The framework for making business decisions using information in financial statements; </a:t>
            </a:r>
          </a:p>
          <a:p>
            <a:pPr lvl="1"/>
            <a:r>
              <a:rPr lang="en-US" dirty="0"/>
              <a:t>what choices can be made, what the options are, how can related data be used for various types of investment decisions.</a:t>
            </a:r>
          </a:p>
          <a:p>
            <a:pPr lvl="1"/>
            <a:endParaRPr lang="en-NL" dirty="0"/>
          </a:p>
          <a:p>
            <a:pPr marL="0" indent="0">
              <a:buNone/>
            </a:pPr>
            <a:r>
              <a:rPr lang="en-US" dirty="0"/>
              <a:t>Upon completion of the course, students will be able to:</a:t>
            </a:r>
            <a:endParaRPr lang="en-NL" dirty="0"/>
          </a:p>
          <a:p>
            <a:pPr lvl="0"/>
            <a:r>
              <a:rPr lang="en-US" dirty="0"/>
              <a:t>Understand the “language” of business, its uses and limitations;</a:t>
            </a:r>
            <a:endParaRPr lang="en-NL" dirty="0"/>
          </a:p>
          <a:p>
            <a:pPr lvl="0"/>
            <a:r>
              <a:rPr lang="en-US" dirty="0"/>
              <a:t>Interpret and understand the impact economic events have on the Balance Sheet, Income Statement, Statement of Changes in Equity and Statement of Cash Flows;</a:t>
            </a:r>
            <a:endParaRPr lang="en-NL" dirty="0"/>
          </a:p>
          <a:p>
            <a:pPr lvl="0"/>
            <a:r>
              <a:rPr lang="en-US" dirty="0"/>
              <a:t>Use the information reported in Financial Statements for financial analysis and investment decisions.</a:t>
            </a:r>
            <a:endParaRPr lang="en-NL" dirty="0"/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3705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1AF3B-50BC-7041-A574-60DF77388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366"/>
            <a:ext cx="10515600" cy="1325563"/>
          </a:xfrm>
        </p:spPr>
        <p:txBody>
          <a:bodyPr/>
          <a:lstStyle/>
          <a:p>
            <a:r>
              <a:rPr lang="en-NL" dirty="0"/>
              <a:t>Course content</a:t>
            </a:r>
          </a:p>
        </p:txBody>
      </p:sp>
      <p:pic>
        <p:nvPicPr>
          <p:cNvPr id="4" name="Picture 3" descr="A screen shot of a course content&#10;&#10;Description automatically generated">
            <a:extLst>
              <a:ext uri="{FF2B5EF4-FFF2-40B4-BE49-F238E27FC236}">
                <a16:creationId xmlns:a16="http://schemas.microsoft.com/office/drawing/2014/main" id="{2827FC91-7CDF-CC40-6939-DB181E0AA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41929"/>
            <a:ext cx="10600944" cy="509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1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C5533-86EF-4A4D-9884-7D565802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Teaching and examination</a:t>
            </a: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3A9F0730-316C-1A08-8C8B-8F12FDF0D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64" y="1690688"/>
            <a:ext cx="10222992" cy="445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612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CBF6-6CCC-B645-A820-E23B4A63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83FDA-E5A7-1A41-B0D1-42118B275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912"/>
            <a:ext cx="10515600" cy="4595051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/>
              <a:t>Atrill</a:t>
            </a:r>
            <a:r>
              <a:rPr lang="en-GB" dirty="0"/>
              <a:t> P., McLaney E. Accounting &amp; Finance for non- specialists. Pearson education (English pdf)</a:t>
            </a:r>
          </a:p>
          <a:p>
            <a:r>
              <a:rPr lang="en-GB" dirty="0"/>
              <a:t>Damodaran A. 2014. </a:t>
            </a:r>
            <a:r>
              <a:rPr lang="el-GR" dirty="0"/>
              <a:t>Εφαρμοσμένη Χρηματοοικονομική για Επιχειρήσεις. (</a:t>
            </a:r>
            <a:r>
              <a:rPr lang="el-GR" dirty="0" err="1"/>
              <a:t>επιμ</a:t>
            </a:r>
            <a:r>
              <a:rPr lang="el-GR" dirty="0"/>
              <a:t>) Ε. </a:t>
            </a:r>
            <a:r>
              <a:rPr lang="el-GR" dirty="0" err="1"/>
              <a:t>Τσιριτάκης</a:t>
            </a:r>
            <a:r>
              <a:rPr lang="el-GR" dirty="0"/>
              <a:t>, Τ. Αγγελίδης, Α. </a:t>
            </a:r>
            <a:r>
              <a:rPr lang="el-GR" dirty="0" err="1"/>
              <a:t>Ζαπράνης</a:t>
            </a:r>
            <a:r>
              <a:rPr lang="el-GR" dirty="0"/>
              <a:t>. </a:t>
            </a:r>
            <a:r>
              <a:rPr lang="en-GB" dirty="0"/>
              <a:t>Nicosia, Cyprus: Broken Hill, </a:t>
            </a:r>
            <a:r>
              <a:rPr lang="el-GR" dirty="0"/>
              <a:t>Αθήνα: Εκδόσεις Πασχαλίδης. </a:t>
            </a:r>
          </a:p>
          <a:p>
            <a:r>
              <a:rPr lang="en-GB" dirty="0"/>
              <a:t>Datar Srikant M. &amp; Rajan Madhav V. 2019. Horngren's </a:t>
            </a:r>
            <a:r>
              <a:rPr lang="el-GR" dirty="0"/>
              <a:t>Λογιστική Κόστους - Διοικητική </a:t>
            </a:r>
            <a:r>
              <a:rPr lang="el-GR" dirty="0" err="1"/>
              <a:t>Προσσέγγιση</a:t>
            </a:r>
            <a:r>
              <a:rPr lang="el-GR" dirty="0"/>
              <a:t>. Επιμέλεια: </a:t>
            </a:r>
            <a:r>
              <a:rPr lang="el-GR" dirty="0" err="1"/>
              <a:t>Σώρρος</a:t>
            </a:r>
            <a:r>
              <a:rPr lang="el-GR" dirty="0"/>
              <a:t> Ι., </a:t>
            </a:r>
            <a:r>
              <a:rPr lang="el-GR" dirty="0" err="1"/>
              <a:t>Παπαναστασόπουλος</a:t>
            </a:r>
            <a:r>
              <a:rPr lang="el-GR" dirty="0"/>
              <a:t> Γ.,  Γεωργακόπουλος Γ., </a:t>
            </a:r>
            <a:r>
              <a:rPr lang="el-GR" dirty="0" err="1"/>
              <a:t>Μανδήλας</a:t>
            </a:r>
            <a:r>
              <a:rPr lang="el-GR" dirty="0"/>
              <a:t> Α. </a:t>
            </a:r>
            <a:r>
              <a:rPr lang="en-GB" dirty="0"/>
              <a:t>Broken Hill Publications. </a:t>
            </a:r>
            <a:r>
              <a:rPr lang="el-GR" dirty="0"/>
              <a:t>Αθήνα: Εκδόσεις Πασχαλίδης.</a:t>
            </a:r>
          </a:p>
          <a:p>
            <a:r>
              <a:rPr lang="en-GB" b="1" dirty="0"/>
              <a:t>Needles, B., Powers, M. and Crosson, S.  2016. </a:t>
            </a:r>
            <a:r>
              <a:rPr lang="el-GR" b="1" dirty="0"/>
              <a:t>Εισαγωγή στη Λογιστική. (</a:t>
            </a:r>
            <a:r>
              <a:rPr lang="el-GR" b="1" dirty="0" err="1"/>
              <a:t>επιμ</a:t>
            </a:r>
            <a:r>
              <a:rPr lang="el-GR" b="1" dirty="0"/>
              <a:t>.) </a:t>
            </a:r>
            <a:r>
              <a:rPr lang="el-GR" b="1" dirty="0" err="1"/>
              <a:t>Βενιέρης</a:t>
            </a:r>
            <a:r>
              <a:rPr lang="el-GR" b="1" dirty="0"/>
              <a:t> Γ., Ζήσης Β., </a:t>
            </a:r>
            <a:r>
              <a:rPr lang="el-GR" b="1" dirty="0" err="1"/>
              <a:t>Λοής</a:t>
            </a:r>
            <a:r>
              <a:rPr lang="el-GR" b="1" dirty="0"/>
              <a:t> Π., </a:t>
            </a:r>
            <a:r>
              <a:rPr lang="el-GR" b="1" dirty="0" err="1"/>
              <a:t>Σπαθής</a:t>
            </a:r>
            <a:r>
              <a:rPr lang="el-GR" b="1" dirty="0"/>
              <a:t> Χ., </a:t>
            </a:r>
            <a:r>
              <a:rPr lang="el-GR" b="1" dirty="0" err="1"/>
              <a:t>Σώρρος</a:t>
            </a:r>
            <a:r>
              <a:rPr lang="el-GR" b="1" dirty="0"/>
              <a:t> Ι., Τζελέπης Δ. </a:t>
            </a:r>
            <a:r>
              <a:rPr lang="en-GB" b="1" dirty="0"/>
              <a:t>Nicosia, Cyprus: Broken Hill, </a:t>
            </a:r>
            <a:r>
              <a:rPr lang="el-GR" b="1" dirty="0"/>
              <a:t>Αθήνα: Εκδόσεις Πασχαλίδης.</a:t>
            </a:r>
          </a:p>
          <a:p>
            <a:r>
              <a:rPr lang="en-GB" dirty="0"/>
              <a:t>Nobles T. M., Mattison B. and Matsumura E. M (in Greek). 2024. Horngren's </a:t>
            </a:r>
            <a:r>
              <a:rPr lang="el-GR" dirty="0"/>
              <a:t>Χρηματοοικονομική Λογιστική. 6η </a:t>
            </a:r>
            <a:r>
              <a:rPr lang="el-GR" dirty="0" err="1"/>
              <a:t>Αγγλικη</a:t>
            </a:r>
            <a:r>
              <a:rPr lang="el-GR" dirty="0"/>
              <a:t> έκδοση (1η βελτιωμένη ελληνική έκδοση). </a:t>
            </a:r>
            <a:r>
              <a:rPr lang="en-GB" dirty="0"/>
              <a:t>Editors: </a:t>
            </a:r>
            <a:r>
              <a:rPr lang="en-GB" dirty="0" err="1"/>
              <a:t>Ginoglou</a:t>
            </a:r>
            <a:r>
              <a:rPr lang="en-GB" dirty="0"/>
              <a:t> D., </a:t>
            </a:r>
            <a:r>
              <a:rPr lang="en-GB" dirty="0" err="1"/>
              <a:t>Koumanakos</a:t>
            </a:r>
            <a:r>
              <a:rPr lang="en-GB" dirty="0"/>
              <a:t> E., </a:t>
            </a:r>
            <a:r>
              <a:rPr lang="en-GB" dirty="0" err="1"/>
              <a:t>Belesis</a:t>
            </a:r>
            <a:r>
              <a:rPr lang="en-GB" dirty="0"/>
              <a:t> N., </a:t>
            </a:r>
            <a:r>
              <a:rPr lang="en-GB" dirty="0" err="1"/>
              <a:t>Naoum</a:t>
            </a:r>
            <a:r>
              <a:rPr lang="en-GB" dirty="0"/>
              <a:t> V., </a:t>
            </a:r>
            <a:r>
              <a:rPr lang="en-GB" dirty="0" err="1"/>
              <a:t>Sorros</a:t>
            </a:r>
            <a:r>
              <a:rPr lang="en-GB" dirty="0"/>
              <a:t> I., </a:t>
            </a:r>
            <a:r>
              <a:rPr lang="en-GB" dirty="0" err="1"/>
              <a:t>Asonitou</a:t>
            </a:r>
            <a:r>
              <a:rPr lang="en-GB" dirty="0"/>
              <a:t> S., Georgakopoulos G., </a:t>
            </a:r>
            <a:r>
              <a:rPr lang="en-GB" dirty="0" err="1"/>
              <a:t>Boskou</a:t>
            </a:r>
            <a:r>
              <a:rPr lang="en-GB" dirty="0"/>
              <a:t> G., </a:t>
            </a:r>
            <a:r>
              <a:rPr lang="en-GB" dirty="0" err="1"/>
              <a:t>Pazarskis</a:t>
            </a:r>
            <a:r>
              <a:rPr lang="en-GB" dirty="0"/>
              <a:t> M., </a:t>
            </a:r>
            <a:r>
              <a:rPr lang="en-GB" dirty="0" err="1"/>
              <a:t>Tountas</a:t>
            </a:r>
            <a:r>
              <a:rPr lang="en-GB" dirty="0"/>
              <a:t> K. . Broken Hill Publications. Athens: </a:t>
            </a:r>
            <a:r>
              <a:rPr lang="en-GB" dirty="0" err="1"/>
              <a:t>Paschalidis</a:t>
            </a:r>
            <a:r>
              <a:rPr lang="en-GB" dirty="0"/>
              <a:t>.</a:t>
            </a:r>
          </a:p>
          <a:p>
            <a:r>
              <a:rPr lang="en-GB" dirty="0"/>
              <a:t>Ross S., Westerfield W. R. 2016. </a:t>
            </a:r>
            <a:r>
              <a:rPr lang="el-GR" dirty="0"/>
              <a:t>Χρηματοοικονομική των Επιχειρήσεων. (</a:t>
            </a:r>
            <a:r>
              <a:rPr lang="el-GR" dirty="0" err="1"/>
              <a:t>επιμ</a:t>
            </a:r>
            <a:r>
              <a:rPr lang="el-GR" dirty="0"/>
              <a:t>.) Αγγελίδης Τ., </a:t>
            </a:r>
            <a:r>
              <a:rPr lang="el-GR" dirty="0" err="1"/>
              <a:t>Αρτίκης</a:t>
            </a:r>
            <a:r>
              <a:rPr lang="el-GR" dirty="0"/>
              <a:t> Π, Ελευθεριάδης Ι, Κοσμίδου Κ., </a:t>
            </a:r>
            <a:r>
              <a:rPr lang="el-GR" dirty="0" err="1"/>
              <a:t>Τσιριτάκης</a:t>
            </a:r>
            <a:r>
              <a:rPr lang="el-GR" dirty="0"/>
              <a:t> Ε, Φλώρος Χ. </a:t>
            </a:r>
            <a:r>
              <a:rPr lang="en-GB" dirty="0"/>
              <a:t>Nicosia, Cyprus: Broken Hill, </a:t>
            </a:r>
            <a:r>
              <a:rPr lang="el-GR" dirty="0"/>
              <a:t>Αθήνα: Εκδόσεις Πασχαλίδης.</a:t>
            </a: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16964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549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Χρηματοοικονομική Ανάλυση κ΄ Λογιστική(Financial Analysis &amp; Accounting)</vt:lpstr>
      <vt:lpstr>Course Goals </vt:lpstr>
      <vt:lpstr>Core objectives</vt:lpstr>
      <vt:lpstr>Course content</vt:lpstr>
      <vt:lpstr>Teaching and examination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Georgakopoulos</dc:creator>
  <cp:lastModifiedBy>Georgios Georgakopoulos</cp:lastModifiedBy>
  <cp:revision>6</cp:revision>
  <dcterms:created xsi:type="dcterms:W3CDTF">2021-02-09T14:49:18Z</dcterms:created>
  <dcterms:modified xsi:type="dcterms:W3CDTF">2024-09-26T15:17:19Z</dcterms:modified>
</cp:coreProperties>
</file>