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90" r:id="rId3"/>
    <p:sldId id="277" r:id="rId4"/>
    <p:sldId id="294" r:id="rId5"/>
    <p:sldId id="296" r:id="rId6"/>
    <p:sldId id="297" r:id="rId7"/>
    <p:sldId id="298" r:id="rId8"/>
    <p:sldId id="299" r:id="rId9"/>
    <p:sldId id="303" r:id="rId10"/>
    <p:sldId id="300" r:id="rId11"/>
    <p:sldId id="301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  <a:srgbClr val="FF0066"/>
    <a:srgbClr val="F5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79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E340DC-4111-405A-AC0C-69707D4D2FAD}" type="datetimeFigureOut">
              <a:rPr lang="el-GR"/>
              <a:pPr>
                <a:defRPr/>
              </a:pPr>
              <a:t>10/11/2023</a:t>
            </a:fld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551CEB-6F6E-44C3-87D0-7D8DA1A9D4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6A2A-06F0-42FD-9CCF-96F6D65C01B3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B5F4-BD8C-40C3-8F62-D36FE62FDAC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73AB-FBA8-41A2-BADB-067056DE9847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7750-0DAA-4BAA-AB65-2A0AA024838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5C4E-85F8-4ECE-BFDF-CF8A000778DE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C2BC-3DC5-47B3-9387-246013409D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DB419-4D64-4EF4-A527-A5C0952982F2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2529-688D-4EA6-8DF6-C773E5C871D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E55-9DBA-487B-9459-EE0E8586FDC0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3961-6895-4C0D-B242-EC8B4963C03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CDA8-D762-464E-A452-5DBEDAE52849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889B-B18C-49B0-B5AE-498EC71D04D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FC06-8D34-4405-A25C-F50243C4CAD7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ACB6-1B39-4ABE-87D6-210A716510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B0B2-53FB-49D4-A4B5-F6CD576973B6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A489D-51C2-4BFA-B616-5DF7CEAF5FD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EB9D-2E48-4FF3-B9D8-726F6A364785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DE05-BA3B-4B95-BFD0-0069D510EA8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209-78AA-48CD-A144-27FF25D6465A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886A-7564-4C7C-BEEA-B629B0B4D0C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B4B5-6E1C-4298-B2D4-29FFEA485707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FC0A-EC40-4467-9F28-5E8BCDA2EA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9BD1-1723-4481-8D2D-FC2E15DA11E0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93A5-267B-40BB-A241-A0265FF53B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965">
              <a:srgbClr val="B8D1E7"/>
            </a:gs>
            <a:gs pos="36296">
              <a:srgbClr val="BBCFE1"/>
            </a:gs>
            <a:gs pos="0">
              <a:schemeClr val="accent3">
                <a:lumMod val="60000"/>
                <a:lumOff val="40000"/>
              </a:schemeClr>
            </a:gs>
            <a:gs pos="61381">
              <a:srgbClr val="B5D2EC"/>
            </a:gs>
            <a:gs pos="54000">
              <a:schemeClr val="accent1">
                <a:lumMod val="45000"/>
                <a:lumOff val="55000"/>
              </a:schemeClr>
            </a:gs>
            <a:gs pos="75000">
              <a:srgbClr val="B7D3ED"/>
            </a:gs>
            <a:gs pos="6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01E936-520C-42E3-A6BA-AF8B9A2D8025}" type="datetimeFigureOut">
              <a:rPr lang="el-GR"/>
              <a:pPr>
                <a:defRPr/>
              </a:pPr>
              <a:t>10/11/2023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516F6-3E48-444A-A5AB-E1E5B644B1A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3367" cy="27908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Καθαρή Παρούσα Αξία </a:t>
            </a:r>
            <a:b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</a:t>
            </a:r>
            <a:r>
              <a:rPr lang="en-US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vs</a:t>
            </a:r>
            <a: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Εσωτερικός Βαθμός Απόδοσης</a:t>
            </a:r>
            <a:r>
              <a:rPr lang="en-US" sz="54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II</a:t>
            </a:r>
            <a:endParaRPr lang="el-GR" sz="5400" smtClean="0">
              <a:solidFill>
                <a:srgbClr val="3857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2797175" y="5202238"/>
            <a:ext cx="9144000" cy="1655762"/>
          </a:xfrm>
        </p:spPr>
        <p:txBody>
          <a:bodyPr/>
          <a:lstStyle/>
          <a:p>
            <a:pPr algn="r" eaLnBrk="1" hangingPunct="1"/>
            <a:r>
              <a:rPr lang="el-GR" dirty="0" smtClean="0">
                <a:solidFill>
                  <a:srgbClr val="385723"/>
                </a:solidFill>
              </a:rPr>
              <a:t>Γούσιος Ιωάννης – Ε.ΔΙ.Π. Γ.Π.Α.</a:t>
            </a:r>
          </a:p>
          <a:p>
            <a:pPr algn="r" eaLnBrk="1" hangingPunct="1"/>
            <a:r>
              <a:rPr lang="el-GR" dirty="0" smtClean="0">
                <a:solidFill>
                  <a:srgbClr val="385723"/>
                </a:solidFill>
              </a:rPr>
              <a:t>Παρασκευή </a:t>
            </a:r>
            <a:r>
              <a:rPr lang="en-US" dirty="0" smtClean="0">
                <a:solidFill>
                  <a:srgbClr val="385723"/>
                </a:solidFill>
              </a:rPr>
              <a:t>1</a:t>
            </a:r>
            <a:r>
              <a:rPr lang="el-GR" smtClean="0">
                <a:solidFill>
                  <a:srgbClr val="385723"/>
                </a:solidFill>
              </a:rPr>
              <a:t>0 </a:t>
            </a:r>
            <a:r>
              <a:rPr lang="el-GR" smtClean="0">
                <a:solidFill>
                  <a:srgbClr val="385723"/>
                </a:solidFill>
              </a:rPr>
              <a:t>Νοεμβρίου </a:t>
            </a:r>
            <a:r>
              <a:rPr lang="el-GR" smtClean="0">
                <a:solidFill>
                  <a:srgbClr val="385723"/>
                </a:solidFill>
              </a:rPr>
              <a:t>2023</a:t>
            </a:r>
            <a:endParaRPr lang="el-GR" dirty="0" smtClean="0">
              <a:solidFill>
                <a:srgbClr val="3857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95" name="Rectangl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Λύση (500 ώρες)</a:t>
            </a:r>
          </a:p>
        </p:txBody>
      </p:sp>
      <p:graphicFrame>
        <p:nvGraphicFramePr>
          <p:cNvPr id="24820" name="Group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78189"/>
              </p:ext>
            </p:extLst>
          </p:nvPr>
        </p:nvGraphicFramePr>
        <p:xfrm>
          <a:off x="838200" y="1825625"/>
          <a:ext cx="10515600" cy="2706689"/>
        </p:xfrm>
        <a:graphic>
          <a:graphicData uri="http://schemas.openxmlformats.org/drawingml/2006/table">
            <a:tbl>
              <a:tblPr/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017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r=10%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σταθερού κόστους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Ετήσια έκταση συγκομιδής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σταθερού κόστους/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στρ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.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μεταβλητού κόστους/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στρ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.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ΣΥΝΟΛΙΚΟ ΚΟΣΤΟΣ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ΜΕΓΑΛΗ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16.274,54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2.250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7,23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1,78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9,01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ΜΙΚΡΗ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10.578,45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1.750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6,04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2,86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8.90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Λύση (1.000 ώρες)</a:t>
            </a:r>
          </a:p>
        </p:txBody>
      </p:sp>
      <p:graphicFrame>
        <p:nvGraphicFramePr>
          <p:cNvPr id="26776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23120"/>
              </p:ext>
            </p:extLst>
          </p:nvPr>
        </p:nvGraphicFramePr>
        <p:xfrm>
          <a:off x="838200" y="1825625"/>
          <a:ext cx="10515600" cy="2605026"/>
        </p:xfrm>
        <a:graphic>
          <a:graphicData uri="http://schemas.openxmlformats.org/drawingml/2006/table">
            <a:tbl>
              <a:tblPr/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r=10%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σταθερού κόστους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Ετήσια έκταση συγκομιδής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σταθερού κόστους/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στρ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Ετήσιο ισοδύναμο μεταβλητού κόστους/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στρ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ΣΥΝΟΛΙΚΟ ΚΟΣΤΟΣ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ΜΕΓΑΛΗ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16.274,54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4.500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3,62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1,78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5,40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ΜΙΚΡΗ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1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10.578,45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3.500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3,02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2,86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5,88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15743"/>
            <a:ext cx="10515600" cy="956599"/>
          </a:xfrm>
        </p:spPr>
        <p:txBody>
          <a:bodyPr/>
          <a:lstStyle/>
          <a:p>
            <a:pPr algn="ctr"/>
            <a:r>
              <a:rPr lang="el-GR" sz="3600" b="1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Κρίσιμος αριθμός ωρών λειτουργίας, (</a:t>
            </a:r>
            <a:r>
              <a:rPr lang="el-GR" sz="3600" b="1" dirty="0" err="1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l-GR" sz="3600" b="1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b="1" dirty="0" err="1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l-GR" sz="3600" b="1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/>
              </p:cNvSpPr>
              <p:nvPr/>
            </p:nvSpPr>
            <p:spPr bwMode="auto">
              <a:xfrm>
                <a:off x="221672" y="945370"/>
                <a:ext cx="11748655" cy="5831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Ο </a:t>
                </a:r>
                <a:r>
                  <a:rPr lang="el-GR" sz="2400" dirty="0">
                    <a:solidFill>
                      <a:srgbClr val="385723"/>
                    </a:solidFill>
                    <a:latin typeface="+mn-lt"/>
                  </a:rPr>
                  <a:t>κρίσιμος αριθμός ωρών λειτουργίας προσδιορίζεται από την εξίσωση του συνολικού ετήσιου </a:t>
                </a:r>
                <a:r>
                  <a:rPr lang="el-GR" sz="2400" dirty="0" err="1" smtClean="0">
                    <a:solidFill>
                      <a:srgbClr val="385723"/>
                    </a:solidFill>
                    <a:latin typeface="+mn-lt"/>
                  </a:rPr>
                  <a:t>μοναδιαίου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(ανά στρέμμα) κόστους </a:t>
                </a:r>
                <a:r>
                  <a:rPr lang="el-GR" sz="2400" dirty="0">
                    <a:solidFill>
                      <a:srgbClr val="385723"/>
                    </a:solidFill>
                    <a:latin typeface="+mn-lt"/>
                  </a:rPr>
                  <a:t>των δύο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μηχανημάτων.</a:t>
                </a:r>
                <a:endParaRPr lang="en-GB" sz="2400" dirty="0" smtClean="0">
                  <a:solidFill>
                    <a:srgbClr val="385723"/>
                  </a:solidFill>
                  <a:latin typeface="+mn-lt"/>
                </a:endParaRPr>
              </a:p>
              <a:p>
                <a:pPr algn="just" eaLnBrk="0" hangingPunct="0">
                  <a:spcBef>
                    <a:spcPts val="1000"/>
                  </a:spcBef>
                  <a:buFont typeface="Arial" charset="0"/>
                  <a:buNone/>
                </a:pPr>
                <a:endParaRPr lang="en-GB" sz="2400" dirty="0" smtClean="0">
                  <a:solidFill>
                    <a:srgbClr val="385723"/>
                  </a:solidFill>
                  <a:latin typeface="+mn-lt"/>
                </a:endParaRPr>
              </a:p>
              <a:p>
                <a:pPr algn="ctr" eaLnBrk="0" hangingPunct="0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  <m: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ΙΚ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ΙΚ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  <a:latin typeface="+mn-l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ΙΚ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ΙΚ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sty m:val="p"/>
                              </m:rPr>
                              <a:rPr lang="el-GR" sz="2400" baseline="-20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ΜΕΓ</m:t>
                            </m:r>
                            <m:r>
                              <a:rPr lang="el-GR" sz="2400" baseline="-25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l-GR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m:rPr>
                                <m:sty m:val="p"/>
                              </m:rPr>
                              <a:rPr lang="el-GR" sz="2400" baseline="-20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ΜΕΓ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  <a:latin typeface="+mn-lt"/>
                  </a:rPr>
                  <a:t>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sty m:val="p"/>
                              </m:rPr>
                              <a:rPr lang="el-GR" sz="2400" baseline="-20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ΜΙΚ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l-GR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m:rPr>
                                <m:sty m:val="p"/>
                              </m:rPr>
                              <a:rPr lang="el-GR" sz="2400" baseline="-25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ΜΙΚ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  <a:latin typeface="+mn-l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ΜΙΚ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ΜΙΚ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sty m:val="p"/>
                              </m:rPr>
                              <a:rPr lang="el-GR" sz="2400" baseline="-20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ΜΕΓ</m:t>
                            </m:r>
                            <m:r>
                              <a:rPr lang="el-GR" sz="2400" baseline="-25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ΜΕΓ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i="1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sty m:val="p"/>
                              </m:rPr>
                              <a:rPr lang="el-GR" sz="2400" baseline="-200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ΜΙΚ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rgbClr val="385723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ΜΙΚ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ΜΙΚ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l-GR" sz="2400" baseline="-2500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  <m:t>ΜΙΚ</m:t>
                        </m:r>
                      </m:den>
                    </m:f>
                  </m:oMath>
                </a14:m>
                <a:r>
                  <a:rPr lang="el-GR" sz="2400" dirty="0">
                    <a:solidFill>
                      <a:srgbClr val="385723"/>
                    </a:solidFill>
                  </a:rPr>
                  <a:t> =&gt;</a:t>
                </a:r>
                <a:endParaRPr lang="el-GR" sz="2400" dirty="0" smtClean="0">
                  <a:solidFill>
                    <a:srgbClr val="385723"/>
                  </a:solidFill>
                  <a:latin typeface="+mn-lt"/>
                </a:endParaRPr>
              </a:p>
              <a:p>
                <a:pPr algn="ctr" eaLnBrk="0" hangingPunct="0">
                  <a:spcBef>
                    <a:spcPts val="1200"/>
                  </a:spcBef>
                </a:pPr>
                <a:r>
                  <a:rPr lang="el-GR" sz="2400" dirty="0" smtClean="0">
                    <a:solidFill>
                      <a:srgbClr val="385723"/>
                    </a:solidFill>
                    <a:latin typeface="+mn-lt"/>
                  </a:rPr>
                  <a:t>=&gt; </a:t>
                </a:r>
                <a:r>
                  <a:rPr lang="en-GB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h =</a:t>
                </a: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𝛭𝛦𝛤</m:t>
                        </m:r>
                        <m:r>
                          <a:rPr lang="el-GR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𝛭𝛪𝛫</m:t>
                        </m:r>
                        <m:r>
                          <a:rPr lang="el-GR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ΙΚ</m:t>
                        </m:r>
                        <m:r>
                          <a:rPr lang="el-GR" sz="2400" b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ΕΓ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𝛭𝛦𝛤</m:t>
                        </m:r>
                        <m:r>
                          <a:rPr lang="el-GR" sz="2400" b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𝛭𝛪𝛫</m:t>
                        </m:r>
                        <m:r>
                          <a:rPr lang="el-GR" sz="2400" b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𝛭𝛪𝛫</m:t>
                        </m:r>
                        <m:r>
                          <a:rPr lang="el-GR" sz="2400" b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∗ </m:t>
                        </m:r>
                        <m:r>
                          <a:rPr lang="en-GB" sz="2400" b="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l-GR" sz="2400" b="0" i="1" baseline="-250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𝛭𝛦</m:t>
                        </m:r>
                        <m:r>
                          <m:rPr>
                            <m:sty m:val="p"/>
                          </m:rPr>
                          <a:rPr lang="el-GR" sz="2400" b="0" i="0" baseline="-25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Γ</m:t>
                        </m:r>
                      </m:den>
                    </m:f>
                  </m:oMath>
                </a14:m>
                <a:endParaRPr lang="el-GR" sz="2400" dirty="0">
                  <a:solidFill>
                    <a:srgbClr val="385723"/>
                  </a:solidFill>
                  <a:latin typeface="+mn-lt"/>
                </a:endParaRPr>
              </a:p>
              <a:p>
                <a:pPr algn="just" eaLnBrk="0" hangingPunct="0">
                  <a:spcBef>
                    <a:spcPts val="1000"/>
                  </a:spcBef>
                </a:pPr>
                <a:r>
                  <a:rPr lang="el-GR" sz="2400" dirty="0">
                    <a:solidFill>
                      <a:srgbClr val="385723"/>
                    </a:solidFill>
                    <a:latin typeface="Calibri" pitchFamily="34" charset="0"/>
                  </a:rPr>
                  <a:t>ό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που:</a:t>
                </a:r>
              </a:p>
              <a:p>
                <a:pPr algn="just" eaLnBrk="0" hangingPunct="0">
                  <a:spcBef>
                    <a:spcPts val="1000"/>
                  </a:spcBef>
                </a:pPr>
                <a:r>
                  <a:rPr lang="en-GB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P = </a:t>
                </a:r>
                <a:r>
                  <a:rPr lang="el-GR" sz="2400" dirty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Ετήσιο ισοδύναμο σταθερού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κόστους </a:t>
                </a:r>
                <a:endParaRPr lang="en-GB" sz="2400" dirty="0" smtClean="0">
                  <a:solidFill>
                    <a:srgbClr val="385723"/>
                  </a:solidFill>
                  <a:latin typeface="Calibri" pitchFamily="34" charset="0"/>
                </a:endParaRPr>
              </a:p>
              <a:p>
                <a:pPr algn="just" eaLnBrk="0" hangingPunct="0">
                  <a:spcBef>
                    <a:spcPts val="1000"/>
                  </a:spcBef>
                </a:pPr>
                <a:r>
                  <a:rPr lang="en-GB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A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Έκταση (σε </a:t>
                </a:r>
                <a:r>
                  <a:rPr lang="el-GR" sz="2400" dirty="0" err="1" smtClean="0">
                    <a:solidFill>
                      <a:srgbClr val="385723"/>
                    </a:solidFill>
                    <a:latin typeface="Calibri" pitchFamily="34" charset="0"/>
                  </a:rPr>
                  <a:t>στρ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.)</a:t>
                </a:r>
              </a:p>
              <a:p>
                <a:pPr algn="just" eaLnBrk="0" hangingPunct="0">
                  <a:spcBef>
                    <a:spcPts val="1000"/>
                  </a:spcBef>
                </a:pPr>
                <a:r>
                  <a:rPr lang="en-GB" sz="2400" dirty="0" smtClean="0">
                    <a:solidFill>
                      <a:srgbClr val="385723"/>
                    </a:solidFill>
                    <a:latin typeface="Calibri" pitchFamily="34" charset="0"/>
                  </a:rPr>
                  <a:t>V = </a:t>
                </a:r>
                <a:r>
                  <a:rPr lang="el-GR" sz="2400" dirty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Ετήσιο ισοδύναμο μεταβλητού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κόστους/</a:t>
                </a:r>
                <a:r>
                  <a:rPr lang="el-GR" sz="2400" dirty="0" err="1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στρ</a:t>
                </a:r>
                <a:endParaRPr lang="el-GR" sz="2400" dirty="0" smtClean="0">
                  <a:solidFill>
                    <a:srgbClr val="385723"/>
                  </a:solidFill>
                  <a:latin typeface="Calibri" pitchFamily="34" charset="0"/>
                  <a:cs typeface="Arial" charset="0"/>
                </a:endParaRPr>
              </a:p>
              <a:p>
                <a:pPr algn="just" eaLnBrk="0" hangingPunct="0">
                  <a:spcBef>
                    <a:spcPts val="1000"/>
                  </a:spcBef>
                </a:pP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Κ = Δυνατότητα συλλογής (</a:t>
                </a:r>
                <a:r>
                  <a:rPr lang="el-GR" sz="2400" dirty="0" err="1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στρ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Calibri" pitchFamily="34" charset="0"/>
                    <a:cs typeface="Arial" charset="0"/>
                  </a:rPr>
                  <a:t>./ώρα)</a:t>
                </a:r>
                <a:endParaRPr lang="el-GR" sz="2400" dirty="0">
                  <a:solidFill>
                    <a:srgbClr val="385723"/>
                  </a:solidFill>
                  <a:latin typeface="Calibri" pitchFamily="34" charset="0"/>
                </a:endParaRPr>
              </a:p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endParaRPr lang="el-GR" sz="2800" dirty="0">
                  <a:solidFill>
                    <a:srgbClr val="385723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672" y="945370"/>
                <a:ext cx="11748655" cy="5831947"/>
              </a:xfrm>
              <a:prstGeom prst="rect">
                <a:avLst/>
              </a:prstGeom>
              <a:blipFill>
                <a:blip r:embed="rId2"/>
                <a:stretch>
                  <a:fillRect l="-778" r="-77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3367" cy="27908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54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Ανάλυση Νεκρού Σημείου</a:t>
            </a:r>
          </a:p>
        </p:txBody>
      </p:sp>
    </p:spTree>
    <p:extLst>
      <p:ext uri="{BB962C8B-B14F-4D97-AF65-F5344CB8AC3E}">
        <p14:creationId xmlns:p14="http://schemas.microsoft.com/office/powerpoint/2010/main" val="13509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Νεκρό Σημείο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Breakeven Point</a:t>
            </a:r>
            <a:r>
              <a:rPr lang="el-GR" dirty="0" smtClean="0">
                <a:solidFill>
                  <a:srgbClr val="385723"/>
                </a:solidFill>
              </a:rPr>
              <a:t>) είναι το ύψος </a:t>
            </a:r>
            <a:r>
              <a:rPr lang="el-GR" dirty="0">
                <a:solidFill>
                  <a:srgbClr val="385723"/>
                </a:solidFill>
              </a:rPr>
              <a:t>ή </a:t>
            </a:r>
            <a:r>
              <a:rPr lang="el-GR" dirty="0" smtClean="0">
                <a:solidFill>
                  <a:srgbClr val="385723"/>
                </a:solidFill>
              </a:rPr>
              <a:t>η αξίας παραγωγής όπου τα έσοδα από τις πωλήσεις εξισώνονται με τις συνολικές παραγωγικές δαπάνες.</a:t>
            </a:r>
            <a:endParaRPr lang="el-GR" dirty="0">
              <a:solidFill>
                <a:srgbClr val="3857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8745" y="671078"/>
            <a:ext cx="11298381" cy="524019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Σταθερό Κόστος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Cost</a:t>
            </a:r>
            <a:r>
              <a:rPr lang="el-GR" dirty="0" smtClean="0">
                <a:solidFill>
                  <a:srgbClr val="385723"/>
                </a:solidFill>
              </a:rPr>
              <a:t>) είναι το κόστος που παραμένει αμετάβλητο σε κάθε μεταβολή της παραγόμενης ποσότητας (εντός ενός σχετικού εύρους).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Μεταβλητό Κόστος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  <a:r>
              <a:rPr lang="en-US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l-GR" dirty="0">
                <a:solidFill>
                  <a:srgbClr val="385723"/>
                </a:solidFill>
              </a:rPr>
              <a:t>) είναι το κόστος που </a:t>
            </a:r>
            <a:r>
              <a:rPr lang="el-GR" dirty="0" smtClean="0">
                <a:solidFill>
                  <a:srgbClr val="385723"/>
                </a:solidFill>
              </a:rPr>
              <a:t>μεταβάλλονται όταν μεταβάλλεται και η παραγόμενη ποσότητα.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Ημιμεταβλητό</a:t>
            </a: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</a:t>
            </a:r>
            <a:r>
              <a:rPr lang="el-GR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ημισταθερό</a:t>
            </a: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κόστος (</a:t>
            </a:r>
            <a:r>
              <a:rPr lang="en-US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Semivariable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Semifixed Cost</a:t>
            </a:r>
            <a:r>
              <a:rPr lang="el-GR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dirty="0">
                <a:solidFill>
                  <a:srgbClr val="385723"/>
                </a:solidFill>
              </a:rPr>
              <a:t>είναι το κόστος που </a:t>
            </a:r>
            <a:r>
              <a:rPr lang="el-GR" dirty="0" smtClean="0">
                <a:solidFill>
                  <a:srgbClr val="385723"/>
                </a:solidFill>
              </a:rPr>
              <a:t>είναι σταθερό για ένα ύψος παραγωγής και στη συνέχεια αυξάνεται καθώς αυξάνεται η παραγωγή.</a:t>
            </a:r>
            <a:endParaRPr lang="el-GR" dirty="0">
              <a:solidFill>
                <a:srgbClr val="3857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9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Ομάδα 46"/>
          <p:cNvGrpSpPr/>
          <p:nvPr/>
        </p:nvGrpSpPr>
        <p:grpSpPr>
          <a:xfrm>
            <a:off x="471054" y="1062181"/>
            <a:ext cx="7496379" cy="5331982"/>
            <a:chOff x="1588654" y="757384"/>
            <a:chExt cx="7496379" cy="5331982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1588654" y="757384"/>
              <a:ext cx="7400997" cy="5331982"/>
              <a:chOff x="3143813" y="2413109"/>
              <a:chExt cx="3838196" cy="3044344"/>
            </a:xfrm>
          </p:grpSpPr>
          <p:sp>
            <p:nvSpPr>
              <p:cNvPr id="13" name="Rectangle 3"/>
              <p:cNvSpPr txBox="1">
                <a:spLocks/>
              </p:cNvSpPr>
              <p:nvPr/>
            </p:nvSpPr>
            <p:spPr bwMode="auto">
              <a:xfrm>
                <a:off x="3143813" y="2413109"/>
                <a:ext cx="442796" cy="207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r">
                  <a:spcBef>
                    <a:spcPts val="0"/>
                  </a:spcBef>
                  <a:buNone/>
                </a:pPr>
                <a:r>
                  <a:rPr lang="el-GR" sz="16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Κόστος</a:t>
                </a:r>
              </a:p>
            </p:txBody>
          </p:sp>
          <p:grpSp>
            <p:nvGrpSpPr>
              <p:cNvPr id="14" name="Ομάδα 13"/>
              <p:cNvGrpSpPr/>
              <p:nvPr/>
            </p:nvGrpSpPr>
            <p:grpSpPr>
              <a:xfrm>
                <a:off x="3655034" y="2494369"/>
                <a:ext cx="3326975" cy="2963084"/>
                <a:chOff x="3655034" y="2494369"/>
                <a:chExt cx="3326975" cy="2963084"/>
              </a:xfrm>
            </p:grpSpPr>
            <p:sp>
              <p:nvSpPr>
                <p:cNvPr id="16" name="Rectangle 3"/>
                <p:cNvSpPr txBox="1">
                  <a:spLocks/>
                </p:cNvSpPr>
                <p:nvPr/>
              </p:nvSpPr>
              <p:spPr bwMode="auto">
                <a:xfrm>
                  <a:off x="6717192" y="5185790"/>
                  <a:ext cx="264817" cy="2716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Rectangle 3"/>
                <p:cNvSpPr txBox="1">
                  <a:spLocks/>
                </p:cNvSpPr>
                <p:nvPr/>
              </p:nvSpPr>
              <p:spPr bwMode="auto">
                <a:xfrm>
                  <a:off x="6483363" y="4206259"/>
                  <a:ext cx="337825" cy="2883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FC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5" name="Group 12"/>
                <p:cNvGrpSpPr>
                  <a:grpSpLocks/>
                </p:cNvGrpSpPr>
                <p:nvPr/>
              </p:nvGrpSpPr>
              <p:grpSpPr bwMode="auto">
                <a:xfrm>
                  <a:off x="3655034" y="2494369"/>
                  <a:ext cx="3309125" cy="2709352"/>
                  <a:chOff x="2720" y="1427"/>
                  <a:chExt cx="3337" cy="3229"/>
                </a:xfrm>
              </p:grpSpPr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2732" y="3653"/>
                    <a:ext cx="3325" cy="992"/>
                    <a:chOff x="2732" y="3653"/>
                    <a:chExt cx="3325" cy="992"/>
                  </a:xfrm>
                </p:grpSpPr>
                <p:cxnSp>
                  <p:nvCxnSpPr>
                    <p:cNvPr id="28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>
                      <a:off x="4144" y="2241"/>
                      <a:ext cx="30" cy="2853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0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738" y="4645"/>
                      <a:ext cx="3319" cy="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cxnSp>
                <p:nvCxnSpPr>
                  <p:cNvPr id="27" name="AutoShape 1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720" y="1427"/>
                    <a:ext cx="20" cy="3229"/>
                  </a:xfrm>
                  <a:prstGeom prst="straightConnector1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sp>
            <p:nvSpPr>
              <p:cNvPr id="15" name="Rectangle 3"/>
              <p:cNvSpPr txBox="1">
                <a:spLocks/>
              </p:cNvSpPr>
              <p:nvPr/>
            </p:nvSpPr>
            <p:spPr bwMode="auto">
              <a:xfrm>
                <a:off x="3456799" y="5149991"/>
                <a:ext cx="259619" cy="147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l-GR" sz="12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31" name="AutoShape 14"/>
            <p:cNvCxnSpPr>
              <a:cxnSpLocks noChangeShapeType="1"/>
            </p:cNvCxnSpPr>
            <p:nvPr/>
          </p:nvCxnSpPr>
          <p:spPr bwMode="auto">
            <a:xfrm flipV="1">
              <a:off x="2620207" y="2749261"/>
              <a:ext cx="6369444" cy="2864304"/>
            </a:xfrm>
            <a:prstGeom prst="straightConnector1">
              <a:avLst/>
            </a:prstGeom>
            <a:noFill/>
            <a:ln w="31750">
              <a:solidFill>
                <a:srgbClr val="B13FA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4"/>
            <p:cNvCxnSpPr>
              <a:cxnSpLocks noChangeShapeType="1"/>
            </p:cNvCxnSpPr>
            <p:nvPr/>
          </p:nvCxnSpPr>
          <p:spPr bwMode="auto">
            <a:xfrm flipV="1">
              <a:off x="2599296" y="1505530"/>
              <a:ext cx="5784340" cy="2709115"/>
            </a:xfrm>
            <a:prstGeom prst="straightConnector1">
              <a:avLst/>
            </a:prstGeom>
            <a:noFill/>
            <a:ln w="317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3" name="Rectangle 3"/>
            <p:cNvSpPr txBox="1">
              <a:spLocks/>
            </p:cNvSpPr>
            <p:nvPr/>
          </p:nvSpPr>
          <p:spPr bwMode="auto">
            <a:xfrm>
              <a:off x="8479018" y="3019611"/>
              <a:ext cx="606015" cy="40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3"/>
            <p:cNvSpPr txBox="1">
              <a:spLocks/>
            </p:cNvSpPr>
            <p:nvPr/>
          </p:nvSpPr>
          <p:spPr bwMode="auto">
            <a:xfrm>
              <a:off x="8163792" y="1510606"/>
              <a:ext cx="606015" cy="40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TC</a:t>
              </a:r>
              <a:endPara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Θέση περιεχομένου 2"/>
          <p:cNvSpPr>
            <a:spLocks noGrp="1"/>
          </p:cNvSpPr>
          <p:nvPr>
            <p:ph idx="1"/>
          </p:nvPr>
        </p:nvSpPr>
        <p:spPr>
          <a:xfrm>
            <a:off x="8819705" y="4609158"/>
            <a:ext cx="2753458" cy="122783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Μεταβλητό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Σταθερό Κόστος</a:t>
            </a:r>
            <a:endParaRPr lang="el-GR" sz="18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3618" y="134216"/>
            <a:ext cx="10515600" cy="70629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Νεκρού Σημείου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350982" y="840509"/>
                <a:ext cx="11360727" cy="5846619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– TC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Κέρδος (+) ή Ζημία (-)  	(1)</a:t>
                </a:r>
                <a:endParaRPr lang="en-US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= P </a:t>
                </a:r>
                <a:r>
                  <a:rPr lang="en-US" baseline="-100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(2)</a:t>
                </a:r>
                <a:endParaRPr lang="en-US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TC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+ VC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(</a:t>
                </a: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AVC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el-GR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Όταν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0</a:t>
                </a:r>
              </a:p>
              <a:p>
                <a:pPr marL="457200" indent="-457200">
                  <a:lnSpc>
                    <a:spcPct val="150000"/>
                  </a:lnSpc>
                  <a:buAutoNum type="arabicParenBoth"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^ (2) ^ (3) =&gt;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TC =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=&gt;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– [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+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VC] = 0 =&gt;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– [FC +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AVC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0 =&gt;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Q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[P – AVC] – FC = 0 =&gt;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[P – AVC]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sz="32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AVC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–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AVC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Μεικτό Κέρδος ανά μονάδα προϊόντος</a:t>
                </a:r>
                <a:endParaRPr lang="el-GR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982" y="840509"/>
                <a:ext cx="11360727" cy="5846619"/>
              </a:xfrm>
              <a:blipFill>
                <a:blip r:embed="rId2"/>
                <a:stretch>
                  <a:fillRect l="-859" t="-834" r="-54" b="-2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0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Θέση περιεχομένου 2"/>
          <p:cNvSpPr>
            <a:spLocks noGrp="1"/>
          </p:cNvSpPr>
          <p:nvPr>
            <p:ph idx="1"/>
          </p:nvPr>
        </p:nvSpPr>
        <p:spPr>
          <a:xfrm>
            <a:off x="8626213" y="3954481"/>
            <a:ext cx="3454347" cy="256180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Μεταβλητό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Σταθερό Κόστος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Συνολικά Έσοδα = 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baseline="-100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800" baseline="-1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ΝΣ</a:t>
            </a:r>
            <a:r>
              <a: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Παραγωγή Νεκρού Σημείου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l-GR" sz="1800" baseline="-1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ΝΣ</a:t>
            </a:r>
            <a:r>
              <a: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Μεταβλητό Κόστος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Νεκρού </a:t>
            </a:r>
            <a:r>
              <a:rPr lang="el-GR" sz="18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Σημείου</a:t>
            </a:r>
          </a:p>
          <a:p>
            <a:pPr marL="0" indent="0">
              <a:buNone/>
            </a:pPr>
            <a:endParaRPr lang="el-GR" sz="18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" name="Ομάδα 77"/>
          <p:cNvGrpSpPr/>
          <p:nvPr/>
        </p:nvGrpSpPr>
        <p:grpSpPr>
          <a:xfrm>
            <a:off x="-238020" y="1063018"/>
            <a:ext cx="8307055" cy="5331982"/>
            <a:chOff x="66779" y="803562"/>
            <a:chExt cx="8307055" cy="5331982"/>
          </a:xfrm>
        </p:grpSpPr>
        <p:grpSp>
          <p:nvGrpSpPr>
            <p:cNvPr id="75" name="Ομάδα 74"/>
            <p:cNvGrpSpPr/>
            <p:nvPr/>
          </p:nvGrpSpPr>
          <p:grpSpPr>
            <a:xfrm>
              <a:off x="66779" y="803562"/>
              <a:ext cx="8307055" cy="5331982"/>
              <a:chOff x="66779" y="803562"/>
              <a:chExt cx="8307055" cy="5331982"/>
            </a:xfrm>
          </p:grpSpPr>
          <p:grpSp>
            <p:nvGrpSpPr>
              <p:cNvPr id="69" name="Ομάδα 68"/>
              <p:cNvGrpSpPr/>
              <p:nvPr/>
            </p:nvGrpSpPr>
            <p:grpSpPr>
              <a:xfrm>
                <a:off x="66779" y="803562"/>
                <a:ext cx="8307055" cy="5331982"/>
                <a:chOff x="1516888" y="1052945"/>
                <a:chExt cx="8307055" cy="5331982"/>
              </a:xfrm>
            </p:grpSpPr>
            <p:sp>
              <p:nvSpPr>
                <p:cNvPr id="39" name="Rectangle 3"/>
                <p:cNvSpPr txBox="1">
                  <a:spLocks/>
                </p:cNvSpPr>
                <p:nvPr/>
              </p:nvSpPr>
              <p:spPr bwMode="auto">
                <a:xfrm>
                  <a:off x="7695646" y="1305730"/>
                  <a:ext cx="606015" cy="4025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8" name="Ομάδα 67"/>
                <p:cNvGrpSpPr/>
                <p:nvPr/>
              </p:nvGrpSpPr>
              <p:grpSpPr>
                <a:xfrm>
                  <a:off x="1516888" y="1052945"/>
                  <a:ext cx="8307055" cy="5331982"/>
                  <a:chOff x="1516888" y="1052945"/>
                  <a:chExt cx="8307055" cy="5331982"/>
                </a:xfrm>
              </p:grpSpPr>
              <p:sp>
                <p:nvSpPr>
                  <p:cNvPr id="52" name="Επεξήγηση με γραμμή 1 (χωρίς περίγραμμα) 51"/>
                  <p:cNvSpPr/>
                  <p:nvPr/>
                </p:nvSpPr>
                <p:spPr>
                  <a:xfrm rot="10800000" flipH="1" flipV="1">
                    <a:off x="4211781" y="2102053"/>
                    <a:ext cx="1154693" cy="1053595"/>
                  </a:xfrm>
                  <a:prstGeom prst="callout1">
                    <a:avLst>
                      <a:gd name="adj1" fmla="val 51963"/>
                      <a:gd name="adj2" fmla="val 77552"/>
                      <a:gd name="adj3" fmla="val 115552"/>
                      <a:gd name="adj4" fmla="val 127254"/>
                    </a:avLst>
                  </a:prstGeom>
                  <a:noFill/>
                  <a:ln>
                    <a:headEnd type="none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sz="1600" dirty="0" smtClean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Νεκρό Σημείο</a:t>
                    </a:r>
                    <a:endParaRPr lang="el-GR" sz="1600" dirty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67" name="Ομάδα 66"/>
                  <p:cNvGrpSpPr/>
                  <p:nvPr/>
                </p:nvGrpSpPr>
                <p:grpSpPr>
                  <a:xfrm>
                    <a:off x="1516888" y="1052945"/>
                    <a:ext cx="8307055" cy="5331982"/>
                    <a:chOff x="1516888" y="1052945"/>
                    <a:chExt cx="8307055" cy="5331982"/>
                  </a:xfrm>
                </p:grpSpPr>
                <p:cxnSp>
                  <p:nvCxnSpPr>
                    <p:cNvPr id="20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359174" y="1310640"/>
                      <a:ext cx="4310356" cy="4598488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chemeClr val="accent5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1" name="Ευθεία γραμμή σύνδεσης 40"/>
                    <p:cNvCxnSpPr/>
                    <p:nvPr/>
                  </p:nvCxnSpPr>
                  <p:spPr>
                    <a:xfrm rot="10800000">
                      <a:off x="5709504" y="3400696"/>
                      <a:ext cx="15881" cy="2520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Ευθεία γραμμή σύνδεσης 42"/>
                    <p:cNvCxnSpPr/>
                    <p:nvPr/>
                  </p:nvCxnSpPr>
                  <p:spPr>
                    <a:xfrm rot="5400000">
                      <a:off x="4506263" y="2220329"/>
                      <a:ext cx="15881" cy="2376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6" name="Ομάδα 65"/>
                    <p:cNvGrpSpPr/>
                    <p:nvPr/>
                  </p:nvGrpSpPr>
                  <p:grpSpPr>
                    <a:xfrm>
                      <a:off x="1516888" y="1052945"/>
                      <a:ext cx="8307055" cy="5331982"/>
                      <a:chOff x="1516888" y="1052945"/>
                      <a:chExt cx="8307055" cy="5331982"/>
                    </a:xfrm>
                  </p:grpSpPr>
                  <p:sp>
                    <p:nvSpPr>
                      <p:cNvPr id="49" name="Ελεύθερη σχεδίαση 48"/>
                      <p:cNvSpPr/>
                      <p:nvPr/>
                    </p:nvSpPr>
                    <p:spPr>
                      <a:xfrm>
                        <a:off x="3344333" y="3403600"/>
                        <a:ext cx="2366434" cy="2510367"/>
                      </a:xfrm>
                      <a:custGeom>
                        <a:avLst/>
                        <a:gdLst>
                          <a:gd name="connsiteX0" fmla="*/ 0 w 2366434"/>
                          <a:gd name="connsiteY0" fmla="*/ 1100667 h 2510367"/>
                          <a:gd name="connsiteX1" fmla="*/ 2366434 w 2366434"/>
                          <a:gd name="connsiteY1" fmla="*/ 0 h 2510367"/>
                          <a:gd name="connsiteX2" fmla="*/ 12700 w 2366434"/>
                          <a:gd name="connsiteY2" fmla="*/ 2510367 h 2510367"/>
                          <a:gd name="connsiteX3" fmla="*/ 0 w 2366434"/>
                          <a:gd name="connsiteY3" fmla="*/ 1100667 h 25103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366434" h="2510367">
                            <a:moveTo>
                              <a:pt x="0" y="1100667"/>
                            </a:moveTo>
                            <a:lnTo>
                              <a:pt x="2366434" y="0"/>
                            </a:lnTo>
                            <a:lnTo>
                              <a:pt x="12700" y="2510367"/>
                            </a:lnTo>
                            <a:lnTo>
                              <a:pt x="0" y="1100667"/>
                            </a:lnTo>
                            <a:close/>
                          </a:path>
                        </a:pathLst>
                      </a:custGeom>
                      <a:solidFill>
                        <a:schemeClr val="accent4">
                          <a:lumMod val="7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22" name="Ομάδα 21"/>
                      <p:cNvGrpSpPr/>
                      <p:nvPr/>
                    </p:nvGrpSpPr>
                    <p:grpSpPr>
                      <a:xfrm>
                        <a:off x="2327564" y="1052945"/>
                        <a:ext cx="7496379" cy="5331982"/>
                        <a:chOff x="1588654" y="757384"/>
                        <a:chExt cx="7496379" cy="5331982"/>
                      </a:xfrm>
                    </p:grpSpPr>
                    <p:grpSp>
                      <p:nvGrpSpPr>
                        <p:cNvPr id="23" name="Ομάδα 22"/>
                        <p:cNvGrpSpPr/>
                        <p:nvPr/>
                      </p:nvGrpSpPr>
                      <p:grpSpPr>
                        <a:xfrm>
                          <a:off x="1588654" y="757384"/>
                          <a:ext cx="7400997" cy="5331982"/>
                          <a:chOff x="3143813" y="2413109"/>
                          <a:chExt cx="3838196" cy="3044344"/>
                        </a:xfrm>
                      </p:grpSpPr>
                      <p:sp>
                        <p:nvSpPr>
                          <p:cNvPr id="28" name="Rectangle 3"/>
                          <p:cNvSpPr txBox="1">
                            <a:spLocks/>
                          </p:cNvSpPr>
                          <p:nvPr/>
                        </p:nvSpPr>
                        <p:spPr bwMode="auto">
                          <a:xfrm>
                            <a:off x="3143813" y="2413109"/>
                            <a:ext cx="442796" cy="59899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>
                            <a:lvl1pPr marL="342900" indent="-3429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20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1pPr>
                            <a:lvl2pPr marL="742950" indent="-28575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2pPr>
                            <a:lvl3pPr marL="11430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6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3pPr>
                            <a:lvl4pPr marL="16002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4pPr>
                            <a:lvl5pPr marL="20574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5pPr>
                            <a:lvl6pPr marL="25146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6pPr>
                            <a:lvl7pPr marL="29718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7pPr>
                            <a:lvl8pPr marL="34290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8pPr>
                            <a:lvl9pPr marL="38862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9pPr>
                          </a:lstStyle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Έσοδα</a:t>
                            </a:r>
                          </a:p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και</a:t>
                            </a:r>
                          </a:p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Κόστος</a:t>
                            </a:r>
                          </a:p>
                        </p:txBody>
                      </p:sp>
                      <p:grpSp>
                        <p:nvGrpSpPr>
                          <p:cNvPr id="29" name="Ομάδα 28"/>
                          <p:cNvGrpSpPr/>
                          <p:nvPr/>
                        </p:nvGrpSpPr>
                        <p:grpSpPr>
                          <a:xfrm>
                            <a:off x="3655034" y="2494369"/>
                            <a:ext cx="3326975" cy="2963084"/>
                            <a:chOff x="3655034" y="2494369"/>
                            <a:chExt cx="3326975" cy="2963084"/>
                          </a:xfrm>
                        </p:grpSpPr>
                        <p:sp>
                          <p:nvSpPr>
                            <p:cNvPr id="31" name="Rectangle 3"/>
                            <p:cNvSpPr txBox="1"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717192" y="5185790"/>
                              <a:ext cx="264817" cy="271663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>
                              <a:lvl1pPr marL="342900" indent="-3429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20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1pPr>
                              <a:lvl2pPr marL="742950" indent="-28575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2pPr>
                              <a:lvl3pPr marL="11430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6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3pPr>
                              <a:lvl4pPr marL="16002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4pPr>
                              <a:lvl5pPr marL="20574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5pPr>
                              <a:lvl6pPr marL="25146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6pPr>
                              <a:lvl7pPr marL="29718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7pPr>
                              <a:lvl8pPr marL="34290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8pPr>
                              <a:lvl9pPr marL="38862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9pPr>
                            </a:lstStyle>
                            <a:p>
                              <a:pPr marL="0" indent="0" algn="ctr">
                                <a:buNone/>
                              </a:pPr>
                              <a:r>
                                <a:rPr lang="en-US" sz="1800" dirty="0" smtClean="0">
                                  <a:solidFill>
                                    <a:srgbClr val="385723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Q</a:t>
                              </a:r>
                              <a:endParaRPr lang="el-GR" sz="18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2" name="Rectangle 3"/>
                            <p:cNvSpPr txBox="1"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507465" y="4217555"/>
                              <a:ext cx="337825" cy="288320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>
                              <a:lvl1pPr marL="342900" indent="-3429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20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1pPr>
                              <a:lvl2pPr marL="742950" indent="-28575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2pPr>
                              <a:lvl3pPr marL="11430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6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3pPr>
                              <a:lvl4pPr marL="16002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4pPr>
                              <a:lvl5pPr marL="20574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5pPr>
                              <a:lvl6pPr marL="25146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6pPr>
                              <a:lvl7pPr marL="29718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7pPr>
                              <a:lvl8pPr marL="34290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8pPr>
                              <a:lvl9pPr marL="38862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9pPr>
                            </a:lstStyle>
                            <a:p>
                              <a:pPr marL="0" indent="0" algn="ctr">
                                <a:buNone/>
                              </a:pPr>
                              <a:r>
                                <a:rPr lang="en-US" sz="1800" dirty="0" smtClean="0">
                                  <a:solidFill>
                                    <a:srgbClr val="385723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FC</a:t>
                              </a:r>
                              <a:endParaRPr lang="el-GR" sz="18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3" name="Group 1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655034" y="2494369"/>
                              <a:ext cx="3309125" cy="2709352"/>
                              <a:chOff x="2720" y="1427"/>
                              <a:chExt cx="3337" cy="3229"/>
                            </a:xfrm>
                          </p:grpSpPr>
                          <p:grpSp>
                            <p:nvGrpSpPr>
                              <p:cNvPr id="34" name="Group 1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738" y="3653"/>
                                <a:ext cx="3319" cy="992"/>
                                <a:chOff x="2738" y="3653"/>
                                <a:chExt cx="3319" cy="992"/>
                              </a:xfrm>
                            </p:grpSpPr>
                            <p:cxnSp>
                              <p:nvCxnSpPr>
                                <p:cNvPr id="36" name="AutoShape 14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 rot="16200000">
                                  <a:off x="4165" y="2241"/>
                                  <a:ext cx="30" cy="2853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B0F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cxnSp>
                            <p:cxnSp>
                              <p:nvCxnSpPr>
                                <p:cNvPr id="37" name="AutoShape 16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2738" y="4645"/>
                                  <a:ext cx="3319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cxnSp>
                          </p:grpSp>
                          <p:cxnSp>
                            <p:nvCxnSpPr>
                              <p:cNvPr id="35" name="AutoShape 17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 flipV="1">
                                <a:off x="2720" y="1427"/>
                                <a:ext cx="20" cy="3229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17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cxnSp>
                        </p:grpSp>
                      </p:grpSp>
                      <p:sp>
                        <p:nvSpPr>
                          <p:cNvPr id="30" name="Rectangle 3"/>
                          <p:cNvSpPr txBox="1">
                            <a:spLocks/>
                          </p:cNvSpPr>
                          <p:nvPr/>
                        </p:nvSpPr>
                        <p:spPr bwMode="auto">
                          <a:xfrm>
                            <a:off x="3456799" y="5149991"/>
                            <a:ext cx="259619" cy="14776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>
                            <a:lvl1pPr marL="342900" indent="-3429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20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1pPr>
                            <a:lvl2pPr marL="742950" indent="-28575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2pPr>
                            <a:lvl3pPr marL="11430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6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3pPr>
                            <a:lvl4pPr marL="16002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4pPr>
                            <a:lvl5pPr marL="20574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5pPr>
                            <a:lvl6pPr marL="25146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6pPr>
                            <a:lvl7pPr marL="29718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7pPr>
                            <a:lvl8pPr marL="34290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8pPr>
                            <a:lvl9pPr marL="38862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9pPr>
                          </a:lstStyle>
                          <a:p>
                            <a:pPr marL="0" indent="0" algn="ctr">
                              <a:buNone/>
                            </a:pPr>
                            <a:r>
                              <a:rPr lang="en-US" sz="12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a:t>0</a:t>
                            </a:r>
                            <a:endParaRPr lang="el-GR" sz="12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4" name="AutoShape 1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620207" y="2749261"/>
                          <a:ext cx="6369444" cy="2864304"/>
                        </a:xfrm>
                        <a:prstGeom prst="straightConnector1">
                          <a:avLst/>
                        </a:prstGeom>
                        <a:noFill/>
                        <a:ln w="31750">
                          <a:solidFill>
                            <a:srgbClr val="B13FA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25" name="AutoShape 1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99296" y="1505530"/>
                          <a:ext cx="5784340" cy="2709115"/>
                        </a:xfrm>
                        <a:prstGeom prst="straightConnector1">
                          <a:avLst/>
                        </a:prstGeom>
                        <a:noFill/>
                        <a:ln w="31750">
                          <a:solidFill>
                            <a:schemeClr val="accent6">
                              <a:lumMod val="75000"/>
                            </a:schemeClr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sp>
                      <p:nvSpPr>
                        <p:cNvPr id="26" name="Rectangle 3"/>
                        <p:cNvSpPr txBox="1">
                          <a:spLocks/>
                        </p:cNvSpPr>
                        <p:nvPr/>
                      </p:nvSpPr>
                      <p:spPr bwMode="auto">
                        <a:xfrm>
                          <a:off x="8479018" y="3019611"/>
                          <a:ext cx="606015" cy="4025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>
                          <a:lvl1pPr marL="342900" indent="-3429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20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  <a:lvl2pPr marL="742950" indent="-28575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2pPr>
                          <a:lvl3pPr marL="11430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6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3pPr>
                          <a:lvl4pPr marL="16002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4pPr>
                          <a:lvl5pPr marL="20574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5pPr>
                          <a:lvl6pPr marL="25146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6pPr>
                          <a:lvl7pPr marL="29718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7pPr>
                          <a:lvl8pPr marL="34290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8pPr>
                          <a:lvl9pPr marL="38862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9pPr>
                        </a:lstStyle>
                        <a:p>
                          <a:pPr marL="0" indent="0" algn="ctr">
                            <a:buNone/>
                          </a:pPr>
                          <a:r>
                            <a:rPr lang="en-US" sz="1800" dirty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18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7" name="Rectangle 3"/>
                        <p:cNvSpPr txBox="1">
                          <a:spLocks/>
                        </p:cNvSpPr>
                        <p:nvPr/>
                      </p:nvSpPr>
                      <p:spPr bwMode="auto">
                        <a:xfrm>
                          <a:off x="8163792" y="1510606"/>
                          <a:ext cx="606015" cy="4025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>
                          <a:lvl1pPr marL="342900" indent="-3429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20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  <a:lvl2pPr marL="742950" indent="-28575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2pPr>
                          <a:lvl3pPr marL="11430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6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3pPr>
                          <a:lvl4pPr marL="16002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4pPr>
                          <a:lvl5pPr marL="20574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5pPr>
                          <a:lvl6pPr marL="25146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6pPr>
                          <a:lvl7pPr marL="29718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7pPr>
                          <a:lvl8pPr marL="34290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8pPr>
                          <a:lvl9pPr marL="38862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9pPr>
                        </a:lstStyle>
                        <a:p>
                          <a:pPr marL="0" indent="0" algn="ctr">
                            <a:buNone/>
                          </a:pPr>
                          <a:r>
                            <a:rPr lang="en-US" sz="18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</a:t>
                          </a:r>
                          <a:endPara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4" name="Rectangle 3"/>
                      <p:cNvSpPr txBox="1">
                        <a:spLocks/>
                      </p:cNvSpPr>
                      <p:nvPr/>
                    </p:nvSpPr>
                    <p:spPr bwMode="auto">
                      <a:xfrm>
                        <a:off x="5308465" y="5894886"/>
                        <a:ext cx="833840" cy="4758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>
                        <a:lvl1pPr marL="342900" indent="-3429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20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  <a:lvl2pPr marL="742950" indent="-28575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2pPr>
                        <a:lvl3pPr marL="11430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6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3pPr>
                        <a:lvl4pPr marL="16002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4pPr>
                        <a:lvl5pPr marL="20574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5pPr>
                        <a:lvl6pPr marL="25146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6pPr>
                        <a:lvl7pPr marL="29718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7pPr>
                        <a:lvl8pPr marL="34290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8pPr>
                        <a:lvl9pPr marL="38862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9pPr>
                      </a:lstStyle>
                      <a:p>
                        <a:pPr marL="0" indent="0" algn="ctr">
                          <a:buNone/>
                        </a:pPr>
                        <a:r>
                          <a:rPr lang="en-US" sz="18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Q</a:t>
                        </a:r>
                        <a:r>
                          <a:rPr lang="el-GR" sz="1800" baseline="-100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ΝΣ</a:t>
                        </a:r>
                      </a:p>
                    </p:txBody>
                  </p:sp>
                  <p:sp>
                    <p:nvSpPr>
                      <p:cNvPr id="50" name="Επεξήγηση με γραμμή 1 (χωρίς περίγραμμα) 49"/>
                      <p:cNvSpPr/>
                      <p:nvPr/>
                    </p:nvSpPr>
                    <p:spPr>
                      <a:xfrm rot="10800000" flipH="1" flipV="1">
                        <a:off x="1516888" y="4698512"/>
                        <a:ext cx="1459856" cy="1053595"/>
                      </a:xfrm>
                      <a:prstGeom prst="callout1">
                        <a:avLst>
                          <a:gd name="adj1" fmla="val 42489"/>
                          <a:gd name="adj2" fmla="val 74517"/>
                          <a:gd name="adj3" fmla="val 17904"/>
                          <a:gd name="adj4" fmla="val 139248"/>
                        </a:avLst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l-GR" sz="16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Ζημιές</a:t>
                        </a:r>
                        <a:endParaRPr lang="el-GR" sz="1600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>
                        <a:off x="6875956" y="2181498"/>
                        <a:ext cx="72963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l-GR" sz="16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Κέρδη</a:t>
                        </a:r>
                        <a:endParaRPr lang="el-GR" sz="1600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3" name="Rectangle 3"/>
                      <p:cNvSpPr txBox="1">
                        <a:spLocks/>
                      </p:cNvSpPr>
                      <p:nvPr/>
                    </p:nvSpPr>
                    <p:spPr bwMode="auto">
                      <a:xfrm>
                        <a:off x="2275415" y="3236991"/>
                        <a:ext cx="1083702" cy="40256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>
                        <a:lvl1pPr marL="342900" indent="-3429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20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  <a:lvl2pPr marL="742950" indent="-28575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2pPr>
                        <a:lvl3pPr marL="11430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6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3pPr>
                        <a:lvl4pPr marL="16002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4pPr>
                        <a:lvl5pPr marL="20574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5pPr>
                        <a:lvl6pPr marL="25146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6pPr>
                        <a:lvl7pPr marL="29718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7pPr>
                        <a:lvl8pPr marL="34290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8pPr>
                        <a:lvl9pPr marL="38862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9pPr>
                      </a:lstStyle>
                      <a:p>
                        <a:pPr marL="0" indent="0" algn="r">
                          <a:buNone/>
                        </a:pPr>
                        <a:r>
                          <a:rPr lang="en-US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TR</a:t>
                        </a:r>
                        <a:r>
                          <a: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= </a:t>
                        </a:r>
                        <a:r>
                          <a:rPr lang="en-US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TC</a:t>
                        </a:r>
                        <a:endParaRPr lang="el-GR" sz="180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71" name="TextBox 70"/>
              <p:cNvSpPr txBox="1"/>
              <p:nvPr/>
            </p:nvSpPr>
            <p:spPr>
              <a:xfrm>
                <a:off x="4148687" y="3974090"/>
                <a:ext cx="423358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900" dirty="0" smtClean="0">
                    <a:solidFill>
                      <a:srgbClr val="385723"/>
                    </a:solidFill>
                    <a:latin typeface="Bahnschrift Light Condensed" panose="020B0502040204020203" pitchFamily="34" charset="0"/>
                  </a:rPr>
                  <a:t>}</a:t>
                </a:r>
                <a:endParaRPr lang="el-GR" sz="10900" dirty="0">
                  <a:solidFill>
                    <a:srgbClr val="385723"/>
                  </a:solidFill>
                  <a:latin typeface="Bahnschrift Light Condensed" panose="020B0502040204020203" pitchFamily="34" charset="0"/>
                </a:endParaRPr>
              </a:p>
            </p:txBody>
          </p:sp>
          <p:sp>
            <p:nvSpPr>
              <p:cNvPr id="72" name="Rectangle 3"/>
              <p:cNvSpPr txBox="1">
                <a:spLocks/>
              </p:cNvSpPr>
              <p:nvPr/>
            </p:nvSpPr>
            <p:spPr bwMode="auto">
              <a:xfrm>
                <a:off x="4454561" y="4781161"/>
                <a:ext cx="651411" cy="504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</a:t>
                </a:r>
                <a:endParaRPr lang="el-GR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141081" y="2939335"/>
                <a:ext cx="4233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8400" dirty="0" smtClean="0">
                    <a:solidFill>
                      <a:srgbClr val="385723"/>
                    </a:solidFill>
                    <a:latin typeface="Bahnschrift Light Condensed" panose="020B0502040204020203" pitchFamily="34" charset="0"/>
                  </a:rPr>
                  <a:t>}</a:t>
                </a:r>
                <a:endParaRPr lang="el-GR" sz="8400" dirty="0">
                  <a:solidFill>
                    <a:srgbClr val="385723"/>
                  </a:solidFill>
                  <a:latin typeface="Bahnschrift Light Condensed" panose="020B0502040204020203" pitchFamily="34" charset="0"/>
                </a:endParaRPr>
              </a:p>
            </p:txBody>
          </p:sp>
          <p:sp>
            <p:nvSpPr>
              <p:cNvPr id="74" name="Rectangle 3"/>
              <p:cNvSpPr txBox="1">
                <a:spLocks/>
              </p:cNvSpPr>
              <p:nvPr/>
            </p:nvSpPr>
            <p:spPr bwMode="auto">
              <a:xfrm>
                <a:off x="4393589" y="3484046"/>
                <a:ext cx="826111" cy="504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</a:t>
                </a:r>
                <a:r>
                  <a:rPr lang="el-GR" sz="1800" baseline="-100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ΝΣ</a:t>
                </a: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 rot="10800000">
              <a:off x="3964344" y="4524768"/>
              <a:ext cx="42335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400" dirty="0" smtClean="0">
                  <a:solidFill>
                    <a:srgbClr val="385723"/>
                  </a:solidFill>
                  <a:latin typeface="Bahnschrift Light Condensed" panose="020B0502040204020203" pitchFamily="34" charset="0"/>
                </a:rPr>
                <a:t>}</a:t>
              </a:r>
              <a:endParaRPr lang="el-GR" sz="8400" dirty="0">
                <a:solidFill>
                  <a:srgbClr val="385723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77" name="Rectangle 3"/>
            <p:cNvSpPr txBox="1">
              <a:spLocks/>
            </p:cNvSpPr>
            <p:nvPr/>
          </p:nvSpPr>
          <p:spPr bwMode="auto">
            <a:xfrm>
              <a:off x="3261831" y="4976173"/>
              <a:ext cx="826111" cy="50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VC</a:t>
              </a:r>
              <a:r>
                <a:rPr lang="el-GR" sz="1800" baseline="-100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4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>
              <a:defRPr/>
            </a:pPr>
            <a:r>
              <a:rPr lang="el-GR" sz="36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  <a:r>
              <a:rPr lang="en-US" sz="36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360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πολλαπλών λύσεων</a:t>
            </a: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22998"/>
              </p:ext>
            </p:extLst>
          </p:nvPr>
        </p:nvGraphicFramePr>
        <p:xfrm>
          <a:off x="1943100" y="2162175"/>
          <a:ext cx="8305944" cy="2770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7488">
                <a:tc>
                  <a:txBody>
                    <a:bodyPr/>
                    <a:lstStyle/>
                    <a:p>
                      <a:pPr algn="ctr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Δαπάνη</a:t>
                      </a:r>
                      <a:r>
                        <a:rPr lang="el-GR" sz="2400" b="0" i="0" u="none" strike="noStrike" baseline="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Επένδυσης</a:t>
                      </a:r>
                      <a:endParaRPr lang="el-GR" sz="2400" b="0" i="0" u="none" strike="noStrike" dirty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</a:t>
                      </a:r>
                      <a:r>
                        <a:rPr lang="el-GR" sz="2400" b="0" i="0" u="none" strike="noStrike" baseline="3000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ος</a:t>
                      </a:r>
                      <a:r>
                        <a:rPr lang="el-GR" sz="2400" b="0" i="0" u="none" strike="noStrike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χρόνος</a:t>
                      </a:r>
                      <a:endParaRPr lang="el-GR" sz="2400" b="0" i="0" u="none" strike="noStrike" dirty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u="none" strike="noStrike" baseline="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</a:t>
                      </a:r>
                      <a:r>
                        <a:rPr lang="el-GR" sz="2400" b="0" i="0" u="none" strike="noStrike" baseline="3000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ος</a:t>
                      </a:r>
                      <a:r>
                        <a:rPr lang="el-GR" sz="2400" b="0" i="0" u="none" strike="noStrike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χρόνος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26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Σχέδιο Α</a:t>
                      </a:r>
                      <a:endParaRPr lang="el-GR" sz="2400" b="0" i="0" u="none" strike="noStrike" dirty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426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Σχέδιο Β</a:t>
                      </a:r>
                      <a:endParaRPr lang="el-GR" sz="2400" b="0" i="0" u="none" strike="noStrike" dirty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385723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838200" y="82550"/>
            <a:ext cx="10515600" cy="1325563"/>
          </a:xfrm>
        </p:spPr>
        <p:txBody>
          <a:bodyPr/>
          <a:lstStyle/>
          <a:p>
            <a:pPr algn="ctr">
              <a:defRPr/>
            </a:pP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Αμοιβαία </a:t>
            </a:r>
            <a:r>
              <a:rPr lang="el-GR" sz="3600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Αποκλειόμενες</a:t>
            </a: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Επενδύσεις με Διαφορετική Διάρκεια Ζωής</a:t>
            </a:r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129145" y="1617807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Arial" charset="0"/>
              <a:buNone/>
            </a:pPr>
            <a:r>
              <a:rPr lang="el-GR" smtClean="0">
                <a:solidFill>
                  <a:srgbClr val="385723"/>
                </a:solidFill>
              </a:rPr>
              <a:t>Στην περίπτωση όπου έχουμε αμοιβαία αποκλειόμενες επενδύσεις με διαφορετική διάρκεια ζωής, δεν είναι σωστή η σύγκριση των επενδύσεων με το κριτήριο της Καθαρής Παρούσας Αξίας (ΚΠΑ). Ο κύριος λόγος είναι ότι η μικρότερη επένδυση μπορεί να απαιτεί πιο συχνή αντικατάσταση ή μπορεί να απελευθερώνει κεφάλαια για εναλλακτικές επενδύσεις με μεγαλύτερες αποδόσεις.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>
              <a:defRPr/>
            </a:pP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  <a:r>
              <a:rPr lang="en-US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Αμοιβαία </a:t>
            </a:r>
            <a:r>
              <a:rPr lang="el-GR" sz="3600" dirty="0" err="1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Αποκλειόμενες</a:t>
            </a:r>
            <a:r>
              <a:rPr lang="el-GR" sz="3600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Επενδύσεις με Διαφορετική Διάρκεια </a:t>
            </a: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Ζωής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50906"/>
              </p:ext>
            </p:extLst>
          </p:nvPr>
        </p:nvGraphicFramePr>
        <p:xfrm>
          <a:off x="838200" y="1922463"/>
          <a:ext cx="10682288" cy="2771776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3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r = 5%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Δαπάνη Επένδυσης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kumimoji="0" 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Σχέδιο 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-30.000.000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-20.000.000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3600" baseline="3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Λύση</a:t>
            </a:r>
          </a:p>
        </p:txBody>
      </p:sp>
      <p:graphicFrame>
        <p:nvGraphicFramePr>
          <p:cNvPr id="19540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23082"/>
              </p:ext>
            </p:extLst>
          </p:nvPr>
        </p:nvGraphicFramePr>
        <p:xfrm>
          <a:off x="744538" y="1612900"/>
          <a:ext cx="10682287" cy="3738564"/>
        </p:xfrm>
        <a:graphic>
          <a:graphicData uri="http://schemas.openxmlformats.org/drawingml/2006/table">
            <a:tbl>
              <a:tblPr/>
              <a:tblGrid>
                <a:gridCol w="179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r = 5%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Δαπάνη Επένδυσης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Σχέδιο 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-30.000.000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14.000.000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-20.000.000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7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-20.000.000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18.000.000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162050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3600" baseline="3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Λύση</a:t>
            </a:r>
          </a:p>
        </p:txBody>
      </p:sp>
      <p:sp>
        <p:nvSpPr>
          <p:cNvPr id="20542" name="Rectangle 3"/>
          <p:cNvSpPr>
            <a:spLocks/>
          </p:cNvSpPr>
          <p:nvPr/>
        </p:nvSpPr>
        <p:spPr bwMode="auto">
          <a:xfrm>
            <a:off x="962819" y="806451"/>
            <a:ext cx="105156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50000"/>
              </a:lnSpc>
              <a:spcBef>
                <a:spcPts val="1000"/>
              </a:spcBef>
              <a:buFont typeface="Arial" charset="0"/>
              <a:buNone/>
            </a:pPr>
            <a:r>
              <a:rPr lang="el-GR" sz="2400" i="1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Ετήσιο Ισοδύναμο </a:t>
            </a:r>
            <a:r>
              <a:rPr lang="el-GR" sz="2400" i="1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καθαρών χρηματικών ροών:</a:t>
            </a:r>
            <a:r>
              <a:rPr lang="en-US" sz="2400" i="1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rgbClr val="385723"/>
                </a:solidFill>
                <a:latin typeface="Calibri" pitchFamily="34" charset="0"/>
              </a:rPr>
              <a:t>μια ισοδύναμη ράντα ομοιόμορφων χρηματικών ροών που έχει αξία ίση με την Κ.Π.Α. της επένδυσης.</a:t>
            </a:r>
            <a:endParaRPr lang="el-GR" sz="2400" dirty="0">
              <a:solidFill>
                <a:srgbClr val="385723"/>
              </a:solidFill>
              <a:latin typeface="Calibri" pitchFamily="34" charset="0"/>
            </a:endParaRPr>
          </a:p>
        </p:txBody>
      </p:sp>
      <p:graphicFrame>
        <p:nvGraphicFramePr>
          <p:cNvPr id="20641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919030"/>
              </p:ext>
            </p:extLst>
          </p:nvPr>
        </p:nvGraphicFramePr>
        <p:xfrm>
          <a:off x="838200" y="2800350"/>
          <a:ext cx="10682288" cy="2771776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3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ΚΠΑ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kumimoji="0" 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kumimoji="0" 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r>
                        <a:rPr kumimoji="0" 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r>
                        <a:rPr kumimoji="0" lang="el-GR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r>
                        <a:rPr kumimoji="0" lang="el-G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ο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έτος</a:t>
                      </a:r>
                    </a:p>
                  </a:txBody>
                  <a:tcPr marL="10800" marR="10800" marT="108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Σχέδιο 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41.059.689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8.090.579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29.018.465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latin typeface="Calibri" pitchFamily="34" charset="0"/>
                        </a:rPr>
                        <a:t>Υ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3600" baseline="3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Λύση (συνέχεια)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879475" y="1139825"/>
            <a:ext cx="105156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50000"/>
              </a:lnSpc>
              <a:spcBef>
                <a:spcPts val="1000"/>
              </a:spcBef>
              <a:buFont typeface="Arial" charset="0"/>
              <a:buNone/>
            </a:pPr>
            <a:r>
              <a:rPr lang="el-GR" sz="2800">
                <a:latin typeface="Calibri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46" name="Rectangle 3"/>
              <p:cNvSpPr>
                <a:spLocks/>
              </p:cNvSpPr>
              <p:nvPr/>
            </p:nvSpPr>
            <p:spPr bwMode="auto">
              <a:xfrm>
                <a:off x="838200" y="2307364"/>
                <a:ext cx="10515600" cy="3869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Χ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ΚΠΑ</m:t>
                        </m:r>
                        <m:r>
                          <m:rPr>
                            <m:nor/>
                          </m:rPr>
                          <a:rPr lang="el-GR" sz="2800" baseline="-100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Α</m:t>
                        </m:r>
                      </m:num>
                      <m:den>
                        <m:f>
                          <m:fPr>
                            <m:ctrlPr>
                              <a:rPr lang="el-GR" sz="2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f>
                              <m:fPr>
                                <m:ctrlPr>
                                  <a:rPr lang="el-GR" sz="2800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800" b="1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𝟎𝟓</m:t>
                                    </m:r>
                                  </m:e>
                                </m:d>
                                <m:r>
                                  <a:rPr lang="el-GR" sz="2800" b="1" i="1" baseline="1600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den>
                            </m:f>
                          </m:num>
                          <m:den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𝟎𝟓</m:t>
                            </m:r>
                          </m:den>
                        </m:f>
                      </m:den>
                    </m:f>
                  </m:oMath>
                </a14:m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 = 8.090</a:t>
                </a:r>
                <a:r>
                  <a:rPr lang="en-US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.</a:t>
                </a:r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5</a:t>
                </a:r>
                <a:r>
                  <a:rPr lang="en-US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79</a:t>
                </a:r>
                <a:endParaRPr lang="el-GR" sz="2800" dirty="0">
                  <a:solidFill>
                    <a:srgbClr val="385723"/>
                  </a:solidFill>
                  <a:latin typeface="Calibri" pitchFamily="34" charset="0"/>
                </a:endParaRPr>
              </a:p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r>
                  <a:rPr lang="el-GR" sz="2800" dirty="0">
                    <a:solidFill>
                      <a:srgbClr val="385723"/>
                    </a:solidFill>
                    <a:latin typeface="Calibri" pitchFamily="34" charset="0"/>
                  </a:rPr>
                  <a:t>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ΚΠΑ</m:t>
                        </m:r>
                        <m:r>
                          <m:rPr>
                            <m:nor/>
                          </m:rPr>
                          <a:rPr lang="el-GR" sz="2800" b="0" baseline="-10000" dirty="0" smtClean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Β</m:t>
                        </m:r>
                      </m:num>
                      <m:den>
                        <m:f>
                          <m:fPr>
                            <m:ctrlPr>
                              <a:rPr lang="el-GR" sz="2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f>
                              <m:fPr>
                                <m:ctrlPr>
                                  <a:rPr lang="el-GR" sz="2800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800" b="1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l-GR" sz="2800" b="1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𝟎𝟓</m:t>
                                    </m:r>
                                  </m:e>
                                </m:d>
                                <m:r>
                                  <a:rPr lang="el-GR" sz="2800" b="1" i="1" baseline="1000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num>
                          <m:den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l-GR" sz="2800" b="1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𝟎𝟓</m:t>
                            </m:r>
                          </m:den>
                        </m:f>
                      </m:den>
                    </m:f>
                    <m:r>
                      <a:rPr lang="el-GR" sz="28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= </a:t>
                </a:r>
                <a:r>
                  <a:rPr lang="el-GR" sz="28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10.656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.799</a:t>
                </a:r>
                <a:endParaRPr lang="el-GR" sz="28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154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307364"/>
                <a:ext cx="10515600" cy="3869599"/>
              </a:xfrm>
              <a:prstGeom prst="rect">
                <a:avLst/>
              </a:prstGeom>
              <a:blipFill>
                <a:blip r:embed="rId2"/>
                <a:stretch>
                  <a:fillRect l="-12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Πίνακας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2537398"/>
                  </p:ext>
                </p:extLst>
              </p:nvPr>
            </p:nvGraphicFramePr>
            <p:xfrm>
              <a:off x="4555061" y="1311247"/>
              <a:ext cx="2926393" cy="89162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2926393">
                      <a:extLst>
                        <a:ext uri="{9D8B030D-6E8A-4147-A177-3AD203B41FA5}">
                          <a16:colId xmlns:a16="http://schemas.microsoft.com/office/drawing/2014/main" val="1143906667"/>
                        </a:ext>
                      </a:extLst>
                    </a:gridCol>
                  </a:tblGrid>
                  <a:tr h="89162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Π</a:t>
                          </a:r>
                          <a:r>
                            <a:rPr lang="en-US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A = </a:t>
                          </a:r>
                          <a:r>
                            <a:rPr lang="el-GR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Μ</a:t>
                          </a:r>
                          <a:r>
                            <a:rPr lang="el-GR" sz="2000" baseline="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Α *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2000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l-GR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f>
                                    <m:fPr>
                                      <m:ctrlPr>
                                        <a:rPr lang="el-GR" sz="2000" i="1" baseline="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000" b="1" i="1" baseline="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𝒓</m:t>
                                          </m:r>
                                        </m:e>
                                      </m:d>
                                      <m:r>
                                        <a:rPr lang="en-US" sz="2000" b="1" i="1" baseline="3000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oMath>
                          </a14:m>
                          <a:endParaRPr lang="el-GR" sz="2000" baseline="30000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16037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Πίνακας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822537398"/>
                  </p:ext>
                </p:extLst>
              </p:nvPr>
            </p:nvGraphicFramePr>
            <p:xfrm>
              <a:off x="4555061" y="1311247"/>
              <a:ext cx="2926393" cy="89162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292639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143906667"/>
                        </a:ext>
                      </a:extLst>
                    </a:gridCol>
                  </a:tblGrid>
                  <a:tr h="89162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911" t="-3401" r="-1663" b="-115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21603788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-13849"/>
            <a:ext cx="10515600" cy="810174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Επιλογή εξοπλισμού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879475" y="1139825"/>
            <a:ext cx="105156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50000"/>
              </a:lnSpc>
              <a:spcBef>
                <a:spcPts val="1000"/>
              </a:spcBef>
              <a:buFont typeface="Arial" charset="0"/>
              <a:buNone/>
            </a:pPr>
            <a:r>
              <a:rPr lang="el-GR" sz="2800">
                <a:latin typeface="Calibri" pitchFamily="34" charset="0"/>
              </a:rPr>
              <a:t> </a:t>
            </a:r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0" y="740910"/>
            <a:ext cx="12108873" cy="591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Στην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αγορά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υπάρχουν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δύο τύποι </a:t>
            </a:r>
            <a:r>
              <a:rPr lang="el-GR" sz="2800" dirty="0" err="1">
                <a:solidFill>
                  <a:srgbClr val="385723"/>
                </a:solidFill>
                <a:latin typeface="Calibri" pitchFamily="34" charset="0"/>
              </a:rPr>
              <a:t>βαμβακοσυλλεκτικής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 μηχανής. Η “μεγάλη”, με κόστος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100.000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€,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δυνατότητα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συλλογής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4,5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στρεμμάτων/ώρα και μεταβλητό κόστος ίσο με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8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€/ώρα και η “μικρή”, με κόστος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65.000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€, δυνατότητα συλλογής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3,5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στρεμμάτων/ώρα και μεταβλητό κόστος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10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€/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ώρα.</a:t>
            </a:r>
          </a:p>
          <a:p>
            <a:pPr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Αν 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υποτεθεί ότι η διάρκεια ζωής των δύο μηχανών είναι η ίδια, (10 χρόνια) και ότι δεν υπάρχουν άλλοι λόγοι που να επιβάλουν την επιλογή μιας από τις δύο μηχανές, ποιος τύπος μηχανήματος πρέπει να </a:t>
            </a: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προτιμηθεί:</a:t>
            </a:r>
          </a:p>
          <a:p>
            <a:pPr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(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α) όταν ο συνολικός αριθμός ωρών λειτουργίας είναι 500 ώρες (για να συλλεγεί το βαμβάκι γρήγορα και να μη βραχεί από τις πρώτες φθινοπωρινές βροχές) και </a:t>
            </a:r>
            <a:endParaRPr lang="el-GR" sz="2800" dirty="0" smtClean="0">
              <a:solidFill>
                <a:srgbClr val="385723"/>
              </a:solidFill>
              <a:latin typeface="Calibri" pitchFamily="34" charset="0"/>
            </a:endParaRPr>
          </a:p>
          <a:p>
            <a:pPr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l-GR" sz="2800" dirty="0" smtClean="0">
                <a:solidFill>
                  <a:srgbClr val="385723"/>
                </a:solidFill>
                <a:latin typeface="Calibri" pitchFamily="34" charset="0"/>
              </a:rPr>
              <a:t>(</a:t>
            </a:r>
            <a:r>
              <a:rPr lang="el-GR" sz="2800" dirty="0">
                <a:solidFill>
                  <a:srgbClr val="385723"/>
                </a:solidFill>
                <a:latin typeface="Calibri" pitchFamily="34" charset="0"/>
              </a:rPr>
              <a:t>β) 1.000 ώρες, (όταν επεκτείνεται ο χρόνος συγκομιδής, με κίνδυνο να βραχεί το βαμβάκι και να υποβαθμιστεί η ποιότητά του);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Λύση (συνέχεια)</a:t>
            </a:r>
            <a:endParaRPr lang="el-GR" sz="3600" dirty="0" smtClean="0">
              <a:solidFill>
                <a:srgbClr val="38572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879475" y="1139825"/>
            <a:ext cx="105156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150000"/>
              </a:lnSpc>
              <a:spcBef>
                <a:spcPts val="1000"/>
              </a:spcBef>
              <a:buFont typeface="Arial" charset="0"/>
              <a:buNone/>
            </a:pPr>
            <a:r>
              <a:rPr lang="el-GR" sz="2800">
                <a:latin typeface="Calibri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46" name="Rectangle 3"/>
              <p:cNvSpPr>
                <a:spLocks/>
              </p:cNvSpPr>
              <p:nvPr/>
            </p:nvSpPr>
            <p:spPr bwMode="auto">
              <a:xfrm>
                <a:off x="838200" y="2307364"/>
                <a:ext cx="10515600" cy="3869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Χ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ΚΠΑ</m:t>
                        </m:r>
                        <m:r>
                          <m:rPr>
                            <m:nor/>
                          </m:rPr>
                          <a:rPr lang="el-GR" sz="2800" baseline="-100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Α</m:t>
                        </m:r>
                      </m:num>
                      <m:den>
                        <m:f>
                          <m:fPr>
                            <m:ctrlPr>
                              <a:rPr lang="el-GR" sz="280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f>
                              <m:fPr>
                                <m:ctrlPr>
                                  <a:rPr lang="el-GR" sz="2800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800" b="1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d>
                                <m:r>
                                  <a:rPr lang="en-US" sz="2800" b="1" i="1" baseline="1600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den>
                            </m:f>
                          </m:num>
                          <m:den>
                            <m:r>
                              <a:rPr lang="en-US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den>
                    </m:f>
                  </m:oMath>
                </a14:m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 = 16.274,54</a:t>
                </a:r>
                <a:endParaRPr lang="el-GR" sz="2800" dirty="0">
                  <a:solidFill>
                    <a:srgbClr val="385723"/>
                  </a:solidFill>
                  <a:latin typeface="Calibri" pitchFamily="34" charset="0"/>
                </a:endParaRPr>
              </a:p>
              <a:p>
                <a:pPr algn="just" eaLnBrk="0" hangingPunct="0">
                  <a:lnSpc>
                    <a:spcPct val="150000"/>
                  </a:lnSpc>
                  <a:spcBef>
                    <a:spcPts val="1000"/>
                  </a:spcBef>
                  <a:buFont typeface="Arial" charset="0"/>
                  <a:buNone/>
                </a:pPr>
                <a:r>
                  <a:rPr lang="el-GR" sz="2800" dirty="0">
                    <a:solidFill>
                      <a:srgbClr val="385723"/>
                    </a:solidFill>
                    <a:latin typeface="Calibri" pitchFamily="34" charset="0"/>
                  </a:rPr>
                  <a:t>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ΚΠΑ</m:t>
                        </m:r>
                        <m:r>
                          <m:rPr>
                            <m:nor/>
                          </m:rPr>
                          <a:rPr lang="el-GR" sz="2800" b="0" baseline="-10000" dirty="0" smtClean="0">
                            <a:solidFill>
                              <a:srgbClr val="385723"/>
                            </a:solidFill>
                            <a:latin typeface="Calibri" pitchFamily="34" charset="0"/>
                          </a:rPr>
                          <m:t>Β</m:t>
                        </m:r>
                      </m:num>
                      <m:den>
                        <m:f>
                          <m:fPr>
                            <m:ctrlPr>
                              <a:rPr lang="el-GR" sz="2800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f>
                              <m:fPr>
                                <m:ctrlPr>
                                  <a:rPr lang="el-GR" sz="2800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800" b="1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l-GR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d>
                                <m:r>
                                  <a:rPr lang="en-US" sz="2800" b="1" i="1" baseline="1000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den>
                            </m:f>
                          </m:num>
                          <m:den>
                            <m:r>
                              <a:rPr lang="en-US" sz="2800" b="1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den>
                    </m:f>
                    <m:r>
                      <a:rPr lang="el-GR" sz="28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800" dirty="0" smtClean="0">
                    <a:solidFill>
                      <a:srgbClr val="385723"/>
                    </a:solidFill>
                    <a:latin typeface="Calibri" pitchFamily="34" charset="0"/>
                  </a:rPr>
                  <a:t>= 10.578,45</a:t>
                </a:r>
                <a:endParaRPr lang="el-GR" sz="2800" dirty="0">
                  <a:solidFill>
                    <a:srgbClr val="385723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154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307364"/>
                <a:ext cx="10515600" cy="3869599"/>
              </a:xfrm>
              <a:prstGeom prst="rect">
                <a:avLst/>
              </a:prstGeom>
              <a:blipFill>
                <a:blip r:embed="rId2"/>
                <a:stretch>
                  <a:fillRect l="-12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Πίνακας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092087"/>
                  </p:ext>
                </p:extLst>
              </p:nvPr>
            </p:nvGraphicFramePr>
            <p:xfrm>
              <a:off x="4555061" y="1311247"/>
              <a:ext cx="2926393" cy="89162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2926393">
                      <a:extLst>
                        <a:ext uri="{9D8B030D-6E8A-4147-A177-3AD203B41FA5}">
                          <a16:colId xmlns:a16="http://schemas.microsoft.com/office/drawing/2014/main" val="1143906667"/>
                        </a:ext>
                      </a:extLst>
                    </a:gridCol>
                  </a:tblGrid>
                  <a:tr h="89162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Π</a:t>
                          </a:r>
                          <a:r>
                            <a:rPr lang="en-US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A = </a:t>
                          </a:r>
                          <a:r>
                            <a:rPr lang="el-GR" sz="200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Μ</a:t>
                          </a:r>
                          <a:r>
                            <a:rPr lang="el-GR" sz="2000" baseline="0" dirty="0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Α *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2000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l-GR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f>
                                    <m:fPr>
                                      <m:ctrlPr>
                                        <a:rPr lang="el-GR" sz="2000" i="1" baseline="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2000" b="1" i="1" baseline="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l-GR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 baseline="0" smtClean="0">
                                              <a:solidFill>
                                                <a:schemeClr val="accent6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𝒓</m:t>
                                          </m:r>
                                        </m:e>
                                      </m:d>
                                      <m:r>
                                        <a:rPr lang="en-US" sz="2000" b="1" i="1" baseline="30000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2000" b="1" i="1" baseline="0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oMath>
                          </a14:m>
                          <a:endParaRPr lang="el-GR" sz="2000" baseline="30000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16037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Πίνακας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72092087"/>
                  </p:ext>
                </p:extLst>
              </p:nvPr>
            </p:nvGraphicFramePr>
            <p:xfrm>
              <a:off x="4555061" y="1311247"/>
              <a:ext cx="2926393" cy="89162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292639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143906667"/>
                        </a:ext>
                      </a:extLst>
                    </a:gridCol>
                  </a:tblGrid>
                  <a:tr h="891626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3"/>
                          <a:stretch>
                            <a:fillRect l="-2911" t="-3401" r="-1663" b="-115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216037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904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1173</Words>
  <Application>Microsoft Office PowerPoint</Application>
  <PresentationFormat>Ευρεία οθόνη</PresentationFormat>
  <Paragraphs>200</Paragraphs>
  <Slides>18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6" baseType="lpstr">
      <vt:lpstr>Arial</vt:lpstr>
      <vt:lpstr>Bahnschrift Light Condensed</vt:lpstr>
      <vt:lpstr>Calibri</vt:lpstr>
      <vt:lpstr>Calibri Light</vt:lpstr>
      <vt:lpstr>Cambria Math</vt:lpstr>
      <vt:lpstr>Times New Roman</vt:lpstr>
      <vt:lpstr>Wingdings 3</vt:lpstr>
      <vt:lpstr>Θέμα του Office</vt:lpstr>
      <vt:lpstr>Καθαρή Παρούσα Αξία      vs  Εσωτερικός Βαθμός Απόδοσης II</vt:lpstr>
      <vt:lpstr>Παράδειγμα πολλαπλών λύσεων</vt:lpstr>
      <vt:lpstr>Αμοιβαία Αποκλειόμενες Επενδύσεις με Διαφορετική Διάρκεια Ζωής </vt:lpstr>
      <vt:lpstr>Παράδειγμα Αμοιβαία Αποκλειόμενες Επενδύσεις με Διαφορετική Διάρκεια Ζωής</vt:lpstr>
      <vt:lpstr>1η Λύση</vt:lpstr>
      <vt:lpstr>2η Λύση</vt:lpstr>
      <vt:lpstr>2η Λύση (συνέχεια)</vt:lpstr>
      <vt:lpstr>Επιλογή εξοπλισμού</vt:lpstr>
      <vt:lpstr>Λύση (συνέχεια)</vt:lpstr>
      <vt:lpstr>Λύση (500 ώρες)</vt:lpstr>
      <vt:lpstr>Λύση (1.000 ώρες)</vt:lpstr>
      <vt:lpstr>Κρίσιμος αριθμός ωρών λειτουργίας, (Break even) </vt:lpstr>
      <vt:lpstr>Ανάλυση Νεκρού Σημείου</vt:lpstr>
      <vt:lpstr>Παρουσίαση του PowerPoint</vt:lpstr>
      <vt:lpstr>Παρουσίαση του PowerPoint</vt:lpstr>
      <vt:lpstr>Παρουσίαση του PowerPoint</vt:lpstr>
      <vt:lpstr>Υπολογισμός Νεκρού Σημείου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Μεγάλη επένδυση €1 δισ. της Microsoft στην Ελλάδα</dc:title>
  <dc:creator>Windows User</dc:creator>
  <cp:lastModifiedBy>Windows User</cp:lastModifiedBy>
  <cp:revision>123</cp:revision>
  <dcterms:created xsi:type="dcterms:W3CDTF">2020-10-05T09:48:53Z</dcterms:created>
  <dcterms:modified xsi:type="dcterms:W3CDTF">2023-11-10T11:48:23Z</dcterms:modified>
</cp:coreProperties>
</file>