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87" r:id="rId3"/>
    <p:sldId id="288" r:id="rId4"/>
    <p:sldId id="279" r:id="rId5"/>
    <p:sldId id="289" r:id="rId6"/>
    <p:sldId id="280" r:id="rId7"/>
    <p:sldId id="293" r:id="rId8"/>
    <p:sldId id="281" r:id="rId9"/>
    <p:sldId id="291" r:id="rId10"/>
    <p:sldId id="295" r:id="rId11"/>
    <p:sldId id="290" r:id="rId12"/>
    <p:sldId id="286" r:id="rId13"/>
    <p:sldId id="277" r:id="rId14"/>
    <p:sldId id="294" r:id="rId15"/>
    <p:sldId id="296" r:id="rId16"/>
    <p:sldId id="297" r:id="rId17"/>
    <p:sldId id="298" r:id="rId1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56" autoAdjust="0"/>
    <p:restoredTop sz="94660" autoAdjust="0"/>
  </p:normalViewPr>
  <p:slideViewPr>
    <p:cSldViewPr snapToGrid="0">
      <p:cViewPr varScale="1">
        <p:scale>
          <a:sx n="69" d="100"/>
          <a:sy n="69" d="100"/>
        </p:scale>
        <p:origin x="808" y="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D6BACFF-F105-47BF-A26E-55E9BEC04EC5}" type="datetimeFigureOut">
              <a:rPr lang="el-GR"/>
              <a:pPr>
                <a:defRPr/>
              </a:pPr>
              <a:t>19/11/2023</a:t>
            </a:fld>
            <a:endParaRPr lang="el-GR"/>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9430F7F-D7EA-4973-BC3F-EAC3CE2C41D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lvl1pPr>
              <a:defRPr/>
            </a:lvl1pPr>
          </a:lstStyle>
          <a:p>
            <a:pPr>
              <a:defRPr/>
            </a:pPr>
            <a:fld id="{1E33294D-C241-404E-827B-ACDA57DC8DD5}" type="datetimeFigureOut">
              <a:rPr lang="el-GR"/>
              <a:pPr>
                <a:defRPr/>
              </a:pPr>
              <a:t>19/11/2023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6119832-A37C-4C15-9D5A-E2856DDDB5F0}"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578576A6-2882-4B37-A2D3-FDE540D9D08C}" type="datetimeFigureOut">
              <a:rPr lang="el-GR"/>
              <a:pPr>
                <a:defRPr/>
              </a:pPr>
              <a:t>19/11/2023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F86F584F-18E0-4413-BDEF-F3110D30B4F7}"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09F81FB7-EDC6-4AEA-B0A7-5B7E4D2DAEF1}" type="datetimeFigureOut">
              <a:rPr lang="el-GR"/>
              <a:pPr>
                <a:defRPr/>
              </a:pPr>
              <a:t>19/11/2023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F75F19-A7F1-4605-BF28-9D960FFE50E2}"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11648722-DB59-4F51-BEF9-05A00FD4A6A1}" type="datetimeFigureOut">
              <a:rPr lang="el-GR"/>
              <a:pPr>
                <a:defRPr/>
              </a:pPr>
              <a:t>19/11/2023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E937BCEC-2452-4356-BB37-3246DA615F42}"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FF437C50-3924-4DD8-B9A4-F1A8A623895A}" type="datetimeFigureOut">
              <a:rPr lang="el-GR"/>
              <a:pPr>
                <a:defRPr/>
              </a:pPr>
              <a:t>19/11/2023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62CFA42B-1184-47D6-8781-A174F3A4A986}"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08F2FB1D-1821-4E18-ABC5-8512E66EDF72}" type="datetimeFigureOut">
              <a:rPr lang="el-GR"/>
              <a:pPr>
                <a:defRPr/>
              </a:pPr>
              <a:t>19/11/2023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583379D-2DB2-42B7-9417-2C1AC344042E}"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BD8C25C6-5DB6-4AF8-8665-4806639192DA}" type="datetimeFigureOut">
              <a:rPr lang="el-GR"/>
              <a:pPr>
                <a:defRPr/>
              </a:pPr>
              <a:t>19/11/2023</a:t>
            </a:fld>
            <a:endParaRPr lang="el-GR" dirty="0"/>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7BD0C51E-FD53-4BBE-BC9E-6102CA3D5106}"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F79DCFA2-BB67-4D1F-A2CD-40FECA418D07}" type="datetimeFigureOut">
              <a:rPr lang="el-GR"/>
              <a:pPr>
                <a:defRPr/>
              </a:pPr>
              <a:t>19/11/2023</a:t>
            </a:fld>
            <a:endParaRPr lang="el-GR" dirty="0"/>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C4F7C976-FE69-45DE-A4BF-57CA50F59F36}"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648A5295-F26C-4A0B-9FD0-07976C3E3EA4}" type="datetimeFigureOut">
              <a:rPr lang="el-GR"/>
              <a:pPr>
                <a:defRPr/>
              </a:pPr>
              <a:t>19/11/2023</a:t>
            </a:fld>
            <a:endParaRPr lang="el-GR" dirty="0"/>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523F2BC0-AEA2-465C-AA06-2FDA147B9920}"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46F868EE-6F8A-4BAD-A3A5-0AFFBE5DE086}" type="datetimeFigureOut">
              <a:rPr lang="el-GR"/>
              <a:pPr>
                <a:defRPr/>
              </a:pPr>
              <a:t>19/11/2023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567695CD-526E-47C2-9916-6869C33A420E}"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105BC6D3-F223-4C38-8AF9-05D1BD9A4914}" type="datetimeFigureOut">
              <a:rPr lang="el-GR"/>
              <a:pPr>
                <a:defRPr/>
              </a:pPr>
              <a:t>19/11/2023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7CE5BE8C-8A65-4E89-BEF8-334DC03C07A6}"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965">
              <a:srgbClr val="B8D1E7"/>
            </a:gs>
            <a:gs pos="36296">
              <a:srgbClr val="BBCFE1"/>
            </a:gs>
            <a:gs pos="0">
              <a:schemeClr val="accent3">
                <a:lumMod val="60000"/>
                <a:lumOff val="40000"/>
              </a:schemeClr>
            </a:gs>
            <a:gs pos="61381">
              <a:srgbClr val="B5D2EC"/>
            </a:gs>
            <a:gs pos="54000">
              <a:schemeClr val="accent1">
                <a:lumMod val="45000"/>
                <a:lumOff val="55000"/>
              </a:schemeClr>
            </a:gs>
            <a:gs pos="75000">
              <a:srgbClr val="B7D3ED"/>
            </a:gs>
            <a:gs pos="65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B1487E5-E16D-490E-85D3-98D3F36F25A1}" type="datetimeFigureOut">
              <a:rPr lang="el-GR"/>
              <a:pPr>
                <a:defRPr/>
              </a:pPr>
              <a:t>19/11/2023</a:t>
            </a:fld>
            <a:endParaRPr lang="el-GR"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84A0060-EEAB-47D0-9541-12067FC1852F}"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790825"/>
          </a:xfrm>
        </p:spPr>
        <p:txBody>
          <a:bodyPr>
            <a:normAutofit/>
          </a:bodyPr>
          <a:lstStyle/>
          <a:p>
            <a:pPr algn="l" eaLnBrk="1" hangingPunct="1">
              <a:defRPr/>
            </a:pPr>
            <a:r>
              <a:rPr lang="el-GR" sz="5400" dirty="0" smtClean="0">
                <a:solidFill>
                  <a:srgbClr val="385723"/>
                </a:solidFill>
                <a:effectLst>
                  <a:outerShdw blurRad="38100" dist="38100" dir="2700000" algn="tl">
                    <a:srgbClr val="000000">
                      <a:alpha val="43137"/>
                    </a:srgbClr>
                  </a:outerShdw>
                </a:effectLst>
              </a:rPr>
              <a:t>Καθαρή Παρούσα Αξία </a:t>
            </a:r>
            <a:br>
              <a:rPr lang="el-GR" sz="5400" dirty="0" smtClean="0">
                <a:solidFill>
                  <a:srgbClr val="385723"/>
                </a:solidFill>
                <a:effectLst>
                  <a:outerShdw blurRad="38100" dist="38100" dir="2700000" algn="tl">
                    <a:srgbClr val="000000">
                      <a:alpha val="43137"/>
                    </a:srgbClr>
                  </a:outerShdw>
                </a:effectLst>
              </a:rPr>
            </a:br>
            <a:r>
              <a:rPr lang="el-GR" sz="5400" dirty="0" smtClean="0">
                <a:solidFill>
                  <a:srgbClr val="385723"/>
                </a:solidFill>
                <a:effectLst>
                  <a:outerShdw blurRad="38100" dist="38100" dir="2700000" algn="tl">
                    <a:srgbClr val="000000">
                      <a:alpha val="43137"/>
                    </a:srgbClr>
                  </a:outerShdw>
                </a:effectLst>
              </a:rPr>
              <a:t>				</a:t>
            </a:r>
            <a:r>
              <a:rPr lang="en-US" sz="5400" dirty="0" smtClean="0">
                <a:solidFill>
                  <a:srgbClr val="385723"/>
                </a:solidFill>
                <a:effectLst>
                  <a:outerShdw blurRad="38100" dist="38100" dir="2700000" algn="tl">
                    <a:srgbClr val="000000">
                      <a:alpha val="43137"/>
                    </a:srgbClr>
                  </a:outerShdw>
                </a:effectLst>
              </a:rPr>
              <a:t>vs</a:t>
            </a:r>
            <a:r>
              <a:rPr lang="el-GR" sz="5400" dirty="0" smtClean="0">
                <a:solidFill>
                  <a:srgbClr val="385723"/>
                </a:solidFill>
                <a:effectLst>
                  <a:outerShdw blurRad="38100" dist="38100" dir="2700000" algn="tl">
                    <a:srgbClr val="000000">
                      <a:alpha val="43137"/>
                    </a:srgbClr>
                  </a:outerShdw>
                </a:effectLst>
              </a:rPr>
              <a:t/>
            </a:r>
            <a:br>
              <a:rPr lang="el-GR" sz="5400" dirty="0" smtClean="0">
                <a:solidFill>
                  <a:srgbClr val="385723"/>
                </a:solidFill>
                <a:effectLst>
                  <a:outerShdw blurRad="38100" dist="38100" dir="2700000" algn="tl">
                    <a:srgbClr val="000000">
                      <a:alpha val="43137"/>
                    </a:srgbClr>
                  </a:outerShdw>
                </a:effectLst>
              </a:rPr>
            </a:br>
            <a:r>
              <a:rPr lang="en-US" sz="5400" dirty="0" smtClean="0">
                <a:solidFill>
                  <a:srgbClr val="385723"/>
                </a:solidFill>
                <a:effectLst>
                  <a:outerShdw blurRad="38100" dist="38100" dir="2700000" algn="tl">
                    <a:srgbClr val="000000">
                      <a:alpha val="43137"/>
                    </a:srgbClr>
                  </a:outerShdw>
                </a:effectLst>
              </a:rPr>
              <a:t> </a:t>
            </a:r>
            <a:r>
              <a:rPr lang="el-GR" sz="5400" dirty="0" smtClean="0">
                <a:solidFill>
                  <a:srgbClr val="385723"/>
                </a:solidFill>
                <a:effectLst>
                  <a:outerShdw blurRad="38100" dist="38100" dir="2700000" algn="tl">
                    <a:srgbClr val="000000">
                      <a:alpha val="43137"/>
                    </a:srgbClr>
                  </a:outerShdw>
                </a:effectLst>
              </a:rPr>
              <a:t>Εσωτερικός Βαθμός Απόδοσης</a:t>
            </a:r>
          </a:p>
        </p:txBody>
      </p:sp>
      <p:sp>
        <p:nvSpPr>
          <p:cNvPr id="14338" name="Υπότιτλος 2"/>
          <p:cNvSpPr>
            <a:spLocks noGrp="1"/>
          </p:cNvSpPr>
          <p:nvPr>
            <p:ph type="subTitle" idx="1"/>
          </p:nvPr>
        </p:nvSpPr>
        <p:spPr>
          <a:xfrm>
            <a:off x="2797175" y="5202238"/>
            <a:ext cx="9144000" cy="1655762"/>
          </a:xfrm>
        </p:spPr>
        <p:txBody>
          <a:bodyPr/>
          <a:lstStyle/>
          <a:p>
            <a:pPr algn="r" eaLnBrk="1" hangingPunct="1"/>
            <a:r>
              <a:rPr lang="el-GR" dirty="0" smtClean="0">
                <a:solidFill>
                  <a:srgbClr val="385723"/>
                </a:solidFill>
              </a:rPr>
              <a:t>Γούσιος Ιωάννης – Ε.ΔΙ.Π. Γ.Π.Α.</a:t>
            </a:r>
          </a:p>
          <a:p>
            <a:pPr algn="r" eaLnBrk="1" hangingPunct="1"/>
            <a:r>
              <a:rPr lang="el-GR" smtClean="0">
                <a:solidFill>
                  <a:srgbClr val="385723"/>
                </a:solidFill>
              </a:rPr>
              <a:t>Πέμπτη </a:t>
            </a:r>
            <a:r>
              <a:rPr lang="en-US" dirty="0" smtClean="0">
                <a:solidFill>
                  <a:srgbClr val="385723"/>
                </a:solidFill>
              </a:rPr>
              <a:t>9</a:t>
            </a:r>
            <a:r>
              <a:rPr lang="el-GR" dirty="0" smtClean="0">
                <a:solidFill>
                  <a:srgbClr val="385723"/>
                </a:solidFill>
              </a:rPr>
              <a:t> Νοεμβρίου 202</a:t>
            </a:r>
            <a:r>
              <a:rPr lang="en-US" dirty="0" smtClean="0">
                <a:solidFill>
                  <a:srgbClr val="385723"/>
                </a:solidFill>
              </a:rPr>
              <a:t>3</a:t>
            </a:r>
            <a:endParaRPr lang="el-GR" dirty="0" smtClean="0">
              <a:solidFill>
                <a:srgbClr val="38572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932204"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Πρόβλημα χρονισμού</a:t>
            </a:r>
            <a:endParaRPr lang="el-GR" sz="3600" dirty="0" smtClean="0">
              <a:effectLst>
                <a:outerShdw blurRad="38100" dist="38100" dir="2700000" algn="tl">
                  <a:srgbClr val="000000">
                    <a:alpha val="43137"/>
                  </a:srgbClr>
                </a:outerShdw>
              </a:effectLst>
            </a:endParaRPr>
          </a:p>
        </p:txBody>
      </p:sp>
      <p:sp>
        <p:nvSpPr>
          <p:cNvPr id="23554" name="Rectangle 3"/>
          <p:cNvSpPr>
            <a:spLocks noGrp="1"/>
          </p:cNvSpPr>
          <p:nvPr>
            <p:ph type="body" idx="1"/>
          </p:nvPr>
        </p:nvSpPr>
        <p:spPr>
          <a:xfrm>
            <a:off x="829655" y="1325563"/>
            <a:ext cx="10515600" cy="4351338"/>
          </a:xfrm>
        </p:spPr>
        <p:txBody>
          <a:bodyPr/>
          <a:lstStyle/>
          <a:p>
            <a:pPr marL="0" indent="0" algn="just">
              <a:lnSpc>
                <a:spcPct val="150000"/>
              </a:lnSpc>
              <a:buFont typeface="Arial" charset="0"/>
              <a:buNone/>
            </a:pPr>
            <a:r>
              <a:rPr lang="el-GR" dirty="0" smtClean="0">
                <a:solidFill>
                  <a:srgbClr val="385723"/>
                </a:solidFill>
              </a:rPr>
              <a:t>Ο Εσωτερικός Βαθμός Απόδοσης μπορεί να δώσει λανθασμένο αποτέλεσμα σε αμοιβαία </a:t>
            </a:r>
            <a:r>
              <a:rPr lang="el-GR" dirty="0" err="1" smtClean="0">
                <a:solidFill>
                  <a:srgbClr val="385723"/>
                </a:solidFill>
              </a:rPr>
              <a:t>αποκλειόμενα</a:t>
            </a:r>
            <a:r>
              <a:rPr lang="el-GR" dirty="0" smtClean="0">
                <a:solidFill>
                  <a:srgbClr val="385723"/>
                </a:solidFill>
              </a:rPr>
              <a:t> έργα που έχουν διαφορετικό χρονισμό στην απόδοση των ταμειακών ροών. </a:t>
            </a:r>
          </a:p>
          <a:p>
            <a:pPr algn="just">
              <a:lnSpc>
                <a:spcPct val="150000"/>
              </a:lnSpc>
            </a:pPr>
            <a:endParaRPr lang="el-GR" dirty="0" smtClean="0">
              <a:solidFill>
                <a:srgbClr val="385723"/>
              </a:solidFill>
            </a:endParaRPr>
          </a:p>
        </p:txBody>
      </p:sp>
    </p:spTree>
    <p:extLst>
      <p:ext uri="{BB962C8B-B14F-4D97-AF65-F5344CB8AC3E}">
        <p14:creationId xmlns:p14="http://schemas.microsoft.com/office/powerpoint/2010/main" val="222418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Παράδειγμα</a:t>
            </a:r>
            <a:r>
              <a:rPr lang="en-US" sz="3600" dirty="0" smtClean="0">
                <a:solidFill>
                  <a:srgbClr val="385723"/>
                </a:solidFill>
                <a:effectLst>
                  <a:outerShdw blurRad="38100" dist="38100" dir="2700000" algn="tl">
                    <a:srgbClr val="000000">
                      <a:alpha val="43137"/>
                    </a:srgbClr>
                  </a:outerShdw>
                </a:effectLst>
              </a:rPr>
              <a:t> </a:t>
            </a:r>
            <a:r>
              <a:rPr lang="el-GR" sz="3600" dirty="0" smtClean="0">
                <a:solidFill>
                  <a:srgbClr val="385723"/>
                </a:solidFill>
                <a:effectLst>
                  <a:outerShdw blurRad="38100" dist="38100" dir="2700000" algn="tl">
                    <a:srgbClr val="000000">
                      <a:alpha val="43137"/>
                    </a:srgbClr>
                  </a:outerShdw>
                </a:effectLst>
              </a:rPr>
              <a:t>πολλαπλών λύσεων</a:t>
            </a:r>
          </a:p>
        </p:txBody>
      </p:sp>
      <p:graphicFrame>
        <p:nvGraphicFramePr>
          <p:cNvPr id="2" name="Πίνακας 1"/>
          <p:cNvGraphicFramePr>
            <a:graphicFrameLocks noGrp="1"/>
          </p:cNvGraphicFramePr>
          <p:nvPr>
            <p:extLst>
              <p:ext uri="{D42A27DB-BD31-4B8C-83A1-F6EECF244321}">
                <p14:modId xmlns:p14="http://schemas.microsoft.com/office/powerpoint/2010/main" val="2114225945"/>
              </p:ext>
            </p:extLst>
          </p:nvPr>
        </p:nvGraphicFramePr>
        <p:xfrm>
          <a:off x="1943028" y="2162086"/>
          <a:ext cx="8305944" cy="2770340"/>
        </p:xfrm>
        <a:graphic>
          <a:graphicData uri="http://schemas.openxmlformats.org/drawingml/2006/table">
            <a:tbl>
              <a:tblPr>
                <a:tableStyleId>{5C22544A-7EE6-4342-B048-85BDC9FD1C3A}</a:tableStyleId>
              </a:tblPr>
              <a:tblGrid>
                <a:gridCol w="2076486">
                  <a:extLst>
                    <a:ext uri="{9D8B030D-6E8A-4147-A177-3AD203B41FA5}">
                      <a16:colId xmlns:a16="http://schemas.microsoft.com/office/drawing/2014/main" val="4212475741"/>
                    </a:ext>
                  </a:extLst>
                </a:gridCol>
                <a:gridCol w="2076486">
                  <a:extLst>
                    <a:ext uri="{9D8B030D-6E8A-4147-A177-3AD203B41FA5}">
                      <a16:colId xmlns:a16="http://schemas.microsoft.com/office/drawing/2014/main" val="1243747390"/>
                    </a:ext>
                  </a:extLst>
                </a:gridCol>
                <a:gridCol w="2076486">
                  <a:extLst>
                    <a:ext uri="{9D8B030D-6E8A-4147-A177-3AD203B41FA5}">
                      <a16:colId xmlns:a16="http://schemas.microsoft.com/office/drawing/2014/main" val="2866780232"/>
                    </a:ext>
                  </a:extLst>
                </a:gridCol>
                <a:gridCol w="2076486">
                  <a:extLst>
                    <a:ext uri="{9D8B030D-6E8A-4147-A177-3AD203B41FA5}">
                      <a16:colId xmlns:a16="http://schemas.microsoft.com/office/drawing/2014/main" val="796351243"/>
                    </a:ext>
                  </a:extLst>
                </a:gridCol>
              </a:tblGrid>
              <a:tr h="837488">
                <a:tc>
                  <a:txBody>
                    <a:bodyPr/>
                    <a:lstStyle/>
                    <a:p>
                      <a:pPr algn="ctr" fontAlgn="b"/>
                      <a:endParaRPr lang="el-GR" sz="2400" b="0" i="0" u="none" strike="noStrike" dirty="0">
                        <a:solidFill>
                          <a:srgbClr val="000000"/>
                        </a:solidFill>
                        <a:effectLst/>
                        <a:latin typeface="+mn-lt"/>
                      </a:endParaRPr>
                    </a:p>
                  </a:txBody>
                  <a:tcPr marL="9525" marR="9525" marT="9525" marB="0" anchor="b">
                    <a:no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Δαπάνη</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Επένδυσης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1</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2</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p>
                  </a:txBody>
                  <a:tcPr marL="9525" marR="9525" marT="9525" marB="0" anchor="ctr">
                    <a:solidFill>
                      <a:srgbClr val="FFFF00"/>
                    </a:solidFill>
                  </a:tcPr>
                </a:tc>
                <a:extLst>
                  <a:ext uri="{0D108BD9-81ED-4DB2-BD59-A6C34878D82A}">
                    <a16:rowId xmlns:a16="http://schemas.microsoft.com/office/drawing/2014/main" val="3947605614"/>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Α</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dirty="0">
                          <a:solidFill>
                            <a:srgbClr val="385723"/>
                          </a:solidFill>
                          <a:effectLst/>
                          <a:latin typeface="Calibri" panose="020F0502020204030204" pitchFamily="34" charset="0"/>
                        </a:rPr>
                        <a:t>-163</a:t>
                      </a:r>
                    </a:p>
                  </a:txBody>
                  <a:tcPr marL="9525" marR="9525" marT="9525" marB="0" anchor="ctr">
                    <a:noFill/>
                  </a:tcPr>
                </a:tc>
                <a:tc>
                  <a:txBody>
                    <a:bodyPr/>
                    <a:lstStyle/>
                    <a:p>
                      <a:pPr algn="ctr" fontAlgn="b"/>
                      <a:r>
                        <a:rPr lang="el-GR" sz="2400" b="0" i="0" u="none" strike="noStrike" dirty="0">
                          <a:solidFill>
                            <a:srgbClr val="385723"/>
                          </a:solidFill>
                          <a:effectLst/>
                          <a:latin typeface="Calibri" panose="020F0502020204030204" pitchFamily="34" charset="0"/>
                        </a:rPr>
                        <a:t>191</a:t>
                      </a:r>
                    </a:p>
                  </a:txBody>
                  <a:tcPr marL="9525" marR="9525" marT="9525" marB="0" anchor="ctr">
                    <a:noFill/>
                  </a:tcPr>
                </a:tc>
                <a:tc>
                  <a:txBody>
                    <a:bodyPr/>
                    <a:lstStyle/>
                    <a:p>
                      <a:pPr algn="ctr" fontAlgn="b"/>
                      <a:r>
                        <a:rPr lang="el-GR" sz="2400" b="0" i="0" u="none" strike="noStrike">
                          <a:solidFill>
                            <a:srgbClr val="385723"/>
                          </a:solidFill>
                          <a:effectLst/>
                          <a:latin typeface="Calibri" panose="020F0502020204030204" pitchFamily="34" charset="0"/>
                        </a:rPr>
                        <a:t>60</a:t>
                      </a:r>
                    </a:p>
                  </a:txBody>
                  <a:tcPr marL="9525" marR="9525" marT="9525" marB="0" anchor="ctr">
                    <a:noFill/>
                  </a:tcPr>
                </a:tc>
                <a:extLst>
                  <a:ext uri="{0D108BD9-81ED-4DB2-BD59-A6C34878D82A}">
                    <a16:rowId xmlns:a16="http://schemas.microsoft.com/office/drawing/2014/main" val="3949658390"/>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Β</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a:solidFill>
                            <a:srgbClr val="385723"/>
                          </a:solidFill>
                          <a:effectLst/>
                          <a:latin typeface="Calibri" panose="020F0502020204030204" pitchFamily="34" charset="0"/>
                        </a:rPr>
                        <a:t>-90</a:t>
                      </a:r>
                    </a:p>
                  </a:txBody>
                  <a:tcPr marL="9525" marR="9525" marT="9525" marB="0" anchor="ctr">
                    <a:noFill/>
                  </a:tcPr>
                </a:tc>
                <a:tc>
                  <a:txBody>
                    <a:bodyPr/>
                    <a:lstStyle/>
                    <a:p>
                      <a:pPr algn="ctr" fontAlgn="b"/>
                      <a:r>
                        <a:rPr lang="el-GR" sz="2400" b="0" i="0" u="none" strike="noStrike" dirty="0">
                          <a:solidFill>
                            <a:srgbClr val="385723"/>
                          </a:solidFill>
                          <a:effectLst/>
                          <a:latin typeface="Calibri" panose="020F0502020204030204" pitchFamily="34" charset="0"/>
                        </a:rPr>
                        <a:t>20</a:t>
                      </a:r>
                    </a:p>
                  </a:txBody>
                  <a:tcPr marL="9525" marR="9525" marT="9525" marB="0" anchor="ctr">
                    <a:noFill/>
                  </a:tcPr>
                </a:tc>
                <a:tc>
                  <a:txBody>
                    <a:bodyPr/>
                    <a:lstStyle/>
                    <a:p>
                      <a:pPr algn="ctr" fontAlgn="b"/>
                      <a:r>
                        <a:rPr lang="el-GR" sz="2400" b="0" i="0" u="none" strike="noStrike" dirty="0">
                          <a:solidFill>
                            <a:srgbClr val="385723"/>
                          </a:solidFill>
                          <a:effectLst/>
                          <a:latin typeface="Calibri" panose="020F0502020204030204" pitchFamily="34" charset="0"/>
                        </a:rPr>
                        <a:t>160</a:t>
                      </a:r>
                    </a:p>
                  </a:txBody>
                  <a:tcPr marL="9525" marR="9525" marT="9525" marB="0" anchor="ctr">
                    <a:noFill/>
                  </a:tcPr>
                </a:tc>
                <a:extLst>
                  <a:ext uri="{0D108BD9-81ED-4DB2-BD59-A6C34878D82A}">
                    <a16:rowId xmlns:a16="http://schemas.microsoft.com/office/drawing/2014/main" val="1609088199"/>
                  </a:ext>
                </a:extLst>
              </a:tr>
            </a:tbl>
          </a:graphicData>
        </a:graphic>
      </p:graphicFrame>
    </p:spTree>
    <p:extLst>
      <p:ext uri="{BB962C8B-B14F-4D97-AF65-F5344CB8AC3E}">
        <p14:creationId xmlns:p14="http://schemas.microsoft.com/office/powerpoint/2010/main" val="196096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Παράδειγμα</a:t>
            </a:r>
            <a:r>
              <a:rPr lang="en-US" sz="3600" dirty="0" smtClean="0">
                <a:solidFill>
                  <a:srgbClr val="385723"/>
                </a:solidFill>
                <a:effectLst>
                  <a:outerShdw blurRad="38100" dist="38100" dir="2700000" algn="tl">
                    <a:srgbClr val="000000">
                      <a:alpha val="43137"/>
                    </a:srgbClr>
                  </a:outerShdw>
                </a:effectLst>
              </a:rPr>
              <a:t> </a:t>
            </a:r>
            <a:r>
              <a:rPr lang="el-GR" sz="3600" dirty="0">
                <a:solidFill>
                  <a:srgbClr val="385723"/>
                </a:solidFill>
                <a:effectLst>
                  <a:outerShdw blurRad="38100" dist="38100" dir="2700000" algn="tl">
                    <a:srgbClr val="000000">
                      <a:alpha val="43137"/>
                    </a:srgbClr>
                  </a:outerShdw>
                </a:effectLst>
              </a:rPr>
              <a:t>Αμοιβαίως </a:t>
            </a:r>
            <a:r>
              <a:rPr lang="el-GR" sz="3600" dirty="0" err="1">
                <a:solidFill>
                  <a:srgbClr val="385723"/>
                </a:solidFill>
                <a:effectLst>
                  <a:outerShdw blurRad="38100" dist="38100" dir="2700000" algn="tl">
                    <a:srgbClr val="000000">
                      <a:alpha val="43137"/>
                    </a:srgbClr>
                  </a:outerShdw>
                </a:effectLst>
              </a:rPr>
              <a:t>αποκλειόμενες</a:t>
            </a:r>
            <a:r>
              <a:rPr lang="el-GR" sz="3600" dirty="0">
                <a:solidFill>
                  <a:srgbClr val="385723"/>
                </a:solidFill>
                <a:effectLst>
                  <a:outerShdw blurRad="38100" dist="38100" dir="2700000" algn="tl">
                    <a:srgbClr val="000000">
                      <a:alpha val="43137"/>
                    </a:srgbClr>
                  </a:outerShdw>
                </a:effectLst>
              </a:rPr>
              <a:t> </a:t>
            </a:r>
            <a:r>
              <a:rPr lang="el-GR" sz="3600" dirty="0" smtClean="0">
                <a:solidFill>
                  <a:srgbClr val="385723"/>
                </a:solidFill>
                <a:effectLst>
                  <a:outerShdw blurRad="38100" dist="38100" dir="2700000" algn="tl">
                    <a:srgbClr val="000000">
                      <a:alpha val="43137"/>
                    </a:srgbClr>
                  </a:outerShdw>
                </a:effectLst>
              </a:rPr>
              <a:t>επενδύσεις 1</a:t>
            </a:r>
          </a:p>
        </p:txBody>
      </p:sp>
      <p:graphicFrame>
        <p:nvGraphicFramePr>
          <p:cNvPr id="2" name="Πίνακας 1"/>
          <p:cNvGraphicFramePr>
            <a:graphicFrameLocks noGrp="1"/>
          </p:cNvGraphicFramePr>
          <p:nvPr>
            <p:extLst>
              <p:ext uri="{D42A27DB-BD31-4B8C-83A1-F6EECF244321}">
                <p14:modId xmlns:p14="http://schemas.microsoft.com/office/powerpoint/2010/main" val="1182955206"/>
              </p:ext>
            </p:extLst>
          </p:nvPr>
        </p:nvGraphicFramePr>
        <p:xfrm>
          <a:off x="838200" y="1922804"/>
          <a:ext cx="10382430" cy="2770340"/>
        </p:xfrm>
        <a:graphic>
          <a:graphicData uri="http://schemas.openxmlformats.org/drawingml/2006/table">
            <a:tbl>
              <a:tblPr>
                <a:tableStyleId>{5C22544A-7EE6-4342-B048-85BDC9FD1C3A}</a:tableStyleId>
              </a:tblPr>
              <a:tblGrid>
                <a:gridCol w="2076486">
                  <a:extLst>
                    <a:ext uri="{9D8B030D-6E8A-4147-A177-3AD203B41FA5}">
                      <a16:colId xmlns:a16="http://schemas.microsoft.com/office/drawing/2014/main" val="4212475741"/>
                    </a:ext>
                  </a:extLst>
                </a:gridCol>
                <a:gridCol w="2076486">
                  <a:extLst>
                    <a:ext uri="{9D8B030D-6E8A-4147-A177-3AD203B41FA5}">
                      <a16:colId xmlns:a16="http://schemas.microsoft.com/office/drawing/2014/main" val="1243747390"/>
                    </a:ext>
                  </a:extLst>
                </a:gridCol>
                <a:gridCol w="2076486">
                  <a:extLst>
                    <a:ext uri="{9D8B030D-6E8A-4147-A177-3AD203B41FA5}">
                      <a16:colId xmlns:a16="http://schemas.microsoft.com/office/drawing/2014/main" val="2866780232"/>
                    </a:ext>
                  </a:extLst>
                </a:gridCol>
                <a:gridCol w="2076486">
                  <a:extLst>
                    <a:ext uri="{9D8B030D-6E8A-4147-A177-3AD203B41FA5}">
                      <a16:colId xmlns:a16="http://schemas.microsoft.com/office/drawing/2014/main" val="796351243"/>
                    </a:ext>
                  </a:extLst>
                </a:gridCol>
                <a:gridCol w="2076486">
                  <a:extLst>
                    <a:ext uri="{9D8B030D-6E8A-4147-A177-3AD203B41FA5}">
                      <a16:colId xmlns:a16="http://schemas.microsoft.com/office/drawing/2014/main" val="2642852494"/>
                    </a:ext>
                  </a:extLst>
                </a:gridCol>
              </a:tblGrid>
              <a:tr h="837488">
                <a:tc>
                  <a:txBody>
                    <a:bodyPr/>
                    <a:lstStyle/>
                    <a:p>
                      <a:pPr algn="l" fontAlgn="b"/>
                      <a:endParaRPr lang="el-GR" sz="2400" b="0" i="0" u="none" strike="noStrike" dirty="0">
                        <a:solidFill>
                          <a:srgbClr val="000000"/>
                        </a:solidFill>
                        <a:effectLst/>
                        <a:latin typeface="+mn-lt"/>
                      </a:endParaRPr>
                    </a:p>
                  </a:txBody>
                  <a:tcPr marL="9525" marR="9525" marT="9525" marB="0" anchor="b">
                    <a:no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Δαπάνη</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Επένδυσης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1</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2</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p>
                  </a:txBody>
                  <a:tcPr marL="9525" marR="9525" marT="9525" marB="0" anchor="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3</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p>
                  </a:txBody>
                  <a:tcPr marL="9525" marR="9525" marT="9525" marB="0" anchor="b">
                    <a:solidFill>
                      <a:srgbClr val="FFFF00"/>
                    </a:solidFill>
                  </a:tcPr>
                </a:tc>
                <a:extLst>
                  <a:ext uri="{0D108BD9-81ED-4DB2-BD59-A6C34878D82A}">
                    <a16:rowId xmlns:a16="http://schemas.microsoft.com/office/drawing/2014/main" val="3947605614"/>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Α</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u="none" strike="noStrike" dirty="0">
                          <a:solidFill>
                            <a:srgbClr val="385723"/>
                          </a:solidFill>
                          <a:effectLst/>
                          <a:latin typeface="+mn-lt"/>
                        </a:rPr>
                        <a:t>-</a:t>
                      </a:r>
                      <a:r>
                        <a:rPr lang="el-GR" sz="2400" u="none" strike="noStrike" dirty="0" smtClean="0">
                          <a:solidFill>
                            <a:srgbClr val="385723"/>
                          </a:solidFill>
                          <a:effectLst/>
                          <a:latin typeface="+mn-lt"/>
                        </a:rPr>
                        <a:t>7.000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3.430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3.430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3.430</a:t>
                      </a:r>
                      <a:endParaRPr lang="el-GR" sz="2400" b="0" i="0" u="none" strike="noStrike" dirty="0">
                        <a:solidFill>
                          <a:srgbClr val="385723"/>
                        </a:solidFill>
                        <a:effectLst/>
                        <a:latin typeface="+mn-lt"/>
                      </a:endParaRPr>
                    </a:p>
                  </a:txBody>
                  <a:tcPr marL="9525" marR="9525" marT="9525" marB="0" anchor="ctr">
                    <a:noFill/>
                  </a:tcPr>
                </a:tc>
                <a:extLst>
                  <a:ext uri="{0D108BD9-81ED-4DB2-BD59-A6C34878D82A}">
                    <a16:rowId xmlns:a16="http://schemas.microsoft.com/office/drawing/2014/main" val="3949658390"/>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Β</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u="none" strike="noStrike" dirty="0">
                          <a:solidFill>
                            <a:srgbClr val="385723"/>
                          </a:solidFill>
                          <a:effectLst/>
                          <a:latin typeface="+mn-lt"/>
                        </a:rPr>
                        <a:t>-</a:t>
                      </a:r>
                      <a:r>
                        <a:rPr lang="el-GR" sz="2400" u="none" strike="noStrike" dirty="0" smtClean="0">
                          <a:solidFill>
                            <a:srgbClr val="385723"/>
                          </a:solidFill>
                          <a:effectLst/>
                          <a:latin typeface="+mn-lt"/>
                        </a:rPr>
                        <a:t>12.000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5.520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5.520</a:t>
                      </a:r>
                      <a:endParaRPr lang="el-GR" sz="2400" b="0" i="0" u="none" strike="noStrike" dirty="0">
                        <a:solidFill>
                          <a:srgbClr val="385723"/>
                        </a:solidFill>
                        <a:effectLst/>
                        <a:latin typeface="+mn-lt"/>
                      </a:endParaRPr>
                    </a:p>
                  </a:txBody>
                  <a:tcPr marL="9525" marR="9525" marT="9525" marB="0" anchor="ctr">
                    <a:noFill/>
                  </a:tcPr>
                </a:tc>
                <a:tc>
                  <a:txBody>
                    <a:bodyPr/>
                    <a:lstStyle/>
                    <a:p>
                      <a:pPr algn="ctr" fontAlgn="b"/>
                      <a:r>
                        <a:rPr lang="el-GR" sz="2400" u="none" strike="noStrike" dirty="0" smtClean="0">
                          <a:solidFill>
                            <a:srgbClr val="385723"/>
                          </a:solidFill>
                          <a:effectLst/>
                          <a:latin typeface="+mn-lt"/>
                        </a:rPr>
                        <a:t>5.520</a:t>
                      </a:r>
                      <a:endParaRPr lang="el-GR" sz="2400" b="0" i="0" u="none" strike="noStrike" dirty="0">
                        <a:solidFill>
                          <a:srgbClr val="385723"/>
                        </a:solidFill>
                        <a:effectLst/>
                        <a:latin typeface="+mn-lt"/>
                      </a:endParaRPr>
                    </a:p>
                  </a:txBody>
                  <a:tcPr marL="9525" marR="9525" marT="9525" marB="0" anchor="ctr">
                    <a:noFill/>
                  </a:tcPr>
                </a:tc>
                <a:extLst>
                  <a:ext uri="{0D108BD9-81ED-4DB2-BD59-A6C34878D82A}">
                    <a16:rowId xmlns:a16="http://schemas.microsoft.com/office/drawing/2014/main" val="1609088199"/>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838200" y="83114"/>
            <a:ext cx="10515600" cy="1325563"/>
          </a:xfrm>
        </p:spPr>
        <p:txBody>
          <a:bodyPr/>
          <a:lstStyle/>
          <a:p>
            <a:pPr algn="ctr">
              <a:defRPr/>
            </a:pPr>
            <a:r>
              <a:rPr lang="el-GR" sz="3600" dirty="0" smtClean="0">
                <a:solidFill>
                  <a:srgbClr val="385723"/>
                </a:solidFill>
                <a:effectLst>
                  <a:outerShdw blurRad="38100" dist="38100" dir="2700000" algn="tl">
                    <a:srgbClr val="000000">
                      <a:alpha val="43137"/>
                    </a:srgbClr>
                  </a:outerShdw>
                </a:effectLst>
              </a:rPr>
              <a:t>Αμοιβαία </a:t>
            </a:r>
            <a:r>
              <a:rPr lang="el-GR" sz="3600" dirty="0" err="1" smtClean="0">
                <a:solidFill>
                  <a:srgbClr val="385723"/>
                </a:solidFill>
                <a:effectLst>
                  <a:outerShdw blurRad="38100" dist="38100" dir="2700000" algn="tl">
                    <a:srgbClr val="000000">
                      <a:alpha val="43137"/>
                    </a:srgbClr>
                  </a:outerShdw>
                </a:effectLst>
              </a:rPr>
              <a:t>Αποκλειόμενες</a:t>
            </a:r>
            <a:r>
              <a:rPr lang="el-GR" sz="3600" dirty="0" smtClean="0">
                <a:solidFill>
                  <a:srgbClr val="385723"/>
                </a:solidFill>
                <a:effectLst>
                  <a:outerShdw blurRad="38100" dist="38100" dir="2700000" algn="tl">
                    <a:srgbClr val="000000">
                      <a:alpha val="43137"/>
                    </a:srgbClr>
                  </a:outerShdw>
                </a:effectLst>
              </a:rPr>
              <a:t> Επενδύσεις με Διαφορετική Διάρκεια Ζωής</a:t>
            </a:r>
            <a:r>
              <a:rPr lang="el-GR" sz="3600" dirty="0" smtClean="0">
                <a:effectLst>
                  <a:outerShdw blurRad="38100" dist="38100" dir="2700000" algn="tl">
                    <a:srgbClr val="000000">
                      <a:alpha val="43137"/>
                    </a:srgbClr>
                  </a:outerShdw>
                </a:effectLst>
              </a:rPr>
              <a:t> </a:t>
            </a:r>
          </a:p>
        </p:txBody>
      </p:sp>
      <p:sp>
        <p:nvSpPr>
          <p:cNvPr id="25602" name="Rectangle 3"/>
          <p:cNvSpPr>
            <a:spLocks noGrp="1"/>
          </p:cNvSpPr>
          <p:nvPr>
            <p:ph type="body" idx="1"/>
          </p:nvPr>
        </p:nvSpPr>
        <p:spPr/>
        <p:txBody>
          <a:bodyPr/>
          <a:lstStyle/>
          <a:p>
            <a:pPr marL="0" indent="0" algn="just">
              <a:lnSpc>
                <a:spcPct val="150000"/>
              </a:lnSpc>
              <a:buFont typeface="Arial" charset="0"/>
              <a:buNone/>
            </a:pPr>
            <a:r>
              <a:rPr lang="el-GR" dirty="0" smtClean="0">
                <a:solidFill>
                  <a:srgbClr val="385723"/>
                </a:solidFill>
              </a:rPr>
              <a:t>Στην περίπτωση όπου έχουμε αμοιβαία </a:t>
            </a:r>
            <a:r>
              <a:rPr lang="el-GR" dirty="0" err="1" smtClean="0">
                <a:solidFill>
                  <a:srgbClr val="385723"/>
                </a:solidFill>
              </a:rPr>
              <a:t>αποκλειόμενες</a:t>
            </a:r>
            <a:r>
              <a:rPr lang="el-GR" dirty="0" smtClean="0">
                <a:solidFill>
                  <a:srgbClr val="385723"/>
                </a:solidFill>
              </a:rPr>
              <a:t> επενδύσεις με διαφορετική διάρκεια ζωής, δεν είναι σωστή η σύγκριση των επενδύσεων με το κριτήριο της Καθαρής Παρούσας Αξίας (ΚΠΑ). Ο κύριος λόγος είναι ότι η μικρότερη επένδυση μπορεί να απαιτεί πιο συχνή αντικατάσταση ή μπορεί να απελευθερώνει κεφάλαια για εναλλακτικές επενδύσεις με μεγαλύτερες αποδόσεις.</a:t>
            </a:r>
            <a:r>
              <a:rPr lang="el-GR"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Παράδειγμα</a:t>
            </a:r>
            <a:r>
              <a:rPr lang="en-US" sz="3600" dirty="0" smtClean="0">
                <a:solidFill>
                  <a:srgbClr val="385723"/>
                </a:solidFill>
                <a:effectLst>
                  <a:outerShdw blurRad="38100" dist="38100" dir="2700000" algn="tl">
                    <a:srgbClr val="000000">
                      <a:alpha val="43137"/>
                    </a:srgbClr>
                  </a:outerShdw>
                </a:effectLst>
              </a:rPr>
              <a:t> </a:t>
            </a:r>
            <a:r>
              <a:rPr lang="el-GR" sz="3600" dirty="0">
                <a:solidFill>
                  <a:srgbClr val="385723"/>
                </a:solidFill>
                <a:effectLst>
                  <a:outerShdw blurRad="38100" dist="38100" dir="2700000" algn="tl">
                    <a:srgbClr val="000000">
                      <a:alpha val="43137"/>
                    </a:srgbClr>
                  </a:outerShdw>
                </a:effectLst>
              </a:rPr>
              <a:t>Αμοιβαία </a:t>
            </a:r>
            <a:r>
              <a:rPr lang="el-GR" sz="3600" dirty="0" err="1">
                <a:solidFill>
                  <a:srgbClr val="385723"/>
                </a:solidFill>
                <a:effectLst>
                  <a:outerShdw blurRad="38100" dist="38100" dir="2700000" algn="tl">
                    <a:srgbClr val="000000">
                      <a:alpha val="43137"/>
                    </a:srgbClr>
                  </a:outerShdw>
                </a:effectLst>
              </a:rPr>
              <a:t>Αποκλειόμενες</a:t>
            </a:r>
            <a:r>
              <a:rPr lang="el-GR" sz="3600" dirty="0">
                <a:solidFill>
                  <a:srgbClr val="385723"/>
                </a:solidFill>
                <a:effectLst>
                  <a:outerShdw blurRad="38100" dist="38100" dir="2700000" algn="tl">
                    <a:srgbClr val="000000">
                      <a:alpha val="43137"/>
                    </a:srgbClr>
                  </a:outerShdw>
                </a:effectLst>
              </a:rPr>
              <a:t> Επενδύσεις με Διαφορετική Διάρκεια </a:t>
            </a:r>
            <a:r>
              <a:rPr lang="el-GR" sz="3600" dirty="0" smtClean="0">
                <a:solidFill>
                  <a:srgbClr val="385723"/>
                </a:solidFill>
                <a:effectLst>
                  <a:outerShdw blurRad="38100" dist="38100" dir="2700000" algn="tl">
                    <a:srgbClr val="000000">
                      <a:alpha val="43137"/>
                    </a:srgbClr>
                  </a:outerShdw>
                </a:effectLst>
              </a:rPr>
              <a:t>Ζωής</a:t>
            </a:r>
          </a:p>
        </p:txBody>
      </p:sp>
      <p:graphicFrame>
        <p:nvGraphicFramePr>
          <p:cNvPr id="2" name="Πίνακας 1"/>
          <p:cNvGraphicFramePr>
            <a:graphicFrameLocks noGrp="1"/>
          </p:cNvGraphicFramePr>
          <p:nvPr>
            <p:extLst>
              <p:ext uri="{D42A27DB-BD31-4B8C-83A1-F6EECF244321}">
                <p14:modId xmlns:p14="http://schemas.microsoft.com/office/powerpoint/2010/main" val="1645257669"/>
              </p:ext>
            </p:extLst>
          </p:nvPr>
        </p:nvGraphicFramePr>
        <p:xfrm>
          <a:off x="838196" y="1922804"/>
          <a:ext cx="10681531" cy="2770340"/>
        </p:xfrm>
        <a:graphic>
          <a:graphicData uri="http://schemas.openxmlformats.org/drawingml/2006/table">
            <a:tbl>
              <a:tblPr>
                <a:tableStyleId>{5C22544A-7EE6-4342-B048-85BDC9FD1C3A}</a:tableStyleId>
              </a:tblPr>
              <a:tblGrid>
                <a:gridCol w="1375165">
                  <a:extLst>
                    <a:ext uri="{9D8B030D-6E8A-4147-A177-3AD203B41FA5}">
                      <a16:colId xmlns:a16="http://schemas.microsoft.com/office/drawing/2014/main" val="4212475741"/>
                    </a:ext>
                  </a:extLst>
                </a:gridCol>
                <a:gridCol w="1512605">
                  <a:extLst>
                    <a:ext uri="{9D8B030D-6E8A-4147-A177-3AD203B41FA5}">
                      <a16:colId xmlns:a16="http://schemas.microsoft.com/office/drawing/2014/main" val="1243747390"/>
                    </a:ext>
                  </a:extLst>
                </a:gridCol>
                <a:gridCol w="1350236">
                  <a:extLst>
                    <a:ext uri="{9D8B030D-6E8A-4147-A177-3AD203B41FA5}">
                      <a16:colId xmlns:a16="http://schemas.microsoft.com/office/drawing/2014/main" val="2866780232"/>
                    </a:ext>
                  </a:extLst>
                </a:gridCol>
                <a:gridCol w="1367327">
                  <a:extLst>
                    <a:ext uri="{9D8B030D-6E8A-4147-A177-3AD203B41FA5}">
                      <a16:colId xmlns:a16="http://schemas.microsoft.com/office/drawing/2014/main" val="2893188772"/>
                    </a:ext>
                  </a:extLst>
                </a:gridCol>
                <a:gridCol w="1273323">
                  <a:extLst>
                    <a:ext uri="{9D8B030D-6E8A-4147-A177-3AD203B41FA5}">
                      <a16:colId xmlns:a16="http://schemas.microsoft.com/office/drawing/2014/main" val="796351243"/>
                    </a:ext>
                  </a:extLst>
                </a:gridCol>
                <a:gridCol w="1273324">
                  <a:extLst>
                    <a:ext uri="{9D8B030D-6E8A-4147-A177-3AD203B41FA5}">
                      <a16:colId xmlns:a16="http://schemas.microsoft.com/office/drawing/2014/main" val="1200919392"/>
                    </a:ext>
                  </a:extLst>
                </a:gridCol>
                <a:gridCol w="1239140">
                  <a:extLst>
                    <a:ext uri="{9D8B030D-6E8A-4147-A177-3AD203B41FA5}">
                      <a16:colId xmlns:a16="http://schemas.microsoft.com/office/drawing/2014/main" val="2642852494"/>
                    </a:ext>
                  </a:extLst>
                </a:gridCol>
                <a:gridCol w="1290411">
                  <a:extLst>
                    <a:ext uri="{9D8B030D-6E8A-4147-A177-3AD203B41FA5}">
                      <a16:colId xmlns:a16="http://schemas.microsoft.com/office/drawing/2014/main" val="1612566323"/>
                    </a:ext>
                  </a:extLst>
                </a:gridCol>
              </a:tblGrid>
              <a:tr h="837488">
                <a:tc>
                  <a:txBody>
                    <a:bodyPr/>
                    <a:lstStyle/>
                    <a:p>
                      <a:pPr algn="l" fontAlgn="b"/>
                      <a:endParaRPr lang="el-GR" sz="2400" b="0" i="0" u="none" strike="noStrike" dirty="0">
                        <a:solidFill>
                          <a:srgbClr val="000000"/>
                        </a:solidFill>
                        <a:effectLst/>
                        <a:latin typeface="+mn-lt"/>
                      </a:endParaRPr>
                    </a:p>
                  </a:txBody>
                  <a:tcPr marL="9525" marR="9525" marT="9525" marB="0" anchor="b">
                    <a:no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Δαπάνη</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Επένδυσης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1</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έτος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2</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έτος</a:t>
                      </a:r>
                      <a:endParaRPr lang="el-GR" sz="2400" b="0" i="0" u="none" strike="noStrike" dirty="0" smtClean="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3</a:t>
                      </a:r>
                      <a:r>
                        <a:rPr kumimoji="0" lang="el-GR" sz="2400" b="0" i="0" u="none" strike="noStrike" kern="1200" cap="none" spc="0" normalizeH="0" baseline="3000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ο</a:t>
                      </a: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 έτος</a:t>
                      </a:r>
                      <a:endParaRPr kumimoji="0" lang="el-GR" sz="2400" b="0"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Calibri"/>
                        <a:ea typeface="+mn-ea"/>
                        <a:cs typeface="+mn-cs"/>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4</a:t>
                      </a:r>
                      <a:r>
                        <a:rPr kumimoji="0" lang="el-GR" sz="2400" b="0" i="0" u="none" strike="noStrike" kern="1200" cap="none" spc="0" normalizeH="0" baseline="3000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ο</a:t>
                      </a: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 έτος</a:t>
                      </a:r>
                      <a:endParaRPr kumimoji="0" lang="el-GR" sz="2400" b="0"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Calibri"/>
                        <a:ea typeface="+mn-ea"/>
                        <a:cs typeface="+mn-cs"/>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5</a:t>
                      </a:r>
                      <a:r>
                        <a:rPr kumimoji="0" lang="el-GR" sz="2400" b="0" i="0" u="none" strike="noStrike" kern="1200" cap="none" spc="0" normalizeH="0" baseline="3000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ο</a:t>
                      </a: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 έτος</a:t>
                      </a:r>
                      <a:endParaRPr kumimoji="0" lang="el-GR" sz="2400" b="0"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Calibri"/>
                        <a:ea typeface="+mn-ea"/>
                        <a:cs typeface="+mn-cs"/>
                      </a:endParaRPr>
                    </a:p>
                  </a:txBody>
                  <a:tcPr marL="9525" marR="9525" marT="9525" marB="0" anchor="ctr">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6</a:t>
                      </a:r>
                      <a:r>
                        <a:rPr kumimoji="0" lang="el-GR" sz="2400" b="0" i="0" u="none" strike="noStrike" kern="1200" cap="none" spc="0" normalizeH="0" baseline="3000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ο</a:t>
                      </a:r>
                      <a:r>
                        <a:rPr kumimoji="0" lang="el-GR" sz="2400" b="0" i="0" u="none" strike="noStrike" kern="1200" cap="none" spc="0" normalizeH="0" baseline="0" noProof="0" dirty="0" smtClean="0">
                          <a:ln>
                            <a:noFill/>
                          </a:ln>
                          <a:solidFill>
                            <a:srgbClr val="385723"/>
                          </a:solidFill>
                          <a:effectLst>
                            <a:outerShdw blurRad="38100" dist="38100" dir="2700000" algn="tl">
                              <a:srgbClr val="000000">
                                <a:alpha val="43137"/>
                              </a:srgbClr>
                            </a:outerShdw>
                          </a:effectLst>
                          <a:uLnTx/>
                          <a:uFillTx/>
                          <a:latin typeface="Calibri"/>
                          <a:ea typeface="+mn-ea"/>
                          <a:cs typeface="+mn-cs"/>
                        </a:rPr>
                        <a:t> έτος</a:t>
                      </a:r>
                      <a:endParaRPr kumimoji="0" lang="el-GR" sz="2400" b="0"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Calibri"/>
                        <a:ea typeface="+mn-ea"/>
                        <a:cs typeface="+mn-cs"/>
                      </a:endParaRPr>
                    </a:p>
                  </a:txBody>
                  <a:tcPr marL="9525" marR="9525" marT="9525" marB="0" anchor="ctr">
                    <a:solidFill>
                      <a:srgbClr val="FFFF00"/>
                    </a:solidFill>
                  </a:tcPr>
                </a:tc>
                <a:extLst>
                  <a:ext uri="{0D108BD9-81ED-4DB2-BD59-A6C34878D82A}">
                    <a16:rowId xmlns:a16="http://schemas.microsoft.com/office/drawing/2014/main" val="3947605614"/>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Α</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1800" b="0" i="0" u="none" strike="noStrike" dirty="0">
                          <a:solidFill>
                            <a:srgbClr val="000000"/>
                          </a:solidFill>
                          <a:effectLst/>
                          <a:latin typeface="Calibri" panose="020F0502020204030204" pitchFamily="34" charset="0"/>
                        </a:rPr>
                        <a:t>-30.000.000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14.000.000</a:t>
                      </a:r>
                    </a:p>
                  </a:txBody>
                  <a:tcPr marL="9525" marR="9525" marT="9525" marB="0" anchor="ctr">
                    <a:noFill/>
                  </a:tcPr>
                </a:tc>
                <a:extLst>
                  <a:ext uri="{0D108BD9-81ED-4DB2-BD59-A6C34878D82A}">
                    <a16:rowId xmlns:a16="http://schemas.microsoft.com/office/drawing/2014/main" val="3949658390"/>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Β</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1800" b="0" i="0" u="none" strike="noStrike" dirty="0">
                          <a:solidFill>
                            <a:srgbClr val="000000"/>
                          </a:solidFill>
                          <a:effectLst/>
                          <a:latin typeface="Calibri" panose="020F0502020204030204" pitchFamily="34" charset="0"/>
                        </a:rPr>
                        <a:t>-20.000.000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18.000.000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18.000.000</a:t>
                      </a:r>
                    </a:p>
                  </a:txBody>
                  <a:tcPr marL="9525" marR="9525" marT="9525" marB="0" anchor="ctr">
                    <a:noFill/>
                  </a:tcPr>
                </a:tc>
                <a:tc>
                  <a:txBody>
                    <a:bodyPr/>
                    <a:lstStyle/>
                    <a:p>
                      <a:pPr algn="ctr" fontAlgn="b"/>
                      <a:r>
                        <a:rPr lang="el-GR" sz="1800" b="0" i="0" u="none" strike="noStrike" dirty="0">
                          <a:solidFill>
                            <a:srgbClr val="000000"/>
                          </a:solidFill>
                          <a:effectLst/>
                          <a:latin typeface="Calibri" panose="020F0502020204030204" pitchFamily="34" charset="0"/>
                        </a:rPr>
                        <a:t>18.000.000</a:t>
                      </a:r>
                    </a:p>
                  </a:txBody>
                  <a:tcPr marL="9525" marR="9525" marT="9525" marB="0" anchor="ctr">
                    <a:noFill/>
                  </a:tcPr>
                </a:tc>
                <a:tc>
                  <a:txBody>
                    <a:bodyPr/>
                    <a:lstStyle/>
                    <a:p>
                      <a:pPr algn="ctr" fontAlgn="b"/>
                      <a:endParaRPr lang="el-GR"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endParaRPr lang="el-GR"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endParaRPr lang="el-GR" sz="1800" b="0" i="0" u="none" strike="noStrike" dirty="0">
                        <a:solidFill>
                          <a:srgbClr val="00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1609088199"/>
                  </a:ext>
                </a:extLst>
              </a:tr>
            </a:tbl>
          </a:graphicData>
        </a:graphic>
      </p:graphicFrame>
    </p:spTree>
    <p:extLst>
      <p:ext uri="{BB962C8B-B14F-4D97-AF65-F5344CB8AC3E}">
        <p14:creationId xmlns:p14="http://schemas.microsoft.com/office/powerpoint/2010/main" val="145087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838200" y="0"/>
            <a:ext cx="10515600" cy="1325563"/>
          </a:xfrm>
        </p:spPr>
        <p:txBody>
          <a:bodyPr/>
          <a:lstStyle/>
          <a:p>
            <a:pPr algn="ctr"/>
            <a:r>
              <a:rPr lang="en-US" sz="3600" dirty="0" smtClean="0">
                <a:solidFill>
                  <a:srgbClr val="385723"/>
                </a:solidFill>
                <a:effectLst>
                  <a:outerShdw blurRad="38100" dist="38100" dir="2700000" algn="tl">
                    <a:srgbClr val="000000">
                      <a:alpha val="43137"/>
                    </a:srgbClr>
                  </a:outerShdw>
                </a:effectLst>
              </a:rPr>
              <a:t>1</a:t>
            </a:r>
            <a:r>
              <a:rPr lang="el-GR" sz="3600" baseline="30000" dirty="0" smtClean="0">
                <a:solidFill>
                  <a:srgbClr val="385723"/>
                </a:solidFill>
                <a:effectLst>
                  <a:outerShdw blurRad="38100" dist="38100" dir="2700000" algn="tl">
                    <a:srgbClr val="000000">
                      <a:alpha val="43137"/>
                    </a:srgbClr>
                  </a:outerShdw>
                </a:effectLst>
              </a:rPr>
              <a:t>η</a:t>
            </a:r>
            <a:r>
              <a:rPr lang="el-GR" sz="3600" dirty="0" smtClean="0">
                <a:solidFill>
                  <a:srgbClr val="385723"/>
                </a:solidFill>
                <a:effectLst>
                  <a:outerShdw blurRad="38100" dist="38100" dir="2700000" algn="tl">
                    <a:srgbClr val="000000">
                      <a:alpha val="43137"/>
                    </a:srgbClr>
                  </a:outerShdw>
                </a:effectLst>
              </a:rPr>
              <a:t> Λύση</a:t>
            </a:r>
          </a:p>
        </p:txBody>
      </p:sp>
      <p:graphicFrame>
        <p:nvGraphicFramePr>
          <p:cNvPr id="19540" name="Group 84"/>
          <p:cNvGraphicFramePr>
            <a:graphicFrameLocks noGrp="1"/>
          </p:cNvGraphicFramePr>
          <p:nvPr>
            <p:extLst/>
          </p:nvPr>
        </p:nvGraphicFramePr>
        <p:xfrm>
          <a:off x="744538" y="1612900"/>
          <a:ext cx="10682287" cy="3738564"/>
        </p:xfrm>
        <a:graphic>
          <a:graphicData uri="http://schemas.openxmlformats.org/drawingml/2006/table">
            <a:tbl>
              <a:tblPr/>
              <a:tblGrid>
                <a:gridCol w="1793875">
                  <a:extLst>
                    <a:ext uri="{9D8B030D-6E8A-4147-A177-3AD203B41FA5}">
                      <a16:colId xmlns:a16="http://schemas.microsoft.com/office/drawing/2014/main" val="20000"/>
                    </a:ext>
                  </a:extLst>
                </a:gridCol>
                <a:gridCol w="1563687">
                  <a:extLst>
                    <a:ext uri="{9D8B030D-6E8A-4147-A177-3AD203B41FA5}">
                      <a16:colId xmlns:a16="http://schemas.microsoft.com/office/drawing/2014/main" val="20001"/>
                    </a:ext>
                  </a:extLst>
                </a:gridCol>
                <a:gridCol w="1358900">
                  <a:extLst>
                    <a:ext uri="{9D8B030D-6E8A-4147-A177-3AD203B41FA5}">
                      <a16:colId xmlns:a16="http://schemas.microsoft.com/office/drawing/2014/main" val="20002"/>
                    </a:ext>
                  </a:extLst>
                </a:gridCol>
                <a:gridCol w="1222375">
                  <a:extLst>
                    <a:ext uri="{9D8B030D-6E8A-4147-A177-3AD203B41FA5}">
                      <a16:colId xmlns:a16="http://schemas.microsoft.com/office/drawing/2014/main" val="20003"/>
                    </a:ext>
                  </a:extLst>
                </a:gridCol>
                <a:gridCol w="1162050">
                  <a:extLst>
                    <a:ext uri="{9D8B030D-6E8A-4147-A177-3AD203B41FA5}">
                      <a16:colId xmlns:a16="http://schemas.microsoft.com/office/drawing/2014/main" val="20004"/>
                    </a:ext>
                  </a:extLst>
                </a:gridCol>
                <a:gridCol w="1374775">
                  <a:extLst>
                    <a:ext uri="{9D8B030D-6E8A-4147-A177-3AD203B41FA5}">
                      <a16:colId xmlns:a16="http://schemas.microsoft.com/office/drawing/2014/main" val="20005"/>
                    </a:ext>
                  </a:extLst>
                </a:gridCol>
                <a:gridCol w="1103313">
                  <a:extLst>
                    <a:ext uri="{9D8B030D-6E8A-4147-A177-3AD203B41FA5}">
                      <a16:colId xmlns:a16="http://schemas.microsoft.com/office/drawing/2014/main" val="20006"/>
                    </a:ext>
                  </a:extLst>
                </a:gridCol>
                <a:gridCol w="1103312">
                  <a:extLst>
                    <a:ext uri="{9D8B030D-6E8A-4147-A177-3AD203B41FA5}">
                      <a16:colId xmlns:a16="http://schemas.microsoft.com/office/drawing/2014/main" val="20007"/>
                    </a:ext>
                  </a:extLst>
                </a:gridCol>
              </a:tblGrid>
              <a:tr h="8382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85723"/>
                          </a:solidFill>
                          <a:effectLst/>
                          <a:latin typeface="Calibri" pitchFamily="34" charset="0"/>
                        </a:rPr>
                        <a:t>r = 5%</a:t>
                      </a:r>
                      <a:endParaRPr kumimoji="0" lang="el-GR" sz="24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outerShdw>
                          </a:effectLst>
                          <a:latin typeface="Calibri" pitchFamily="34" charset="0"/>
                        </a:rPr>
                        <a:t>Δαπάνη Επένδυσης</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1</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2</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3</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4</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5</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6</a:t>
                      </a:r>
                      <a:r>
                        <a:rPr kumimoji="0" lang="el-GR" sz="2400" b="0" i="0" u="none" strike="noStrike" cap="none" normalizeH="0" baseline="30000" smtClean="0">
                          <a:ln>
                            <a:noFill/>
                          </a:ln>
                          <a:solidFill>
                            <a:srgbClr val="385723"/>
                          </a:solidFill>
                          <a:effectLst>
                            <a:outerShdw blurRad="38100" dist="38100" dir="2700000" algn="tl">
                              <a:srgbClr val="000000"/>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9667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outerShdw>
                          </a:effectLst>
                          <a:latin typeface="Calibri" pitchFamily="34" charset="0"/>
                        </a:rPr>
                        <a:t>Σχέδιο Α</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-30.000.000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385723"/>
                          </a:solidFill>
                          <a:effectLst/>
                          <a:latin typeface="Calibri" pitchFamily="34" charset="0"/>
                        </a:rPr>
                        <a:t>14.000.000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6788">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outerShdw>
                          </a:effectLst>
                          <a:latin typeface="Calibri" pitchFamily="34" charset="0"/>
                        </a:rPr>
                        <a:t>Σχέδιο Β</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-20.000.000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6788">
                <a:tc vMerge="1">
                  <a:txBody>
                    <a:bodyPr/>
                    <a:lstStyle/>
                    <a:p>
                      <a:endParaRPr lang="el-G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-20.000.000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385723"/>
                          </a:solidFill>
                          <a:effectLst/>
                          <a:latin typeface="Calibri" pitchFamily="34" charset="0"/>
                        </a:rPr>
                        <a:t>18.000.000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0757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838200" y="1"/>
            <a:ext cx="10515600" cy="1162050"/>
          </a:xfrm>
        </p:spPr>
        <p:txBody>
          <a:bodyPr/>
          <a:lstStyle/>
          <a:p>
            <a:pPr algn="ctr"/>
            <a:r>
              <a:rPr lang="el-GR" sz="3600" dirty="0" smtClean="0">
                <a:solidFill>
                  <a:srgbClr val="385723"/>
                </a:solidFill>
                <a:effectLst>
                  <a:outerShdw blurRad="38100" dist="38100" dir="2700000" algn="tl">
                    <a:srgbClr val="000000">
                      <a:alpha val="43137"/>
                    </a:srgbClr>
                  </a:outerShdw>
                </a:effectLst>
              </a:rPr>
              <a:t>2</a:t>
            </a:r>
            <a:r>
              <a:rPr lang="el-GR" sz="3600" baseline="30000" dirty="0" smtClean="0">
                <a:solidFill>
                  <a:srgbClr val="385723"/>
                </a:solidFill>
                <a:effectLst>
                  <a:outerShdw blurRad="38100" dist="38100" dir="2700000" algn="tl">
                    <a:srgbClr val="000000">
                      <a:alpha val="43137"/>
                    </a:srgbClr>
                  </a:outerShdw>
                </a:effectLst>
              </a:rPr>
              <a:t>η</a:t>
            </a:r>
            <a:r>
              <a:rPr lang="el-GR" sz="3600" dirty="0" smtClean="0">
                <a:solidFill>
                  <a:srgbClr val="385723"/>
                </a:solidFill>
                <a:effectLst>
                  <a:outerShdw blurRad="38100" dist="38100" dir="2700000" algn="tl">
                    <a:srgbClr val="000000">
                      <a:alpha val="43137"/>
                    </a:srgbClr>
                  </a:outerShdw>
                </a:effectLst>
              </a:rPr>
              <a:t> Λύση</a:t>
            </a:r>
          </a:p>
        </p:txBody>
      </p:sp>
      <p:sp>
        <p:nvSpPr>
          <p:cNvPr id="20542" name="Rectangle 3"/>
          <p:cNvSpPr>
            <a:spLocks/>
          </p:cNvSpPr>
          <p:nvPr/>
        </p:nvSpPr>
        <p:spPr bwMode="auto">
          <a:xfrm>
            <a:off x="962819" y="806451"/>
            <a:ext cx="10515600" cy="1822450"/>
          </a:xfrm>
          <a:prstGeom prst="rect">
            <a:avLst/>
          </a:prstGeom>
          <a:noFill/>
          <a:ln w="9525">
            <a:noFill/>
            <a:miter lim="800000"/>
            <a:headEnd/>
            <a:tailEnd/>
          </a:ln>
        </p:spPr>
        <p:txBody>
          <a:bodyPr/>
          <a:lstStyle/>
          <a:p>
            <a:pPr algn="just" eaLnBrk="0" hangingPunct="0">
              <a:lnSpc>
                <a:spcPct val="150000"/>
              </a:lnSpc>
              <a:spcBef>
                <a:spcPts val="1000"/>
              </a:spcBef>
              <a:buFont typeface="Arial" charset="0"/>
              <a:buNone/>
            </a:pPr>
            <a:r>
              <a:rPr lang="el-GR" sz="2400" i="1" dirty="0">
                <a:solidFill>
                  <a:srgbClr val="385723"/>
                </a:solidFill>
                <a:effectLst>
                  <a:outerShdw blurRad="38100" dist="38100" dir="2700000" algn="tl">
                    <a:srgbClr val="000000">
                      <a:alpha val="43137"/>
                    </a:srgbClr>
                  </a:outerShdw>
                </a:effectLst>
                <a:latin typeface="Calibri" pitchFamily="34" charset="0"/>
              </a:rPr>
              <a:t>Ετήσιο Ισοδύναμο </a:t>
            </a:r>
            <a:r>
              <a:rPr lang="el-GR" sz="2400" i="1" dirty="0" smtClean="0">
                <a:solidFill>
                  <a:srgbClr val="385723"/>
                </a:solidFill>
                <a:effectLst>
                  <a:outerShdw blurRad="38100" dist="38100" dir="2700000" algn="tl">
                    <a:srgbClr val="000000">
                      <a:alpha val="43137"/>
                    </a:srgbClr>
                  </a:outerShdw>
                </a:effectLst>
                <a:latin typeface="Calibri" pitchFamily="34" charset="0"/>
              </a:rPr>
              <a:t>καθαρών χρηματικών ροών:</a:t>
            </a:r>
            <a:r>
              <a:rPr lang="en-US" sz="2400" i="1" dirty="0" smtClean="0">
                <a:solidFill>
                  <a:srgbClr val="385723"/>
                </a:solidFill>
                <a:effectLst>
                  <a:outerShdw blurRad="38100" dist="38100" dir="2700000" algn="tl">
                    <a:srgbClr val="000000">
                      <a:alpha val="43137"/>
                    </a:srgbClr>
                  </a:outerShdw>
                </a:effectLst>
                <a:latin typeface="Calibri" pitchFamily="34" charset="0"/>
              </a:rPr>
              <a:t> </a:t>
            </a:r>
            <a:r>
              <a:rPr lang="el-GR" sz="2400" dirty="0" smtClean="0">
                <a:solidFill>
                  <a:srgbClr val="385723"/>
                </a:solidFill>
                <a:latin typeface="Calibri" pitchFamily="34" charset="0"/>
              </a:rPr>
              <a:t>μια ισοδύναμη ράντα ομοιόμορφων χρηματικών ροών που έχει αξία ίση με την Κ.Π.Α. της επένδυσης.</a:t>
            </a:r>
            <a:endParaRPr lang="el-GR" sz="2400" dirty="0">
              <a:solidFill>
                <a:srgbClr val="385723"/>
              </a:solidFill>
              <a:latin typeface="Calibri" pitchFamily="34" charset="0"/>
            </a:endParaRPr>
          </a:p>
        </p:txBody>
      </p:sp>
      <p:graphicFrame>
        <p:nvGraphicFramePr>
          <p:cNvPr id="20641" name="Group 161"/>
          <p:cNvGraphicFramePr>
            <a:graphicFrameLocks noGrp="1"/>
          </p:cNvGraphicFramePr>
          <p:nvPr>
            <p:extLst/>
          </p:nvPr>
        </p:nvGraphicFramePr>
        <p:xfrm>
          <a:off x="838200" y="2800350"/>
          <a:ext cx="10682288" cy="2771776"/>
        </p:xfrm>
        <a:graphic>
          <a:graphicData uri="http://schemas.openxmlformats.org/drawingml/2006/table">
            <a:tbl>
              <a:tblPr/>
              <a:tblGrid>
                <a:gridCol w="1784350">
                  <a:extLst>
                    <a:ext uri="{9D8B030D-6E8A-4147-A177-3AD203B41FA5}">
                      <a16:colId xmlns:a16="http://schemas.microsoft.com/office/drawing/2014/main" val="20000"/>
                    </a:ext>
                  </a:extLst>
                </a:gridCol>
                <a:gridCol w="1582738">
                  <a:extLst>
                    <a:ext uri="{9D8B030D-6E8A-4147-A177-3AD203B41FA5}">
                      <a16:colId xmlns:a16="http://schemas.microsoft.com/office/drawing/2014/main" val="20001"/>
                    </a:ext>
                  </a:extLst>
                </a:gridCol>
                <a:gridCol w="1349375">
                  <a:extLst>
                    <a:ext uri="{9D8B030D-6E8A-4147-A177-3AD203B41FA5}">
                      <a16:colId xmlns:a16="http://schemas.microsoft.com/office/drawing/2014/main" val="20002"/>
                    </a:ext>
                  </a:extLst>
                </a:gridCol>
                <a:gridCol w="1222375">
                  <a:extLst>
                    <a:ext uri="{9D8B030D-6E8A-4147-A177-3AD203B41FA5}">
                      <a16:colId xmlns:a16="http://schemas.microsoft.com/office/drawing/2014/main" val="20003"/>
                    </a:ext>
                  </a:extLst>
                </a:gridCol>
                <a:gridCol w="1162050">
                  <a:extLst>
                    <a:ext uri="{9D8B030D-6E8A-4147-A177-3AD203B41FA5}">
                      <a16:colId xmlns:a16="http://schemas.microsoft.com/office/drawing/2014/main" val="20004"/>
                    </a:ext>
                  </a:extLst>
                </a:gridCol>
                <a:gridCol w="1374775">
                  <a:extLst>
                    <a:ext uri="{9D8B030D-6E8A-4147-A177-3AD203B41FA5}">
                      <a16:colId xmlns:a16="http://schemas.microsoft.com/office/drawing/2014/main" val="20005"/>
                    </a:ext>
                  </a:extLst>
                </a:gridCol>
                <a:gridCol w="1103312">
                  <a:extLst>
                    <a:ext uri="{9D8B030D-6E8A-4147-A177-3AD203B41FA5}">
                      <a16:colId xmlns:a16="http://schemas.microsoft.com/office/drawing/2014/main" val="20006"/>
                    </a:ext>
                  </a:extLst>
                </a:gridCol>
                <a:gridCol w="1103313">
                  <a:extLst>
                    <a:ext uri="{9D8B030D-6E8A-4147-A177-3AD203B41FA5}">
                      <a16:colId xmlns:a16="http://schemas.microsoft.com/office/drawing/2014/main" val="20007"/>
                    </a:ext>
                  </a:extLst>
                </a:gridCol>
              </a:tblGrid>
              <a:tr h="83820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ΚΠΑ</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1</a:t>
                      </a:r>
                      <a:r>
                        <a:rPr kumimoji="0" lang="el-GR" sz="2400" b="0" i="0" u="none" strike="noStrike" cap="none" normalizeH="0" baseline="30000" dirty="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2</a:t>
                      </a:r>
                      <a:r>
                        <a:rPr kumimoji="0" lang="el-GR" sz="2400" b="0" i="0" u="none" strike="noStrike" cap="none" normalizeH="0" baseline="30000" dirty="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3</a:t>
                      </a:r>
                      <a:r>
                        <a:rPr kumimoji="0" lang="el-GR" sz="2400" b="0" i="0" u="none" strike="noStrike" cap="none" normalizeH="0" baseline="30000" dirty="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alpha val="43137"/>
                              </a:srgbClr>
                            </a:outerShdw>
                          </a:effectLst>
                          <a:latin typeface="Calibri" pitchFamily="34" charset="0"/>
                        </a:rPr>
                        <a:t>4</a:t>
                      </a:r>
                      <a:r>
                        <a:rPr kumimoji="0" lang="el-GR" sz="2400" b="0" i="0" u="none" strike="noStrike" cap="none" normalizeH="0" baseline="3000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rgbClr val="385723"/>
                          </a:solidFill>
                          <a:effectLst>
                            <a:outerShdw blurRad="38100" dist="38100" dir="2700000" algn="tl">
                              <a:srgbClr val="000000">
                                <a:alpha val="43137"/>
                              </a:srgbClr>
                            </a:outerShdw>
                          </a:effectLst>
                          <a:latin typeface="Calibri" pitchFamily="34" charset="0"/>
                        </a:rPr>
                        <a:t>5</a:t>
                      </a:r>
                      <a:r>
                        <a:rPr kumimoji="0" lang="el-GR" sz="2400" b="0" i="0" u="none" strike="noStrike" cap="none" normalizeH="0" baseline="3000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6</a:t>
                      </a:r>
                      <a:r>
                        <a:rPr kumimoji="0" lang="el-GR" sz="2400" b="0" i="0" u="none" strike="noStrike" cap="none" normalizeH="0" baseline="30000" dirty="0" smtClean="0">
                          <a:ln>
                            <a:noFill/>
                          </a:ln>
                          <a:solidFill>
                            <a:srgbClr val="385723"/>
                          </a:solidFill>
                          <a:effectLst>
                            <a:outerShdw blurRad="38100" dist="38100" dir="2700000" algn="tl">
                              <a:srgbClr val="000000">
                                <a:alpha val="43137"/>
                              </a:srgbClr>
                            </a:outerShdw>
                          </a:effectLst>
                          <a:latin typeface="Calibri" pitchFamily="34" charset="0"/>
                        </a:rPr>
                        <a:t>ο</a:t>
                      </a: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 έτος</a:t>
                      </a:r>
                    </a:p>
                  </a:txBody>
                  <a:tcPr marL="10800" marR="10800" marT="1080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9667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Σχέδιο Α</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latin typeface="Calibri" pitchFamily="34" charset="0"/>
                        </a:rPr>
                        <a:t>41.059.689</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85723"/>
                          </a:solidFill>
                          <a:effectLst/>
                          <a:latin typeface="Calibri" pitchFamily="34" charset="0"/>
                        </a:rPr>
                        <a:t>8.090.579</a:t>
                      </a:r>
                      <a:endParaRPr kumimoji="0" lang="el-GR" sz="24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Χ</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Χ</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Χ</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Χ</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Χ</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67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outerShdw blurRad="38100" dist="38100" dir="2700000" algn="tl">
                              <a:srgbClr val="000000">
                                <a:alpha val="43137"/>
                              </a:srgbClr>
                            </a:outerShdw>
                          </a:effectLst>
                          <a:latin typeface="Calibri" pitchFamily="34" charset="0"/>
                        </a:rPr>
                        <a:t>Σχέδιο Β</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85723"/>
                          </a:solidFill>
                          <a:effectLst/>
                          <a:latin typeface="Calibri" pitchFamily="34" charset="0"/>
                        </a:rPr>
                        <a:t>29.018.465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Υ</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Υ</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l-GR" sz="2400" b="0" i="0" u="none" strike="noStrike" cap="none" normalizeH="0" baseline="0" dirty="0" smtClean="0">
                          <a:ln>
                            <a:noFill/>
                          </a:ln>
                          <a:solidFill>
                            <a:srgbClr val="385723"/>
                          </a:solidFill>
                          <a:effectLst/>
                          <a:latin typeface="Calibri" pitchFamily="34" charset="0"/>
                        </a:rPr>
                        <a:t>Υ</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rgbClr val="385723"/>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35435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2</a:t>
            </a:r>
            <a:r>
              <a:rPr lang="el-GR" sz="3600" baseline="30000" dirty="0" smtClean="0">
                <a:solidFill>
                  <a:srgbClr val="385723"/>
                </a:solidFill>
                <a:effectLst>
                  <a:outerShdw blurRad="38100" dist="38100" dir="2700000" algn="tl">
                    <a:srgbClr val="000000">
                      <a:alpha val="43137"/>
                    </a:srgbClr>
                  </a:outerShdw>
                </a:effectLst>
              </a:rPr>
              <a:t>η</a:t>
            </a:r>
            <a:r>
              <a:rPr lang="el-GR" sz="3600" dirty="0" smtClean="0">
                <a:solidFill>
                  <a:srgbClr val="385723"/>
                </a:solidFill>
                <a:effectLst>
                  <a:outerShdw blurRad="38100" dist="38100" dir="2700000" algn="tl">
                    <a:srgbClr val="000000">
                      <a:alpha val="43137"/>
                    </a:srgbClr>
                  </a:outerShdw>
                </a:effectLst>
              </a:rPr>
              <a:t> Λύση (συνέχεια)</a:t>
            </a:r>
          </a:p>
        </p:txBody>
      </p:sp>
      <p:sp>
        <p:nvSpPr>
          <p:cNvPr id="21507" name="Rectangle 3"/>
          <p:cNvSpPr>
            <a:spLocks/>
          </p:cNvSpPr>
          <p:nvPr/>
        </p:nvSpPr>
        <p:spPr bwMode="auto">
          <a:xfrm>
            <a:off x="879475" y="1139825"/>
            <a:ext cx="10515600" cy="760413"/>
          </a:xfrm>
          <a:prstGeom prst="rect">
            <a:avLst/>
          </a:prstGeom>
          <a:noFill/>
          <a:ln w="9525">
            <a:noFill/>
            <a:miter lim="800000"/>
            <a:headEnd/>
            <a:tailEnd/>
          </a:ln>
        </p:spPr>
        <p:txBody>
          <a:bodyPr/>
          <a:lstStyle/>
          <a:p>
            <a:pPr algn="just" eaLnBrk="0" hangingPunct="0">
              <a:lnSpc>
                <a:spcPct val="150000"/>
              </a:lnSpc>
              <a:spcBef>
                <a:spcPts val="1000"/>
              </a:spcBef>
              <a:buFont typeface="Arial" charset="0"/>
              <a:buNone/>
            </a:pPr>
            <a:r>
              <a:rPr lang="el-GR" sz="2800">
                <a:latin typeface="Calibri" pitchFamily="34" charset="0"/>
              </a:rPr>
              <a:t> </a:t>
            </a:r>
          </a:p>
        </p:txBody>
      </p:sp>
      <mc:AlternateContent xmlns:mc="http://schemas.openxmlformats.org/markup-compatibility/2006" xmlns:a14="http://schemas.microsoft.com/office/drawing/2010/main">
        <mc:Choice Requires="a14">
          <p:sp>
            <p:nvSpPr>
              <p:cNvPr id="21546" name="Rectangle 3"/>
              <p:cNvSpPr>
                <a:spLocks/>
              </p:cNvSpPr>
              <p:nvPr/>
            </p:nvSpPr>
            <p:spPr bwMode="auto">
              <a:xfrm>
                <a:off x="838200" y="2307364"/>
                <a:ext cx="10515600" cy="3869599"/>
              </a:xfrm>
              <a:prstGeom prst="rect">
                <a:avLst/>
              </a:prstGeom>
              <a:noFill/>
              <a:ln w="9525">
                <a:noFill/>
                <a:miter lim="800000"/>
                <a:headEnd/>
                <a:tailEnd/>
              </a:ln>
            </p:spPr>
            <p:txBody>
              <a:bodyPr/>
              <a:lstStyle/>
              <a:p>
                <a:pPr algn="just" eaLnBrk="0" hangingPunct="0">
                  <a:lnSpc>
                    <a:spcPct val="150000"/>
                  </a:lnSpc>
                  <a:spcBef>
                    <a:spcPts val="1000"/>
                  </a:spcBef>
                  <a:buFont typeface="Arial" charset="0"/>
                  <a:buNone/>
                </a:pPr>
                <a:r>
                  <a:rPr lang="el-GR" sz="2800" dirty="0" smtClean="0">
                    <a:solidFill>
                      <a:srgbClr val="385723"/>
                    </a:solidFill>
                    <a:latin typeface="Calibri" pitchFamily="34" charset="0"/>
                  </a:rPr>
                  <a:t>Χ = </a:t>
                </a:r>
                <a14:m>
                  <m:oMath xmlns:m="http://schemas.openxmlformats.org/officeDocument/2006/math">
                    <m:f>
                      <m:fPr>
                        <m:ctrlPr>
                          <a:rPr lang="el-GR" sz="2800" i="1" smtClean="0">
                            <a:solidFill>
                              <a:srgbClr val="385723"/>
                            </a:solidFill>
                            <a:latin typeface="Cambria Math" panose="02040503050406030204" pitchFamily="18" charset="0"/>
                          </a:rPr>
                        </m:ctrlPr>
                      </m:fPr>
                      <m:num>
                        <m:r>
                          <m:rPr>
                            <m:nor/>
                          </m:rPr>
                          <a:rPr lang="el-GR" sz="2800" dirty="0">
                            <a:solidFill>
                              <a:srgbClr val="385723"/>
                            </a:solidFill>
                            <a:latin typeface="Calibri" pitchFamily="34" charset="0"/>
                          </a:rPr>
                          <m:t>ΚΠΑ</m:t>
                        </m:r>
                        <m:r>
                          <m:rPr>
                            <m:nor/>
                          </m:rPr>
                          <a:rPr lang="el-GR" sz="2800" baseline="-10000" dirty="0">
                            <a:solidFill>
                              <a:srgbClr val="385723"/>
                            </a:solidFill>
                            <a:latin typeface="Calibri" pitchFamily="34" charset="0"/>
                          </a:rPr>
                          <m:t>Α</m:t>
                        </m:r>
                      </m:num>
                      <m:den>
                        <m:f>
                          <m:fPr>
                            <m:ctrlPr>
                              <a:rPr lang="el-GR" sz="2800" i="1">
                                <a:solidFill>
                                  <a:schemeClr val="accent6">
                                    <a:lumMod val="50000"/>
                                  </a:schemeClr>
                                </a:solidFill>
                                <a:latin typeface="Cambria Math" panose="02040503050406030204" pitchFamily="18" charset="0"/>
                              </a:rPr>
                            </m:ctrlPr>
                          </m:fPr>
                          <m:num>
                            <m:r>
                              <a:rPr lang="el-GR" sz="2800" b="1" i="1">
                                <a:solidFill>
                                  <a:schemeClr val="accent6">
                                    <a:lumMod val="50000"/>
                                  </a:schemeClr>
                                </a:solidFill>
                                <a:latin typeface="Cambria Math" panose="02040503050406030204" pitchFamily="18" charset="0"/>
                              </a:rPr>
                              <m:t>𝟏</m:t>
                            </m:r>
                            <m:r>
                              <a:rPr lang="el-GR" sz="2800" b="1" i="1">
                                <a:solidFill>
                                  <a:schemeClr val="accent6">
                                    <a:lumMod val="50000"/>
                                  </a:schemeClr>
                                </a:solidFill>
                                <a:latin typeface="Cambria Math" panose="02040503050406030204" pitchFamily="18" charset="0"/>
                              </a:rPr>
                              <m:t> − </m:t>
                            </m:r>
                            <m:f>
                              <m:fPr>
                                <m:ctrlPr>
                                  <a:rPr lang="el-GR" sz="2800" i="1">
                                    <a:solidFill>
                                      <a:schemeClr val="accent6">
                                        <a:lumMod val="50000"/>
                                      </a:schemeClr>
                                    </a:solidFill>
                                    <a:latin typeface="Cambria Math" panose="02040503050406030204" pitchFamily="18" charset="0"/>
                                  </a:rPr>
                                </m:ctrlPr>
                              </m:fPr>
                              <m:num>
                                <m:r>
                                  <a:rPr lang="el-GR" sz="2800" b="1" i="1">
                                    <a:solidFill>
                                      <a:schemeClr val="accent6">
                                        <a:lumMod val="50000"/>
                                      </a:schemeClr>
                                    </a:solidFill>
                                    <a:latin typeface="Cambria Math" panose="02040503050406030204" pitchFamily="18" charset="0"/>
                                  </a:rPr>
                                  <m:t>𝟏</m:t>
                                </m:r>
                              </m:num>
                              <m:den>
                                <m:d>
                                  <m:dPr>
                                    <m:ctrlPr>
                                      <a:rPr lang="el-GR" sz="2800" b="1" i="1">
                                        <a:solidFill>
                                          <a:schemeClr val="accent6">
                                            <a:lumMod val="50000"/>
                                          </a:schemeClr>
                                        </a:solidFill>
                                        <a:latin typeface="Cambria Math" panose="02040503050406030204" pitchFamily="18" charset="0"/>
                                      </a:rPr>
                                    </m:ctrlPr>
                                  </m:dPr>
                                  <m:e>
                                    <m:r>
                                      <a:rPr lang="el-GR" sz="2800" b="1" i="1">
                                        <a:solidFill>
                                          <a:schemeClr val="accent6">
                                            <a:lumMod val="50000"/>
                                          </a:schemeClr>
                                        </a:solidFill>
                                        <a:latin typeface="Cambria Math" panose="02040503050406030204" pitchFamily="18" charset="0"/>
                                      </a:rPr>
                                      <m:t>𝟏</m:t>
                                    </m:r>
                                    <m:r>
                                      <a:rPr lang="el-GR" sz="2800" b="1" i="1">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m:t>
                                    </m:r>
                                    <m:r>
                                      <a:rPr lang="el-GR" sz="2800" b="1" i="1" smtClean="0">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𝟎𝟓</m:t>
                                    </m:r>
                                  </m:e>
                                </m:d>
                                <m:r>
                                  <a:rPr lang="el-GR" sz="2800" b="1" i="1" baseline="16000" smtClean="0">
                                    <a:solidFill>
                                      <a:schemeClr val="accent6">
                                        <a:lumMod val="50000"/>
                                      </a:schemeClr>
                                    </a:solidFill>
                                    <a:latin typeface="Cambria Math" panose="02040503050406030204" pitchFamily="18" charset="0"/>
                                  </a:rPr>
                                  <m:t>𝟔</m:t>
                                </m:r>
                              </m:den>
                            </m:f>
                          </m:num>
                          <m:den>
                            <m:r>
                              <a:rPr lang="el-GR" sz="2800" b="1" i="1" smtClean="0">
                                <a:solidFill>
                                  <a:schemeClr val="accent6">
                                    <a:lumMod val="50000"/>
                                  </a:schemeClr>
                                </a:solidFill>
                                <a:latin typeface="Cambria Math" panose="02040503050406030204" pitchFamily="18" charset="0"/>
                              </a:rPr>
                              <m:t>𝟎</m:t>
                            </m:r>
                            <m:r>
                              <a:rPr lang="el-GR" sz="2800" b="1" i="1" smtClean="0">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𝟎𝟓</m:t>
                            </m:r>
                          </m:den>
                        </m:f>
                      </m:den>
                    </m:f>
                  </m:oMath>
                </a14:m>
                <a:r>
                  <a:rPr lang="el-GR" sz="2800" dirty="0" smtClean="0">
                    <a:solidFill>
                      <a:srgbClr val="385723"/>
                    </a:solidFill>
                    <a:latin typeface="Calibri" pitchFamily="34" charset="0"/>
                  </a:rPr>
                  <a:t> = 8.090</a:t>
                </a:r>
                <a:r>
                  <a:rPr lang="en-US" sz="2800" dirty="0" smtClean="0">
                    <a:solidFill>
                      <a:srgbClr val="385723"/>
                    </a:solidFill>
                    <a:latin typeface="Calibri" pitchFamily="34" charset="0"/>
                  </a:rPr>
                  <a:t>.</a:t>
                </a:r>
                <a:r>
                  <a:rPr lang="el-GR" sz="2800" dirty="0" smtClean="0">
                    <a:solidFill>
                      <a:srgbClr val="385723"/>
                    </a:solidFill>
                    <a:latin typeface="Calibri" pitchFamily="34" charset="0"/>
                  </a:rPr>
                  <a:t>5</a:t>
                </a:r>
                <a:r>
                  <a:rPr lang="en-US" sz="2800" dirty="0" smtClean="0">
                    <a:solidFill>
                      <a:srgbClr val="385723"/>
                    </a:solidFill>
                    <a:latin typeface="Calibri" pitchFamily="34" charset="0"/>
                  </a:rPr>
                  <a:t>79</a:t>
                </a:r>
                <a:endParaRPr lang="el-GR" sz="2800" dirty="0">
                  <a:solidFill>
                    <a:srgbClr val="385723"/>
                  </a:solidFill>
                  <a:latin typeface="Calibri" pitchFamily="34" charset="0"/>
                </a:endParaRPr>
              </a:p>
              <a:p>
                <a:pPr algn="just" eaLnBrk="0" hangingPunct="0">
                  <a:lnSpc>
                    <a:spcPct val="150000"/>
                  </a:lnSpc>
                  <a:spcBef>
                    <a:spcPts val="1000"/>
                  </a:spcBef>
                  <a:buFont typeface="Arial" charset="0"/>
                  <a:buNone/>
                </a:pPr>
                <a:r>
                  <a:rPr lang="el-GR" sz="2800" dirty="0">
                    <a:solidFill>
                      <a:srgbClr val="385723"/>
                    </a:solidFill>
                    <a:latin typeface="Calibri" pitchFamily="34" charset="0"/>
                  </a:rPr>
                  <a:t>Υ = </a:t>
                </a:r>
                <a14:m>
                  <m:oMath xmlns:m="http://schemas.openxmlformats.org/officeDocument/2006/math">
                    <m:f>
                      <m:fPr>
                        <m:ctrlPr>
                          <a:rPr lang="el-GR" sz="2800" i="1">
                            <a:solidFill>
                              <a:srgbClr val="385723"/>
                            </a:solidFill>
                            <a:latin typeface="Cambria Math" panose="02040503050406030204" pitchFamily="18" charset="0"/>
                          </a:rPr>
                        </m:ctrlPr>
                      </m:fPr>
                      <m:num>
                        <m:r>
                          <m:rPr>
                            <m:nor/>
                          </m:rPr>
                          <a:rPr lang="el-GR" sz="2800" dirty="0">
                            <a:solidFill>
                              <a:srgbClr val="385723"/>
                            </a:solidFill>
                            <a:latin typeface="Calibri" pitchFamily="34" charset="0"/>
                          </a:rPr>
                          <m:t>ΚΠΑ</m:t>
                        </m:r>
                        <m:r>
                          <m:rPr>
                            <m:nor/>
                          </m:rPr>
                          <a:rPr lang="el-GR" sz="2800" b="0" baseline="-10000" dirty="0" smtClean="0">
                            <a:solidFill>
                              <a:srgbClr val="385723"/>
                            </a:solidFill>
                            <a:latin typeface="Calibri" pitchFamily="34" charset="0"/>
                          </a:rPr>
                          <m:t>Β</m:t>
                        </m:r>
                      </m:num>
                      <m:den>
                        <m:f>
                          <m:fPr>
                            <m:ctrlPr>
                              <a:rPr lang="el-GR" sz="2800" i="1">
                                <a:solidFill>
                                  <a:schemeClr val="accent6">
                                    <a:lumMod val="50000"/>
                                  </a:schemeClr>
                                </a:solidFill>
                                <a:latin typeface="Cambria Math" panose="02040503050406030204" pitchFamily="18" charset="0"/>
                              </a:rPr>
                            </m:ctrlPr>
                          </m:fPr>
                          <m:num>
                            <m:r>
                              <a:rPr lang="el-GR" sz="2800" b="1" i="1">
                                <a:solidFill>
                                  <a:schemeClr val="accent6">
                                    <a:lumMod val="50000"/>
                                  </a:schemeClr>
                                </a:solidFill>
                                <a:latin typeface="Cambria Math" panose="02040503050406030204" pitchFamily="18" charset="0"/>
                              </a:rPr>
                              <m:t>𝟏</m:t>
                            </m:r>
                            <m:r>
                              <a:rPr lang="el-GR" sz="2800" b="1" i="1">
                                <a:solidFill>
                                  <a:schemeClr val="accent6">
                                    <a:lumMod val="50000"/>
                                  </a:schemeClr>
                                </a:solidFill>
                                <a:latin typeface="Cambria Math" panose="02040503050406030204" pitchFamily="18" charset="0"/>
                              </a:rPr>
                              <m:t> − </m:t>
                            </m:r>
                            <m:f>
                              <m:fPr>
                                <m:ctrlPr>
                                  <a:rPr lang="el-GR" sz="2800" i="1">
                                    <a:solidFill>
                                      <a:schemeClr val="accent6">
                                        <a:lumMod val="50000"/>
                                      </a:schemeClr>
                                    </a:solidFill>
                                    <a:latin typeface="Cambria Math" panose="02040503050406030204" pitchFamily="18" charset="0"/>
                                  </a:rPr>
                                </m:ctrlPr>
                              </m:fPr>
                              <m:num>
                                <m:r>
                                  <a:rPr lang="el-GR" sz="2800" b="1" i="1">
                                    <a:solidFill>
                                      <a:schemeClr val="accent6">
                                        <a:lumMod val="50000"/>
                                      </a:schemeClr>
                                    </a:solidFill>
                                    <a:latin typeface="Cambria Math" panose="02040503050406030204" pitchFamily="18" charset="0"/>
                                  </a:rPr>
                                  <m:t>𝟏</m:t>
                                </m:r>
                              </m:num>
                              <m:den>
                                <m:d>
                                  <m:dPr>
                                    <m:ctrlPr>
                                      <a:rPr lang="el-GR" sz="2800" b="1" i="1">
                                        <a:solidFill>
                                          <a:schemeClr val="accent6">
                                            <a:lumMod val="50000"/>
                                          </a:schemeClr>
                                        </a:solidFill>
                                        <a:latin typeface="Cambria Math" panose="02040503050406030204" pitchFamily="18" charset="0"/>
                                      </a:rPr>
                                    </m:ctrlPr>
                                  </m:dPr>
                                  <m:e>
                                    <m:r>
                                      <a:rPr lang="el-GR" sz="2800" b="1" i="1">
                                        <a:solidFill>
                                          <a:schemeClr val="accent6">
                                            <a:lumMod val="50000"/>
                                          </a:schemeClr>
                                        </a:solidFill>
                                        <a:latin typeface="Cambria Math" panose="02040503050406030204" pitchFamily="18" charset="0"/>
                                      </a:rPr>
                                      <m:t>𝟏</m:t>
                                    </m:r>
                                    <m:r>
                                      <a:rPr lang="el-GR" sz="2800" b="1" i="1">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m:t>
                                    </m:r>
                                    <m:r>
                                      <a:rPr lang="el-GR" sz="2800" b="1" i="1" smtClean="0">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𝟎𝟓</m:t>
                                    </m:r>
                                  </m:e>
                                </m:d>
                                <m:r>
                                  <a:rPr lang="el-GR" sz="2800" b="1" i="1" baseline="10000" smtClean="0">
                                    <a:solidFill>
                                      <a:schemeClr val="accent6">
                                        <a:lumMod val="50000"/>
                                      </a:schemeClr>
                                    </a:solidFill>
                                    <a:latin typeface="Cambria Math" panose="02040503050406030204" pitchFamily="18" charset="0"/>
                                  </a:rPr>
                                  <m:t>𝟑</m:t>
                                </m:r>
                              </m:den>
                            </m:f>
                          </m:num>
                          <m:den>
                            <m:r>
                              <a:rPr lang="el-GR" sz="2800" b="1" i="1" smtClean="0">
                                <a:solidFill>
                                  <a:schemeClr val="accent6">
                                    <a:lumMod val="50000"/>
                                  </a:schemeClr>
                                </a:solidFill>
                                <a:latin typeface="Cambria Math" panose="02040503050406030204" pitchFamily="18" charset="0"/>
                              </a:rPr>
                              <m:t>𝟎</m:t>
                            </m:r>
                            <m:r>
                              <a:rPr lang="el-GR" sz="2800" b="1" i="1" smtClean="0">
                                <a:solidFill>
                                  <a:schemeClr val="accent6">
                                    <a:lumMod val="50000"/>
                                  </a:schemeClr>
                                </a:solidFill>
                                <a:latin typeface="Cambria Math" panose="02040503050406030204" pitchFamily="18" charset="0"/>
                              </a:rPr>
                              <m:t>,</m:t>
                            </m:r>
                            <m:r>
                              <a:rPr lang="el-GR" sz="2800" b="1" i="1" smtClean="0">
                                <a:solidFill>
                                  <a:schemeClr val="accent6">
                                    <a:lumMod val="50000"/>
                                  </a:schemeClr>
                                </a:solidFill>
                                <a:latin typeface="Cambria Math" panose="02040503050406030204" pitchFamily="18" charset="0"/>
                              </a:rPr>
                              <m:t>𝟎𝟓</m:t>
                            </m:r>
                          </m:den>
                        </m:f>
                      </m:den>
                    </m:f>
                    <m:r>
                      <a:rPr lang="el-GR" sz="2800" b="1" i="1" smtClean="0">
                        <a:solidFill>
                          <a:schemeClr val="accent6">
                            <a:lumMod val="50000"/>
                          </a:schemeClr>
                        </a:solidFill>
                        <a:latin typeface="Cambria Math" panose="02040503050406030204" pitchFamily="18" charset="0"/>
                      </a:rPr>
                      <m:t> </m:t>
                    </m:r>
                  </m:oMath>
                </a14:m>
                <a:r>
                  <a:rPr lang="el-GR" sz="2800" dirty="0" smtClean="0">
                    <a:solidFill>
                      <a:srgbClr val="385723"/>
                    </a:solidFill>
                    <a:latin typeface="Calibri" pitchFamily="34" charset="0"/>
                  </a:rPr>
                  <a:t>= </a:t>
                </a:r>
                <a:r>
                  <a:rPr lang="el-GR" sz="2800" b="1" dirty="0" smtClean="0">
                    <a:solidFill>
                      <a:srgbClr val="FF0000"/>
                    </a:solidFill>
                    <a:latin typeface="Calibri" pitchFamily="34" charset="0"/>
                  </a:rPr>
                  <a:t>10.656</a:t>
                </a:r>
                <a:r>
                  <a:rPr lang="en-US" sz="2800" b="1" dirty="0" smtClean="0">
                    <a:solidFill>
                      <a:srgbClr val="FF0000"/>
                    </a:solidFill>
                    <a:latin typeface="Calibri" pitchFamily="34" charset="0"/>
                  </a:rPr>
                  <a:t>.799</a:t>
                </a:r>
                <a:endParaRPr lang="el-GR" sz="2800" b="1" dirty="0">
                  <a:solidFill>
                    <a:srgbClr val="FF0000"/>
                  </a:solidFill>
                  <a:latin typeface="Calibri" pitchFamily="34" charset="0"/>
                </a:endParaRPr>
              </a:p>
            </p:txBody>
          </p:sp>
        </mc:Choice>
        <mc:Fallback xmlns="">
          <p:sp>
            <p:nvSpPr>
              <p:cNvPr id="21546" name="Rectangle 3"/>
              <p:cNvSpPr>
                <a:spLocks noRot="1" noChangeAspect="1" noMove="1" noResize="1" noEditPoints="1" noAdjustHandles="1" noChangeArrowheads="1" noChangeShapeType="1" noTextEdit="1"/>
              </p:cNvSpPr>
              <p:nvPr/>
            </p:nvSpPr>
            <p:spPr bwMode="auto">
              <a:xfrm>
                <a:off x="838200" y="2307364"/>
                <a:ext cx="10515600" cy="3869599"/>
              </a:xfrm>
              <a:prstGeom prst="rect">
                <a:avLst/>
              </a:prstGeom>
              <a:blipFill>
                <a:blip r:embed="rId2"/>
                <a:stretch>
                  <a:fillRect l="-1217"/>
                </a:stretch>
              </a:blipFill>
              <a:ln w="9525">
                <a:noFill/>
                <a:miter lim="800000"/>
                <a:headEnd/>
                <a:tailEnd/>
              </a:ln>
            </p:spPr>
            <p:txBody>
              <a:bodyPr/>
              <a:lstStyle/>
              <a:p>
                <a:r>
                  <a:rPr lang="el-GR">
                    <a:noFill/>
                  </a:rPr>
                  <a:t> </a:t>
                </a:r>
              </a:p>
            </p:txBody>
          </p:sp>
        </mc:Fallback>
      </mc:AlternateContent>
      <mc:AlternateContent xmlns:mc="http://schemas.openxmlformats.org/markup-compatibility/2006" xmlns:a14="http://schemas.microsoft.com/office/drawing/2010/main">
        <mc:Choice Requires="a14">
          <p:graphicFrame>
            <p:nvGraphicFramePr>
              <p:cNvPr id="6" name="Πίνακας 5"/>
              <p:cNvGraphicFramePr>
                <a:graphicFrameLocks noGrp="1"/>
              </p:cNvGraphicFramePr>
              <p:nvPr>
                <p:extLst/>
              </p:nvPr>
            </p:nvGraphicFramePr>
            <p:xfrm>
              <a:off x="4555061" y="1311247"/>
              <a:ext cx="2926393" cy="891626"/>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926393">
                      <a:extLst>
                        <a:ext uri="{9D8B030D-6E8A-4147-A177-3AD203B41FA5}">
                          <a16:colId xmlns:a16="http://schemas.microsoft.com/office/drawing/2014/main" val="1143906667"/>
                        </a:ext>
                      </a:extLst>
                    </a:gridCol>
                  </a:tblGrid>
                  <a:tr h="8916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dirty="0" smtClean="0">
                              <a:solidFill>
                                <a:schemeClr val="accent6">
                                  <a:lumMod val="50000"/>
                                </a:schemeClr>
                              </a:solidFill>
                            </a:rPr>
                            <a:t>Π</a:t>
                          </a:r>
                          <a:r>
                            <a:rPr lang="en-US" sz="2000" dirty="0" smtClean="0">
                              <a:solidFill>
                                <a:schemeClr val="accent6">
                                  <a:lumMod val="50000"/>
                                </a:schemeClr>
                              </a:solidFill>
                            </a:rPr>
                            <a:t>A = </a:t>
                          </a:r>
                          <a:r>
                            <a:rPr lang="el-GR" sz="2000" dirty="0" smtClean="0">
                              <a:solidFill>
                                <a:schemeClr val="accent6">
                                  <a:lumMod val="50000"/>
                                </a:schemeClr>
                              </a:solidFill>
                            </a:rPr>
                            <a:t>Μ</a:t>
                          </a:r>
                          <a:r>
                            <a:rPr lang="el-GR" sz="2000" baseline="0" dirty="0" smtClean="0">
                              <a:solidFill>
                                <a:schemeClr val="accent6">
                                  <a:lumMod val="50000"/>
                                </a:schemeClr>
                              </a:solidFill>
                            </a:rPr>
                            <a:t>Α * </a:t>
                          </a:r>
                          <a14:m>
                            <m:oMath xmlns:m="http://schemas.openxmlformats.org/officeDocument/2006/math">
                              <m:f>
                                <m:fPr>
                                  <m:ctrlPr>
                                    <a:rPr lang="el-GR" sz="2000" i="1" baseline="0" smtClean="0">
                                      <a:solidFill>
                                        <a:schemeClr val="accent6">
                                          <a:lumMod val="50000"/>
                                        </a:schemeClr>
                                      </a:solidFill>
                                      <a:latin typeface="Cambria Math" panose="02040503050406030204" pitchFamily="18" charset="0"/>
                                    </a:rPr>
                                  </m:ctrlPr>
                                </m:fPr>
                                <m:num>
                                  <m:r>
                                    <a:rPr lang="el-GR" sz="2000" b="1" i="1" baseline="0" smtClean="0">
                                      <a:solidFill>
                                        <a:schemeClr val="accent6">
                                          <a:lumMod val="50000"/>
                                        </a:schemeClr>
                                      </a:solidFill>
                                      <a:latin typeface="Cambria Math" panose="02040503050406030204" pitchFamily="18" charset="0"/>
                                    </a:rPr>
                                    <m:t>𝟏</m:t>
                                  </m:r>
                                  <m:r>
                                    <a:rPr lang="el-GR" sz="2000" b="1" i="1" baseline="0" smtClean="0">
                                      <a:solidFill>
                                        <a:schemeClr val="accent6">
                                          <a:lumMod val="50000"/>
                                        </a:schemeClr>
                                      </a:solidFill>
                                      <a:latin typeface="Cambria Math" panose="02040503050406030204" pitchFamily="18" charset="0"/>
                                    </a:rPr>
                                    <m:t> − </m:t>
                                  </m:r>
                                  <m:f>
                                    <m:fPr>
                                      <m:ctrlPr>
                                        <a:rPr lang="el-GR" sz="2000" i="1" baseline="0" smtClean="0">
                                          <a:solidFill>
                                            <a:schemeClr val="accent6">
                                              <a:lumMod val="50000"/>
                                            </a:schemeClr>
                                          </a:solidFill>
                                          <a:latin typeface="Cambria Math" panose="02040503050406030204" pitchFamily="18" charset="0"/>
                                        </a:rPr>
                                      </m:ctrlPr>
                                    </m:fPr>
                                    <m:num>
                                      <m:r>
                                        <a:rPr lang="el-GR" sz="2000" b="1" i="1" baseline="0" smtClean="0">
                                          <a:solidFill>
                                            <a:schemeClr val="accent6">
                                              <a:lumMod val="50000"/>
                                            </a:schemeClr>
                                          </a:solidFill>
                                          <a:latin typeface="Cambria Math" panose="02040503050406030204" pitchFamily="18" charset="0"/>
                                        </a:rPr>
                                        <m:t>𝟏</m:t>
                                      </m:r>
                                    </m:num>
                                    <m:den>
                                      <m:d>
                                        <m:dPr>
                                          <m:ctrlPr>
                                            <a:rPr lang="el-GR" sz="2000" b="1" i="1" baseline="0" smtClean="0">
                                              <a:solidFill>
                                                <a:schemeClr val="accent6">
                                                  <a:lumMod val="50000"/>
                                                </a:schemeClr>
                                              </a:solidFill>
                                              <a:latin typeface="Cambria Math" panose="02040503050406030204" pitchFamily="18" charset="0"/>
                                            </a:rPr>
                                          </m:ctrlPr>
                                        </m:dPr>
                                        <m:e>
                                          <m:r>
                                            <a:rPr lang="el-GR" sz="2000" b="1" i="1" baseline="0" smtClean="0">
                                              <a:solidFill>
                                                <a:schemeClr val="accent6">
                                                  <a:lumMod val="50000"/>
                                                </a:schemeClr>
                                              </a:solidFill>
                                              <a:latin typeface="Cambria Math" panose="02040503050406030204" pitchFamily="18" charset="0"/>
                                            </a:rPr>
                                            <m:t>𝟏</m:t>
                                          </m:r>
                                          <m:r>
                                            <a:rPr lang="el-GR" sz="2000" b="1" i="1" baseline="0" smtClean="0">
                                              <a:solidFill>
                                                <a:schemeClr val="accent6">
                                                  <a:lumMod val="50000"/>
                                                </a:schemeClr>
                                              </a:solidFill>
                                              <a:latin typeface="Cambria Math" panose="02040503050406030204" pitchFamily="18" charset="0"/>
                                            </a:rPr>
                                            <m:t>+</m:t>
                                          </m:r>
                                          <m:r>
                                            <a:rPr lang="en-US" sz="2000" b="1" i="1" baseline="0" smtClean="0">
                                              <a:solidFill>
                                                <a:schemeClr val="accent6">
                                                  <a:lumMod val="50000"/>
                                                </a:schemeClr>
                                              </a:solidFill>
                                              <a:latin typeface="Cambria Math" panose="02040503050406030204" pitchFamily="18" charset="0"/>
                                            </a:rPr>
                                            <m:t>𝒓</m:t>
                                          </m:r>
                                        </m:e>
                                      </m:d>
                                      <m:r>
                                        <a:rPr lang="en-US" sz="2000" b="1" i="1" baseline="30000" smtClean="0">
                                          <a:solidFill>
                                            <a:schemeClr val="accent6">
                                              <a:lumMod val="50000"/>
                                            </a:schemeClr>
                                          </a:solidFill>
                                          <a:latin typeface="Cambria Math" panose="02040503050406030204" pitchFamily="18" charset="0"/>
                                        </a:rPr>
                                        <m:t>𝒏</m:t>
                                      </m:r>
                                    </m:den>
                                  </m:f>
                                </m:num>
                                <m:den>
                                  <m:r>
                                    <a:rPr lang="en-US" sz="2000" b="1" i="1" baseline="0" smtClean="0">
                                      <a:solidFill>
                                        <a:schemeClr val="accent6">
                                          <a:lumMod val="50000"/>
                                        </a:schemeClr>
                                      </a:solidFill>
                                      <a:latin typeface="Cambria Math" panose="02040503050406030204" pitchFamily="18" charset="0"/>
                                    </a:rPr>
                                    <m:t>𝒓</m:t>
                                  </m:r>
                                </m:den>
                              </m:f>
                            </m:oMath>
                          </a14:m>
                          <a:endParaRPr lang="el-GR" sz="2000" baseline="30000" dirty="0" smtClean="0">
                            <a:solidFill>
                              <a:schemeClr val="accent6">
                                <a:lumMod val="50000"/>
                              </a:schemeClr>
                            </a:solidFill>
                          </a:endParaRPr>
                        </a:p>
                      </a:txBody>
                      <a:tcPr anchor="ctr">
                        <a:noFill/>
                      </a:tcPr>
                    </a:tc>
                    <a:extLst>
                      <a:ext uri="{0D108BD9-81ED-4DB2-BD59-A6C34878D82A}">
                        <a16:rowId xmlns:a16="http://schemas.microsoft.com/office/drawing/2014/main" val="4121603788"/>
                      </a:ext>
                    </a:extLst>
                  </a:tr>
                </a:tbl>
              </a:graphicData>
            </a:graphic>
          </p:graphicFrame>
        </mc:Choice>
        <mc:Fallback xmlns="">
          <p:graphicFrame>
            <p:nvGraphicFramePr>
              <p:cNvPr id="6" name="Πίνακας 5"/>
              <p:cNvGraphicFramePr>
                <a:graphicFrameLocks noGrp="1"/>
              </p:cNvGraphicFramePr>
              <p:nvPr>
                <p:extLst>
                  <p:ext uri="{D42A27DB-BD31-4B8C-83A1-F6EECF244321}">
                    <p14:modId xmlns:p14="http://schemas.microsoft.com/office/powerpoint/2010/main" val="2822537398"/>
                  </p:ext>
                </p:extLst>
              </p:nvPr>
            </p:nvGraphicFramePr>
            <p:xfrm>
              <a:off x="4555061" y="1311247"/>
              <a:ext cx="2926393" cy="891626"/>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926393">
                      <a:extLst>
                        <a:ext uri="{9D8B030D-6E8A-4147-A177-3AD203B41FA5}">
                          <a16:colId xmlns:a16="http://schemas.microsoft.com/office/drawing/2014/main" val="1143906667"/>
                        </a:ext>
                      </a:extLst>
                    </a:gridCol>
                  </a:tblGrid>
                  <a:tr h="891626">
                    <a:tc>
                      <a:txBody>
                        <a:bodyPr/>
                        <a:lstStyle/>
                        <a:p>
                          <a:endParaRPr lang="el-GR"/>
                        </a:p>
                      </a:txBody>
                      <a:tcPr anchor="ctr">
                        <a:blipFill>
                          <a:blip r:embed="rId3"/>
                          <a:stretch>
                            <a:fillRect l="-2911" t="-3401" r="-1663" b="-11565"/>
                          </a:stretch>
                        </a:blipFill>
                      </a:tcPr>
                    </a:tc>
                    <a:extLst>
                      <a:ext uri="{0D108BD9-81ED-4DB2-BD59-A6C34878D82A}">
                        <a16:rowId xmlns:a16="http://schemas.microsoft.com/office/drawing/2014/main" val="4121603788"/>
                      </a:ext>
                    </a:extLst>
                  </a:tr>
                </a:tbl>
              </a:graphicData>
            </a:graphic>
          </p:graphicFrame>
        </mc:Fallback>
      </mc:AlternateContent>
    </p:spTree>
    <p:extLst>
      <p:ext uri="{BB962C8B-B14F-4D97-AF65-F5344CB8AC3E}">
        <p14:creationId xmlns:p14="http://schemas.microsoft.com/office/powerpoint/2010/main" val="3324604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865188" y="0"/>
            <a:ext cx="10515600" cy="1325563"/>
          </a:xfrm>
        </p:spPr>
        <p:txBody>
          <a:bodyPr/>
          <a:lstStyle/>
          <a:p>
            <a:pPr algn="ctr"/>
            <a:r>
              <a:rPr lang="el-GR" sz="3600" dirty="0" smtClean="0">
                <a:solidFill>
                  <a:schemeClr val="accent6">
                    <a:lumMod val="50000"/>
                  </a:schemeClr>
                </a:solidFill>
                <a:effectLst>
                  <a:outerShdw blurRad="38100" dist="38100" dir="2700000" algn="tl">
                    <a:srgbClr val="000000">
                      <a:alpha val="43137"/>
                    </a:srgbClr>
                  </a:outerShdw>
                </a:effectLst>
              </a:rPr>
              <a:t>Καθαρή Παρούσα Αξία (Κ.Π.Α.)</a:t>
            </a:r>
            <a:br>
              <a:rPr lang="el-GR" sz="3600" dirty="0" smtClean="0">
                <a:solidFill>
                  <a:schemeClr val="accent6">
                    <a:lumMod val="50000"/>
                  </a:schemeClr>
                </a:solidFill>
                <a:effectLst>
                  <a:outerShdw blurRad="38100" dist="38100" dir="2700000" algn="tl">
                    <a:srgbClr val="000000">
                      <a:alpha val="43137"/>
                    </a:srgbClr>
                  </a:outerShdw>
                </a:effectLst>
              </a:rPr>
            </a:br>
            <a:r>
              <a:rPr lang="en-US" sz="3600" dirty="0" smtClean="0">
                <a:solidFill>
                  <a:schemeClr val="accent6">
                    <a:lumMod val="50000"/>
                  </a:schemeClr>
                </a:solidFill>
                <a:effectLst>
                  <a:outerShdw blurRad="38100" dist="38100" dir="2700000" algn="tl">
                    <a:srgbClr val="000000">
                      <a:alpha val="43137"/>
                    </a:srgbClr>
                  </a:outerShdw>
                </a:effectLst>
              </a:rPr>
              <a:t>Net Present Value (NPV)</a:t>
            </a:r>
            <a:endParaRPr lang="el-GR" sz="3600" dirty="0" smtClean="0">
              <a:solidFill>
                <a:schemeClr val="accent6">
                  <a:lumMod val="5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29699" name="Rectangle 3"/>
              <p:cNvSpPr>
                <a:spLocks noGrp="1"/>
              </p:cNvSpPr>
              <p:nvPr>
                <p:ph type="body" idx="4294967295"/>
              </p:nvPr>
            </p:nvSpPr>
            <p:spPr>
              <a:xfrm>
                <a:off x="865188" y="1172093"/>
                <a:ext cx="10515600" cy="5370023"/>
              </a:xfrm>
            </p:spPr>
            <p:txBody>
              <a:bodyPr/>
              <a:lstStyle/>
              <a:p>
                <a:pPr marL="0" indent="0" algn="ctr">
                  <a:lnSpc>
                    <a:spcPct val="150000"/>
                  </a:lnSpc>
                  <a:buNone/>
                </a:pPr>
                <a:r>
                  <a:rPr lang="el-GR" dirty="0" smtClean="0">
                    <a:solidFill>
                      <a:schemeClr val="accent6">
                        <a:lumMod val="50000"/>
                      </a:schemeClr>
                    </a:solidFill>
                  </a:rPr>
                  <a:t>ΚΠΑ ή </a:t>
                </a:r>
                <a:r>
                  <a:rPr lang="en-US" dirty="0" smtClean="0">
                    <a:solidFill>
                      <a:schemeClr val="accent6">
                        <a:lumMod val="50000"/>
                      </a:schemeClr>
                    </a:solidFill>
                  </a:rPr>
                  <a:t>NPV = </a:t>
                </a:r>
                <a14:m>
                  <m:oMath xmlns:m="http://schemas.openxmlformats.org/officeDocument/2006/math">
                    <m:nary>
                      <m:naryPr>
                        <m:chr m:val="∑"/>
                        <m:ctrlPr>
                          <a:rPr lang="en-US" i="1" smtClean="0">
                            <a:solidFill>
                              <a:schemeClr val="accent6">
                                <a:lumMod val="50000"/>
                              </a:schemeClr>
                            </a:solidFill>
                            <a:latin typeface="Cambria Math" panose="02040503050406030204" pitchFamily="18" charset="0"/>
                          </a:rPr>
                        </m:ctrlPr>
                      </m:naryPr>
                      <m:sub>
                        <m:r>
                          <m:rPr>
                            <m:brk m:alnAt="23"/>
                          </m:rPr>
                          <a:rPr lang="en-US" b="0" i="1" smtClean="0">
                            <a:solidFill>
                              <a:schemeClr val="accent6">
                                <a:lumMod val="50000"/>
                              </a:schemeClr>
                            </a:solidFill>
                            <a:latin typeface="Cambria Math" panose="02040503050406030204" pitchFamily="18" charset="0"/>
                          </a:rPr>
                          <m:t>𝑡</m:t>
                        </m:r>
                        <m:r>
                          <a:rPr lang="en-US" b="0" i="1" smtClean="0">
                            <a:solidFill>
                              <a:schemeClr val="accent6">
                                <a:lumMod val="50000"/>
                              </a:schemeClr>
                            </a:solidFill>
                            <a:latin typeface="Cambria Math" panose="02040503050406030204" pitchFamily="18" charset="0"/>
                          </a:rPr>
                          <m:t>=0</m:t>
                        </m:r>
                      </m:sub>
                      <m:sup>
                        <m:r>
                          <a:rPr lang="en-US" b="0" i="1" smtClean="0">
                            <a:solidFill>
                              <a:schemeClr val="accent6">
                                <a:lumMod val="50000"/>
                              </a:schemeClr>
                            </a:solidFill>
                            <a:latin typeface="Cambria Math" panose="02040503050406030204" pitchFamily="18" charset="0"/>
                          </a:rPr>
                          <m:t>𝑛</m:t>
                        </m:r>
                      </m:sup>
                      <m:e>
                        <m:f>
                          <m:fPr>
                            <m:ctrlPr>
                              <a:rPr lang="en-US" i="1" smtClean="0">
                                <a:solidFill>
                                  <a:schemeClr val="accent6">
                                    <a:lumMod val="50000"/>
                                  </a:schemeClr>
                                </a:solidFill>
                                <a:latin typeface="Cambria Math" panose="02040503050406030204" pitchFamily="18" charset="0"/>
                              </a:rPr>
                            </m:ctrlPr>
                          </m:fPr>
                          <m:num>
                            <m:r>
                              <m:rPr>
                                <m:sty m:val="p"/>
                              </m:rPr>
                              <a:rPr lang="el-GR" b="0" i="0" smtClean="0">
                                <a:solidFill>
                                  <a:schemeClr val="accent6">
                                    <a:lumMod val="50000"/>
                                  </a:schemeClr>
                                </a:solidFill>
                                <a:latin typeface="Cambria Math" panose="02040503050406030204" pitchFamily="18" charset="0"/>
                              </a:rPr>
                              <m:t>Ταμειακή</m:t>
                            </m:r>
                            <m:r>
                              <a:rPr lang="el-GR" b="0" i="0" smtClean="0">
                                <a:solidFill>
                                  <a:schemeClr val="accent6">
                                    <a:lumMod val="50000"/>
                                  </a:schemeClr>
                                </a:solidFill>
                                <a:latin typeface="Cambria Math" panose="02040503050406030204" pitchFamily="18" charset="0"/>
                              </a:rPr>
                              <m:t> </m:t>
                            </m:r>
                            <m:r>
                              <m:rPr>
                                <m:sty m:val="p"/>
                              </m:rPr>
                              <a:rPr lang="el-GR" b="0" i="0" smtClean="0">
                                <a:solidFill>
                                  <a:schemeClr val="accent6">
                                    <a:lumMod val="50000"/>
                                  </a:schemeClr>
                                </a:solidFill>
                                <a:latin typeface="Cambria Math" panose="02040503050406030204" pitchFamily="18" charset="0"/>
                              </a:rPr>
                              <m:t>Ροή</m:t>
                            </m:r>
                            <m:r>
                              <a:rPr lang="en-US" b="0" i="1" baseline="-25000" smtClean="0">
                                <a:solidFill>
                                  <a:schemeClr val="accent6">
                                    <a:lumMod val="50000"/>
                                  </a:schemeClr>
                                </a:solidFill>
                                <a:latin typeface="Cambria Math" panose="02040503050406030204" pitchFamily="18" charset="0"/>
                              </a:rPr>
                              <m:t>𝑡</m:t>
                            </m:r>
                          </m:num>
                          <m:den>
                            <m:d>
                              <m:dPr>
                                <m:ctrlPr>
                                  <a:rPr lang="en-US" b="0" i="1" smtClean="0">
                                    <a:solidFill>
                                      <a:schemeClr val="accent6">
                                        <a:lumMod val="50000"/>
                                      </a:schemeClr>
                                    </a:solidFill>
                                    <a:latin typeface="Cambria Math" panose="02040503050406030204" pitchFamily="18" charset="0"/>
                                  </a:rPr>
                                </m:ctrlPr>
                              </m:dPr>
                              <m:e>
                                <m:r>
                                  <a:rPr lang="en-US" b="0" i="0" smtClean="0">
                                    <a:solidFill>
                                      <a:schemeClr val="accent6">
                                        <a:lumMod val="50000"/>
                                      </a:schemeClr>
                                    </a:solidFill>
                                    <a:latin typeface="Cambria Math" panose="02040503050406030204" pitchFamily="18" charset="0"/>
                                  </a:rPr>
                                  <m:t>1+</m:t>
                                </m:r>
                                <m:r>
                                  <m:rPr>
                                    <m:sty m:val="p"/>
                                  </m:rPr>
                                  <a:rPr lang="en-US" b="0" i="0" smtClean="0">
                                    <a:solidFill>
                                      <a:schemeClr val="accent6">
                                        <a:lumMod val="50000"/>
                                      </a:schemeClr>
                                    </a:solidFill>
                                    <a:latin typeface="Cambria Math" panose="02040503050406030204" pitchFamily="18" charset="0"/>
                                  </a:rPr>
                                  <m:t>r</m:t>
                                </m:r>
                              </m:e>
                            </m:d>
                            <m:r>
                              <m:rPr>
                                <m:sty m:val="p"/>
                              </m:rPr>
                              <a:rPr lang="en-US" b="0" i="0" baseline="30000" smtClean="0">
                                <a:solidFill>
                                  <a:schemeClr val="accent6">
                                    <a:lumMod val="50000"/>
                                  </a:schemeClr>
                                </a:solidFill>
                                <a:latin typeface="Cambria Math" panose="02040503050406030204" pitchFamily="18" charset="0"/>
                              </a:rPr>
                              <m:t>t</m:t>
                            </m:r>
                          </m:den>
                        </m:f>
                      </m:e>
                    </m:nary>
                  </m:oMath>
                </a14:m>
                <a:r>
                  <a:rPr lang="en-US" dirty="0" smtClean="0">
                    <a:solidFill>
                      <a:schemeClr val="accent6">
                        <a:lumMod val="50000"/>
                      </a:schemeClr>
                    </a:solidFill>
                  </a:rPr>
                  <a:t> =</a:t>
                </a:r>
                <a:endParaRPr lang="el-GR" dirty="0" smtClean="0">
                  <a:solidFill>
                    <a:schemeClr val="accent6">
                      <a:lumMod val="50000"/>
                    </a:schemeClr>
                  </a:solidFill>
                </a:endParaRPr>
              </a:p>
              <a:p>
                <a:pPr marL="0" indent="0" algn="ctr">
                  <a:lnSpc>
                    <a:spcPct val="150000"/>
                  </a:lnSpc>
                  <a:buNone/>
                </a:pPr>
                <a:r>
                  <a:rPr lang="el-GR" dirty="0">
                    <a:solidFill>
                      <a:schemeClr val="accent6">
                        <a:lumMod val="50000"/>
                      </a:schemeClr>
                    </a:solidFill>
                  </a:rPr>
                  <a:t>=</a:t>
                </a:r>
                <a:r>
                  <a:rPr lang="en-US" dirty="0" smtClean="0">
                    <a:solidFill>
                      <a:schemeClr val="accent6">
                        <a:lumMod val="50000"/>
                      </a:schemeClr>
                    </a:solidFill>
                  </a:rPr>
                  <a:t> -</a:t>
                </a:r>
                <a:r>
                  <a:rPr lang="el-GR" dirty="0" smtClean="0">
                    <a:solidFill>
                      <a:schemeClr val="accent6">
                        <a:lumMod val="50000"/>
                      </a:schemeClr>
                    </a:solidFill>
                  </a:rPr>
                  <a:t> Κόστος Επένδυσης + </a:t>
                </a:r>
                <a14:m>
                  <m:oMath xmlns:m="http://schemas.openxmlformats.org/officeDocument/2006/math">
                    <m:f>
                      <m:fPr>
                        <m:ctrlPr>
                          <a:rPr lang="el-GR" i="1" smtClean="0">
                            <a:solidFill>
                              <a:schemeClr val="accent6">
                                <a:lumMod val="50000"/>
                              </a:schemeClr>
                            </a:solidFill>
                            <a:latin typeface="Cambria Math" panose="02040503050406030204" pitchFamily="18" charset="0"/>
                          </a:rPr>
                        </m:ctrlPr>
                      </m:fPr>
                      <m:num>
                        <m:r>
                          <m:rPr>
                            <m:sty m:val="p"/>
                          </m:rPr>
                          <a:rPr lang="el-GR" b="0" i="0" smtClean="0">
                            <a:solidFill>
                              <a:schemeClr val="accent6">
                                <a:lumMod val="50000"/>
                              </a:schemeClr>
                            </a:solidFill>
                            <a:latin typeface="Cambria Math" panose="02040503050406030204" pitchFamily="18" charset="0"/>
                          </a:rPr>
                          <m:t>Ταμειακή</m:t>
                        </m:r>
                        <m:r>
                          <a:rPr lang="el-GR" b="0" i="0" smtClean="0">
                            <a:solidFill>
                              <a:schemeClr val="accent6">
                                <a:lumMod val="50000"/>
                              </a:schemeClr>
                            </a:solidFill>
                            <a:latin typeface="Cambria Math" panose="02040503050406030204" pitchFamily="18" charset="0"/>
                          </a:rPr>
                          <m:t> </m:t>
                        </m:r>
                        <m:r>
                          <m:rPr>
                            <m:sty m:val="p"/>
                          </m:rPr>
                          <a:rPr lang="el-GR" b="0" i="0" smtClean="0">
                            <a:solidFill>
                              <a:schemeClr val="accent6">
                                <a:lumMod val="50000"/>
                              </a:schemeClr>
                            </a:solidFill>
                            <a:latin typeface="Cambria Math" panose="02040503050406030204" pitchFamily="18" charset="0"/>
                          </a:rPr>
                          <m:t>Ροή</m:t>
                        </m:r>
                        <m:r>
                          <a:rPr lang="el-GR" b="0" i="0" baseline="-25000" smtClean="0">
                            <a:solidFill>
                              <a:schemeClr val="accent6">
                                <a:lumMod val="50000"/>
                              </a:schemeClr>
                            </a:solidFill>
                            <a:latin typeface="Cambria Math" panose="02040503050406030204" pitchFamily="18" charset="0"/>
                          </a:rPr>
                          <m:t>1</m:t>
                        </m:r>
                      </m:num>
                      <m:den>
                        <m:d>
                          <m:dPr>
                            <m:ctrlPr>
                              <a:rPr lang="en-US" i="1">
                                <a:solidFill>
                                  <a:schemeClr val="accent6">
                                    <a:lumMod val="50000"/>
                                  </a:schemeClr>
                                </a:solidFill>
                                <a:latin typeface="Cambria Math" panose="02040503050406030204" pitchFamily="18" charset="0"/>
                              </a:rPr>
                            </m:ctrlPr>
                          </m:dPr>
                          <m:e>
                            <m:r>
                              <a:rPr lang="en-US" i="0">
                                <a:solidFill>
                                  <a:schemeClr val="accent6">
                                    <a:lumMod val="50000"/>
                                  </a:schemeClr>
                                </a:solidFill>
                                <a:latin typeface="Cambria Math" panose="02040503050406030204" pitchFamily="18" charset="0"/>
                              </a:rPr>
                              <m:t>1+</m:t>
                            </m:r>
                            <m:r>
                              <m:rPr>
                                <m:sty m:val="p"/>
                              </m:rPr>
                              <a:rPr lang="en-US" i="0">
                                <a:solidFill>
                                  <a:schemeClr val="accent6">
                                    <a:lumMod val="50000"/>
                                  </a:schemeClr>
                                </a:solidFill>
                                <a:latin typeface="Cambria Math" panose="02040503050406030204" pitchFamily="18" charset="0"/>
                              </a:rPr>
                              <m:t>r</m:t>
                            </m:r>
                          </m:e>
                        </m:d>
                      </m:den>
                    </m:f>
                  </m:oMath>
                </a14:m>
                <a:r>
                  <a:rPr lang="el-GR" dirty="0" smtClean="0">
                    <a:solidFill>
                      <a:schemeClr val="accent6">
                        <a:lumMod val="50000"/>
                      </a:schemeClr>
                    </a:solidFill>
                  </a:rPr>
                  <a:t> +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Ταμειακή</m:t>
                        </m:r>
                        <m:r>
                          <a:rPr lang="el-GR">
                            <a:solidFill>
                              <a:schemeClr val="accent6">
                                <a:lumMod val="50000"/>
                              </a:schemeClr>
                            </a:solidFill>
                            <a:latin typeface="Cambria Math" panose="02040503050406030204" pitchFamily="18" charset="0"/>
                          </a:rPr>
                          <m:t> </m:t>
                        </m:r>
                        <m:r>
                          <m:rPr>
                            <m:sty m:val="p"/>
                          </m:rPr>
                          <a:rPr lang="el-GR">
                            <a:solidFill>
                              <a:schemeClr val="accent6">
                                <a:lumMod val="50000"/>
                              </a:schemeClr>
                            </a:solidFill>
                            <a:latin typeface="Cambria Math" panose="02040503050406030204" pitchFamily="18" charset="0"/>
                          </a:rPr>
                          <m:t>Ροή</m:t>
                        </m:r>
                        <m:r>
                          <a:rPr lang="el-GR" b="0" i="0" baseline="-25000" smtClean="0">
                            <a:solidFill>
                              <a:schemeClr val="accent6">
                                <a:lumMod val="50000"/>
                              </a:schemeClr>
                            </a:solidFill>
                            <a:latin typeface="Cambria Math" panose="02040503050406030204" pitchFamily="18" charset="0"/>
                          </a:rPr>
                          <m:t>2</m:t>
                        </m:r>
                      </m:num>
                      <m:den>
                        <m:d>
                          <m:dPr>
                            <m:ctrlPr>
                              <a:rPr lang="en-US" i="1">
                                <a:solidFill>
                                  <a:schemeClr val="accent6">
                                    <a:lumMod val="50000"/>
                                  </a:schemeClr>
                                </a:solidFill>
                                <a:latin typeface="Cambria Math" panose="02040503050406030204" pitchFamily="18" charset="0"/>
                              </a:rPr>
                            </m:ctrlPr>
                          </m:dPr>
                          <m:e>
                            <m:r>
                              <a:rPr lang="en-US" i="0">
                                <a:solidFill>
                                  <a:schemeClr val="accent6">
                                    <a:lumMod val="50000"/>
                                  </a:schemeClr>
                                </a:solidFill>
                                <a:latin typeface="Cambria Math" panose="02040503050406030204" pitchFamily="18" charset="0"/>
                              </a:rPr>
                              <m:t>1+</m:t>
                            </m:r>
                            <m:r>
                              <m:rPr>
                                <m:sty m:val="p"/>
                              </m:rPr>
                              <a:rPr lang="en-US" i="0">
                                <a:solidFill>
                                  <a:schemeClr val="accent6">
                                    <a:lumMod val="50000"/>
                                  </a:schemeClr>
                                </a:solidFill>
                                <a:latin typeface="Cambria Math" panose="02040503050406030204" pitchFamily="18" charset="0"/>
                              </a:rPr>
                              <m:t>r</m:t>
                            </m:r>
                          </m:e>
                        </m:d>
                        <m:r>
                          <a:rPr lang="el-GR" b="0" i="0" baseline="30000" smtClean="0">
                            <a:solidFill>
                              <a:schemeClr val="accent6">
                                <a:lumMod val="50000"/>
                              </a:schemeClr>
                            </a:solidFill>
                            <a:latin typeface="Cambria Math" panose="02040503050406030204" pitchFamily="18" charset="0"/>
                          </a:rPr>
                          <m:t>2</m:t>
                        </m:r>
                      </m:den>
                    </m:f>
                  </m:oMath>
                </a14:m>
                <a:r>
                  <a:rPr lang="el-GR" dirty="0">
                    <a:solidFill>
                      <a:schemeClr val="accent6">
                        <a:lumMod val="50000"/>
                      </a:schemeClr>
                    </a:solidFill>
                  </a:rPr>
                  <a:t> + … +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Ταμειακή</m:t>
                        </m:r>
                        <m:r>
                          <a:rPr lang="el-GR">
                            <a:solidFill>
                              <a:schemeClr val="accent6">
                                <a:lumMod val="50000"/>
                              </a:schemeClr>
                            </a:solidFill>
                            <a:latin typeface="Cambria Math" panose="02040503050406030204" pitchFamily="18" charset="0"/>
                          </a:rPr>
                          <m:t> </m:t>
                        </m:r>
                        <m:r>
                          <m:rPr>
                            <m:sty m:val="p"/>
                          </m:rPr>
                          <a:rPr lang="el-GR">
                            <a:solidFill>
                              <a:schemeClr val="accent6">
                                <a:lumMod val="50000"/>
                              </a:schemeClr>
                            </a:solidFill>
                            <a:latin typeface="Cambria Math" panose="02040503050406030204" pitchFamily="18" charset="0"/>
                          </a:rPr>
                          <m:t>Ροήn</m:t>
                        </m:r>
                      </m:num>
                      <m:den>
                        <m:d>
                          <m:dPr>
                            <m:ctrlPr>
                              <a:rPr lang="en-US" i="1">
                                <a:solidFill>
                                  <a:schemeClr val="accent6">
                                    <a:lumMod val="50000"/>
                                  </a:schemeClr>
                                </a:solidFill>
                                <a:latin typeface="Cambria Math" panose="02040503050406030204" pitchFamily="18" charset="0"/>
                              </a:rPr>
                            </m:ctrlPr>
                          </m:dPr>
                          <m:e>
                            <m:r>
                              <a:rPr lang="en-US" i="0">
                                <a:solidFill>
                                  <a:schemeClr val="accent6">
                                    <a:lumMod val="50000"/>
                                  </a:schemeClr>
                                </a:solidFill>
                                <a:latin typeface="Cambria Math" panose="02040503050406030204" pitchFamily="18" charset="0"/>
                              </a:rPr>
                              <m:t>1+</m:t>
                            </m:r>
                            <m:r>
                              <m:rPr>
                                <m:sty m:val="p"/>
                              </m:rPr>
                              <a:rPr lang="en-US" i="0">
                                <a:solidFill>
                                  <a:schemeClr val="accent6">
                                    <a:lumMod val="50000"/>
                                  </a:schemeClr>
                                </a:solidFill>
                                <a:latin typeface="Cambria Math" panose="02040503050406030204" pitchFamily="18" charset="0"/>
                              </a:rPr>
                              <m:t>r</m:t>
                            </m:r>
                          </m:e>
                        </m:d>
                        <m:r>
                          <m:rPr>
                            <m:sty m:val="p"/>
                          </m:rPr>
                          <a:rPr lang="en-US" b="0" i="0" baseline="30000" smtClean="0">
                            <a:solidFill>
                              <a:schemeClr val="accent6">
                                <a:lumMod val="50000"/>
                              </a:schemeClr>
                            </a:solidFill>
                            <a:latin typeface="Cambria Math" panose="02040503050406030204" pitchFamily="18" charset="0"/>
                          </a:rPr>
                          <m:t>n</m:t>
                        </m:r>
                      </m:den>
                    </m:f>
                  </m:oMath>
                </a14:m>
                <a:endParaRPr lang="en-US" dirty="0" smtClean="0">
                  <a:solidFill>
                    <a:schemeClr val="accent6">
                      <a:lumMod val="50000"/>
                    </a:schemeClr>
                  </a:solidFill>
                </a:endParaRPr>
              </a:p>
              <a:p>
                <a:pPr algn="just">
                  <a:lnSpc>
                    <a:spcPct val="150000"/>
                  </a:lnSpc>
                </a:pPr>
                <a:r>
                  <a:rPr lang="el-GR" dirty="0" smtClean="0">
                    <a:solidFill>
                      <a:srgbClr val="385723"/>
                    </a:solidFill>
                  </a:rPr>
                  <a:t>Φέρνουμε </a:t>
                </a:r>
                <a:r>
                  <a:rPr lang="el-GR" dirty="0">
                    <a:solidFill>
                      <a:srgbClr val="385723"/>
                    </a:solidFill>
                  </a:rPr>
                  <a:t>σε παρούσες αξίες τις καθαρές </a:t>
                </a:r>
                <a:r>
                  <a:rPr lang="el-GR" dirty="0" smtClean="0">
                    <a:solidFill>
                      <a:srgbClr val="385723"/>
                    </a:solidFill>
                  </a:rPr>
                  <a:t>ταμειακές </a:t>
                </a:r>
                <a:r>
                  <a:rPr lang="el-GR" dirty="0">
                    <a:solidFill>
                      <a:srgbClr val="385723"/>
                    </a:solidFill>
                  </a:rPr>
                  <a:t>ροές (έσοδα</a:t>
                </a:r>
                <a:r>
                  <a:rPr lang="en-US" dirty="0">
                    <a:solidFill>
                      <a:srgbClr val="385723"/>
                    </a:solidFill>
                  </a:rPr>
                  <a:t> </a:t>
                </a:r>
                <a:r>
                  <a:rPr lang="el-GR" dirty="0">
                    <a:solidFill>
                      <a:srgbClr val="385723"/>
                    </a:solidFill>
                  </a:rPr>
                  <a:t>– </a:t>
                </a:r>
                <a:r>
                  <a:rPr lang="el-GR" dirty="0" smtClean="0">
                    <a:solidFill>
                      <a:srgbClr val="385723"/>
                    </a:solidFill>
                  </a:rPr>
                  <a:t>δαπάνες) </a:t>
                </a:r>
                <a:r>
                  <a:rPr lang="el-GR" dirty="0">
                    <a:solidFill>
                      <a:srgbClr val="385723"/>
                    </a:solidFill>
                  </a:rPr>
                  <a:t>και τα συγκρίνουμε με το αρχικό κόστος επένδυσης.</a:t>
                </a:r>
              </a:p>
              <a:p>
                <a:pPr algn="just">
                  <a:lnSpc>
                    <a:spcPct val="150000"/>
                  </a:lnSpc>
                </a:pPr>
                <a:r>
                  <a:rPr lang="el-GR" dirty="0">
                    <a:solidFill>
                      <a:srgbClr val="385723"/>
                    </a:solidFill>
                  </a:rPr>
                  <a:t>Εάν τα οφέλη σε παρούσες αξίες είναι μεγαλύτερα από τα κόστη σε παρούσες αξίες, τότε προκρίνεται το έργο που μελετάται. </a:t>
                </a:r>
              </a:p>
            </p:txBody>
          </p:sp>
        </mc:Choice>
        <mc:Fallback xmlns="">
          <p:sp>
            <p:nvSpPr>
              <p:cNvPr id="29699" name="Rectangle 3"/>
              <p:cNvSpPr>
                <a:spLocks noGrp="1" noRot="1" noChangeAspect="1" noMove="1" noResize="1" noEditPoints="1" noAdjustHandles="1" noChangeArrowheads="1" noChangeShapeType="1" noTextEdit="1"/>
              </p:cNvSpPr>
              <p:nvPr>
                <p:ph type="body" idx="4294967295"/>
              </p:nvPr>
            </p:nvSpPr>
            <p:spPr>
              <a:xfrm>
                <a:off x="865188" y="1172093"/>
                <a:ext cx="10515600" cy="5370023"/>
              </a:xfrm>
              <a:blipFill>
                <a:blip r:embed="rId2"/>
                <a:stretch>
                  <a:fillRect l="-1043" r="-1159"/>
                </a:stretch>
              </a:blipFill>
            </p:spPr>
            <p:txBody>
              <a:bodyPr/>
              <a:lstStyle/>
              <a:p>
                <a:r>
                  <a:rPr lang="el-GR">
                    <a:noFill/>
                  </a:rPr>
                  <a:t> </a:t>
                </a:r>
              </a:p>
            </p:txBody>
          </p:sp>
        </mc:Fallback>
      </mc:AlternateContent>
    </p:spTree>
    <p:extLst>
      <p:ext uri="{BB962C8B-B14F-4D97-AF65-F5344CB8AC3E}">
        <p14:creationId xmlns:p14="http://schemas.microsoft.com/office/powerpoint/2010/main" val="155734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396537"/>
          </a:xfrm>
        </p:spPr>
        <p:txBody>
          <a:bodyPr/>
          <a:lstStyle/>
          <a:p>
            <a:pPr algn="ctr"/>
            <a:r>
              <a:rPr lang="el-GR" sz="3600" dirty="0">
                <a:solidFill>
                  <a:schemeClr val="accent6">
                    <a:lumMod val="50000"/>
                  </a:schemeClr>
                </a:solidFill>
                <a:effectLst>
                  <a:outerShdw blurRad="38100" dist="38100" dir="2700000" algn="tl">
                    <a:srgbClr val="000000">
                      <a:alpha val="43137"/>
                    </a:srgbClr>
                  </a:outerShdw>
                </a:effectLst>
              </a:rPr>
              <a:t>Εσωτερικός </a:t>
            </a:r>
            <a:r>
              <a:rPr lang="el-GR" sz="3600" dirty="0" smtClean="0">
                <a:solidFill>
                  <a:schemeClr val="accent6">
                    <a:lumMod val="50000"/>
                  </a:schemeClr>
                </a:solidFill>
                <a:effectLst>
                  <a:outerShdw blurRad="38100" dist="38100" dir="2700000" algn="tl">
                    <a:srgbClr val="000000">
                      <a:alpha val="43137"/>
                    </a:srgbClr>
                  </a:outerShdw>
                </a:effectLst>
              </a:rPr>
              <a:t>Βαθμός (ή Συντελεστής) Απόδοσης (Ε.Β.Α.)</a:t>
            </a:r>
            <a:br>
              <a:rPr lang="el-GR" sz="3600" dirty="0" smtClean="0">
                <a:solidFill>
                  <a:schemeClr val="accent6">
                    <a:lumMod val="50000"/>
                  </a:schemeClr>
                </a:solidFill>
                <a:effectLst>
                  <a:outerShdw blurRad="38100" dist="38100" dir="2700000" algn="tl">
                    <a:srgbClr val="000000">
                      <a:alpha val="43137"/>
                    </a:srgbClr>
                  </a:outerShdw>
                </a:effectLst>
              </a:rPr>
            </a:br>
            <a:r>
              <a:rPr lang="en-US" sz="3600" dirty="0" smtClean="0">
                <a:solidFill>
                  <a:schemeClr val="accent6">
                    <a:lumMod val="50000"/>
                  </a:schemeClr>
                </a:solidFill>
                <a:effectLst>
                  <a:outerShdw blurRad="38100" dist="38100" dir="2700000" algn="tl">
                    <a:srgbClr val="000000">
                      <a:alpha val="43137"/>
                    </a:srgbClr>
                  </a:outerShdw>
                </a:effectLst>
              </a:rPr>
              <a:t>Internal </a:t>
            </a:r>
            <a:r>
              <a:rPr lang="en-US" sz="3600" dirty="0">
                <a:solidFill>
                  <a:schemeClr val="accent6">
                    <a:lumMod val="50000"/>
                  </a:schemeClr>
                </a:solidFill>
                <a:effectLst>
                  <a:outerShdw blurRad="38100" dist="38100" dir="2700000" algn="tl">
                    <a:srgbClr val="000000">
                      <a:alpha val="43137"/>
                    </a:srgbClr>
                  </a:outerShdw>
                </a:effectLst>
              </a:rPr>
              <a:t>Rate of Return (IRR</a:t>
            </a:r>
            <a:r>
              <a:rPr lang="en-US" sz="3600" dirty="0" smtClean="0">
                <a:solidFill>
                  <a:schemeClr val="accent6">
                    <a:lumMod val="50000"/>
                  </a:schemeClr>
                </a:solidFill>
                <a:effectLst>
                  <a:outerShdw blurRad="38100" dist="38100" dir="2700000" algn="tl">
                    <a:srgbClr val="000000">
                      <a:alpha val="43137"/>
                    </a:srgbClr>
                  </a:outerShdw>
                </a:effectLst>
              </a:rPr>
              <a:t>)</a:t>
            </a:r>
            <a:endParaRPr lang="el-GR" sz="3600"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pPr marL="0" indent="0" algn="ctr">
                  <a:lnSpc>
                    <a:spcPct val="150000"/>
                  </a:lnSpc>
                  <a:buNone/>
                </a:pPr>
                <a14:m>
                  <m:oMath xmlns:m="http://schemas.openxmlformats.org/officeDocument/2006/math">
                    <m:r>
                      <m:rPr>
                        <m:nor/>
                      </m:rPr>
                      <a:rPr lang="el-GR" dirty="0">
                        <a:solidFill>
                          <a:schemeClr val="accent6">
                            <a:lumMod val="50000"/>
                          </a:schemeClr>
                        </a:solidFill>
                      </a:rPr>
                      <m:t>ΕΒΑ</m:t>
                    </m:r>
                    <m:r>
                      <m:rPr>
                        <m:nor/>
                      </m:rPr>
                      <a:rPr lang="el-GR" dirty="0">
                        <a:solidFill>
                          <a:schemeClr val="accent6">
                            <a:lumMod val="50000"/>
                          </a:schemeClr>
                        </a:solidFill>
                      </a:rPr>
                      <m:t> </m:t>
                    </m:r>
                    <m:r>
                      <m:rPr>
                        <m:nor/>
                      </m:rPr>
                      <a:rPr lang="el-GR" dirty="0">
                        <a:solidFill>
                          <a:schemeClr val="accent6">
                            <a:lumMod val="50000"/>
                          </a:schemeClr>
                        </a:solidFill>
                      </a:rPr>
                      <m:t>ή</m:t>
                    </m:r>
                    <m:r>
                      <m:rPr>
                        <m:nor/>
                      </m:rPr>
                      <a:rPr lang="el-GR" dirty="0">
                        <a:solidFill>
                          <a:schemeClr val="accent6">
                            <a:lumMod val="50000"/>
                          </a:schemeClr>
                        </a:solidFill>
                      </a:rPr>
                      <m:t> </m:t>
                    </m:r>
                    <m:r>
                      <m:rPr>
                        <m:nor/>
                      </m:rPr>
                      <a:rPr lang="en-US" dirty="0">
                        <a:solidFill>
                          <a:schemeClr val="accent6">
                            <a:lumMod val="50000"/>
                          </a:schemeClr>
                        </a:solidFill>
                      </a:rPr>
                      <m:t>IRR</m:t>
                    </m:r>
                    <m:r>
                      <m:rPr>
                        <m:nor/>
                      </m:rPr>
                      <a:rPr lang="en-US" dirty="0">
                        <a:solidFill>
                          <a:schemeClr val="accent6">
                            <a:lumMod val="50000"/>
                          </a:schemeClr>
                        </a:solidFill>
                      </a:rPr>
                      <m:t>  </m:t>
                    </m:r>
                    <m:nary>
                      <m:naryPr>
                        <m:chr m:val="∑"/>
                        <m:ctrlPr>
                          <a:rPr lang="en-US" i="1">
                            <a:solidFill>
                              <a:schemeClr val="accent6">
                                <a:lumMod val="50000"/>
                              </a:schemeClr>
                            </a:solidFill>
                            <a:latin typeface="Cambria Math" panose="02040503050406030204" pitchFamily="18" charset="0"/>
                          </a:rPr>
                        </m:ctrlPr>
                      </m:naryPr>
                      <m:sub>
                        <m:r>
                          <m:rPr>
                            <m:sty m:val="p"/>
                            <m:brk m:alnAt="23"/>
                          </m:rPr>
                          <a:rPr lang="en-US" i="0">
                            <a:solidFill>
                              <a:schemeClr val="accent6">
                                <a:lumMod val="50000"/>
                              </a:schemeClr>
                            </a:solidFill>
                            <a:latin typeface="Cambria Math" panose="02040503050406030204" pitchFamily="18" charset="0"/>
                          </a:rPr>
                          <m:t>t</m:t>
                        </m:r>
                        <m:r>
                          <a:rPr lang="en-US" i="0">
                            <a:solidFill>
                              <a:schemeClr val="accent6">
                                <a:lumMod val="50000"/>
                              </a:schemeClr>
                            </a:solidFill>
                            <a:latin typeface="Cambria Math" panose="02040503050406030204" pitchFamily="18" charset="0"/>
                          </a:rPr>
                          <m:t>=0</m:t>
                        </m:r>
                      </m:sub>
                      <m:sup>
                        <m:r>
                          <m:rPr>
                            <m:sty m:val="p"/>
                          </m:rPr>
                          <a:rPr lang="en-US" i="0">
                            <a:solidFill>
                              <a:schemeClr val="accent6">
                                <a:lumMod val="50000"/>
                              </a:schemeClr>
                            </a:solidFill>
                            <a:latin typeface="Cambria Math" panose="02040503050406030204" pitchFamily="18" charset="0"/>
                          </a:rPr>
                          <m:t>n</m:t>
                        </m:r>
                      </m:sup>
                      <m:e>
                        <m:f>
                          <m:fPr>
                            <m:ctrlPr>
                              <a:rPr lang="en-US"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Ταμειακή</m:t>
                            </m:r>
                            <m:r>
                              <a:rPr lang="el-GR">
                                <a:solidFill>
                                  <a:schemeClr val="accent6">
                                    <a:lumMod val="50000"/>
                                  </a:schemeClr>
                                </a:solidFill>
                                <a:latin typeface="Cambria Math" panose="02040503050406030204" pitchFamily="18" charset="0"/>
                              </a:rPr>
                              <m:t> </m:t>
                            </m:r>
                            <m:r>
                              <m:rPr>
                                <m:sty m:val="p"/>
                              </m:rPr>
                              <a:rPr lang="el-GR">
                                <a:solidFill>
                                  <a:schemeClr val="accent6">
                                    <a:lumMod val="50000"/>
                                  </a:schemeClr>
                                </a:solidFill>
                                <a:latin typeface="Cambria Math" panose="02040503050406030204" pitchFamily="18" charset="0"/>
                              </a:rPr>
                              <m:t>Ροήt</m:t>
                            </m:r>
                          </m:num>
                          <m:den>
                            <m:d>
                              <m:dPr>
                                <m:ctrlPr>
                                  <a:rPr lang="en-US" i="1">
                                    <a:solidFill>
                                      <a:schemeClr val="accent6">
                                        <a:lumMod val="50000"/>
                                      </a:schemeClr>
                                    </a:solidFill>
                                    <a:latin typeface="Cambria Math" panose="02040503050406030204" pitchFamily="18" charset="0"/>
                                  </a:rPr>
                                </m:ctrlPr>
                              </m:dPr>
                              <m:e>
                                <m:r>
                                  <a:rPr lang="en-US" i="1">
                                    <a:solidFill>
                                      <a:schemeClr val="accent6">
                                        <a:lumMod val="50000"/>
                                      </a:schemeClr>
                                    </a:solidFill>
                                    <a:latin typeface="Cambria Math" panose="02040503050406030204" pitchFamily="18" charset="0"/>
                                  </a:rPr>
                                  <m:t>1+</m:t>
                                </m:r>
                                <m:r>
                                  <m:rPr>
                                    <m:sty m:val="p"/>
                                  </m:rPr>
                                  <a:rPr lang="en-US" i="0">
                                    <a:solidFill>
                                      <a:schemeClr val="accent6">
                                        <a:lumMod val="50000"/>
                                      </a:schemeClr>
                                    </a:solidFill>
                                    <a:latin typeface="Cambria Math" panose="02040503050406030204" pitchFamily="18" charset="0"/>
                                  </a:rPr>
                                  <m:t>IRR</m:t>
                                </m:r>
                              </m:e>
                            </m:d>
                            <m:r>
                              <m:rPr>
                                <m:sty m:val="p"/>
                              </m:rPr>
                              <a:rPr lang="en-US" i="0" baseline="30000">
                                <a:solidFill>
                                  <a:schemeClr val="accent6">
                                    <a:lumMod val="50000"/>
                                  </a:schemeClr>
                                </a:solidFill>
                                <a:latin typeface="Cambria Math" panose="02040503050406030204" pitchFamily="18" charset="0"/>
                              </a:rPr>
                              <m:t>t</m:t>
                            </m:r>
                          </m:den>
                        </m:f>
                      </m:e>
                    </m:nary>
                    <m:r>
                      <m:rPr>
                        <m:nor/>
                      </m:rPr>
                      <a:rPr lang="en-US" dirty="0">
                        <a:solidFill>
                          <a:schemeClr val="accent6">
                            <a:lumMod val="50000"/>
                          </a:schemeClr>
                        </a:solidFill>
                      </a:rPr>
                      <m:t> =</m:t>
                    </m:r>
                  </m:oMath>
                </a14:m>
                <a:r>
                  <a:rPr lang="en-US" dirty="0">
                    <a:solidFill>
                      <a:schemeClr val="accent6">
                        <a:lumMod val="50000"/>
                      </a:schemeClr>
                    </a:solidFill>
                  </a:rPr>
                  <a:t> 0</a:t>
                </a:r>
                <a:endParaRPr lang="el-GR" dirty="0">
                  <a:solidFill>
                    <a:schemeClr val="accent6">
                      <a:lumMod val="50000"/>
                    </a:schemeClr>
                  </a:solidFill>
                </a:endParaRPr>
              </a:p>
              <a:p>
                <a:pPr marL="0" indent="0" algn="just">
                  <a:lnSpc>
                    <a:spcPct val="150000"/>
                  </a:lnSpc>
                  <a:buNone/>
                </a:pPr>
                <a:endParaRPr lang="en-US" dirty="0">
                  <a:solidFill>
                    <a:schemeClr val="accent6">
                      <a:lumMod val="50000"/>
                    </a:schemeClr>
                  </a:solidFill>
                </a:endParaRPr>
              </a:p>
              <a:p>
                <a:pPr marL="0" indent="0" algn="just">
                  <a:lnSpc>
                    <a:spcPct val="150000"/>
                  </a:lnSpc>
                  <a:buNone/>
                </a:pPr>
                <a:r>
                  <a:rPr lang="el-GR" dirty="0">
                    <a:solidFill>
                      <a:srgbClr val="385723"/>
                    </a:solidFill>
                  </a:rPr>
                  <a:t>Ο IRR αποτελεί </a:t>
                </a:r>
                <a:r>
                  <a:rPr lang="el-GR" b="1" dirty="0">
                    <a:solidFill>
                      <a:srgbClr val="385723"/>
                    </a:solidFill>
                  </a:rPr>
                  <a:t>το μεγαλύτερο </a:t>
                </a:r>
                <a:r>
                  <a:rPr lang="el-GR" dirty="0">
                    <a:solidFill>
                      <a:srgbClr val="385723"/>
                    </a:solidFill>
                  </a:rPr>
                  <a:t>δυνατό επιτόκιο με το οποίο θα μπορούσε ο επενδυτής να δανειστεί όλα τα κεφάλαια που αφιερώνονται στην επένδυση και να μην έχει ζημία.</a:t>
                </a:r>
              </a:p>
              <a:p>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a:blip r:embed="rId2"/>
                <a:stretch>
                  <a:fillRect l="-1217" r="-1159"/>
                </a:stretch>
              </a:blipFill>
            </p:spPr>
            <p:txBody>
              <a:bodyPr/>
              <a:lstStyle/>
              <a:p>
                <a:r>
                  <a:rPr lang="el-GR">
                    <a:noFill/>
                  </a:rPr>
                  <a:t> </a:t>
                </a:r>
              </a:p>
            </p:txBody>
          </p:sp>
        </mc:Fallback>
      </mc:AlternateContent>
    </p:spTree>
    <p:extLst>
      <p:ext uri="{BB962C8B-B14F-4D97-AF65-F5344CB8AC3E}">
        <p14:creationId xmlns:p14="http://schemas.microsoft.com/office/powerpoint/2010/main" val="2930878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a:xfrm>
            <a:off x="838200" y="66502"/>
            <a:ext cx="10515600" cy="1404851"/>
          </a:xfrm>
        </p:spPr>
        <p:txBody>
          <a:bodyPr/>
          <a:lstStyle/>
          <a:p>
            <a:pPr algn="ctr"/>
            <a:r>
              <a:rPr lang="el-GR" sz="3600" dirty="0" smtClean="0">
                <a:solidFill>
                  <a:srgbClr val="385723"/>
                </a:solidFill>
                <a:effectLst>
                  <a:outerShdw blurRad="38100" dist="38100" dir="2700000" algn="tl">
                    <a:srgbClr val="000000">
                      <a:alpha val="43137"/>
                    </a:srgbClr>
                  </a:outerShdw>
                </a:effectLst>
              </a:rPr>
              <a:t>Καθαρή </a:t>
            </a:r>
            <a:r>
              <a:rPr lang="el-GR" sz="3600" dirty="0">
                <a:solidFill>
                  <a:srgbClr val="385723"/>
                </a:solidFill>
                <a:effectLst>
                  <a:outerShdw blurRad="38100" dist="38100" dir="2700000" algn="tl">
                    <a:srgbClr val="000000">
                      <a:alpha val="43137"/>
                    </a:srgbClr>
                  </a:outerShdw>
                </a:effectLst>
              </a:rPr>
              <a:t>Παρούσας </a:t>
            </a:r>
            <a:r>
              <a:rPr lang="el-GR" sz="3600" dirty="0" smtClean="0">
                <a:solidFill>
                  <a:srgbClr val="385723"/>
                </a:solidFill>
                <a:effectLst>
                  <a:outerShdw blurRad="38100" dist="38100" dir="2700000" algn="tl">
                    <a:srgbClr val="000000">
                      <a:alpha val="43137"/>
                    </a:srgbClr>
                  </a:outerShdw>
                </a:effectLst>
              </a:rPr>
              <a:t>Αξία </a:t>
            </a:r>
            <a:r>
              <a:rPr lang="el-GR" sz="3600" dirty="0">
                <a:solidFill>
                  <a:srgbClr val="385723"/>
                </a:solidFill>
                <a:effectLst>
                  <a:outerShdw blurRad="38100" dist="38100" dir="2700000" algn="tl">
                    <a:srgbClr val="000000">
                      <a:alpha val="43137"/>
                    </a:srgbClr>
                  </a:outerShdw>
                </a:effectLst>
              </a:rPr>
              <a:t>(NPV) </a:t>
            </a:r>
            <a:r>
              <a:rPr lang="en-US" sz="3600" dirty="0" smtClean="0">
                <a:solidFill>
                  <a:srgbClr val="385723"/>
                </a:solidFill>
                <a:effectLst>
                  <a:outerShdw blurRad="38100" dist="38100" dir="2700000" algn="tl">
                    <a:srgbClr val="000000">
                      <a:alpha val="43137"/>
                    </a:srgbClr>
                  </a:outerShdw>
                </a:effectLst>
              </a:rPr>
              <a:t/>
            </a:r>
            <a:br>
              <a:rPr lang="en-US" sz="3600" dirty="0" smtClean="0">
                <a:solidFill>
                  <a:srgbClr val="385723"/>
                </a:solidFill>
                <a:effectLst>
                  <a:outerShdw blurRad="38100" dist="38100" dir="2700000" algn="tl">
                    <a:srgbClr val="000000">
                      <a:alpha val="43137"/>
                    </a:srgbClr>
                  </a:outerShdw>
                </a:effectLst>
              </a:rPr>
            </a:br>
            <a:r>
              <a:rPr lang="en-US" sz="3600" i="1" dirty="0" smtClean="0">
                <a:solidFill>
                  <a:srgbClr val="385723"/>
                </a:solidFill>
                <a:effectLst>
                  <a:outerShdw blurRad="38100" dist="38100" dir="2700000" algn="tl">
                    <a:srgbClr val="000000">
                      <a:alpha val="43137"/>
                    </a:srgbClr>
                  </a:outerShdw>
                </a:effectLst>
              </a:rPr>
              <a:t>vs</a:t>
            </a:r>
            <a:r>
              <a:rPr lang="el-GR" sz="3600" dirty="0" smtClean="0">
                <a:solidFill>
                  <a:srgbClr val="385723"/>
                </a:solidFill>
                <a:effectLst>
                  <a:outerShdw blurRad="38100" dist="38100" dir="2700000" algn="tl">
                    <a:srgbClr val="000000">
                      <a:alpha val="43137"/>
                    </a:srgbClr>
                  </a:outerShdw>
                </a:effectLst>
              </a:rPr>
              <a:t> </a:t>
            </a:r>
            <a:r>
              <a:rPr lang="en-US" sz="3600" dirty="0" smtClean="0">
                <a:solidFill>
                  <a:srgbClr val="385723"/>
                </a:solidFill>
                <a:effectLst>
                  <a:outerShdw blurRad="38100" dist="38100" dir="2700000" algn="tl">
                    <a:srgbClr val="000000">
                      <a:alpha val="43137"/>
                    </a:srgbClr>
                  </a:outerShdw>
                </a:effectLst>
              </a:rPr>
              <a:t/>
            </a:r>
            <a:br>
              <a:rPr lang="en-US" sz="3600" dirty="0" smtClean="0">
                <a:solidFill>
                  <a:srgbClr val="385723"/>
                </a:solidFill>
                <a:effectLst>
                  <a:outerShdw blurRad="38100" dist="38100" dir="2700000" algn="tl">
                    <a:srgbClr val="000000">
                      <a:alpha val="43137"/>
                    </a:srgbClr>
                  </a:outerShdw>
                </a:effectLst>
              </a:rPr>
            </a:br>
            <a:r>
              <a:rPr lang="el-GR" sz="3600" dirty="0" smtClean="0">
                <a:solidFill>
                  <a:srgbClr val="385723"/>
                </a:solidFill>
                <a:effectLst>
                  <a:outerShdw blurRad="38100" dist="38100" dir="2700000" algn="tl">
                    <a:srgbClr val="000000">
                      <a:alpha val="43137"/>
                    </a:srgbClr>
                  </a:outerShdw>
                </a:effectLst>
              </a:rPr>
              <a:t>Εσωτερικού </a:t>
            </a:r>
            <a:r>
              <a:rPr lang="el-GR" sz="3600" dirty="0">
                <a:solidFill>
                  <a:srgbClr val="385723"/>
                </a:solidFill>
                <a:effectLst>
                  <a:outerShdw blurRad="38100" dist="38100" dir="2700000" algn="tl">
                    <a:srgbClr val="000000">
                      <a:alpha val="43137"/>
                    </a:srgbClr>
                  </a:outerShdw>
                </a:effectLst>
              </a:rPr>
              <a:t>Βαθμού </a:t>
            </a:r>
            <a:r>
              <a:rPr lang="el-GR" sz="3600" dirty="0" smtClean="0">
                <a:solidFill>
                  <a:srgbClr val="385723"/>
                </a:solidFill>
                <a:effectLst>
                  <a:outerShdw blurRad="38100" dist="38100" dir="2700000" algn="tl">
                    <a:srgbClr val="000000">
                      <a:alpha val="43137"/>
                    </a:srgbClr>
                  </a:outerShdw>
                </a:effectLst>
              </a:rPr>
              <a:t>Απόδοσης 1</a:t>
            </a:r>
          </a:p>
        </p:txBody>
      </p:sp>
      <p:sp>
        <p:nvSpPr>
          <p:cNvPr id="20482" name="Rectangle 3"/>
          <p:cNvSpPr>
            <a:spLocks noGrp="1"/>
          </p:cNvSpPr>
          <p:nvPr>
            <p:ph type="body" idx="1"/>
          </p:nvPr>
        </p:nvSpPr>
        <p:spPr>
          <a:xfrm>
            <a:off x="838200" y="1749512"/>
            <a:ext cx="10515600" cy="4425546"/>
          </a:xfrm>
        </p:spPr>
        <p:txBody>
          <a:bodyPr/>
          <a:lstStyle/>
          <a:p>
            <a:pPr marL="0" indent="0" algn="just">
              <a:lnSpc>
                <a:spcPct val="150000"/>
              </a:lnSpc>
              <a:buNone/>
            </a:pPr>
            <a:r>
              <a:rPr lang="el-GR" dirty="0" smtClean="0">
                <a:solidFill>
                  <a:srgbClr val="385723"/>
                </a:solidFill>
              </a:rPr>
              <a:t>Τα κριτήρια της Καθαρής Παρούσας Αξίας (NPV) και του Εσωτερικού Βαθμού Απόδοσης (ΕΒΑ ή IRR), έχουν πολλές ομοιότητες αφού υπολογίζουν την οικονομικότητα των επενδυτικών σχεδίων με τον ίδιο μαθηματικό τύπο. Και τα δύο λαμβάνουν υπόψη τη διαχρονική αξία του χρήματος, αλλά το πρώτο εκφράζεται σε απόλυτες τιμές (ευρώ), ενώ το δεύτερο σε ποσοστό “εσωτερικής” επιστροφής στο κεφάλαιο της επένδυσης.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9325" y="0"/>
            <a:ext cx="11230494" cy="1590935"/>
          </a:xfrm>
        </p:spPr>
        <p:txBody>
          <a:bodyPr/>
          <a:lstStyle/>
          <a:p>
            <a:pPr algn="ctr"/>
            <a:r>
              <a:rPr lang="el-GR" sz="3600" dirty="0">
                <a:solidFill>
                  <a:srgbClr val="385723"/>
                </a:solidFill>
                <a:effectLst>
                  <a:outerShdw blurRad="38100" dist="38100" dir="2700000" algn="tl">
                    <a:srgbClr val="000000">
                      <a:alpha val="43137"/>
                    </a:srgbClr>
                  </a:outerShdw>
                </a:effectLst>
              </a:rPr>
              <a:t>Καθαρή Παρούσας Αξία (NPV) </a:t>
            </a:r>
            <a:r>
              <a:rPr lang="en-US" sz="3600" dirty="0">
                <a:solidFill>
                  <a:srgbClr val="385723"/>
                </a:solidFill>
                <a:effectLst>
                  <a:outerShdw blurRad="38100" dist="38100" dir="2700000" algn="tl">
                    <a:srgbClr val="000000">
                      <a:alpha val="43137"/>
                    </a:srgbClr>
                  </a:outerShdw>
                </a:effectLst>
              </a:rPr>
              <a:t/>
            </a:r>
            <a:br>
              <a:rPr lang="en-US" sz="3600" dirty="0">
                <a:solidFill>
                  <a:srgbClr val="385723"/>
                </a:solidFill>
                <a:effectLst>
                  <a:outerShdw blurRad="38100" dist="38100" dir="2700000" algn="tl">
                    <a:srgbClr val="000000">
                      <a:alpha val="43137"/>
                    </a:srgbClr>
                  </a:outerShdw>
                </a:effectLst>
              </a:rPr>
            </a:br>
            <a:r>
              <a:rPr lang="en-US" sz="3600" i="1" dirty="0">
                <a:solidFill>
                  <a:srgbClr val="385723"/>
                </a:solidFill>
                <a:effectLst>
                  <a:outerShdw blurRad="38100" dist="38100" dir="2700000" algn="tl">
                    <a:srgbClr val="000000">
                      <a:alpha val="43137"/>
                    </a:srgbClr>
                  </a:outerShdw>
                </a:effectLst>
              </a:rPr>
              <a:t>vs</a:t>
            </a:r>
            <a:r>
              <a:rPr lang="el-GR" sz="3600" dirty="0">
                <a:solidFill>
                  <a:srgbClr val="385723"/>
                </a:solidFill>
                <a:effectLst>
                  <a:outerShdw blurRad="38100" dist="38100" dir="2700000" algn="tl">
                    <a:srgbClr val="000000">
                      <a:alpha val="43137"/>
                    </a:srgbClr>
                  </a:outerShdw>
                </a:effectLst>
              </a:rPr>
              <a:t> </a:t>
            </a:r>
            <a:r>
              <a:rPr lang="en-US" sz="3600" dirty="0">
                <a:solidFill>
                  <a:srgbClr val="385723"/>
                </a:solidFill>
                <a:effectLst>
                  <a:outerShdw blurRad="38100" dist="38100" dir="2700000" algn="tl">
                    <a:srgbClr val="000000">
                      <a:alpha val="43137"/>
                    </a:srgbClr>
                  </a:outerShdw>
                </a:effectLst>
              </a:rPr>
              <a:t/>
            </a:r>
            <a:br>
              <a:rPr lang="en-US" sz="3600" dirty="0">
                <a:solidFill>
                  <a:srgbClr val="385723"/>
                </a:solidFill>
                <a:effectLst>
                  <a:outerShdw blurRad="38100" dist="38100" dir="2700000" algn="tl">
                    <a:srgbClr val="000000">
                      <a:alpha val="43137"/>
                    </a:srgbClr>
                  </a:outerShdw>
                </a:effectLst>
              </a:rPr>
            </a:br>
            <a:r>
              <a:rPr lang="el-GR" sz="3600" dirty="0">
                <a:solidFill>
                  <a:srgbClr val="385723"/>
                </a:solidFill>
                <a:effectLst>
                  <a:outerShdw blurRad="38100" dist="38100" dir="2700000" algn="tl">
                    <a:srgbClr val="000000">
                      <a:alpha val="43137"/>
                    </a:srgbClr>
                  </a:outerShdw>
                </a:effectLst>
              </a:rPr>
              <a:t>Εσωτερικού Βαθμού Απόδοσης </a:t>
            </a:r>
            <a:r>
              <a:rPr lang="el-GR" sz="3600" dirty="0" smtClean="0">
                <a:solidFill>
                  <a:srgbClr val="385723"/>
                </a:solidFill>
                <a:effectLst>
                  <a:outerShdw blurRad="38100" dist="38100" dir="2700000" algn="tl">
                    <a:srgbClr val="000000">
                      <a:alpha val="43137"/>
                    </a:srgbClr>
                  </a:outerShdw>
                </a:effectLst>
              </a:rPr>
              <a:t>2</a:t>
            </a:r>
            <a:endParaRPr lang="el-GR" sz="36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766607088"/>
              </p:ext>
            </p:extLst>
          </p:nvPr>
        </p:nvGraphicFramePr>
        <p:xfrm>
          <a:off x="145279" y="1486579"/>
          <a:ext cx="11861561" cy="5352914"/>
        </p:xfrm>
        <a:graphic>
          <a:graphicData uri="http://schemas.openxmlformats.org/drawingml/2006/table">
            <a:tbl>
              <a:tblPr>
                <a:tableStyleId>{5C22544A-7EE6-4342-B048-85BDC9FD1C3A}</a:tableStyleId>
              </a:tblPr>
              <a:tblGrid>
                <a:gridCol w="849142">
                  <a:extLst>
                    <a:ext uri="{9D8B030D-6E8A-4147-A177-3AD203B41FA5}">
                      <a16:colId xmlns:a16="http://schemas.microsoft.com/office/drawing/2014/main" val="3227364800"/>
                    </a:ext>
                  </a:extLst>
                </a:gridCol>
                <a:gridCol w="2936644">
                  <a:extLst>
                    <a:ext uri="{9D8B030D-6E8A-4147-A177-3AD203B41FA5}">
                      <a16:colId xmlns:a16="http://schemas.microsoft.com/office/drawing/2014/main" val="345177526"/>
                    </a:ext>
                  </a:extLst>
                </a:gridCol>
                <a:gridCol w="3119215">
                  <a:extLst>
                    <a:ext uri="{9D8B030D-6E8A-4147-A177-3AD203B41FA5}">
                      <a16:colId xmlns:a16="http://schemas.microsoft.com/office/drawing/2014/main" val="2899235844"/>
                    </a:ext>
                  </a:extLst>
                </a:gridCol>
                <a:gridCol w="2891742">
                  <a:extLst>
                    <a:ext uri="{9D8B030D-6E8A-4147-A177-3AD203B41FA5}">
                      <a16:colId xmlns:a16="http://schemas.microsoft.com/office/drawing/2014/main" val="4104992226"/>
                    </a:ext>
                  </a:extLst>
                </a:gridCol>
                <a:gridCol w="2064818">
                  <a:extLst>
                    <a:ext uri="{9D8B030D-6E8A-4147-A177-3AD203B41FA5}">
                      <a16:colId xmlns:a16="http://schemas.microsoft.com/office/drawing/2014/main" val="1021453254"/>
                    </a:ext>
                  </a:extLst>
                </a:gridCol>
              </a:tblGrid>
              <a:tr h="524519">
                <a:tc>
                  <a:txBody>
                    <a:bodyPr/>
                    <a:lstStyle/>
                    <a:p>
                      <a:pPr>
                        <a:lnSpc>
                          <a:spcPct val="107000"/>
                        </a:lnSpc>
                        <a:spcAft>
                          <a:spcPts val="0"/>
                        </a:spcAft>
                      </a:pPr>
                      <a:r>
                        <a:rPr lang="el-GR" sz="1800" dirty="0">
                          <a:solidFill>
                            <a:srgbClr val="385723"/>
                          </a:solidFill>
                          <a:effectLst/>
                        </a:rPr>
                        <a:t>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algn="ctr">
                        <a:lnSpc>
                          <a:spcPct val="107000"/>
                        </a:lnSpc>
                        <a:spcAft>
                          <a:spcPts val="0"/>
                        </a:spcAft>
                      </a:pPr>
                      <a:r>
                        <a:rPr lang="el-GR" sz="1800" b="1" dirty="0">
                          <a:solidFill>
                            <a:srgbClr val="385723"/>
                          </a:solidFill>
                          <a:effectLst/>
                        </a:rPr>
                        <a:t>Πλεονεκτήματα</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tc>
                  <a:txBody>
                    <a:bodyPr/>
                    <a:lstStyle/>
                    <a:p>
                      <a:pPr algn="ctr">
                        <a:lnSpc>
                          <a:spcPct val="107000"/>
                        </a:lnSpc>
                        <a:spcAft>
                          <a:spcPts val="0"/>
                        </a:spcAft>
                      </a:pPr>
                      <a:r>
                        <a:rPr lang="el-GR" sz="1800" b="1" dirty="0">
                          <a:solidFill>
                            <a:srgbClr val="385723"/>
                          </a:solidFill>
                          <a:effectLst/>
                        </a:rPr>
                        <a:t>Μειονεκτήματα</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tc>
                  <a:txBody>
                    <a:bodyPr/>
                    <a:lstStyle/>
                    <a:p>
                      <a:pPr algn="ctr">
                        <a:lnSpc>
                          <a:spcPct val="107000"/>
                        </a:lnSpc>
                        <a:spcAft>
                          <a:spcPts val="0"/>
                        </a:spcAft>
                      </a:pPr>
                      <a:r>
                        <a:rPr lang="el-GR" sz="1800" b="1" dirty="0">
                          <a:solidFill>
                            <a:srgbClr val="385723"/>
                          </a:solidFill>
                          <a:effectLst/>
                        </a:rPr>
                        <a:t>Κριτήριο Επιλογής Ανεξάρτητων έργων</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tc>
                  <a:txBody>
                    <a:bodyPr/>
                    <a:lstStyle/>
                    <a:p>
                      <a:pPr algn="ctr">
                        <a:lnSpc>
                          <a:spcPct val="107000"/>
                        </a:lnSpc>
                        <a:spcAft>
                          <a:spcPts val="0"/>
                        </a:spcAft>
                      </a:pPr>
                      <a:r>
                        <a:rPr lang="el-GR" sz="1800" b="1" dirty="0">
                          <a:solidFill>
                            <a:srgbClr val="385723"/>
                          </a:solidFill>
                          <a:effectLst/>
                        </a:rPr>
                        <a:t>Αμοιβαία </a:t>
                      </a:r>
                      <a:r>
                        <a:rPr lang="el-GR" sz="1800" b="1" dirty="0" err="1">
                          <a:solidFill>
                            <a:srgbClr val="385723"/>
                          </a:solidFill>
                          <a:effectLst/>
                        </a:rPr>
                        <a:t>Αποκλειόμενα</a:t>
                      </a:r>
                      <a:r>
                        <a:rPr lang="el-GR" sz="1800" b="1" dirty="0">
                          <a:solidFill>
                            <a:srgbClr val="385723"/>
                          </a:solidFill>
                          <a:effectLst/>
                        </a:rPr>
                        <a:t> Έργα</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extLst>
                  <a:ext uri="{0D108BD9-81ED-4DB2-BD59-A6C34878D82A}">
                    <a16:rowId xmlns:a16="http://schemas.microsoft.com/office/drawing/2014/main" val="2324605182"/>
                  </a:ext>
                </a:extLst>
              </a:tr>
              <a:tr h="2124447">
                <a:tc>
                  <a:txBody>
                    <a:bodyPr/>
                    <a:lstStyle/>
                    <a:p>
                      <a:pPr algn="ctr">
                        <a:lnSpc>
                          <a:spcPct val="107000"/>
                        </a:lnSpc>
                        <a:spcAft>
                          <a:spcPts val="0"/>
                        </a:spcAft>
                      </a:pPr>
                      <a:r>
                        <a:rPr lang="el-GR" sz="1800" b="1" dirty="0">
                          <a:solidFill>
                            <a:srgbClr val="385723"/>
                          </a:solidFill>
                          <a:effectLst/>
                        </a:rPr>
                        <a:t>ΚΠΑ </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Λαμβάνει υπόψη του τη χρονική αξία του χρήματος.</a:t>
                      </a:r>
                    </a:p>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Ενδιαφέρεται για απόλυτες τιμές, όχι όπως ΕΒΑ που ενδιαφέρεται μόνο για ποσοστά.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Δε χρησιμοποιείται σε έργα με διαφορετική διάρκεια ζωής (χρήση του Ετήσιου Ισοδύναμου Καθαρών Χρηματικών Ροών).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Επιλογή ανεξάρτητων έργων με θετική ΚΠΑ. </a:t>
                      </a:r>
                    </a:p>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Μεταξύ δύο έργων με κοντινές ΚΠΑ, διαλέγουμε εκείνο με την μικρότερη ευαισθησία της ΚΠΑ σε αλλαγές.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Επιλογή εναλλακτικών με τη μεγαλύτερη </a:t>
                      </a:r>
                      <a:r>
                        <a:rPr lang="el-GR" sz="1800" dirty="0" smtClean="0">
                          <a:solidFill>
                            <a:srgbClr val="385723"/>
                          </a:solidFill>
                          <a:effectLst/>
                        </a:rPr>
                        <a:t>ΚΠΑ.</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extLst>
                  <a:ext uri="{0D108BD9-81ED-4DB2-BD59-A6C34878D82A}">
                    <a16:rowId xmlns:a16="http://schemas.microsoft.com/office/drawing/2014/main" val="1329154218"/>
                  </a:ext>
                </a:extLst>
              </a:tr>
              <a:tr h="2479986">
                <a:tc>
                  <a:txBody>
                    <a:bodyPr/>
                    <a:lstStyle/>
                    <a:p>
                      <a:pPr algn="ctr">
                        <a:lnSpc>
                          <a:spcPct val="107000"/>
                        </a:lnSpc>
                        <a:spcAft>
                          <a:spcPts val="0"/>
                        </a:spcAft>
                      </a:pPr>
                      <a:r>
                        <a:rPr lang="el-GR" sz="1800" b="1" dirty="0">
                          <a:solidFill>
                            <a:srgbClr val="385723"/>
                          </a:solidFill>
                          <a:effectLst/>
                        </a:rPr>
                        <a:t>ΕΒΑ </a:t>
                      </a:r>
                      <a:endParaRPr lang="el-GR" sz="1800" b="1"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chor="ctr">
                    <a:solidFill>
                      <a:schemeClr val="accent4">
                        <a:lumMod val="60000"/>
                        <a:lumOff val="40000"/>
                      </a:schemeClr>
                    </a:solidFill>
                  </a:tcPr>
                </a:tc>
                <a:tc>
                  <a:txBody>
                    <a:bodyPr/>
                    <a:lstStyle/>
                    <a:p>
                      <a:pPr marL="342900" lvl="0" indent="-342900">
                        <a:lnSpc>
                          <a:spcPct val="107000"/>
                        </a:lnSpc>
                        <a:spcAft>
                          <a:spcPts val="0"/>
                        </a:spcAft>
                        <a:buFont typeface="Symbol" panose="05050102010706020507" pitchFamily="18" charset="2"/>
                        <a:buChar char=""/>
                      </a:pPr>
                      <a:r>
                        <a:rPr lang="el-GR" sz="1800">
                          <a:solidFill>
                            <a:srgbClr val="385723"/>
                          </a:solidFill>
                          <a:effectLst/>
                        </a:rPr>
                        <a:t>Λαμβάνει υπόψη του τη χρονική αξία του χρήματος.</a:t>
                      </a:r>
                    </a:p>
                    <a:p>
                      <a:pPr marL="342900" lvl="0" indent="-342900">
                        <a:lnSpc>
                          <a:spcPct val="107000"/>
                        </a:lnSpc>
                        <a:spcAft>
                          <a:spcPts val="0"/>
                        </a:spcAft>
                        <a:buFont typeface="Symbol" panose="05050102010706020507" pitchFamily="18" charset="2"/>
                        <a:buChar char=""/>
                      </a:pPr>
                      <a:r>
                        <a:rPr lang="el-GR" sz="1800">
                          <a:solidFill>
                            <a:srgbClr val="385723"/>
                          </a:solidFill>
                          <a:effectLst/>
                        </a:rPr>
                        <a:t>Μας δείχνει τα όρια ενός έργου.</a:t>
                      </a:r>
                      <a:endParaRPr lang="el-GR" sz="180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Ίσως δώσει λανθασμένη ιεράρχηση. </a:t>
                      </a:r>
                    </a:p>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Ποσοστιαία απόδοση αγνοώντας απόλυτες τιμές. </a:t>
                      </a:r>
                    </a:p>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Ευνοεί συνήθως μικρά αποδοτικά έργα. </a:t>
                      </a:r>
                    </a:p>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Μπορεί η λύση του να δώσει παραπάνω από έναν ΕΒΑ.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a:solidFill>
                            <a:srgbClr val="385723"/>
                          </a:solidFill>
                          <a:effectLst/>
                        </a:rPr>
                        <a:t>Προκρίνει ανεξάρτητα έργα με ΕΒΑ μεγαλύτερο του κόστους ευκαιρίας.</a:t>
                      </a:r>
                    </a:p>
                    <a:p>
                      <a:pPr marL="342900" lvl="0" indent="-342900">
                        <a:lnSpc>
                          <a:spcPct val="107000"/>
                        </a:lnSpc>
                        <a:spcAft>
                          <a:spcPts val="0"/>
                        </a:spcAft>
                        <a:buFont typeface="Symbol" panose="05050102010706020507" pitchFamily="18" charset="2"/>
                        <a:buChar char=""/>
                      </a:pPr>
                      <a:r>
                        <a:rPr lang="el-GR" sz="1800">
                          <a:solidFill>
                            <a:srgbClr val="385723"/>
                          </a:solidFill>
                          <a:effectLst/>
                        </a:rPr>
                        <a:t>Μεταξύ δύο έργων με κοντινούς ΕΒΑ, διαλέγουμε εκείνο με τη μικρότερη ευαισθησία του ΕΒΑ σε αλλαγές. </a:t>
                      </a:r>
                      <a:endParaRPr lang="el-GR" sz="180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tc>
                  <a:txBody>
                    <a:bodyPr/>
                    <a:lstStyle/>
                    <a:p>
                      <a:pPr marL="342900" lvl="0" indent="-342900">
                        <a:lnSpc>
                          <a:spcPct val="107000"/>
                        </a:lnSpc>
                        <a:spcAft>
                          <a:spcPts val="0"/>
                        </a:spcAft>
                        <a:buFont typeface="Symbol" panose="05050102010706020507" pitchFamily="18" charset="2"/>
                        <a:buChar char=""/>
                      </a:pPr>
                      <a:r>
                        <a:rPr lang="el-GR" sz="1800" dirty="0">
                          <a:solidFill>
                            <a:srgbClr val="385723"/>
                          </a:solidFill>
                          <a:effectLst/>
                        </a:rPr>
                        <a:t>Χρήση </a:t>
                      </a:r>
                      <a:r>
                        <a:rPr lang="el-GR" sz="1800" dirty="0" smtClean="0">
                          <a:solidFill>
                            <a:srgbClr val="385723"/>
                          </a:solidFill>
                          <a:effectLst/>
                        </a:rPr>
                        <a:t>διαφοράς. </a:t>
                      </a:r>
                      <a:endParaRPr lang="el-GR" sz="1800" dirty="0">
                        <a:solidFill>
                          <a:srgbClr val="385723"/>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357" marR="65357" marT="0" marB="0">
                    <a:noFill/>
                  </a:tcPr>
                </a:tc>
                <a:extLst>
                  <a:ext uri="{0D108BD9-81ED-4DB2-BD59-A6C34878D82A}">
                    <a16:rowId xmlns:a16="http://schemas.microsoft.com/office/drawing/2014/main" val="3055586378"/>
                  </a:ext>
                </a:extLst>
              </a:tr>
            </a:tbl>
          </a:graphicData>
        </a:graphic>
      </p:graphicFrame>
    </p:spTree>
    <p:extLst>
      <p:ext uri="{BB962C8B-B14F-4D97-AF65-F5344CB8AC3E}">
        <p14:creationId xmlns:p14="http://schemas.microsoft.com/office/powerpoint/2010/main" val="223971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898021" y="0"/>
            <a:ext cx="10515600" cy="1136591"/>
          </a:xfrm>
        </p:spPr>
        <p:txBody>
          <a:bodyPr/>
          <a:lstStyle/>
          <a:p>
            <a:pPr algn="ctr"/>
            <a:r>
              <a:rPr lang="el-GR" sz="3600" dirty="0" smtClean="0">
                <a:solidFill>
                  <a:srgbClr val="385723"/>
                </a:solidFill>
                <a:effectLst>
                  <a:outerShdw blurRad="38100" dist="38100" dir="2700000" algn="tl">
                    <a:srgbClr val="000000">
                      <a:alpha val="43137"/>
                    </a:srgbClr>
                  </a:outerShdw>
                </a:effectLst>
              </a:rPr>
              <a:t>Πολλαπλοί ΕΒΑ</a:t>
            </a:r>
            <a:endParaRPr lang="el-GR" sz="3600" dirty="0" smtClean="0">
              <a:effectLst>
                <a:outerShdw blurRad="38100" dist="38100" dir="2700000" algn="tl">
                  <a:srgbClr val="000000">
                    <a:alpha val="43137"/>
                  </a:srgbClr>
                </a:outerShdw>
              </a:effectLst>
            </a:endParaRPr>
          </a:p>
        </p:txBody>
      </p:sp>
      <p:sp>
        <p:nvSpPr>
          <p:cNvPr id="21506" name="Rectangle 3"/>
          <p:cNvSpPr>
            <a:spLocks noGrp="1"/>
          </p:cNvSpPr>
          <p:nvPr>
            <p:ph type="body" idx="1"/>
          </p:nvPr>
        </p:nvSpPr>
        <p:spPr>
          <a:xfrm>
            <a:off x="290557" y="1192554"/>
            <a:ext cx="11562460" cy="5283055"/>
          </a:xfrm>
        </p:spPr>
        <p:txBody>
          <a:bodyPr/>
          <a:lstStyle/>
          <a:p>
            <a:pPr marL="0" indent="0" algn="just">
              <a:lnSpc>
                <a:spcPct val="150000"/>
              </a:lnSpc>
              <a:buNone/>
            </a:pPr>
            <a:r>
              <a:rPr lang="el-GR" dirty="0" smtClean="0">
                <a:solidFill>
                  <a:srgbClr val="385723"/>
                </a:solidFill>
              </a:rPr>
              <a:t>Ο προσδιορισμός του Εσωτερικού Βαθμού Απόδοσης γίνεται με τη λύση της εξίσωσης της Καθαρής Παρούσας Αξίας με το μηδέν. </a:t>
            </a:r>
            <a:endParaRPr lang="en-US" dirty="0" smtClean="0">
              <a:solidFill>
                <a:srgbClr val="385723"/>
              </a:solidFill>
            </a:endParaRPr>
          </a:p>
          <a:p>
            <a:pPr marL="0" indent="0" algn="just">
              <a:lnSpc>
                <a:spcPct val="150000"/>
              </a:lnSpc>
              <a:buNone/>
            </a:pPr>
            <a:r>
              <a:rPr lang="el-GR" dirty="0" smtClean="0">
                <a:solidFill>
                  <a:srgbClr val="385723"/>
                </a:solidFill>
              </a:rPr>
              <a:t>Η εξίσωση αυτή μπορεί, και συνήθως είναι υψηλού βαθμού, (ίσου με τον αριθμό των περιόδων της αξιολόγησης), γεγονός που σημαίνει ότι μπορεί να έχει περισσότερες της μιας πραγματικές λύσεις, οπότε έχουμε και περισσότερους του ενός Εσωτερικούς Βαθμούς Απόδοσης. </a:t>
            </a:r>
            <a:endParaRPr lang="en-US" dirty="0" smtClean="0">
              <a:solidFill>
                <a:srgbClr val="385723"/>
              </a:solidFill>
            </a:endParaRPr>
          </a:p>
          <a:p>
            <a:pPr marL="0" indent="0" algn="just">
              <a:lnSpc>
                <a:spcPct val="150000"/>
              </a:lnSpc>
              <a:buNone/>
            </a:pPr>
            <a:r>
              <a:rPr lang="el-GR" dirty="0" smtClean="0">
                <a:solidFill>
                  <a:srgbClr val="385723"/>
                </a:solidFill>
              </a:rPr>
              <a:t>Ένας αρκετά γνωστός κανόνας στην αξιολόγηση έργων λέει ότι </a:t>
            </a:r>
            <a:r>
              <a:rPr lang="el-GR" b="1" u="sng" dirty="0" smtClean="0">
                <a:solidFill>
                  <a:srgbClr val="385723"/>
                </a:solidFill>
              </a:rPr>
              <a:t>το έργο έχει τόσους ΕΒΑ, όσες είναι οι αλλαγές στο πρόσημο της καθαρής ροής πόρων</a:t>
            </a:r>
            <a:r>
              <a:rPr lang="el-GR" dirty="0" smtClean="0">
                <a:solidFill>
                  <a:srgbClr val="385723"/>
                </a:solidFill>
              </a:rPr>
              <a:t>.</a:t>
            </a:r>
          </a:p>
          <a:p>
            <a:pPr marL="533400" indent="-533400">
              <a:lnSpc>
                <a:spcPct val="80000"/>
              </a:lnSpc>
              <a:buFont typeface="Arial" charset="0"/>
              <a:buAutoNum type="arabicPeriod"/>
            </a:pPr>
            <a:endParaRPr lang="el-GR" dirty="0" smtClean="0">
              <a:solidFill>
                <a:srgbClr val="385723"/>
              </a:solidFill>
            </a:endParaRPr>
          </a:p>
          <a:p>
            <a:pPr marL="533400" indent="-533400">
              <a:lnSpc>
                <a:spcPct val="80000"/>
              </a:lnSpc>
            </a:pP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Παράδειγμα</a:t>
            </a:r>
            <a:r>
              <a:rPr lang="en-US" sz="3600" dirty="0" smtClean="0">
                <a:solidFill>
                  <a:srgbClr val="385723"/>
                </a:solidFill>
                <a:effectLst>
                  <a:outerShdw blurRad="38100" dist="38100" dir="2700000" algn="tl">
                    <a:srgbClr val="000000">
                      <a:alpha val="43137"/>
                    </a:srgbClr>
                  </a:outerShdw>
                </a:effectLst>
              </a:rPr>
              <a:t> </a:t>
            </a:r>
            <a:r>
              <a:rPr lang="el-GR" sz="3600" dirty="0" smtClean="0">
                <a:solidFill>
                  <a:srgbClr val="385723"/>
                </a:solidFill>
                <a:effectLst>
                  <a:outerShdw blurRad="38100" dist="38100" dir="2700000" algn="tl">
                    <a:srgbClr val="000000">
                      <a:alpha val="43137"/>
                    </a:srgbClr>
                  </a:outerShdw>
                </a:effectLst>
              </a:rPr>
              <a:t>πολλαπλών λύσεων</a:t>
            </a:r>
          </a:p>
        </p:txBody>
      </p:sp>
      <p:graphicFrame>
        <p:nvGraphicFramePr>
          <p:cNvPr id="2" name="Πίνακας 1"/>
          <p:cNvGraphicFramePr>
            <a:graphicFrameLocks noGrp="1"/>
          </p:cNvGraphicFramePr>
          <p:nvPr>
            <p:extLst>
              <p:ext uri="{D42A27DB-BD31-4B8C-83A1-F6EECF244321}">
                <p14:modId xmlns:p14="http://schemas.microsoft.com/office/powerpoint/2010/main" val="1417553540"/>
              </p:ext>
            </p:extLst>
          </p:nvPr>
        </p:nvGraphicFramePr>
        <p:xfrm>
          <a:off x="3179604" y="1209540"/>
          <a:ext cx="5107253" cy="1495514"/>
        </p:xfrm>
        <a:graphic>
          <a:graphicData uri="http://schemas.openxmlformats.org/drawingml/2006/table">
            <a:tbl>
              <a:tblPr>
                <a:tableStyleId>{5C22544A-7EE6-4342-B048-85BDC9FD1C3A}</a:tableStyleId>
              </a:tblPr>
              <a:tblGrid>
                <a:gridCol w="1389832">
                  <a:extLst>
                    <a:ext uri="{9D8B030D-6E8A-4147-A177-3AD203B41FA5}">
                      <a16:colId xmlns:a16="http://schemas.microsoft.com/office/drawing/2014/main" val="4212475741"/>
                    </a:ext>
                  </a:extLst>
                </a:gridCol>
                <a:gridCol w="1461331">
                  <a:extLst>
                    <a:ext uri="{9D8B030D-6E8A-4147-A177-3AD203B41FA5}">
                      <a16:colId xmlns:a16="http://schemas.microsoft.com/office/drawing/2014/main" val="1243747390"/>
                    </a:ext>
                  </a:extLst>
                </a:gridCol>
                <a:gridCol w="1264778">
                  <a:extLst>
                    <a:ext uri="{9D8B030D-6E8A-4147-A177-3AD203B41FA5}">
                      <a16:colId xmlns:a16="http://schemas.microsoft.com/office/drawing/2014/main" val="2866780232"/>
                    </a:ext>
                  </a:extLst>
                </a:gridCol>
                <a:gridCol w="991312">
                  <a:extLst>
                    <a:ext uri="{9D8B030D-6E8A-4147-A177-3AD203B41FA5}">
                      <a16:colId xmlns:a16="http://schemas.microsoft.com/office/drawing/2014/main" val="796351243"/>
                    </a:ext>
                  </a:extLst>
                </a:gridCol>
              </a:tblGrid>
              <a:tr h="837488">
                <a:tc>
                  <a:txBody>
                    <a:bodyPr/>
                    <a:lstStyle/>
                    <a:p>
                      <a:pPr algn="ctr" fontAlgn="b"/>
                      <a:endParaRPr lang="el-GR" sz="2400" b="0" i="0" u="none" strike="noStrike" dirty="0">
                        <a:solidFill>
                          <a:srgbClr val="000000"/>
                        </a:solidFill>
                        <a:effectLst/>
                        <a:latin typeface="+mn-lt"/>
                      </a:endParaRPr>
                    </a:p>
                  </a:txBody>
                  <a:tcPr marL="9525" marR="9525" marT="9525" marB="0" anchor="b">
                    <a:no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Δαπάνη</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Επένδυσης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1</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2</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p>
                  </a:txBody>
                  <a:tcPr marL="9525" marR="9525" marT="9525" marB="0" anchor="b">
                    <a:solidFill>
                      <a:srgbClr val="FFFF00"/>
                    </a:solidFill>
                  </a:tcPr>
                </a:tc>
                <a:extLst>
                  <a:ext uri="{0D108BD9-81ED-4DB2-BD59-A6C34878D82A}">
                    <a16:rowId xmlns:a16="http://schemas.microsoft.com/office/drawing/2014/main" val="3947605614"/>
                  </a:ext>
                </a:extLst>
              </a:tr>
              <a:tr h="6580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Α</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dirty="0">
                          <a:solidFill>
                            <a:srgbClr val="385723"/>
                          </a:solidFill>
                          <a:effectLst/>
                          <a:latin typeface="Georgia" panose="02040502050405020303" pitchFamily="18" charset="0"/>
                        </a:rPr>
                        <a:t>-100</a:t>
                      </a:r>
                    </a:p>
                  </a:txBody>
                  <a:tcPr marL="9525" marR="9525" marT="9525" marB="0" anchor="ctr">
                    <a:noFill/>
                  </a:tcPr>
                </a:tc>
                <a:tc>
                  <a:txBody>
                    <a:bodyPr/>
                    <a:lstStyle/>
                    <a:p>
                      <a:pPr algn="ctr" fontAlgn="b"/>
                      <a:r>
                        <a:rPr lang="el-GR" sz="2400" b="0" i="0" u="none" strike="noStrike" dirty="0">
                          <a:solidFill>
                            <a:srgbClr val="385723"/>
                          </a:solidFill>
                          <a:effectLst/>
                          <a:latin typeface="Georgia" panose="02040502050405020303" pitchFamily="18" charset="0"/>
                        </a:rPr>
                        <a:t>270</a:t>
                      </a:r>
                    </a:p>
                  </a:txBody>
                  <a:tcPr marL="9525" marR="9525" marT="9525" marB="0" anchor="ctr">
                    <a:noFill/>
                  </a:tcPr>
                </a:tc>
                <a:tc>
                  <a:txBody>
                    <a:bodyPr/>
                    <a:lstStyle/>
                    <a:p>
                      <a:pPr algn="ctr" fontAlgn="b"/>
                      <a:r>
                        <a:rPr lang="el-GR" sz="2400" b="0" i="0" u="none" strike="noStrike" dirty="0">
                          <a:solidFill>
                            <a:srgbClr val="385723"/>
                          </a:solidFill>
                          <a:effectLst/>
                          <a:latin typeface="Georgia" panose="02040502050405020303" pitchFamily="18" charset="0"/>
                        </a:rPr>
                        <a:t>-180</a:t>
                      </a:r>
                    </a:p>
                  </a:txBody>
                  <a:tcPr marL="9525" marR="9525" marT="9525" marB="0" anchor="ctr">
                    <a:noFill/>
                  </a:tcPr>
                </a:tc>
                <a:extLst>
                  <a:ext uri="{0D108BD9-81ED-4DB2-BD59-A6C34878D82A}">
                    <a16:rowId xmlns:a16="http://schemas.microsoft.com/office/drawing/2014/main" val="3949658390"/>
                  </a:ext>
                </a:extLst>
              </a:tr>
            </a:tbl>
          </a:graphicData>
        </a:graphic>
      </p:graphicFrame>
      <mc:AlternateContent xmlns:mc="http://schemas.openxmlformats.org/markup-compatibility/2006" xmlns:a14="http://schemas.microsoft.com/office/drawing/2010/main">
        <mc:Choice Requires="a14">
          <p:sp>
            <p:nvSpPr>
              <p:cNvPr id="4" name="Rectangle 3"/>
              <p:cNvSpPr txBox="1">
                <a:spLocks/>
              </p:cNvSpPr>
              <p:nvPr/>
            </p:nvSpPr>
            <p:spPr bwMode="auto">
              <a:xfrm>
                <a:off x="640080" y="2806729"/>
                <a:ext cx="11267343" cy="38589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l-GR" sz="2400" dirty="0" smtClean="0">
                    <a:latin typeface="Georgia" panose="02040502050405020303" pitchFamily="18" charset="0"/>
                  </a:rPr>
                  <a:t>-100 +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270</m:t>
                        </m:r>
                      </m:num>
                      <m:den>
                        <m:r>
                          <a:rPr lang="el-GR" sz="2400" b="0" i="1" smtClean="0">
                            <a:latin typeface="Cambria Math" panose="02040503050406030204" pitchFamily="18" charset="0"/>
                          </a:rPr>
                          <m:t>(</m:t>
                        </m:r>
                        <m:r>
                          <a:rPr lang="el-GR" sz="2400" b="0" i="0" smtClean="0">
                            <a:latin typeface="Cambria Math" panose="02040503050406030204" pitchFamily="18" charset="0"/>
                          </a:rPr>
                          <m:t>1+</m:t>
                        </m:r>
                        <m:r>
                          <m:rPr>
                            <m:sty m:val="p"/>
                          </m:rPr>
                          <a:rPr lang="en-US" sz="2400" b="0" i="0" smtClean="0">
                            <a:latin typeface="Cambria Math" panose="02040503050406030204" pitchFamily="18" charset="0"/>
                          </a:rPr>
                          <m:t>IRR</m:t>
                        </m:r>
                        <m:r>
                          <a:rPr lang="en-US" sz="2400" b="0" i="0" smtClean="0">
                            <a:latin typeface="Cambria Math" panose="02040503050406030204" pitchFamily="18" charset="0"/>
                          </a:rPr>
                          <m:t>)</m:t>
                        </m:r>
                      </m:den>
                    </m:f>
                  </m:oMath>
                </a14:m>
                <a:r>
                  <a:rPr lang="el-GR" sz="2400" dirty="0" smtClean="0">
                    <a:latin typeface="Georgia" panose="02040502050405020303" pitchFamily="18" charset="0"/>
                  </a:rPr>
                  <a:t> </a:t>
                </a:r>
                <a:r>
                  <a:rPr lang="en-US" sz="2400" dirty="0">
                    <a:latin typeface="Georgia" panose="02040502050405020303" pitchFamily="18" charset="0"/>
                  </a:rPr>
                  <a:t>+</a:t>
                </a:r>
                <a:r>
                  <a:rPr lang="el-GR" sz="2400" dirty="0" smtClean="0">
                    <a:latin typeface="Georgia" panose="02040502050405020303" pitchFamily="18" charset="0"/>
                  </a:rPr>
                  <a:t> </a:t>
                </a:r>
                <a14:m>
                  <m:oMath xmlns:m="http://schemas.openxmlformats.org/officeDocument/2006/math">
                    <m:f>
                      <m:fPr>
                        <m:ctrlPr>
                          <a:rPr lang="el-GR" sz="2400" i="1">
                            <a:latin typeface="Cambria Math" panose="02040503050406030204" pitchFamily="18" charset="0"/>
                          </a:rPr>
                        </m:ctrlPr>
                      </m:fPr>
                      <m:num>
                        <m:r>
                          <a:rPr lang="en-US" sz="2400" b="0" i="1" smtClean="0">
                            <a:latin typeface="Cambria Math" panose="02040503050406030204" pitchFamily="18" charset="0"/>
                          </a:rPr>
                          <m:t>−180</m:t>
                        </m:r>
                      </m:num>
                      <m:den>
                        <m:d>
                          <m:dPr>
                            <m:ctrlPr>
                              <a:rPr lang="el-GR" sz="2400" i="1">
                                <a:latin typeface="Cambria Math" panose="02040503050406030204" pitchFamily="18" charset="0"/>
                              </a:rPr>
                            </m:ctrlPr>
                          </m:dPr>
                          <m:e>
                            <m:r>
                              <a:rPr lang="el-GR" sz="2400">
                                <a:latin typeface="Cambria Math" panose="02040503050406030204" pitchFamily="18" charset="0"/>
                              </a:rPr>
                              <m:t>1+</m:t>
                            </m:r>
                            <m:r>
                              <a:rPr lang="en-US" sz="2400" b="0" i="0" smtClean="0">
                                <a:latin typeface="Cambria Math" panose="02040503050406030204" pitchFamily="18" charset="0"/>
                              </a:rPr>
                              <m:t> </m:t>
                            </m:r>
                            <m:r>
                              <m:rPr>
                                <m:sty m:val="p"/>
                              </m:rPr>
                              <a:rPr lang="en-US" sz="2400">
                                <a:latin typeface="Cambria Math" panose="02040503050406030204" pitchFamily="18" charset="0"/>
                              </a:rPr>
                              <m:t>IRR</m:t>
                            </m:r>
                          </m:e>
                        </m:d>
                        <m:r>
                          <a:rPr lang="en-US" sz="2400" b="0" i="0" baseline="10000" smtClean="0">
                            <a:latin typeface="Cambria Math" panose="02040503050406030204" pitchFamily="18" charset="0"/>
                          </a:rPr>
                          <m:t>2</m:t>
                        </m:r>
                      </m:den>
                    </m:f>
                  </m:oMath>
                </a14:m>
                <a:r>
                  <a:rPr lang="en-US" sz="2400" dirty="0" smtClean="0">
                    <a:latin typeface="Georgia" panose="02040502050405020303" pitchFamily="18" charset="0"/>
                  </a:rPr>
                  <a:t> = 0 =&gt; -100</a:t>
                </a:r>
                <a:r>
                  <a:rPr lang="en-US" sz="2400" baseline="-10000" dirty="0">
                    <a:latin typeface="Georgia" panose="02040502050405020303" pitchFamily="18" charset="0"/>
                  </a:rPr>
                  <a:t>* </a:t>
                </a:r>
                <a:r>
                  <a:rPr lang="en-US" sz="2400" dirty="0" smtClean="0">
                    <a:latin typeface="Georgia" panose="02040502050405020303" pitchFamily="18" charset="0"/>
                  </a:rPr>
                  <a:t>(1 + IRR)</a:t>
                </a:r>
                <a:r>
                  <a:rPr lang="en-US" sz="2400" baseline="36000" dirty="0" smtClean="0">
                    <a:latin typeface="Georgia" panose="02040502050405020303" pitchFamily="18" charset="0"/>
                  </a:rPr>
                  <a:t>2</a:t>
                </a:r>
                <a:r>
                  <a:rPr lang="en-US" sz="2400" baseline="10000" dirty="0" smtClean="0">
                    <a:latin typeface="Georgia" panose="02040502050405020303" pitchFamily="18" charset="0"/>
                  </a:rPr>
                  <a:t> </a:t>
                </a:r>
                <a:r>
                  <a:rPr lang="en-US" sz="2400" dirty="0" smtClean="0">
                    <a:latin typeface="Georgia" panose="02040502050405020303" pitchFamily="18" charset="0"/>
                  </a:rPr>
                  <a:t>+ 270</a:t>
                </a:r>
                <a:r>
                  <a:rPr lang="en-US" sz="2400" baseline="-10000" dirty="0" smtClean="0">
                    <a:latin typeface="Georgia" panose="02040502050405020303" pitchFamily="18" charset="0"/>
                  </a:rPr>
                  <a:t>*</a:t>
                </a:r>
                <a:r>
                  <a:rPr lang="en-US" sz="2400" dirty="0" smtClean="0">
                    <a:latin typeface="Georgia" panose="02040502050405020303" pitchFamily="18" charset="0"/>
                  </a:rPr>
                  <a:t>(1 + IRR) -180 = 0 =&gt;</a:t>
                </a:r>
              </a:p>
              <a:p>
                <a:pPr marL="0" indent="0">
                  <a:lnSpc>
                    <a:spcPct val="150000"/>
                  </a:lnSpc>
                  <a:buNone/>
                </a:pPr>
                <a:r>
                  <a:rPr lang="en-US" sz="2400" dirty="0" smtClean="0">
                    <a:latin typeface="Georgia" panose="02040502050405020303" pitchFamily="18" charset="0"/>
                  </a:rPr>
                  <a:t> =&gt;</a:t>
                </a:r>
                <a:r>
                  <a:rPr lang="el-GR" sz="2400" dirty="0" smtClean="0">
                    <a:latin typeface="Georgia" panose="02040502050405020303" pitchFamily="18" charset="0"/>
                  </a:rPr>
                  <a:t> </a:t>
                </a:r>
                <a:r>
                  <a:rPr lang="en-US" sz="2400" dirty="0" smtClean="0">
                    <a:latin typeface="Georgia" panose="02040502050405020303" pitchFamily="18" charset="0"/>
                  </a:rPr>
                  <a:t>-100</a:t>
                </a:r>
                <a:r>
                  <a:rPr lang="en-US" sz="2400" baseline="-10000" dirty="0" smtClean="0">
                    <a:latin typeface="Georgia" panose="02040502050405020303" pitchFamily="18" charset="0"/>
                  </a:rPr>
                  <a:t>*</a:t>
                </a:r>
                <a:r>
                  <a:rPr lang="en-US" sz="2400" dirty="0" smtClean="0">
                    <a:latin typeface="Georgia" panose="02040502050405020303" pitchFamily="18" charset="0"/>
                  </a:rPr>
                  <a:t>(1 + IRR</a:t>
                </a:r>
                <a:r>
                  <a:rPr lang="en-US" sz="2400" baseline="36000" dirty="0" smtClean="0">
                    <a:latin typeface="Georgia" panose="02040502050405020303" pitchFamily="18" charset="0"/>
                  </a:rPr>
                  <a:t>2</a:t>
                </a:r>
                <a:r>
                  <a:rPr lang="en-US" sz="2400" baseline="-10000" dirty="0">
                    <a:latin typeface="Georgia" panose="02040502050405020303" pitchFamily="18" charset="0"/>
                  </a:rPr>
                  <a:t> </a:t>
                </a:r>
                <a:r>
                  <a:rPr lang="en-US" sz="2400" dirty="0" smtClean="0">
                    <a:latin typeface="Georgia" panose="02040502050405020303" pitchFamily="18" charset="0"/>
                  </a:rPr>
                  <a:t>+ 2</a:t>
                </a:r>
                <a:r>
                  <a:rPr lang="en-US" sz="2400" baseline="-10000" dirty="0" smtClean="0">
                    <a:latin typeface="Georgia" panose="02040502050405020303" pitchFamily="18" charset="0"/>
                  </a:rPr>
                  <a:t>*</a:t>
                </a:r>
                <a:r>
                  <a:rPr lang="en-US" sz="2400" dirty="0" smtClean="0">
                    <a:latin typeface="Georgia" panose="02040502050405020303" pitchFamily="18" charset="0"/>
                  </a:rPr>
                  <a:t>IRR) + 270 + 270</a:t>
                </a:r>
                <a:r>
                  <a:rPr lang="en-US" sz="2400" baseline="-10000" dirty="0" smtClean="0">
                    <a:latin typeface="Georgia" panose="02040502050405020303" pitchFamily="18" charset="0"/>
                  </a:rPr>
                  <a:t>*</a:t>
                </a:r>
                <a:r>
                  <a:rPr lang="en-US" sz="2400" dirty="0" smtClean="0">
                    <a:latin typeface="Georgia" panose="02040502050405020303" pitchFamily="18" charset="0"/>
                  </a:rPr>
                  <a:t>IRR - 180 = 0 =&gt; </a:t>
                </a:r>
              </a:p>
              <a:p>
                <a:pPr marL="0" indent="0">
                  <a:lnSpc>
                    <a:spcPct val="150000"/>
                  </a:lnSpc>
                  <a:buNone/>
                </a:pPr>
                <a:r>
                  <a:rPr lang="en-US" sz="2400" dirty="0" smtClean="0">
                    <a:latin typeface="Georgia" panose="02040502050405020303" pitchFamily="18" charset="0"/>
                  </a:rPr>
                  <a:t> =&gt;</a:t>
                </a:r>
                <a:r>
                  <a:rPr lang="el-GR" sz="2400" dirty="0" smtClean="0">
                    <a:latin typeface="Georgia" panose="02040502050405020303" pitchFamily="18" charset="0"/>
                  </a:rPr>
                  <a:t> </a:t>
                </a:r>
                <a:r>
                  <a:rPr lang="en-US" sz="2400" dirty="0" smtClean="0">
                    <a:latin typeface="Georgia" panose="02040502050405020303" pitchFamily="18" charset="0"/>
                  </a:rPr>
                  <a:t>-100 - 100</a:t>
                </a:r>
                <a:r>
                  <a:rPr lang="en-US" sz="2400" baseline="-10000" dirty="0">
                    <a:latin typeface="Georgia" panose="02040502050405020303" pitchFamily="18" charset="0"/>
                  </a:rPr>
                  <a:t>*</a:t>
                </a:r>
                <a:r>
                  <a:rPr lang="en-US" sz="2400" dirty="0" smtClean="0">
                    <a:latin typeface="Georgia" panose="02040502050405020303" pitchFamily="18" charset="0"/>
                  </a:rPr>
                  <a:t>IRR</a:t>
                </a:r>
                <a:r>
                  <a:rPr lang="en-US" sz="2400" baseline="36000" dirty="0" smtClean="0">
                    <a:latin typeface="Georgia" panose="02040502050405020303" pitchFamily="18" charset="0"/>
                  </a:rPr>
                  <a:t>2</a:t>
                </a:r>
                <a:r>
                  <a:rPr lang="en-US" sz="2400" baseline="-10000" dirty="0" smtClean="0">
                    <a:latin typeface="Georgia" panose="02040502050405020303" pitchFamily="18" charset="0"/>
                  </a:rPr>
                  <a:t> </a:t>
                </a:r>
                <a:r>
                  <a:rPr lang="en-US" sz="2400" dirty="0" smtClean="0">
                    <a:latin typeface="Georgia" panose="02040502050405020303" pitchFamily="18" charset="0"/>
                  </a:rPr>
                  <a:t>- 200</a:t>
                </a:r>
                <a:r>
                  <a:rPr lang="en-US" sz="2400" baseline="-10000" dirty="0" smtClean="0">
                    <a:latin typeface="Georgia" panose="02040502050405020303" pitchFamily="18" charset="0"/>
                  </a:rPr>
                  <a:t>*</a:t>
                </a:r>
                <a:r>
                  <a:rPr lang="en-US" sz="2400" dirty="0" smtClean="0">
                    <a:latin typeface="Georgia" panose="02040502050405020303" pitchFamily="18" charset="0"/>
                  </a:rPr>
                  <a:t>IRR </a:t>
                </a:r>
                <a:r>
                  <a:rPr lang="en-US" sz="2400" dirty="0">
                    <a:latin typeface="Georgia" panose="02040502050405020303" pitchFamily="18" charset="0"/>
                  </a:rPr>
                  <a:t>+ </a:t>
                </a:r>
                <a:r>
                  <a:rPr lang="en-US" sz="2400" dirty="0" smtClean="0">
                    <a:latin typeface="Georgia" panose="02040502050405020303" pitchFamily="18" charset="0"/>
                  </a:rPr>
                  <a:t>90 </a:t>
                </a:r>
                <a:r>
                  <a:rPr lang="en-US" sz="2400" dirty="0">
                    <a:latin typeface="Georgia" panose="02040502050405020303" pitchFamily="18" charset="0"/>
                  </a:rPr>
                  <a:t>+ </a:t>
                </a:r>
                <a:r>
                  <a:rPr lang="en-US" sz="2400" dirty="0" smtClean="0">
                    <a:latin typeface="Georgia" panose="02040502050405020303" pitchFamily="18" charset="0"/>
                  </a:rPr>
                  <a:t>270</a:t>
                </a:r>
                <a:r>
                  <a:rPr lang="en-US" sz="2400" baseline="-10000" dirty="0" smtClean="0">
                    <a:latin typeface="Georgia" panose="02040502050405020303" pitchFamily="18" charset="0"/>
                  </a:rPr>
                  <a:t>*</a:t>
                </a:r>
                <a:r>
                  <a:rPr lang="en-US" sz="2400" dirty="0" smtClean="0">
                    <a:latin typeface="Georgia" panose="02040502050405020303" pitchFamily="18" charset="0"/>
                  </a:rPr>
                  <a:t>IRR = </a:t>
                </a:r>
                <a:r>
                  <a:rPr lang="en-US" sz="2400" dirty="0">
                    <a:latin typeface="Georgia" panose="02040502050405020303" pitchFamily="18" charset="0"/>
                  </a:rPr>
                  <a:t>0 =&gt; </a:t>
                </a:r>
                <a:r>
                  <a:rPr lang="en-US" sz="2400" dirty="0" smtClean="0">
                    <a:latin typeface="Georgia" panose="02040502050405020303" pitchFamily="18" charset="0"/>
                  </a:rPr>
                  <a:t>100</a:t>
                </a:r>
                <a:r>
                  <a:rPr lang="en-US" sz="2400" baseline="-10000" dirty="0" smtClean="0">
                    <a:latin typeface="Georgia" panose="02040502050405020303" pitchFamily="18" charset="0"/>
                  </a:rPr>
                  <a:t>*</a:t>
                </a:r>
                <a:r>
                  <a:rPr lang="en-US" sz="2400" dirty="0" smtClean="0">
                    <a:latin typeface="Georgia" panose="02040502050405020303" pitchFamily="18" charset="0"/>
                  </a:rPr>
                  <a:t>IRR</a:t>
                </a:r>
                <a:r>
                  <a:rPr lang="en-US" sz="2400" baseline="36000" dirty="0" smtClean="0">
                    <a:latin typeface="Georgia" panose="02040502050405020303" pitchFamily="18" charset="0"/>
                  </a:rPr>
                  <a:t>2</a:t>
                </a:r>
                <a:r>
                  <a:rPr lang="en-US" sz="2400" dirty="0">
                    <a:latin typeface="Georgia" panose="02040502050405020303" pitchFamily="18" charset="0"/>
                  </a:rPr>
                  <a:t> - 7</a:t>
                </a:r>
                <a:r>
                  <a:rPr lang="en-US" sz="2400" dirty="0" smtClean="0">
                    <a:latin typeface="Georgia" panose="02040502050405020303" pitchFamily="18" charset="0"/>
                  </a:rPr>
                  <a:t>0</a:t>
                </a:r>
                <a:r>
                  <a:rPr lang="en-US" sz="2400" baseline="-10000" dirty="0" smtClean="0">
                    <a:latin typeface="Georgia" panose="02040502050405020303" pitchFamily="18" charset="0"/>
                  </a:rPr>
                  <a:t>*</a:t>
                </a:r>
                <a:r>
                  <a:rPr lang="en-US" sz="2400" dirty="0" smtClean="0">
                    <a:latin typeface="Georgia" panose="02040502050405020303" pitchFamily="18" charset="0"/>
                  </a:rPr>
                  <a:t>IRR + 10 = 0 </a:t>
                </a:r>
                <a:endParaRPr lang="en-US" sz="2400" dirty="0">
                  <a:latin typeface="Georgia" panose="02040502050405020303" pitchFamily="18" charset="0"/>
                </a:endParaRPr>
              </a:p>
              <a:p>
                <a:pPr marL="0" indent="0">
                  <a:lnSpc>
                    <a:spcPct val="150000"/>
                  </a:lnSpc>
                  <a:buNone/>
                </a:pPr>
                <a:r>
                  <a:rPr lang="en-US" sz="2400" dirty="0" smtClean="0">
                    <a:latin typeface="Georgia" panose="02040502050405020303" pitchFamily="18" charset="0"/>
                  </a:rPr>
                  <a:t>=&gt;</a:t>
                </a:r>
                <a:r>
                  <a:rPr lang="el-GR" sz="2400" dirty="0" smtClean="0">
                    <a:latin typeface="Georgia" panose="02040502050405020303" pitchFamily="18" charset="0"/>
                  </a:rPr>
                  <a:t> </a:t>
                </a:r>
                <a:r>
                  <a:rPr lang="en-US" sz="2400" u="sng" dirty="0" smtClean="0">
                    <a:latin typeface="Georgia" panose="02040502050405020303" pitchFamily="18" charset="0"/>
                  </a:rPr>
                  <a:t>IRR</a:t>
                </a:r>
                <a:r>
                  <a:rPr lang="el-GR" sz="2400" u="sng" baseline="-25000" dirty="0" smtClean="0">
                    <a:latin typeface="Georgia" panose="02040502050405020303" pitchFamily="18" charset="0"/>
                  </a:rPr>
                  <a:t>1</a:t>
                </a:r>
                <a:r>
                  <a:rPr lang="el-GR" sz="2400" u="sng" dirty="0" smtClean="0">
                    <a:latin typeface="Georgia" panose="02040502050405020303" pitchFamily="18" charset="0"/>
                  </a:rPr>
                  <a:t>= ½</a:t>
                </a:r>
                <a:r>
                  <a:rPr lang="el-GR" sz="2400" dirty="0" smtClean="0">
                    <a:latin typeface="Georgia" panose="02040502050405020303" pitchFamily="18" charset="0"/>
                  </a:rPr>
                  <a:t>		</a:t>
                </a:r>
                <a:r>
                  <a:rPr lang="en-US" sz="2400" u="sng" dirty="0" smtClean="0">
                    <a:latin typeface="Georgia" panose="02040502050405020303" pitchFamily="18" charset="0"/>
                  </a:rPr>
                  <a:t>IRR</a:t>
                </a:r>
                <a:r>
                  <a:rPr lang="el-GR" sz="2400" u="sng" baseline="-25000" dirty="0" smtClean="0">
                    <a:latin typeface="Georgia" panose="02040502050405020303" pitchFamily="18" charset="0"/>
                  </a:rPr>
                  <a:t>2</a:t>
                </a:r>
                <a:r>
                  <a:rPr lang="el-GR" sz="2400" u="sng" dirty="0" smtClean="0">
                    <a:latin typeface="Georgia" panose="02040502050405020303" pitchFamily="18" charset="0"/>
                  </a:rPr>
                  <a:t>= 1/5</a:t>
                </a:r>
                <a:r>
                  <a:rPr lang="el-GR" sz="2400" dirty="0">
                    <a:latin typeface="Georgia" panose="02040502050405020303" pitchFamily="18" charset="0"/>
                  </a:rPr>
                  <a:t>	</a:t>
                </a:r>
                <a:endParaRPr lang="el-GR" sz="2400" dirty="0" smtClean="0">
                  <a:latin typeface="Georgia" panose="02040502050405020303" pitchFamily="18" charset="0"/>
                </a:endParaRPr>
              </a:p>
            </p:txBody>
          </p:sp>
        </mc:Choice>
        <mc:Fallback xmlns="">
          <p:sp>
            <p:nvSpPr>
              <p:cNvPr id="4" name="Rectangle 3"/>
              <p:cNvSpPr txBox="1">
                <a:spLocks noRot="1" noChangeAspect="1" noMove="1" noResize="1" noEditPoints="1" noAdjustHandles="1" noChangeArrowheads="1" noChangeShapeType="1" noTextEdit="1"/>
              </p:cNvSpPr>
              <p:nvPr/>
            </p:nvSpPr>
            <p:spPr bwMode="auto">
              <a:xfrm>
                <a:off x="640080" y="2806729"/>
                <a:ext cx="11267343" cy="3858990"/>
              </a:xfrm>
              <a:prstGeom prst="rect">
                <a:avLst/>
              </a:prstGeom>
              <a:blipFill>
                <a:blip r:embed="rId2"/>
                <a:stretch>
                  <a:fillRect l="-812" r="-1299"/>
                </a:stretch>
              </a:blipFill>
              <a:ln w="9525">
                <a:noFill/>
                <a:miter lim="800000"/>
                <a:headEnd/>
                <a:tailEnd/>
              </a:ln>
            </p:spPr>
            <p:txBody>
              <a:bodyPr/>
              <a:lstStyle/>
              <a:p>
                <a:r>
                  <a:rPr lang="el-GR">
                    <a:noFill/>
                  </a:rPr>
                  <a:t> </a:t>
                </a:r>
              </a:p>
            </p:txBody>
          </p:sp>
        </mc:Fallback>
      </mc:AlternateContent>
    </p:spTree>
    <p:extLst>
      <p:ext uri="{BB962C8B-B14F-4D97-AF65-F5344CB8AC3E}">
        <p14:creationId xmlns:p14="http://schemas.microsoft.com/office/powerpoint/2010/main" val="70501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932204"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Ο ΕΒΑ ευνοεί </a:t>
            </a:r>
            <a:r>
              <a:rPr lang="el-GR" sz="3600" dirty="0">
                <a:solidFill>
                  <a:srgbClr val="385723"/>
                </a:solidFill>
                <a:effectLst>
                  <a:outerShdw blurRad="38100" dist="38100" dir="2700000" algn="tl">
                    <a:srgbClr val="000000">
                      <a:alpha val="43137"/>
                    </a:srgbClr>
                  </a:outerShdw>
                </a:effectLst>
              </a:rPr>
              <a:t>συνήθως μικρά αποδοτικά </a:t>
            </a:r>
            <a:r>
              <a:rPr lang="el-GR" sz="3600" dirty="0" smtClean="0">
                <a:solidFill>
                  <a:srgbClr val="385723"/>
                </a:solidFill>
                <a:effectLst>
                  <a:outerShdw blurRad="38100" dist="38100" dir="2700000" algn="tl">
                    <a:srgbClr val="000000">
                      <a:alpha val="43137"/>
                    </a:srgbClr>
                  </a:outerShdw>
                </a:effectLst>
              </a:rPr>
              <a:t>έργα </a:t>
            </a:r>
            <a:endParaRPr lang="el-GR" sz="3600" dirty="0" smtClean="0">
              <a:effectLst>
                <a:outerShdw blurRad="38100" dist="38100" dir="2700000" algn="tl">
                  <a:srgbClr val="000000">
                    <a:alpha val="43137"/>
                  </a:srgbClr>
                </a:outerShdw>
              </a:effectLst>
            </a:endParaRPr>
          </a:p>
        </p:txBody>
      </p:sp>
      <p:sp>
        <p:nvSpPr>
          <p:cNvPr id="23554" name="Rectangle 3"/>
          <p:cNvSpPr>
            <a:spLocks noGrp="1"/>
          </p:cNvSpPr>
          <p:nvPr>
            <p:ph type="body" idx="1"/>
          </p:nvPr>
        </p:nvSpPr>
        <p:spPr>
          <a:xfrm>
            <a:off x="829655" y="1325563"/>
            <a:ext cx="10515600" cy="4351338"/>
          </a:xfrm>
        </p:spPr>
        <p:txBody>
          <a:bodyPr/>
          <a:lstStyle/>
          <a:p>
            <a:pPr algn="just">
              <a:lnSpc>
                <a:spcPct val="150000"/>
              </a:lnSpc>
            </a:pPr>
            <a:endParaRPr lang="el-GR" dirty="0" smtClean="0">
              <a:solidFill>
                <a:srgbClr val="385723"/>
              </a:solidFill>
            </a:endParaRPr>
          </a:p>
          <a:p>
            <a:pPr marL="0" indent="0" algn="just">
              <a:lnSpc>
                <a:spcPct val="150000"/>
              </a:lnSpc>
              <a:buFont typeface="Arial" charset="0"/>
              <a:buNone/>
            </a:pPr>
            <a:r>
              <a:rPr lang="el-GR" dirty="0" smtClean="0">
                <a:solidFill>
                  <a:srgbClr val="385723"/>
                </a:solidFill>
              </a:rPr>
              <a:t>Ο Εσωτερικός Βαθμός Απόδοσης μπορεί να δείχνει υψηλή ποσοστιαία αποδοτικότητα των επενδυτικών κεφαλαίων, αλλά το απόλυτο μέγεθός τους να είναι πολύ μικρό, οπότε και να υπάρχει διάσταση μεταξύ των συμπερασμάτων των δύο κριτηρίων. </a:t>
            </a:r>
          </a:p>
          <a:p>
            <a:pPr algn="just">
              <a:lnSpc>
                <a:spcPct val="150000"/>
              </a:lnSpc>
            </a:pPr>
            <a:endParaRPr lang="el-GR" dirty="0" smtClean="0">
              <a:solidFill>
                <a:srgbClr val="38572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838200" y="0"/>
            <a:ext cx="10515600" cy="1325563"/>
          </a:xfrm>
        </p:spPr>
        <p:txBody>
          <a:bodyPr/>
          <a:lstStyle/>
          <a:p>
            <a:pPr algn="ctr"/>
            <a:r>
              <a:rPr lang="el-GR" sz="3600" dirty="0" smtClean="0">
                <a:solidFill>
                  <a:srgbClr val="385723"/>
                </a:solidFill>
                <a:effectLst>
                  <a:outerShdw blurRad="38100" dist="38100" dir="2700000" algn="tl">
                    <a:srgbClr val="000000">
                      <a:alpha val="43137"/>
                    </a:srgbClr>
                  </a:outerShdw>
                </a:effectLst>
              </a:rPr>
              <a:t>Παράδειγμα</a:t>
            </a:r>
          </a:p>
        </p:txBody>
      </p:sp>
      <p:graphicFrame>
        <p:nvGraphicFramePr>
          <p:cNvPr id="2" name="Πίνακας 1"/>
          <p:cNvGraphicFramePr>
            <a:graphicFrameLocks noGrp="1"/>
          </p:cNvGraphicFramePr>
          <p:nvPr>
            <p:extLst>
              <p:ext uri="{D42A27DB-BD31-4B8C-83A1-F6EECF244321}">
                <p14:modId xmlns:p14="http://schemas.microsoft.com/office/powerpoint/2010/main" val="3987197330"/>
              </p:ext>
            </p:extLst>
          </p:nvPr>
        </p:nvGraphicFramePr>
        <p:xfrm>
          <a:off x="1943028" y="2162086"/>
          <a:ext cx="8305944" cy="2770340"/>
        </p:xfrm>
        <a:graphic>
          <a:graphicData uri="http://schemas.openxmlformats.org/drawingml/2006/table">
            <a:tbl>
              <a:tblPr>
                <a:tableStyleId>{5C22544A-7EE6-4342-B048-85BDC9FD1C3A}</a:tableStyleId>
              </a:tblPr>
              <a:tblGrid>
                <a:gridCol w="2076486">
                  <a:extLst>
                    <a:ext uri="{9D8B030D-6E8A-4147-A177-3AD203B41FA5}">
                      <a16:colId xmlns:a16="http://schemas.microsoft.com/office/drawing/2014/main" val="4212475741"/>
                    </a:ext>
                  </a:extLst>
                </a:gridCol>
                <a:gridCol w="2076486">
                  <a:extLst>
                    <a:ext uri="{9D8B030D-6E8A-4147-A177-3AD203B41FA5}">
                      <a16:colId xmlns:a16="http://schemas.microsoft.com/office/drawing/2014/main" val="1243747390"/>
                    </a:ext>
                  </a:extLst>
                </a:gridCol>
                <a:gridCol w="2076486">
                  <a:extLst>
                    <a:ext uri="{9D8B030D-6E8A-4147-A177-3AD203B41FA5}">
                      <a16:colId xmlns:a16="http://schemas.microsoft.com/office/drawing/2014/main" val="2866780232"/>
                    </a:ext>
                  </a:extLst>
                </a:gridCol>
                <a:gridCol w="2076486">
                  <a:extLst>
                    <a:ext uri="{9D8B030D-6E8A-4147-A177-3AD203B41FA5}">
                      <a16:colId xmlns:a16="http://schemas.microsoft.com/office/drawing/2014/main" val="796351243"/>
                    </a:ext>
                  </a:extLst>
                </a:gridCol>
              </a:tblGrid>
              <a:tr h="837488">
                <a:tc>
                  <a:txBody>
                    <a:bodyPr/>
                    <a:lstStyle/>
                    <a:p>
                      <a:pPr algn="ctr" fontAlgn="b"/>
                      <a:r>
                        <a:rPr lang="en-US" sz="2000" b="0" i="1" u="none" strike="noStrike" baseline="0" dirty="0" smtClean="0">
                          <a:solidFill>
                            <a:srgbClr val="385723"/>
                          </a:solidFill>
                          <a:effectLst/>
                          <a:latin typeface="+mn-lt"/>
                        </a:rPr>
                        <a:t>r = 10%</a:t>
                      </a:r>
                      <a:endParaRPr lang="el-GR" sz="2000" b="0" i="1" u="none" strike="noStrike" dirty="0">
                        <a:solidFill>
                          <a:srgbClr val="385723"/>
                        </a:solidFill>
                        <a:effectLst/>
                        <a:latin typeface="+mn-lt"/>
                      </a:endParaRPr>
                    </a:p>
                  </a:txBody>
                  <a:tcPr marL="9525" marR="9525" marT="9525" marB="0" anchor="ctr">
                    <a:no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Δαπάνη</a:t>
                      </a:r>
                      <a:r>
                        <a:rPr lang="el-GR" sz="2400" b="0" i="0" u="none" strike="noStrike" baseline="0" dirty="0" smtClean="0">
                          <a:solidFill>
                            <a:srgbClr val="385723"/>
                          </a:solidFill>
                          <a:effectLst>
                            <a:outerShdw blurRad="38100" dist="38100" dir="2700000" algn="tl">
                              <a:srgbClr val="000000">
                                <a:alpha val="43137"/>
                              </a:srgbClr>
                            </a:outerShdw>
                          </a:effectLst>
                          <a:latin typeface="+mn-lt"/>
                        </a:rPr>
                        <a:t> Επένδυσης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algn="ctr" fontAlgn="b"/>
                      <a:r>
                        <a:rPr lang="el-GR" sz="2400" b="0" i="0" u="none" strike="noStrike" dirty="0" smtClean="0">
                          <a:solidFill>
                            <a:srgbClr val="385723"/>
                          </a:solidFill>
                          <a:effectLst>
                            <a:outerShdw blurRad="38100" dist="38100" dir="2700000" algn="tl">
                              <a:srgbClr val="000000">
                                <a:alpha val="43137"/>
                              </a:srgbClr>
                            </a:outerShdw>
                          </a:effectLst>
                          <a:latin typeface="+mn-lt"/>
                        </a:rPr>
                        <a:t>1</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2400" b="0" i="0" u="none" strike="noStrike" baseline="0" dirty="0" smtClean="0">
                          <a:solidFill>
                            <a:srgbClr val="385723"/>
                          </a:solidFill>
                          <a:effectLst>
                            <a:outerShdw blurRad="38100" dist="38100" dir="2700000" algn="tl">
                              <a:srgbClr val="000000">
                                <a:alpha val="43137"/>
                              </a:srgbClr>
                            </a:outerShdw>
                          </a:effectLst>
                          <a:latin typeface="+mn-lt"/>
                        </a:rPr>
                        <a:t>2</a:t>
                      </a:r>
                      <a:r>
                        <a:rPr lang="el-GR" sz="2400" b="0" i="0" u="none" strike="noStrike" baseline="30000" dirty="0" smtClean="0">
                          <a:solidFill>
                            <a:srgbClr val="385723"/>
                          </a:solidFill>
                          <a:effectLst>
                            <a:outerShdw blurRad="38100" dist="38100" dir="2700000" algn="tl">
                              <a:srgbClr val="000000">
                                <a:alpha val="43137"/>
                              </a:srgbClr>
                            </a:outerShdw>
                          </a:effectLst>
                          <a:latin typeface="+mn-lt"/>
                        </a:rPr>
                        <a:t>ος</a:t>
                      </a:r>
                      <a:r>
                        <a:rPr lang="el-GR" sz="2400" b="0" i="0" u="none" strike="noStrike" dirty="0" smtClean="0">
                          <a:solidFill>
                            <a:srgbClr val="385723"/>
                          </a:solidFill>
                          <a:effectLst>
                            <a:outerShdw blurRad="38100" dist="38100" dir="2700000" algn="tl">
                              <a:srgbClr val="000000">
                                <a:alpha val="43137"/>
                              </a:srgbClr>
                            </a:outerShdw>
                          </a:effectLst>
                          <a:latin typeface="+mn-lt"/>
                        </a:rPr>
                        <a:t> χρόνος</a:t>
                      </a:r>
                    </a:p>
                  </a:txBody>
                  <a:tcPr marL="9525" marR="9525" marT="9525" marB="0" anchor="b">
                    <a:solidFill>
                      <a:srgbClr val="FFFF00"/>
                    </a:solidFill>
                  </a:tcPr>
                </a:tc>
                <a:extLst>
                  <a:ext uri="{0D108BD9-81ED-4DB2-BD59-A6C34878D82A}">
                    <a16:rowId xmlns:a16="http://schemas.microsoft.com/office/drawing/2014/main" val="3947605614"/>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Α</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a:solidFill>
                            <a:srgbClr val="385723"/>
                          </a:solidFill>
                          <a:effectLst/>
                          <a:latin typeface="Calibri" panose="020F0502020204030204" pitchFamily="34" charset="0"/>
                        </a:rPr>
                        <a:t>-100</a:t>
                      </a:r>
                    </a:p>
                  </a:txBody>
                  <a:tcPr marL="9525" marR="9525" marT="9525" marB="0" anchor="ctr">
                    <a:noFill/>
                  </a:tcPr>
                </a:tc>
                <a:tc>
                  <a:txBody>
                    <a:bodyPr/>
                    <a:lstStyle/>
                    <a:p>
                      <a:pPr algn="ctr" fontAlgn="b"/>
                      <a:r>
                        <a:rPr lang="el-GR" sz="2400" b="0" i="0" u="none" strike="noStrike">
                          <a:solidFill>
                            <a:srgbClr val="385723"/>
                          </a:solidFill>
                          <a:effectLst/>
                          <a:latin typeface="Calibri" panose="020F0502020204030204" pitchFamily="34" charset="0"/>
                        </a:rPr>
                        <a:t>60</a:t>
                      </a:r>
                    </a:p>
                  </a:txBody>
                  <a:tcPr marL="9525" marR="9525" marT="9525" marB="0" anchor="ctr">
                    <a:noFill/>
                  </a:tcPr>
                </a:tc>
                <a:tc>
                  <a:txBody>
                    <a:bodyPr/>
                    <a:lstStyle/>
                    <a:p>
                      <a:pPr algn="ctr" fontAlgn="b"/>
                      <a:r>
                        <a:rPr lang="el-GR" sz="2400" b="0" i="0" u="none" strike="noStrike">
                          <a:solidFill>
                            <a:srgbClr val="385723"/>
                          </a:solidFill>
                          <a:effectLst/>
                          <a:latin typeface="Calibri" panose="020F0502020204030204" pitchFamily="34" charset="0"/>
                        </a:rPr>
                        <a:t>70</a:t>
                      </a:r>
                    </a:p>
                  </a:txBody>
                  <a:tcPr marL="9525" marR="9525" marT="9525" marB="0" anchor="ctr">
                    <a:noFill/>
                  </a:tcPr>
                </a:tc>
                <a:extLst>
                  <a:ext uri="{0D108BD9-81ED-4DB2-BD59-A6C34878D82A}">
                    <a16:rowId xmlns:a16="http://schemas.microsoft.com/office/drawing/2014/main" val="3949658390"/>
                  </a:ext>
                </a:extLst>
              </a:tr>
              <a:tr h="966426">
                <a:tc>
                  <a:txBody>
                    <a:bodyPr/>
                    <a:lstStyle/>
                    <a:p>
                      <a:pPr algn="ctr" fontAlgn="b"/>
                      <a:r>
                        <a:rPr lang="el-GR" sz="2400" u="none" strike="noStrike" dirty="0">
                          <a:solidFill>
                            <a:srgbClr val="385723"/>
                          </a:solidFill>
                          <a:effectLst>
                            <a:outerShdw blurRad="38100" dist="38100" dir="2700000" algn="tl">
                              <a:srgbClr val="000000">
                                <a:alpha val="43137"/>
                              </a:srgbClr>
                            </a:outerShdw>
                          </a:effectLst>
                          <a:latin typeface="+mn-lt"/>
                        </a:rPr>
                        <a:t>Σχέδιο Β</a:t>
                      </a:r>
                      <a:endParaRPr lang="el-GR" sz="2400" b="0" i="0" u="none" strike="noStrike" dirty="0">
                        <a:solidFill>
                          <a:srgbClr val="385723"/>
                        </a:solidFill>
                        <a:effectLst>
                          <a:outerShdw blurRad="38100" dist="38100" dir="2700000" algn="tl">
                            <a:srgbClr val="000000">
                              <a:alpha val="43137"/>
                            </a:srgbClr>
                          </a:outerShdw>
                        </a:effectLst>
                        <a:latin typeface="+mn-lt"/>
                      </a:endParaRPr>
                    </a:p>
                  </a:txBody>
                  <a:tcPr marL="9525" marR="9525" marT="9525" marB="0" anchor="ctr">
                    <a:solidFill>
                      <a:srgbClr val="FFFF00"/>
                    </a:solidFill>
                  </a:tcPr>
                </a:tc>
                <a:tc>
                  <a:txBody>
                    <a:bodyPr/>
                    <a:lstStyle/>
                    <a:p>
                      <a:pPr algn="ctr" fontAlgn="b"/>
                      <a:r>
                        <a:rPr lang="el-GR" sz="2400" b="0" i="0" u="none" strike="noStrike">
                          <a:solidFill>
                            <a:srgbClr val="385723"/>
                          </a:solidFill>
                          <a:effectLst/>
                          <a:latin typeface="Calibri" panose="020F0502020204030204" pitchFamily="34" charset="0"/>
                        </a:rPr>
                        <a:t>-10</a:t>
                      </a:r>
                    </a:p>
                  </a:txBody>
                  <a:tcPr marL="9525" marR="9525" marT="9525" marB="0" anchor="ctr">
                    <a:noFill/>
                  </a:tcPr>
                </a:tc>
                <a:tc>
                  <a:txBody>
                    <a:bodyPr/>
                    <a:lstStyle/>
                    <a:p>
                      <a:pPr algn="ctr" fontAlgn="b"/>
                      <a:r>
                        <a:rPr lang="el-GR" sz="2400" b="0" i="0" u="none" strike="noStrike">
                          <a:solidFill>
                            <a:srgbClr val="385723"/>
                          </a:solidFill>
                          <a:effectLst/>
                          <a:latin typeface="Calibri" panose="020F0502020204030204" pitchFamily="34" charset="0"/>
                        </a:rPr>
                        <a:t>6</a:t>
                      </a:r>
                    </a:p>
                  </a:txBody>
                  <a:tcPr marL="9525" marR="9525" marT="9525" marB="0" anchor="ctr">
                    <a:noFill/>
                  </a:tcPr>
                </a:tc>
                <a:tc>
                  <a:txBody>
                    <a:bodyPr/>
                    <a:lstStyle/>
                    <a:p>
                      <a:pPr algn="ctr" fontAlgn="b"/>
                      <a:r>
                        <a:rPr lang="el-GR" sz="2400" b="0" i="0" u="none" strike="noStrike" dirty="0">
                          <a:solidFill>
                            <a:srgbClr val="385723"/>
                          </a:solidFill>
                          <a:effectLst/>
                          <a:latin typeface="Calibri" panose="020F0502020204030204" pitchFamily="34" charset="0"/>
                        </a:rPr>
                        <a:t>8</a:t>
                      </a:r>
                    </a:p>
                  </a:txBody>
                  <a:tcPr marL="9525" marR="9525" marT="9525" marB="0" anchor="ctr">
                    <a:noFill/>
                  </a:tcPr>
                </a:tc>
                <a:extLst>
                  <a:ext uri="{0D108BD9-81ED-4DB2-BD59-A6C34878D82A}">
                    <a16:rowId xmlns:a16="http://schemas.microsoft.com/office/drawing/2014/main" val="1609088199"/>
                  </a:ext>
                </a:extLst>
              </a:tr>
            </a:tbl>
          </a:graphicData>
        </a:graphic>
      </p:graphicFrame>
    </p:spTree>
    <p:extLst>
      <p:ext uri="{BB962C8B-B14F-4D97-AF65-F5344CB8AC3E}">
        <p14:creationId xmlns:p14="http://schemas.microsoft.com/office/powerpoint/2010/main" val="9863388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1429</TotalTime>
  <Words>1101</Words>
  <Application>Microsoft Office PowerPoint</Application>
  <PresentationFormat>Widescreen</PresentationFormat>
  <Paragraphs>174</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Cambria Math</vt:lpstr>
      <vt:lpstr>Georgia</vt:lpstr>
      <vt:lpstr>Symbol</vt:lpstr>
      <vt:lpstr>Times New Roman</vt:lpstr>
      <vt:lpstr>Θέμα του Office</vt:lpstr>
      <vt:lpstr>Καθαρή Παρούσα Αξία      vs  Εσωτερικός Βαθμός Απόδοσης</vt:lpstr>
      <vt:lpstr>Καθαρή Παρούσα Αξία (Κ.Π.Α.) Net Present Value (NPV)</vt:lpstr>
      <vt:lpstr>Εσωτερικός Βαθμός (ή Συντελεστής) Απόδοσης (Ε.Β.Α.) Internal Rate of Return (IRR)</vt:lpstr>
      <vt:lpstr>Καθαρή Παρούσας Αξία (NPV)  vs  Εσωτερικού Βαθμού Απόδοσης 1</vt:lpstr>
      <vt:lpstr>Καθαρή Παρούσας Αξία (NPV)  vs  Εσωτερικού Βαθμού Απόδοσης 2</vt:lpstr>
      <vt:lpstr>Πολλαπλοί ΕΒΑ</vt:lpstr>
      <vt:lpstr>Παράδειγμα πολλαπλών λύσεων</vt:lpstr>
      <vt:lpstr>Ο ΕΒΑ ευνοεί συνήθως μικρά αποδοτικά έργα </vt:lpstr>
      <vt:lpstr>Παράδειγμα</vt:lpstr>
      <vt:lpstr>Πρόβλημα χρονισμού</vt:lpstr>
      <vt:lpstr>Παράδειγμα πολλαπλών λύσεων</vt:lpstr>
      <vt:lpstr>Παράδειγμα Αμοιβαίως αποκλειόμενες επενδύσεις 1</vt:lpstr>
      <vt:lpstr>Αμοιβαία Αποκλειόμενες Επενδύσεις με Διαφορετική Διάρκεια Ζωής </vt:lpstr>
      <vt:lpstr>Παράδειγμα Αμοιβαία Αποκλειόμενες Επενδύσεις με Διαφορετική Διάρκεια Ζωής</vt:lpstr>
      <vt:lpstr>1η Λύση</vt:lpstr>
      <vt:lpstr>2η Λύση</vt:lpstr>
      <vt:lpstr>2η Λύση (συνέχεια)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Μεγάλη επένδυση €1 δισ. της Microsoft στην Ελλάδα</dc:title>
  <dc:creator>Windows User</dc:creator>
  <cp:lastModifiedBy>AOA</cp:lastModifiedBy>
  <cp:revision>90</cp:revision>
  <dcterms:created xsi:type="dcterms:W3CDTF">2020-10-05T09:48:53Z</dcterms:created>
  <dcterms:modified xsi:type="dcterms:W3CDTF">2023-11-19T17:14:15Z</dcterms:modified>
</cp:coreProperties>
</file>