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8" r:id="rId3"/>
    <p:sldId id="259" r:id="rId4"/>
    <p:sldId id="260" r:id="rId5"/>
    <p:sldId id="262" r:id="rId6"/>
    <p:sldId id="261" r:id="rId7"/>
    <p:sldId id="263" r:id="rId8"/>
    <p:sldId id="264" r:id="rId9"/>
    <p:sldId id="266"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69"/>
    <p:restoredTop sz="94694"/>
  </p:normalViewPr>
  <p:slideViewPr>
    <p:cSldViewPr snapToGrid="0" snapToObjects="1">
      <p:cViewPr varScale="1">
        <p:scale>
          <a:sx n="150" d="100"/>
          <a:sy n="150" d="100"/>
        </p:scale>
        <p:origin x="656"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42974E-7913-E44B-B7EC-81A035FAB39B}" type="datetimeFigureOut">
              <a:rPr lang="en-US" smtClean="0"/>
              <a:t>9/27/21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166338-2887-2048-999B-9C5E90391486}" type="slidenum">
              <a:rPr lang="en-US" smtClean="0"/>
              <a:t>‹#›</a:t>
            </a:fld>
            <a:endParaRPr lang="en-US"/>
          </a:p>
        </p:txBody>
      </p:sp>
    </p:spTree>
    <p:extLst>
      <p:ext uri="{BB962C8B-B14F-4D97-AF65-F5344CB8AC3E}">
        <p14:creationId xmlns:p14="http://schemas.microsoft.com/office/powerpoint/2010/main" val="1064811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8166338-2887-2048-999B-9C5E90391486}" type="slidenum">
              <a:rPr lang="en-US" smtClean="0"/>
              <a:t>3</a:t>
            </a:fld>
            <a:endParaRPr lang="en-US"/>
          </a:p>
        </p:txBody>
      </p:sp>
    </p:spTree>
    <p:extLst>
      <p:ext uri="{BB962C8B-B14F-4D97-AF65-F5344CB8AC3E}">
        <p14:creationId xmlns:p14="http://schemas.microsoft.com/office/powerpoint/2010/main" val="3066026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F7798-AEB7-5E4F-98C0-F88C58B315D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3B7BDCE3-B707-8C43-8C44-BF02D087C5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B46A474E-DF50-2142-8706-1D500C4D1DD0}"/>
              </a:ext>
            </a:extLst>
          </p:cNvPr>
          <p:cNvSpPr>
            <a:spLocks noGrp="1"/>
          </p:cNvSpPr>
          <p:nvPr>
            <p:ph type="dt" sz="half" idx="10"/>
          </p:nvPr>
        </p:nvSpPr>
        <p:spPr/>
        <p:txBody>
          <a:bodyPr/>
          <a:lstStyle/>
          <a:p>
            <a:fld id="{BB084DCA-8D54-2748-8202-F659BFA3386E}" type="datetimeFigureOut">
              <a:rPr lang="en-US" smtClean="0"/>
              <a:t>9/27/21</a:t>
            </a:fld>
            <a:endParaRPr lang="en-US"/>
          </a:p>
        </p:txBody>
      </p:sp>
      <p:sp>
        <p:nvSpPr>
          <p:cNvPr id="5" name="Footer Placeholder 4">
            <a:extLst>
              <a:ext uri="{FF2B5EF4-FFF2-40B4-BE49-F238E27FC236}">
                <a16:creationId xmlns:a16="http://schemas.microsoft.com/office/drawing/2014/main" id="{857BDFB8-88E1-4045-8FD1-868BF7998F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C2A986-E2AC-AD46-AA21-3FDB1401F365}"/>
              </a:ext>
            </a:extLst>
          </p:cNvPr>
          <p:cNvSpPr>
            <a:spLocks noGrp="1"/>
          </p:cNvSpPr>
          <p:nvPr>
            <p:ph type="sldNum" sz="quarter" idx="12"/>
          </p:nvPr>
        </p:nvSpPr>
        <p:spPr/>
        <p:txBody>
          <a:bodyPr/>
          <a:lstStyle/>
          <a:p>
            <a:fld id="{14B97126-A937-F847-B8A0-7F2036BF26FE}" type="slidenum">
              <a:rPr lang="en-US" smtClean="0"/>
              <a:t>‹#›</a:t>
            </a:fld>
            <a:endParaRPr lang="en-US"/>
          </a:p>
        </p:txBody>
      </p:sp>
    </p:spTree>
    <p:extLst>
      <p:ext uri="{BB962C8B-B14F-4D97-AF65-F5344CB8AC3E}">
        <p14:creationId xmlns:p14="http://schemas.microsoft.com/office/powerpoint/2010/main" val="2780674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7EA1B-0962-F84E-882F-AD3B48EBF91E}"/>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3C1BA47-D7BC-524D-902B-EA8F4697E4E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265203C-CD6D-F149-9F18-8675DF0B92F4}"/>
              </a:ext>
            </a:extLst>
          </p:cNvPr>
          <p:cNvSpPr>
            <a:spLocks noGrp="1"/>
          </p:cNvSpPr>
          <p:nvPr>
            <p:ph type="dt" sz="half" idx="10"/>
          </p:nvPr>
        </p:nvSpPr>
        <p:spPr/>
        <p:txBody>
          <a:bodyPr/>
          <a:lstStyle/>
          <a:p>
            <a:fld id="{BB084DCA-8D54-2748-8202-F659BFA3386E}" type="datetimeFigureOut">
              <a:rPr lang="en-US" smtClean="0"/>
              <a:t>9/27/21</a:t>
            </a:fld>
            <a:endParaRPr lang="en-US"/>
          </a:p>
        </p:txBody>
      </p:sp>
      <p:sp>
        <p:nvSpPr>
          <p:cNvPr id="5" name="Footer Placeholder 4">
            <a:extLst>
              <a:ext uri="{FF2B5EF4-FFF2-40B4-BE49-F238E27FC236}">
                <a16:creationId xmlns:a16="http://schemas.microsoft.com/office/drawing/2014/main" id="{642DA732-5FC9-CE41-957D-2D362EF4B6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508C2A-B57C-4D43-8D6C-E7B26A1A0A39}"/>
              </a:ext>
            </a:extLst>
          </p:cNvPr>
          <p:cNvSpPr>
            <a:spLocks noGrp="1"/>
          </p:cNvSpPr>
          <p:nvPr>
            <p:ph type="sldNum" sz="quarter" idx="12"/>
          </p:nvPr>
        </p:nvSpPr>
        <p:spPr/>
        <p:txBody>
          <a:bodyPr/>
          <a:lstStyle/>
          <a:p>
            <a:fld id="{14B97126-A937-F847-B8A0-7F2036BF26FE}" type="slidenum">
              <a:rPr lang="en-US" smtClean="0"/>
              <a:t>‹#›</a:t>
            </a:fld>
            <a:endParaRPr lang="en-US"/>
          </a:p>
        </p:txBody>
      </p:sp>
    </p:spTree>
    <p:extLst>
      <p:ext uri="{BB962C8B-B14F-4D97-AF65-F5344CB8AC3E}">
        <p14:creationId xmlns:p14="http://schemas.microsoft.com/office/powerpoint/2010/main" val="746760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2CF6F1-159C-834E-B972-567A8BB3CBC4}"/>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CE917CD-D19E-EF44-A79E-C3469898BA11}"/>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5E62785-B5B1-1244-807D-BFA93C1FFD0F}"/>
              </a:ext>
            </a:extLst>
          </p:cNvPr>
          <p:cNvSpPr>
            <a:spLocks noGrp="1"/>
          </p:cNvSpPr>
          <p:nvPr>
            <p:ph type="dt" sz="half" idx="10"/>
          </p:nvPr>
        </p:nvSpPr>
        <p:spPr/>
        <p:txBody>
          <a:bodyPr/>
          <a:lstStyle/>
          <a:p>
            <a:fld id="{BB084DCA-8D54-2748-8202-F659BFA3386E}" type="datetimeFigureOut">
              <a:rPr lang="en-US" smtClean="0"/>
              <a:t>9/27/21</a:t>
            </a:fld>
            <a:endParaRPr lang="en-US"/>
          </a:p>
        </p:txBody>
      </p:sp>
      <p:sp>
        <p:nvSpPr>
          <p:cNvPr id="5" name="Footer Placeholder 4">
            <a:extLst>
              <a:ext uri="{FF2B5EF4-FFF2-40B4-BE49-F238E27FC236}">
                <a16:creationId xmlns:a16="http://schemas.microsoft.com/office/drawing/2014/main" id="{FDBE8745-6BCF-E040-94E3-7743669AE4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8B9454-2D67-F64E-89D6-F24E2BDC5A27}"/>
              </a:ext>
            </a:extLst>
          </p:cNvPr>
          <p:cNvSpPr>
            <a:spLocks noGrp="1"/>
          </p:cNvSpPr>
          <p:nvPr>
            <p:ph type="sldNum" sz="quarter" idx="12"/>
          </p:nvPr>
        </p:nvSpPr>
        <p:spPr/>
        <p:txBody>
          <a:bodyPr/>
          <a:lstStyle/>
          <a:p>
            <a:fld id="{14B97126-A937-F847-B8A0-7F2036BF26FE}" type="slidenum">
              <a:rPr lang="en-US" smtClean="0"/>
              <a:t>‹#›</a:t>
            </a:fld>
            <a:endParaRPr lang="en-US"/>
          </a:p>
        </p:txBody>
      </p:sp>
    </p:spTree>
    <p:extLst>
      <p:ext uri="{BB962C8B-B14F-4D97-AF65-F5344CB8AC3E}">
        <p14:creationId xmlns:p14="http://schemas.microsoft.com/office/powerpoint/2010/main" val="1462499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1B9C7-B30C-5842-A103-84D28B905CA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032FA23-4F9E-E849-9462-C8FAC09A5F6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DD18987-8378-674B-BE49-B0489A1044E8}"/>
              </a:ext>
            </a:extLst>
          </p:cNvPr>
          <p:cNvSpPr>
            <a:spLocks noGrp="1"/>
          </p:cNvSpPr>
          <p:nvPr>
            <p:ph type="dt" sz="half" idx="10"/>
          </p:nvPr>
        </p:nvSpPr>
        <p:spPr/>
        <p:txBody>
          <a:bodyPr/>
          <a:lstStyle/>
          <a:p>
            <a:fld id="{BB084DCA-8D54-2748-8202-F659BFA3386E}" type="datetimeFigureOut">
              <a:rPr lang="en-US" smtClean="0"/>
              <a:t>9/27/21</a:t>
            </a:fld>
            <a:endParaRPr lang="en-US"/>
          </a:p>
        </p:txBody>
      </p:sp>
      <p:sp>
        <p:nvSpPr>
          <p:cNvPr id="5" name="Footer Placeholder 4">
            <a:extLst>
              <a:ext uri="{FF2B5EF4-FFF2-40B4-BE49-F238E27FC236}">
                <a16:creationId xmlns:a16="http://schemas.microsoft.com/office/drawing/2014/main" id="{C79D0EAB-74D1-BE46-B7F7-C989601524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90CBF6-8059-774C-876B-A17C0D39D047}"/>
              </a:ext>
            </a:extLst>
          </p:cNvPr>
          <p:cNvSpPr>
            <a:spLocks noGrp="1"/>
          </p:cNvSpPr>
          <p:nvPr>
            <p:ph type="sldNum" sz="quarter" idx="12"/>
          </p:nvPr>
        </p:nvSpPr>
        <p:spPr/>
        <p:txBody>
          <a:bodyPr/>
          <a:lstStyle/>
          <a:p>
            <a:fld id="{14B97126-A937-F847-B8A0-7F2036BF26FE}" type="slidenum">
              <a:rPr lang="en-US" smtClean="0"/>
              <a:t>‹#›</a:t>
            </a:fld>
            <a:endParaRPr lang="en-US"/>
          </a:p>
        </p:txBody>
      </p:sp>
    </p:spTree>
    <p:extLst>
      <p:ext uri="{BB962C8B-B14F-4D97-AF65-F5344CB8AC3E}">
        <p14:creationId xmlns:p14="http://schemas.microsoft.com/office/powerpoint/2010/main" val="15292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BB1D5-023F-5642-AD66-809CB427B30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BE945774-43B8-174F-88F6-B44049E65F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B4C14A0C-6BEA-0841-B210-7FC78CA351EC}"/>
              </a:ext>
            </a:extLst>
          </p:cNvPr>
          <p:cNvSpPr>
            <a:spLocks noGrp="1"/>
          </p:cNvSpPr>
          <p:nvPr>
            <p:ph type="dt" sz="half" idx="10"/>
          </p:nvPr>
        </p:nvSpPr>
        <p:spPr/>
        <p:txBody>
          <a:bodyPr/>
          <a:lstStyle/>
          <a:p>
            <a:fld id="{BB084DCA-8D54-2748-8202-F659BFA3386E}" type="datetimeFigureOut">
              <a:rPr lang="en-US" smtClean="0"/>
              <a:t>9/27/21</a:t>
            </a:fld>
            <a:endParaRPr lang="en-US"/>
          </a:p>
        </p:txBody>
      </p:sp>
      <p:sp>
        <p:nvSpPr>
          <p:cNvPr id="5" name="Footer Placeholder 4">
            <a:extLst>
              <a:ext uri="{FF2B5EF4-FFF2-40B4-BE49-F238E27FC236}">
                <a16:creationId xmlns:a16="http://schemas.microsoft.com/office/drawing/2014/main" id="{42A4F098-D3CB-AB49-B337-9EE25DE869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AF92E0-4799-D64C-8718-3554F463AEB2}"/>
              </a:ext>
            </a:extLst>
          </p:cNvPr>
          <p:cNvSpPr>
            <a:spLocks noGrp="1"/>
          </p:cNvSpPr>
          <p:nvPr>
            <p:ph type="sldNum" sz="quarter" idx="12"/>
          </p:nvPr>
        </p:nvSpPr>
        <p:spPr/>
        <p:txBody>
          <a:bodyPr/>
          <a:lstStyle/>
          <a:p>
            <a:fld id="{14B97126-A937-F847-B8A0-7F2036BF26FE}" type="slidenum">
              <a:rPr lang="en-US" smtClean="0"/>
              <a:t>‹#›</a:t>
            </a:fld>
            <a:endParaRPr lang="en-US"/>
          </a:p>
        </p:txBody>
      </p:sp>
    </p:spTree>
    <p:extLst>
      <p:ext uri="{BB962C8B-B14F-4D97-AF65-F5344CB8AC3E}">
        <p14:creationId xmlns:p14="http://schemas.microsoft.com/office/powerpoint/2010/main" val="2053743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8CC81-5744-FB42-9804-306051793BF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BA431A8-C232-174B-9647-85C2225743F0}"/>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362EEED7-B2BD-F84C-AF79-52B8D1FBB55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0A324E0E-44F9-484C-83F6-2E29C29FCD95}"/>
              </a:ext>
            </a:extLst>
          </p:cNvPr>
          <p:cNvSpPr>
            <a:spLocks noGrp="1"/>
          </p:cNvSpPr>
          <p:nvPr>
            <p:ph type="dt" sz="half" idx="10"/>
          </p:nvPr>
        </p:nvSpPr>
        <p:spPr/>
        <p:txBody>
          <a:bodyPr/>
          <a:lstStyle/>
          <a:p>
            <a:fld id="{BB084DCA-8D54-2748-8202-F659BFA3386E}" type="datetimeFigureOut">
              <a:rPr lang="en-US" smtClean="0"/>
              <a:t>9/27/21</a:t>
            </a:fld>
            <a:endParaRPr lang="en-US"/>
          </a:p>
        </p:txBody>
      </p:sp>
      <p:sp>
        <p:nvSpPr>
          <p:cNvPr id="6" name="Footer Placeholder 5">
            <a:extLst>
              <a:ext uri="{FF2B5EF4-FFF2-40B4-BE49-F238E27FC236}">
                <a16:creationId xmlns:a16="http://schemas.microsoft.com/office/drawing/2014/main" id="{58FFC967-F22D-804F-95AB-A931763F44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C26EBA-FCC6-684D-B47A-ED2446DCDE6E}"/>
              </a:ext>
            </a:extLst>
          </p:cNvPr>
          <p:cNvSpPr>
            <a:spLocks noGrp="1"/>
          </p:cNvSpPr>
          <p:nvPr>
            <p:ph type="sldNum" sz="quarter" idx="12"/>
          </p:nvPr>
        </p:nvSpPr>
        <p:spPr/>
        <p:txBody>
          <a:bodyPr/>
          <a:lstStyle/>
          <a:p>
            <a:fld id="{14B97126-A937-F847-B8A0-7F2036BF26FE}" type="slidenum">
              <a:rPr lang="en-US" smtClean="0"/>
              <a:t>‹#›</a:t>
            </a:fld>
            <a:endParaRPr lang="en-US"/>
          </a:p>
        </p:txBody>
      </p:sp>
    </p:spTree>
    <p:extLst>
      <p:ext uri="{BB962C8B-B14F-4D97-AF65-F5344CB8AC3E}">
        <p14:creationId xmlns:p14="http://schemas.microsoft.com/office/powerpoint/2010/main" val="1133817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9B1C3-8A60-F04A-8318-12905BF4E974}"/>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BDEF906-102C-5C4A-A34B-6EEBCAC631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95881E37-6995-BA42-8BFD-E1B272E51D90}"/>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958B8D43-67E0-1C4C-9E92-057D4B67E4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1DBDB8E-F63F-134A-9FB3-6BC2F6FC12A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95299E21-A328-5C40-9788-53F2FECA0EF8}"/>
              </a:ext>
            </a:extLst>
          </p:cNvPr>
          <p:cNvSpPr>
            <a:spLocks noGrp="1"/>
          </p:cNvSpPr>
          <p:nvPr>
            <p:ph type="dt" sz="half" idx="10"/>
          </p:nvPr>
        </p:nvSpPr>
        <p:spPr/>
        <p:txBody>
          <a:bodyPr/>
          <a:lstStyle/>
          <a:p>
            <a:fld id="{BB084DCA-8D54-2748-8202-F659BFA3386E}" type="datetimeFigureOut">
              <a:rPr lang="en-US" smtClean="0"/>
              <a:t>9/27/21</a:t>
            </a:fld>
            <a:endParaRPr lang="en-US"/>
          </a:p>
        </p:txBody>
      </p:sp>
      <p:sp>
        <p:nvSpPr>
          <p:cNvPr id="8" name="Footer Placeholder 7">
            <a:extLst>
              <a:ext uri="{FF2B5EF4-FFF2-40B4-BE49-F238E27FC236}">
                <a16:creationId xmlns:a16="http://schemas.microsoft.com/office/drawing/2014/main" id="{8D59E886-7843-2740-95FE-EF868B7971E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EA04C22-3B52-E844-AC7E-23E9E344F2DA}"/>
              </a:ext>
            </a:extLst>
          </p:cNvPr>
          <p:cNvSpPr>
            <a:spLocks noGrp="1"/>
          </p:cNvSpPr>
          <p:nvPr>
            <p:ph type="sldNum" sz="quarter" idx="12"/>
          </p:nvPr>
        </p:nvSpPr>
        <p:spPr/>
        <p:txBody>
          <a:bodyPr/>
          <a:lstStyle/>
          <a:p>
            <a:fld id="{14B97126-A937-F847-B8A0-7F2036BF26FE}" type="slidenum">
              <a:rPr lang="en-US" smtClean="0"/>
              <a:t>‹#›</a:t>
            </a:fld>
            <a:endParaRPr lang="en-US"/>
          </a:p>
        </p:txBody>
      </p:sp>
    </p:spTree>
    <p:extLst>
      <p:ext uri="{BB962C8B-B14F-4D97-AF65-F5344CB8AC3E}">
        <p14:creationId xmlns:p14="http://schemas.microsoft.com/office/powerpoint/2010/main" val="258360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5F6CD-B1AD-544D-8116-BA7E4B5C925E}"/>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168B617E-449B-6E4F-B7D7-9F85BA234F70}"/>
              </a:ext>
            </a:extLst>
          </p:cNvPr>
          <p:cNvSpPr>
            <a:spLocks noGrp="1"/>
          </p:cNvSpPr>
          <p:nvPr>
            <p:ph type="dt" sz="half" idx="10"/>
          </p:nvPr>
        </p:nvSpPr>
        <p:spPr/>
        <p:txBody>
          <a:bodyPr/>
          <a:lstStyle/>
          <a:p>
            <a:fld id="{BB084DCA-8D54-2748-8202-F659BFA3386E}" type="datetimeFigureOut">
              <a:rPr lang="en-US" smtClean="0"/>
              <a:t>9/27/21</a:t>
            </a:fld>
            <a:endParaRPr lang="en-US"/>
          </a:p>
        </p:txBody>
      </p:sp>
      <p:sp>
        <p:nvSpPr>
          <p:cNvPr id="4" name="Footer Placeholder 3">
            <a:extLst>
              <a:ext uri="{FF2B5EF4-FFF2-40B4-BE49-F238E27FC236}">
                <a16:creationId xmlns:a16="http://schemas.microsoft.com/office/drawing/2014/main" id="{19402F05-E562-AD47-BC63-4EFCFEB854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B71D81E-A268-B645-84FD-645F1D2FB378}"/>
              </a:ext>
            </a:extLst>
          </p:cNvPr>
          <p:cNvSpPr>
            <a:spLocks noGrp="1"/>
          </p:cNvSpPr>
          <p:nvPr>
            <p:ph type="sldNum" sz="quarter" idx="12"/>
          </p:nvPr>
        </p:nvSpPr>
        <p:spPr/>
        <p:txBody>
          <a:bodyPr/>
          <a:lstStyle/>
          <a:p>
            <a:fld id="{14B97126-A937-F847-B8A0-7F2036BF26FE}" type="slidenum">
              <a:rPr lang="en-US" smtClean="0"/>
              <a:t>‹#›</a:t>
            </a:fld>
            <a:endParaRPr lang="en-US"/>
          </a:p>
        </p:txBody>
      </p:sp>
    </p:spTree>
    <p:extLst>
      <p:ext uri="{BB962C8B-B14F-4D97-AF65-F5344CB8AC3E}">
        <p14:creationId xmlns:p14="http://schemas.microsoft.com/office/powerpoint/2010/main" val="3640336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E96DD2-38E5-9949-8C4D-BD2812670472}"/>
              </a:ext>
            </a:extLst>
          </p:cNvPr>
          <p:cNvSpPr>
            <a:spLocks noGrp="1"/>
          </p:cNvSpPr>
          <p:nvPr>
            <p:ph type="dt" sz="half" idx="10"/>
          </p:nvPr>
        </p:nvSpPr>
        <p:spPr/>
        <p:txBody>
          <a:bodyPr/>
          <a:lstStyle/>
          <a:p>
            <a:fld id="{BB084DCA-8D54-2748-8202-F659BFA3386E}" type="datetimeFigureOut">
              <a:rPr lang="en-US" smtClean="0"/>
              <a:t>9/27/21</a:t>
            </a:fld>
            <a:endParaRPr lang="en-US"/>
          </a:p>
        </p:txBody>
      </p:sp>
      <p:sp>
        <p:nvSpPr>
          <p:cNvPr id="3" name="Footer Placeholder 2">
            <a:extLst>
              <a:ext uri="{FF2B5EF4-FFF2-40B4-BE49-F238E27FC236}">
                <a16:creationId xmlns:a16="http://schemas.microsoft.com/office/drawing/2014/main" id="{E64D4E8E-75AD-974D-8D2E-5A8175ACF3F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705A857-A356-AB45-91A9-DFBCB299AD60}"/>
              </a:ext>
            </a:extLst>
          </p:cNvPr>
          <p:cNvSpPr>
            <a:spLocks noGrp="1"/>
          </p:cNvSpPr>
          <p:nvPr>
            <p:ph type="sldNum" sz="quarter" idx="12"/>
          </p:nvPr>
        </p:nvSpPr>
        <p:spPr/>
        <p:txBody>
          <a:bodyPr/>
          <a:lstStyle/>
          <a:p>
            <a:fld id="{14B97126-A937-F847-B8A0-7F2036BF26FE}" type="slidenum">
              <a:rPr lang="en-US" smtClean="0"/>
              <a:t>‹#›</a:t>
            </a:fld>
            <a:endParaRPr lang="en-US"/>
          </a:p>
        </p:txBody>
      </p:sp>
    </p:spTree>
    <p:extLst>
      <p:ext uri="{BB962C8B-B14F-4D97-AF65-F5344CB8AC3E}">
        <p14:creationId xmlns:p14="http://schemas.microsoft.com/office/powerpoint/2010/main" val="3863484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22F56-3880-7145-A04F-C7760CCE3CD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20BFC777-FECD-8246-9257-70693B1F6A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FA014462-B3F8-D643-AF47-8BBD464CC7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61BB7DE-D018-CF41-9D44-8F4D58B0B04A}"/>
              </a:ext>
            </a:extLst>
          </p:cNvPr>
          <p:cNvSpPr>
            <a:spLocks noGrp="1"/>
          </p:cNvSpPr>
          <p:nvPr>
            <p:ph type="dt" sz="half" idx="10"/>
          </p:nvPr>
        </p:nvSpPr>
        <p:spPr/>
        <p:txBody>
          <a:bodyPr/>
          <a:lstStyle/>
          <a:p>
            <a:fld id="{BB084DCA-8D54-2748-8202-F659BFA3386E}" type="datetimeFigureOut">
              <a:rPr lang="en-US" smtClean="0"/>
              <a:t>9/27/21</a:t>
            </a:fld>
            <a:endParaRPr lang="en-US"/>
          </a:p>
        </p:txBody>
      </p:sp>
      <p:sp>
        <p:nvSpPr>
          <p:cNvPr id="6" name="Footer Placeholder 5">
            <a:extLst>
              <a:ext uri="{FF2B5EF4-FFF2-40B4-BE49-F238E27FC236}">
                <a16:creationId xmlns:a16="http://schemas.microsoft.com/office/drawing/2014/main" id="{116F0E1C-DF62-D04C-AEC3-53435C443C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718CE8-CC2D-0648-BB96-52FB311EB004}"/>
              </a:ext>
            </a:extLst>
          </p:cNvPr>
          <p:cNvSpPr>
            <a:spLocks noGrp="1"/>
          </p:cNvSpPr>
          <p:nvPr>
            <p:ph type="sldNum" sz="quarter" idx="12"/>
          </p:nvPr>
        </p:nvSpPr>
        <p:spPr/>
        <p:txBody>
          <a:bodyPr/>
          <a:lstStyle/>
          <a:p>
            <a:fld id="{14B97126-A937-F847-B8A0-7F2036BF26FE}" type="slidenum">
              <a:rPr lang="en-US" smtClean="0"/>
              <a:t>‹#›</a:t>
            </a:fld>
            <a:endParaRPr lang="en-US"/>
          </a:p>
        </p:txBody>
      </p:sp>
    </p:spTree>
    <p:extLst>
      <p:ext uri="{BB962C8B-B14F-4D97-AF65-F5344CB8AC3E}">
        <p14:creationId xmlns:p14="http://schemas.microsoft.com/office/powerpoint/2010/main" val="1083947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7A179-7BAC-9E43-B29D-B1237103D6A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67FDB793-C325-C74C-B843-C4FB486B36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ED70F1E-A33F-404F-90BC-BDC1681090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0EFFDB4-F2B5-7D43-9CD8-BC3E49B89074}"/>
              </a:ext>
            </a:extLst>
          </p:cNvPr>
          <p:cNvSpPr>
            <a:spLocks noGrp="1"/>
          </p:cNvSpPr>
          <p:nvPr>
            <p:ph type="dt" sz="half" idx="10"/>
          </p:nvPr>
        </p:nvSpPr>
        <p:spPr/>
        <p:txBody>
          <a:bodyPr/>
          <a:lstStyle/>
          <a:p>
            <a:fld id="{BB084DCA-8D54-2748-8202-F659BFA3386E}" type="datetimeFigureOut">
              <a:rPr lang="en-US" smtClean="0"/>
              <a:t>9/27/21</a:t>
            </a:fld>
            <a:endParaRPr lang="en-US"/>
          </a:p>
        </p:txBody>
      </p:sp>
      <p:sp>
        <p:nvSpPr>
          <p:cNvPr id="6" name="Footer Placeholder 5">
            <a:extLst>
              <a:ext uri="{FF2B5EF4-FFF2-40B4-BE49-F238E27FC236}">
                <a16:creationId xmlns:a16="http://schemas.microsoft.com/office/drawing/2014/main" id="{52961AEE-B72D-B046-8C0B-B9294202AC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D8BDCA-EA5B-EB48-A8BD-627A71360BE3}"/>
              </a:ext>
            </a:extLst>
          </p:cNvPr>
          <p:cNvSpPr>
            <a:spLocks noGrp="1"/>
          </p:cNvSpPr>
          <p:nvPr>
            <p:ph type="sldNum" sz="quarter" idx="12"/>
          </p:nvPr>
        </p:nvSpPr>
        <p:spPr/>
        <p:txBody>
          <a:bodyPr/>
          <a:lstStyle/>
          <a:p>
            <a:fld id="{14B97126-A937-F847-B8A0-7F2036BF26FE}" type="slidenum">
              <a:rPr lang="en-US" smtClean="0"/>
              <a:t>‹#›</a:t>
            </a:fld>
            <a:endParaRPr lang="en-US"/>
          </a:p>
        </p:txBody>
      </p:sp>
    </p:spTree>
    <p:extLst>
      <p:ext uri="{BB962C8B-B14F-4D97-AF65-F5344CB8AC3E}">
        <p14:creationId xmlns:p14="http://schemas.microsoft.com/office/powerpoint/2010/main" val="67469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94B78E8-B9D0-7743-A3AF-351616A5E2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1C27F65-2EED-E443-868F-C1215F5AAE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2926208-2C7F-9D44-A8D5-B5975DCA5F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084DCA-8D54-2748-8202-F659BFA3386E}" type="datetimeFigureOut">
              <a:rPr lang="en-US" smtClean="0"/>
              <a:t>9/27/21</a:t>
            </a:fld>
            <a:endParaRPr lang="en-US"/>
          </a:p>
        </p:txBody>
      </p:sp>
      <p:sp>
        <p:nvSpPr>
          <p:cNvPr id="5" name="Footer Placeholder 4">
            <a:extLst>
              <a:ext uri="{FF2B5EF4-FFF2-40B4-BE49-F238E27FC236}">
                <a16:creationId xmlns:a16="http://schemas.microsoft.com/office/drawing/2014/main" id="{524DEE08-1D35-4145-8806-2541575FFC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0E9917D-A7FA-8449-9739-24CE70BCF6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B97126-A937-F847-B8A0-7F2036BF26FE}" type="slidenum">
              <a:rPr lang="en-US" smtClean="0"/>
              <a:t>‹#›</a:t>
            </a:fld>
            <a:endParaRPr lang="en-US"/>
          </a:p>
        </p:txBody>
      </p:sp>
    </p:spTree>
    <p:extLst>
      <p:ext uri="{BB962C8B-B14F-4D97-AF65-F5344CB8AC3E}">
        <p14:creationId xmlns:p14="http://schemas.microsoft.com/office/powerpoint/2010/main" val="2485457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65DB8-82B0-E04E-A3FA-3C5817651CC7}"/>
              </a:ext>
            </a:extLst>
          </p:cNvPr>
          <p:cNvSpPr>
            <a:spLocks noGrp="1"/>
          </p:cNvSpPr>
          <p:nvPr>
            <p:ph type="ctrTitle"/>
          </p:nvPr>
        </p:nvSpPr>
        <p:spPr/>
        <p:txBody>
          <a:bodyPr/>
          <a:lstStyle/>
          <a:p>
            <a:r>
              <a:rPr lang="el-GR" b="1" dirty="0" err="1"/>
              <a:t>Λογιστικ</a:t>
            </a:r>
            <a:r>
              <a:rPr lang="en-US" b="1" dirty="0" err="1"/>
              <a:t>ή</a:t>
            </a:r>
            <a:r>
              <a:rPr lang="el-GR" b="1" dirty="0"/>
              <a:t> </a:t>
            </a:r>
            <a:r>
              <a:rPr lang="en-US" b="1" dirty="0"/>
              <a:t>I</a:t>
            </a:r>
            <a:r>
              <a:rPr lang="el-GR" b="1" dirty="0"/>
              <a:t> </a:t>
            </a:r>
            <a:br>
              <a:rPr lang="en-US" b="1" dirty="0"/>
            </a:br>
            <a:r>
              <a:rPr lang="el-GR" b="1" dirty="0"/>
              <a:t>(269)</a:t>
            </a:r>
            <a:endParaRPr lang="en-US" b="1" dirty="0"/>
          </a:p>
        </p:txBody>
      </p:sp>
      <p:sp>
        <p:nvSpPr>
          <p:cNvPr id="3" name="Subtitle 2">
            <a:extLst>
              <a:ext uri="{FF2B5EF4-FFF2-40B4-BE49-F238E27FC236}">
                <a16:creationId xmlns:a16="http://schemas.microsoft.com/office/drawing/2014/main" id="{B49A3D42-CC26-4E43-B35C-65158178CF6E}"/>
              </a:ext>
            </a:extLst>
          </p:cNvPr>
          <p:cNvSpPr>
            <a:spLocks noGrp="1"/>
          </p:cNvSpPr>
          <p:nvPr>
            <p:ph type="subTitle" idx="1"/>
          </p:nvPr>
        </p:nvSpPr>
        <p:spPr>
          <a:xfrm>
            <a:off x="1524000" y="3899989"/>
            <a:ext cx="9144000" cy="1655762"/>
          </a:xfrm>
        </p:spPr>
        <p:txBody>
          <a:bodyPr/>
          <a:lstStyle/>
          <a:p>
            <a:r>
              <a:rPr lang="el-GR" b="1" dirty="0" err="1"/>
              <a:t>Εισαγωγ</a:t>
            </a:r>
            <a:r>
              <a:rPr lang="en-US" b="1" dirty="0" err="1"/>
              <a:t>ή</a:t>
            </a:r>
            <a:r>
              <a:rPr lang="el-GR" b="1" dirty="0"/>
              <a:t> στη Χρηματοοικονομική Λογιστική</a:t>
            </a:r>
            <a:endParaRPr lang="en-US" b="1" dirty="0"/>
          </a:p>
        </p:txBody>
      </p:sp>
      <p:pic>
        <p:nvPicPr>
          <p:cNvPr id="5" name="Picture 4" descr="A close up of a logo&#10;&#10;Description automatically generated">
            <a:extLst>
              <a:ext uri="{FF2B5EF4-FFF2-40B4-BE49-F238E27FC236}">
                <a16:creationId xmlns:a16="http://schemas.microsoft.com/office/drawing/2014/main" id="{8C4AD063-B338-924A-B817-096DF3920730}"/>
              </a:ext>
            </a:extLst>
          </p:cNvPr>
          <p:cNvPicPr>
            <a:picLocks noChangeAspect="1"/>
          </p:cNvPicPr>
          <p:nvPr/>
        </p:nvPicPr>
        <p:blipFill>
          <a:blip r:embed="rId2"/>
          <a:stretch>
            <a:fillRect/>
          </a:stretch>
        </p:blipFill>
        <p:spPr>
          <a:xfrm>
            <a:off x="0" y="93391"/>
            <a:ext cx="12192000" cy="936897"/>
          </a:xfrm>
          <a:prstGeom prst="rect">
            <a:avLst/>
          </a:prstGeom>
        </p:spPr>
      </p:pic>
    </p:spTree>
    <p:extLst>
      <p:ext uri="{BB962C8B-B14F-4D97-AF65-F5344CB8AC3E}">
        <p14:creationId xmlns:p14="http://schemas.microsoft.com/office/powerpoint/2010/main" val="105061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C57E8-D0CC-6A44-9D66-E54C10873544}"/>
              </a:ext>
            </a:extLst>
          </p:cNvPr>
          <p:cNvSpPr>
            <a:spLocks noGrp="1"/>
          </p:cNvSpPr>
          <p:nvPr>
            <p:ph type="title"/>
          </p:nvPr>
        </p:nvSpPr>
        <p:spPr/>
        <p:txBody>
          <a:bodyPr/>
          <a:lstStyle/>
          <a:p>
            <a:pPr algn="ctr"/>
            <a:r>
              <a:rPr lang="el-GR" b="1" dirty="0"/>
              <a:t>Ερωτήσεις</a:t>
            </a:r>
            <a:r>
              <a:rPr lang="el-GR" dirty="0"/>
              <a:t> </a:t>
            </a:r>
            <a:endParaRPr lang="en-US" dirty="0"/>
          </a:p>
        </p:txBody>
      </p:sp>
      <p:sp>
        <p:nvSpPr>
          <p:cNvPr id="3" name="Content Placeholder 2">
            <a:extLst>
              <a:ext uri="{FF2B5EF4-FFF2-40B4-BE49-F238E27FC236}">
                <a16:creationId xmlns:a16="http://schemas.microsoft.com/office/drawing/2014/main" id="{0A54CD3F-4E44-4C42-990B-16642667FD23}"/>
              </a:ext>
            </a:extLst>
          </p:cNvPr>
          <p:cNvSpPr>
            <a:spLocks noGrp="1"/>
          </p:cNvSpPr>
          <p:nvPr>
            <p:ph idx="1"/>
          </p:nvPr>
        </p:nvSpPr>
        <p:spPr>
          <a:xfrm>
            <a:off x="5390080" y="1990314"/>
            <a:ext cx="1411840" cy="1603375"/>
          </a:xfrm>
        </p:spPr>
        <p:txBody>
          <a:bodyPr>
            <a:noAutofit/>
          </a:bodyPr>
          <a:lstStyle/>
          <a:p>
            <a:pPr marL="0" indent="0" algn="ctr">
              <a:buNone/>
            </a:pPr>
            <a:r>
              <a:rPr lang="el-GR" sz="20000" dirty="0">
                <a:solidFill>
                  <a:srgbClr val="FF0000"/>
                </a:solidFill>
              </a:rPr>
              <a:t>?</a:t>
            </a:r>
            <a:endParaRPr lang="en-US" sz="20000" dirty="0">
              <a:solidFill>
                <a:srgbClr val="FF0000"/>
              </a:solidFill>
            </a:endParaRPr>
          </a:p>
        </p:txBody>
      </p:sp>
    </p:spTree>
    <p:extLst>
      <p:ext uri="{BB962C8B-B14F-4D97-AF65-F5344CB8AC3E}">
        <p14:creationId xmlns:p14="http://schemas.microsoft.com/office/powerpoint/2010/main" val="1221812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90E9A-CF37-6C4D-A07D-17C688110814}"/>
              </a:ext>
            </a:extLst>
          </p:cNvPr>
          <p:cNvSpPr>
            <a:spLocks noGrp="1"/>
          </p:cNvSpPr>
          <p:nvPr>
            <p:ph type="title"/>
          </p:nvPr>
        </p:nvSpPr>
        <p:spPr/>
        <p:txBody>
          <a:bodyPr/>
          <a:lstStyle/>
          <a:p>
            <a:pPr algn="ctr"/>
            <a:r>
              <a:rPr lang="el-GR" b="1" dirty="0"/>
              <a:t>Προτεινόμενα Διδακτικά Εγχειρίδια </a:t>
            </a:r>
            <a:endParaRPr lang="en-US" b="1" dirty="0"/>
          </a:p>
        </p:txBody>
      </p:sp>
      <p:sp>
        <p:nvSpPr>
          <p:cNvPr id="3" name="Content Placeholder 2">
            <a:extLst>
              <a:ext uri="{FF2B5EF4-FFF2-40B4-BE49-F238E27FC236}">
                <a16:creationId xmlns:a16="http://schemas.microsoft.com/office/drawing/2014/main" id="{5F452282-A82F-C24D-99F6-3A469AAAD34C}"/>
              </a:ext>
            </a:extLst>
          </p:cNvPr>
          <p:cNvSpPr>
            <a:spLocks noGrp="1"/>
          </p:cNvSpPr>
          <p:nvPr>
            <p:ph idx="1"/>
          </p:nvPr>
        </p:nvSpPr>
        <p:spPr>
          <a:xfrm>
            <a:off x="838200" y="1469571"/>
            <a:ext cx="10515600" cy="4707392"/>
          </a:xfrm>
        </p:spPr>
        <p:txBody>
          <a:bodyPr/>
          <a:lstStyle/>
          <a:p>
            <a:pPr marL="0" indent="0" algn="just">
              <a:buNone/>
            </a:pPr>
            <a:r>
              <a:rPr lang="el-GR" dirty="0"/>
              <a:t>Βασιλείου, Δ., </a:t>
            </a:r>
            <a:r>
              <a:rPr lang="el-GR" dirty="0" err="1"/>
              <a:t>Ηρειώτης</a:t>
            </a:r>
            <a:r>
              <a:rPr lang="el-GR" dirty="0"/>
              <a:t>, Ν., </a:t>
            </a:r>
            <a:r>
              <a:rPr lang="el-GR" dirty="0" err="1"/>
              <a:t>Μπάλιος</a:t>
            </a:r>
            <a:r>
              <a:rPr lang="el-GR" dirty="0"/>
              <a:t> Δ. 2019. Αρχές Χρηματοοικονομικής Λογιστικής – Χρηματοοικονομική Ανάλυση και Λήψη Αποφάσεων. Εκδόσεις: </a:t>
            </a:r>
            <a:r>
              <a:rPr lang="en-GB" dirty="0" err="1"/>
              <a:t>Rosili</a:t>
            </a:r>
            <a:r>
              <a:rPr lang="en-GB" dirty="0"/>
              <a:t> </a:t>
            </a:r>
          </a:p>
          <a:p>
            <a:pPr marL="0" indent="0" algn="just">
              <a:buNone/>
            </a:pPr>
            <a:endParaRPr lang="en-GB" dirty="0"/>
          </a:p>
          <a:p>
            <a:pPr marL="0" indent="0" algn="just">
              <a:buNone/>
            </a:pPr>
            <a:r>
              <a:rPr lang="en-GB" dirty="0"/>
              <a:t>Needles, B., Powers, M. and </a:t>
            </a:r>
            <a:r>
              <a:rPr lang="en-GB" dirty="0" err="1"/>
              <a:t>Crosson</a:t>
            </a:r>
            <a:r>
              <a:rPr lang="en-GB" dirty="0"/>
              <a:t>, S.  2016. </a:t>
            </a:r>
            <a:r>
              <a:rPr lang="el-GR" dirty="0"/>
              <a:t>Εισαγωγή στη Λογιστική. (</a:t>
            </a:r>
            <a:r>
              <a:rPr lang="el-GR" dirty="0" err="1"/>
              <a:t>επιμ</a:t>
            </a:r>
            <a:r>
              <a:rPr lang="el-GR" dirty="0"/>
              <a:t>.) </a:t>
            </a:r>
            <a:r>
              <a:rPr lang="el-GR" dirty="0" err="1"/>
              <a:t>Βενιέρης</a:t>
            </a:r>
            <a:r>
              <a:rPr lang="el-GR" dirty="0"/>
              <a:t> Γ., Ζήσης Β., </a:t>
            </a:r>
            <a:r>
              <a:rPr lang="el-GR" dirty="0" err="1"/>
              <a:t>Λοής</a:t>
            </a:r>
            <a:r>
              <a:rPr lang="el-GR" dirty="0"/>
              <a:t> Π., </a:t>
            </a:r>
            <a:r>
              <a:rPr lang="el-GR" dirty="0" err="1"/>
              <a:t>Σπαθής</a:t>
            </a:r>
            <a:r>
              <a:rPr lang="el-GR" dirty="0"/>
              <a:t> Χ., </a:t>
            </a:r>
            <a:r>
              <a:rPr lang="el-GR" dirty="0" err="1"/>
              <a:t>Σώρρος</a:t>
            </a:r>
            <a:r>
              <a:rPr lang="el-GR" dirty="0"/>
              <a:t> Ι., Τζελέπης Δ. </a:t>
            </a:r>
            <a:r>
              <a:rPr lang="en-GB" dirty="0"/>
              <a:t>Nicosia, Cyprus: Broken Hill, </a:t>
            </a:r>
            <a:r>
              <a:rPr lang="el-GR" dirty="0"/>
              <a:t>Αθήνα: Εκδόσεις Πασχαλίδης.</a:t>
            </a:r>
          </a:p>
          <a:p>
            <a:pPr marL="0" indent="0" algn="just">
              <a:buNone/>
            </a:pPr>
            <a:endParaRPr lang="el-GR" dirty="0"/>
          </a:p>
          <a:p>
            <a:pPr marL="0" indent="0" algn="just">
              <a:buNone/>
            </a:pPr>
            <a:r>
              <a:rPr lang="el-GR" dirty="0" err="1"/>
              <a:t>Νεγκάκης</a:t>
            </a:r>
            <a:r>
              <a:rPr lang="el-GR" dirty="0"/>
              <a:t> Χ. 2015. Λογιστική Εταιριών Σύμφωνα με τα Ελληνικά και Διεθνή Λογιστικά Πρότυπα. Εκδόσεις: Αειφόρος Λογιστική.</a:t>
            </a:r>
          </a:p>
          <a:p>
            <a:pPr marL="0" indent="0">
              <a:buNone/>
            </a:pPr>
            <a:endParaRPr lang="en-US" dirty="0"/>
          </a:p>
        </p:txBody>
      </p:sp>
    </p:spTree>
    <p:extLst>
      <p:ext uri="{BB962C8B-B14F-4D97-AF65-F5344CB8AC3E}">
        <p14:creationId xmlns:p14="http://schemas.microsoft.com/office/powerpoint/2010/main" val="379961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2E086-E2A3-7A42-9C73-C74B40C21173}"/>
              </a:ext>
            </a:extLst>
          </p:cNvPr>
          <p:cNvSpPr>
            <a:spLocks noGrp="1"/>
          </p:cNvSpPr>
          <p:nvPr>
            <p:ph type="title"/>
          </p:nvPr>
        </p:nvSpPr>
        <p:spPr>
          <a:xfrm>
            <a:off x="838200" y="-82291"/>
            <a:ext cx="10515600" cy="1325563"/>
          </a:xfrm>
        </p:spPr>
        <p:txBody>
          <a:bodyPr/>
          <a:lstStyle/>
          <a:p>
            <a:pPr algn="ctr"/>
            <a:r>
              <a:rPr lang="el-GR" b="1" dirty="0"/>
              <a:t>Λογιστική Ι - Σκοπός</a:t>
            </a:r>
            <a:endParaRPr lang="en-US" b="1" dirty="0"/>
          </a:p>
        </p:txBody>
      </p:sp>
      <p:sp>
        <p:nvSpPr>
          <p:cNvPr id="3" name="Content Placeholder 2">
            <a:extLst>
              <a:ext uri="{FF2B5EF4-FFF2-40B4-BE49-F238E27FC236}">
                <a16:creationId xmlns:a16="http://schemas.microsoft.com/office/drawing/2014/main" id="{289F2F7F-51F5-304E-A37B-CBC84A596779}"/>
              </a:ext>
            </a:extLst>
          </p:cNvPr>
          <p:cNvSpPr>
            <a:spLocks noGrp="1"/>
          </p:cNvSpPr>
          <p:nvPr>
            <p:ph idx="1"/>
          </p:nvPr>
        </p:nvSpPr>
        <p:spPr>
          <a:xfrm>
            <a:off x="838200" y="1158240"/>
            <a:ext cx="10515600" cy="5334000"/>
          </a:xfrm>
        </p:spPr>
        <p:txBody>
          <a:bodyPr>
            <a:normAutofit fontScale="85000" lnSpcReduction="20000"/>
          </a:bodyPr>
          <a:lstStyle/>
          <a:p>
            <a:pPr marL="0" indent="0">
              <a:buNone/>
            </a:pPr>
            <a:r>
              <a:rPr lang="el-GR" dirty="0"/>
              <a:t>Το μάθημα αποτελεί το πρώτο/εισαγωγικό μάθημα του Τμήματος Αγροτικής Οικονομίας και Ανάπτυξης στην Λογιστική επιστήμη και συγκεκριμένα εστιάζει </a:t>
            </a:r>
            <a:r>
              <a:rPr lang="el-GR" dirty="0" err="1"/>
              <a:t>στ</a:t>
            </a:r>
            <a:r>
              <a:rPr lang="en-US" dirty="0"/>
              <a:t>o</a:t>
            </a:r>
            <a:r>
              <a:rPr lang="el-GR" dirty="0"/>
              <a:t> </a:t>
            </a:r>
            <a:r>
              <a:rPr lang="el-GR" dirty="0" err="1"/>
              <a:t>πεδί</a:t>
            </a:r>
            <a:r>
              <a:rPr lang="en-US" dirty="0"/>
              <a:t>o </a:t>
            </a:r>
            <a:r>
              <a:rPr lang="el-GR" dirty="0"/>
              <a:t>της Χρηματοοικονομικής Λογιστικής στα πλαίσια των Διεθνών Προτύπων Χρηματοοικονομικής Αναφοράς (ΔΠΧΑ)</a:t>
            </a:r>
            <a:endParaRPr lang="en-US" dirty="0"/>
          </a:p>
          <a:p>
            <a:pPr marL="0" indent="0">
              <a:buNone/>
            </a:pPr>
            <a:r>
              <a:rPr lang="el-GR" dirty="0"/>
              <a:t>Στόχος είναι να παρασχεθούν στο φοιτητή όλες οι απαραίτητες γνώσεις και τεχνικές γενικών αρχών χρηματοοικονομικής λογιστικής (στα πλαίσια των ΔΠΧΑ) και συγκεκριμένα</a:t>
            </a:r>
            <a:r>
              <a:rPr lang="en-US" dirty="0"/>
              <a:t>:</a:t>
            </a:r>
            <a:endParaRPr lang="en-US" dirty="0">
              <a:effectLst/>
            </a:endParaRPr>
          </a:p>
          <a:p>
            <a:pPr lvl="1"/>
            <a:r>
              <a:rPr lang="el-GR" dirty="0"/>
              <a:t>Η </a:t>
            </a:r>
            <a:r>
              <a:rPr lang="el-GR" dirty="0" err="1"/>
              <a:t>καταν</a:t>
            </a:r>
            <a:r>
              <a:rPr lang="en-US" dirty="0" err="1"/>
              <a:t>ό</a:t>
            </a:r>
            <a:r>
              <a:rPr lang="el-GR" dirty="0" err="1"/>
              <a:t>ηση</a:t>
            </a:r>
            <a:r>
              <a:rPr lang="el-GR" dirty="0"/>
              <a:t> των πληροφοριών που εμφανίζονται στη κατάσταση αποτελεσμάτων χρήσεων,</a:t>
            </a:r>
            <a:r>
              <a:rPr lang="en-US" dirty="0"/>
              <a:t> </a:t>
            </a:r>
            <a:r>
              <a:rPr lang="el-GR" dirty="0"/>
              <a:t>στην κατάσταση αλλαγών των ιδίων κεφαλαίων, και στον ισολογισμό.</a:t>
            </a:r>
          </a:p>
          <a:p>
            <a:pPr lvl="1"/>
            <a:r>
              <a:rPr lang="el-GR" dirty="0"/>
              <a:t>Η διαδικασία συσσώρευσης, ταυτοποίησης, μέτρησης και καταγραφής οικονομικών πληροφοριών.</a:t>
            </a:r>
          </a:p>
          <a:p>
            <a:pPr lvl="1"/>
            <a:r>
              <a:rPr lang="el-GR" dirty="0"/>
              <a:t>Προοίμιο για την Λογιστική ΙΙ (υποχρεωτικό μάθημα) και την Αξιολόγηση Γεωργικών Επενδύσεων (υποχρεωτικό μάθημα) όπου και εξετάζεται το πλαίσιο για τη λήψη επιχειρηματικών αποφάσεων χρησιμοποιώντας τις πληροφορίες των οικονομικών καταστάσεων.</a:t>
            </a:r>
          </a:p>
          <a:p>
            <a:pPr lvl="1"/>
            <a:r>
              <a:rPr lang="el-GR" dirty="0"/>
              <a:t>Τα μαθήματα της Λογιστικής Ι και ΙΙ οδηγούν στη Λογιστική ΙΙΙ (μάθημα επιλογής) και στην Χρηματοδότηση και Χρηματοοικονομική Ανάλυση </a:t>
            </a:r>
            <a:r>
              <a:rPr lang="el-GR" dirty="0" err="1"/>
              <a:t>Γεωργικ</a:t>
            </a:r>
            <a:r>
              <a:rPr lang="en-US" dirty="0" err="1"/>
              <a:t>ώ</a:t>
            </a:r>
            <a:r>
              <a:rPr lang="el-GR" dirty="0"/>
              <a:t>ν Επιχειρήσεων (</a:t>
            </a:r>
            <a:r>
              <a:rPr lang="el-GR" dirty="0" err="1"/>
              <a:t>μαθήμα</a:t>
            </a:r>
            <a:r>
              <a:rPr lang="el-GR" dirty="0"/>
              <a:t> επιλογής) όπου η συζήτηση επεκτείνεται α) σε συγκεκριμένα ΔΠΧΑ τα οποία και εξετάζονται για εισηγμένες (μεταξύ αυτών και πολυεθνικών Γεωργικών επιχειρήσεων) και β) σε θέματα ανάλυσης της χρηματοοικονομικής θέσης επιχειρήσεων</a:t>
            </a:r>
          </a:p>
        </p:txBody>
      </p:sp>
    </p:spTree>
    <p:extLst>
      <p:ext uri="{BB962C8B-B14F-4D97-AF65-F5344CB8AC3E}">
        <p14:creationId xmlns:p14="http://schemas.microsoft.com/office/powerpoint/2010/main" val="3940324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364B9-1E3B-3647-AA05-7C23E245A6FD}"/>
              </a:ext>
            </a:extLst>
          </p:cNvPr>
          <p:cNvSpPr>
            <a:spLocks noGrp="1"/>
          </p:cNvSpPr>
          <p:nvPr>
            <p:ph type="title"/>
          </p:nvPr>
        </p:nvSpPr>
        <p:spPr>
          <a:xfrm>
            <a:off x="838200" y="0"/>
            <a:ext cx="10515600" cy="1325563"/>
          </a:xfrm>
        </p:spPr>
        <p:txBody>
          <a:bodyPr/>
          <a:lstStyle/>
          <a:p>
            <a:pPr algn="ctr"/>
            <a:r>
              <a:rPr lang="el-GR" b="1" dirty="0"/>
              <a:t>Δεξιότητες για τον Σπουδαστή</a:t>
            </a:r>
            <a:endParaRPr lang="en-US" b="1" dirty="0"/>
          </a:p>
        </p:txBody>
      </p:sp>
      <p:sp>
        <p:nvSpPr>
          <p:cNvPr id="3" name="Content Placeholder 2">
            <a:extLst>
              <a:ext uri="{FF2B5EF4-FFF2-40B4-BE49-F238E27FC236}">
                <a16:creationId xmlns:a16="http://schemas.microsoft.com/office/drawing/2014/main" id="{B83C20BA-521B-5946-9A36-AAF8A115DC0E}"/>
              </a:ext>
            </a:extLst>
          </p:cNvPr>
          <p:cNvSpPr>
            <a:spLocks noGrp="1"/>
          </p:cNvSpPr>
          <p:nvPr>
            <p:ph idx="1"/>
          </p:nvPr>
        </p:nvSpPr>
        <p:spPr>
          <a:xfrm>
            <a:off x="838200" y="1078787"/>
            <a:ext cx="10515600" cy="5098176"/>
          </a:xfrm>
        </p:spPr>
        <p:txBody>
          <a:bodyPr>
            <a:normAutofit/>
          </a:bodyPr>
          <a:lstStyle/>
          <a:p>
            <a:pPr marL="0" indent="0">
              <a:buNone/>
            </a:pPr>
            <a:r>
              <a:rPr lang="el-GR" dirty="0"/>
              <a:t>Με την επιτυχή ολοκλήρωση του μαθήματος ο φοιτητής / -</a:t>
            </a:r>
            <a:r>
              <a:rPr lang="el-GR" dirty="0" err="1"/>
              <a:t>τρια</a:t>
            </a:r>
            <a:r>
              <a:rPr lang="el-GR" dirty="0"/>
              <a:t> θα είναι σε θέση να:</a:t>
            </a:r>
            <a:endParaRPr lang="en-US" dirty="0"/>
          </a:p>
          <a:p>
            <a:pPr lvl="1"/>
            <a:r>
              <a:rPr lang="el-GR" dirty="0"/>
              <a:t>Αναλύει τις απαιτήσεις ενός προβλήματος και να εφαρμόζει τις θεωρητικές γνώσεις που έχει λάβει στην πράξη.</a:t>
            </a:r>
            <a:endParaRPr lang="en-US" dirty="0"/>
          </a:p>
          <a:p>
            <a:pPr lvl="1"/>
            <a:r>
              <a:rPr lang="el-GR" dirty="0"/>
              <a:t>Γνωρίζει την ενδεδειγμένη επιστημονική ορολογία της Χρηματοοικονομικής Λογιστικής και Χρηματοοικονομικής Ανάλυσης, καθώς και τις σχετικές σύγχρονες επιστημονικές μεθόδους και προσεγγίσεις.</a:t>
            </a:r>
            <a:endParaRPr lang="en-US" dirty="0"/>
          </a:p>
          <a:p>
            <a:pPr lvl="1"/>
            <a:r>
              <a:rPr lang="el-GR" dirty="0"/>
              <a:t>Προσφέρει τις κατάλληλες λύσεις μέσω της χρήσης των πλέον σύγχρονων μεθόδων της Χρηματοοικονομικής Λογιστικής και Χρηματοοικονομικής Ανάλυσης.</a:t>
            </a:r>
            <a:endParaRPr lang="en-US" dirty="0"/>
          </a:p>
          <a:p>
            <a:pPr lvl="1"/>
            <a:r>
              <a:rPr lang="el-GR" dirty="0"/>
              <a:t>Προβαίνει στις απαραίτητες λογιστικές καταχωρήσεις στα στάδια του λογιστικού κυκλώματος και να συντάσσει τις σχετικές οικονομικές καταστάσεις.</a:t>
            </a:r>
            <a:endParaRPr lang="en-US" dirty="0"/>
          </a:p>
          <a:p>
            <a:endParaRPr lang="en-US" dirty="0"/>
          </a:p>
        </p:txBody>
      </p:sp>
    </p:spTree>
    <p:extLst>
      <p:ext uri="{BB962C8B-B14F-4D97-AF65-F5344CB8AC3E}">
        <p14:creationId xmlns:p14="http://schemas.microsoft.com/office/powerpoint/2010/main" val="916356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7D55B-86C8-864B-9ECE-A1FD01F182B3}"/>
              </a:ext>
            </a:extLst>
          </p:cNvPr>
          <p:cNvSpPr>
            <a:spLocks noGrp="1"/>
          </p:cNvSpPr>
          <p:nvPr>
            <p:ph type="title"/>
          </p:nvPr>
        </p:nvSpPr>
        <p:spPr>
          <a:xfrm>
            <a:off x="838200" y="0"/>
            <a:ext cx="10515600" cy="1325563"/>
          </a:xfrm>
        </p:spPr>
        <p:txBody>
          <a:bodyPr/>
          <a:lstStyle/>
          <a:p>
            <a:pPr algn="ctr"/>
            <a:r>
              <a:rPr lang="el-GR" b="1" dirty="0"/>
              <a:t>Περιεχόμενο Μαθήματος</a:t>
            </a:r>
            <a:endParaRPr lang="en-US" dirty="0"/>
          </a:p>
        </p:txBody>
      </p:sp>
      <p:sp>
        <p:nvSpPr>
          <p:cNvPr id="3" name="Content Placeholder 2">
            <a:extLst>
              <a:ext uri="{FF2B5EF4-FFF2-40B4-BE49-F238E27FC236}">
                <a16:creationId xmlns:a16="http://schemas.microsoft.com/office/drawing/2014/main" id="{9A90462E-3011-F441-9D57-B24001B6E84F}"/>
              </a:ext>
            </a:extLst>
          </p:cNvPr>
          <p:cNvSpPr>
            <a:spLocks noGrp="1"/>
          </p:cNvSpPr>
          <p:nvPr>
            <p:ph idx="1"/>
          </p:nvPr>
        </p:nvSpPr>
        <p:spPr>
          <a:xfrm>
            <a:off x="838200" y="1191802"/>
            <a:ext cx="10515600" cy="5537771"/>
          </a:xfrm>
        </p:spPr>
        <p:txBody>
          <a:bodyPr>
            <a:normAutofit fontScale="92500" lnSpcReduction="20000"/>
          </a:bodyPr>
          <a:lstStyle/>
          <a:p>
            <a:pPr lvl="0"/>
            <a:r>
              <a:rPr lang="el-GR" dirty="0"/>
              <a:t>Εξέταση βασικών εννοιών (οικονομική μονάδα, λογιστική μονάδα κ.λπ.). Μελέτη χαρακτηριστικών οικονομικών μονάδων και των κλάδων της λογιστικής. Μελέτη των Γενικά Παραδεκτών Αρχών της Λογιστικής.</a:t>
            </a:r>
            <a:endParaRPr lang="en-US" dirty="0"/>
          </a:p>
          <a:p>
            <a:pPr lvl="0"/>
            <a:r>
              <a:rPr lang="el-GR" dirty="0"/>
              <a:t>Εξέταση βασικών εννοιών και των στοιχείων αυτών (μορφές ισολογισμού, καταστάσεων αποτελεσμάτων χρήσεως, ταμειακών ροών, καταστάσεως ιδίων κεφαλαίων, μεταβολές βασικής λογιστικής ισότητας, Ενεργητικό, Παθητικό και στοιχεία τους </a:t>
            </a:r>
            <a:r>
              <a:rPr lang="el-GR" dirty="0" err="1"/>
              <a:t>κτλ</a:t>
            </a:r>
            <a:r>
              <a:rPr lang="el-GR" dirty="0"/>
              <a:t>). </a:t>
            </a:r>
            <a:endParaRPr lang="en-US" dirty="0"/>
          </a:p>
          <a:p>
            <a:pPr lvl="0"/>
            <a:r>
              <a:rPr lang="el-GR" dirty="0"/>
              <a:t>Εμβάθυνση στις βασικές διακρίσεις εξόδων και εσόδων, στις μορφές της κατάστασης αποτελεσμάτων χρήσεως.</a:t>
            </a:r>
            <a:endParaRPr lang="en-US" dirty="0"/>
          </a:p>
          <a:p>
            <a:pPr lvl="0"/>
            <a:r>
              <a:rPr lang="el-GR" dirty="0"/>
              <a:t>Ανάλυση του διπλογραφικού συστήματος, λογιστικών γεγονότων, εννοιών των λογαριασμών, περιεχόμενο, λειτουργία, και λογιστική παρακολούθηση περιουσιακών μεταβολών και στοιχείων απαιτήσεων (γραμμάτια). Εμβάθυνση στα λογιστικά βιβλία και στοιχεία. Διάκριση λογαριασμών ανάλογα με την φύση και το περιεχόμενο τους.</a:t>
            </a:r>
            <a:endParaRPr lang="en-US" dirty="0"/>
          </a:p>
          <a:p>
            <a:pPr lvl="0"/>
            <a:r>
              <a:rPr lang="el-GR" dirty="0"/>
              <a:t>Εμβάθυνση σε θέματα: λογιστικών σφαλμάτων και διόρθωσή τους, εγγραφές προσαρμογής των λογαριασμών, προσδιορισμού οικονομικού αποτελέσματος.</a:t>
            </a:r>
            <a:endParaRPr lang="en-US" dirty="0"/>
          </a:p>
          <a:p>
            <a:endParaRPr lang="en-US" dirty="0"/>
          </a:p>
        </p:txBody>
      </p:sp>
    </p:spTree>
    <p:extLst>
      <p:ext uri="{BB962C8B-B14F-4D97-AF65-F5344CB8AC3E}">
        <p14:creationId xmlns:p14="http://schemas.microsoft.com/office/powerpoint/2010/main" val="2811583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834BA-1D7F-CE47-BC24-1E97CC60D764}"/>
              </a:ext>
            </a:extLst>
          </p:cNvPr>
          <p:cNvSpPr>
            <a:spLocks noGrp="1"/>
          </p:cNvSpPr>
          <p:nvPr>
            <p:ph type="title"/>
          </p:nvPr>
        </p:nvSpPr>
        <p:spPr/>
        <p:txBody>
          <a:bodyPr/>
          <a:lstStyle/>
          <a:p>
            <a:pPr algn="ctr"/>
            <a:r>
              <a:rPr lang="el-GR" b="1" dirty="0"/>
              <a:t>Εβδομαδιαία Οργάνωση Διδασκαλίας</a:t>
            </a:r>
            <a:endParaRPr lang="en-US" b="1" dirty="0"/>
          </a:p>
        </p:txBody>
      </p:sp>
      <p:sp>
        <p:nvSpPr>
          <p:cNvPr id="3" name="Content Placeholder 2">
            <a:extLst>
              <a:ext uri="{FF2B5EF4-FFF2-40B4-BE49-F238E27FC236}">
                <a16:creationId xmlns:a16="http://schemas.microsoft.com/office/drawing/2014/main" id="{60B30B37-DF10-3441-8547-9470AD81A9BE}"/>
              </a:ext>
            </a:extLst>
          </p:cNvPr>
          <p:cNvSpPr>
            <a:spLocks noGrp="1"/>
          </p:cNvSpPr>
          <p:nvPr>
            <p:ph idx="1"/>
          </p:nvPr>
        </p:nvSpPr>
        <p:spPr/>
        <p:txBody>
          <a:bodyPr/>
          <a:lstStyle/>
          <a:p>
            <a:r>
              <a:rPr lang="el-GR" dirty="0"/>
              <a:t>Τρίωρη διάλεξη</a:t>
            </a:r>
          </a:p>
          <a:p>
            <a:endParaRPr lang="el-GR" dirty="0"/>
          </a:p>
          <a:p>
            <a:r>
              <a:rPr lang="el-GR" dirty="0"/>
              <a:t>Δίωρο φροντιστηριακό μάθημα</a:t>
            </a:r>
            <a:endParaRPr lang="en-US" dirty="0"/>
          </a:p>
        </p:txBody>
      </p:sp>
    </p:spTree>
    <p:extLst>
      <p:ext uri="{BB962C8B-B14F-4D97-AF65-F5344CB8AC3E}">
        <p14:creationId xmlns:p14="http://schemas.microsoft.com/office/powerpoint/2010/main" val="1312351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65A96-89FB-0C4F-B2F3-B5A3DF5531BA}"/>
              </a:ext>
            </a:extLst>
          </p:cNvPr>
          <p:cNvSpPr>
            <a:spLocks noGrp="1"/>
          </p:cNvSpPr>
          <p:nvPr>
            <p:ph type="title"/>
          </p:nvPr>
        </p:nvSpPr>
        <p:spPr/>
        <p:txBody>
          <a:bodyPr/>
          <a:lstStyle/>
          <a:p>
            <a:pPr algn="ctr"/>
            <a:r>
              <a:rPr lang="el-GR" b="1" dirty="0"/>
              <a:t>Εξέταση</a:t>
            </a:r>
            <a:endParaRPr lang="en-US" b="1" dirty="0"/>
          </a:p>
        </p:txBody>
      </p:sp>
      <p:sp>
        <p:nvSpPr>
          <p:cNvPr id="3" name="Content Placeholder 2">
            <a:extLst>
              <a:ext uri="{FF2B5EF4-FFF2-40B4-BE49-F238E27FC236}">
                <a16:creationId xmlns:a16="http://schemas.microsoft.com/office/drawing/2014/main" id="{2186A940-5C86-D049-8B06-538954A7E095}"/>
              </a:ext>
            </a:extLst>
          </p:cNvPr>
          <p:cNvSpPr>
            <a:spLocks noGrp="1"/>
          </p:cNvSpPr>
          <p:nvPr>
            <p:ph idx="1"/>
          </p:nvPr>
        </p:nvSpPr>
        <p:spPr/>
        <p:txBody>
          <a:bodyPr/>
          <a:lstStyle/>
          <a:p>
            <a:pPr marL="0" indent="0">
              <a:buNone/>
            </a:pPr>
            <a:endParaRPr lang="en-US" dirty="0"/>
          </a:p>
          <a:p>
            <a:r>
              <a:rPr lang="el-GR" dirty="0"/>
              <a:t>Γραπτή τελική εξέταση που περιλαμβάνει:</a:t>
            </a:r>
            <a:endParaRPr lang="en-US" dirty="0"/>
          </a:p>
          <a:p>
            <a:pPr lvl="1"/>
            <a:r>
              <a:rPr lang="el-GR" dirty="0"/>
              <a:t>Ερωτήσεις πολλαπλής επιλογής (με ασκήσεις)</a:t>
            </a:r>
            <a:endParaRPr lang="en-US" dirty="0"/>
          </a:p>
          <a:p>
            <a:pPr marL="0" indent="0">
              <a:buNone/>
            </a:pPr>
            <a:endParaRPr lang="en-US" dirty="0"/>
          </a:p>
        </p:txBody>
      </p:sp>
    </p:spTree>
    <p:extLst>
      <p:ext uri="{BB962C8B-B14F-4D97-AF65-F5344CB8AC3E}">
        <p14:creationId xmlns:p14="http://schemas.microsoft.com/office/powerpoint/2010/main" val="1547167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6C65E-5F86-1E4C-97DB-8657A936EE18}"/>
              </a:ext>
            </a:extLst>
          </p:cNvPr>
          <p:cNvSpPr>
            <a:spLocks noGrp="1"/>
          </p:cNvSpPr>
          <p:nvPr>
            <p:ph type="title"/>
          </p:nvPr>
        </p:nvSpPr>
        <p:spPr>
          <a:xfrm>
            <a:off x="838200" y="-76664"/>
            <a:ext cx="10515600" cy="1325563"/>
          </a:xfrm>
        </p:spPr>
        <p:txBody>
          <a:bodyPr/>
          <a:lstStyle/>
          <a:p>
            <a:pPr algn="ctr"/>
            <a:r>
              <a:rPr lang="el-GR" b="1" dirty="0"/>
              <a:t>Άλλα Προτεινόμενα Διδακτικά Εγχειρίδια</a:t>
            </a:r>
            <a:endParaRPr lang="en-US" b="1" dirty="0"/>
          </a:p>
        </p:txBody>
      </p:sp>
      <p:sp>
        <p:nvSpPr>
          <p:cNvPr id="3" name="Content Placeholder 2">
            <a:extLst>
              <a:ext uri="{FF2B5EF4-FFF2-40B4-BE49-F238E27FC236}">
                <a16:creationId xmlns:a16="http://schemas.microsoft.com/office/drawing/2014/main" id="{45C3C3EC-0C0B-8B42-9AFE-BA1CD72DDFB7}"/>
              </a:ext>
            </a:extLst>
          </p:cNvPr>
          <p:cNvSpPr>
            <a:spLocks noGrp="1"/>
          </p:cNvSpPr>
          <p:nvPr>
            <p:ph idx="1"/>
          </p:nvPr>
        </p:nvSpPr>
        <p:spPr>
          <a:xfrm>
            <a:off x="838200" y="1248899"/>
            <a:ext cx="10515600" cy="5208998"/>
          </a:xfrm>
        </p:spPr>
        <p:txBody>
          <a:bodyPr>
            <a:normAutofit fontScale="92500" lnSpcReduction="10000"/>
          </a:bodyPr>
          <a:lstStyle/>
          <a:p>
            <a:pPr lvl="0"/>
            <a:r>
              <a:rPr lang="el-GR" dirty="0"/>
              <a:t>Μπάλας, Α., </a:t>
            </a:r>
            <a:r>
              <a:rPr lang="el-GR" dirty="0" err="1"/>
              <a:t>Χέβας</a:t>
            </a:r>
            <a:r>
              <a:rPr lang="el-GR" dirty="0"/>
              <a:t>, Δ. 2016. Χρηματοοικονομική Λογιστική, Εκδόσεις: Μπένος.</a:t>
            </a:r>
            <a:endParaRPr lang="en-NL" dirty="0"/>
          </a:p>
          <a:p>
            <a:pPr lvl="0"/>
            <a:r>
              <a:rPr lang="el-GR" dirty="0" err="1"/>
              <a:t>Τσουκαλας</a:t>
            </a:r>
            <a:r>
              <a:rPr lang="el-GR" dirty="0"/>
              <a:t>, Σ. 2010. Λογιστική Επιχειρήσεων Τροφίμων, Σ. Εκδόσεις Στοχαστής, Αθήνα.</a:t>
            </a:r>
          </a:p>
          <a:p>
            <a:r>
              <a:rPr lang="el-GR" dirty="0" err="1"/>
              <a:t>Τσουκαλας</a:t>
            </a:r>
            <a:r>
              <a:rPr lang="el-GR" dirty="0"/>
              <a:t>, Σ. 2010. Γεωργική Λογιστική. Εκδόσεις ΣΤΟΧΑΣΤΗΣ.</a:t>
            </a:r>
            <a:endParaRPr lang="en-NL" dirty="0"/>
          </a:p>
          <a:p>
            <a:pPr lvl="0"/>
            <a:r>
              <a:rPr lang="en-GB" dirty="0" err="1"/>
              <a:t>Atrill</a:t>
            </a:r>
            <a:r>
              <a:rPr lang="en-GB" dirty="0"/>
              <a:t>, P. and McLaney E. 2017. Accounting and Finance for Non-Specialists. 10e. Pearson.</a:t>
            </a:r>
            <a:endParaRPr lang="en-NL" dirty="0"/>
          </a:p>
          <a:p>
            <a:pPr lvl="0"/>
            <a:r>
              <a:rPr lang="en-US" dirty="0"/>
              <a:t>Needles B. and Powers M. 2013. Principles of Financial Accounting; International Edition. 12e. CENGAGE Learning</a:t>
            </a:r>
            <a:endParaRPr lang="en-NL" dirty="0"/>
          </a:p>
          <a:p>
            <a:pPr lvl="0"/>
            <a:r>
              <a:rPr lang="en-US" dirty="0"/>
              <a:t>Harrison, Horngren, Thomas &amp; </a:t>
            </a:r>
            <a:r>
              <a:rPr lang="en-US" dirty="0" err="1"/>
              <a:t>Suwardy</a:t>
            </a:r>
            <a:r>
              <a:rPr lang="en-US" dirty="0"/>
              <a:t>. 2014. Financial Accounting - International Financial Reporting Standards. 9e. Pearson Education.</a:t>
            </a:r>
            <a:endParaRPr lang="en-NL" dirty="0"/>
          </a:p>
          <a:p>
            <a:pPr lvl="0"/>
            <a:r>
              <a:rPr lang="en-US" dirty="0" err="1"/>
              <a:t>Wegandt</a:t>
            </a:r>
            <a:r>
              <a:rPr lang="en-US" dirty="0"/>
              <a:t>, J. J., Kimmel D. P. and </a:t>
            </a:r>
            <a:r>
              <a:rPr lang="en-US" dirty="0" err="1"/>
              <a:t>Kieso</a:t>
            </a:r>
            <a:r>
              <a:rPr lang="en-US" dirty="0"/>
              <a:t>. E. D. 2016. Financial Accounting. IFRS edition. 3e. Wiley</a:t>
            </a:r>
            <a:endParaRPr lang="en-NL" dirty="0"/>
          </a:p>
          <a:p>
            <a:endParaRPr lang="en-US" dirty="0"/>
          </a:p>
        </p:txBody>
      </p:sp>
    </p:spTree>
    <p:extLst>
      <p:ext uri="{BB962C8B-B14F-4D97-AF65-F5344CB8AC3E}">
        <p14:creationId xmlns:p14="http://schemas.microsoft.com/office/powerpoint/2010/main" val="2372121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BE147-0BEE-1A45-82BC-FAEED8AE289E}"/>
              </a:ext>
            </a:extLst>
          </p:cNvPr>
          <p:cNvSpPr>
            <a:spLocks noGrp="1"/>
          </p:cNvSpPr>
          <p:nvPr>
            <p:ph type="title"/>
          </p:nvPr>
        </p:nvSpPr>
        <p:spPr>
          <a:xfrm>
            <a:off x="838201" y="77448"/>
            <a:ext cx="10515600" cy="1325563"/>
          </a:xfrm>
        </p:spPr>
        <p:txBody>
          <a:bodyPr>
            <a:normAutofit/>
          </a:bodyPr>
          <a:lstStyle/>
          <a:p>
            <a:r>
              <a:rPr lang="el-GR" sz="4000" b="1" dirty="0"/>
              <a:t>Συναφή Επιστημονικά Περιοδικά</a:t>
            </a:r>
            <a:r>
              <a:rPr lang="en-US" sz="4000" b="1" dirty="0"/>
              <a:t> (</a:t>
            </a:r>
            <a:r>
              <a:rPr lang="el-GR" sz="4000" b="1" dirty="0"/>
              <a:t>ενδεικτικά</a:t>
            </a:r>
            <a:r>
              <a:rPr lang="en-US" sz="4000" b="1" dirty="0"/>
              <a:t>)  </a:t>
            </a:r>
            <a:br>
              <a:rPr lang="en-NL" sz="4000" b="1" dirty="0"/>
            </a:br>
            <a:endParaRPr lang="en-NL" sz="4000" b="1" dirty="0"/>
          </a:p>
        </p:txBody>
      </p:sp>
      <p:sp>
        <p:nvSpPr>
          <p:cNvPr id="3" name="Content Placeholder 2">
            <a:extLst>
              <a:ext uri="{FF2B5EF4-FFF2-40B4-BE49-F238E27FC236}">
                <a16:creationId xmlns:a16="http://schemas.microsoft.com/office/drawing/2014/main" id="{1B386471-A536-0542-8459-9EF07F8878B0}"/>
              </a:ext>
            </a:extLst>
          </p:cNvPr>
          <p:cNvSpPr>
            <a:spLocks noGrp="1"/>
          </p:cNvSpPr>
          <p:nvPr>
            <p:ph idx="1"/>
          </p:nvPr>
        </p:nvSpPr>
        <p:spPr>
          <a:xfrm>
            <a:off x="838199" y="811658"/>
            <a:ext cx="10977081" cy="6046342"/>
          </a:xfrm>
        </p:spPr>
        <p:txBody>
          <a:bodyPr>
            <a:normAutofit fontScale="62500" lnSpcReduction="20000"/>
          </a:bodyPr>
          <a:lstStyle/>
          <a:p>
            <a:pPr marL="0" indent="0">
              <a:buNone/>
            </a:pPr>
            <a:r>
              <a:rPr lang="en-US" dirty="0"/>
              <a:t>- Accounting Organizations &amp; Society (Rank: Association of Business Schools Journal List 4*)</a:t>
            </a:r>
            <a:endParaRPr lang="en-NL" dirty="0"/>
          </a:p>
          <a:p>
            <a:pPr marL="0" indent="0">
              <a:buNone/>
            </a:pPr>
            <a:r>
              <a:rPr lang="en-US" dirty="0"/>
              <a:t>- Journal of Accounting &amp; Economics (Rank: Association of Business Schools Journal List 4*)</a:t>
            </a:r>
            <a:endParaRPr lang="en-NL" dirty="0"/>
          </a:p>
          <a:p>
            <a:pPr marL="0" indent="0">
              <a:buNone/>
            </a:pPr>
            <a:r>
              <a:rPr lang="en-US" dirty="0"/>
              <a:t>- Journal of Accounting Research (Rank: Association of Business Schools Journal List 4*)</a:t>
            </a:r>
            <a:endParaRPr lang="en-NL" dirty="0"/>
          </a:p>
          <a:p>
            <a:pPr marL="0" indent="0">
              <a:buNone/>
            </a:pPr>
            <a:r>
              <a:rPr lang="en-US" dirty="0"/>
              <a:t>- The Accounting Review (Rank: Association of Business Schools Journal List 4*)</a:t>
            </a:r>
            <a:endParaRPr lang="en-NL" dirty="0"/>
          </a:p>
          <a:p>
            <a:pPr marL="0" indent="0">
              <a:buNone/>
            </a:pPr>
            <a:r>
              <a:rPr lang="en-US" dirty="0"/>
              <a:t>- Contemporary Accounting Research (Rank: Association of Business Schools Journal List 4)</a:t>
            </a:r>
            <a:endParaRPr lang="en-NL" dirty="0"/>
          </a:p>
          <a:p>
            <a:pPr marL="0" indent="0">
              <a:buNone/>
            </a:pPr>
            <a:r>
              <a:rPr lang="en-US" dirty="0"/>
              <a:t>- Review of Accounting Studies (Rank: Association of Business Schools Journal List 4)</a:t>
            </a:r>
            <a:endParaRPr lang="en-NL" dirty="0"/>
          </a:p>
          <a:p>
            <a:pPr marL="0" indent="0">
              <a:buNone/>
            </a:pPr>
            <a:r>
              <a:rPr lang="en-US" dirty="0"/>
              <a:t>- Abacus (Rank: Association of Business Schools Journal List 3)</a:t>
            </a:r>
            <a:endParaRPr lang="en-NL" dirty="0"/>
          </a:p>
          <a:p>
            <a:pPr marL="0" indent="0">
              <a:buNone/>
            </a:pPr>
            <a:r>
              <a:rPr lang="en-US" dirty="0"/>
              <a:t>- Accounting, Auditing &amp; Accountability Journal (Rank: Association of Business Schools Journal List 3)</a:t>
            </a:r>
            <a:endParaRPr lang="en-NL" dirty="0"/>
          </a:p>
          <a:p>
            <a:pPr marL="0" indent="0">
              <a:buNone/>
            </a:pPr>
            <a:r>
              <a:rPr lang="en-US" dirty="0"/>
              <a:t>- Accounting &amp; Business Research (Rank: Association of Business Schools Journal List 3)</a:t>
            </a:r>
            <a:endParaRPr lang="en-NL" dirty="0"/>
          </a:p>
          <a:p>
            <a:pPr marL="0" indent="0">
              <a:buNone/>
            </a:pPr>
            <a:r>
              <a:rPr lang="en-US" dirty="0"/>
              <a:t>- Accounting Horizons (Rank: Association of Business Schools Journal List 3)</a:t>
            </a:r>
            <a:endParaRPr lang="en-NL" dirty="0"/>
          </a:p>
          <a:p>
            <a:pPr marL="0" indent="0">
              <a:buNone/>
            </a:pPr>
            <a:r>
              <a:rPr lang="en-US" dirty="0"/>
              <a:t>- Accounting Forum (Rank: Association of Business Schools Journal List 3)</a:t>
            </a:r>
            <a:endParaRPr lang="en-NL" dirty="0"/>
          </a:p>
          <a:p>
            <a:pPr marL="0" indent="0">
              <a:buNone/>
            </a:pPr>
            <a:r>
              <a:rPr lang="en-US" dirty="0"/>
              <a:t>- British Accounting Review (Rank: Association of Business Schools Journal List 3)</a:t>
            </a:r>
            <a:endParaRPr lang="en-NL" dirty="0"/>
          </a:p>
          <a:p>
            <a:pPr marL="0" indent="0">
              <a:buNone/>
            </a:pPr>
            <a:r>
              <a:rPr lang="en-US" dirty="0"/>
              <a:t>- Critical Perspectives on Accounting (Rank: Association of Business Schools Journal List 3)</a:t>
            </a:r>
            <a:endParaRPr lang="en-NL" dirty="0"/>
          </a:p>
          <a:p>
            <a:pPr marL="0" indent="0">
              <a:buNone/>
            </a:pPr>
            <a:r>
              <a:rPr lang="en-US" dirty="0"/>
              <a:t>- European Accounting Review (Rank: Association of Business Schools Journal List 3)</a:t>
            </a:r>
            <a:endParaRPr lang="en-NL" dirty="0"/>
          </a:p>
          <a:p>
            <a:pPr marL="0" indent="0">
              <a:buNone/>
            </a:pPr>
            <a:r>
              <a:rPr lang="en-US" dirty="0"/>
              <a:t>- International Journal of Accounting (Rank: Association of Business Schools Journal List 3)</a:t>
            </a:r>
            <a:endParaRPr lang="en-NL" dirty="0"/>
          </a:p>
          <a:p>
            <a:pPr marL="0" indent="0">
              <a:buNone/>
            </a:pPr>
            <a:r>
              <a:rPr lang="en-US" dirty="0"/>
              <a:t>- Journal of Business Ethics (Rank: Association of Business Schools Journal List 3)</a:t>
            </a:r>
            <a:endParaRPr lang="en-NL" dirty="0"/>
          </a:p>
          <a:p>
            <a:pPr marL="0" indent="0">
              <a:buNone/>
            </a:pPr>
            <a:r>
              <a:rPr lang="en-US" dirty="0"/>
              <a:t>- Journal of Business Finance &amp; Accounting (Rank: Association of Business Schools Journal List 3)</a:t>
            </a:r>
            <a:endParaRPr lang="en-NL" dirty="0"/>
          </a:p>
          <a:p>
            <a:pPr marL="0" indent="0">
              <a:buNone/>
            </a:pPr>
            <a:r>
              <a:rPr lang="en-US" dirty="0"/>
              <a:t>- Management Accounting Research (Rank: Association of Business Schools Journal List 3)</a:t>
            </a:r>
            <a:endParaRPr lang="en-NL" dirty="0"/>
          </a:p>
          <a:p>
            <a:pPr marL="0" indent="0">
              <a:buNone/>
            </a:pPr>
            <a:r>
              <a:rPr lang="en-US" dirty="0"/>
              <a:t>- Public Money &amp; Management (Rank: Association of Business Schools Journal List 2)</a:t>
            </a:r>
            <a:r>
              <a:rPr lang="en-NL" dirty="0"/>
              <a:t> </a:t>
            </a:r>
          </a:p>
        </p:txBody>
      </p:sp>
    </p:spTree>
    <p:extLst>
      <p:ext uri="{BB962C8B-B14F-4D97-AF65-F5344CB8AC3E}">
        <p14:creationId xmlns:p14="http://schemas.microsoft.com/office/powerpoint/2010/main" val="32062424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TotalTime>
  <Words>1028</Words>
  <Application>Microsoft Macintosh PowerPoint</Application>
  <PresentationFormat>Widescreen</PresentationFormat>
  <Paragraphs>66</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Λογιστική I  (269)</vt:lpstr>
      <vt:lpstr>Προτεινόμενα Διδακτικά Εγχειρίδια </vt:lpstr>
      <vt:lpstr>Λογιστική Ι - Σκοπός</vt:lpstr>
      <vt:lpstr>Δεξιότητες για τον Σπουδαστή</vt:lpstr>
      <vt:lpstr>Περιεχόμενο Μαθήματος</vt:lpstr>
      <vt:lpstr>Εβδομαδιαία Οργάνωση Διδασκαλίας</vt:lpstr>
      <vt:lpstr>Εξέταση</vt:lpstr>
      <vt:lpstr>Άλλα Προτεινόμενα Διδακτικά Εγχειρίδια</vt:lpstr>
      <vt:lpstr>Συναφή Επιστημονικά Περιοδικά (ενδεικτικά)   </vt:lpstr>
      <vt:lpstr>Ερωτήσεις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Λογιστική I – Accounting I</dc:title>
  <dc:creator>Georgakopoulos, Georgios</dc:creator>
  <cp:lastModifiedBy>Georgios Georgakopoulos</cp:lastModifiedBy>
  <cp:revision>19</cp:revision>
  <dcterms:created xsi:type="dcterms:W3CDTF">2019-08-13T13:10:20Z</dcterms:created>
  <dcterms:modified xsi:type="dcterms:W3CDTF">2021-09-27T15:31:10Z</dcterms:modified>
</cp:coreProperties>
</file>