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9" r:id="rId36"/>
    <p:sldId id="300" r:id="rId37"/>
    <p:sldId id="301" r:id="rId38"/>
    <p:sldId id="302" r:id="rId39"/>
    <p:sldId id="303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4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4067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7368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883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2726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517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2012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9460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7530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2190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980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8238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5AB64-CC8E-44CA-B21F-A68F6D45B99E}" type="datetimeFigureOut">
              <a:rPr lang="el-GR" smtClean="0"/>
              <a:pPr/>
              <a:t>1/10/2020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F313-25FF-4264-9A38-B517ADA96C9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4491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15" y="1214423"/>
            <a:ext cx="10363200" cy="1470025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ΖΩΟΤΕΧΝΙΑ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κωδικός μαθήματος</a:t>
            </a:r>
            <a:r>
              <a:rPr lang="en-US" sz="3200" dirty="0" smtClean="0"/>
              <a:t>:</a:t>
            </a:r>
            <a:r>
              <a:rPr lang="el-GR" sz="3200" dirty="0" smtClean="0"/>
              <a:t> 125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472" y="3286124"/>
            <a:ext cx="8534400" cy="2255520"/>
          </a:xfrm>
        </p:spPr>
        <p:txBody>
          <a:bodyPr/>
          <a:lstStyle/>
          <a:p>
            <a:r>
              <a:rPr lang="el-GR" dirty="0" smtClean="0"/>
              <a:t>Διδάσκουσα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err="1" smtClean="0"/>
              <a:t>Χαρισμιάδου</a:t>
            </a:r>
            <a:r>
              <a:rPr lang="el-GR" dirty="0" smtClean="0"/>
              <a:t> Μαρία</a:t>
            </a:r>
          </a:p>
          <a:p>
            <a:r>
              <a:rPr lang="el-GR" sz="2400" dirty="0" smtClean="0"/>
              <a:t>Επίκουρος Καθηγήτρια Εργαστηρίου Γενικής και Ειδικής Ζωοτεχνίας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Σχήμα 8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963" y="404813"/>
            <a:ext cx="61912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3217864" y="6154739"/>
            <a:ext cx="5830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Εσωτερική κατασκευή του μαστού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5664201" y="260351"/>
            <a:ext cx="1154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2000"/>
          </a:p>
        </p:txBody>
      </p:sp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5448301" y="260350"/>
            <a:ext cx="1223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200" b="1">
                <a:solidFill>
                  <a:srgbClr val="000000"/>
                </a:solidFill>
                <a:latin typeface="Batang" pitchFamily="18" charset="-127"/>
              </a:rPr>
              <a:t>Λοβός</a:t>
            </a:r>
          </a:p>
        </p:txBody>
      </p:sp>
    </p:spTree>
    <p:extLst>
      <p:ext uri="{BB962C8B-B14F-4D97-AF65-F5344CB8AC3E}">
        <p14:creationId xmlns:p14="http://schemas.microsoft.com/office/powerpoint/2010/main" xmlns="" val="3555257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4" descr="ch22f8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46326" y="1600201"/>
            <a:ext cx="7497763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81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901" y="287339"/>
            <a:ext cx="8075613" cy="460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2800" i="1" u="sng">
                <a:solidFill>
                  <a:srgbClr val="D60093"/>
                </a:solidFill>
              </a:rPr>
              <a:t>Β. Σύσταση του γάλακτος</a:t>
            </a:r>
            <a:endParaRPr lang="en-US" altLang="el-GR" sz="2800" i="1" u="sng">
              <a:solidFill>
                <a:srgbClr val="D60093"/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81075"/>
            <a:ext cx="8229600" cy="5327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l-GR" altLang="el-GR" sz="1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1) Υδάτινη φάση : υδατάνθρακες, ανόργανα ιόντα, υδατοδιαλυτές βιταμίνες, πρωτεΐνες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2) Λιπώδης φάση : λίπος, λιποδιαλυτές βιταμίνες, στερόλες, καροτινοειδή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Από ποσοτική άποψη χωρίζονται σε: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Κύρια συστατικά : λίπος, λακτόζη πρωτεΐνες, ανόργανα άλατα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Δευτερεύοντα συστατικά : βιταμίνες, αζωτούχες ουσίες μη πρωτεϊνικής φύσεως, ένζυμα, ορμόνες)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u="sng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u="sng"/>
              <a:t>Είδος ζώου  Ξ.Ο.(</a:t>
            </a:r>
            <a:r>
              <a:rPr lang="en-US" altLang="el-GR" sz="1800" u="sng"/>
              <a:t>g</a:t>
            </a:r>
            <a:r>
              <a:rPr lang="el-GR" altLang="el-GR" sz="1800" u="sng"/>
              <a:t>/</a:t>
            </a:r>
            <a:r>
              <a:rPr lang="en-US" altLang="el-GR" sz="1800" u="sng"/>
              <a:t>kg</a:t>
            </a:r>
            <a:r>
              <a:rPr lang="el-GR" altLang="el-GR" sz="1800" u="sng"/>
              <a:t>)  Λακτόζη (%)  Λίπος (%)  Άζωτο (%)  Άλατα(%)</a:t>
            </a:r>
            <a:endParaRPr lang="el-GR" altLang="el-GR" sz="1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Αγελάδα     115 -130      4,5-5          3-3,5          3,5-4        0,7-0,9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Αίγα            115 -130      4 – 5          2,8-3,5       3-3,8        0,7-0,9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Πρόβατο     160 -254      5-5,2          4,5-7,5      5,5 – 11    0,8-1,4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Χοίρος        201- 220      7,7-8          6 – 7,3       5 -13         0,7-1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Γυναίκα         130             6,6              3,5             1,2            0,2</a:t>
            </a:r>
            <a:endParaRPr lang="en-US" altLang="el-GR" sz="1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Όνος</a:t>
            </a:r>
            <a:r>
              <a:rPr lang="en-US" altLang="el-GR" sz="1800"/>
              <a:t>                                6,1              2,5             1,8            0,4</a:t>
            </a:r>
            <a:endParaRPr lang="el-GR" altLang="el-GR" sz="1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Βουβάλι</a:t>
            </a:r>
            <a:r>
              <a:rPr lang="en-US" altLang="el-GR" sz="1800"/>
              <a:t>                           4,9              7,8              4,4           0,8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l-GR" sz="1800"/>
          </a:p>
        </p:txBody>
      </p:sp>
    </p:spTree>
    <p:extLst>
      <p:ext uri="{BB962C8B-B14F-4D97-AF65-F5344CB8AC3E}">
        <p14:creationId xmlns:p14="http://schemas.microsoft.com/office/powerpoint/2010/main" xmlns="" val="56103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8324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l-GR" altLang="el-GR" sz="2400" dirty="0">
                <a:solidFill>
                  <a:schemeClr val="accent2"/>
                </a:solidFill>
              </a:rPr>
              <a:t>α) </a:t>
            </a:r>
            <a:r>
              <a:rPr lang="el-GR" altLang="el-GR" sz="2400" b="1" dirty="0">
                <a:solidFill>
                  <a:schemeClr val="accent2"/>
                </a:solidFill>
              </a:rPr>
              <a:t>Λακτόζη</a:t>
            </a:r>
            <a:r>
              <a:rPr lang="el-GR" altLang="el-GR" sz="2400" b="1" dirty="0"/>
              <a:t> </a:t>
            </a:r>
            <a:r>
              <a:rPr lang="el-GR" altLang="el-GR" sz="2400" dirty="0"/>
              <a:t>: Απαντάται μόνο στο γάλα </a:t>
            </a:r>
            <a:endParaRPr lang="en-US" altLang="el-GR" sz="2400" dirty="0" smtClean="0"/>
          </a:p>
          <a:p>
            <a:pPr>
              <a:lnSpc>
                <a:spcPct val="80000"/>
              </a:lnSpc>
              <a:buNone/>
            </a:pPr>
            <a:r>
              <a:rPr lang="en-US" altLang="el-GR" sz="2400" dirty="0" smtClean="0"/>
              <a:t>    </a:t>
            </a:r>
            <a:r>
              <a:rPr lang="el-GR" altLang="el-GR" sz="2400" dirty="0" smtClean="0"/>
              <a:t>Δισακχαρίτης </a:t>
            </a:r>
            <a:r>
              <a:rPr lang="el-GR" altLang="el-GR" sz="2400" dirty="0"/>
              <a:t>→  γλυκόζη + γαλακτόζη, μέσω του ενζύμου </a:t>
            </a:r>
            <a:r>
              <a:rPr lang="el-GR" altLang="el-GR" sz="2400" i="1" dirty="0" err="1"/>
              <a:t>λακτάση</a:t>
            </a:r>
            <a:endParaRPr lang="el-GR" altLang="el-GR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/>
              <a:t> ☻  Πηγή ενέργειας για νεογέννητο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/>
              <a:t> ☻   Παράγεται και εκκρίνεται από γαλακτικά κύτταρα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/>
              <a:t> ☻   Ρυθμίζει την ωσμωτική πίεση, ώστε γάλα ισότονο με πλάσμα αίματος</a:t>
            </a:r>
          </a:p>
          <a:p>
            <a:pPr>
              <a:lnSpc>
                <a:spcPct val="80000"/>
              </a:lnSpc>
              <a:buNone/>
            </a:pPr>
            <a:endParaRPr lang="en-US" altLang="el-GR" sz="2400" dirty="0" smtClean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l-GR" altLang="el-GR" sz="2400" dirty="0" smtClean="0">
                <a:solidFill>
                  <a:srgbClr val="FFCC00"/>
                </a:solidFill>
              </a:rPr>
              <a:t>β</a:t>
            </a:r>
            <a:r>
              <a:rPr lang="el-GR" altLang="el-GR" sz="2400" dirty="0">
                <a:solidFill>
                  <a:srgbClr val="FFCC00"/>
                </a:solidFill>
              </a:rPr>
              <a:t>) </a:t>
            </a:r>
            <a:r>
              <a:rPr lang="el-GR" altLang="el-GR" sz="2400" b="1" dirty="0">
                <a:solidFill>
                  <a:srgbClr val="FFCC00"/>
                </a:solidFill>
              </a:rPr>
              <a:t>Λίπος</a:t>
            </a:r>
            <a:r>
              <a:rPr lang="el-GR" altLang="el-GR" sz="2400" dirty="0"/>
              <a:t> : </a:t>
            </a:r>
            <a:r>
              <a:rPr lang="el-GR" altLang="el-GR" sz="2400" dirty="0" err="1"/>
              <a:t>Τριγλυκερίδια</a:t>
            </a:r>
            <a:r>
              <a:rPr lang="el-GR" altLang="el-GR" sz="2400" dirty="0"/>
              <a:t> κατά 98%, με κυρίαρχα λιπαρά οξέα </a:t>
            </a:r>
            <a:r>
              <a:rPr lang="el-GR" altLang="el-GR" sz="2400" dirty="0" err="1"/>
              <a:t>παλμιτικό</a:t>
            </a:r>
            <a:r>
              <a:rPr lang="el-GR" altLang="el-GR" sz="2400" dirty="0"/>
              <a:t>, </a:t>
            </a:r>
            <a:r>
              <a:rPr lang="el-GR" altLang="el-GR" sz="2400" dirty="0" err="1"/>
              <a:t>ελαϊκό</a:t>
            </a:r>
            <a:r>
              <a:rPr lang="el-GR" altLang="el-GR" sz="2400" dirty="0"/>
              <a:t>, </a:t>
            </a:r>
            <a:r>
              <a:rPr lang="el-GR" altLang="el-GR" sz="2400" dirty="0" smtClean="0"/>
              <a:t>στεατικό</a:t>
            </a:r>
            <a:endParaRPr lang="en-US" altLang="el-GR" sz="2400" dirty="0" smtClean="0"/>
          </a:p>
          <a:p>
            <a:pPr>
              <a:lnSpc>
                <a:spcPct val="80000"/>
              </a:lnSpc>
              <a:buNone/>
            </a:pPr>
            <a:r>
              <a:rPr lang="en-US" altLang="el-GR" sz="2400" b="1" i="1" u="sng" dirty="0">
                <a:solidFill>
                  <a:srgbClr val="CC3300"/>
                </a:solidFill>
              </a:rPr>
              <a:t> </a:t>
            </a:r>
            <a:r>
              <a:rPr lang="en-US" altLang="el-GR" sz="2400" b="1" i="1" u="sng" dirty="0" smtClean="0">
                <a:solidFill>
                  <a:srgbClr val="CC3300"/>
                </a:solidFill>
              </a:rPr>
              <a:t>  </a:t>
            </a:r>
            <a:r>
              <a:rPr lang="el-GR" altLang="el-GR" sz="2400" b="1" i="1" u="sng" dirty="0" smtClean="0">
                <a:solidFill>
                  <a:srgbClr val="CC3300"/>
                </a:solidFill>
              </a:rPr>
              <a:t>Παρατηρείται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η υψηλή περιεκτικότητα σε </a:t>
            </a:r>
            <a:r>
              <a:rPr lang="el-GR" altLang="el-GR" sz="2400" dirty="0">
                <a:solidFill>
                  <a:srgbClr val="CC3300"/>
                </a:solidFill>
              </a:rPr>
              <a:t>κατώτερα λιπαρά οξέα</a:t>
            </a:r>
            <a:r>
              <a:rPr lang="el-GR" altLang="el-GR" sz="2400" dirty="0"/>
              <a:t>, γεγονός που σχετίζεται με τα φαινόμενα πέψης στη μεγάλη κοιλία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dirty="0" smtClean="0"/>
              <a:t>    </a:t>
            </a:r>
            <a:r>
              <a:rPr lang="el-GR" altLang="el-GR" sz="2400" dirty="0"/>
              <a:t>Αποτελεί πηγή λιποδιαλυτών βιταμινών</a:t>
            </a:r>
            <a:r>
              <a:rPr lang="en-US" altLang="el-G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8096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04813"/>
            <a:ext cx="8229600" cy="6119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>
                <a:solidFill>
                  <a:srgbClr val="009900"/>
                </a:solidFill>
              </a:rPr>
              <a:t>γ) </a:t>
            </a:r>
            <a:r>
              <a:rPr lang="el-GR" altLang="el-GR" sz="2400" b="1">
                <a:solidFill>
                  <a:srgbClr val="009900"/>
                </a:solidFill>
              </a:rPr>
              <a:t>Πρωτεΐνες</a:t>
            </a:r>
            <a:r>
              <a:rPr lang="el-GR" altLang="el-GR" sz="2400"/>
              <a:t> : Συμβάλλουν στην πήξη του γάλακτος και διακρίνονται σε </a:t>
            </a:r>
            <a:r>
              <a:rPr lang="el-GR" altLang="el-GR" sz="2400" i="1"/>
              <a:t>καζε</a:t>
            </a:r>
            <a:r>
              <a:rPr lang="el-GR" altLang="el-GR" sz="2400" i="1">
                <a:cs typeface="Arial" panose="020B0604020202020204" pitchFamily="34" charset="0"/>
              </a:rPr>
              <a:t>ΐ</a:t>
            </a:r>
            <a:r>
              <a:rPr lang="el-GR" altLang="el-GR" sz="2400" i="1"/>
              <a:t>νες</a:t>
            </a:r>
            <a:r>
              <a:rPr lang="el-GR" altLang="el-GR" sz="2400"/>
              <a:t> και </a:t>
            </a:r>
            <a:r>
              <a:rPr lang="el-GR" altLang="el-GR" sz="2400" i="1"/>
              <a:t>πρωτεΐνες ορού</a:t>
            </a:r>
            <a:r>
              <a:rPr lang="el-GR" altLang="el-GR" sz="240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♦  </a:t>
            </a:r>
            <a:r>
              <a:rPr lang="el-GR" altLang="el-GR" sz="2400" i="1" u="sng"/>
              <a:t>Καζεΐνες</a:t>
            </a:r>
            <a:r>
              <a:rPr lang="el-GR" altLang="el-GR" sz="2400"/>
              <a:t> : αποτελούν το 80% των πρωτεϊνών, διαχωρίζονται από πρωτεΐνες ορού (καθιζάνουν σε </a:t>
            </a:r>
            <a:r>
              <a:rPr lang="en-US" altLang="el-GR" sz="2400"/>
              <a:t>pH</a:t>
            </a:r>
            <a:r>
              <a:rPr lang="el-GR" altLang="el-GR" sz="2400"/>
              <a:t>=4,6 και θ</a:t>
            </a:r>
            <a:r>
              <a:rPr lang="el-GR" altLang="el-GR" sz="2400" baseline="30000"/>
              <a:t>α</a:t>
            </a:r>
            <a:r>
              <a:rPr lang="el-GR" altLang="el-GR" sz="2400"/>
              <a:t> = 20</a:t>
            </a:r>
            <a:r>
              <a:rPr lang="el-GR" altLang="el-GR" sz="2400" baseline="30000"/>
              <a:t>ο</a:t>
            </a:r>
            <a:r>
              <a:rPr lang="el-GR" altLang="el-GR" sz="2400"/>
              <a:t> </a:t>
            </a:r>
            <a:r>
              <a:rPr lang="en-US" altLang="el-GR" sz="2400"/>
              <a:t>C</a:t>
            </a:r>
            <a:r>
              <a:rPr lang="el-GR" altLang="el-GR" sz="2400"/>
              <a:t>), βρίσκονται υπό μορφή μικελλών, διακρίνονται σε κλάσματα α</a:t>
            </a:r>
            <a:r>
              <a:rPr lang="en-US" altLang="el-GR" sz="2400" baseline="-25000"/>
              <a:t>s</a:t>
            </a:r>
            <a:r>
              <a:rPr lang="el-GR" altLang="el-GR" sz="2400" baseline="-25000"/>
              <a:t>1</a:t>
            </a:r>
            <a:r>
              <a:rPr lang="el-GR" altLang="el-GR" sz="2400"/>
              <a:t>-,  α</a:t>
            </a:r>
            <a:r>
              <a:rPr lang="en-US" altLang="el-GR" sz="2400" baseline="-25000"/>
              <a:t>s</a:t>
            </a:r>
            <a:r>
              <a:rPr lang="el-GR" altLang="el-GR" sz="2400" baseline="-25000"/>
              <a:t>2</a:t>
            </a:r>
            <a:r>
              <a:rPr lang="el-GR" altLang="el-GR" sz="2400"/>
              <a:t>-, β- και κ- καζεΐνες.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♦  </a:t>
            </a:r>
            <a:r>
              <a:rPr lang="el-GR" altLang="el-GR" sz="2400" i="1" u="sng"/>
              <a:t>Πρωτεΐνες ορού</a:t>
            </a:r>
            <a:r>
              <a:rPr lang="el-GR" altLang="el-GR" sz="2400"/>
              <a:t> </a:t>
            </a:r>
            <a:r>
              <a:rPr lang="en-US" altLang="el-GR" sz="2400"/>
              <a:t>:</a:t>
            </a:r>
            <a:r>
              <a:rPr lang="el-GR" altLang="el-GR" sz="2400"/>
              <a:t> αποτελούν το 20% των πρωτεϊνών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1) β – γαλακτοσφαιρίνη →  δεν συντίθεται στο μαστό του ανθρώπου (αλλεργία στο γάλα αγελάδας), συμμετέχει στη μεταφορά βιταμίνης Α και ενισχύει ανοσοποιητικό σύστημα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2) α – γαλακταλβουμίνη →  σημαντική για τη λειτουργία του μαστικού εκκριτικού κυττάρου (σύνθεση λακτόζης)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3) ανοσοσφαιρίνες, τρανσφερίνες, ένζυμα →  δρουν σαν αντιγόνα, κυρίως στο πρωτόγαλα</a:t>
            </a:r>
            <a:endParaRPr lang="en-US" altLang="el-GR" sz="2400"/>
          </a:p>
        </p:txBody>
      </p:sp>
    </p:spTree>
    <p:extLst>
      <p:ext uri="{BB962C8B-B14F-4D97-AF65-F5344CB8AC3E}">
        <p14:creationId xmlns:p14="http://schemas.microsoft.com/office/powerpoint/2010/main" xmlns="" val="2403920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33376"/>
            <a:ext cx="8229600" cy="61198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>
                <a:solidFill>
                  <a:srgbClr val="D60093"/>
                </a:solidFill>
              </a:rPr>
              <a:t>δ</a:t>
            </a:r>
            <a:r>
              <a:rPr lang="en-US" altLang="el-GR" sz="2000">
                <a:solidFill>
                  <a:srgbClr val="D60093"/>
                </a:solidFill>
              </a:rPr>
              <a:t>) </a:t>
            </a:r>
            <a:r>
              <a:rPr lang="el-GR" altLang="el-GR" sz="2000" b="1">
                <a:solidFill>
                  <a:srgbClr val="D60093"/>
                </a:solidFill>
              </a:rPr>
              <a:t>Άλατα</a:t>
            </a:r>
            <a:r>
              <a:rPr lang="el-GR" altLang="el-GR" sz="2000" b="1"/>
              <a:t> </a:t>
            </a:r>
            <a:r>
              <a:rPr lang="en-US" altLang="el-GR" sz="2000"/>
              <a:t>: K</a:t>
            </a:r>
            <a:r>
              <a:rPr lang="en-US" altLang="el-GR" sz="2000" baseline="30000"/>
              <a:t>+</a:t>
            </a:r>
            <a:r>
              <a:rPr lang="en-US" altLang="el-GR" sz="2000"/>
              <a:t> ,N</a:t>
            </a:r>
            <a:r>
              <a:rPr lang="el-GR" altLang="el-GR" sz="2000"/>
              <a:t>α</a:t>
            </a:r>
            <a:r>
              <a:rPr lang="en-US" altLang="el-GR" sz="2000" baseline="30000"/>
              <a:t>+</a:t>
            </a:r>
            <a:r>
              <a:rPr lang="en-US" altLang="el-GR" sz="2000"/>
              <a:t>, C</a:t>
            </a:r>
            <a:r>
              <a:rPr lang="el-GR" altLang="el-GR" sz="2000"/>
              <a:t>α</a:t>
            </a:r>
            <a:r>
              <a:rPr lang="en-US" altLang="el-GR" sz="2000" baseline="30000"/>
              <a:t>++</a:t>
            </a:r>
            <a:r>
              <a:rPr lang="en-US" altLang="el-GR" sz="2000"/>
              <a:t>, </a:t>
            </a:r>
            <a:r>
              <a:rPr lang="el-GR" altLang="el-GR" sz="2000"/>
              <a:t>Μ</a:t>
            </a:r>
            <a:r>
              <a:rPr lang="en-US" altLang="el-GR" sz="2000"/>
              <a:t>g</a:t>
            </a:r>
            <a:r>
              <a:rPr lang="en-US" altLang="el-GR" sz="2000" baseline="30000"/>
              <a:t>++</a:t>
            </a:r>
            <a:r>
              <a:rPr lang="en-US" altLang="el-GR" sz="2000"/>
              <a:t>, Cl</a:t>
            </a:r>
            <a:r>
              <a:rPr lang="en-US" altLang="el-GR" sz="2000" baseline="30000"/>
              <a:t>-</a:t>
            </a:r>
            <a:r>
              <a:rPr lang="en-US" altLang="el-GR" sz="2000"/>
              <a:t>, P </a:t>
            </a:r>
            <a:r>
              <a:rPr lang="en-US" altLang="el-GR" sz="2000" baseline="30000"/>
              <a:t>---</a:t>
            </a:r>
            <a:r>
              <a:rPr lang="el-GR" altLang="el-GR" sz="2000" baseline="30000"/>
              <a:t>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>
                <a:solidFill>
                  <a:srgbClr val="FF5050"/>
                </a:solidFill>
              </a:rPr>
              <a:t>ε) </a:t>
            </a:r>
            <a:r>
              <a:rPr lang="el-GR" altLang="el-GR" sz="2000" b="1">
                <a:solidFill>
                  <a:srgbClr val="FF5050"/>
                </a:solidFill>
              </a:rPr>
              <a:t>Δευτερεύοντα συστατικά</a:t>
            </a:r>
            <a:r>
              <a:rPr lang="el-GR" altLang="el-GR" sz="2000" b="1"/>
              <a:t> </a:t>
            </a:r>
            <a:r>
              <a:rPr lang="el-GR" altLang="el-GR" sz="200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/>
              <a:t>    • βιταμίνες (Α, </a:t>
            </a:r>
            <a:r>
              <a:rPr lang="en-US" altLang="el-GR" sz="2000"/>
              <a:t>D</a:t>
            </a:r>
            <a:r>
              <a:rPr lang="el-GR" altLang="el-GR" sz="2000"/>
              <a:t>, </a:t>
            </a:r>
            <a:r>
              <a:rPr lang="en-US" altLang="el-GR" sz="2000"/>
              <a:t>E</a:t>
            </a:r>
            <a:r>
              <a:rPr lang="el-GR" altLang="el-GR" sz="2000"/>
              <a:t>, </a:t>
            </a:r>
            <a:r>
              <a:rPr lang="en-US" altLang="el-GR" sz="2000"/>
              <a:t>B</a:t>
            </a:r>
            <a:r>
              <a:rPr lang="el-GR" altLang="el-GR" sz="2000" baseline="-25000"/>
              <a:t>1</a:t>
            </a:r>
            <a:r>
              <a:rPr lang="el-GR" altLang="el-GR" sz="2000"/>
              <a:t>, </a:t>
            </a:r>
            <a:r>
              <a:rPr lang="en-US" altLang="el-GR" sz="2000"/>
              <a:t>B</a:t>
            </a:r>
            <a:r>
              <a:rPr lang="el-GR" altLang="el-GR" sz="2000" baseline="-25000"/>
              <a:t>2</a:t>
            </a:r>
            <a:r>
              <a:rPr lang="el-GR" altLang="el-GR" sz="2000"/>
              <a:t>, </a:t>
            </a:r>
            <a:r>
              <a:rPr lang="en-US" altLang="el-GR" sz="2000"/>
              <a:t>B</a:t>
            </a:r>
            <a:r>
              <a:rPr lang="el-GR" altLang="el-GR" sz="2000" baseline="-25000"/>
              <a:t>6</a:t>
            </a:r>
            <a:r>
              <a:rPr lang="el-GR" altLang="el-GR" sz="2000"/>
              <a:t>, </a:t>
            </a:r>
            <a:r>
              <a:rPr lang="en-US" altLang="el-GR" sz="2000"/>
              <a:t>B</a:t>
            </a:r>
            <a:r>
              <a:rPr lang="el-GR" altLang="el-GR" sz="2000" baseline="-25000"/>
              <a:t>12</a:t>
            </a:r>
            <a:r>
              <a:rPr lang="el-GR" altLang="el-GR" sz="2000"/>
              <a:t>)</a:t>
            </a:r>
            <a:endParaRPr lang="en-GB" altLang="el-GR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/>
              <a:t>    • αζωτούχες μη πρωτεϊνικής φύσεως ουσίες (κρεατινίνη, ουρικό οξύ, ιππουρικό οξύ)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/>
              <a:t>    • χρωστικές (καροτένιο, ξανθοφύλλη)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/>
              <a:t>    • ιχνοστοιχεία (</a:t>
            </a:r>
            <a:r>
              <a:rPr lang="en-US" altLang="el-GR" sz="2000"/>
              <a:t>Fe</a:t>
            </a:r>
            <a:r>
              <a:rPr lang="el-GR" altLang="el-GR" sz="2000"/>
              <a:t>, </a:t>
            </a:r>
            <a:r>
              <a:rPr lang="en-US" altLang="el-GR" sz="2000"/>
              <a:t>Cu</a:t>
            </a:r>
            <a:r>
              <a:rPr lang="el-GR" altLang="el-GR" sz="2000"/>
              <a:t>, </a:t>
            </a:r>
            <a:r>
              <a:rPr lang="en-US" altLang="el-GR" sz="2000"/>
              <a:t>Mn</a:t>
            </a:r>
            <a:r>
              <a:rPr lang="el-GR" altLang="el-GR" sz="2000"/>
              <a:t>, </a:t>
            </a:r>
            <a:r>
              <a:rPr lang="en-US" altLang="el-GR" sz="2000"/>
              <a:t>Zn</a:t>
            </a:r>
            <a:r>
              <a:rPr lang="el-GR" altLang="el-GR" sz="2000"/>
              <a:t>, </a:t>
            </a:r>
            <a:r>
              <a:rPr lang="en-US" altLang="el-GR" sz="2000"/>
              <a:t>Ni</a:t>
            </a:r>
            <a:r>
              <a:rPr lang="el-GR" altLang="el-GR" sz="2000"/>
              <a:t>, </a:t>
            </a:r>
            <a:r>
              <a:rPr lang="en-US" altLang="el-GR" sz="2000"/>
              <a:t>Mo</a:t>
            </a:r>
            <a:r>
              <a:rPr lang="el-GR" altLang="el-GR" sz="2000"/>
              <a:t>,</a:t>
            </a:r>
            <a:r>
              <a:rPr lang="en-US" altLang="el-GR" sz="2000"/>
              <a:t>I</a:t>
            </a:r>
            <a:r>
              <a:rPr lang="el-GR" altLang="el-GR" sz="200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/>
              <a:t>    • ορμόνες (</a:t>
            </a:r>
            <a:r>
              <a:rPr lang="en-US" altLang="el-GR" sz="2000"/>
              <a:t>PG</a:t>
            </a:r>
            <a:r>
              <a:rPr lang="el-GR" altLang="el-GR" sz="2000"/>
              <a:t>, </a:t>
            </a:r>
            <a:r>
              <a:rPr lang="en-US" altLang="el-GR" sz="2000"/>
              <a:t>PL</a:t>
            </a:r>
            <a:r>
              <a:rPr lang="el-GR" altLang="el-GR" sz="200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/>
              <a:t>    • αέρια (</a:t>
            </a:r>
            <a:r>
              <a:rPr lang="en-US" altLang="el-GR" sz="2000"/>
              <a:t>CO</a:t>
            </a:r>
            <a:r>
              <a:rPr lang="el-GR" altLang="el-GR" sz="2000" baseline="-25000"/>
              <a:t>2</a:t>
            </a:r>
            <a:r>
              <a:rPr lang="el-GR" altLang="el-GR" sz="2000"/>
              <a:t>, </a:t>
            </a:r>
            <a:r>
              <a:rPr lang="en-US" altLang="el-GR" sz="2000"/>
              <a:t>N</a:t>
            </a:r>
            <a:r>
              <a:rPr lang="el-GR" altLang="el-GR" sz="2000" baseline="-25000"/>
              <a:t>2</a:t>
            </a:r>
            <a:r>
              <a:rPr lang="el-GR" altLang="el-GR" sz="2000"/>
              <a:t>, </a:t>
            </a:r>
            <a:r>
              <a:rPr lang="en-US" altLang="el-GR" sz="2000"/>
              <a:t>O</a:t>
            </a:r>
            <a:r>
              <a:rPr lang="el-GR" altLang="el-GR" sz="2000" baseline="-25000"/>
              <a:t>2</a:t>
            </a:r>
            <a:r>
              <a:rPr lang="el-GR" altLang="el-GR" sz="200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/>
              <a:t>    </a:t>
            </a:r>
            <a:r>
              <a:rPr lang="el-GR" altLang="el-GR" sz="2000">
                <a:cs typeface="Arial" panose="020B0604020202020204" pitchFamily="34" charset="0"/>
              </a:rPr>
              <a:t>• μικροοργανισμοί (ανεπιθύμητοι)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000" u="sng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b="1" u="sng">
                <a:solidFill>
                  <a:srgbClr val="FF0000"/>
                </a:solidFill>
              </a:rPr>
              <a:t>Διαιτητική αξία του γάλακτος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/>
              <a:t>◙ Πρωτεΐνες έχουν υψηλή βιολογική αξία λόγω των απαραίτητων αμινοξέων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/>
              <a:t>◙ Αποτελεί σπουδαία πηγή ασβεστίου και φωσφόρου, λόγω της υψηλής δέσμευσής τους από καζε</a:t>
            </a:r>
            <a:r>
              <a:rPr lang="el-GR" altLang="el-GR" sz="2000">
                <a:cs typeface="Arial" panose="020B0604020202020204" pitchFamily="34" charset="0"/>
              </a:rPr>
              <a:t>ΐ</a:t>
            </a:r>
            <a:r>
              <a:rPr lang="el-GR" altLang="el-GR" sz="2000"/>
              <a:t>νες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/>
              <a:t>◙ Περιέχει βιταμίνες και απαραίτητα ιχνοστοιχεία στη διατροφή του ανθρώπου</a:t>
            </a:r>
            <a:endParaRPr lang="el-GR" altLang="el-GR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000" b="1"/>
              <a:t>συνεπώς</a:t>
            </a:r>
            <a:r>
              <a:rPr lang="el-GR" altLang="el-GR" sz="2000"/>
              <a:t>, κατανάλωση 0,5 λίτρου γάλακτος καλύπτει το 70% των αναγκών ενός παιδιού σε </a:t>
            </a:r>
            <a:r>
              <a:rPr lang="en-US" altLang="el-GR" sz="2000"/>
              <a:t>C</a:t>
            </a:r>
            <a:r>
              <a:rPr lang="el-GR" altLang="el-GR" sz="2000"/>
              <a:t>α</a:t>
            </a:r>
            <a:endParaRPr lang="en-US" altLang="el-GR" sz="2000"/>
          </a:p>
        </p:txBody>
      </p:sp>
    </p:spTree>
    <p:extLst>
      <p:ext uri="{BB962C8B-B14F-4D97-AF65-F5344CB8AC3E}">
        <p14:creationId xmlns:p14="http://schemas.microsoft.com/office/powerpoint/2010/main" xmlns="" val="164546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49276"/>
            <a:ext cx="8229600" cy="5903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i="1" u="sng">
                <a:solidFill>
                  <a:srgbClr val="800080"/>
                </a:solidFill>
              </a:rPr>
              <a:t>(Γ) Ανάπτυξη του μαστού - Ορμονικός έλεγχος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>
                <a:solidFill>
                  <a:srgbClr val="D60093"/>
                </a:solidFill>
              </a:rPr>
              <a:t>1. </a:t>
            </a:r>
            <a:r>
              <a:rPr lang="el-GR" altLang="el-GR" sz="2400" b="1">
                <a:solidFill>
                  <a:srgbClr val="D60093"/>
                </a:solidFill>
              </a:rPr>
              <a:t>Εμβρυϊκή ζωή</a:t>
            </a:r>
            <a:r>
              <a:rPr lang="el-GR" altLang="el-GR" sz="2400"/>
              <a:t> : εξώδερμα → μαστικές γραμμές → μαστικές ταινίες → μαστικοί λόφοι (4 στην αγελάδα, 2 στα αιγοπρόβατα, 16 στη χοίρο) → μαστικά βλαστήματα → πρωτογενείς βλαστοί → δευτερογενείς βλαστοί → θηλαίος πόρος → γαλακτοφόρος κόλπος → θηλή }→ γέννηση με ατελώς σχηματισμένο μαστό. </a:t>
            </a:r>
            <a:r>
              <a:rPr lang="el-GR" altLang="el-GR" sz="2400" i="1" u="sng"/>
              <a:t>Ανδρογόνα</a:t>
            </a:r>
            <a:r>
              <a:rPr lang="el-GR" altLang="el-GR" sz="2400"/>
              <a:t> των εμβρυϊκών όρχεων προκαλούν «αναχώρηση» του πρωτογενούς βλαστού από την επιδερμίδα και αναστέλλουν το σχηματισμό θηλών</a:t>
            </a:r>
            <a:endParaRPr lang="el-GR" altLang="el-GR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b="1"/>
              <a:t> </a:t>
            </a:r>
            <a:r>
              <a:rPr lang="el-GR" altLang="el-GR" sz="2400">
                <a:solidFill>
                  <a:srgbClr val="D60093"/>
                </a:solidFill>
              </a:rPr>
              <a:t>2. </a:t>
            </a:r>
            <a:r>
              <a:rPr lang="el-GR" altLang="el-GR" sz="2400" b="1">
                <a:solidFill>
                  <a:srgbClr val="D60093"/>
                </a:solidFill>
              </a:rPr>
              <a:t>Από γέννηση έως σύλληψη</a:t>
            </a:r>
            <a:r>
              <a:rPr lang="el-GR" altLang="el-GR" sz="2400"/>
              <a:t> : ανάπτυξη κυττάρων του αδενικού ιστού → κριτήριο η συνολική ποσότητα </a:t>
            </a:r>
            <a:r>
              <a:rPr lang="en-US" altLang="el-GR" sz="2400"/>
              <a:t>DNA</a:t>
            </a:r>
            <a:r>
              <a:rPr lang="el-GR" altLang="el-GR" sz="240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    Στην </a:t>
            </a:r>
            <a:r>
              <a:rPr lang="el-GR" altLang="el-GR" sz="2400" i="1"/>
              <a:t>ήβη</a:t>
            </a:r>
            <a:r>
              <a:rPr lang="el-GR" altLang="el-GR" sz="2400"/>
              <a:t> → προσοχή στη διατροφή, ώστε να μην αναπτυχθεί ο λιπώδης ιστός έναντι του αδενικού. Ανάπτυξη πιο έντονη στην ωοθυλακική φάση απ’ ό,τι στην ωχρινική φάση του οιστρικού κύκλου. </a:t>
            </a:r>
            <a:r>
              <a:rPr lang="el-GR" altLang="el-GR" sz="2400" i="1" u="sng"/>
              <a:t>Οιστρογόνα</a:t>
            </a:r>
            <a:r>
              <a:rPr lang="el-GR" altLang="el-GR" sz="2400"/>
              <a:t> και </a:t>
            </a:r>
            <a:r>
              <a:rPr lang="en-US" altLang="el-GR" sz="2400" i="1" u="sng"/>
              <a:t>PG</a:t>
            </a:r>
            <a:r>
              <a:rPr lang="en-US" altLang="el-GR" sz="2400"/>
              <a:t> </a:t>
            </a:r>
            <a:r>
              <a:rPr lang="el-GR" altLang="el-GR" sz="2400"/>
              <a:t>δρουν ανταγωνιστικά.</a:t>
            </a:r>
            <a:endParaRPr lang="en-US" altLang="el-GR" sz="2400"/>
          </a:p>
        </p:txBody>
      </p:sp>
    </p:spTree>
    <p:extLst>
      <p:ext uri="{BB962C8B-B14F-4D97-AF65-F5344CB8AC3E}">
        <p14:creationId xmlns:p14="http://schemas.microsoft.com/office/powerpoint/2010/main" xmlns="" val="1672644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-4297363" y="9916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204803" name="Picture 4" descr="Σχήμα 8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052514"/>
            <a:ext cx="30622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4" name="Text Box 5"/>
          <p:cNvSpPr txBox="1">
            <a:spLocks noChangeArrowheads="1"/>
          </p:cNvSpPr>
          <p:nvPr/>
        </p:nvSpPr>
        <p:spPr bwMode="auto">
          <a:xfrm>
            <a:off x="5880101" y="1484313"/>
            <a:ext cx="453866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Εξέλιξη του μαστού κατά την εμβρυϊκή ζωή (</a:t>
            </a:r>
            <a:r>
              <a:rPr lang="en-US" altLang="el-GR" sz="1800"/>
              <a:t>Whittemore</a:t>
            </a:r>
            <a:r>
              <a:rPr lang="el-GR" altLang="el-GR" sz="1800"/>
              <a:t>, 1980). 1=Εξώδερμα, 2=μεσόδερμα, 3=μαστικό βλάστημα, 4=εμβρυϊκός θηλαίος πόρος, 5= πρωτογενής βλαστός, 6= θηλαίος πόρος, 7=θηλαίος κόλπος, 8=γαλακτοφόρος κόλπος, 9=στοιχειώδεις μεγάλοι πόροι, 10=στοιχειώδεις μικροί πόροι. Α και Β=Εξέλιξη κατά την εμβρυϊκή ζωή, Γ=στάδιο εξέλιξης κατά τη γέννηση. </a:t>
            </a:r>
          </a:p>
        </p:txBody>
      </p:sp>
    </p:spTree>
    <p:extLst>
      <p:ext uri="{BB962C8B-B14F-4D97-AF65-F5344CB8AC3E}">
        <p14:creationId xmlns:p14="http://schemas.microsoft.com/office/powerpoint/2010/main" xmlns="" val="2607340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Σχήμα 8_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6301" y="549275"/>
            <a:ext cx="5129213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3071814" y="5445125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Περιεκτικότητα του μαστού των μοσχίδων σε </a:t>
            </a:r>
            <a:r>
              <a:rPr lang="en-US" altLang="el-GR" sz="1800"/>
              <a:t>DNA</a:t>
            </a:r>
            <a:r>
              <a:rPr lang="el-GR" altLang="el-GR" sz="1800"/>
              <a:t> κατά το πρώτο έτος της ηλικίας τους (</a:t>
            </a:r>
            <a:r>
              <a:rPr lang="en-US" altLang="el-GR" sz="1800"/>
              <a:t>Sinha</a:t>
            </a:r>
            <a:r>
              <a:rPr lang="el-GR" altLang="el-GR" sz="1800"/>
              <a:t> και </a:t>
            </a:r>
            <a:r>
              <a:rPr lang="en-US" altLang="el-GR" sz="1800"/>
              <a:t>Tucker</a:t>
            </a:r>
            <a:r>
              <a:rPr lang="el-GR" altLang="el-GR" sz="1800"/>
              <a:t>, 1969). </a:t>
            </a:r>
          </a:p>
        </p:txBody>
      </p:sp>
    </p:spTree>
    <p:extLst>
      <p:ext uri="{BB962C8B-B14F-4D97-AF65-F5344CB8AC3E}">
        <p14:creationId xmlns:p14="http://schemas.microsoft.com/office/powerpoint/2010/main" xmlns="" val="223468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GB" altLang="el-GR" sz="2400" b="1">
                <a:solidFill>
                  <a:srgbClr val="D60093"/>
                </a:solidFill>
              </a:rPr>
              <a:t>3. </a:t>
            </a:r>
            <a:r>
              <a:rPr lang="el-GR" altLang="el-GR" sz="2400" b="1">
                <a:solidFill>
                  <a:srgbClr val="D60093"/>
                </a:solidFill>
              </a:rPr>
              <a:t>Κατά την κυοφορία</a:t>
            </a:r>
            <a:r>
              <a:rPr lang="el-GR" altLang="el-GR" sz="2000"/>
              <a:t> : </a:t>
            </a:r>
            <a:endParaRPr lang="en-GB" altLang="el-GR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l-GR" altLang="el-GR" sz="200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el-GR" sz="2000"/>
              <a:t>       </a:t>
            </a:r>
            <a:r>
              <a:rPr lang="el-GR" altLang="el-GR" sz="2200"/>
              <a:t>Λαμβάνει χώρα πλήρης ανάπτυξη του μαστού μέχρι λειτουργικής ετοιμότητας. Στην </a:t>
            </a:r>
            <a:r>
              <a:rPr lang="el-GR" altLang="el-GR" sz="2200" u="sng"/>
              <a:t>αγελάδα</a:t>
            </a:r>
            <a:r>
              <a:rPr lang="el-GR" altLang="el-GR" sz="2200"/>
              <a:t> στοιχεία εκκριτικής λειτουργίας εμφανίζονται κατά τον 5ο μήνα κυοφορίας.</a:t>
            </a:r>
            <a:endParaRPr lang="el-GR" altLang="el-GR" sz="2200" i="1"/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el-GR" sz="2200" i="1"/>
              <a:t>       </a:t>
            </a:r>
            <a:r>
              <a:rPr lang="el-GR" altLang="el-GR" sz="2200" i="1"/>
              <a:t>6ος και 7ος μήνας</a:t>
            </a:r>
            <a:r>
              <a:rPr lang="el-GR" altLang="el-GR" sz="2200"/>
              <a:t> → αδενοκυψελίδες και λιποσφαιρίδια αυξάνονται σε μέγεθος και αριθμό, λόγω παραγωγής </a:t>
            </a:r>
            <a:r>
              <a:rPr lang="en-US" altLang="el-GR" sz="2200" i="1" u="sng"/>
              <a:t>PG</a:t>
            </a:r>
            <a:r>
              <a:rPr lang="el-GR" altLang="el-GR" sz="2200"/>
              <a:t> από ωχρό σωμάτιο</a:t>
            </a:r>
            <a:endParaRPr lang="el-GR" altLang="el-GR" sz="2200" i="1"/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el-GR" sz="2200" i="1"/>
              <a:t>       </a:t>
            </a:r>
            <a:r>
              <a:rPr lang="el-GR" altLang="el-GR" sz="2200" i="1"/>
              <a:t>8ος μήνας</a:t>
            </a:r>
            <a:r>
              <a:rPr lang="el-GR" altLang="el-GR" sz="2200"/>
              <a:t> →  αδενοκυψελίδες αυξάνονται περισσότερο. Εμφανές έκκριμα όμοιο με πρωτόγαλα</a:t>
            </a:r>
            <a:endParaRPr lang="el-GR" altLang="el-GR" sz="2200" i="1"/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el-GR" sz="2200" i="1"/>
              <a:t>       </a:t>
            </a:r>
            <a:r>
              <a:rPr lang="el-GR" altLang="el-GR" sz="2200" i="1"/>
              <a:t>9ος μήνας</a:t>
            </a:r>
            <a:r>
              <a:rPr lang="el-GR" altLang="el-GR" sz="2200"/>
              <a:t> → αδενοκυψελίδες πλήρους λειτουργικού μαστού. Αλλομετρική ανάπτυξη μαστού ,</a:t>
            </a:r>
            <a:r>
              <a:rPr lang="el-GR" altLang="el-GR" sz="2200" i="1" u="sng"/>
              <a:t>οιστρογόνα</a:t>
            </a:r>
            <a:r>
              <a:rPr lang="el-GR" altLang="el-GR" sz="2200"/>
              <a:t> συνεργάζονται με </a:t>
            </a:r>
            <a:r>
              <a:rPr lang="en-US" altLang="el-GR" sz="2200" i="1" u="sng"/>
              <a:t>PG</a:t>
            </a:r>
            <a:r>
              <a:rPr lang="el-GR" altLang="el-GR" sz="220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altLang="el-GR" sz="2200"/>
              <a:t>       </a:t>
            </a:r>
            <a:r>
              <a:rPr lang="el-GR" altLang="el-GR" sz="2200"/>
              <a:t>Στην </a:t>
            </a:r>
            <a:r>
              <a:rPr lang="el-GR" altLang="el-GR" sz="2200" u="sng"/>
              <a:t>προβατίνα </a:t>
            </a:r>
            <a:r>
              <a:rPr lang="el-GR" altLang="el-GR" sz="2200"/>
              <a:t>: 20% ανάπτυξη μαστού από γέννηση έως σύλληψη, 78% κατά την κυοφορία και 2% κατά την γαλακτοπαραγωγή , όπου </a:t>
            </a:r>
            <a:r>
              <a:rPr lang="el-GR" altLang="el-GR" sz="2200" i="1" u="sng"/>
              <a:t>οιστραδιόλη</a:t>
            </a:r>
            <a:r>
              <a:rPr lang="el-GR" altLang="el-GR" sz="2200"/>
              <a:t> δεν επηρεάζει τους υποδοχείς της </a:t>
            </a:r>
            <a:r>
              <a:rPr lang="en-US" altLang="el-GR" sz="2200" i="1" u="sng"/>
              <a:t>PG</a:t>
            </a:r>
            <a:r>
              <a:rPr lang="el-GR" altLang="el-GR" sz="2200"/>
              <a:t>, οι οποίοι μειώνονται.</a:t>
            </a:r>
            <a:endParaRPr lang="en-US" altLang="el-GR" sz="2200"/>
          </a:p>
        </p:txBody>
      </p:sp>
    </p:spTree>
    <p:extLst>
      <p:ext uri="{BB962C8B-B14F-4D97-AF65-F5344CB8AC3E}">
        <p14:creationId xmlns:p14="http://schemas.microsoft.com/office/powerpoint/2010/main" xmlns="" val="357253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20750"/>
          </a:xfrm>
        </p:spPr>
        <p:txBody>
          <a:bodyPr/>
          <a:lstStyle/>
          <a:p>
            <a:pPr eaLnBrk="1" hangingPunct="1"/>
            <a:r>
              <a:rPr lang="el-GR" altLang="el-GR" b="1" u="sng" smtClean="0">
                <a:solidFill>
                  <a:srgbClr val="FF0000"/>
                </a:solidFill>
              </a:rPr>
              <a:t>Γαλακτοπαραγωγή</a:t>
            </a:r>
            <a:endParaRPr lang="en-US" altLang="el-GR" b="1" u="sng" smtClean="0">
              <a:solidFill>
                <a:srgbClr val="FF0000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i="1"/>
              <a:t>Γαλακτική Περίοδος</a:t>
            </a:r>
            <a:r>
              <a:rPr lang="el-GR" altLang="el-GR"/>
              <a:t> ονομάζεται το διάστημα που η παραγωγή γάλακτος διαρκεί φυσιολογικά από τον τοκετό μέχρι τη ξηρά περίοδο.</a:t>
            </a:r>
            <a:endParaRPr lang="el-GR" altLang="el-GR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i="1"/>
              <a:t>Καμπύλη γαλακτοπαραγωγής</a:t>
            </a:r>
            <a:r>
              <a:rPr lang="el-GR" altLang="el-GR"/>
              <a:t> : χαρακτηριστική καμπύλη που σχηματίζεται από την ποσότητα του γάλακτος που παράγεται καθημερινά από το ζώο.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1η φάση : 1η και 2η εβδομάδα γαλακτοπαραγωγής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2η φάση : 3η έως 12η      »                     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3η φάση : 13η έως 19η    »                     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4η φάση : 20η έως 32η     »                    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5η φάση : 33η έως 44η     »                    »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432679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0"/>
            <a:ext cx="8229600" cy="5976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 i="1" u="sng"/>
              <a:t>Προλακτίνη</a:t>
            </a:r>
            <a:r>
              <a:rPr lang="el-GR" altLang="el-GR" sz="2400"/>
              <a:t> → αυξάνεται κατά το τέλος της κυοφορίας και συμβάλλει στην ανάπτυξη του μαστού </a:t>
            </a:r>
            <a:endParaRPr lang="el-GR" altLang="el-GR" sz="2400" i="1" u="sng"/>
          </a:p>
          <a:p>
            <a:pPr eaLnBrk="1" hangingPunct="1">
              <a:lnSpc>
                <a:spcPct val="90000"/>
              </a:lnSpc>
            </a:pPr>
            <a:r>
              <a:rPr lang="el-GR" altLang="el-GR" sz="2400" i="1" u="sng"/>
              <a:t>Πλακούντειος γαλακτογόνος ορμόνη</a:t>
            </a:r>
            <a:r>
              <a:rPr lang="el-GR" altLang="el-GR" sz="2400"/>
              <a:t> → αυξάνεται κατά το τέλος της κυοφορίας και συμβάλλει στην ανάπτυξη του μαστού των μικρών μηρυκαστικών. Υψηλής σημασίας λόγω της «εμβρυοπατρικής επίδρασης»</a:t>
            </a:r>
            <a:endParaRPr lang="en-GB" altLang="el-GR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2400" i="1" u="sng"/>
          </a:p>
          <a:p>
            <a:pPr eaLnBrk="1" hangingPunct="1">
              <a:lnSpc>
                <a:spcPct val="90000"/>
              </a:lnSpc>
            </a:pPr>
            <a:r>
              <a:rPr lang="el-GR" altLang="el-GR" sz="2400" i="1" u="sng"/>
              <a:t>Αυξητική ορμόνη</a:t>
            </a:r>
            <a:r>
              <a:rPr lang="el-GR" altLang="el-GR" sz="2400"/>
              <a:t> → συμβάλλει στην ανάπτυξη του μαστού αυξάνοντας το ρυθμό σύνθεσης του </a:t>
            </a:r>
            <a:r>
              <a:rPr lang="en-US" altLang="el-GR" sz="2400"/>
              <a:t>DNA</a:t>
            </a:r>
            <a:endParaRPr lang="el-GR" altLang="el-GR" sz="2400" i="1" u="sng"/>
          </a:p>
          <a:p>
            <a:pPr eaLnBrk="1" hangingPunct="1">
              <a:lnSpc>
                <a:spcPct val="90000"/>
              </a:lnSpc>
            </a:pPr>
            <a:r>
              <a:rPr lang="el-GR" altLang="el-GR" sz="2400" i="1" u="sng"/>
              <a:t>Ινσουλίνη</a:t>
            </a:r>
            <a:r>
              <a:rPr lang="el-GR" altLang="el-GR" sz="2400"/>
              <a:t> → συμβάλλει στην ανάπτυξη του μαστού, μέσω των υποδοχέων της, αυξάνοντας το ρυθμό σύνθεσης του </a:t>
            </a:r>
            <a:r>
              <a:rPr lang="en-US" altLang="el-GR" sz="2400"/>
              <a:t>DNA</a:t>
            </a:r>
            <a:endParaRPr lang="el-GR" altLang="el-GR" sz="2400" i="1" u="sng"/>
          </a:p>
          <a:p>
            <a:pPr eaLnBrk="1" hangingPunct="1">
              <a:lnSpc>
                <a:spcPct val="90000"/>
              </a:lnSpc>
            </a:pPr>
            <a:r>
              <a:rPr lang="el-GR" altLang="el-GR" sz="2400" i="1" u="sng"/>
              <a:t>Κορτικοστεροειδή</a:t>
            </a:r>
            <a:r>
              <a:rPr lang="el-GR" altLang="el-GR" sz="2400"/>
              <a:t> → σχετίζεται με τη λειτουργική δραστηριότητα των μαστικών επιθηλιακών κυττάρων και όχι με τον πολλαπλασιασμό τους</a:t>
            </a:r>
            <a:r>
              <a:rPr lang="en-US" altLang="el-G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62899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3071813" y="1557338"/>
          <a:ext cx="6481762" cy="3511550"/>
        </p:xfrm>
        <a:graphic>
          <a:graphicData uri="http://schemas.openxmlformats.org/presentationml/2006/ole">
            <p:oleObj spid="_x0000_s3076" name="Image" r:id="rId3" imgW="4009143" imgH="2171429" progId="">
              <p:embed/>
            </p:oleObj>
          </a:graphicData>
        </a:graphic>
      </p:graphicFrame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2279651" y="5516563"/>
            <a:ext cx="756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Συγκέντρωση πλακουντικής γαλακτογόνου ορμόνης στο αίμα σε σχέση με τον αριθμό των εμβρύων στην αίγα</a:t>
            </a:r>
          </a:p>
        </p:txBody>
      </p:sp>
      <p:sp>
        <p:nvSpPr>
          <p:cNvPr id="208900" name="Line 4"/>
          <p:cNvSpPr>
            <a:spLocks noChangeShapeType="1"/>
          </p:cNvSpPr>
          <p:nvPr/>
        </p:nvSpPr>
        <p:spPr bwMode="auto">
          <a:xfrm>
            <a:off x="6311900" y="2276476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5664201" y="1916113"/>
            <a:ext cx="1370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2 έμβρυα</a:t>
            </a:r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 flipV="1">
            <a:off x="8256588" y="37163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8113714" y="3933825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1 έμβρυο</a:t>
            </a:r>
          </a:p>
        </p:txBody>
      </p:sp>
    </p:spTree>
    <p:extLst>
      <p:ext uri="{BB962C8B-B14F-4D97-AF65-F5344CB8AC3E}">
        <p14:creationId xmlns:p14="http://schemas.microsoft.com/office/powerpoint/2010/main" xmlns="" val="404582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33376"/>
            <a:ext cx="8218488" cy="62642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 i="1" u="sng">
                <a:solidFill>
                  <a:srgbClr val="FF5050"/>
                </a:solidFill>
              </a:rPr>
              <a:t>(Δ) Σύνθεση – Έκκριση γάλακτος</a:t>
            </a:r>
            <a:endParaRPr lang="en-GB" altLang="el-GR" sz="2200" i="1" u="sng">
              <a:solidFill>
                <a:srgbClr val="FF505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l-GR" altLang="el-GR" sz="2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Αγελάδα παραγωγής 40 κιλών γάλακτος την ημέρα αποβάλλει 1,5 </a:t>
            </a:r>
            <a:r>
              <a:rPr lang="en-US" altLang="el-GR" sz="2200"/>
              <a:t>kg</a:t>
            </a:r>
            <a:r>
              <a:rPr lang="el-GR" altLang="el-GR" sz="2200"/>
              <a:t> λίπους, 2 </a:t>
            </a:r>
            <a:r>
              <a:rPr lang="en-US" altLang="el-GR" sz="2200"/>
              <a:t>kg</a:t>
            </a:r>
            <a:r>
              <a:rPr lang="el-GR" altLang="el-GR" sz="2200"/>
              <a:t> λακτόζης, 1,4 </a:t>
            </a:r>
            <a:r>
              <a:rPr lang="en-US" altLang="el-GR" sz="2200"/>
              <a:t>kg</a:t>
            </a:r>
            <a:r>
              <a:rPr lang="el-GR" altLang="el-GR" sz="2200"/>
              <a:t> πρωτεΐνης, δηλ. 120 </a:t>
            </a:r>
            <a:r>
              <a:rPr lang="en-US" altLang="el-GR" sz="2200"/>
              <a:t>MJ</a:t>
            </a:r>
            <a:r>
              <a:rPr lang="el-GR" altLang="el-GR" sz="2200"/>
              <a:t> (28,7 Μ</a:t>
            </a:r>
            <a:r>
              <a:rPr lang="en-US" altLang="el-GR" sz="2200"/>
              <a:t>cal)</a:t>
            </a:r>
            <a:r>
              <a:rPr lang="el-GR" altLang="el-GR" sz="2200"/>
              <a:t> ενέργειας.</a:t>
            </a:r>
            <a:endParaRPr lang="el-GR" altLang="el-GR" sz="2200" u="sng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 u="sng"/>
              <a:t>Συστατικά γάλακτος       Πρόδρομες ουσίες</a:t>
            </a:r>
            <a:endParaRPr lang="el-GR" altLang="el-GR" sz="2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Λακτόζη                              Γλυκόζη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Πρωτεΐνες                           Αμινοξέα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Λίπος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    Γλυκερίνη                       Γλυκόζη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    Λιπαρά οξέα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         </a:t>
            </a:r>
            <a:r>
              <a:rPr lang="en-US" altLang="el-GR" sz="2200"/>
              <a:t>C</a:t>
            </a:r>
            <a:r>
              <a:rPr lang="el-GR" altLang="el-GR" sz="2200" baseline="-25000"/>
              <a:t>4</a:t>
            </a:r>
            <a:r>
              <a:rPr lang="el-GR" altLang="el-GR" sz="2200"/>
              <a:t> – </a:t>
            </a:r>
            <a:r>
              <a:rPr lang="en-US" altLang="el-GR" sz="2200"/>
              <a:t>C</a:t>
            </a:r>
            <a:r>
              <a:rPr lang="el-GR" altLang="el-GR" sz="2200" baseline="-25000"/>
              <a:t>10</a:t>
            </a:r>
            <a:r>
              <a:rPr lang="el-GR" altLang="el-GR" sz="2200"/>
              <a:t>                  Οξεικό και β-</a:t>
            </a:r>
            <a:r>
              <a:rPr lang="en-US" altLang="el-GR" sz="2200"/>
              <a:t>HBA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Ι) </a:t>
            </a:r>
            <a:r>
              <a:rPr lang="el-GR" altLang="el-GR" sz="2200" i="1"/>
              <a:t>Σύνθεση – έκκριση λακτόζης</a:t>
            </a:r>
            <a:r>
              <a:rPr lang="el-GR" altLang="el-GR" sz="2200"/>
              <a:t> : απαιτούνται 2 μόρια γλυκόζης, γίνεται στα εκκριτικά κυστίδια της συσκευής </a:t>
            </a:r>
            <a:r>
              <a:rPr lang="en-US" altLang="el-GR" sz="2200"/>
              <a:t>Golgi</a:t>
            </a:r>
            <a:r>
              <a:rPr lang="el-GR" altLang="el-GR" sz="2200"/>
              <a:t> και μαζί με τις  πρωτεΐνες εκκρίνεται στη κοιλότητα των αδενοκυψελίδων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ΙΙ) </a:t>
            </a:r>
            <a:r>
              <a:rPr lang="el-GR" altLang="el-GR" sz="2200" i="1"/>
              <a:t>Σύνθεση – έκκριση λίπους</a:t>
            </a:r>
            <a:r>
              <a:rPr lang="el-GR" altLang="el-GR" sz="2200"/>
              <a:t> : αποκρινής έκκριση στις αδενοκυψελίδες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ΙΙΙ) </a:t>
            </a:r>
            <a:r>
              <a:rPr lang="el-GR" altLang="el-GR" sz="2200" i="1"/>
              <a:t>Σύνθεση – έκκριση πρωτεϊνών</a:t>
            </a:r>
            <a:r>
              <a:rPr lang="el-GR" altLang="el-GR" sz="2200"/>
              <a:t> : στα ριβοσώματα των εκκριτικών κυστιδίων</a:t>
            </a:r>
            <a:endParaRPr lang="en-US" altLang="el-GR" sz="2200"/>
          </a:p>
        </p:txBody>
      </p:sp>
    </p:spTree>
    <p:extLst>
      <p:ext uri="{BB962C8B-B14F-4D97-AF65-F5344CB8AC3E}">
        <p14:creationId xmlns:p14="http://schemas.microsoft.com/office/powerpoint/2010/main" xmlns="" val="2860872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Σχήμα 8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150" y="549275"/>
            <a:ext cx="57023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529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60483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i="1" u="sng">
                <a:solidFill>
                  <a:srgbClr val="FF6600"/>
                </a:solidFill>
              </a:rPr>
              <a:t>Ε) Γαλακτογένεση</a:t>
            </a:r>
            <a:r>
              <a:rPr lang="el-GR" altLang="el-GR" sz="2400"/>
              <a:t> : εκκίνηση γαλακτοπαραγωγής, έναρξη λειτουργίας εκκριτικών κυττάρων, με ενεργό ρόλο του ενδοκρινολογικού συστήματος.</a:t>
            </a:r>
            <a:endParaRPr lang="en-US" altLang="el-GR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2400"/>
              <a:t>i</a:t>
            </a:r>
            <a:r>
              <a:rPr lang="el-GR" altLang="el-GR" sz="2400"/>
              <a:t>) </a:t>
            </a:r>
            <a:r>
              <a:rPr lang="en-US" altLang="el-GR" sz="2400"/>
              <a:t>PG</a:t>
            </a:r>
            <a:r>
              <a:rPr lang="el-GR" altLang="el-GR" sz="2400"/>
              <a:t> → αναστέλλει την γαλακτογένεση στο τελευταίο στάδιο της κυοφορίας, αν και τα εκκριτικά κύτταρα είναι σε πλήρη ανάπτυξη</a:t>
            </a:r>
            <a:endParaRPr lang="en-US" altLang="el-GR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2400"/>
              <a:t>ii</a:t>
            </a:r>
            <a:r>
              <a:rPr lang="el-GR" altLang="el-GR" sz="2400"/>
              <a:t>) Προλακτίνη → αυξάνεται στον τοκετό, αυξάνει το ρυθμό σύνθεσης πρωτεϊνών (κ-καζεΐνης), συνεργάζεται με τα κορτικοστεροειδή</a:t>
            </a:r>
            <a:endParaRPr lang="en-US" altLang="el-GR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2400"/>
              <a:t>iii</a:t>
            </a:r>
            <a:r>
              <a:rPr lang="el-GR" altLang="el-GR" sz="2400"/>
              <a:t>) Κορτικοστεροειδή → αυξάνονται στον τοκετό όταν μειώνεται η </a:t>
            </a:r>
            <a:r>
              <a:rPr lang="en-US" altLang="el-GR" sz="2400"/>
              <a:t>PG</a:t>
            </a:r>
            <a:r>
              <a:rPr lang="el-GR" altLang="el-GR" sz="2400"/>
              <a:t>, γιατί ανταγωνίζονται τους υποδοχείς της</a:t>
            </a:r>
            <a:endParaRPr lang="en-US" altLang="el-GR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2400"/>
              <a:t>iv</a:t>
            </a:r>
            <a:r>
              <a:rPr lang="el-GR" altLang="el-GR" sz="2400"/>
              <a:t>) Ινσουλίνη → ενισχύει δράση προλακτίνης, προάγει την ανάπτυξη, τα βιωσιμότητα και τη λειτουργία των μαστικών κυττάρων</a:t>
            </a:r>
            <a:endParaRPr lang="en-US" altLang="el-GR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2400"/>
              <a:t>v</a:t>
            </a:r>
            <a:r>
              <a:rPr lang="el-GR" altLang="el-GR" sz="2400"/>
              <a:t>) </a:t>
            </a:r>
            <a:r>
              <a:rPr lang="en-US" altLang="el-GR" sz="2400"/>
              <a:t>GH</a:t>
            </a:r>
            <a:r>
              <a:rPr lang="el-GR" altLang="el-GR" sz="2400"/>
              <a:t> → αυξάνεται πριν από τον τοκετό, συμβάλλει στη διατήρηση της γαλακτοπαραγωγής </a:t>
            </a:r>
            <a:r>
              <a:rPr lang="en-US" altLang="el-GR" sz="2400"/>
              <a:t>(</a:t>
            </a:r>
            <a:r>
              <a:rPr lang="el-GR" altLang="el-GR" sz="2400"/>
              <a:t>στα μηρυκαστικά) και όχι τόσο στην εκκίνηση</a:t>
            </a:r>
            <a:endParaRPr lang="en-US" altLang="el-GR" sz="2400"/>
          </a:p>
        </p:txBody>
      </p:sp>
    </p:spTree>
    <p:extLst>
      <p:ext uri="{BB962C8B-B14F-4D97-AF65-F5344CB8AC3E}">
        <p14:creationId xmlns:p14="http://schemas.microsoft.com/office/powerpoint/2010/main" xmlns="" val="2669770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1919289" y="404814"/>
            <a:ext cx="83534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u="sng"/>
              <a:t>Προλακτίνη: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 </a:t>
            </a:r>
            <a:r>
              <a:rPr lang="el-GR" altLang="el-GR" sz="2000"/>
              <a:t>Σημαντικό ρόλο στην εκκίνηση της γαλακτοπαραγωγής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/>
              <a:t> Συνδέεται με τη διαδικασία πρωτεϊνοσύνθεσης</a:t>
            </a:r>
            <a:r>
              <a:rPr lang="el-GR" altLang="el-GR" sz="2000" b="1" i="1"/>
              <a:t> </a:t>
            </a:r>
            <a:r>
              <a:rPr lang="el-GR" altLang="el-GR" sz="2000"/>
              <a:t>στα μαστικά επιθηλιακά κύτταρα</a:t>
            </a:r>
            <a:endParaRPr lang="el-GR" altLang="el-GR" sz="2000" b="1" i="1" u="sng"/>
          </a:p>
        </p:txBody>
      </p:sp>
      <p:pic>
        <p:nvPicPr>
          <p:cNvPr id="216067" name="Picture 3" descr="Σχήμα 8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205038"/>
            <a:ext cx="492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2351088" y="5883275"/>
            <a:ext cx="7561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Επίπεδα συγκέντρωσης της προλακτίνης και της αυξητικής ορμόνης στο αίμα των αγελάδων γύρω από τον τοκετό (</a:t>
            </a:r>
            <a:r>
              <a:rPr lang="en-US" altLang="el-GR" sz="1800"/>
              <a:t>Johke</a:t>
            </a:r>
            <a:r>
              <a:rPr lang="el-GR" altLang="el-GR" sz="1800"/>
              <a:t> και </a:t>
            </a:r>
            <a:r>
              <a:rPr lang="en-US" altLang="el-GR" sz="1800"/>
              <a:t>Hodate</a:t>
            </a:r>
            <a:r>
              <a:rPr lang="el-GR" altLang="el-GR" sz="1800"/>
              <a:t>, 1974).</a:t>
            </a:r>
          </a:p>
        </p:txBody>
      </p:sp>
    </p:spTree>
    <p:extLst>
      <p:ext uri="{BB962C8B-B14F-4D97-AF65-F5344CB8AC3E}">
        <p14:creationId xmlns:p14="http://schemas.microsoft.com/office/powerpoint/2010/main" xmlns="" val="331758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0"/>
            <a:ext cx="8229600" cy="5976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i="1" u="sng">
                <a:solidFill>
                  <a:srgbClr val="800080"/>
                </a:solidFill>
              </a:rPr>
              <a:t>ΣΤ) Διατήρηση της γαλακτοπαραγωγής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Η παραγόμενη ποσότητα γάλακτος εξαρτάται από: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(α) αριθμό εκκριτικών κυττάρων (τέλος κυοφορίας και έναρξη γαλακτικής περιόδου) και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(β) λειτουργική δραστηριότητα και διάρκεια ζωής τους</a:t>
            </a:r>
            <a:endParaRPr lang="el-GR" altLang="el-GR" sz="2400" i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i="1"/>
              <a:t>Ρόλος του ενδοκρινολογικού συστήματος</a:t>
            </a:r>
            <a:endParaRPr lang="el-GR" altLang="el-GR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♦  </a:t>
            </a:r>
            <a:r>
              <a:rPr lang="el-GR" altLang="el-GR" sz="2400" u="sng"/>
              <a:t>Προλακτίνη</a:t>
            </a:r>
            <a:r>
              <a:rPr lang="el-GR" altLang="el-GR" sz="2400"/>
              <a:t> →  υπεύθυνη για διατήρηση γαλακτοπαραγωγής στη γυναίκα και στη χοιρομητέρα, όχι όμως στα μηρυκαστικά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♦  </a:t>
            </a:r>
            <a:r>
              <a:rPr lang="en-US" altLang="el-GR" sz="2400" u="sng"/>
              <a:t>GH</a:t>
            </a:r>
            <a:r>
              <a:rPr lang="el-GR" altLang="el-GR" sz="2400"/>
              <a:t>  →   υπεύθυνη για διατήρηση γαλακτοπαραγωγής  στα μηρυκαστικά , αυξάνει τη γαλακτοπαραγωγή από 8% - 40% , περιορίζοντας τα θρεπτικά στοιχεία στους άλλους ιστούς και οδηγώντας τα προς το μαστό, μέσω της λιπολυτικής της δράσης και της μείωσης της </a:t>
            </a:r>
            <a:r>
              <a:rPr lang="el-GR" altLang="el-GR" sz="2400" u="sng"/>
              <a:t>ινσουλίνης</a:t>
            </a:r>
            <a:endParaRPr lang="el-GR" altLang="el-GR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/>
              <a:t>♦  Τ</a:t>
            </a:r>
            <a:r>
              <a:rPr lang="el-GR" altLang="el-GR" sz="2400" baseline="-25000"/>
              <a:t>3</a:t>
            </a:r>
            <a:r>
              <a:rPr lang="el-GR" altLang="el-GR" sz="2400"/>
              <a:t> και Τ</a:t>
            </a:r>
            <a:r>
              <a:rPr lang="el-GR" altLang="el-GR" sz="2400" baseline="-25000"/>
              <a:t>4</a:t>
            </a:r>
            <a:r>
              <a:rPr lang="el-GR" altLang="el-GR" sz="2400"/>
              <a:t> →  αυξάνουν τη γαλακτοπαραγωγή </a:t>
            </a:r>
            <a:endParaRPr lang="en-US" altLang="el-GR" sz="2400"/>
          </a:p>
        </p:txBody>
      </p:sp>
    </p:spTree>
    <p:extLst>
      <p:ext uri="{BB962C8B-B14F-4D97-AF65-F5344CB8AC3E}">
        <p14:creationId xmlns:p14="http://schemas.microsoft.com/office/powerpoint/2010/main" xmlns="" val="1332828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Σχήμα 8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8" y="0"/>
            <a:ext cx="3744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383339" y="2924175"/>
            <a:ext cx="410527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Επίδραση της χορήγησης ανασυνδυασμένης βόειας αυξητικής ορμόνης (</a:t>
            </a:r>
            <a:r>
              <a:rPr lang="en-US" altLang="el-GR" sz="1600"/>
              <a:t>rBST</a:t>
            </a:r>
            <a:r>
              <a:rPr lang="el-GR" altLang="el-GR" sz="1600"/>
              <a:t>) σε αγελάδες στο ύψος της γαλακτοπαραγωγής και στα επίπεδα συγκέντρωσης στο αίμα των ελεύθερων λιπαρών οξέων (</a:t>
            </a:r>
            <a:r>
              <a:rPr lang="en-US" altLang="el-GR" sz="1600"/>
              <a:t>FFA</a:t>
            </a:r>
            <a:r>
              <a:rPr lang="el-GR" altLang="el-GR" sz="1600"/>
              <a:t>), της σωματομεδίνης </a:t>
            </a:r>
            <a:r>
              <a:rPr lang="en-US" altLang="el-GR" sz="1600"/>
              <a:t>C</a:t>
            </a:r>
            <a:r>
              <a:rPr lang="el-GR" altLang="el-GR" sz="1600"/>
              <a:t> </a:t>
            </a:r>
            <a:r>
              <a:rPr lang="en-US" altLang="el-GR" sz="1600"/>
              <a:t>(IGF</a:t>
            </a:r>
            <a:r>
              <a:rPr lang="el-GR" altLang="el-GR" sz="1600"/>
              <a:t>-</a:t>
            </a:r>
            <a:r>
              <a:rPr lang="en-US" altLang="el-GR" sz="1600"/>
              <a:t>I)</a:t>
            </a:r>
            <a:r>
              <a:rPr lang="el-GR" altLang="el-GR" sz="1600"/>
              <a:t> και της </a:t>
            </a:r>
            <a:r>
              <a:rPr lang="en-US" altLang="el-GR" sz="1600"/>
              <a:t>rBST</a:t>
            </a:r>
            <a:r>
              <a:rPr lang="el-GR" altLang="el-GR" sz="1600"/>
              <a:t> (</a:t>
            </a:r>
            <a:r>
              <a:rPr lang="en-US" altLang="el-GR" sz="1600"/>
              <a:t>Schams</a:t>
            </a:r>
            <a:r>
              <a:rPr lang="el-GR" altLang="el-GR" sz="1600"/>
              <a:t>, 1994)</a:t>
            </a:r>
          </a:p>
        </p:txBody>
      </p:sp>
    </p:spTree>
    <p:extLst>
      <p:ext uri="{BB962C8B-B14F-4D97-AF65-F5344CB8AC3E}">
        <p14:creationId xmlns:p14="http://schemas.microsoft.com/office/powerpoint/2010/main" xmlns="" val="3577246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49276"/>
            <a:ext cx="8229600" cy="5832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i="1" u="sng" smtClean="0">
                <a:solidFill>
                  <a:srgbClr val="0000FF"/>
                </a:solidFill>
              </a:rPr>
              <a:t>Ζ) Αποθήκευση γάλακτος</a:t>
            </a:r>
            <a:endParaRPr lang="en-GB" altLang="el-GR" i="1" u="sng" smtClean="0">
              <a:solidFill>
                <a:srgbClr val="0000FF"/>
              </a:solidFill>
            </a:endParaRPr>
          </a:p>
          <a:p>
            <a:pPr eaLnBrk="1" hangingPunct="1"/>
            <a:endParaRPr lang="el-GR" altLang="el-GR" smtClean="0"/>
          </a:p>
          <a:p>
            <a:pPr eaLnBrk="1" hangingPunct="1">
              <a:buFontTx/>
              <a:buNone/>
            </a:pPr>
            <a:r>
              <a:rPr lang="el-GR" altLang="el-GR" smtClean="0"/>
              <a:t>1) Γάλα γαλακτοφόρων κόλπων : συγκρατείται με την αντίσταση που προβάλλουν οι μύες των θηλών</a:t>
            </a:r>
          </a:p>
          <a:p>
            <a:pPr eaLnBrk="1" hangingPunct="1">
              <a:buFontTx/>
              <a:buNone/>
            </a:pPr>
            <a:r>
              <a:rPr lang="el-GR" altLang="el-GR" smtClean="0"/>
              <a:t>2) Κυψελιδικό γάλα : κατακρατείται με επιφανειακές δυνάμεις τάσεως μεταξύ των γαλακτοφόρων αγωγών, αμέλγεται ή θηλάζεται με το αντανακλαστικό της καθόδου του γάλακτος, λαμβάνεται μόνο με τη δράση της ωκυτοκίνης </a:t>
            </a:r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949300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3071814" y="188914"/>
            <a:ext cx="669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u="sng">
                <a:solidFill>
                  <a:srgbClr val="CC3300"/>
                </a:solidFill>
              </a:rPr>
              <a:t>Αντανακλαστικό καθόδου του γάλακτος</a:t>
            </a: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919288" y="1052514"/>
            <a:ext cx="80645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 Η σημασία του έγκειται στην έκθλιψη του κυψελιδικού γάλακτος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/>
              <a:t> Είναι ένα νευροορμονικό αντανακλαστικό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/>
              <a:t> Η κεντρομόλος οδός είναι νευρικής φύσεως ενώ η φυγόκεντρος ορμονικής φύσεως</a:t>
            </a:r>
          </a:p>
        </p:txBody>
      </p:sp>
      <p:pic>
        <p:nvPicPr>
          <p:cNvPr id="220164" name="Picture 4" descr="Σχήμα 8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924175"/>
            <a:ext cx="504031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6456364" y="5276851"/>
            <a:ext cx="41036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Νευροενδοκρινικό αντανακλαστικό της καθόδου του γάλακτος. Διακεκομμένη γραμμή = νευρική οδός, συνεχής γραμμή = ορμονική οδός (Μ</a:t>
            </a:r>
            <a:r>
              <a:rPr lang="en-US" altLang="el-GR" sz="1800"/>
              <a:t>ielke, 1994</a:t>
            </a:r>
            <a:r>
              <a:rPr lang="el-GR" altLang="el-GR" sz="1800"/>
              <a:t>)</a:t>
            </a:r>
            <a:r>
              <a:rPr lang="en-US" altLang="el-GR" sz="1800"/>
              <a:t>.</a:t>
            </a:r>
            <a:r>
              <a:rPr lang="el-GR" altLang="el-GR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5142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1919288" y="477839"/>
            <a:ext cx="8208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Η γαλακτοπαραγωγή και η σύσταση του γάλακτος αποτελούν ποσοτικές ιδιότητες και επηρεάζονται από γενετικούς και περιβαλλοντικούς παράγοντες</a:t>
            </a:r>
          </a:p>
        </p:txBody>
      </p:sp>
      <p:pic>
        <p:nvPicPr>
          <p:cNvPr id="186371" name="Picture 3" descr="Σχήμα 8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060575"/>
            <a:ext cx="56769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4437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2063750" y="1125538"/>
            <a:ext cx="813593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l-GR" altLang="el-GR" sz="2000"/>
              <a:t> Υποδοχείς στις θηλές του μαστού διεγείρονται κατά το θηλασμό ή την άμελξη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l-GR" altLang="el-GR" sz="2000"/>
              <a:t> Νευρικές ώσεις από τους υποδοχείς αυτούς άγονται διαμέσου του νωτιαίου μυελού και του στελέχους του εγκεφάλου στην οπίσθια μοίρα του υποθαλάμου </a:t>
            </a:r>
            <a:r>
              <a:rPr lang="el-GR" altLang="el-GR" sz="2000">
                <a:sym typeface="Wingdings" panose="05000000000000000000" pitchFamily="2" charset="2"/>
              </a:rPr>
              <a:t> διέγερση νευρικών κυττάρων  έκκριση ωκυτοκίνης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l-GR" altLang="el-GR" sz="2000">
                <a:sym typeface="Wingdings" panose="05000000000000000000" pitchFamily="2" charset="2"/>
              </a:rPr>
              <a:t> Η ωκυτοκίνη δρα στα μυοεπιθηλιακά κύτταρα τα οποία περιβάλλουν δικτυωτά τις αδενοκυψελίδες και τους γαλακτοφόρους κόλπους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l-GR" altLang="el-GR" sz="2000">
                <a:sym typeface="Wingdings" panose="05000000000000000000" pitchFamily="2" charset="2"/>
              </a:rPr>
              <a:t> Με τη σύσπαση των μυοεπιθηλιακών κυττάρων που προκαλεί η ωκυτοκίνη  έκθλιψη αδενοκυψελίδων και προώθηση του γάλακτος στους γαλακτοφόρους κόλπους</a:t>
            </a:r>
            <a:endParaRPr lang="el-GR" altLang="el-GR" sz="2000"/>
          </a:p>
        </p:txBody>
      </p:sp>
    </p:spTree>
    <p:extLst>
      <p:ext uri="{BB962C8B-B14F-4D97-AF65-F5344CB8AC3E}">
        <p14:creationId xmlns:p14="http://schemas.microsoft.com/office/powerpoint/2010/main" xmlns="" val="124493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476251"/>
            <a:ext cx="8229600" cy="6119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i="1" u="sng">
                <a:solidFill>
                  <a:srgbClr val="00CC99"/>
                </a:solidFill>
              </a:rPr>
              <a:t>Η) Μεταβολικές προσαρμογές στη λειτουργία του μαστού</a:t>
            </a:r>
          </a:p>
          <a:p>
            <a:pPr eaLnBrk="1" hangingPunct="1">
              <a:buFontTx/>
              <a:buNone/>
            </a:pPr>
            <a:r>
              <a:rPr lang="el-GR" altLang="el-GR"/>
              <a:t>Ο εφοδιασμός του μαστού με θρεπτικά στοιχεία καθορίζεται από : </a:t>
            </a:r>
          </a:p>
          <a:p>
            <a:pPr eaLnBrk="1" hangingPunct="1">
              <a:buFontTx/>
              <a:buNone/>
            </a:pPr>
            <a:r>
              <a:rPr lang="el-GR" altLang="el-GR"/>
              <a:t>(α) τη συγκέντρωσή τους στο αίμα</a:t>
            </a:r>
          </a:p>
          <a:p>
            <a:pPr eaLnBrk="1" hangingPunct="1">
              <a:buFontTx/>
              <a:buNone/>
            </a:pPr>
            <a:r>
              <a:rPr lang="el-GR" altLang="el-GR"/>
              <a:t>(β) την ικανότητα του μαστού να τα αντλεί απ’ αυτό</a:t>
            </a:r>
          </a:p>
          <a:p>
            <a:pPr eaLnBrk="1" hangingPunct="1">
              <a:buFontTx/>
              <a:buNone/>
            </a:pPr>
            <a:r>
              <a:rPr lang="el-GR" altLang="el-GR"/>
              <a:t>(γ) το ρυθμό ροής του αίματος μέσα στο μαστό</a:t>
            </a:r>
            <a:endParaRPr lang="el-GR" altLang="el-GR" u="sng"/>
          </a:p>
          <a:p>
            <a:pPr eaLnBrk="1" hangingPunct="1">
              <a:buFontTx/>
              <a:buNone/>
            </a:pPr>
            <a:r>
              <a:rPr lang="el-GR" altLang="el-GR" u="sng"/>
              <a:t>Παρατηρούνται</a:t>
            </a:r>
            <a:r>
              <a:rPr lang="el-GR" altLang="el-GR"/>
              <a:t>  →   τριπλάσια ροή αίματος στο μαστό, ένταση λειτουργίας καρδιάς, αύξηση κατανάλωσης τροφής, αρνητικό ισοζύγιο ενέργειας, μείωση της λιποσυνθετικής δραστηριότητας του λιπώδους ιστού 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1966047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0"/>
            <a:ext cx="8229600" cy="5976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b="1"/>
              <a:t>Ήπαρ </a:t>
            </a:r>
            <a:r>
              <a:rPr lang="el-GR" altLang="el-GR"/>
              <a:t>: υπεύθυνο για σύνθεση γλυκόζης (νεογλυκογένεση) , μετέχει ενεργά στο μεταβολισμό του λίπους, αποτελεί κύριο όργανο μεταβολισμού των πρωτεϊνών</a:t>
            </a:r>
            <a:endParaRPr lang="el-GR" altLang="el-GR" b="1"/>
          </a:p>
          <a:p>
            <a:pPr eaLnBrk="1" hangingPunct="1">
              <a:lnSpc>
                <a:spcPct val="90000"/>
              </a:lnSpc>
            </a:pPr>
            <a:r>
              <a:rPr lang="el-GR" altLang="el-GR" b="1"/>
              <a:t>Λιπώδης ιστός</a:t>
            </a:r>
            <a:r>
              <a:rPr lang="el-GR" altLang="el-GR"/>
              <a:t> : αποθέματα σωματικού λίπους κινητοποιούνται για να καλυφθεί το ενεργειακό έλλειμμα των πρώτων εβδομάδων της γαλακτοπαραγωγής και επαναδημιουργούνται κατά την πτωτική φάση της γαλακτοπαραγωγής και τη ξηρά περίοδο</a:t>
            </a:r>
            <a:endParaRPr lang="el-GR" altLang="el-GR" b="1"/>
          </a:p>
          <a:p>
            <a:pPr eaLnBrk="1" hangingPunct="1">
              <a:lnSpc>
                <a:spcPct val="90000"/>
              </a:lnSpc>
            </a:pPr>
            <a:r>
              <a:rPr lang="el-GR" altLang="el-GR" b="1"/>
              <a:t>Μυϊκός ιστός</a:t>
            </a:r>
            <a:r>
              <a:rPr lang="el-GR" altLang="el-GR"/>
              <a:t> :  Πρωτεϊνοσύνθεση δε μειώνεται, αμινοξέα (από το μυϊκό ιστό) χρησιμοποιούνται για σύνθεση πρωτεϊνών στο μαστό ή για νεογλυκογένεση στο ήπαρ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3400725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3"/>
          <p:cNvSpPr txBox="1">
            <a:spLocks noChangeArrowheads="1"/>
          </p:cNvSpPr>
          <p:nvPr/>
        </p:nvSpPr>
        <p:spPr bwMode="auto">
          <a:xfrm>
            <a:off x="2495550" y="5589588"/>
            <a:ext cx="7488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Πορεία της γαλακτοπαραγωγής, της κατανάλωσης τροφής και του σωματικού βάρους μετά τον τοκετό στις αγελάδες (</a:t>
            </a:r>
            <a:r>
              <a:rPr lang="en-US" altLang="el-GR" sz="1800"/>
              <a:t>Garnsworthy</a:t>
            </a:r>
            <a:r>
              <a:rPr lang="el-GR" altLang="el-GR" sz="1800"/>
              <a:t>, 1988).</a:t>
            </a:r>
          </a:p>
        </p:txBody>
      </p:sp>
      <p:pic>
        <p:nvPicPr>
          <p:cNvPr id="224259" name="Picture 4" descr="εικόνα 8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065" y="765175"/>
            <a:ext cx="6791499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3411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04814"/>
            <a:ext cx="8229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b="1"/>
              <a:t>Ορμονικές μεταβολές</a:t>
            </a:r>
            <a:r>
              <a:rPr lang="en-US" altLang="el-GR"/>
              <a:t> : </a:t>
            </a:r>
            <a:endParaRPr lang="el-GR" altLang="el-GR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/>
              <a:t>●  Ινσουλίνη  →   μειώνεται μετά τον τοκετό (αρνητικό ισοζύγιο ενέργειας)  →   μειώνεται όρεξη  →   κετογένεση στο ήπαρ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/>
              <a:t>●  Γλυκαγόνη  →   ανταγωνίζεται  την ινσουλίνη, προάγει νεογλυκογένεση , κετογένεση και λιπόλυση , λόγος ινσουλίνη / γλυκαγόνη  μειώνεται κατά τη γαλακτική περίοδο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/>
              <a:t>●  </a:t>
            </a:r>
            <a:r>
              <a:rPr lang="en-US" altLang="el-GR"/>
              <a:t>GH</a:t>
            </a:r>
            <a:r>
              <a:rPr lang="el-GR" altLang="el-GR"/>
              <a:t>  →    ανταγωνίζεται  την ινσουλίνη, η μέγιστη συγκέντρωσή της συμπίπτει με το μέγιστο της γαλακτοπαραγωγής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/>
              <a:t>●  Κορτικοστεροειδή  →  ανταγωνίζεται  την ινσουλίνη όσον αφορά τη χρησιμοποίηση της γλυκόζης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303182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331788"/>
            <a:ext cx="7994650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2800" i="1" u="sng">
                <a:solidFill>
                  <a:srgbClr val="FF0000"/>
                </a:solidFill>
              </a:rPr>
              <a:t>Παράγοντες που επιδρούν στη</a:t>
            </a:r>
            <a:r>
              <a:rPr lang="el-GR" altLang="el-GR" sz="2800" i="1">
                <a:solidFill>
                  <a:srgbClr val="FF0000"/>
                </a:solidFill>
              </a:rPr>
              <a:t> </a:t>
            </a:r>
            <a:r>
              <a:rPr lang="el-GR" altLang="el-GR" sz="2800" i="1" u="sng">
                <a:solidFill>
                  <a:srgbClr val="FF0000"/>
                </a:solidFill>
              </a:rPr>
              <a:t>γαλακτοπαραγωγή</a:t>
            </a:r>
            <a:r>
              <a:rPr lang="el-GR" altLang="el-GR" sz="4000">
                <a:solidFill>
                  <a:srgbClr val="FF0000"/>
                </a:solidFill>
              </a:rPr>
              <a:t/>
            </a:r>
            <a:br>
              <a:rPr lang="el-GR" altLang="el-GR" sz="4000">
                <a:solidFill>
                  <a:srgbClr val="FF0000"/>
                </a:solidFill>
              </a:rPr>
            </a:br>
            <a:endParaRPr lang="en-US" altLang="el-GR" sz="4000">
              <a:solidFill>
                <a:srgbClr val="FF0000"/>
              </a:solidFill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6"/>
            <a:ext cx="82296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1. </a:t>
            </a:r>
            <a:r>
              <a:rPr lang="el-GR" altLang="el-GR" i="1" u="sng"/>
              <a:t>Γενετικές επιδράσεις</a:t>
            </a:r>
            <a:r>
              <a:rPr lang="el-GR" altLang="el-GR"/>
              <a:t>: διάφορες φυλές με διαφορετική παραγωγή γάλακτος.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2. </a:t>
            </a:r>
            <a:r>
              <a:rPr lang="el-GR" altLang="el-GR" i="1" u="sng"/>
              <a:t>Ρυθμός ανάπτυξης στην προηβική ηλικία</a:t>
            </a:r>
            <a:r>
              <a:rPr lang="el-GR" altLang="el-GR"/>
              <a:t> :  εντατική διατροφή → μείωση </a:t>
            </a:r>
            <a:r>
              <a:rPr lang="en-US" altLang="el-GR"/>
              <a:t>GH</a:t>
            </a:r>
            <a:r>
              <a:rPr lang="el-GR" altLang="el-GR"/>
              <a:t>→ μείωση αδενικού παρεγχύματος μαστού  → μικρότερη παραγωγή γάλακτος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3. </a:t>
            </a:r>
            <a:r>
              <a:rPr lang="el-GR" altLang="el-GR" i="1" u="sng"/>
              <a:t>Ηλικία πρώτου τοκετού</a:t>
            </a:r>
            <a:r>
              <a:rPr lang="el-GR" altLang="el-GR"/>
              <a:t> : από 22 – 36 μηνών (αγελάδες) , 16 – 17  μηνών (προβατίνες)  →   αύξηση των αποδόσεων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4. </a:t>
            </a:r>
            <a:r>
              <a:rPr lang="el-GR" altLang="el-GR" i="1" u="sng"/>
              <a:t>Εποχή τοκετών</a:t>
            </a:r>
            <a:r>
              <a:rPr lang="el-GR" altLang="el-GR"/>
              <a:t> : αγελάδες που γεννούν φθινόπωρο ή χειμώνα εκμεταλλεύονται καλύτερα τις βοσκές → υψηλότερη γαλακτοπαραγωγή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469870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2208213" y="333376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u="sng"/>
              <a:t>1. Γενετικοί παράγοντες: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2063751" y="1125539"/>
            <a:ext cx="7993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Σημαντική επίδραση ασκεί η </a:t>
            </a:r>
            <a:r>
              <a:rPr lang="el-GR" altLang="el-GR" sz="2000" b="1"/>
              <a:t>φυλή</a:t>
            </a:r>
            <a:r>
              <a:rPr lang="el-GR" altLang="el-GR" sz="2000"/>
              <a:t> του ζώου αλλά και η ατομικότητα</a:t>
            </a:r>
          </a:p>
        </p:txBody>
      </p:sp>
      <p:graphicFrame>
        <p:nvGraphicFramePr>
          <p:cNvPr id="321540" name="Group 4"/>
          <p:cNvGraphicFramePr>
            <a:graphicFrameLocks noGrp="1"/>
          </p:cNvGraphicFramePr>
          <p:nvPr/>
        </p:nvGraphicFramePr>
        <p:xfrm>
          <a:off x="2927350" y="3490914"/>
          <a:ext cx="6553200" cy="3036887"/>
        </p:xfrm>
        <a:graphic>
          <a:graphicData uri="http://schemas.openxmlformats.org/drawingml/2006/table">
            <a:tbl>
              <a:tblPr/>
              <a:tblGrid>
                <a:gridCol w="1728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7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68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Φυλή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Αριθμός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Γάλα(kg)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Λίπος(%)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Πρωτεΐνη (%)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Rotvieh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5.520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Jersey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4.436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Schwarz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unt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1 . 154. 000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6.724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Rotbunt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335.000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5.902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Braunvieh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222.000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5.604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Fleckvieh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877 . 000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5.354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Gelbvieh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4.850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Vorderwaelder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4.723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29442" name="Text Box 66"/>
          <p:cNvSpPr txBox="1">
            <a:spLocks noChangeArrowheads="1"/>
          </p:cNvSpPr>
          <p:nvPr/>
        </p:nvSpPr>
        <p:spPr bwMode="auto">
          <a:xfrm>
            <a:off x="2927350" y="2205038"/>
            <a:ext cx="640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Γαλακτοπαραγωγή και σύσταση του γάλακτος σε ελεγχόμενες φυλές </a:t>
            </a:r>
            <a:r>
              <a:rPr lang="el-GR" altLang="el-GR" sz="1800">
                <a:solidFill>
                  <a:srgbClr val="D60093"/>
                </a:solidFill>
              </a:rPr>
              <a:t>αγελάδων</a:t>
            </a:r>
          </a:p>
        </p:txBody>
      </p:sp>
    </p:spTree>
    <p:extLst>
      <p:ext uri="{BB962C8B-B14F-4D97-AF65-F5344CB8AC3E}">
        <p14:creationId xmlns:p14="http://schemas.microsoft.com/office/powerpoint/2010/main" xmlns="" val="101028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586" name="Group 2"/>
          <p:cNvGraphicFramePr>
            <a:graphicFrameLocks noGrp="1"/>
          </p:cNvGraphicFramePr>
          <p:nvPr/>
        </p:nvGraphicFramePr>
        <p:xfrm>
          <a:off x="2279650" y="2043113"/>
          <a:ext cx="7704138" cy="2468652"/>
        </p:xfrm>
        <a:graphic>
          <a:graphicData uri="http://schemas.openxmlformats.org/drawingml/2006/table">
            <a:tbl>
              <a:tblPr/>
              <a:tblGrid>
                <a:gridCol w="1751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63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Narrow" pitchFamily="34" charset="0"/>
                        </a:rPr>
                        <a:t>Φυλή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Narrow" pitchFamily="34" charset="0"/>
                        </a:rPr>
                        <a:t>Αριθμός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Narrow" pitchFamily="34" charset="0"/>
                        </a:rPr>
                        <a:t>Γάλα 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Narrow" pitchFamily="34" charset="0"/>
                        </a:rPr>
                        <a:t>Kg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Narrow" pitchFamily="34" charset="0"/>
                        </a:rPr>
                        <a:t>)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Narrow" pitchFamily="34" charset="0"/>
                        </a:rPr>
                        <a:t>Λίπος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Narrow" pitchFamily="34" charset="0"/>
                        </a:rPr>
                        <a:t>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 Narrow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Πρωτεΐνη (%)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Ημέρες *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Alpine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2.909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 Mancha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Nubian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2.228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Saanen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2.062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Toggenburg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1.936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1" marB="4570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30453" name="Text Box 53"/>
          <p:cNvSpPr txBox="1">
            <a:spLocks noChangeArrowheads="1"/>
          </p:cNvSpPr>
          <p:nvPr/>
        </p:nvSpPr>
        <p:spPr bwMode="auto">
          <a:xfrm>
            <a:off x="3143250" y="4941888"/>
            <a:ext cx="468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* Διάρκεια γαλακτικής περιόδου</a:t>
            </a:r>
          </a:p>
        </p:txBody>
      </p:sp>
      <p:sp>
        <p:nvSpPr>
          <p:cNvPr id="230454" name="Text Box 54"/>
          <p:cNvSpPr txBox="1">
            <a:spLocks noChangeArrowheads="1"/>
          </p:cNvSpPr>
          <p:nvPr/>
        </p:nvSpPr>
        <p:spPr bwMode="auto">
          <a:xfrm>
            <a:off x="3001964" y="981075"/>
            <a:ext cx="6910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1. Γαλακτοπαραγωγή και σύσταση του γάλακτος ορισμένων </a:t>
            </a:r>
            <a:r>
              <a:rPr lang="el-GR" altLang="el-GR" sz="1800" b="1"/>
              <a:t>φυλών </a:t>
            </a:r>
            <a:r>
              <a:rPr lang="el-GR" altLang="el-GR" sz="1800" b="1">
                <a:solidFill>
                  <a:srgbClr val="FF0000"/>
                </a:solidFill>
              </a:rPr>
              <a:t>αιγών</a:t>
            </a:r>
            <a:r>
              <a:rPr lang="el-GR" altLang="el-GR" sz="1800"/>
              <a:t> υψηλών αποδόσεων στον Καναδά</a:t>
            </a:r>
          </a:p>
        </p:txBody>
      </p:sp>
    </p:spTree>
    <p:extLst>
      <p:ext uri="{BB962C8B-B14F-4D97-AF65-F5344CB8AC3E}">
        <p14:creationId xmlns:p14="http://schemas.microsoft.com/office/powerpoint/2010/main" xmlns="" val="31648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634" name="Group 2"/>
          <p:cNvGraphicFramePr>
            <a:graphicFrameLocks noGrp="1"/>
          </p:cNvGraphicFramePr>
          <p:nvPr/>
        </p:nvGraphicFramePr>
        <p:xfrm>
          <a:off x="2941639" y="1600200"/>
          <a:ext cx="6308725" cy="3718032"/>
        </p:xfrm>
        <a:graphic>
          <a:graphicData uri="http://schemas.openxmlformats.org/drawingml/2006/table">
            <a:tbl>
              <a:tblPr/>
              <a:tblGrid>
                <a:gridCol w="3489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Χαρακτηριστικά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 Narrow" pitchFamily="34" charset="0"/>
                        </a:rPr>
                        <a:t>Γάλα 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(kg)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0,25 (0,15-0,35)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Λίπος (kg)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,25 (0,15-0,35)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Λίπος (%)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0,50 (0,30-0,70)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Πρωτεΐνη (%)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0,40 (0,20-0,60)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Λακτόζη (%)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0,40 (0,10-0,70)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Ξηρό χωρίς λίπος υπόλειμμα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0,40 (0,20-0,60)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Ca(%</a:t>
                      </a:r>
                      <a:r>
                        <a:rPr kumimoji="0" lang="el-G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ο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0,50 (0,20-0,80)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Mg(%</a:t>
                      </a:r>
                      <a:r>
                        <a:rPr kumimoji="0" lang="el-G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o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0,10 (0,10-0,15)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Κ  (%</a:t>
                      </a:r>
                      <a:r>
                        <a:rPr kumimoji="0" lang="el-G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ο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0,40 (0,30-0,50)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 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(%</a:t>
                      </a:r>
                      <a:r>
                        <a:rPr kumimoji="0" lang="el-G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0,40 (0,30-0,50)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Ρ (%</a:t>
                      </a:r>
                      <a:r>
                        <a:rPr kumimoji="0" lang="el-GR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0,35 (0,25-0,50)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31467" name="Text Box 43"/>
          <p:cNvSpPr txBox="1">
            <a:spLocks noChangeArrowheads="1"/>
          </p:cNvSpPr>
          <p:nvPr/>
        </p:nvSpPr>
        <p:spPr bwMode="auto">
          <a:xfrm>
            <a:off x="3071813" y="765175"/>
            <a:ext cx="676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1. </a:t>
            </a:r>
            <a:r>
              <a:rPr lang="el-GR" altLang="el-GR" sz="1800" b="1"/>
              <a:t>Συντελεστές κληρονομικότητας</a:t>
            </a:r>
            <a:r>
              <a:rPr lang="el-GR" altLang="el-GR" sz="1800"/>
              <a:t> της γαλακτοπαραγωγής των </a:t>
            </a:r>
            <a:r>
              <a:rPr lang="el-GR" altLang="el-GR" sz="1800">
                <a:solidFill>
                  <a:srgbClr val="D60093"/>
                </a:solidFill>
              </a:rPr>
              <a:t>αγελάδων</a:t>
            </a:r>
            <a:r>
              <a:rPr lang="el-GR" altLang="el-GR" sz="1800"/>
              <a:t> της πρώτης γαλακτικής περιόδου</a:t>
            </a:r>
          </a:p>
        </p:txBody>
      </p:sp>
    </p:spTree>
    <p:extLst>
      <p:ext uri="{BB962C8B-B14F-4D97-AF65-F5344CB8AC3E}">
        <p14:creationId xmlns:p14="http://schemas.microsoft.com/office/powerpoint/2010/main" xmlns="" val="80446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82" name="Group 2"/>
          <p:cNvGraphicFramePr>
            <a:graphicFrameLocks noGrp="1"/>
          </p:cNvGraphicFramePr>
          <p:nvPr/>
        </p:nvGraphicFramePr>
        <p:xfrm>
          <a:off x="2782888" y="2462213"/>
          <a:ext cx="6913562" cy="2194080"/>
        </p:xfrm>
        <a:graphic>
          <a:graphicData uri="http://schemas.openxmlformats.org/drawingml/2006/table">
            <a:tbl>
              <a:tblPr/>
              <a:tblGrid>
                <a:gridCol w="2378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0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Χαρακτηριστικό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Πρόβατο</a:t>
                      </a: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Αίγα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Γάλα (kg)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 (0,15-0,55)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 (0,25-0,65)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Λίπος (kg)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 (0,15-0,50)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 (0,30-0,50)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Πρωτεΐνη (kg)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 (0,10-0,50)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 (0,30-0,60)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Λίπος (%)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 (0,35-0,70)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 (0,30-0,60) 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Πρωτεΐνη (%)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0,65 (0,20-0,50)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 (0,30-0,60)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0" marB="456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32480" name="Text Box 32"/>
          <p:cNvSpPr txBox="1">
            <a:spLocks noChangeArrowheads="1"/>
          </p:cNvSpPr>
          <p:nvPr/>
        </p:nvSpPr>
        <p:spPr bwMode="auto">
          <a:xfrm>
            <a:off x="3001963" y="1454150"/>
            <a:ext cx="662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1. </a:t>
            </a:r>
            <a:r>
              <a:rPr lang="el-GR" altLang="el-GR" sz="1800" b="1"/>
              <a:t>Συντελεστές κληρονομικότητας</a:t>
            </a:r>
            <a:r>
              <a:rPr lang="el-GR" altLang="el-GR" sz="1800"/>
              <a:t> της γαλακτοπαραγωγής των προβάτων και των αιγών</a:t>
            </a:r>
          </a:p>
        </p:txBody>
      </p:sp>
    </p:spTree>
    <p:extLst>
      <p:ext uri="{BB962C8B-B14F-4D97-AF65-F5344CB8AC3E}">
        <p14:creationId xmlns:p14="http://schemas.microsoft.com/office/powerpoint/2010/main" xmlns="" val="770820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1847851" y="260351"/>
            <a:ext cx="842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 Η μορφή της καμπύλης έχει φυσιολογική και οικονομική σημασία</a:t>
            </a:r>
          </a:p>
        </p:txBody>
      </p:sp>
      <p:pic>
        <p:nvPicPr>
          <p:cNvPr id="187395" name="Picture 3" descr="Σχήμα 8_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341438"/>
            <a:ext cx="53213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287714" y="5092700"/>
            <a:ext cx="6192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Τυποποιημένες γαλακτικές καμπύλες αγελάδων διαφορετικών αποδόσεων</a:t>
            </a:r>
          </a:p>
        </p:txBody>
      </p:sp>
    </p:spTree>
    <p:extLst>
      <p:ext uri="{BB962C8B-B14F-4D97-AF65-F5344CB8AC3E}">
        <p14:creationId xmlns:p14="http://schemas.microsoft.com/office/powerpoint/2010/main" xmlns="" val="134805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1919288" y="260351"/>
            <a:ext cx="6481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u="sng"/>
              <a:t>2. Ρυθμός Ανάπτυξης στην προηβική ηλικία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1847850" y="981076"/>
            <a:ext cx="8820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 Υψηλά επίπεδα διατροφής </a:t>
            </a:r>
            <a:r>
              <a:rPr lang="el-GR" altLang="el-GR" sz="2000">
                <a:solidFill>
                  <a:srgbClr val="D60093"/>
                </a:solidFill>
              </a:rPr>
              <a:t>αγελάδων</a:t>
            </a:r>
            <a:r>
              <a:rPr lang="el-GR" altLang="el-GR" sz="2000"/>
              <a:t> και κατά συνέπεια υψηλοί ρυθμοί ανάπτυξης οδηγούν σε πτώση της γαλακτοπαραγωγής (μικρή ανάπτυξη μαστού)</a:t>
            </a:r>
          </a:p>
        </p:txBody>
      </p:sp>
      <p:graphicFrame>
        <p:nvGraphicFramePr>
          <p:cNvPr id="331780" name="Group 4"/>
          <p:cNvGraphicFramePr>
            <a:graphicFrameLocks noGrp="1"/>
          </p:cNvGraphicFramePr>
          <p:nvPr/>
        </p:nvGraphicFramePr>
        <p:xfrm>
          <a:off x="2063751" y="2349500"/>
          <a:ext cx="7993063" cy="4023080"/>
        </p:xfrm>
        <a:graphic>
          <a:graphicData uri="http://schemas.openxmlformats.org/drawingml/2006/table">
            <a:tbl>
              <a:tblPr/>
              <a:tblGrid>
                <a:gridCol w="322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6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Χαρακτηριστικό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Εντατική διατροφή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Κανονική διατροφή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Ηλικία γονιμοποίησης (εβδομάδες)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78,4 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μηνών)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Σωματικό βάρος γονιμοποίησης (kg)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Γαλακτοπαραγωγή (kg)*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1η γαλακτική περίοδος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2η γαλακτική περίοδος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3η γαλακτική περίοδος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3.310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4.694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4.813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8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Λιποπεριεκτικότητα (%)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1η γαλακτική περίοδος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2η γαλακτική περίοδος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3η γαλακτική περίοδος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2" marB="456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4526" name="Text Box 30"/>
          <p:cNvSpPr txBox="1">
            <a:spLocks noChangeArrowheads="1"/>
          </p:cNvSpPr>
          <p:nvPr/>
        </p:nvSpPr>
        <p:spPr bwMode="auto">
          <a:xfrm>
            <a:off x="3001964" y="6405563"/>
            <a:ext cx="6478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* 305 ημερών, ανηγμένη σε 4% λιποπεριεκτικότητα</a:t>
            </a:r>
          </a:p>
        </p:txBody>
      </p:sp>
    </p:spTree>
    <p:extLst>
      <p:ext uri="{BB962C8B-B14F-4D97-AF65-F5344CB8AC3E}">
        <p14:creationId xmlns:p14="http://schemas.microsoft.com/office/powerpoint/2010/main" xmlns="" val="249730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2135189" y="115889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u="sng"/>
              <a:t>3. Ηλικία πρώτου τοκετού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2135188" y="763589"/>
            <a:ext cx="7777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 Επηρεάζει τις αποδόσεις και ειδικά κατά την πρώτη γαλακτική περίοδο</a:t>
            </a:r>
          </a:p>
        </p:txBody>
      </p:sp>
      <p:graphicFrame>
        <p:nvGraphicFramePr>
          <p:cNvPr id="350212" name="Group 4"/>
          <p:cNvGraphicFramePr>
            <a:graphicFrameLocks noGrp="1"/>
          </p:cNvGraphicFramePr>
          <p:nvPr/>
        </p:nvGraphicFramePr>
        <p:xfrm>
          <a:off x="2351089" y="2601914"/>
          <a:ext cx="7705725" cy="4067179"/>
        </p:xfrm>
        <a:graphic>
          <a:graphicData uri="http://schemas.openxmlformats.org/drawingml/2006/table">
            <a:tbl>
              <a:tblPr/>
              <a:tblGrid>
                <a:gridCol w="3279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0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0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Χαρακτηριστικό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Ηλικία πρώτου τοκετού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Διαφορά (%)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6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24,8 μήνες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36,9 μήνες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Σωματικό βάρος (kg)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14 ημέρες μετά τον τοκετό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441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521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+27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98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Γαλακτοπαραγωγή (kg)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1η γαλακτική περίοδος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2.366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2.899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+23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2η γαλακτική περίοδος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2.902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3.364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+16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3η γαλακτική περίοδος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3.150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3.805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+21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4η γαλακτική περίοδος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3.670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3.692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5η γαλακτική περίοδος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3.357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3.788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 Narrow" pitchFamily="34" charset="0"/>
                        </a:rPr>
                        <a:t>+13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35573" name="Text Box 53"/>
          <p:cNvSpPr txBox="1">
            <a:spLocks noChangeArrowheads="1"/>
          </p:cNvSpPr>
          <p:nvPr/>
        </p:nvSpPr>
        <p:spPr bwMode="auto">
          <a:xfrm>
            <a:off x="2063751" y="1978025"/>
            <a:ext cx="8208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Αποδόσεις σε γάλα </a:t>
            </a:r>
            <a:r>
              <a:rPr lang="el-GR" altLang="el-GR" sz="1600">
                <a:solidFill>
                  <a:srgbClr val="FF0066"/>
                </a:solidFill>
              </a:rPr>
              <a:t>μοσχίδων</a:t>
            </a:r>
            <a:r>
              <a:rPr lang="el-GR" altLang="el-GR" sz="1600"/>
              <a:t> διαφορετικής ηλικίας πρώτου τοκετού </a:t>
            </a:r>
          </a:p>
        </p:txBody>
      </p:sp>
    </p:spTree>
    <p:extLst>
      <p:ext uri="{BB962C8B-B14F-4D97-AF65-F5344CB8AC3E}">
        <p14:creationId xmlns:p14="http://schemas.microsoft.com/office/powerpoint/2010/main" xmlns="" val="355916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2279651" y="177801"/>
            <a:ext cx="352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u="sng"/>
              <a:t>4. Εποχή του τοκετού</a:t>
            </a: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1776414" y="692151"/>
            <a:ext cx="8423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Οι βόσκουσες αγελάδες που γεννούν φθινόπωρο ή αρχές χειμώνα έχουν υψηλή γαλακτοπαραγωγή σε σχέση με αυτές που γενούν άνοιξη ή καλοκαίρι</a:t>
            </a:r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4805363" y="1031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346117" name="Group 5"/>
          <p:cNvGraphicFramePr>
            <a:graphicFrameLocks noGrp="1"/>
          </p:cNvGraphicFramePr>
          <p:nvPr/>
        </p:nvGraphicFramePr>
        <p:xfrm>
          <a:off x="1774826" y="2924176"/>
          <a:ext cx="8785225" cy="2782889"/>
        </p:xfrm>
        <a:graphic>
          <a:graphicData uri="http://schemas.openxmlformats.org/drawingml/2006/table">
            <a:tbl>
              <a:tblPr/>
              <a:tblGrid>
                <a:gridCol w="2592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15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Εποχή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Τοκετών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Αριθμός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παρατηρήσεων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Διάρκεια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γαλακτικής περιόδου (ημέρες)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Γαλακτοπαραγωγή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kg)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70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Οκτώβριος-Νοέμβριος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2.157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Δεκέμβριος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3.348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Ιανουάριος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2.557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7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Φεβρουάριος-Μάιος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1.222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36591" name="Text Box 47"/>
          <p:cNvSpPr txBox="1">
            <a:spLocks noChangeArrowheads="1"/>
          </p:cNvSpPr>
          <p:nvPr/>
        </p:nvSpPr>
        <p:spPr bwMode="auto">
          <a:xfrm>
            <a:off x="2424114" y="5876925"/>
            <a:ext cx="8243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/>
              <a:t>* Α= μη διορθωμένη και B</a:t>
            </a:r>
            <a:r>
              <a:rPr lang="en-US" altLang="el-GR" sz="1400"/>
              <a:t>=</a:t>
            </a:r>
            <a:r>
              <a:rPr lang="el-GR" altLang="el-GR" sz="1400"/>
              <a:t>διoρθωμένη ως προς την επίδραση της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400"/>
              <a:t>	διάρκειας της γαλακτικής περιόδου</a:t>
            </a:r>
          </a:p>
        </p:txBody>
      </p:sp>
      <p:sp>
        <p:nvSpPr>
          <p:cNvPr id="236592" name="Text Box 48"/>
          <p:cNvSpPr txBox="1">
            <a:spLocks noChangeArrowheads="1"/>
          </p:cNvSpPr>
          <p:nvPr/>
        </p:nvSpPr>
        <p:spPr bwMode="auto">
          <a:xfrm>
            <a:off x="2208213" y="2055814"/>
            <a:ext cx="8064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Επίδραση της εποχής τοκετού στη διάρκεια της αμελκτικής περιόδου (ημέρες) και στο ύψος της γαλακτοπαραγωγής (kg) στο </a:t>
            </a:r>
            <a:r>
              <a:rPr lang="el-GR" altLang="el-GR" sz="1600">
                <a:solidFill>
                  <a:srgbClr val="0000FF"/>
                </a:solidFill>
              </a:rPr>
              <a:t>Καραγκούνικο πρόβατο</a:t>
            </a:r>
            <a:r>
              <a:rPr lang="el-GR" altLang="el-GR" sz="1600"/>
              <a:t> (Ρογδάκης κ.ά.,1988)</a:t>
            </a:r>
          </a:p>
        </p:txBody>
      </p:sp>
    </p:spTree>
    <p:extLst>
      <p:ext uri="{BB962C8B-B14F-4D97-AF65-F5344CB8AC3E}">
        <p14:creationId xmlns:p14="http://schemas.microsoft.com/office/powerpoint/2010/main" xmlns="" val="836725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l-GR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5. </a:t>
            </a:r>
            <a:r>
              <a:rPr lang="el-GR" altLang="el-GR" i="1" u="sng"/>
              <a:t>Αριθμός γαλακτικής περιόδου (Ηλικία)</a:t>
            </a:r>
            <a:r>
              <a:rPr lang="el-GR" altLang="el-GR"/>
              <a:t> : από 1η στη 2η και κυρίως μέχρι την 4η   →   γαλακτοπαραγωγή αυξάνεται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6. </a:t>
            </a:r>
            <a:r>
              <a:rPr lang="el-GR" altLang="el-GR" i="1" u="sng"/>
              <a:t>Μεσοδιάστημα τοκετών</a:t>
            </a:r>
            <a:r>
              <a:rPr lang="el-GR" altLang="el-GR"/>
              <a:t> : όταν το χρονικό διάστημα μεταξύ 2 τοκετών αυξάνεται → υψηλότερη γαλακτοπαραγωγή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7. </a:t>
            </a:r>
            <a:r>
              <a:rPr lang="el-GR" altLang="el-GR" i="1" u="sng"/>
              <a:t>Κυοφορία</a:t>
            </a:r>
            <a:r>
              <a:rPr lang="el-GR" altLang="el-GR"/>
              <a:t> : εμβρυοπατρική επίδραση οφείλεται στην αυξημένη παραγωγή πλακουντικής γαλακτογόνου ορμόνης → ανάπτυξη μαστού → υψηλότερη γαλακτοπαραγωγή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/>
              <a:t> 8. </a:t>
            </a:r>
            <a:r>
              <a:rPr lang="el-GR" altLang="el-GR" i="1" u="sng"/>
              <a:t>Ξηρά περίοδος</a:t>
            </a:r>
            <a:r>
              <a:rPr lang="el-GR" altLang="el-GR"/>
              <a:t> : επίπεδο διατροφής τέτοιο ώστε να καλύπτει ανάγκες συντήρησης και παραγωγής 5 κιλών γάλακτος, αυξάνει τη γαλακτοπαραγωγή την επόμενη γαλακτική περίοδο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2228442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1992314" y="115889"/>
            <a:ext cx="417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u="sng"/>
              <a:t>5. Ηλικία</a:t>
            </a: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063751" y="549276"/>
            <a:ext cx="75612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 Οι ώριμες αγελάδες παράγουν 20% περισσότερο γάλα από τις πρωτότοκες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000"/>
              <a:t> Οφείλεται στη συμπληρωματική ανάπτυξη του αδενώδους παρεγχύματος</a:t>
            </a:r>
            <a:r>
              <a:rPr lang="en-GB" altLang="el-GR" sz="2000"/>
              <a:t> </a:t>
            </a:r>
            <a:r>
              <a:rPr lang="el-GR" altLang="el-GR" sz="2000"/>
              <a:t>του μαστού στις αλλεπάλληλες κυοφορίες</a:t>
            </a:r>
          </a:p>
        </p:txBody>
      </p:sp>
      <p:graphicFrame>
        <p:nvGraphicFramePr>
          <p:cNvPr id="348164" name="Group 4"/>
          <p:cNvGraphicFramePr>
            <a:graphicFrameLocks noGrp="1"/>
          </p:cNvGraphicFramePr>
          <p:nvPr/>
        </p:nvGraphicFramePr>
        <p:xfrm>
          <a:off x="2351088" y="2914651"/>
          <a:ext cx="7416800" cy="3292479"/>
        </p:xfrm>
        <a:graphic>
          <a:graphicData uri="http://schemas.openxmlformats.org/drawingml/2006/table">
            <a:tbl>
              <a:tblPr/>
              <a:tblGrid>
                <a:gridCol w="2957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1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7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Γαλακτική περίοδος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Γάλα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Λίπος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*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38638" name="Text Box 46"/>
          <p:cNvSpPr txBox="1">
            <a:spLocks noChangeArrowheads="1"/>
          </p:cNvSpPr>
          <p:nvPr/>
        </p:nvSpPr>
        <p:spPr bwMode="auto">
          <a:xfrm>
            <a:off x="2782889" y="6308725"/>
            <a:ext cx="727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* Γαλακτοπαραγωγή της πρώτης γαλακτικής περιόδου = 100%</a:t>
            </a:r>
          </a:p>
        </p:txBody>
      </p:sp>
      <p:sp>
        <p:nvSpPr>
          <p:cNvPr id="238639" name="Text Box 47"/>
          <p:cNvSpPr txBox="1">
            <a:spLocks noChangeArrowheads="1"/>
          </p:cNvSpPr>
          <p:nvPr/>
        </p:nvSpPr>
        <p:spPr bwMode="auto">
          <a:xfrm>
            <a:off x="2495551" y="2133600"/>
            <a:ext cx="756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Σχετική επίδραση του αριθμού της γαλακτικής περιόδου στις αποδόσεις των </a:t>
            </a:r>
            <a:r>
              <a:rPr lang="el-GR" altLang="el-GR" sz="1800">
                <a:solidFill>
                  <a:srgbClr val="D60093"/>
                </a:solidFill>
              </a:rPr>
              <a:t>αγελάδων</a:t>
            </a:r>
            <a:r>
              <a:rPr lang="el-GR" altLang="el-GR" sz="1800"/>
              <a:t> σε γάλα και λίπος </a:t>
            </a:r>
          </a:p>
        </p:txBody>
      </p:sp>
    </p:spTree>
    <p:extLst>
      <p:ext uri="{BB962C8B-B14F-4D97-AF65-F5344CB8AC3E}">
        <p14:creationId xmlns:p14="http://schemas.microsoft.com/office/powerpoint/2010/main" xmlns="" val="4141848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Line 2"/>
          <p:cNvSpPr>
            <a:spLocks noChangeShapeType="1"/>
          </p:cNvSpPr>
          <p:nvPr/>
        </p:nvSpPr>
        <p:spPr bwMode="auto">
          <a:xfrm>
            <a:off x="5868988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9619" name="Line 3"/>
          <p:cNvSpPr>
            <a:spLocks noChangeShapeType="1"/>
          </p:cNvSpPr>
          <p:nvPr/>
        </p:nvSpPr>
        <p:spPr bwMode="auto">
          <a:xfrm>
            <a:off x="5961063" y="2268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336900" name="Group 4"/>
          <p:cNvGraphicFramePr>
            <a:graphicFrameLocks noGrp="1"/>
          </p:cNvGraphicFramePr>
          <p:nvPr/>
        </p:nvGraphicFramePr>
        <p:xfrm>
          <a:off x="1992314" y="2019301"/>
          <a:ext cx="7991475" cy="3319505"/>
        </p:xfrm>
        <a:graphic>
          <a:graphicData uri="http://schemas.openxmlformats.org/drawingml/2006/table">
            <a:tbl>
              <a:tblPr/>
              <a:tblGrid>
                <a:gridCol w="2046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0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3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Γαλακτική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περίοδος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Γαλακτοπαραγωγή (kg)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3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Πρόβατο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Αίγα</a:t>
                      </a: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</a:t>
                      </a:r>
                      <a:r>
                        <a:rPr kumimoji="0" 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el-G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100 </a:t>
                      </a:r>
                      <a:r>
                        <a:rPr kumimoji="0" 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el-G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</a:t>
                      </a:r>
                      <a:r>
                        <a:rPr kumimoji="0" 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kumimoji="0" lang="el-G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 </a:t>
                      </a:r>
                      <a:r>
                        <a:rPr kumimoji="0" lang="el-G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endParaRPr kumimoji="0" lang="el-G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9" marB="4570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39681" name="Text Box 65"/>
          <p:cNvSpPr txBox="1">
            <a:spLocks noChangeArrowheads="1"/>
          </p:cNvSpPr>
          <p:nvPr/>
        </p:nvSpPr>
        <p:spPr bwMode="auto">
          <a:xfrm>
            <a:off x="3287713" y="5589589"/>
            <a:ext cx="54737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/>
              <a:t>1) Φρισλανδόμορφο Άρτας (στοιχεία Εργαστηρίου Ζωοτεχνίας)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/>
              <a:t>2) Ορεινό Ηπείρου (στοιχεία Εργαστηρίου Ζωοτεχνίας)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/>
              <a:t>3) Σκοπέλου (στοιχεία Εργαστηρίου Ζωοτεχνίας)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/>
              <a:t>4) Γερμανική Ποικιλόχρώμη (GALL, 1981) </a:t>
            </a:r>
          </a:p>
        </p:txBody>
      </p:sp>
      <p:sp>
        <p:nvSpPr>
          <p:cNvPr id="239682" name="Text Box 66"/>
          <p:cNvSpPr txBox="1">
            <a:spLocks noChangeArrowheads="1"/>
          </p:cNvSpPr>
          <p:nvPr/>
        </p:nvSpPr>
        <p:spPr bwMode="auto">
          <a:xfrm>
            <a:off x="2495551" y="981075"/>
            <a:ext cx="756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5. Επίδραση του </a:t>
            </a:r>
            <a:r>
              <a:rPr lang="el-GR" altLang="el-GR" sz="1800" b="1"/>
              <a:t>αριθμού της γαλακτικής περιόδου</a:t>
            </a:r>
            <a:r>
              <a:rPr lang="el-GR" altLang="el-GR" sz="1800"/>
              <a:t> στο ύψος της γαλακτοπαραγωγής</a:t>
            </a:r>
          </a:p>
        </p:txBody>
      </p:sp>
    </p:spTree>
    <p:extLst>
      <p:ext uri="{BB962C8B-B14F-4D97-AF65-F5344CB8AC3E}">
        <p14:creationId xmlns:p14="http://schemas.microsoft.com/office/powerpoint/2010/main" xmlns="" val="261368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2857501" y="981075"/>
          <a:ext cx="6481763" cy="3981450"/>
        </p:xfrm>
        <a:graphic>
          <a:graphicData uri="http://schemas.openxmlformats.org/presentationml/2006/ole">
            <p:oleObj spid="_x0000_s7172" name="Image" r:id="rId3" imgW="4576581" imgH="2811429" progId="">
              <p:embed/>
            </p:oleObj>
          </a:graphicData>
        </a:graphic>
      </p:graphicFrame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2495550" y="5300663"/>
            <a:ext cx="748823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Αύξηση του όγκου του μαστικού παρεγχύματος </a:t>
            </a:r>
            <a:r>
              <a:rPr lang="el-GR" altLang="el-GR" sz="1800">
                <a:solidFill>
                  <a:srgbClr val="FF0000"/>
                </a:solidFill>
              </a:rPr>
              <a:t>στην αίγα</a:t>
            </a:r>
            <a:r>
              <a:rPr lang="el-GR" altLang="el-GR" sz="1800"/>
              <a:t> κατά τον πρώτο και το δεύτερο αναπαραγωγικό κύκλο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Α= κυοφορία, Β= γαλακτική περίοδος, Γ= ξηρά περίοδος </a:t>
            </a:r>
          </a:p>
        </p:txBody>
      </p:sp>
    </p:spTree>
    <p:extLst>
      <p:ext uri="{BB962C8B-B14F-4D97-AF65-F5344CB8AC3E}">
        <p14:creationId xmlns:p14="http://schemas.microsoft.com/office/powerpoint/2010/main" xmlns="" val="3934819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1919288" y="477839"/>
            <a:ext cx="8208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u="sng"/>
              <a:t>6. Μεσοδιάστημα τοκετών</a:t>
            </a:r>
          </a:p>
        </p:txBody>
      </p:sp>
      <p:pic>
        <p:nvPicPr>
          <p:cNvPr id="241667" name="Picture 3" descr="Σχήμα 8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060575"/>
            <a:ext cx="56769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9563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234" name="Group 2"/>
          <p:cNvGraphicFramePr>
            <a:graphicFrameLocks noGrp="1"/>
          </p:cNvGraphicFramePr>
          <p:nvPr/>
        </p:nvGraphicFramePr>
        <p:xfrm>
          <a:off x="2711450" y="2182814"/>
          <a:ext cx="7272338" cy="2560635"/>
        </p:xfrm>
        <a:graphic>
          <a:graphicData uri="http://schemas.openxmlformats.org/drawingml/2006/table">
            <a:tbl>
              <a:tblPr/>
              <a:tblGrid>
                <a:gridCol w="302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80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Φυλή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προβάτων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Τύπος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τοκετού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0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Απλός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Δίδυμος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Τρίδυμος και άνω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Καραγκούνικη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100*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Φρισλανδόμορφη Άρτας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Ορεινή Ηπείρου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Καραμάνικη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Αίγα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Σκοπέλου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42729" name="Text Box 41"/>
          <p:cNvSpPr txBox="1">
            <a:spLocks noChangeArrowheads="1"/>
          </p:cNvSpPr>
          <p:nvPr/>
        </p:nvSpPr>
        <p:spPr bwMode="auto">
          <a:xfrm>
            <a:off x="3503613" y="5291138"/>
            <a:ext cx="6769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* Γαλακτοπαραγωγή έπειτα από μονόδυμο τοκετό=100%</a:t>
            </a:r>
          </a:p>
        </p:txBody>
      </p:sp>
      <p:sp>
        <p:nvSpPr>
          <p:cNvPr id="242730" name="Text Box 42"/>
          <p:cNvSpPr txBox="1">
            <a:spLocks noChangeArrowheads="1"/>
          </p:cNvSpPr>
          <p:nvPr/>
        </p:nvSpPr>
        <p:spPr bwMode="auto">
          <a:xfrm>
            <a:off x="2279651" y="765175"/>
            <a:ext cx="81391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i="1" u="sng"/>
              <a:t>7. Κυοφορία</a:t>
            </a:r>
            <a:r>
              <a:rPr lang="el-GR" altLang="el-GR" sz="1800" b="1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1800" b="1"/>
              <a:t> </a:t>
            </a:r>
            <a:r>
              <a:rPr lang="el-GR" altLang="el-GR" sz="1800" b="1"/>
              <a:t>Σχετική επίδραση του τύπου του τοκετού στην ποσότητα του αμελγόμενου γάλακτος (στοιχεία Εργαστηρίου Ζωοτεχνίας)</a:t>
            </a:r>
          </a:p>
        </p:txBody>
      </p:sp>
    </p:spTree>
    <p:extLst>
      <p:ext uri="{BB962C8B-B14F-4D97-AF65-F5344CB8AC3E}">
        <p14:creationId xmlns:p14="http://schemas.microsoft.com/office/powerpoint/2010/main" xmlns="" val="2465851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7378" name="Group 2"/>
          <p:cNvGraphicFramePr>
            <a:graphicFrameLocks noGrp="1"/>
          </p:cNvGraphicFramePr>
          <p:nvPr/>
        </p:nvGraphicFramePr>
        <p:xfrm>
          <a:off x="2279651" y="2205039"/>
          <a:ext cx="7129463" cy="2376489"/>
        </p:xfrm>
        <a:graphic>
          <a:graphicData uri="http://schemas.openxmlformats.org/drawingml/2006/table">
            <a:tbl>
              <a:tblPr/>
              <a:tblGrid>
                <a:gridCol w="1844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3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8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Αριθμός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εμβρύων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Στάδιο κυοφορίας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28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107η ημέρα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138η ημέρα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3742" name="Text Box 30"/>
          <p:cNvSpPr txBox="1">
            <a:spLocks noChangeArrowheads="1"/>
          </p:cNvSpPr>
          <p:nvPr/>
        </p:nvSpPr>
        <p:spPr bwMode="auto">
          <a:xfrm>
            <a:off x="2351089" y="692150"/>
            <a:ext cx="70580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i="1" u="sng"/>
              <a:t>7. Κυοφορία</a:t>
            </a:r>
            <a:r>
              <a:rPr lang="el-GR" altLang="el-GR" sz="1800" b="1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Συγκέντρωση της πλακουντικής γαλακτογόνου ορμόνης (ng/ml) στο αίμα κατά τη διάρκεια της κυοφορίας στο </a:t>
            </a:r>
            <a:r>
              <a:rPr lang="el-GR" altLang="el-GR" sz="1800">
                <a:solidFill>
                  <a:srgbClr val="0000FF"/>
                </a:solidFill>
              </a:rPr>
              <a:t>πρόβατο</a:t>
            </a:r>
            <a:r>
              <a:rPr lang="el-GR" altLang="el-GR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83373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Σχήμα 8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714" y="887413"/>
            <a:ext cx="58324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3143250" y="5300664"/>
            <a:ext cx="6624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Γαλακτική καμπύλη προβατινών </a:t>
            </a:r>
          </a:p>
        </p:txBody>
      </p:sp>
    </p:spTree>
    <p:extLst>
      <p:ext uri="{BB962C8B-B14F-4D97-AF65-F5344CB8AC3E}">
        <p14:creationId xmlns:p14="http://schemas.microsoft.com/office/powerpoint/2010/main" xmlns="" val="153506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1776414" y="260351"/>
            <a:ext cx="7272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u="sng"/>
              <a:t>8. Ξηρά περίοδος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1847850" y="908051"/>
            <a:ext cx="828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Η διάρκειά της επηρεάζει σε σημαντικό βαθμό το ύψος της γαλακτοπαραγωγής της επόμενης γαλακτικής περιόδου</a:t>
            </a:r>
          </a:p>
        </p:txBody>
      </p:sp>
      <p:graphicFrame>
        <p:nvGraphicFramePr>
          <p:cNvPr id="533508" name="Group 4"/>
          <p:cNvGraphicFramePr>
            <a:graphicFrameLocks noGrp="1"/>
          </p:cNvGraphicFramePr>
          <p:nvPr/>
        </p:nvGraphicFramePr>
        <p:xfrm>
          <a:off x="2640014" y="2982913"/>
          <a:ext cx="6840537" cy="3475034"/>
        </p:xfrm>
        <a:graphic>
          <a:graphicData uri="http://schemas.openxmlformats.org/drawingml/2006/table">
            <a:tbl>
              <a:tblPr/>
              <a:tblGrid>
                <a:gridCol w="2301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2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3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9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Διάρκεια ξηράς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περιόδου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(ημέρες)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Αριθμός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αγελάδων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Γαλακτοπαραγωγή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9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(kg)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68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75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11-20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87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21-30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61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93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31-40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99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41-50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4322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51-60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4230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88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4" marB="45724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44792" name="Text Box 56"/>
          <p:cNvSpPr txBox="1">
            <a:spLocks noChangeArrowheads="1"/>
          </p:cNvSpPr>
          <p:nvPr/>
        </p:nvSpPr>
        <p:spPr bwMode="auto">
          <a:xfrm>
            <a:off x="2351089" y="1989139"/>
            <a:ext cx="7489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Επίδραση της διάρκειας της ξηράς περιόδου στο ύψος της γαλακτοποραγωγής </a:t>
            </a:r>
            <a:r>
              <a:rPr lang="el-GR" altLang="el-GR" sz="1600">
                <a:solidFill>
                  <a:srgbClr val="D60093"/>
                </a:solidFill>
              </a:rPr>
              <a:t>των αγελάδων</a:t>
            </a:r>
            <a:r>
              <a:rPr lang="el-GR" altLang="el-GR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4295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33376"/>
            <a:ext cx="8229600" cy="6119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mtClean="0"/>
              <a:t>9. </a:t>
            </a:r>
            <a:r>
              <a:rPr lang="el-GR" altLang="el-GR" i="1" u="sng" smtClean="0"/>
              <a:t>Κανονικότητα και συχνότητα αρμεγμάτων</a:t>
            </a:r>
            <a:r>
              <a:rPr lang="el-GR" altLang="el-GR" smtClean="0"/>
              <a:t> :  αύξηση γαλακτοπαραγωγής όταν οι αρμέξεις γίνονται ανά 12ωρο ή όταν πραγματοποιούνται 3 αρμέξεις αντί των 2</a:t>
            </a:r>
          </a:p>
          <a:p>
            <a:pPr eaLnBrk="1" hangingPunct="1">
              <a:buFontTx/>
              <a:buNone/>
            </a:pPr>
            <a:r>
              <a:rPr lang="el-GR" altLang="el-GR" smtClean="0"/>
              <a:t>10. </a:t>
            </a:r>
            <a:r>
              <a:rPr lang="el-GR" altLang="el-GR" i="1" u="sng" smtClean="0"/>
              <a:t>Σωματικό μέγεθος</a:t>
            </a:r>
            <a:r>
              <a:rPr lang="el-GR" altLang="el-GR" smtClean="0"/>
              <a:t> : θετική επίδραση στη γαλακτοπαραγωγή</a:t>
            </a:r>
          </a:p>
          <a:p>
            <a:pPr eaLnBrk="1" hangingPunct="1">
              <a:buFontTx/>
              <a:buNone/>
            </a:pPr>
            <a:r>
              <a:rPr lang="el-GR" altLang="el-GR" smtClean="0"/>
              <a:t>11. </a:t>
            </a:r>
            <a:r>
              <a:rPr lang="el-GR" altLang="el-GR" i="1" u="sng" smtClean="0"/>
              <a:t>Κλιματικοί παράγοντες</a:t>
            </a:r>
            <a:r>
              <a:rPr lang="el-GR" altLang="el-GR" smtClean="0"/>
              <a:t> : χαμηλές θερμοκρασίες αυξάνουν την κατανάλωση τροφής  →   αύξηση της γαλακτοπαραγωγής</a:t>
            </a:r>
          </a:p>
          <a:p>
            <a:pPr algn="just" eaLnBrk="1" hangingPunct="1">
              <a:buFontTx/>
              <a:buNone/>
            </a:pPr>
            <a:r>
              <a:rPr lang="el-GR" altLang="el-GR" smtClean="0"/>
              <a:t> </a:t>
            </a:r>
            <a:r>
              <a:rPr lang="en-GB" altLang="el-GR" smtClean="0"/>
              <a:t>12. </a:t>
            </a:r>
            <a:r>
              <a:rPr lang="el-GR" altLang="el-GR" u="sng" smtClean="0"/>
              <a:t>Στάδιο γαλακτικής περιόδου</a:t>
            </a:r>
            <a:endParaRPr lang="en-US" altLang="el-GR" u="sng" smtClean="0"/>
          </a:p>
        </p:txBody>
      </p:sp>
    </p:spTree>
    <p:extLst>
      <p:ext uri="{BB962C8B-B14F-4D97-AF65-F5344CB8AC3E}">
        <p14:creationId xmlns:p14="http://schemas.microsoft.com/office/powerpoint/2010/main" xmlns="" val="3644334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1919289" y="260351"/>
            <a:ext cx="835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u="sng"/>
              <a:t>9. Κανονικότητα και συχνότητα των αμέλξεων</a:t>
            </a: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1919289" y="908051"/>
            <a:ext cx="813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Επηρεάζει ευνοϊκά την παραγόμενη ποσότητα γάλακτος</a:t>
            </a:r>
          </a:p>
        </p:txBody>
      </p:sp>
      <p:graphicFrame>
        <p:nvGraphicFramePr>
          <p:cNvPr id="359428" name="Group 4"/>
          <p:cNvGraphicFramePr>
            <a:graphicFrameLocks noGrp="1"/>
          </p:cNvGraphicFramePr>
          <p:nvPr/>
        </p:nvGraphicFramePr>
        <p:xfrm>
          <a:off x="1919288" y="3213100"/>
          <a:ext cx="7834312" cy="2087564"/>
        </p:xfrm>
        <a:graphic>
          <a:graphicData uri="http://schemas.openxmlformats.org/drawingml/2006/table">
            <a:tbl>
              <a:tblPr/>
              <a:tblGrid>
                <a:gridCol w="1566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6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68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99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Διάστημα (ώρες)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Γάλα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Λίπος (%)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Πρωτεΐνη(%)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Λακτόζη(%)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+ 12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4,01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3,29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+ 9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4,05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3,31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+ 8</a:t>
                      </a:r>
                      <a:endParaRPr kumimoji="0" lang="el-G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4,09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3,29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5,24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6820" name="Text Box 36"/>
          <p:cNvSpPr txBox="1">
            <a:spLocks noChangeArrowheads="1"/>
          </p:cNvSpPr>
          <p:nvPr/>
        </p:nvSpPr>
        <p:spPr bwMode="auto">
          <a:xfrm>
            <a:off x="1992314" y="2060575"/>
            <a:ext cx="83518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Επίδραση του χρονικού διαστήματος μεταξύ των αμέλξεωγ στο ύψος της γαλακτοπαραγωγής </a:t>
            </a:r>
            <a:r>
              <a:rPr lang="el-GR" altLang="el-GR" sz="1600">
                <a:solidFill>
                  <a:srgbClr val="D60093"/>
                </a:solidFill>
              </a:rPr>
              <a:t>αγελάδων</a:t>
            </a:r>
            <a:r>
              <a:rPr lang="el-GR" altLang="el-GR" sz="1600"/>
              <a:t> και στην περιεκτικότητα του παραγόμενου γάλακτος σε λίπος, πρωτεΐνη και λακτόζη </a:t>
            </a:r>
          </a:p>
        </p:txBody>
      </p:sp>
    </p:spTree>
    <p:extLst>
      <p:ext uri="{BB962C8B-B14F-4D97-AF65-F5344CB8AC3E}">
        <p14:creationId xmlns:p14="http://schemas.microsoft.com/office/powerpoint/2010/main" xmlns="" val="31766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3522" name="Group 2"/>
          <p:cNvGraphicFramePr>
            <a:graphicFrameLocks noGrp="1"/>
          </p:cNvGraphicFramePr>
          <p:nvPr/>
        </p:nvGraphicFramePr>
        <p:xfrm>
          <a:off x="1703388" y="1473201"/>
          <a:ext cx="8640762" cy="5054601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066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Πειραματική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ομάδα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Μαστός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Αριθμός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αμέλξεων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Διάστημα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Άμελξης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(εβδομάδες)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Παραγωγή γάλακτος</a:t>
                      </a: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kg)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Διαφορά</a:t>
                      </a:r>
                      <a:endParaRPr kumimoji="0" lang="el-G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(%)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7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Α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Αριστερός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7,7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0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Δεξιός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7,6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57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Β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Αριστερός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+25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80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Δεξιός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8,6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9984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Γ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Αριστερός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7,1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80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Δεξιός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8,6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+21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157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Δ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Αριστερός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80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Δεξιός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8,5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+23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47878" name="Text Box 70"/>
          <p:cNvSpPr txBox="1">
            <a:spLocks noChangeArrowheads="1"/>
          </p:cNvSpPr>
          <p:nvPr/>
        </p:nvSpPr>
        <p:spPr bwMode="auto">
          <a:xfrm>
            <a:off x="2351088" y="620713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/>
              <a:t>9. Επίδραση της συχνότητας των αμέλξεων στη γαλακτοπαραγωγή των </a:t>
            </a:r>
            <a:r>
              <a:rPr lang="el-GR" altLang="el-GR" sz="1800" b="1">
                <a:solidFill>
                  <a:srgbClr val="D60093"/>
                </a:solidFill>
              </a:rPr>
              <a:t>αγελάδων</a:t>
            </a:r>
            <a:r>
              <a:rPr lang="el-GR" altLang="el-GR" sz="1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26774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2135188" y="5876925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Επίδραση του αριθμού των αμέλξεων ανά 24ωρο στη γαλακτοπαραγωγή του </a:t>
            </a:r>
            <a:r>
              <a:rPr lang="el-GR" altLang="el-GR" sz="1800">
                <a:solidFill>
                  <a:srgbClr val="0000FF"/>
                </a:solidFill>
              </a:rPr>
              <a:t>Καραγκούνικου προβάτου</a:t>
            </a:r>
            <a:r>
              <a:rPr lang="en-US" altLang="el-GR" sz="1800"/>
              <a:t> (</a:t>
            </a:r>
            <a:r>
              <a:rPr lang="el-GR" altLang="el-GR" sz="1800"/>
              <a:t>στοιχεία Εργαστηρίου Ζωοτεχνίας)</a:t>
            </a:r>
          </a:p>
        </p:txBody>
      </p:sp>
      <p:pic>
        <p:nvPicPr>
          <p:cNvPr id="248835" name="Picture 3" descr="Σχήμα 8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414" y="549275"/>
            <a:ext cx="82073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6" name="Line 4"/>
          <p:cNvSpPr>
            <a:spLocks noChangeShapeType="1"/>
          </p:cNvSpPr>
          <p:nvPr/>
        </p:nvSpPr>
        <p:spPr bwMode="auto">
          <a:xfrm>
            <a:off x="4583113" y="15573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3646489" y="1196975"/>
            <a:ext cx="1946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3 αμέλξεις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3649663" y="4005263"/>
            <a:ext cx="194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2 αμέλξεις</a:t>
            </a:r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 flipV="1">
            <a:off x="4513263" y="342900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4336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1992314" y="260351"/>
            <a:ext cx="734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u="sng"/>
              <a:t>11. Κλιματολογικοί παράγοντες</a:t>
            </a:r>
          </a:p>
        </p:txBody>
      </p:sp>
      <p:pic>
        <p:nvPicPr>
          <p:cNvPr id="249859" name="Picture 3" descr="Σχήμα 8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052513"/>
            <a:ext cx="67691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2208214" y="5876926"/>
            <a:ext cx="7704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/>
              <a:t>Επίδραση της θερμοκρασίας του περιβάλλοντος στο ύψος της γαλακτοπαραγωγής των </a:t>
            </a:r>
            <a:r>
              <a:rPr lang="el-GR" altLang="el-GR" sz="1600">
                <a:solidFill>
                  <a:srgbClr val="D60093"/>
                </a:solidFill>
              </a:rPr>
              <a:t>αγελάδων</a:t>
            </a:r>
            <a:r>
              <a:rPr lang="el-GR" altLang="el-GR" sz="1600"/>
              <a:t> (</a:t>
            </a:r>
            <a:r>
              <a:rPr lang="en-US" altLang="el-GR" sz="1600"/>
              <a:t>Collier</a:t>
            </a:r>
            <a:r>
              <a:rPr lang="el-GR" altLang="el-GR" sz="1600"/>
              <a:t>, 1985). ΘΖ = Θερμοουδέτερη ζώνη 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6167439" y="314166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ΘΖ</a:t>
            </a:r>
            <a:endParaRPr lang="en-US" altLang="el-GR" sz="1800"/>
          </a:p>
        </p:txBody>
      </p:sp>
    </p:spTree>
    <p:extLst>
      <p:ext uri="{BB962C8B-B14F-4D97-AF65-F5344CB8AC3E}">
        <p14:creationId xmlns:p14="http://schemas.microsoft.com/office/powerpoint/2010/main" xmlns="" val="551799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1919288" y="477839"/>
            <a:ext cx="820896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i="1" u="sng"/>
              <a:t>12. Στάδιο γαλακτικής περιόδου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Η γαλακτοπαραγωγή και η σύσταση του γάλακτος αποτελούν ποσοτικές ιδιότητες και επηρεάζονται από γενετικούς και περιβαλλοντικούς παράγοντες</a:t>
            </a:r>
          </a:p>
        </p:txBody>
      </p:sp>
      <p:pic>
        <p:nvPicPr>
          <p:cNvPr id="250883" name="Picture 3" descr="Σχήμα 8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060575"/>
            <a:ext cx="56769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835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92150"/>
            <a:ext cx="8229600" cy="568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mtClean="0"/>
              <a:t>Η ικανότητα μιας αγελάδας να διατηρεί για μακρύ χρονικό διάστημα τη γαλακτοπαραγωγή σε υψηλά επίπεδα ονομάζεται </a:t>
            </a:r>
            <a:r>
              <a:rPr lang="el-GR" altLang="el-GR" i="1" smtClean="0"/>
              <a:t>εμμονή στη γαλακτοπαραγωγή</a:t>
            </a:r>
            <a:r>
              <a:rPr lang="el-GR" altLang="el-GR" smtClean="0"/>
              <a:t> και εκφράζεται με το </a:t>
            </a:r>
            <a:r>
              <a:rPr lang="el-GR" altLang="el-GR" i="1" smtClean="0">
                <a:solidFill>
                  <a:schemeClr val="accent2"/>
                </a:solidFill>
              </a:rPr>
              <a:t>δείκτη εμμονής της γαλακτοπαραγωγής (δ)</a:t>
            </a:r>
            <a:r>
              <a:rPr lang="el-GR" altLang="el-GR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l-GR" altLang="el-GR" smtClean="0"/>
              <a:t>δ = Ρ</a:t>
            </a:r>
            <a:r>
              <a:rPr lang="el-GR" altLang="el-GR" baseline="-25000" smtClean="0"/>
              <a:t>2</a:t>
            </a:r>
            <a:r>
              <a:rPr lang="el-GR" altLang="el-GR" smtClean="0"/>
              <a:t> /Ρ</a:t>
            </a:r>
            <a:r>
              <a:rPr lang="el-GR" altLang="el-GR" baseline="-25000" smtClean="0"/>
              <a:t>1</a:t>
            </a:r>
            <a:r>
              <a:rPr lang="el-GR" altLang="el-GR" smtClean="0"/>
              <a:t> </a:t>
            </a:r>
            <a:r>
              <a:rPr lang="en-US" altLang="el-GR" smtClean="0"/>
              <a:t>x</a:t>
            </a:r>
            <a:r>
              <a:rPr lang="el-GR" altLang="el-GR" smtClean="0"/>
              <a:t>100</a:t>
            </a:r>
            <a:r>
              <a:rPr lang="el-GR" altLang="el-GR" i="1" smtClean="0"/>
              <a:t> </a:t>
            </a:r>
            <a:r>
              <a:rPr lang="el-GR" altLang="el-GR" smtClean="0"/>
              <a:t>  , όπου</a:t>
            </a:r>
          </a:p>
          <a:p>
            <a:pPr eaLnBrk="1" hangingPunct="1">
              <a:buFontTx/>
              <a:buNone/>
            </a:pPr>
            <a:r>
              <a:rPr lang="el-GR" altLang="el-GR" smtClean="0"/>
              <a:t>Ρ</a:t>
            </a:r>
            <a:r>
              <a:rPr lang="el-GR" altLang="el-GR" baseline="-25000" smtClean="0"/>
              <a:t>2</a:t>
            </a:r>
            <a:r>
              <a:rPr lang="el-GR" altLang="el-GR" smtClean="0"/>
              <a:t> = ποσότητα γάλακτος του 2ου 100ημέρου</a:t>
            </a:r>
          </a:p>
          <a:p>
            <a:pPr eaLnBrk="1" hangingPunct="1">
              <a:buFontTx/>
              <a:buNone/>
            </a:pPr>
            <a:r>
              <a:rPr lang="el-GR" altLang="el-GR" smtClean="0"/>
              <a:t>Ρ</a:t>
            </a:r>
            <a:r>
              <a:rPr lang="el-GR" altLang="el-GR" baseline="-25000" smtClean="0"/>
              <a:t>1</a:t>
            </a:r>
            <a:r>
              <a:rPr lang="el-GR" altLang="el-GR" smtClean="0"/>
              <a:t> =        »              »              1ου 100ημέρου </a:t>
            </a:r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899364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4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/>
              <a:t/>
            </a:r>
            <a:br>
              <a:rPr lang="el-GR" altLang="el-GR" sz="4000" b="1"/>
            </a:br>
            <a:r>
              <a:rPr lang="el-GR" altLang="el-GR" sz="4000" b="1">
                <a:solidFill>
                  <a:srgbClr val="FF0000"/>
                </a:solidFill>
              </a:rPr>
              <a:t>Γαλακτοπαραγωγή</a:t>
            </a:r>
            <a:r>
              <a:rPr lang="el-GR" altLang="el-GR" sz="4000" i="1" u="sng"/>
              <a:t/>
            </a:r>
            <a:br>
              <a:rPr lang="el-GR" altLang="el-GR" sz="4000" i="1" u="sng"/>
            </a:br>
            <a:endParaRPr lang="en-US" altLang="el-GR" sz="4000" i="1" u="sng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981076"/>
            <a:ext cx="8075612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 i="1" u="sng">
                <a:solidFill>
                  <a:srgbClr val="FF5050"/>
                </a:solidFill>
              </a:rPr>
              <a:t>Α. Κατασκευή μαστού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● Αποτελείται από 4 τεταρτημόρια (αγελάδα) ή από 2 ημιμόρια (αιγοπρόβατα) ή 14 μαστούς (χοίρος)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● Μαστικοί θύλακες τον χωρίζουν σε δεξιό και αριστερό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● Θηλές στο τέλος κάθε τεταρτημορίου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● Περιβάλλεται από δέρμα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● Διάπλαση – Πρόσφυση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● Συσκευή ανάρτησης (έσω και έξω πέταλο μαστικής περιτονίας)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● Αδενώδες σώμα  (α) αδενώδες παρέγχυμα (αδενοκυψελίδες  →  λοβία →  λοβοί) ,   (β) γαλακτοφόροι πόροι , (γ)γαλακτοφόρο κόλπο ,(δ) στρώμα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●  Αγγεία – νεύρα (για παραγωγή 1</a:t>
            </a:r>
            <a:r>
              <a:rPr lang="en-US" altLang="el-GR" sz="2200"/>
              <a:t>lt</a:t>
            </a:r>
            <a:r>
              <a:rPr lang="el-GR" altLang="el-GR" sz="2200"/>
              <a:t> γάλακτος διαπερνούν από το μαστό 500 </a:t>
            </a:r>
            <a:r>
              <a:rPr lang="en-US" altLang="el-GR" sz="2200"/>
              <a:t>lt</a:t>
            </a:r>
            <a:r>
              <a:rPr lang="el-GR" altLang="el-GR" sz="2200"/>
              <a:t> αίματος περίπου)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200"/>
              <a:t>●  Υφή γαλακτικών κυττάρων (επιθηλιακά κύτταρα των αδενοκυψελίδων, όπου παράγεται το γάλα)</a:t>
            </a:r>
            <a:endParaRPr lang="en-US" altLang="el-GR" sz="2200"/>
          </a:p>
        </p:txBody>
      </p:sp>
    </p:spTree>
    <p:extLst>
      <p:ext uri="{BB962C8B-B14F-4D97-AF65-F5344CB8AC3E}">
        <p14:creationId xmlns:p14="http://schemas.microsoft.com/office/powerpoint/2010/main" xmlns="" val="45273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Σχήμα 8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964" y="1193801"/>
            <a:ext cx="6478587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279650" y="4868864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Διαπλάσεις μαστού αγελάδων. 1 = Κανονική διάπλαση, 2 και 3 = ελαττωματικές διαπλάσεις</a:t>
            </a:r>
          </a:p>
        </p:txBody>
      </p:sp>
    </p:spTree>
    <p:extLst>
      <p:ext uri="{BB962C8B-B14F-4D97-AF65-F5344CB8AC3E}">
        <p14:creationId xmlns:p14="http://schemas.microsoft.com/office/powerpoint/2010/main" xmlns="" val="4087798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2711450" y="1125538"/>
            <a:ext cx="7056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/>
              <a:t>Τύποι μαστών προβάτου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992313" y="5949951"/>
            <a:ext cx="864235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l-GR" altLang="el-GR" sz="1600"/>
              <a:t>Τύποι μαστών αίγας. 1: απιοειδής, 2: ωοειδής, 3: σφαιρικός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l-GR" altLang="el-GR" sz="1600"/>
              <a:t> </a:t>
            </a:r>
          </a:p>
        </p:txBody>
      </p:sp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3719513" y="115889"/>
          <a:ext cx="4862512" cy="1004887"/>
        </p:xfrm>
        <a:graphic>
          <a:graphicData uri="http://schemas.openxmlformats.org/presentationml/2006/ole">
            <p:oleObj spid="_x0000_s1030" name="Image" r:id="rId3" imgW="3094857" imgH="640081" progId="">
              <p:embed/>
            </p:oleObj>
          </a:graphicData>
        </a:graphic>
      </p:graphicFrame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4297363" y="1773238"/>
          <a:ext cx="3600450" cy="3960812"/>
        </p:xfrm>
        <a:graphic>
          <a:graphicData uri="http://schemas.openxmlformats.org/presentationml/2006/ole">
            <p:oleObj spid="_x0000_s1031" name="Image" r:id="rId4" imgW="2262857" imgH="332342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4504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3612</Words>
  <Application>Microsoft Office PowerPoint</Application>
  <PresentationFormat>Custom</PresentationFormat>
  <Paragraphs>659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Θέμα του Office</vt:lpstr>
      <vt:lpstr>Image</vt:lpstr>
      <vt:lpstr>ΖΩΟΤΕΧΝΙΑ κωδικός μαθήματος: 125</vt:lpstr>
      <vt:lpstr>Γαλακτοπαραγωγή</vt:lpstr>
      <vt:lpstr>Slide 3</vt:lpstr>
      <vt:lpstr>Slide 4</vt:lpstr>
      <vt:lpstr>Slide 5</vt:lpstr>
      <vt:lpstr>Slide 6</vt:lpstr>
      <vt:lpstr> Γαλακτοπαραγωγή </vt:lpstr>
      <vt:lpstr>Slide 8</vt:lpstr>
      <vt:lpstr>Slide 9</vt:lpstr>
      <vt:lpstr>Slide 10</vt:lpstr>
      <vt:lpstr>Slide 11</vt:lpstr>
      <vt:lpstr>Β. Σύσταση του γάλακτος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Παράγοντες που επιδρούν στη γαλακτοπαραγωγή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tolisaposco@live.com</cp:lastModifiedBy>
  <cp:revision>4</cp:revision>
  <dcterms:created xsi:type="dcterms:W3CDTF">2020-08-19T05:57:02Z</dcterms:created>
  <dcterms:modified xsi:type="dcterms:W3CDTF">2020-10-01T12:45:33Z</dcterms:modified>
</cp:coreProperties>
</file>