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1" r:id="rId2"/>
    <p:sldId id="257" r:id="rId3"/>
    <p:sldId id="258" r:id="rId4"/>
    <p:sldId id="259" r:id="rId5"/>
    <p:sldId id="260" r:id="rId6"/>
    <p:sldId id="261" r:id="rId7"/>
    <p:sldId id="262" r:id="rId8"/>
    <p:sldId id="263" r:id="rId9"/>
    <p:sldId id="264" r:id="rId10"/>
    <p:sldId id="266" r:id="rId11"/>
    <p:sldId id="268" r:id="rId12"/>
    <p:sldId id="270" r:id="rId13"/>
    <p:sldId id="271" r:id="rId14"/>
    <p:sldId id="272" r:id="rId15"/>
    <p:sldId id="274" r:id="rId16"/>
    <p:sldId id="275" r:id="rId17"/>
    <p:sldId id="276" r:id="rId18"/>
    <p:sldId id="277" r:id="rId19"/>
    <p:sldId id="278" r:id="rId20"/>
    <p:sldId id="279" r:id="rId21"/>
    <p:sldId id="280" r:id="rId22"/>
    <p:sldId id="281" r:id="rId23"/>
    <p:sldId id="282" r:id="rId24"/>
    <p:sldId id="369" r:id="rId25"/>
    <p:sldId id="370" r:id="rId26"/>
    <p:sldId id="283" r:id="rId27"/>
    <p:sldId id="286" r:id="rId28"/>
    <p:sldId id="287" r:id="rId29"/>
    <p:sldId id="288" r:id="rId30"/>
    <p:sldId id="289" r:id="rId31"/>
    <p:sldId id="290" r:id="rId32"/>
    <p:sldId id="291" r:id="rId33"/>
    <p:sldId id="294" r:id="rId34"/>
    <p:sldId id="296" r:id="rId35"/>
    <p:sldId id="298" r:id="rId36"/>
    <p:sldId id="299" r:id="rId37"/>
    <p:sldId id="300" r:id="rId38"/>
    <p:sldId id="301" r:id="rId39"/>
    <p:sldId id="302" r:id="rId40"/>
    <p:sldId id="303" r:id="rId41"/>
    <p:sldId id="304" r:id="rId42"/>
    <p:sldId id="305" r:id="rId43"/>
    <p:sldId id="306" r:id="rId44"/>
    <p:sldId id="307" r:id="rId45"/>
    <p:sldId id="309" r:id="rId46"/>
    <p:sldId id="310" r:id="rId47"/>
    <p:sldId id="312" r:id="rId48"/>
    <p:sldId id="313" r:id="rId49"/>
    <p:sldId id="314" r:id="rId50"/>
    <p:sldId id="315"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30" r:id="rId64"/>
    <p:sldId id="333" r:id="rId65"/>
    <p:sldId id="334" r:id="rId66"/>
    <p:sldId id="335" r:id="rId67"/>
    <p:sldId id="336" r:id="rId68"/>
    <p:sldId id="337" r:id="rId69"/>
    <p:sldId id="339" r:id="rId70"/>
    <p:sldId id="341" r:id="rId71"/>
    <p:sldId id="342" r:id="rId72"/>
    <p:sldId id="343" r:id="rId73"/>
    <p:sldId id="344" r:id="rId74"/>
    <p:sldId id="345" r:id="rId75"/>
    <p:sldId id="346" r:id="rId76"/>
    <p:sldId id="347" r:id="rId77"/>
    <p:sldId id="349" r:id="rId78"/>
    <p:sldId id="350" r:id="rId79"/>
    <p:sldId id="351" r:id="rId80"/>
    <p:sldId id="352" r:id="rId81"/>
    <p:sldId id="353" r:id="rId82"/>
    <p:sldId id="354" r:id="rId83"/>
    <p:sldId id="355" r:id="rId84"/>
    <p:sldId id="356" r:id="rId85"/>
    <p:sldId id="357" r:id="rId86"/>
    <p:sldId id="358" r:id="rId87"/>
    <p:sldId id="359" r:id="rId88"/>
    <p:sldId id="360" r:id="rId89"/>
    <p:sldId id="361" r:id="rId90"/>
    <p:sldId id="362" r:id="rId91"/>
    <p:sldId id="363" r:id="rId92"/>
    <p:sldId id="364" r:id="rId93"/>
    <p:sldId id="365" r:id="rId94"/>
    <p:sldId id="366" r:id="rId95"/>
    <p:sldId id="367" r:id="rId96"/>
    <p:sldId id="368" r:id="rId9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9958" autoAdjust="0"/>
    <p:restoredTop sz="94660"/>
  </p:normalViewPr>
  <p:slideViewPr>
    <p:cSldViewPr snapToGrid="0">
      <p:cViewPr varScale="1">
        <p:scale>
          <a:sx n="88" d="100"/>
          <a:sy n="88" d="100"/>
        </p:scale>
        <p:origin x="-240" y="-77"/>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l-GR"/>
          </a:p>
        </p:txBody>
      </p:sp>
      <p:sp>
        <p:nvSpPr>
          <p:cNvPr id="4" name="Θέση ημερομηνίας 3"/>
          <p:cNvSpPr>
            <a:spLocks noGrp="1"/>
          </p:cNvSpPr>
          <p:nvPr>
            <p:ph type="dt" sz="half" idx="10"/>
          </p:nvPr>
        </p:nvSpPr>
        <p:spPr/>
        <p:txBody>
          <a:bodyPr/>
          <a:lstStyle/>
          <a:p>
            <a:fld id="{6AEAE418-3A73-4E53-BE25-6F2CDC932172}" type="datetimeFigureOut">
              <a:rPr lang="el-GR" smtClean="0"/>
              <a:pPr/>
              <a:t>1/10/2020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AD681D4-5D91-4405-A2F7-2E3CFBC1F682}" type="slidenum">
              <a:rPr lang="el-GR" smtClean="0"/>
              <a:pPr/>
              <a:t>‹#›</a:t>
            </a:fld>
            <a:endParaRPr lang="el-GR"/>
          </a:p>
        </p:txBody>
      </p:sp>
    </p:spTree>
    <p:extLst>
      <p:ext uri="{BB962C8B-B14F-4D97-AF65-F5344CB8AC3E}">
        <p14:creationId xmlns:p14="http://schemas.microsoft.com/office/powerpoint/2010/main" xmlns="" val="1825160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AEAE418-3A73-4E53-BE25-6F2CDC932172}" type="datetimeFigureOut">
              <a:rPr lang="el-GR" smtClean="0"/>
              <a:pPr/>
              <a:t>1/10/2020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AD681D4-5D91-4405-A2F7-2E3CFBC1F682}" type="slidenum">
              <a:rPr lang="el-GR" smtClean="0"/>
              <a:pPr/>
              <a:t>‹#›</a:t>
            </a:fld>
            <a:endParaRPr lang="el-GR"/>
          </a:p>
        </p:txBody>
      </p:sp>
    </p:spTree>
    <p:extLst>
      <p:ext uri="{BB962C8B-B14F-4D97-AF65-F5344CB8AC3E}">
        <p14:creationId xmlns:p14="http://schemas.microsoft.com/office/powerpoint/2010/main" xmlns="" val="1787563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AEAE418-3A73-4E53-BE25-6F2CDC932172}" type="datetimeFigureOut">
              <a:rPr lang="el-GR" smtClean="0"/>
              <a:pPr/>
              <a:t>1/10/2020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AD681D4-5D91-4405-A2F7-2E3CFBC1F682}" type="slidenum">
              <a:rPr lang="el-GR" smtClean="0"/>
              <a:pPr/>
              <a:t>‹#›</a:t>
            </a:fld>
            <a:endParaRPr lang="el-GR"/>
          </a:p>
        </p:txBody>
      </p:sp>
    </p:spTree>
    <p:extLst>
      <p:ext uri="{BB962C8B-B14F-4D97-AF65-F5344CB8AC3E}">
        <p14:creationId xmlns:p14="http://schemas.microsoft.com/office/powerpoint/2010/main" xmlns="" val="3157977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609600" y="1600201"/>
            <a:ext cx="10972800" cy="4525963"/>
          </a:xfrm>
        </p:spPr>
        <p:txBody>
          <a:bodyPr/>
          <a:lstStyle/>
          <a:p>
            <a:pPr lvl="0"/>
            <a:endParaRPr lang="el-G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804C4-3AFB-4650-8759-BFBC6763BC6F}" type="slidenum">
              <a:rPr lang="en-US" altLang="el-GR"/>
              <a:pPr>
                <a:defRPr/>
              </a:pPr>
              <a:t>‹#›</a:t>
            </a:fld>
            <a:endParaRPr lang="en-US" altLang="el-GR"/>
          </a:p>
        </p:txBody>
      </p:sp>
    </p:spTree>
    <p:extLst>
      <p:ext uri="{BB962C8B-B14F-4D97-AF65-F5344CB8AC3E}">
        <p14:creationId xmlns:p14="http://schemas.microsoft.com/office/powerpoint/2010/main" xmlns="" val="3570858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05CF7A6-AD2C-4C27-99FB-27DB66C3E2A2}" type="slidenum">
              <a:rPr lang="en-US" altLang="el-GR"/>
              <a:pPr>
                <a:defRPr/>
              </a:pPr>
              <a:t>‹#›</a:t>
            </a:fld>
            <a:endParaRPr lang="en-US" altLang="el-GR"/>
          </a:p>
        </p:txBody>
      </p:sp>
    </p:spTree>
    <p:extLst>
      <p:ext uri="{BB962C8B-B14F-4D97-AF65-F5344CB8AC3E}">
        <p14:creationId xmlns:p14="http://schemas.microsoft.com/office/powerpoint/2010/main" xmlns="" val="2030188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5484F8B-BA35-40FD-AD8C-E9ED46BAC144}" type="slidenum">
              <a:rPr lang="en-US" altLang="el-GR"/>
              <a:pPr>
                <a:defRPr/>
              </a:pPr>
              <a:t>‹#›</a:t>
            </a:fld>
            <a:endParaRPr lang="en-US" altLang="el-GR"/>
          </a:p>
        </p:txBody>
      </p:sp>
    </p:spTree>
    <p:extLst>
      <p:ext uri="{BB962C8B-B14F-4D97-AF65-F5344CB8AC3E}">
        <p14:creationId xmlns:p14="http://schemas.microsoft.com/office/powerpoint/2010/main" xmlns="" val="2649204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AEAE418-3A73-4E53-BE25-6F2CDC932172}" type="datetimeFigureOut">
              <a:rPr lang="el-GR" smtClean="0"/>
              <a:pPr/>
              <a:t>1/10/2020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AD681D4-5D91-4405-A2F7-2E3CFBC1F682}" type="slidenum">
              <a:rPr lang="el-GR" smtClean="0"/>
              <a:pPr/>
              <a:t>‹#›</a:t>
            </a:fld>
            <a:endParaRPr lang="el-GR"/>
          </a:p>
        </p:txBody>
      </p:sp>
    </p:spTree>
    <p:extLst>
      <p:ext uri="{BB962C8B-B14F-4D97-AF65-F5344CB8AC3E}">
        <p14:creationId xmlns:p14="http://schemas.microsoft.com/office/powerpoint/2010/main" xmlns="" val="2136704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Θέση ημερομηνίας 3"/>
          <p:cNvSpPr>
            <a:spLocks noGrp="1"/>
          </p:cNvSpPr>
          <p:nvPr>
            <p:ph type="dt" sz="half" idx="10"/>
          </p:nvPr>
        </p:nvSpPr>
        <p:spPr/>
        <p:txBody>
          <a:bodyPr/>
          <a:lstStyle/>
          <a:p>
            <a:fld id="{6AEAE418-3A73-4E53-BE25-6F2CDC932172}" type="datetimeFigureOut">
              <a:rPr lang="el-GR" smtClean="0"/>
              <a:pPr/>
              <a:t>1/10/2020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AD681D4-5D91-4405-A2F7-2E3CFBC1F682}" type="slidenum">
              <a:rPr lang="el-GR" smtClean="0"/>
              <a:pPr/>
              <a:t>‹#›</a:t>
            </a:fld>
            <a:endParaRPr lang="el-GR"/>
          </a:p>
        </p:txBody>
      </p:sp>
    </p:spTree>
    <p:extLst>
      <p:ext uri="{BB962C8B-B14F-4D97-AF65-F5344CB8AC3E}">
        <p14:creationId xmlns:p14="http://schemas.microsoft.com/office/powerpoint/2010/main" xmlns="" val="3185680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AEAE418-3A73-4E53-BE25-6F2CDC932172}" type="datetimeFigureOut">
              <a:rPr lang="el-GR" smtClean="0"/>
              <a:pPr/>
              <a:t>1/10/2020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AD681D4-5D91-4405-A2F7-2E3CFBC1F682}" type="slidenum">
              <a:rPr lang="el-GR" smtClean="0"/>
              <a:pPr/>
              <a:t>‹#›</a:t>
            </a:fld>
            <a:endParaRPr lang="el-GR"/>
          </a:p>
        </p:txBody>
      </p:sp>
    </p:spTree>
    <p:extLst>
      <p:ext uri="{BB962C8B-B14F-4D97-AF65-F5344CB8AC3E}">
        <p14:creationId xmlns:p14="http://schemas.microsoft.com/office/powerpoint/2010/main" xmlns="" val="2426980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AEAE418-3A73-4E53-BE25-6F2CDC932172}" type="datetimeFigureOut">
              <a:rPr lang="el-GR" smtClean="0"/>
              <a:pPr/>
              <a:t>1/10/2020</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FAD681D4-5D91-4405-A2F7-2E3CFBC1F682}" type="slidenum">
              <a:rPr lang="el-GR" smtClean="0"/>
              <a:pPr/>
              <a:t>‹#›</a:t>
            </a:fld>
            <a:endParaRPr lang="el-GR"/>
          </a:p>
        </p:txBody>
      </p:sp>
    </p:spTree>
    <p:extLst>
      <p:ext uri="{BB962C8B-B14F-4D97-AF65-F5344CB8AC3E}">
        <p14:creationId xmlns:p14="http://schemas.microsoft.com/office/powerpoint/2010/main" xmlns="" val="3298116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AEAE418-3A73-4E53-BE25-6F2CDC932172}" type="datetimeFigureOut">
              <a:rPr lang="el-GR" smtClean="0"/>
              <a:pPr/>
              <a:t>1/10/2020</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FAD681D4-5D91-4405-A2F7-2E3CFBC1F682}" type="slidenum">
              <a:rPr lang="el-GR" smtClean="0"/>
              <a:pPr/>
              <a:t>‹#›</a:t>
            </a:fld>
            <a:endParaRPr lang="el-GR"/>
          </a:p>
        </p:txBody>
      </p:sp>
    </p:spTree>
    <p:extLst>
      <p:ext uri="{BB962C8B-B14F-4D97-AF65-F5344CB8AC3E}">
        <p14:creationId xmlns:p14="http://schemas.microsoft.com/office/powerpoint/2010/main" xmlns="" val="3502527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AEAE418-3A73-4E53-BE25-6F2CDC932172}" type="datetimeFigureOut">
              <a:rPr lang="el-GR" smtClean="0"/>
              <a:pPr/>
              <a:t>1/10/2020</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FAD681D4-5D91-4405-A2F7-2E3CFBC1F682}" type="slidenum">
              <a:rPr lang="el-GR" smtClean="0"/>
              <a:pPr/>
              <a:t>‹#›</a:t>
            </a:fld>
            <a:endParaRPr lang="el-GR"/>
          </a:p>
        </p:txBody>
      </p:sp>
    </p:spTree>
    <p:extLst>
      <p:ext uri="{BB962C8B-B14F-4D97-AF65-F5344CB8AC3E}">
        <p14:creationId xmlns:p14="http://schemas.microsoft.com/office/powerpoint/2010/main" xmlns="" val="3464328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6AEAE418-3A73-4E53-BE25-6F2CDC932172}" type="datetimeFigureOut">
              <a:rPr lang="el-GR" smtClean="0"/>
              <a:pPr/>
              <a:t>1/10/2020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AD681D4-5D91-4405-A2F7-2E3CFBC1F682}" type="slidenum">
              <a:rPr lang="el-GR" smtClean="0"/>
              <a:pPr/>
              <a:t>‹#›</a:t>
            </a:fld>
            <a:endParaRPr lang="el-GR"/>
          </a:p>
        </p:txBody>
      </p:sp>
    </p:spTree>
    <p:extLst>
      <p:ext uri="{BB962C8B-B14F-4D97-AF65-F5344CB8AC3E}">
        <p14:creationId xmlns:p14="http://schemas.microsoft.com/office/powerpoint/2010/main" xmlns="" val="3632953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6AEAE418-3A73-4E53-BE25-6F2CDC932172}" type="datetimeFigureOut">
              <a:rPr lang="el-GR" smtClean="0"/>
              <a:pPr/>
              <a:t>1/10/2020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AD681D4-5D91-4405-A2F7-2E3CFBC1F682}" type="slidenum">
              <a:rPr lang="el-GR" smtClean="0"/>
              <a:pPr/>
              <a:t>‹#›</a:t>
            </a:fld>
            <a:endParaRPr lang="el-GR"/>
          </a:p>
        </p:txBody>
      </p:sp>
    </p:spTree>
    <p:extLst>
      <p:ext uri="{BB962C8B-B14F-4D97-AF65-F5344CB8AC3E}">
        <p14:creationId xmlns:p14="http://schemas.microsoft.com/office/powerpoint/2010/main" xmlns="" val="303683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AE418-3A73-4E53-BE25-6F2CDC932172}" type="datetimeFigureOut">
              <a:rPr lang="el-GR" smtClean="0"/>
              <a:pPr/>
              <a:t>1/10/2020</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681D4-5D91-4405-A2F7-2E3CFBC1F682}" type="slidenum">
              <a:rPr lang="el-GR" smtClean="0"/>
              <a:pPr/>
              <a:t>‹#›</a:t>
            </a:fld>
            <a:endParaRPr lang="el-GR"/>
          </a:p>
        </p:txBody>
      </p:sp>
    </p:spTree>
    <p:extLst>
      <p:ext uri="{BB962C8B-B14F-4D97-AF65-F5344CB8AC3E}">
        <p14:creationId xmlns:p14="http://schemas.microsoft.com/office/powerpoint/2010/main" xmlns="" val="2812460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4.xml"/><Relationship Id="rId4" Type="http://schemas.openxmlformats.org/officeDocument/2006/relationships/image" Target="../media/image59.jpeg"/></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7715" y="1214423"/>
            <a:ext cx="10363200" cy="1470025"/>
          </a:xfrm>
        </p:spPr>
        <p:txBody>
          <a:bodyPr/>
          <a:lstStyle/>
          <a:p>
            <a:r>
              <a:rPr lang="el-GR" dirty="0" smtClean="0">
                <a:solidFill>
                  <a:srgbClr val="FF0000"/>
                </a:solidFill>
              </a:rPr>
              <a:t>ΖΩΟΤΕΧΝΙΑ</a:t>
            </a:r>
            <a:r>
              <a:rPr lang="el-GR" dirty="0" smtClean="0"/>
              <a:t/>
            </a:r>
            <a:br>
              <a:rPr lang="el-GR" dirty="0" smtClean="0"/>
            </a:br>
            <a:r>
              <a:rPr lang="el-GR" sz="3200" dirty="0" smtClean="0"/>
              <a:t>κωδικός μαθήματος</a:t>
            </a:r>
            <a:r>
              <a:rPr lang="en-US" sz="3200" dirty="0" smtClean="0"/>
              <a:t>:</a:t>
            </a:r>
            <a:r>
              <a:rPr lang="el-GR" sz="3200" dirty="0" smtClean="0"/>
              <a:t> 125</a:t>
            </a:r>
            <a:endParaRPr lang="en-US" sz="3200" dirty="0"/>
          </a:p>
        </p:txBody>
      </p:sp>
      <p:sp>
        <p:nvSpPr>
          <p:cNvPr id="3" name="Subtitle 2"/>
          <p:cNvSpPr>
            <a:spLocks noGrp="1"/>
          </p:cNvSpPr>
          <p:nvPr>
            <p:ph type="subTitle" idx="1"/>
          </p:nvPr>
        </p:nvSpPr>
        <p:spPr>
          <a:xfrm>
            <a:off x="2095472" y="3286124"/>
            <a:ext cx="8534400" cy="2255520"/>
          </a:xfrm>
        </p:spPr>
        <p:txBody>
          <a:bodyPr/>
          <a:lstStyle/>
          <a:p>
            <a:r>
              <a:rPr lang="el-GR" dirty="0" smtClean="0"/>
              <a:t>Διδάσκουσα</a:t>
            </a:r>
            <a:r>
              <a:rPr lang="en-US" dirty="0" smtClean="0"/>
              <a:t>:</a:t>
            </a:r>
            <a:endParaRPr lang="el-GR" dirty="0" smtClean="0"/>
          </a:p>
          <a:p>
            <a:r>
              <a:rPr lang="el-GR" dirty="0" err="1" smtClean="0"/>
              <a:t>Χαρισμιάδου</a:t>
            </a:r>
            <a:r>
              <a:rPr lang="el-GR" dirty="0" smtClean="0"/>
              <a:t> Μαρία</a:t>
            </a:r>
          </a:p>
          <a:p>
            <a:r>
              <a:rPr lang="el-GR" sz="2400" dirty="0" smtClean="0"/>
              <a:t>Επίκουρος Καθηγήτρια Εργαστηρίου Γενικής και Ειδικής Ζωοτεχνίας</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ChangeArrowheads="1"/>
          </p:cNvSpPr>
          <p:nvPr>
            <p:ph type="title"/>
          </p:nvPr>
        </p:nvSpPr>
        <p:spPr>
          <a:xfrm>
            <a:off x="1981200" y="406400"/>
            <a:ext cx="8229600" cy="717550"/>
          </a:xfrm>
        </p:spPr>
        <p:txBody>
          <a:bodyPr/>
          <a:lstStyle/>
          <a:p>
            <a:pPr eaLnBrk="1" hangingPunct="1"/>
            <a:r>
              <a:rPr lang="el-GR" altLang="el-GR" sz="2400"/>
              <a:t>Μικροσκοπική υφή του όρχεως</a:t>
            </a:r>
            <a:endParaRPr lang="en-US" altLang="el-GR" sz="2400"/>
          </a:p>
        </p:txBody>
      </p:sp>
      <p:pic>
        <p:nvPicPr>
          <p:cNvPr id="79875" name="Picture 4" descr="εικόνα 7_8"/>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3143250" y="1412875"/>
            <a:ext cx="5761038" cy="4591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424010636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993901" y="403225"/>
            <a:ext cx="8075613" cy="571500"/>
          </a:xfrm>
        </p:spPr>
        <p:txBody>
          <a:bodyPr>
            <a:normAutofit fontScale="90000"/>
          </a:bodyPr>
          <a:lstStyle/>
          <a:p>
            <a:pPr eaLnBrk="1" hangingPunct="1"/>
            <a:r>
              <a:rPr lang="el-GR" altLang="el-GR" sz="4000"/>
              <a:t/>
            </a:r>
            <a:br>
              <a:rPr lang="el-GR" altLang="el-GR" sz="4000"/>
            </a:br>
            <a:r>
              <a:rPr lang="el-GR" altLang="el-GR" sz="4000" i="1" u="sng"/>
              <a:t>Βοηθητικοί γεννητικοί αδένες του ♂</a:t>
            </a:r>
            <a:r>
              <a:rPr lang="el-GR" altLang="el-GR" sz="4000"/>
              <a:t/>
            </a:r>
            <a:br>
              <a:rPr lang="el-GR" altLang="el-GR" sz="4000"/>
            </a:br>
            <a:endParaRPr lang="en-US" altLang="el-GR" sz="4000"/>
          </a:p>
        </p:txBody>
      </p:sp>
      <p:sp>
        <p:nvSpPr>
          <p:cNvPr id="81923" name="Rectangle 3"/>
          <p:cNvSpPr>
            <a:spLocks noGrp="1" noChangeArrowheads="1"/>
          </p:cNvSpPr>
          <p:nvPr>
            <p:ph type="body" idx="1"/>
          </p:nvPr>
        </p:nvSpPr>
        <p:spPr>
          <a:xfrm>
            <a:off x="1981200" y="1268414"/>
            <a:ext cx="8229600" cy="5113337"/>
          </a:xfrm>
        </p:spPr>
        <p:txBody>
          <a:bodyPr/>
          <a:lstStyle/>
          <a:p>
            <a:pPr eaLnBrk="1" hangingPunct="1">
              <a:lnSpc>
                <a:spcPct val="90000"/>
              </a:lnSpc>
              <a:buFontTx/>
              <a:buNone/>
            </a:pPr>
            <a:r>
              <a:rPr lang="el-GR" altLang="el-GR" dirty="0" smtClean="0"/>
              <a:t>1) Κυστοειδής αδένας : εκκρίνει φρουκτόζη , κιτρικό οξύ και </a:t>
            </a:r>
            <a:r>
              <a:rPr lang="el-GR" altLang="el-GR" dirty="0" err="1" smtClean="0"/>
              <a:t>προσταγλανδίνες</a:t>
            </a:r>
            <a:r>
              <a:rPr lang="el-GR" altLang="el-GR" dirty="0" smtClean="0"/>
              <a:t>. Η αφαίρεσή του δεν επηρεάζει τη γονιμότητα.</a:t>
            </a:r>
          </a:p>
          <a:p>
            <a:pPr eaLnBrk="1" hangingPunct="1">
              <a:lnSpc>
                <a:spcPct val="90000"/>
              </a:lnSpc>
              <a:buFontTx/>
              <a:buNone/>
            </a:pPr>
            <a:r>
              <a:rPr lang="el-GR" altLang="el-GR" dirty="0" smtClean="0"/>
              <a:t>2) Προστάτης αδένας : στον κριό απαντά μόνο η τελευταία μοίρα.</a:t>
            </a:r>
          </a:p>
          <a:p>
            <a:pPr eaLnBrk="1" hangingPunct="1">
              <a:lnSpc>
                <a:spcPct val="90000"/>
              </a:lnSpc>
              <a:buFontTx/>
              <a:buNone/>
            </a:pPr>
            <a:r>
              <a:rPr lang="el-GR" altLang="el-GR" dirty="0" smtClean="0"/>
              <a:t>3) </a:t>
            </a:r>
            <a:r>
              <a:rPr lang="el-GR" altLang="el-GR" dirty="0" err="1" smtClean="0"/>
              <a:t>Βολβουρηθραίος</a:t>
            </a:r>
            <a:r>
              <a:rPr lang="el-GR" altLang="el-GR" dirty="0" smtClean="0"/>
              <a:t> αδένας ή αδένας του </a:t>
            </a:r>
            <a:r>
              <a:rPr lang="en-US" altLang="el-GR" dirty="0" smtClean="0"/>
              <a:t>Cowper</a:t>
            </a:r>
            <a:r>
              <a:rPr lang="el-GR" altLang="el-GR" dirty="0" smtClean="0"/>
              <a:t> : στόχος του εκκρίματός του ο καθαρισμός της ουρήθρας από τα υπολείμματα των ούρων πριν από τη δίοδο του σπέρματος.</a:t>
            </a:r>
            <a:endParaRPr lang="en-US" altLang="el-GR" dirty="0" smtClean="0"/>
          </a:p>
        </p:txBody>
      </p:sp>
    </p:spTree>
    <p:extLst>
      <p:ext uri="{BB962C8B-B14F-4D97-AF65-F5344CB8AC3E}">
        <p14:creationId xmlns:p14="http://schemas.microsoft.com/office/powerpoint/2010/main" xmlns="" val="98005131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524000" y="1"/>
            <a:ext cx="9144000" cy="836613"/>
          </a:xfrm>
        </p:spPr>
        <p:txBody>
          <a:bodyPr/>
          <a:lstStyle/>
          <a:p>
            <a:pPr eaLnBrk="1" hangingPunct="1"/>
            <a:r>
              <a:rPr lang="el-GR" altLang="el-GR" sz="2400" b="1"/>
              <a:t>ΑΝΑΠΑΡΑΓΩΓΙΚΑ ΟΡΓΑΝΑ ΤΟΥ ΘΗΛΕΩΣ ΚΑΙ ΟΙ ΚΥΡΙΕΣ ΛΕΙΤΟΥΡΓΙΕΣ ΤΟΥΣ</a:t>
            </a:r>
            <a:endParaRPr lang="en-GB" altLang="el-GR" sz="2400" b="1"/>
          </a:p>
        </p:txBody>
      </p:sp>
      <p:graphicFrame>
        <p:nvGraphicFramePr>
          <p:cNvPr id="179203" name="Group 3"/>
          <p:cNvGraphicFramePr>
            <a:graphicFrameLocks noGrp="1"/>
          </p:cNvGraphicFramePr>
          <p:nvPr>
            <p:ph type="tbl" idx="1"/>
          </p:nvPr>
        </p:nvGraphicFramePr>
        <p:xfrm>
          <a:off x="1524001" y="1196975"/>
          <a:ext cx="9109075" cy="5037180"/>
        </p:xfrm>
        <a:graphic>
          <a:graphicData uri="http://schemas.openxmlformats.org/drawingml/2006/table">
            <a:tbl>
              <a:tblPr/>
              <a:tblGrid>
                <a:gridCol w="1547813">
                  <a:extLst>
                    <a:ext uri="{9D8B030D-6E8A-4147-A177-3AD203B41FA5}">
                      <a16:colId xmlns:a16="http://schemas.microsoft.com/office/drawing/2014/main" xmlns="" val="20000"/>
                    </a:ext>
                  </a:extLst>
                </a:gridCol>
                <a:gridCol w="7561262">
                  <a:extLst>
                    <a:ext uri="{9D8B030D-6E8A-4147-A177-3AD203B41FA5}">
                      <a16:colId xmlns:a16="http://schemas.microsoft.com/office/drawing/2014/main" xmlns="" val="20001"/>
                    </a:ext>
                  </a:extLst>
                </a:gridCol>
              </a:tblGrid>
              <a:tr h="10759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ΩΟΘΗΚΗ</a:t>
                      </a:r>
                      <a:endParaRPr kumimoji="0" lang="en-GB" sz="1900" b="1" i="0" u="none" strike="noStrike" cap="none" normalizeH="0" baseline="0" smtClean="0">
                        <a:ln>
                          <a:noFill/>
                        </a:ln>
                        <a:solidFill>
                          <a:schemeClr val="tx1"/>
                        </a:solidFill>
                        <a:effectLst/>
                        <a:latin typeface="Arial" pitchFamily="34"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Παραγωγή ωαρίων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Παραγωγή οιστρογόνων (Γρααφιανό ωοθυλάκιο)</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Παραγωγή προγεστεροειδών (Ωχρό σωμάτιο)</a:t>
                      </a:r>
                      <a:endParaRPr kumimoji="0" lang="en-GB" sz="1900" b="1"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7284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ΣΑΛΠΙΓΓΑ (ΩΑΓΩΓΟΣ)</a:t>
                      </a:r>
                      <a:endParaRPr kumimoji="0" lang="en-GB" sz="1900" b="1" i="0" u="none" strike="noStrike" cap="none" normalizeH="0" baseline="0" smtClean="0">
                        <a:ln>
                          <a:noFill/>
                        </a:ln>
                        <a:solidFill>
                          <a:schemeClr val="tx1"/>
                        </a:solidFill>
                        <a:effectLst/>
                        <a:latin typeface="Arial" pitchFamily="34"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Μετακίνηση γαμετών (σπερματοζωάρια και ωάρια)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Θέση γονιμοποίησης</a:t>
                      </a:r>
                      <a:endParaRPr kumimoji="0" lang="en-GB" sz="1900" b="1"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33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ΜΗΤΡΑ</a:t>
                      </a:r>
                      <a:endParaRPr kumimoji="0" lang="en-GB" sz="1900" b="1" i="0" u="none" strike="noStrike" cap="none" normalizeH="0" baseline="0" smtClean="0">
                        <a:ln>
                          <a:noFill/>
                        </a:ln>
                        <a:solidFill>
                          <a:schemeClr val="tx1"/>
                        </a:solidFill>
                        <a:effectLst/>
                        <a:latin typeface="Arial" pitchFamily="34"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Παραμονή και θρέψη του εμβρύου</a:t>
                      </a:r>
                      <a:endParaRPr kumimoji="0" lang="en-GB" sz="1900" b="1"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0759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ΤΡΑΧΗΛΟΣ</a:t>
                      </a:r>
                      <a:endParaRPr kumimoji="0" lang="en-GB" sz="1900" b="1" i="0" u="none" strike="noStrike" cap="none" normalizeH="0" baseline="0" smtClean="0">
                        <a:ln>
                          <a:noFill/>
                        </a:ln>
                        <a:solidFill>
                          <a:schemeClr val="tx1"/>
                        </a:solidFill>
                        <a:effectLst/>
                        <a:latin typeface="Arial" pitchFamily="34"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Αποφυγή μικροβιακής μόλυνσης της μήτρας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Αποθήκευση σπέρματος και μετακίνηση των σπερματοζωαρίων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Θέση εναπόθεσης σπέρματος στη φυσική οχεία (χοίρος, ίππος)</a:t>
                      </a:r>
                      <a:endParaRPr kumimoji="0" lang="en-GB" sz="1900" b="1"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0759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ΚΟΛΠΟΣ</a:t>
                      </a:r>
                      <a:endParaRPr kumimoji="0" lang="en-GB" sz="1900" b="1" i="0" u="none" strike="noStrike" cap="none" normalizeH="0" baseline="0" smtClean="0">
                        <a:ln>
                          <a:noFill/>
                        </a:ln>
                        <a:solidFill>
                          <a:schemeClr val="tx1"/>
                        </a:solidFill>
                        <a:effectLst/>
                        <a:latin typeface="Arial" pitchFamily="34"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Όργανο συνουσίας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Θέση εναπόθεσης σπέρματος στη φυσική οχεία (μηρυκαστικά)</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Έξοδος νεογνού ή νεογνών</a:t>
                      </a:r>
                      <a:endParaRPr kumimoji="0" lang="en-GB" sz="1900" b="1"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476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ΑΙΔΟΙΟ</a:t>
                      </a:r>
                      <a:endParaRPr kumimoji="0" lang="en-GB" sz="1900" b="1" i="0" u="none" strike="noStrike" cap="none" normalizeH="0" baseline="0" smtClean="0">
                        <a:ln>
                          <a:noFill/>
                        </a:ln>
                        <a:solidFill>
                          <a:schemeClr val="tx1"/>
                        </a:solidFill>
                        <a:effectLst/>
                        <a:latin typeface="Arial" pitchFamily="34"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Εξωτερικό άνοιγμα της αναπαραγωγικής οδού</a:t>
                      </a:r>
                      <a:endParaRPr kumimoji="0" lang="en-GB" sz="1900" b="1"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381654091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title"/>
          </p:nvPr>
        </p:nvSpPr>
        <p:spPr>
          <a:xfrm>
            <a:off x="1981200" y="274639"/>
            <a:ext cx="8229600" cy="777875"/>
          </a:xfrm>
        </p:spPr>
        <p:txBody>
          <a:bodyPr/>
          <a:lstStyle/>
          <a:p>
            <a:pPr eaLnBrk="1" hangingPunct="1"/>
            <a:r>
              <a:rPr lang="el-GR" altLang="el-GR" sz="2400"/>
              <a:t>Γεννητικό σύστημα θηλυκού (αγελάδας)</a:t>
            </a:r>
            <a:endParaRPr lang="en-US" altLang="el-GR" sz="2400"/>
          </a:p>
        </p:txBody>
      </p:sp>
      <p:pic>
        <p:nvPicPr>
          <p:cNvPr id="84995" name="Picture 4" descr="εικόνα 7_11"/>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3359151" y="1341438"/>
            <a:ext cx="5832475" cy="47117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91135604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σάρωση000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74825" y="434975"/>
            <a:ext cx="8642350" cy="598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5026167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981201" y="274639"/>
            <a:ext cx="8507413" cy="490537"/>
          </a:xfrm>
        </p:spPr>
        <p:txBody>
          <a:bodyPr/>
          <a:lstStyle/>
          <a:p>
            <a:pPr eaLnBrk="1" hangingPunct="1"/>
            <a:r>
              <a:rPr lang="el-GR" altLang="el-GR" sz="2400"/>
              <a:t>Πως στηρίζεται το αναπαραγωγικό σύστημα του θηλυκού</a:t>
            </a:r>
            <a:endParaRPr lang="en-GB" altLang="el-GR" sz="2400"/>
          </a:p>
        </p:txBody>
      </p:sp>
      <p:sp>
        <p:nvSpPr>
          <p:cNvPr id="88067" name="Rectangle 3"/>
          <p:cNvSpPr>
            <a:spLocks noGrp="1" noChangeArrowheads="1"/>
          </p:cNvSpPr>
          <p:nvPr>
            <p:ph type="body" idx="1"/>
          </p:nvPr>
        </p:nvSpPr>
        <p:spPr>
          <a:xfrm>
            <a:off x="1524000" y="5073650"/>
            <a:ext cx="9144000" cy="1524000"/>
          </a:xfrm>
        </p:spPr>
        <p:txBody>
          <a:bodyPr/>
          <a:lstStyle/>
          <a:p>
            <a:pPr marL="0" indent="0"/>
            <a:r>
              <a:rPr lang="el-GR" altLang="el-GR" sz="2400"/>
              <a:t>Ο πλατύς σύνδεσμος αναρτά τις ωοθήκες, τις σάλπιγγες και τη μήτρα από την κάθε πλευρά του ραχιαίου τοιχώματος της λεκάνης</a:t>
            </a:r>
          </a:p>
          <a:p>
            <a:pPr marL="0" indent="0"/>
            <a:r>
              <a:rPr lang="el-GR" altLang="el-GR" sz="2400"/>
              <a:t>Κατά ένα μέρος κάθεται στο κάτω μέρος της πυέλου</a:t>
            </a:r>
            <a:endParaRPr lang="en-GB" altLang="el-GR" sz="2400"/>
          </a:p>
        </p:txBody>
      </p:sp>
      <p:pic>
        <p:nvPicPr>
          <p:cNvPr id="88068" name="Picture 4" descr="σάρωση000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00376" y="908051"/>
            <a:ext cx="5851525" cy="397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266692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title"/>
          </p:nvPr>
        </p:nvSpPr>
        <p:spPr>
          <a:xfrm>
            <a:off x="1981200" y="274639"/>
            <a:ext cx="8229600" cy="777875"/>
          </a:xfrm>
        </p:spPr>
        <p:txBody>
          <a:bodyPr/>
          <a:lstStyle/>
          <a:p>
            <a:pPr eaLnBrk="1" hangingPunct="1"/>
            <a:r>
              <a:rPr lang="el-GR" altLang="el-GR" sz="2400"/>
              <a:t>Μικροσκοπική υφή της ωοθήκης</a:t>
            </a:r>
            <a:endParaRPr lang="en-US" altLang="el-GR" sz="2400"/>
          </a:p>
        </p:txBody>
      </p:sp>
      <p:pic>
        <p:nvPicPr>
          <p:cNvPr id="89091" name="Picture 4" descr="εικόνα 7_1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2203450" y="1600201"/>
            <a:ext cx="7785100" cy="45259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14023519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524000" y="115888"/>
            <a:ext cx="7596188" cy="576262"/>
          </a:xfrm>
        </p:spPr>
        <p:txBody>
          <a:bodyPr>
            <a:normAutofit fontScale="90000"/>
          </a:bodyPr>
          <a:lstStyle/>
          <a:p>
            <a:pPr eaLnBrk="1" hangingPunct="1"/>
            <a:r>
              <a:rPr lang="el-GR" altLang="el-GR" sz="3600"/>
              <a:t>ΓΡΑΑΦΙΑΝΟ ΩΟΘΥΛΑΚΙΟ</a:t>
            </a:r>
            <a:endParaRPr lang="en-GB" altLang="el-GR" sz="3600"/>
          </a:p>
        </p:txBody>
      </p:sp>
      <p:sp>
        <p:nvSpPr>
          <p:cNvPr id="90115" name="Rectangle 3"/>
          <p:cNvSpPr>
            <a:spLocks noGrp="1" noChangeArrowheads="1"/>
          </p:cNvSpPr>
          <p:nvPr>
            <p:ph type="body" idx="1"/>
          </p:nvPr>
        </p:nvSpPr>
        <p:spPr>
          <a:xfrm>
            <a:off x="1774826" y="1989138"/>
            <a:ext cx="8640763" cy="4248150"/>
          </a:xfrm>
        </p:spPr>
        <p:txBody>
          <a:bodyPr/>
          <a:lstStyle/>
          <a:p>
            <a:pPr eaLnBrk="1" hangingPunct="1">
              <a:lnSpc>
                <a:spcPct val="120000"/>
              </a:lnSpc>
            </a:pPr>
            <a:r>
              <a:rPr lang="el-GR" altLang="el-GR" smtClean="0"/>
              <a:t>Έχει μορφή φυσαλίδας στην επιφάνεια της ωοθήκης</a:t>
            </a:r>
          </a:p>
          <a:p>
            <a:pPr eaLnBrk="1" hangingPunct="1">
              <a:lnSpc>
                <a:spcPct val="120000"/>
              </a:lnSpc>
            </a:pPr>
            <a:r>
              <a:rPr lang="el-GR" altLang="el-GR" smtClean="0"/>
              <a:t>Είναι γεμάτο από ωοθηκικό υγρό, πλούσιο σε στεροειδείς ορμόνες (κυρίως οιστρογόνα) και άλλους ορμονικούς και μη ορμονικούς παράγοντες ρύθμισης της λειτουργίας της ωοθήκης</a:t>
            </a:r>
          </a:p>
          <a:p>
            <a:pPr eaLnBrk="1" hangingPunct="1">
              <a:lnSpc>
                <a:spcPct val="120000"/>
              </a:lnSpc>
              <a:buFontTx/>
              <a:buNone/>
            </a:pPr>
            <a:endParaRPr lang="el-GR" altLang="el-GR" sz="2400" b="1"/>
          </a:p>
          <a:p>
            <a:pPr eaLnBrk="1" hangingPunct="1"/>
            <a:endParaRPr lang="el-GR" altLang="el-GR" sz="2000" b="1"/>
          </a:p>
          <a:p>
            <a:pPr eaLnBrk="1" hangingPunct="1"/>
            <a:endParaRPr lang="el-GR" altLang="el-GR" sz="2000" b="1"/>
          </a:p>
          <a:p>
            <a:pPr eaLnBrk="1" hangingPunct="1"/>
            <a:endParaRPr lang="en-GB" altLang="el-GR" sz="2000" b="1"/>
          </a:p>
        </p:txBody>
      </p:sp>
    </p:spTree>
    <p:extLst>
      <p:ext uri="{BB962C8B-B14F-4D97-AF65-F5344CB8AC3E}">
        <p14:creationId xmlns:p14="http://schemas.microsoft.com/office/powerpoint/2010/main" xmlns="" val="299794287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524001" y="3716339"/>
            <a:ext cx="2555875" cy="2879725"/>
          </a:xfrm>
        </p:spPr>
        <p:txBody>
          <a:bodyPr/>
          <a:lstStyle/>
          <a:p>
            <a:pPr algn="l" eaLnBrk="1" hangingPunct="1"/>
            <a:r>
              <a:rPr lang="el-GR" altLang="el-GR" sz="1400" b="1"/>
              <a:t>1 = εξωτερική θήκη </a:t>
            </a:r>
            <a:r>
              <a:rPr lang="en-US" altLang="el-GR" sz="1400" b="1"/>
              <a:t>(</a:t>
            </a:r>
            <a:r>
              <a:rPr lang="el-GR" altLang="el-GR" sz="1400" b="1"/>
              <a:t>ινώδη κύτταρα)</a:t>
            </a:r>
            <a:br>
              <a:rPr lang="el-GR" altLang="el-GR" sz="1400" b="1"/>
            </a:br>
            <a:r>
              <a:rPr lang="el-GR" altLang="el-GR" sz="1400" b="1"/>
              <a:t>2 = εσωτερική θήκη</a:t>
            </a:r>
            <a:br>
              <a:rPr lang="el-GR" altLang="el-GR" sz="1400" b="1"/>
            </a:br>
            <a:r>
              <a:rPr lang="el-GR" altLang="el-GR" sz="1400" b="1"/>
              <a:t>3 = βασική μεμβράνη</a:t>
            </a:r>
            <a:br>
              <a:rPr lang="el-GR" altLang="el-GR" sz="1400" b="1"/>
            </a:br>
            <a:r>
              <a:rPr lang="el-GR" altLang="el-GR" sz="1400" b="1"/>
              <a:t>4 = κοκκιώδης στιβάδα,</a:t>
            </a:r>
            <a:br>
              <a:rPr lang="el-GR" altLang="el-GR" sz="1400" b="1"/>
            </a:br>
            <a:r>
              <a:rPr lang="el-GR" altLang="el-GR" sz="1400" b="1"/>
              <a:t>περιβάλλει το άντρο</a:t>
            </a:r>
            <a:br>
              <a:rPr lang="el-GR" altLang="el-GR" sz="1400" b="1"/>
            </a:br>
            <a:r>
              <a:rPr lang="el-GR" altLang="el-GR" sz="1400" b="1"/>
              <a:t>5 = άντρο</a:t>
            </a:r>
            <a:br>
              <a:rPr lang="el-GR" altLang="el-GR" sz="1400" b="1"/>
            </a:br>
            <a:r>
              <a:rPr lang="el-GR" altLang="el-GR" sz="1400" b="1"/>
              <a:t>6 = ωοφόρος δίσκος(αναστόμωση κοκκιωδών κυττάρων)</a:t>
            </a:r>
            <a:br>
              <a:rPr lang="el-GR" altLang="el-GR" sz="1400" b="1"/>
            </a:br>
            <a:r>
              <a:rPr lang="el-GR" altLang="el-GR" sz="1400" b="1"/>
              <a:t>7 = διαφανής ζώνη </a:t>
            </a:r>
            <a:br>
              <a:rPr lang="el-GR" altLang="el-GR" sz="1400" b="1"/>
            </a:br>
            <a:r>
              <a:rPr lang="el-GR" altLang="el-GR" sz="1400" b="1"/>
              <a:t>8 = ωοκύτταρο</a:t>
            </a:r>
            <a:r>
              <a:rPr lang="en-GB" altLang="el-GR" sz="4000"/>
              <a:t> </a:t>
            </a:r>
          </a:p>
        </p:txBody>
      </p:sp>
      <p:pic>
        <p:nvPicPr>
          <p:cNvPr id="91139" name="Picture 3" descr="trace_m13"/>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a:xfrm>
            <a:off x="3994150" y="1"/>
            <a:ext cx="6673850" cy="58404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1140" name="Rectangle 4"/>
          <p:cNvSpPr>
            <a:spLocks noChangeArrowheads="1"/>
          </p:cNvSpPr>
          <p:nvPr/>
        </p:nvSpPr>
        <p:spPr bwMode="auto">
          <a:xfrm>
            <a:off x="1703389" y="260350"/>
            <a:ext cx="1584325"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000" b="1">
                <a:solidFill>
                  <a:schemeClr val="tx2"/>
                </a:solidFill>
              </a:rPr>
              <a:t>Ώριμο ωοθυλάκιο</a:t>
            </a:r>
            <a:r>
              <a:rPr lang="el-GR" altLang="el-GR" sz="1600">
                <a:solidFill>
                  <a:schemeClr val="tx2"/>
                </a:solidFill>
              </a:rPr>
              <a:t> </a:t>
            </a:r>
            <a:endParaRPr lang="en-GB" altLang="el-GR" sz="4000">
              <a:solidFill>
                <a:schemeClr val="tx2"/>
              </a:solidFill>
            </a:endParaRPr>
          </a:p>
        </p:txBody>
      </p:sp>
    </p:spTree>
    <p:extLst>
      <p:ext uri="{BB962C8B-B14F-4D97-AF65-F5344CB8AC3E}">
        <p14:creationId xmlns:p14="http://schemas.microsoft.com/office/powerpoint/2010/main" xmlns="" val="382851098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σάρωση000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63751" y="1628776"/>
            <a:ext cx="7635875"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Text Box 3"/>
          <p:cNvSpPr txBox="1">
            <a:spLocks noChangeArrowheads="1"/>
          </p:cNvSpPr>
          <p:nvPr/>
        </p:nvSpPr>
        <p:spPr bwMode="auto">
          <a:xfrm>
            <a:off x="1631950" y="188913"/>
            <a:ext cx="9036050" cy="1314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1600"/>
              <a:t>Η συμβολή ληκύθου – ισθμού είναι δύσκολο να εντοπιστεί ανατομικά…</a:t>
            </a:r>
          </a:p>
          <a:p>
            <a:pPr eaLnBrk="1" hangingPunct="1">
              <a:spcBef>
                <a:spcPct val="50000"/>
              </a:spcBef>
              <a:buFontTx/>
              <a:buNone/>
            </a:pPr>
            <a:r>
              <a:rPr lang="el-GR" altLang="el-GR" sz="1600"/>
              <a:t>Η γονιμοποίηση πραγματοποιείται στη συμβολή αυτή…</a:t>
            </a:r>
          </a:p>
          <a:p>
            <a:pPr eaLnBrk="1" hangingPunct="1">
              <a:spcBef>
                <a:spcPct val="50000"/>
              </a:spcBef>
              <a:buFontTx/>
              <a:buNone/>
            </a:pPr>
            <a:r>
              <a:rPr lang="el-GR" altLang="el-GR" sz="1600"/>
              <a:t>Η δραστηριότητα της σάλπιγγας διεγείρεται από τα οιστρογόνα και παρεμποδίζεται από τα προγεσταγόνα</a:t>
            </a:r>
            <a:endParaRPr lang="en-GB" altLang="el-GR" sz="1600"/>
          </a:p>
        </p:txBody>
      </p:sp>
    </p:spTree>
    <p:extLst>
      <p:ext uri="{BB962C8B-B14F-4D97-AF65-F5344CB8AC3E}">
        <p14:creationId xmlns:p14="http://schemas.microsoft.com/office/powerpoint/2010/main" xmlns="" val="241308839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981200" y="274638"/>
            <a:ext cx="8229600" cy="849312"/>
          </a:xfrm>
        </p:spPr>
        <p:txBody>
          <a:bodyPr/>
          <a:lstStyle/>
          <a:p>
            <a:pPr eaLnBrk="1" hangingPunct="1"/>
            <a:r>
              <a:rPr lang="el-GR" altLang="el-GR" b="1" dirty="0" smtClean="0">
                <a:solidFill>
                  <a:srgbClr val="FF0000"/>
                </a:solidFill>
              </a:rPr>
              <a:t>ΑΝΑΠΑΡΑΓΩΓΗ</a:t>
            </a:r>
            <a:endParaRPr lang="en-US" altLang="el-GR" b="1" dirty="0" smtClean="0">
              <a:solidFill>
                <a:srgbClr val="FF0000"/>
              </a:solidFill>
            </a:endParaRPr>
          </a:p>
        </p:txBody>
      </p:sp>
      <p:sp>
        <p:nvSpPr>
          <p:cNvPr id="70659" name="Rectangle 3"/>
          <p:cNvSpPr>
            <a:spLocks noGrp="1" noChangeArrowheads="1"/>
          </p:cNvSpPr>
          <p:nvPr>
            <p:ph type="body" idx="1"/>
          </p:nvPr>
        </p:nvSpPr>
        <p:spPr>
          <a:xfrm>
            <a:off x="1981200" y="1268413"/>
            <a:ext cx="8229600" cy="5256212"/>
          </a:xfrm>
        </p:spPr>
        <p:txBody>
          <a:bodyPr/>
          <a:lstStyle/>
          <a:p>
            <a:pPr eaLnBrk="1" hangingPunct="1">
              <a:buFontTx/>
              <a:buNone/>
            </a:pPr>
            <a:r>
              <a:rPr lang="el-GR" altLang="el-GR" b="1" i="1"/>
              <a:t>Αναπαραγωγή</a:t>
            </a:r>
            <a:r>
              <a:rPr lang="el-GR" altLang="el-GR"/>
              <a:t> : Γέννηση νέων ατόμων στα οποία οι γονείς μεταβιβάζουν τα βασικά τους γνωρίσματα και εξυπηρετεί τη διαιώνιση του είδους .</a:t>
            </a:r>
            <a:endParaRPr lang="el-GR" altLang="el-GR" i="1" u="sng"/>
          </a:p>
          <a:p>
            <a:pPr eaLnBrk="1" hangingPunct="1">
              <a:buFontTx/>
              <a:buNone/>
            </a:pPr>
            <a:r>
              <a:rPr lang="el-GR" altLang="el-GR" i="1" u="sng"/>
              <a:t>Καθορισμός και διαφοροποίηση του φύλου </a:t>
            </a:r>
            <a:endParaRPr lang="el-GR" altLang="el-GR"/>
          </a:p>
          <a:p>
            <a:pPr eaLnBrk="1" hangingPunct="1">
              <a:buFontTx/>
              <a:buNone/>
            </a:pPr>
            <a:r>
              <a:rPr lang="el-GR" altLang="el-GR"/>
              <a:t>        ↓</a:t>
            </a:r>
          </a:p>
          <a:p>
            <a:pPr eaLnBrk="1" hangingPunct="1">
              <a:buFontTx/>
              <a:buNone/>
            </a:pPr>
            <a:r>
              <a:rPr lang="el-GR" altLang="el-GR"/>
              <a:t> λαμβάνει χώρα κατά τη γονιμοποίηση από τη</a:t>
            </a:r>
            <a:r>
              <a:rPr lang="en-GB" altLang="el-GR"/>
              <a:t> </a:t>
            </a:r>
            <a:r>
              <a:rPr lang="el-GR" altLang="el-GR"/>
              <a:t>χρωματοσωματική σύσταση των γαμετών.</a:t>
            </a:r>
          </a:p>
          <a:p>
            <a:pPr eaLnBrk="1" hangingPunct="1">
              <a:buFontTx/>
              <a:buNone/>
            </a:pPr>
            <a:r>
              <a:rPr lang="el-GR" altLang="el-GR"/>
              <a:t>Θηλαστικά  → ♀  ΧΧ   ,   ♂  ΧΥ</a:t>
            </a:r>
          </a:p>
          <a:p>
            <a:pPr eaLnBrk="1" hangingPunct="1">
              <a:buFontTx/>
              <a:buNone/>
            </a:pPr>
            <a:r>
              <a:rPr lang="el-GR" altLang="el-GR"/>
              <a:t>Πτηνά        →  ♀  </a:t>
            </a:r>
            <a:r>
              <a:rPr lang="en-GB" altLang="el-GR"/>
              <a:t>Z0</a:t>
            </a:r>
            <a:r>
              <a:rPr lang="el-GR" altLang="el-GR"/>
              <a:t>  </a:t>
            </a:r>
            <a:r>
              <a:rPr lang="en-GB" altLang="el-GR"/>
              <a:t> </a:t>
            </a:r>
            <a:r>
              <a:rPr lang="el-GR" altLang="el-GR"/>
              <a:t> ,   ♂  </a:t>
            </a:r>
            <a:r>
              <a:rPr lang="en-GB" altLang="el-GR"/>
              <a:t>ZZ</a:t>
            </a:r>
            <a:endParaRPr lang="en-US" altLang="el-GR"/>
          </a:p>
        </p:txBody>
      </p:sp>
    </p:spTree>
    <p:extLst>
      <p:ext uri="{BB962C8B-B14F-4D97-AF65-F5344CB8AC3E}">
        <p14:creationId xmlns:p14="http://schemas.microsoft.com/office/powerpoint/2010/main" xmlns="" val="104961307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σάρωση000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95551" y="2205038"/>
            <a:ext cx="7129463" cy="439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7" name="Text Box 3"/>
          <p:cNvSpPr txBox="1">
            <a:spLocks noChangeArrowheads="1"/>
          </p:cNvSpPr>
          <p:nvPr/>
        </p:nvSpPr>
        <p:spPr bwMode="auto">
          <a:xfrm>
            <a:off x="1524000" y="1"/>
            <a:ext cx="9144000" cy="2170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1600"/>
              <a:t>1) Απλή </a:t>
            </a:r>
            <a:r>
              <a:rPr lang="en-US" altLang="el-GR" sz="1600">
                <a:cs typeface="Arial" panose="020B0604020202020204" pitchFamily="34" charset="0"/>
              </a:rPr>
              <a:t>:</a:t>
            </a:r>
            <a:r>
              <a:rPr lang="el-GR" altLang="el-GR" sz="1600">
                <a:cs typeface="Arial" panose="020B0604020202020204" pitchFamily="34" charset="0"/>
              </a:rPr>
              <a:t> Απιοειδές σχήμα (άνθρωπος, πίθηκοι)</a:t>
            </a:r>
          </a:p>
          <a:p>
            <a:pPr eaLnBrk="1" hangingPunct="1">
              <a:spcBef>
                <a:spcPct val="50000"/>
              </a:spcBef>
              <a:buFontTx/>
              <a:buNone/>
            </a:pPr>
            <a:r>
              <a:rPr lang="el-GR" altLang="el-GR" sz="1600">
                <a:cs typeface="Arial" panose="020B0604020202020204" pitchFamily="34" charset="0"/>
              </a:rPr>
              <a:t>2) </a:t>
            </a:r>
            <a:r>
              <a:rPr lang="el-GR" altLang="el-GR" sz="1600"/>
              <a:t>Διπλή </a:t>
            </a:r>
            <a:r>
              <a:rPr lang="en-US" altLang="el-GR" sz="1600"/>
              <a:t>:</a:t>
            </a:r>
            <a:r>
              <a:rPr lang="el-GR" altLang="el-GR" sz="1600"/>
              <a:t> Δύο κέρατα με ξεχωριστή τραχηλική οδό (τρωκτικά)</a:t>
            </a:r>
          </a:p>
          <a:p>
            <a:pPr eaLnBrk="1" hangingPunct="1">
              <a:spcBef>
                <a:spcPct val="50000"/>
              </a:spcBef>
              <a:buFontTx/>
              <a:buNone/>
            </a:pPr>
            <a:r>
              <a:rPr lang="el-GR" altLang="el-GR" sz="1600"/>
              <a:t>3) Διμερής ή Δισχιδής </a:t>
            </a:r>
            <a:r>
              <a:rPr lang="en-US" altLang="el-GR" sz="1600">
                <a:cs typeface="Arial" panose="020B0604020202020204" pitchFamily="34" charset="0"/>
              </a:rPr>
              <a:t>:</a:t>
            </a:r>
            <a:r>
              <a:rPr lang="el-GR" altLang="el-GR" sz="1600">
                <a:cs typeface="Arial" panose="020B0604020202020204" pitchFamily="34" charset="0"/>
              </a:rPr>
              <a:t> Χωρίς καλά σχηματισμένα κέρατα. Το έμβρυο εκτείνεται και στα δύο κέρατα (ιπποειδή)</a:t>
            </a:r>
          </a:p>
          <a:p>
            <a:pPr eaLnBrk="1" hangingPunct="1">
              <a:spcBef>
                <a:spcPct val="50000"/>
              </a:spcBef>
              <a:buFontTx/>
              <a:buNone/>
            </a:pPr>
            <a:r>
              <a:rPr lang="el-GR" altLang="el-GR" sz="1600">
                <a:cs typeface="Arial" panose="020B0604020202020204" pitchFamily="34" charset="0"/>
              </a:rPr>
              <a:t>4) Δικέρατη </a:t>
            </a:r>
            <a:r>
              <a:rPr lang="en-US" altLang="el-GR" sz="1600"/>
              <a:t>:</a:t>
            </a:r>
            <a:r>
              <a:rPr lang="el-GR" altLang="el-GR" sz="1600"/>
              <a:t> Μικρό σώμα της μήτρας ακριβώς μπροστά από τον τράχηλο και μακριά κέρατα. Στα μηρυκαστικά η σύμφυση των δύο κεράτων δίνει την εντύπωση μεγαλύτερου σώματος (δίχωρη). Στη χοίρο, τα κέρατα είναι μεγαλύτερου μήκους και συστρέφονται.</a:t>
            </a:r>
            <a:endParaRPr lang="en-US" altLang="el-GR" sz="1600"/>
          </a:p>
        </p:txBody>
      </p:sp>
    </p:spTree>
    <p:extLst>
      <p:ext uri="{BB962C8B-B14F-4D97-AF65-F5344CB8AC3E}">
        <p14:creationId xmlns:p14="http://schemas.microsoft.com/office/powerpoint/2010/main" xmlns="" val="253319434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24000" y="0"/>
            <a:ext cx="3467100" cy="706438"/>
          </a:xfrm>
        </p:spPr>
        <p:txBody>
          <a:bodyPr/>
          <a:lstStyle/>
          <a:p>
            <a:pPr eaLnBrk="1" hangingPunct="1"/>
            <a:r>
              <a:rPr lang="el-GR" altLang="el-GR" sz="2400">
                <a:latin typeface="Comic Sans MS" panose="030F0702030302020204" pitchFamily="66" charset="0"/>
              </a:rPr>
              <a:t>Ο ΤΡΑΧΗΛΟΣ</a:t>
            </a:r>
            <a:endParaRPr lang="en-GB" altLang="el-GR" sz="2400">
              <a:latin typeface="Comic Sans MS" panose="030F0702030302020204" pitchFamily="66" charset="0"/>
            </a:endParaRPr>
          </a:p>
        </p:txBody>
      </p:sp>
      <p:pic>
        <p:nvPicPr>
          <p:cNvPr id="94211" name="Picture 3" descr="σάρωση000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66988" y="2565400"/>
            <a:ext cx="5878512" cy="366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2" name="Text Box 4"/>
          <p:cNvSpPr txBox="1">
            <a:spLocks noChangeArrowheads="1"/>
          </p:cNvSpPr>
          <p:nvPr/>
        </p:nvSpPr>
        <p:spPr bwMode="auto">
          <a:xfrm>
            <a:off x="1703388" y="692151"/>
            <a:ext cx="8640762" cy="1192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1800"/>
              <a:t>Αν και είναι μέρος της μήτρας διακρίνεται από αυτή…</a:t>
            </a:r>
          </a:p>
          <a:p>
            <a:pPr eaLnBrk="1" hangingPunct="1">
              <a:spcBef>
                <a:spcPct val="50000"/>
              </a:spcBef>
              <a:buFontTx/>
              <a:buNone/>
            </a:pPr>
            <a:r>
              <a:rPr lang="el-GR" altLang="el-GR" sz="1800"/>
              <a:t>Κύρια λειτουργία του η προφύλαξη της μήτρας από μικροβιακές μολύνσεις</a:t>
            </a:r>
          </a:p>
          <a:p>
            <a:pPr eaLnBrk="1" hangingPunct="1">
              <a:spcBef>
                <a:spcPct val="50000"/>
              </a:spcBef>
              <a:buFontTx/>
              <a:buNone/>
            </a:pPr>
            <a:r>
              <a:rPr lang="el-GR" altLang="el-GR" sz="1800"/>
              <a:t>Χρησιμοποιείται (χοίρος, ίππος) σαν αποθήκη σπέρματος μετά την οχεία</a:t>
            </a:r>
            <a:endParaRPr lang="en-GB" altLang="el-GR" sz="1800"/>
          </a:p>
        </p:txBody>
      </p:sp>
      <p:sp>
        <p:nvSpPr>
          <p:cNvPr id="94213" name="Text Box 5"/>
          <p:cNvSpPr txBox="1">
            <a:spLocks noChangeArrowheads="1"/>
          </p:cNvSpPr>
          <p:nvPr/>
        </p:nvSpPr>
        <p:spPr bwMode="auto">
          <a:xfrm>
            <a:off x="5951538" y="2133600"/>
            <a:ext cx="19431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1600" b="1"/>
              <a:t>Τράχηλος χοίρου</a:t>
            </a:r>
            <a:endParaRPr lang="en-GB" altLang="el-GR" sz="1600" b="1"/>
          </a:p>
        </p:txBody>
      </p:sp>
      <p:sp>
        <p:nvSpPr>
          <p:cNvPr id="94214" name="Text Box 6"/>
          <p:cNvSpPr txBox="1">
            <a:spLocks noChangeArrowheads="1"/>
          </p:cNvSpPr>
          <p:nvPr/>
        </p:nvSpPr>
        <p:spPr bwMode="auto">
          <a:xfrm>
            <a:off x="2279651" y="2133600"/>
            <a:ext cx="262731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1600" b="1"/>
              <a:t>Τράχηλος μηρυκαστικού</a:t>
            </a:r>
            <a:endParaRPr lang="en-GB" altLang="el-GR" sz="1600" b="1"/>
          </a:p>
        </p:txBody>
      </p:sp>
    </p:spTree>
    <p:extLst>
      <p:ext uri="{BB962C8B-B14F-4D97-AF65-F5344CB8AC3E}">
        <p14:creationId xmlns:p14="http://schemas.microsoft.com/office/powerpoint/2010/main" xmlns="" val="325019078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σάρωση001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55913" y="620714"/>
            <a:ext cx="6215062"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4064023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993901" y="287338"/>
            <a:ext cx="8075613" cy="519112"/>
          </a:xfrm>
        </p:spPr>
        <p:txBody>
          <a:bodyPr/>
          <a:lstStyle/>
          <a:p>
            <a:pPr eaLnBrk="1" hangingPunct="1"/>
            <a:r>
              <a:rPr lang="el-GR" altLang="el-GR" sz="2800" b="1"/>
              <a:t>Αναπαραγωγικές ορμόνες</a:t>
            </a:r>
            <a:endParaRPr lang="en-US" altLang="el-GR" sz="2800" b="1"/>
          </a:p>
        </p:txBody>
      </p:sp>
      <p:sp>
        <p:nvSpPr>
          <p:cNvPr id="96259" name="Rectangle 3"/>
          <p:cNvSpPr>
            <a:spLocks noGrp="1" noChangeArrowheads="1"/>
          </p:cNvSpPr>
          <p:nvPr>
            <p:ph type="body" idx="1"/>
          </p:nvPr>
        </p:nvSpPr>
        <p:spPr>
          <a:xfrm>
            <a:off x="1981200" y="981075"/>
            <a:ext cx="8229600" cy="5761038"/>
          </a:xfrm>
        </p:spPr>
        <p:txBody>
          <a:bodyPr/>
          <a:lstStyle/>
          <a:p>
            <a:pPr eaLnBrk="1" hangingPunct="1">
              <a:lnSpc>
                <a:spcPct val="90000"/>
              </a:lnSpc>
              <a:buFontTx/>
              <a:buNone/>
            </a:pPr>
            <a:r>
              <a:rPr lang="el-GR" altLang="el-GR" sz="2400"/>
              <a:t>☻ </a:t>
            </a:r>
            <a:r>
              <a:rPr lang="el-GR" altLang="el-GR" sz="2400" i="1"/>
              <a:t>Ορισμός</a:t>
            </a:r>
            <a:r>
              <a:rPr lang="el-GR" altLang="el-GR" sz="2400"/>
              <a:t> : οι ορμόνες που συμμετέχουν άμεσα στον έλεγχο της αναπαραγωγικής λειτουργίας .</a:t>
            </a:r>
          </a:p>
          <a:p>
            <a:pPr eaLnBrk="1" hangingPunct="1">
              <a:lnSpc>
                <a:spcPct val="90000"/>
              </a:lnSpc>
              <a:buFontTx/>
              <a:buNone/>
            </a:pPr>
            <a:r>
              <a:rPr lang="el-GR" altLang="el-GR" sz="2400"/>
              <a:t>☻ </a:t>
            </a:r>
            <a:r>
              <a:rPr lang="el-GR" altLang="el-GR" sz="2400" i="1"/>
              <a:t>Προέλευση </a:t>
            </a:r>
            <a:r>
              <a:rPr lang="el-GR" altLang="el-GR" sz="2400"/>
              <a:t>: υποθάλαμος, υπόφυση και γεννητικοί αδένες.</a:t>
            </a:r>
          </a:p>
          <a:p>
            <a:pPr eaLnBrk="1" hangingPunct="1">
              <a:lnSpc>
                <a:spcPct val="90000"/>
              </a:lnSpc>
              <a:buFontTx/>
              <a:buNone/>
            </a:pPr>
            <a:r>
              <a:rPr lang="el-GR" altLang="el-GR" sz="2400"/>
              <a:t>☻ </a:t>
            </a:r>
            <a:r>
              <a:rPr lang="el-GR" altLang="el-GR" sz="2400" i="1"/>
              <a:t>Χημική δομή</a:t>
            </a:r>
            <a:r>
              <a:rPr lang="el-GR" altLang="el-GR" sz="2400"/>
              <a:t> : στεροειδείς ορμόνες, λιπόφιλες (γοναδικές ορμόνες) και πρωτεϊνικής φύσεως ορμόνες (εκλυτικές ορμόνες του υποθαλάμου και υποφυσιακές γοναδοτροπίνες).</a:t>
            </a:r>
          </a:p>
          <a:p>
            <a:pPr eaLnBrk="1" hangingPunct="1">
              <a:lnSpc>
                <a:spcPct val="90000"/>
              </a:lnSpc>
              <a:buFontTx/>
              <a:buNone/>
            </a:pPr>
            <a:endParaRPr lang="el-GR" altLang="el-GR" sz="2400" i="1" u="sng"/>
          </a:p>
          <a:p>
            <a:pPr eaLnBrk="1" hangingPunct="1">
              <a:lnSpc>
                <a:spcPct val="90000"/>
              </a:lnSpc>
              <a:buFontTx/>
              <a:buNone/>
            </a:pPr>
            <a:r>
              <a:rPr lang="el-GR" altLang="el-GR" sz="2400" i="1" u="sng"/>
              <a:t>(Α) Γοναδικά στεροειδή</a:t>
            </a:r>
            <a:endParaRPr lang="el-GR" altLang="el-GR" sz="2400"/>
          </a:p>
          <a:p>
            <a:pPr eaLnBrk="1" hangingPunct="1">
              <a:lnSpc>
                <a:spcPct val="90000"/>
              </a:lnSpc>
              <a:buFontTx/>
              <a:buNone/>
            </a:pPr>
            <a:r>
              <a:rPr lang="el-GR" altLang="el-GR" sz="2400"/>
              <a:t>♦ </a:t>
            </a:r>
            <a:r>
              <a:rPr lang="el-GR" altLang="el-GR" sz="2400" i="1"/>
              <a:t>Βιοσύνθεση</a:t>
            </a:r>
            <a:r>
              <a:rPr lang="el-GR" altLang="el-GR" sz="2400"/>
              <a:t> : πρόδρομη ουσία → χοληστερόλη, η οποία βιοσυντίθεται στο ήπαρ.</a:t>
            </a:r>
          </a:p>
          <a:p>
            <a:pPr eaLnBrk="1" hangingPunct="1">
              <a:lnSpc>
                <a:spcPct val="90000"/>
              </a:lnSpc>
              <a:buFontTx/>
              <a:buNone/>
            </a:pPr>
            <a:r>
              <a:rPr lang="el-GR" altLang="el-GR" sz="2400"/>
              <a:t>♦ </a:t>
            </a:r>
            <a:r>
              <a:rPr lang="el-GR" altLang="el-GR" sz="2400" i="1"/>
              <a:t>Τρόπος δράσης</a:t>
            </a:r>
            <a:r>
              <a:rPr lang="el-GR" altLang="el-GR" sz="2400"/>
              <a:t> : η πρόσδεση του στεροειδούς στον υποδοχέα γίνεται στο κυτταρόπλασμα, αφού στην κυτταρική μεμβράνη έχει ενωθεί με ειδική «μεταφορική» πρωτεΐνη.</a:t>
            </a:r>
            <a:endParaRPr lang="en-US" altLang="el-GR" sz="2400"/>
          </a:p>
        </p:txBody>
      </p:sp>
    </p:spTree>
    <p:extLst>
      <p:ext uri="{BB962C8B-B14F-4D97-AF65-F5344CB8AC3E}">
        <p14:creationId xmlns:p14="http://schemas.microsoft.com/office/powerpoint/2010/main" xmlns="" val="394638383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993901" y="287338"/>
            <a:ext cx="8075613" cy="519112"/>
          </a:xfrm>
        </p:spPr>
        <p:txBody>
          <a:bodyPr>
            <a:normAutofit fontScale="90000"/>
          </a:bodyPr>
          <a:lstStyle/>
          <a:p>
            <a:pPr eaLnBrk="1" hangingPunct="1"/>
            <a:r>
              <a:rPr lang="el-GR" altLang="el-GR" sz="3200" i="1" u="sng"/>
              <a:t>(Β) Υποφυσιακές γοναδοτροπίνες</a:t>
            </a:r>
            <a:endParaRPr lang="en-US" altLang="el-GR" sz="3200" i="1" u="sng"/>
          </a:p>
        </p:txBody>
      </p:sp>
      <p:sp>
        <p:nvSpPr>
          <p:cNvPr id="106499" name="Rectangle 3"/>
          <p:cNvSpPr>
            <a:spLocks noGrp="1" noChangeArrowheads="1"/>
          </p:cNvSpPr>
          <p:nvPr>
            <p:ph type="body" idx="1"/>
          </p:nvPr>
        </p:nvSpPr>
        <p:spPr>
          <a:xfrm>
            <a:off x="1981200" y="1196976"/>
            <a:ext cx="8229600" cy="5256213"/>
          </a:xfrm>
        </p:spPr>
        <p:txBody>
          <a:bodyPr/>
          <a:lstStyle/>
          <a:p>
            <a:pPr eaLnBrk="1" hangingPunct="1">
              <a:lnSpc>
                <a:spcPct val="90000"/>
              </a:lnSpc>
              <a:buFontTx/>
              <a:buNone/>
            </a:pPr>
            <a:r>
              <a:rPr lang="en-US" altLang="el-GR"/>
              <a:t>FSH</a:t>
            </a:r>
            <a:r>
              <a:rPr lang="el-GR" altLang="el-GR"/>
              <a:t> = ωοθυλακιοτρόπος ορμόνη</a:t>
            </a:r>
            <a:endParaRPr lang="en-US" altLang="el-GR"/>
          </a:p>
          <a:p>
            <a:pPr eaLnBrk="1" hangingPunct="1">
              <a:lnSpc>
                <a:spcPct val="90000"/>
              </a:lnSpc>
              <a:buFontTx/>
              <a:buNone/>
            </a:pPr>
            <a:r>
              <a:rPr lang="en-US" altLang="el-GR"/>
              <a:t>LH</a:t>
            </a:r>
            <a:r>
              <a:rPr lang="el-GR" altLang="el-GR"/>
              <a:t>   = ωχρινοποιητική ορμόνη → γλυκοπρωτεΐνες</a:t>
            </a:r>
            <a:endParaRPr lang="en-GB" altLang="el-GR"/>
          </a:p>
          <a:p>
            <a:pPr eaLnBrk="1" hangingPunct="1">
              <a:lnSpc>
                <a:spcPct val="90000"/>
              </a:lnSpc>
              <a:buFontTx/>
              <a:buNone/>
            </a:pPr>
            <a:endParaRPr lang="el-GR" altLang="el-GR"/>
          </a:p>
          <a:p>
            <a:pPr eaLnBrk="1" hangingPunct="1">
              <a:lnSpc>
                <a:spcPct val="90000"/>
              </a:lnSpc>
            </a:pPr>
            <a:r>
              <a:rPr lang="el-GR" altLang="el-GR"/>
              <a:t>Εκκρίνονται από αδενοϋπόφυση (πρόσθιος λοβός υποφύσεως) και η έκκρισή τους ρυθμίζεται από τον υποθάλαμο μέσω της εκλυτικής ορμόνης </a:t>
            </a:r>
            <a:r>
              <a:rPr lang="en-US" altLang="el-GR"/>
              <a:t>GnRH</a:t>
            </a:r>
            <a:r>
              <a:rPr lang="el-GR" altLang="el-GR"/>
              <a:t>.</a:t>
            </a:r>
            <a:endParaRPr lang="en-US" altLang="el-GR"/>
          </a:p>
          <a:p>
            <a:pPr eaLnBrk="1" hangingPunct="1">
              <a:lnSpc>
                <a:spcPct val="90000"/>
              </a:lnSpc>
            </a:pPr>
            <a:r>
              <a:rPr lang="en-US" altLang="el-GR"/>
              <a:t>GnRH</a:t>
            </a:r>
            <a:r>
              <a:rPr lang="el-GR" altLang="el-GR"/>
              <a:t> → εκκρίνεται  κατά  ώσεις από υποθάλαμο → αντίστοιχες ώσεις της </a:t>
            </a:r>
            <a:r>
              <a:rPr lang="en-US" altLang="el-GR"/>
              <a:t>LH</a:t>
            </a:r>
            <a:r>
              <a:rPr lang="el-GR" altLang="el-GR"/>
              <a:t> → υψηλής βιολογικής σημασίας, γιατί η συνεχής έκκριση προκαλεί αδρανοποίηση του γεννητικού συστήματος.</a:t>
            </a:r>
          </a:p>
          <a:p>
            <a:pPr algn="just" eaLnBrk="1" hangingPunct="1">
              <a:lnSpc>
                <a:spcPct val="90000"/>
              </a:lnSpc>
            </a:pPr>
            <a:endParaRPr lang="en-US" altLang="el-GR"/>
          </a:p>
        </p:txBody>
      </p:sp>
    </p:spTree>
    <p:extLst>
      <p:ext uri="{BB962C8B-B14F-4D97-AF65-F5344CB8AC3E}">
        <p14:creationId xmlns:p14="http://schemas.microsoft.com/office/powerpoint/2010/main" xmlns="" val="113993015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5"/>
          <p:cNvSpPr>
            <a:spLocks noGrp="1" noChangeArrowheads="1"/>
          </p:cNvSpPr>
          <p:nvPr>
            <p:ph type="title"/>
          </p:nvPr>
        </p:nvSpPr>
        <p:spPr>
          <a:xfrm>
            <a:off x="1981200" y="274639"/>
            <a:ext cx="8229600" cy="706437"/>
          </a:xfrm>
        </p:spPr>
        <p:txBody>
          <a:bodyPr/>
          <a:lstStyle/>
          <a:p>
            <a:pPr eaLnBrk="1" hangingPunct="1"/>
            <a:r>
              <a:rPr lang="el-GR" altLang="el-GR" sz="2400"/>
              <a:t>Υποθαλαμοϋποφυσιακό σύστημα</a:t>
            </a:r>
            <a:endParaRPr lang="en-US" altLang="el-GR" sz="2400"/>
          </a:p>
        </p:txBody>
      </p:sp>
      <p:pic>
        <p:nvPicPr>
          <p:cNvPr id="107523" name="Picture 4" descr="εικόνα 7_15"/>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3624264" y="1779589"/>
            <a:ext cx="4943475" cy="4167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63718765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trace_m5_ypothalamos-ypofisi"/>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a:xfrm>
            <a:off x="5195888" y="0"/>
            <a:ext cx="5472112" cy="6858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7283" name="Text Box 3"/>
          <p:cNvSpPr txBox="1">
            <a:spLocks noChangeArrowheads="1"/>
          </p:cNvSpPr>
          <p:nvPr/>
        </p:nvSpPr>
        <p:spPr bwMode="auto">
          <a:xfrm>
            <a:off x="1703388" y="3573464"/>
            <a:ext cx="338455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1800" b="1"/>
              <a:t>Άξονας υποθάλαμου – υπόφυσης - γονάδας</a:t>
            </a:r>
            <a:r>
              <a:rPr lang="en-GB" altLang="el-GR" sz="1800" b="1"/>
              <a:t> </a:t>
            </a:r>
            <a:r>
              <a:rPr lang="el-GR" altLang="el-GR" sz="1800" b="1"/>
              <a:t> </a:t>
            </a:r>
          </a:p>
          <a:p>
            <a:pPr eaLnBrk="1" hangingPunct="1">
              <a:spcBef>
                <a:spcPct val="50000"/>
              </a:spcBef>
              <a:buFontTx/>
              <a:buNone/>
            </a:pPr>
            <a:r>
              <a:rPr lang="el-GR" altLang="el-GR" sz="1800" b="1">
                <a:solidFill>
                  <a:srgbClr val="FF0000"/>
                </a:solidFill>
              </a:rPr>
              <a:t>(ΥΥΓ)</a:t>
            </a:r>
            <a:endParaRPr lang="en-GB" altLang="el-GR" sz="1800" b="1">
              <a:solidFill>
                <a:srgbClr val="FF0000"/>
              </a:solidFill>
            </a:endParaRPr>
          </a:p>
        </p:txBody>
      </p:sp>
    </p:spTree>
    <p:extLst>
      <p:ext uri="{BB962C8B-B14F-4D97-AF65-F5344CB8AC3E}">
        <p14:creationId xmlns:p14="http://schemas.microsoft.com/office/powerpoint/2010/main" xmlns="" val="331947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919288" y="188913"/>
            <a:ext cx="8229600" cy="431800"/>
          </a:xfrm>
        </p:spPr>
        <p:txBody>
          <a:bodyPr>
            <a:normAutofit fontScale="90000"/>
          </a:bodyPr>
          <a:lstStyle/>
          <a:p>
            <a:pPr eaLnBrk="1" hangingPunct="1"/>
            <a:r>
              <a:rPr lang="el-GR" altLang="el-GR" sz="2800" u="sng"/>
              <a:t>Ρόλος των γοναδικών στεροειδών</a:t>
            </a:r>
            <a:endParaRPr lang="en-US" altLang="el-GR" sz="2800" u="sng"/>
          </a:p>
        </p:txBody>
      </p:sp>
      <p:sp>
        <p:nvSpPr>
          <p:cNvPr id="100355" name="Rectangle 3"/>
          <p:cNvSpPr>
            <a:spLocks noGrp="1" noChangeArrowheads="1"/>
          </p:cNvSpPr>
          <p:nvPr>
            <p:ph type="body" idx="1"/>
          </p:nvPr>
        </p:nvSpPr>
        <p:spPr>
          <a:xfrm>
            <a:off x="1919288" y="908050"/>
            <a:ext cx="8229600" cy="5545138"/>
          </a:xfrm>
        </p:spPr>
        <p:txBody>
          <a:bodyPr/>
          <a:lstStyle/>
          <a:p>
            <a:pPr eaLnBrk="1" hangingPunct="1">
              <a:lnSpc>
                <a:spcPct val="80000"/>
              </a:lnSpc>
              <a:buFontTx/>
              <a:buNone/>
            </a:pPr>
            <a:r>
              <a:rPr lang="el-GR" altLang="el-GR" sz="2400" i="1"/>
              <a:t>Αρχή της παλίνδρομης ρύθμισης (</a:t>
            </a:r>
            <a:r>
              <a:rPr lang="en-US" altLang="el-GR" sz="2400" i="1"/>
              <a:t>feedback</a:t>
            </a:r>
            <a:r>
              <a:rPr lang="el-GR" altLang="el-GR" sz="2400" i="1"/>
              <a:t>)</a:t>
            </a:r>
            <a:endParaRPr lang="el-GR" altLang="el-GR" sz="2400"/>
          </a:p>
          <a:p>
            <a:pPr eaLnBrk="1" hangingPunct="1">
              <a:lnSpc>
                <a:spcPct val="80000"/>
              </a:lnSpc>
              <a:buFontTx/>
              <a:buNone/>
            </a:pPr>
            <a:r>
              <a:rPr lang="el-GR" altLang="el-GR" sz="2400"/>
              <a:t>☻ Ορισμός : ιδιότητα των ορμονών του περιφερικού αδένα (όρχεις ή ωοθήκες) να ρυθμίζουν την έκκριση της υποφυσιακής ορμόνης η οποία υπήρξε υπεύθυνη για τη δική της παραγωγή, π.χ. τεστοστερόνη και </a:t>
            </a:r>
            <a:r>
              <a:rPr lang="en-US" altLang="el-GR" sz="2400"/>
              <a:t>LH</a:t>
            </a:r>
            <a:r>
              <a:rPr lang="el-GR" altLang="el-GR" sz="2400"/>
              <a:t>.</a:t>
            </a:r>
          </a:p>
          <a:p>
            <a:pPr eaLnBrk="1" hangingPunct="1">
              <a:lnSpc>
                <a:spcPct val="80000"/>
              </a:lnSpc>
              <a:buFontTx/>
              <a:buNone/>
            </a:pPr>
            <a:r>
              <a:rPr lang="el-GR" altLang="el-GR" sz="2400"/>
              <a:t>☻ Σημασία : α) εξασφάλιση ορμονικής ομοιοστασίας του οργανισμού</a:t>
            </a:r>
          </a:p>
          <a:p>
            <a:pPr eaLnBrk="1" hangingPunct="1">
              <a:lnSpc>
                <a:spcPct val="80000"/>
              </a:lnSpc>
              <a:buFontTx/>
              <a:buNone/>
            </a:pPr>
            <a:r>
              <a:rPr lang="el-GR" altLang="el-GR" sz="2400"/>
              <a:t>                β) ύπαρξη φυλετικού διμορφισμού στη μορφή έκκρισης, δηλ. η έκκριση των υποφυσιακών γοναδοτροπινών από τους όρχεις είναι σταθερή (τονική έκκριση), ενώ από τα ωοθυλάκια είναι κυκλική (περιοδική έκκριση)</a:t>
            </a:r>
          </a:p>
          <a:p>
            <a:pPr eaLnBrk="1" hangingPunct="1">
              <a:lnSpc>
                <a:spcPct val="80000"/>
              </a:lnSpc>
              <a:buFontTx/>
              <a:buNone/>
            </a:pPr>
            <a:r>
              <a:rPr lang="el-GR" altLang="el-GR" sz="2400"/>
              <a:t>               γ) αρνητική παλίνδρομη έκκριση → (α) ρύθμιση λειτουργιών όρχεων , (β) ανάπτυξη ωοθυλακίων </a:t>
            </a:r>
          </a:p>
          <a:p>
            <a:pPr eaLnBrk="1" hangingPunct="1">
              <a:lnSpc>
                <a:spcPct val="80000"/>
              </a:lnSpc>
              <a:buFontTx/>
              <a:buNone/>
            </a:pPr>
            <a:r>
              <a:rPr lang="el-GR" altLang="el-GR" sz="2400"/>
              <a:t>               δ) </a:t>
            </a:r>
            <a:r>
              <a:rPr lang="el-GR" altLang="el-GR" sz="2400" b="1" u="sng"/>
              <a:t>όμως</a:t>
            </a:r>
            <a:r>
              <a:rPr lang="el-GR" altLang="el-GR" sz="2400"/>
              <a:t> , θετική παλίνδρομη ρύθμιση των οιστρογόνων για πρόκληση ωοθυλακιορρηξίας.</a:t>
            </a:r>
            <a:endParaRPr lang="en-US" altLang="el-GR" sz="2400"/>
          </a:p>
        </p:txBody>
      </p:sp>
    </p:spTree>
    <p:extLst>
      <p:ext uri="{BB962C8B-B14F-4D97-AF65-F5344CB8AC3E}">
        <p14:creationId xmlns:p14="http://schemas.microsoft.com/office/powerpoint/2010/main" xmlns="" val="137679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993901" y="287338"/>
            <a:ext cx="8075613" cy="519112"/>
          </a:xfrm>
        </p:spPr>
        <p:txBody>
          <a:bodyPr/>
          <a:lstStyle/>
          <a:p>
            <a:pPr eaLnBrk="1" hangingPunct="1"/>
            <a:r>
              <a:rPr lang="el-GR" altLang="el-GR" sz="2800" u="sng"/>
              <a:t>Βιολογικές δράσεις τεστοστερόνης</a:t>
            </a:r>
            <a:endParaRPr lang="en-US" altLang="el-GR" sz="2800" u="sng"/>
          </a:p>
        </p:txBody>
      </p:sp>
      <p:sp>
        <p:nvSpPr>
          <p:cNvPr id="101379" name="Rectangle 3"/>
          <p:cNvSpPr>
            <a:spLocks noGrp="1" noChangeArrowheads="1"/>
          </p:cNvSpPr>
          <p:nvPr>
            <p:ph type="body" idx="1"/>
          </p:nvPr>
        </p:nvSpPr>
        <p:spPr>
          <a:xfrm>
            <a:off x="1981200" y="1412876"/>
            <a:ext cx="8229600" cy="5040313"/>
          </a:xfrm>
        </p:spPr>
        <p:txBody>
          <a:bodyPr>
            <a:normAutofit lnSpcReduction="10000"/>
          </a:bodyPr>
          <a:lstStyle/>
          <a:p>
            <a:pPr eaLnBrk="1" hangingPunct="1">
              <a:lnSpc>
                <a:spcPct val="80000"/>
              </a:lnSpc>
              <a:buFontTx/>
              <a:buNone/>
            </a:pPr>
            <a:r>
              <a:rPr lang="el-GR" altLang="el-GR" sz="2400" b="1"/>
              <a:t>α)</a:t>
            </a:r>
            <a:r>
              <a:rPr lang="el-GR" altLang="el-GR" sz="2400"/>
              <a:t> Κατά την </a:t>
            </a:r>
            <a:r>
              <a:rPr lang="el-GR" altLang="el-GR" sz="2400" b="1"/>
              <a:t>ενδομήτρια</a:t>
            </a:r>
            <a:r>
              <a:rPr lang="el-GR" altLang="el-GR" sz="2400"/>
              <a:t> ζωή, υπεύθυνη για :</a:t>
            </a:r>
          </a:p>
          <a:p>
            <a:pPr eaLnBrk="1" hangingPunct="1">
              <a:lnSpc>
                <a:spcPct val="80000"/>
              </a:lnSpc>
              <a:buFontTx/>
              <a:buNone/>
            </a:pPr>
            <a:r>
              <a:rPr lang="el-GR" altLang="el-GR" sz="2400"/>
              <a:t>  ● διαφοροποίηση και ανάπτυξη του γεννητικού συστήματος του αρσενικού</a:t>
            </a:r>
          </a:p>
          <a:p>
            <a:pPr eaLnBrk="1" hangingPunct="1">
              <a:lnSpc>
                <a:spcPct val="80000"/>
              </a:lnSpc>
              <a:buFontTx/>
              <a:buNone/>
            </a:pPr>
            <a:r>
              <a:rPr lang="el-GR" altLang="el-GR" sz="2400"/>
              <a:t>  ● κάθοδο των όρχεων εντός του όσχεου</a:t>
            </a:r>
            <a:endParaRPr lang="el-GR" altLang="el-GR" sz="2400" b="1"/>
          </a:p>
          <a:p>
            <a:pPr eaLnBrk="1" hangingPunct="1">
              <a:lnSpc>
                <a:spcPct val="80000"/>
              </a:lnSpc>
              <a:buFontTx/>
              <a:buNone/>
            </a:pPr>
            <a:r>
              <a:rPr lang="el-GR" altLang="el-GR" sz="2400" b="1"/>
              <a:t>β)</a:t>
            </a:r>
            <a:r>
              <a:rPr lang="el-GR" altLang="el-GR" sz="2400"/>
              <a:t> Κατά την </a:t>
            </a:r>
            <a:r>
              <a:rPr lang="el-GR" altLang="el-GR" sz="2400" b="1"/>
              <a:t>εξωμήτρια</a:t>
            </a:r>
            <a:r>
              <a:rPr lang="el-GR" altLang="el-GR" sz="2400"/>
              <a:t> ζωή </a:t>
            </a:r>
          </a:p>
          <a:p>
            <a:pPr eaLnBrk="1" hangingPunct="1">
              <a:lnSpc>
                <a:spcPct val="80000"/>
              </a:lnSpc>
              <a:buFontTx/>
              <a:buNone/>
            </a:pPr>
            <a:r>
              <a:rPr lang="el-GR" altLang="el-GR" sz="2400"/>
              <a:t>  ● ανάπτυξη και διατήρηση των πρωτευόντων και δευτερευόντων χαρακτηριστικών του ♂</a:t>
            </a:r>
          </a:p>
          <a:p>
            <a:pPr eaLnBrk="1" hangingPunct="1">
              <a:lnSpc>
                <a:spcPct val="80000"/>
              </a:lnSpc>
              <a:buFontTx/>
              <a:buNone/>
            </a:pPr>
            <a:r>
              <a:rPr lang="el-GR" altLang="el-GR" sz="2400"/>
              <a:t>  ● λειτουργική ετοιμότητα του βλαστικού επιθηλίου των σπερματικών σωληναρίων</a:t>
            </a:r>
          </a:p>
          <a:p>
            <a:pPr eaLnBrk="1" hangingPunct="1">
              <a:lnSpc>
                <a:spcPct val="80000"/>
              </a:lnSpc>
              <a:buFontTx/>
              <a:buNone/>
            </a:pPr>
            <a:r>
              <a:rPr lang="el-GR" altLang="el-GR" sz="2400"/>
              <a:t>  ● αρνητική παλίνδρομη επίδραση της τεστοστερόνης στην έκκριση της ωχρινοποιητικής ορμόνης (</a:t>
            </a:r>
            <a:r>
              <a:rPr lang="en-US" altLang="el-GR" sz="2400"/>
              <a:t>LH</a:t>
            </a:r>
            <a:r>
              <a:rPr lang="el-GR" altLang="el-GR" sz="2400"/>
              <a:t>)</a:t>
            </a:r>
          </a:p>
          <a:p>
            <a:pPr eaLnBrk="1" hangingPunct="1">
              <a:lnSpc>
                <a:spcPct val="80000"/>
              </a:lnSpc>
              <a:buFontTx/>
              <a:buNone/>
            </a:pPr>
            <a:r>
              <a:rPr lang="el-GR" altLang="el-GR" sz="2400"/>
              <a:t>  ● προάγει την πρωτεϊνοσύνθεση </a:t>
            </a:r>
          </a:p>
          <a:p>
            <a:pPr eaLnBrk="1" hangingPunct="1">
              <a:lnSpc>
                <a:spcPct val="80000"/>
              </a:lnSpc>
              <a:buFontTx/>
              <a:buNone/>
            </a:pPr>
            <a:r>
              <a:rPr lang="el-GR" altLang="el-GR" sz="2400"/>
              <a:t>  ● προάγει την οστεοποίηση</a:t>
            </a:r>
          </a:p>
          <a:p>
            <a:pPr eaLnBrk="1" hangingPunct="1">
              <a:lnSpc>
                <a:spcPct val="80000"/>
              </a:lnSpc>
              <a:buFontTx/>
              <a:buNone/>
            </a:pPr>
            <a:r>
              <a:rPr lang="el-GR" altLang="el-GR" sz="2400"/>
              <a:t>  ● διαμορφώνει τη γενετήσια συμπεριφορά του ♂</a:t>
            </a:r>
            <a:endParaRPr lang="en-US" altLang="el-GR" sz="2400"/>
          </a:p>
        </p:txBody>
      </p:sp>
    </p:spTree>
    <p:extLst>
      <p:ext uri="{BB962C8B-B14F-4D97-AF65-F5344CB8AC3E}">
        <p14:creationId xmlns:p14="http://schemas.microsoft.com/office/powerpoint/2010/main" xmlns="" val="307736019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gaur-male-flehmen-respons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1219" name="Text Box 3"/>
          <p:cNvSpPr txBox="1">
            <a:spLocks noChangeArrowheads="1"/>
          </p:cNvSpPr>
          <p:nvPr/>
        </p:nvSpPr>
        <p:spPr bwMode="auto">
          <a:xfrm>
            <a:off x="7248525" y="5995988"/>
            <a:ext cx="30241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sz="2400" b="1" i="1">
                <a:effectLst>
                  <a:outerShdw blurRad="38100" dist="38100" dir="2700000" algn="tl">
                    <a:srgbClr val="C0C0C0"/>
                  </a:outerShdw>
                </a:effectLst>
                <a:latin typeface="Tahoma" pitchFamily="34" charset="0"/>
              </a:rPr>
              <a:t>flehmen response</a:t>
            </a:r>
            <a:endParaRPr lang="el-GR" sz="2400" b="1" i="1">
              <a:effectLst>
                <a:outerShdw blurRad="38100" dist="38100" dir="2700000" algn="tl">
                  <a:srgbClr val="C0C0C0"/>
                </a:outerShdw>
              </a:effectLst>
              <a:latin typeface="Tahoma" pitchFamily="34" charset="0"/>
            </a:endParaRPr>
          </a:p>
        </p:txBody>
      </p:sp>
    </p:spTree>
    <p:extLst>
      <p:ext uri="{BB962C8B-B14F-4D97-AF65-F5344CB8AC3E}">
        <p14:creationId xmlns:p14="http://schemas.microsoft.com/office/powerpoint/2010/main" xmlns="" val="3349912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3648075" y="765176"/>
            <a:ext cx="5543550" cy="54721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14437050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981200" y="406400"/>
            <a:ext cx="8229600" cy="788988"/>
          </a:xfrm>
        </p:spPr>
        <p:txBody>
          <a:bodyPr/>
          <a:lstStyle/>
          <a:p>
            <a:pPr eaLnBrk="1" hangingPunct="1"/>
            <a:r>
              <a:rPr lang="el-GR" altLang="el-GR" sz="2000"/>
              <a:t>Επίδραση του ευνουχισμού και της χορήγησης τεστοστερόνης στη συγκέντρωση της  </a:t>
            </a:r>
            <a:r>
              <a:rPr lang="en-US" altLang="el-GR" sz="2000"/>
              <a:t>LH </a:t>
            </a:r>
            <a:r>
              <a:rPr lang="el-GR" altLang="el-GR" sz="2000"/>
              <a:t>στο αίμα αρσενικών προβάτων </a:t>
            </a:r>
            <a:endParaRPr lang="en-US" altLang="el-GR" sz="2000"/>
          </a:p>
        </p:txBody>
      </p:sp>
      <p:pic>
        <p:nvPicPr>
          <p:cNvPr id="103427" name="Picture 3" descr="εικόνα 7_17"/>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4079875" y="1341439"/>
            <a:ext cx="4103688" cy="47847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79657528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981200" y="406400"/>
            <a:ext cx="8229600" cy="717550"/>
          </a:xfrm>
        </p:spPr>
        <p:txBody>
          <a:bodyPr/>
          <a:lstStyle/>
          <a:p>
            <a:pPr eaLnBrk="1" hangingPunct="1"/>
            <a:r>
              <a:rPr lang="el-GR" altLang="el-GR" sz="3200" u="sng"/>
              <a:t>Βιολογικές δράσεις οιστρογόνων</a:t>
            </a:r>
            <a:endParaRPr lang="en-US" altLang="el-GR" sz="3200" u="sng"/>
          </a:p>
        </p:txBody>
      </p:sp>
      <p:sp>
        <p:nvSpPr>
          <p:cNvPr id="104451" name="Rectangle 3"/>
          <p:cNvSpPr>
            <a:spLocks noGrp="1" noChangeArrowheads="1"/>
          </p:cNvSpPr>
          <p:nvPr>
            <p:ph type="body" idx="1"/>
          </p:nvPr>
        </p:nvSpPr>
        <p:spPr>
          <a:xfrm>
            <a:off x="1981200" y="1268413"/>
            <a:ext cx="8229600" cy="5256212"/>
          </a:xfrm>
        </p:spPr>
        <p:txBody>
          <a:bodyPr/>
          <a:lstStyle/>
          <a:p>
            <a:pPr eaLnBrk="1" hangingPunct="1">
              <a:lnSpc>
                <a:spcPct val="80000"/>
              </a:lnSpc>
              <a:buFontTx/>
              <a:buNone/>
            </a:pPr>
            <a:r>
              <a:rPr lang="en-GB" altLang="el-GR"/>
              <a:t>1. </a:t>
            </a:r>
            <a:r>
              <a:rPr lang="el-GR" altLang="el-GR"/>
              <a:t>Επιδράσεις στα δευτερεύοντα χαρακτηριστικά του θηλυκού φύλου.</a:t>
            </a:r>
          </a:p>
          <a:p>
            <a:pPr eaLnBrk="1" hangingPunct="1">
              <a:lnSpc>
                <a:spcPct val="80000"/>
              </a:lnSpc>
              <a:buFontTx/>
              <a:buNone/>
            </a:pPr>
            <a:r>
              <a:rPr lang="en-GB" altLang="el-GR"/>
              <a:t>2. </a:t>
            </a:r>
            <a:r>
              <a:rPr lang="el-GR" altLang="el-GR"/>
              <a:t>Ανάπτυξη των ωαγωγών, της μήτρας και του κόλπου</a:t>
            </a:r>
          </a:p>
          <a:p>
            <a:pPr eaLnBrk="1" hangingPunct="1">
              <a:lnSpc>
                <a:spcPct val="80000"/>
              </a:lnSpc>
              <a:buFontTx/>
              <a:buNone/>
            </a:pPr>
            <a:r>
              <a:rPr lang="en-GB" altLang="el-GR"/>
              <a:t>3. </a:t>
            </a:r>
            <a:r>
              <a:rPr lang="el-GR" altLang="el-GR"/>
              <a:t>Εκκρίνονται περιοδικά από τα αναπτυσσόμενα ωοθυλάκια και προκαλούν:</a:t>
            </a:r>
          </a:p>
          <a:p>
            <a:pPr eaLnBrk="1" hangingPunct="1">
              <a:lnSpc>
                <a:spcPct val="80000"/>
              </a:lnSpc>
              <a:buFontTx/>
              <a:buNone/>
            </a:pPr>
            <a:r>
              <a:rPr lang="el-GR" altLang="el-GR"/>
              <a:t>     ● εκδήλωση συμπτωμάτων οίστρου</a:t>
            </a:r>
          </a:p>
          <a:p>
            <a:pPr eaLnBrk="1" hangingPunct="1">
              <a:lnSpc>
                <a:spcPct val="80000"/>
              </a:lnSpc>
              <a:buFontTx/>
              <a:buNone/>
            </a:pPr>
            <a:r>
              <a:rPr lang="el-GR" altLang="el-GR"/>
              <a:t>     ● ιστολογικές μεταβολές στο βλεννογόνο της μήτρας</a:t>
            </a:r>
          </a:p>
          <a:p>
            <a:pPr eaLnBrk="1" hangingPunct="1">
              <a:lnSpc>
                <a:spcPct val="80000"/>
              </a:lnSpc>
              <a:buFontTx/>
              <a:buNone/>
            </a:pPr>
            <a:r>
              <a:rPr lang="el-GR" altLang="el-GR"/>
              <a:t>     ● έκκριση της </a:t>
            </a:r>
            <a:r>
              <a:rPr lang="en-US" altLang="el-GR"/>
              <a:t>LH</a:t>
            </a:r>
            <a:r>
              <a:rPr lang="el-GR" altLang="el-GR"/>
              <a:t> (θετική παλίνδρομη επίδραση)</a:t>
            </a:r>
          </a:p>
          <a:p>
            <a:pPr eaLnBrk="1" hangingPunct="1">
              <a:lnSpc>
                <a:spcPct val="80000"/>
              </a:lnSpc>
              <a:buFontTx/>
              <a:buNone/>
            </a:pPr>
            <a:r>
              <a:rPr lang="el-GR" altLang="el-GR"/>
              <a:t>4. Προάγουν την ανάπτυξη του μαστού</a:t>
            </a:r>
          </a:p>
          <a:p>
            <a:pPr eaLnBrk="1" hangingPunct="1">
              <a:lnSpc>
                <a:spcPct val="80000"/>
              </a:lnSpc>
              <a:buFontTx/>
              <a:buNone/>
            </a:pPr>
            <a:r>
              <a:rPr lang="el-GR" altLang="el-GR"/>
              <a:t>5. Προάγουν τη λιπογένεση </a:t>
            </a:r>
            <a:endParaRPr lang="en-US" altLang="el-GR"/>
          </a:p>
        </p:txBody>
      </p:sp>
    </p:spTree>
    <p:extLst>
      <p:ext uri="{BB962C8B-B14F-4D97-AF65-F5344CB8AC3E}">
        <p14:creationId xmlns:p14="http://schemas.microsoft.com/office/powerpoint/2010/main" xmlns="" val="139210344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993901" y="346076"/>
            <a:ext cx="8075613" cy="574675"/>
          </a:xfrm>
        </p:spPr>
        <p:txBody>
          <a:bodyPr/>
          <a:lstStyle/>
          <a:p>
            <a:pPr eaLnBrk="1" hangingPunct="1"/>
            <a:r>
              <a:rPr lang="el-GR" altLang="el-GR" sz="3200" u="sng"/>
              <a:t>Βιολογικές δράσεις προγεστερόνης</a:t>
            </a:r>
            <a:endParaRPr lang="en-US" altLang="el-GR" sz="3200" u="sng"/>
          </a:p>
        </p:txBody>
      </p:sp>
      <p:sp>
        <p:nvSpPr>
          <p:cNvPr id="105475" name="Rectangle 3"/>
          <p:cNvSpPr>
            <a:spLocks noGrp="1" noChangeArrowheads="1"/>
          </p:cNvSpPr>
          <p:nvPr>
            <p:ph type="body" idx="1"/>
          </p:nvPr>
        </p:nvSpPr>
        <p:spPr>
          <a:xfrm>
            <a:off x="1981200" y="1196976"/>
            <a:ext cx="8229600" cy="5256213"/>
          </a:xfrm>
        </p:spPr>
        <p:txBody>
          <a:bodyPr/>
          <a:lstStyle/>
          <a:p>
            <a:pPr eaLnBrk="1" hangingPunct="1">
              <a:buFontTx/>
              <a:buNone/>
            </a:pPr>
            <a:r>
              <a:rPr lang="el-GR" altLang="el-GR"/>
              <a:t>Η </a:t>
            </a:r>
            <a:r>
              <a:rPr lang="el-GR" altLang="el-GR" i="1"/>
              <a:t>προγεστερόνη </a:t>
            </a:r>
            <a:r>
              <a:rPr lang="el-GR" altLang="el-GR"/>
              <a:t>(</a:t>
            </a:r>
            <a:r>
              <a:rPr lang="en-US" altLang="el-GR"/>
              <a:t>PG</a:t>
            </a:r>
            <a:r>
              <a:rPr lang="el-GR" altLang="el-GR"/>
              <a:t>) εκκρίνεται από το ωχρό σωμάτιο κατά την ωχρινική φάση του οιστρικού κύκλου, ενώ μετά την 50η ημέρα της κυοφορίας (στα πρόβατα) και την 250η (στις αγελάδες)  εκκρίνεται από τον πλακούντα.</a:t>
            </a:r>
          </a:p>
          <a:p>
            <a:pPr eaLnBrk="1" hangingPunct="1">
              <a:buFontTx/>
              <a:buNone/>
            </a:pPr>
            <a:r>
              <a:rPr lang="el-GR" altLang="el-GR"/>
              <a:t>1. Διατήρηση κυοφορίας</a:t>
            </a:r>
          </a:p>
          <a:p>
            <a:pPr eaLnBrk="1" hangingPunct="1">
              <a:buFontTx/>
              <a:buNone/>
            </a:pPr>
            <a:r>
              <a:rPr lang="el-GR" altLang="el-GR"/>
              <a:t>2. Εκκριτική μεταβολή του ενδομητρίου</a:t>
            </a:r>
          </a:p>
          <a:p>
            <a:pPr eaLnBrk="1" hangingPunct="1">
              <a:buFontTx/>
              <a:buNone/>
            </a:pPr>
            <a:r>
              <a:rPr lang="el-GR" altLang="el-GR"/>
              <a:t>3. Ελάττωση της συσταλτικότητας του μυομητρίου</a:t>
            </a:r>
          </a:p>
          <a:p>
            <a:pPr eaLnBrk="1" hangingPunct="1">
              <a:buFontTx/>
              <a:buNone/>
            </a:pPr>
            <a:r>
              <a:rPr lang="el-GR" altLang="el-GR"/>
              <a:t>4. Ανάπτυξη των αδενοκυψελίδων του μαστού</a:t>
            </a:r>
          </a:p>
          <a:p>
            <a:pPr eaLnBrk="1" hangingPunct="1">
              <a:buFontTx/>
              <a:buNone/>
            </a:pPr>
            <a:r>
              <a:rPr lang="el-GR" altLang="el-GR"/>
              <a:t>5. Ανταγωνιστική δράση με οιστρογόνα</a:t>
            </a:r>
            <a:endParaRPr lang="en-US" altLang="el-GR"/>
          </a:p>
        </p:txBody>
      </p:sp>
    </p:spTree>
    <p:extLst>
      <p:ext uri="{BB962C8B-B14F-4D97-AF65-F5344CB8AC3E}">
        <p14:creationId xmlns:p14="http://schemas.microsoft.com/office/powerpoint/2010/main" xmlns="" val="246962455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5"/>
          <p:cNvSpPr>
            <a:spLocks noGrp="1" noChangeArrowheads="1"/>
          </p:cNvSpPr>
          <p:nvPr>
            <p:ph type="title"/>
          </p:nvPr>
        </p:nvSpPr>
        <p:spPr>
          <a:xfrm>
            <a:off x="1981200" y="406401"/>
            <a:ext cx="8229600" cy="860425"/>
          </a:xfrm>
        </p:spPr>
        <p:txBody>
          <a:bodyPr/>
          <a:lstStyle/>
          <a:p>
            <a:pPr eaLnBrk="1" hangingPunct="1"/>
            <a:r>
              <a:rPr lang="el-GR" altLang="el-GR" sz="2400"/>
              <a:t>Έκκριση της </a:t>
            </a:r>
            <a:r>
              <a:rPr lang="en-US" altLang="el-GR" sz="2400"/>
              <a:t>GnRH </a:t>
            </a:r>
            <a:r>
              <a:rPr lang="el-GR" altLang="el-GR" sz="2400"/>
              <a:t>και </a:t>
            </a:r>
            <a:r>
              <a:rPr lang="en-US" altLang="el-GR" sz="2400"/>
              <a:t>LH</a:t>
            </a:r>
            <a:r>
              <a:rPr lang="el-GR" altLang="el-GR" sz="2400"/>
              <a:t> κατά την ωχρινική και ωοθυλακική περίοδο του οιστρικού κύκλου στο πρόβατο</a:t>
            </a:r>
            <a:endParaRPr lang="en-US" altLang="el-GR" sz="2400"/>
          </a:p>
        </p:txBody>
      </p:sp>
      <p:pic>
        <p:nvPicPr>
          <p:cNvPr id="108547" name="Picture 4" descr="εικόνα 7_16"/>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4008439" y="1600200"/>
            <a:ext cx="4103687" cy="47815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55667103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body" idx="1"/>
          </p:nvPr>
        </p:nvSpPr>
        <p:spPr>
          <a:xfrm>
            <a:off x="1981200" y="620714"/>
            <a:ext cx="8229600" cy="5832475"/>
          </a:xfrm>
        </p:spPr>
        <p:txBody>
          <a:bodyPr>
            <a:normAutofit lnSpcReduction="10000"/>
          </a:bodyPr>
          <a:lstStyle/>
          <a:p>
            <a:pPr eaLnBrk="1" hangingPunct="1">
              <a:lnSpc>
                <a:spcPct val="80000"/>
              </a:lnSpc>
              <a:buFontTx/>
              <a:buNone/>
            </a:pPr>
            <a:r>
              <a:rPr lang="el-GR" altLang="el-GR" i="1" u="sng" smtClean="0"/>
              <a:t>(Γ) Μελατονίνη</a:t>
            </a:r>
          </a:p>
          <a:p>
            <a:pPr eaLnBrk="1" hangingPunct="1">
              <a:lnSpc>
                <a:spcPct val="80000"/>
              </a:lnSpc>
              <a:buFontTx/>
              <a:buNone/>
            </a:pPr>
            <a:endParaRPr lang="el-GR" altLang="el-GR" smtClean="0"/>
          </a:p>
          <a:p>
            <a:pPr eaLnBrk="1" hangingPunct="1">
              <a:lnSpc>
                <a:spcPct val="80000"/>
              </a:lnSpc>
              <a:buFontTx/>
              <a:buNone/>
            </a:pPr>
            <a:r>
              <a:rPr lang="el-GR" altLang="el-GR" sz="2400"/>
              <a:t>♦ Σημαντικός ρόλος στα εποχικά αναπαραγόμενα ζώα , όπως το πρόβατο.</a:t>
            </a:r>
          </a:p>
          <a:p>
            <a:pPr eaLnBrk="1" hangingPunct="1">
              <a:lnSpc>
                <a:spcPct val="80000"/>
              </a:lnSpc>
              <a:buFontTx/>
              <a:buNone/>
            </a:pPr>
            <a:r>
              <a:rPr lang="el-GR" altLang="el-GR" sz="2400"/>
              <a:t>♦ Σύνθεση και έκκριση → επίφυση</a:t>
            </a:r>
          </a:p>
          <a:p>
            <a:pPr eaLnBrk="1" hangingPunct="1">
              <a:lnSpc>
                <a:spcPct val="80000"/>
              </a:lnSpc>
              <a:buFontTx/>
              <a:buNone/>
            </a:pPr>
            <a:r>
              <a:rPr lang="el-GR" altLang="el-GR" sz="2400"/>
              <a:t>♦ Πρόδρομος ουσία → σεροτονίνη → ινδόλη, με παρουσία μεθοξυ-ομάδας</a:t>
            </a:r>
          </a:p>
          <a:p>
            <a:pPr eaLnBrk="1" hangingPunct="1">
              <a:lnSpc>
                <a:spcPct val="80000"/>
              </a:lnSpc>
              <a:buFontTx/>
              <a:buNone/>
            </a:pPr>
            <a:r>
              <a:rPr lang="el-GR" altLang="el-GR" sz="2400"/>
              <a:t>♦ Λιποδιαλυτή ουσία → πρόσβαση σε όλα τα κύτταρα</a:t>
            </a:r>
          </a:p>
          <a:p>
            <a:pPr eaLnBrk="1" hangingPunct="1">
              <a:lnSpc>
                <a:spcPct val="80000"/>
              </a:lnSpc>
              <a:buFontTx/>
              <a:buNone/>
            </a:pPr>
            <a:r>
              <a:rPr lang="el-GR" altLang="el-GR" sz="2400"/>
              <a:t>♦ Συγκέντρωση → χαμηλή τις φωτεινές ώρες της ημέρας και κορυφώνεται στο σκοτάδι</a:t>
            </a:r>
          </a:p>
          <a:p>
            <a:pPr eaLnBrk="1" hangingPunct="1">
              <a:lnSpc>
                <a:spcPct val="80000"/>
              </a:lnSpc>
              <a:buFontTx/>
              <a:buNone/>
            </a:pPr>
            <a:r>
              <a:rPr lang="el-GR" altLang="el-GR" sz="2400"/>
              <a:t>♦ Δέσμευση μελατονίνης σε τμήμα υποθαλάμου έχει σχέση με την επίδρασή της στην έκκριση της </a:t>
            </a:r>
            <a:r>
              <a:rPr lang="en-US" altLang="el-GR" sz="2400"/>
              <a:t>GnRH</a:t>
            </a:r>
            <a:endParaRPr lang="el-GR" altLang="el-GR" sz="2400"/>
          </a:p>
          <a:p>
            <a:pPr eaLnBrk="1" hangingPunct="1">
              <a:lnSpc>
                <a:spcPct val="80000"/>
              </a:lnSpc>
              <a:buFontTx/>
              <a:buNone/>
            </a:pPr>
            <a:r>
              <a:rPr lang="el-GR" altLang="el-GR" sz="2400"/>
              <a:t>♦ Αποτελεί ρυθμιστικό παράγοντα της γεννήτριας παραγωγής ώσεων της </a:t>
            </a:r>
            <a:r>
              <a:rPr lang="en-US" altLang="el-GR" sz="2400"/>
              <a:t>GnRH</a:t>
            </a:r>
            <a:r>
              <a:rPr lang="el-GR" altLang="el-GR" sz="2400"/>
              <a:t> (μέσω εξειδικευμένων υποδοχέων της ορμόνης) → έκκριση κατά ώσεις της </a:t>
            </a:r>
            <a:r>
              <a:rPr lang="en-US" altLang="el-GR" sz="2400"/>
              <a:t>LH</a:t>
            </a:r>
            <a:r>
              <a:rPr lang="el-GR" altLang="el-GR" sz="2400"/>
              <a:t> → δραστηριότητα των γονάδων. </a:t>
            </a:r>
            <a:endParaRPr lang="en-US" altLang="el-GR" sz="2400"/>
          </a:p>
        </p:txBody>
      </p:sp>
    </p:spTree>
    <p:extLst>
      <p:ext uri="{BB962C8B-B14F-4D97-AF65-F5344CB8AC3E}">
        <p14:creationId xmlns:p14="http://schemas.microsoft.com/office/powerpoint/2010/main" xmlns="" val="407304878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p:cNvSpPr>
            <a:spLocks noGrp="1" noChangeArrowheads="1"/>
          </p:cNvSpPr>
          <p:nvPr>
            <p:ph type="title"/>
          </p:nvPr>
        </p:nvSpPr>
        <p:spPr>
          <a:xfrm>
            <a:off x="1981200" y="274639"/>
            <a:ext cx="8229600" cy="706437"/>
          </a:xfrm>
        </p:spPr>
        <p:txBody>
          <a:bodyPr>
            <a:normAutofit fontScale="90000"/>
          </a:bodyPr>
          <a:lstStyle/>
          <a:p>
            <a:pPr eaLnBrk="1" hangingPunct="1"/>
            <a:r>
              <a:rPr lang="el-GR" altLang="el-GR" sz="2400"/>
              <a:t>Περιληπτική οδός μεταβίβασης του ερεθίσματος του φωτός στην επίφυση</a:t>
            </a:r>
            <a:endParaRPr lang="en-US" altLang="el-GR" sz="2400"/>
          </a:p>
        </p:txBody>
      </p:sp>
      <p:pic>
        <p:nvPicPr>
          <p:cNvPr id="112643" name="Picture 4" descr="εικόνα 7_21"/>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3000375" y="1412876"/>
            <a:ext cx="5761038" cy="50403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42799392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5"/>
          <p:cNvSpPr>
            <a:spLocks noGrp="1" noChangeArrowheads="1"/>
          </p:cNvSpPr>
          <p:nvPr>
            <p:ph type="title"/>
          </p:nvPr>
        </p:nvSpPr>
        <p:spPr/>
        <p:txBody>
          <a:bodyPr/>
          <a:lstStyle/>
          <a:p>
            <a:pPr eaLnBrk="1" hangingPunct="1"/>
            <a:r>
              <a:rPr lang="el-GR" altLang="el-GR" sz="1800"/>
              <a:t>Ρύθμιση της εποχικής αναπαραγωγής του προβάτου. ΡΥΟ=υποθαλαμοαμφιβληστροειδές σύστημα, ΥΧΡ=υπερχιασματικός πυρήνας, ΑΤΓ=άνω τραχηλικό γάγγλιο</a:t>
            </a:r>
            <a:endParaRPr lang="en-US" altLang="el-GR" sz="1800"/>
          </a:p>
        </p:txBody>
      </p:sp>
      <p:pic>
        <p:nvPicPr>
          <p:cNvPr id="113667" name="Picture 4" descr="εικόνα 7_3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4079876" y="1600200"/>
            <a:ext cx="4321175" cy="48529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2414743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idx="1"/>
          </p:nvPr>
        </p:nvSpPr>
        <p:spPr>
          <a:xfrm>
            <a:off x="1981200" y="692151"/>
            <a:ext cx="8229600" cy="5434013"/>
          </a:xfrm>
        </p:spPr>
        <p:txBody>
          <a:bodyPr/>
          <a:lstStyle/>
          <a:p>
            <a:pPr eaLnBrk="1" hangingPunct="1">
              <a:lnSpc>
                <a:spcPct val="90000"/>
              </a:lnSpc>
              <a:buFontTx/>
              <a:buNone/>
            </a:pPr>
            <a:r>
              <a:rPr lang="el-GR" altLang="el-GR" i="1" u="sng" smtClean="0"/>
              <a:t>(Δ)  Ωκυτοκίνη</a:t>
            </a:r>
            <a:endParaRPr lang="en-GB" altLang="el-GR" i="1" u="sng" smtClean="0"/>
          </a:p>
          <a:p>
            <a:pPr eaLnBrk="1" hangingPunct="1">
              <a:lnSpc>
                <a:spcPct val="90000"/>
              </a:lnSpc>
            </a:pPr>
            <a:endParaRPr lang="el-GR" altLang="el-GR" sz="2400"/>
          </a:p>
          <a:p>
            <a:pPr eaLnBrk="1" hangingPunct="1">
              <a:lnSpc>
                <a:spcPct val="90000"/>
              </a:lnSpc>
              <a:buFontTx/>
              <a:buNone/>
            </a:pPr>
            <a:r>
              <a:rPr lang="el-GR" altLang="el-GR" sz="2400"/>
              <a:t>♦ Πεπτίδιο αποτελούμενο από οκτώ αμινοξέα</a:t>
            </a:r>
          </a:p>
          <a:p>
            <a:pPr eaLnBrk="1" hangingPunct="1">
              <a:lnSpc>
                <a:spcPct val="90000"/>
              </a:lnSpc>
              <a:buFontTx/>
              <a:buNone/>
            </a:pPr>
            <a:r>
              <a:rPr lang="el-GR" altLang="el-GR" sz="2400"/>
              <a:t>♦ Παράγεται στον υποθάλαμο</a:t>
            </a:r>
          </a:p>
          <a:p>
            <a:pPr eaLnBrk="1" hangingPunct="1">
              <a:lnSpc>
                <a:spcPct val="90000"/>
              </a:lnSpc>
              <a:buFontTx/>
              <a:buNone/>
            </a:pPr>
            <a:r>
              <a:rPr lang="el-GR" altLang="el-GR" sz="2400"/>
              <a:t>♦ Αποθηκεύεται στην υπόφυση και εκκρίνεται από τον οπίσθιο λοβό της </a:t>
            </a:r>
          </a:p>
          <a:p>
            <a:pPr eaLnBrk="1" hangingPunct="1">
              <a:lnSpc>
                <a:spcPct val="90000"/>
              </a:lnSpc>
              <a:buFontTx/>
              <a:buNone/>
            </a:pPr>
            <a:r>
              <a:rPr lang="el-GR" altLang="el-GR" sz="2400"/>
              <a:t>♦ Επιδρά στο μυομήτριο, προκαλώντας και ενισχύοντας τις συστολές της → φυσιολογική έκβαση τοκετού</a:t>
            </a:r>
          </a:p>
          <a:p>
            <a:pPr eaLnBrk="1" hangingPunct="1">
              <a:lnSpc>
                <a:spcPct val="90000"/>
              </a:lnSpc>
              <a:buFontTx/>
              <a:buNone/>
            </a:pPr>
            <a:r>
              <a:rPr lang="el-GR" altLang="el-GR" sz="2400"/>
              <a:t>♦ Επιδρά στη συστολή των μυοεπιθηλιακών κυττάρων του μαστού → έξοδος του γάλακτος από τις αδενοκυψελίδες</a:t>
            </a:r>
          </a:p>
          <a:p>
            <a:pPr eaLnBrk="1" hangingPunct="1">
              <a:lnSpc>
                <a:spcPct val="90000"/>
              </a:lnSpc>
              <a:buFontTx/>
              <a:buNone/>
            </a:pPr>
            <a:r>
              <a:rPr lang="el-GR" altLang="el-GR" sz="2400"/>
              <a:t>♦ Δρα μέσω υποδοχέων που αυξάνονται έντονα λίγο πριν από τον τοκετό και κατά τη συνουσία</a:t>
            </a:r>
            <a:endParaRPr lang="en-US" altLang="el-GR" sz="2400"/>
          </a:p>
        </p:txBody>
      </p:sp>
    </p:spTree>
    <p:extLst>
      <p:ext uri="{BB962C8B-B14F-4D97-AF65-F5344CB8AC3E}">
        <p14:creationId xmlns:p14="http://schemas.microsoft.com/office/powerpoint/2010/main" xmlns="" val="341490550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body" idx="1"/>
          </p:nvPr>
        </p:nvSpPr>
        <p:spPr>
          <a:xfrm>
            <a:off x="1981200" y="549275"/>
            <a:ext cx="8229600" cy="5576888"/>
          </a:xfrm>
        </p:spPr>
        <p:txBody>
          <a:bodyPr/>
          <a:lstStyle/>
          <a:p>
            <a:pPr eaLnBrk="1" hangingPunct="1">
              <a:buFontTx/>
              <a:buNone/>
            </a:pPr>
            <a:r>
              <a:rPr lang="el-GR" altLang="el-GR" i="1" u="sng" smtClean="0"/>
              <a:t>(Ε) Προσταγλανδίνες</a:t>
            </a:r>
            <a:endParaRPr lang="en-GB" altLang="el-GR" i="1" u="sng" smtClean="0"/>
          </a:p>
          <a:p>
            <a:pPr eaLnBrk="1" hangingPunct="1"/>
            <a:endParaRPr lang="el-GR" altLang="el-GR" smtClean="0"/>
          </a:p>
          <a:p>
            <a:pPr eaLnBrk="1" hangingPunct="1">
              <a:buFontTx/>
              <a:buNone/>
            </a:pPr>
            <a:r>
              <a:rPr lang="el-GR" altLang="el-GR" smtClean="0"/>
              <a:t>● Λιπαρά οξέα με 20 άτομα άνθρακα</a:t>
            </a:r>
          </a:p>
          <a:p>
            <a:pPr eaLnBrk="1" hangingPunct="1">
              <a:buFontTx/>
              <a:buNone/>
            </a:pPr>
            <a:r>
              <a:rPr lang="el-GR" altLang="el-GR" smtClean="0"/>
              <a:t>● Πρόδρομες ουσίες </a:t>
            </a:r>
            <a:r>
              <a:rPr lang="en-US" altLang="el-GR" smtClean="0"/>
              <a:t>:</a:t>
            </a:r>
            <a:r>
              <a:rPr lang="el-GR" altLang="el-GR" smtClean="0"/>
              <a:t> αραχιδονικό, λινολεϊκό, λινολενικό</a:t>
            </a:r>
          </a:p>
          <a:p>
            <a:pPr eaLnBrk="1" hangingPunct="1">
              <a:buFontTx/>
              <a:buNone/>
            </a:pPr>
            <a:r>
              <a:rPr lang="el-GR" altLang="el-GR" smtClean="0"/>
              <a:t>● Παράγονται σε όλους τους ιστούς και δρουν τοπικά</a:t>
            </a:r>
          </a:p>
          <a:p>
            <a:pPr eaLnBrk="1" hangingPunct="1">
              <a:buFontTx/>
              <a:buNone/>
            </a:pPr>
            <a:r>
              <a:rPr lang="el-GR" altLang="el-GR" smtClean="0"/>
              <a:t>● Εμπλέκονται στην ωοθυλακιορρηξία, στην ωχρινόλυση και στην πραγματοποίηση τοκετού.</a:t>
            </a:r>
            <a:endParaRPr lang="en-US" altLang="el-GR" smtClean="0"/>
          </a:p>
        </p:txBody>
      </p:sp>
    </p:spTree>
    <p:extLst>
      <p:ext uri="{BB962C8B-B14F-4D97-AF65-F5344CB8AC3E}">
        <p14:creationId xmlns:p14="http://schemas.microsoft.com/office/powerpoint/2010/main" xmlns="" val="371063796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p:cNvSpPr>
            <a:spLocks noGrp="1" noChangeArrowheads="1"/>
          </p:cNvSpPr>
          <p:nvPr>
            <p:ph type="title"/>
          </p:nvPr>
        </p:nvSpPr>
        <p:spPr/>
        <p:txBody>
          <a:bodyPr/>
          <a:lstStyle/>
          <a:p>
            <a:pPr eaLnBrk="1" hangingPunct="1"/>
            <a:r>
              <a:rPr lang="el-GR" altLang="el-GR" sz="2800"/>
              <a:t>Χημική δομή των προσταγλανδινών </a:t>
            </a:r>
            <a:r>
              <a:rPr lang="en-US" altLang="el-GR" sz="2800"/>
              <a:t>F</a:t>
            </a:r>
            <a:r>
              <a:rPr lang="el-GR" altLang="el-GR" sz="2800" baseline="-25000"/>
              <a:t>2α</a:t>
            </a:r>
            <a:r>
              <a:rPr lang="el-GR" altLang="el-GR" sz="2800"/>
              <a:t> και Ε</a:t>
            </a:r>
            <a:r>
              <a:rPr lang="el-GR" altLang="el-GR" sz="2800" baseline="-25000"/>
              <a:t>2</a:t>
            </a:r>
            <a:endParaRPr lang="en-US" altLang="el-GR" sz="2800" baseline="-25000"/>
          </a:p>
        </p:txBody>
      </p:sp>
      <p:pic>
        <p:nvPicPr>
          <p:cNvPr id="116739" name="Picture 4" descr="εικόνα 7_2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3152775" y="1600201"/>
            <a:ext cx="5886450" cy="45259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66810904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3216276" y="692151"/>
            <a:ext cx="5616575" cy="56165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57626559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981200" y="274638"/>
            <a:ext cx="8229600" cy="849312"/>
          </a:xfrm>
        </p:spPr>
        <p:txBody>
          <a:bodyPr/>
          <a:lstStyle/>
          <a:p>
            <a:pPr eaLnBrk="1" hangingPunct="1"/>
            <a:r>
              <a:rPr lang="el-GR" altLang="el-GR" sz="3600" b="1"/>
              <a:t>Ενήβωση</a:t>
            </a:r>
            <a:endParaRPr lang="en-US" altLang="el-GR" sz="3600" b="1"/>
          </a:p>
        </p:txBody>
      </p:sp>
      <p:sp>
        <p:nvSpPr>
          <p:cNvPr id="117763" name="Rectangle 3"/>
          <p:cNvSpPr>
            <a:spLocks noGrp="1" noChangeArrowheads="1"/>
          </p:cNvSpPr>
          <p:nvPr>
            <p:ph type="body" idx="1"/>
          </p:nvPr>
        </p:nvSpPr>
        <p:spPr>
          <a:xfrm>
            <a:off x="1981200" y="1125538"/>
            <a:ext cx="8229600" cy="5327650"/>
          </a:xfrm>
        </p:spPr>
        <p:txBody>
          <a:bodyPr/>
          <a:lstStyle/>
          <a:p>
            <a:pPr eaLnBrk="1" hangingPunct="1">
              <a:lnSpc>
                <a:spcPct val="80000"/>
              </a:lnSpc>
            </a:pPr>
            <a:endParaRPr lang="el-GR" altLang="el-GR" sz="2000"/>
          </a:p>
          <a:p>
            <a:pPr eaLnBrk="1" hangingPunct="1">
              <a:lnSpc>
                <a:spcPct val="80000"/>
              </a:lnSpc>
              <a:buFontTx/>
              <a:buNone/>
            </a:pPr>
            <a:r>
              <a:rPr lang="el-GR" altLang="el-GR" sz="2000"/>
              <a:t>♦ </a:t>
            </a:r>
            <a:r>
              <a:rPr lang="el-GR" altLang="el-GR" sz="2000" i="1"/>
              <a:t>Ορισμός</a:t>
            </a:r>
            <a:r>
              <a:rPr lang="el-GR" altLang="el-GR" sz="2000"/>
              <a:t> : περίοδος όπου δημιουργούνται οι προϋποθέσεις και οι δυνατότητες αναπαραγωγής του ζώου</a:t>
            </a:r>
          </a:p>
          <a:p>
            <a:pPr eaLnBrk="1" hangingPunct="1">
              <a:lnSpc>
                <a:spcPct val="80000"/>
              </a:lnSpc>
              <a:buFontTx/>
              <a:buNone/>
            </a:pPr>
            <a:r>
              <a:rPr lang="el-GR" altLang="el-GR" sz="2000"/>
              <a:t>♦ </a:t>
            </a:r>
            <a:r>
              <a:rPr lang="el-GR" altLang="el-GR" sz="2000" i="1"/>
              <a:t>Έναρξη</a:t>
            </a:r>
            <a:r>
              <a:rPr lang="el-GR" altLang="el-GR" sz="2000"/>
              <a:t> : αμέσως μετά τη διαφοροποίηση του φύλου</a:t>
            </a:r>
          </a:p>
          <a:p>
            <a:pPr eaLnBrk="1" hangingPunct="1">
              <a:lnSpc>
                <a:spcPct val="80000"/>
              </a:lnSpc>
              <a:buFontTx/>
              <a:buNone/>
            </a:pPr>
            <a:r>
              <a:rPr lang="el-GR" altLang="el-GR" sz="2000"/>
              <a:t>♦ </a:t>
            </a:r>
            <a:r>
              <a:rPr lang="el-GR" altLang="el-GR" sz="2000" i="1"/>
              <a:t>Πέρας</a:t>
            </a:r>
            <a:r>
              <a:rPr lang="el-GR" altLang="el-GR" sz="2000"/>
              <a:t> : εμφάνιση α’ οίστρου (♀)</a:t>
            </a:r>
          </a:p>
          <a:p>
            <a:pPr eaLnBrk="1" hangingPunct="1">
              <a:lnSpc>
                <a:spcPct val="80000"/>
              </a:lnSpc>
              <a:buFontTx/>
              <a:buNone/>
            </a:pPr>
            <a:r>
              <a:rPr lang="el-GR" altLang="el-GR" sz="2000"/>
              <a:t>                εμφάνιση α’ σπερματοζωαρίων (♂)</a:t>
            </a:r>
          </a:p>
          <a:p>
            <a:pPr eaLnBrk="1" hangingPunct="1">
              <a:lnSpc>
                <a:spcPct val="80000"/>
              </a:lnSpc>
              <a:buFontTx/>
              <a:buNone/>
            </a:pPr>
            <a:endParaRPr lang="el-GR" altLang="el-GR" sz="2000" u="sng"/>
          </a:p>
          <a:p>
            <a:pPr eaLnBrk="1" hangingPunct="1">
              <a:lnSpc>
                <a:spcPct val="80000"/>
              </a:lnSpc>
              <a:buFontTx/>
              <a:buNone/>
            </a:pPr>
            <a:r>
              <a:rPr lang="el-GR" altLang="el-GR" sz="2000" u="sng"/>
              <a:t>♥ Ηλικία ήβης (μήνες) σε αγροτικά ζώα</a:t>
            </a:r>
            <a:endParaRPr lang="el-GR" altLang="el-GR" sz="2000" i="1" u="sng"/>
          </a:p>
          <a:p>
            <a:pPr eaLnBrk="1" hangingPunct="1">
              <a:lnSpc>
                <a:spcPct val="80000"/>
              </a:lnSpc>
              <a:buFontTx/>
              <a:buNone/>
            </a:pPr>
            <a:r>
              <a:rPr lang="el-GR" altLang="el-GR" sz="2000" i="1" u="sng"/>
              <a:t>Είδος ζώου</a:t>
            </a:r>
            <a:r>
              <a:rPr lang="el-GR" altLang="el-GR" sz="2000"/>
              <a:t>                </a:t>
            </a:r>
            <a:r>
              <a:rPr lang="el-GR" altLang="el-GR" sz="2000" i="1" u="sng"/>
              <a:t>Αρσενικά</a:t>
            </a:r>
            <a:r>
              <a:rPr lang="el-GR" altLang="el-GR" sz="2000"/>
              <a:t>           </a:t>
            </a:r>
            <a:r>
              <a:rPr lang="el-GR" altLang="el-GR" sz="2000" i="1" u="sng"/>
              <a:t>Θηλυκά</a:t>
            </a:r>
            <a:endParaRPr lang="el-GR" altLang="el-GR" sz="2000"/>
          </a:p>
          <a:p>
            <a:pPr eaLnBrk="1" hangingPunct="1">
              <a:lnSpc>
                <a:spcPct val="80000"/>
              </a:lnSpc>
              <a:buFontTx/>
              <a:buNone/>
            </a:pPr>
            <a:r>
              <a:rPr lang="el-GR" altLang="el-GR" sz="2000"/>
              <a:t>Βοοειδή                        6 – 18                7 – 18</a:t>
            </a:r>
          </a:p>
          <a:p>
            <a:pPr eaLnBrk="1" hangingPunct="1">
              <a:lnSpc>
                <a:spcPct val="80000"/>
              </a:lnSpc>
              <a:buFontTx/>
              <a:buNone/>
            </a:pPr>
            <a:r>
              <a:rPr lang="el-GR" altLang="el-GR" sz="2000"/>
              <a:t>Πρόβατο                      4 – 12                 </a:t>
            </a:r>
            <a:r>
              <a:rPr lang="en-GB" altLang="el-GR" sz="2000"/>
              <a:t>6</a:t>
            </a:r>
            <a:r>
              <a:rPr lang="el-GR" altLang="el-GR" sz="2000"/>
              <a:t> – </a:t>
            </a:r>
            <a:r>
              <a:rPr lang="en-GB" altLang="el-GR" sz="2000"/>
              <a:t>9 </a:t>
            </a:r>
            <a:endParaRPr lang="el-GR" altLang="el-GR" sz="2000"/>
          </a:p>
          <a:p>
            <a:pPr eaLnBrk="1" hangingPunct="1">
              <a:lnSpc>
                <a:spcPct val="80000"/>
              </a:lnSpc>
              <a:buFontTx/>
              <a:buNone/>
            </a:pPr>
            <a:r>
              <a:rPr lang="el-GR" altLang="el-GR" sz="2000"/>
              <a:t>Χοίρος                          4 – 8                   5 – 8 </a:t>
            </a:r>
            <a:endParaRPr lang="el-GR" altLang="el-GR" sz="2000" i="1" u="sng"/>
          </a:p>
          <a:p>
            <a:pPr algn="just" eaLnBrk="1" hangingPunct="1">
              <a:lnSpc>
                <a:spcPct val="80000"/>
              </a:lnSpc>
              <a:buFontTx/>
              <a:buNone/>
            </a:pPr>
            <a:r>
              <a:rPr lang="el-GR" altLang="el-GR" sz="2000"/>
              <a:t>Ίππος – Όνος               4 ετών               3-4 ετών </a:t>
            </a:r>
          </a:p>
          <a:p>
            <a:pPr algn="just" eaLnBrk="1" hangingPunct="1">
              <a:lnSpc>
                <a:spcPct val="80000"/>
              </a:lnSpc>
              <a:buFontTx/>
              <a:buNone/>
            </a:pPr>
            <a:r>
              <a:rPr lang="el-GR" altLang="el-GR" sz="2000"/>
              <a:t>Άνθρωπος                  14-16 ετών        11-15 ετών</a:t>
            </a:r>
            <a:endParaRPr lang="en-US" altLang="el-GR" sz="2000"/>
          </a:p>
        </p:txBody>
      </p:sp>
    </p:spTree>
    <p:extLst>
      <p:ext uri="{BB962C8B-B14F-4D97-AF65-F5344CB8AC3E}">
        <p14:creationId xmlns:p14="http://schemas.microsoft.com/office/powerpoint/2010/main" xmlns="" val="359958469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2001838" y="320675"/>
            <a:ext cx="8058150" cy="490538"/>
          </a:xfrm>
        </p:spPr>
        <p:txBody>
          <a:bodyPr/>
          <a:lstStyle/>
          <a:p>
            <a:pPr eaLnBrk="1" hangingPunct="1"/>
            <a:r>
              <a:rPr lang="el-GR" altLang="el-GR" sz="2800" u="sng"/>
              <a:t>Παράγοντες που επηρεάζουν την έλευση της ήβης</a:t>
            </a:r>
            <a:endParaRPr lang="en-US" altLang="el-GR" sz="2800" u="sng"/>
          </a:p>
        </p:txBody>
      </p:sp>
      <p:sp>
        <p:nvSpPr>
          <p:cNvPr id="118787" name="Rectangle 3"/>
          <p:cNvSpPr>
            <a:spLocks noGrp="1" noChangeArrowheads="1"/>
          </p:cNvSpPr>
          <p:nvPr>
            <p:ph type="body" idx="1"/>
          </p:nvPr>
        </p:nvSpPr>
        <p:spPr>
          <a:xfrm>
            <a:off x="1981200" y="908050"/>
            <a:ext cx="8229600" cy="5545138"/>
          </a:xfrm>
        </p:spPr>
        <p:txBody>
          <a:bodyPr>
            <a:normAutofit/>
          </a:bodyPr>
          <a:lstStyle/>
          <a:p>
            <a:pPr eaLnBrk="1" hangingPunct="1">
              <a:lnSpc>
                <a:spcPct val="80000"/>
              </a:lnSpc>
              <a:buFontTx/>
              <a:buNone/>
            </a:pPr>
            <a:r>
              <a:rPr lang="el-GR" altLang="el-GR" sz="2400" i="1" dirty="0"/>
              <a:t>Γενετικοί παράγοντες</a:t>
            </a:r>
            <a:r>
              <a:rPr lang="el-GR" altLang="el-GR" sz="2400" dirty="0"/>
              <a:t> </a:t>
            </a:r>
            <a:r>
              <a:rPr lang="en-US" altLang="el-GR" sz="2400" dirty="0"/>
              <a:t>:</a:t>
            </a:r>
            <a:r>
              <a:rPr lang="el-GR" altLang="el-GR" sz="2400" dirty="0"/>
              <a:t> διαφορές μεταξύ φυλών</a:t>
            </a:r>
            <a:endParaRPr lang="el-GR" altLang="el-GR" sz="2400" i="1" dirty="0"/>
          </a:p>
          <a:p>
            <a:pPr eaLnBrk="1" hangingPunct="1">
              <a:lnSpc>
                <a:spcPct val="80000"/>
              </a:lnSpc>
              <a:buFontTx/>
              <a:buNone/>
            </a:pPr>
            <a:r>
              <a:rPr lang="el-GR" altLang="el-GR" sz="2400" i="1" dirty="0"/>
              <a:t>Σωματική κατάσταση</a:t>
            </a:r>
            <a:r>
              <a:rPr lang="el-GR" altLang="el-GR" sz="2400" dirty="0"/>
              <a:t> : κρίσιμο σωματικό βάρος (40 – 70 % του ώριμου) που καθορίζεται από κατανάλωση τροφής και ηλικία ζώου</a:t>
            </a:r>
            <a:endParaRPr lang="el-GR" altLang="el-GR" sz="2400" i="1" dirty="0"/>
          </a:p>
          <a:p>
            <a:pPr eaLnBrk="1" hangingPunct="1">
              <a:lnSpc>
                <a:spcPct val="80000"/>
              </a:lnSpc>
              <a:buFontTx/>
              <a:buNone/>
            </a:pPr>
            <a:r>
              <a:rPr lang="el-GR" altLang="el-GR" sz="2400" i="1" dirty="0"/>
              <a:t>Σχέση εποχής γέννησης </a:t>
            </a:r>
            <a:r>
              <a:rPr lang="el-GR" altLang="el-GR" sz="2400" dirty="0"/>
              <a:t>– </a:t>
            </a:r>
            <a:r>
              <a:rPr lang="el-GR" altLang="el-GR" sz="2400" i="1" dirty="0" err="1"/>
              <a:t>φωτοπεριόδου</a:t>
            </a:r>
            <a:r>
              <a:rPr lang="el-GR" altLang="el-GR" sz="2400" i="1" dirty="0"/>
              <a:t> (πρόβατα)</a:t>
            </a:r>
            <a:r>
              <a:rPr lang="el-GR" altLang="el-GR" sz="2400" dirty="0"/>
              <a:t> : ήβη εμφανίζεται κατά την αναπαραγωγική περίοδο → μέσα θέρους έως μέσα ανοίξεως → ηλικία ήβης εξαρτάται από εποχή γέννησης του αρνιού</a:t>
            </a:r>
            <a:endParaRPr lang="el-GR" altLang="el-GR" sz="2400" i="1" dirty="0"/>
          </a:p>
          <a:p>
            <a:pPr eaLnBrk="1" hangingPunct="1">
              <a:lnSpc>
                <a:spcPct val="80000"/>
              </a:lnSpc>
              <a:buFontTx/>
              <a:buNone/>
            </a:pPr>
            <a:r>
              <a:rPr lang="el-GR" altLang="el-GR" sz="2400" i="1" dirty="0"/>
              <a:t>Εισαγωγή κριού ή κάπρου</a:t>
            </a:r>
            <a:r>
              <a:rPr lang="el-GR" altLang="el-GR" sz="2400" dirty="0"/>
              <a:t> : επισπεύδει την είσοδο των αμνάδων και νεαρών χοίρων στην ήβη, προκαλώντας </a:t>
            </a:r>
            <a:r>
              <a:rPr lang="el-GR" altLang="el-GR" sz="2400" dirty="0" err="1"/>
              <a:t>ωοθυλακιορρηξία</a:t>
            </a:r>
            <a:endParaRPr lang="el-GR" altLang="el-GR" sz="2400" i="1" dirty="0"/>
          </a:p>
          <a:p>
            <a:pPr eaLnBrk="1" hangingPunct="1">
              <a:lnSpc>
                <a:spcPct val="80000"/>
              </a:lnSpc>
              <a:buFontTx/>
              <a:buNone/>
            </a:pPr>
            <a:r>
              <a:rPr lang="el-GR" altLang="el-GR" sz="2400" i="1" dirty="0"/>
              <a:t>Ενδοκρινολογικό σύστημα</a:t>
            </a:r>
            <a:r>
              <a:rPr lang="el-GR" altLang="el-GR" sz="2400" dirty="0"/>
              <a:t> : ο άξονας υποθάλαμος, υπόφυση, </a:t>
            </a:r>
            <a:r>
              <a:rPr lang="el-GR" altLang="el-GR" sz="2400" dirty="0" err="1"/>
              <a:t>γονάδα</a:t>
            </a:r>
            <a:r>
              <a:rPr lang="el-GR" altLang="el-GR" sz="2400" dirty="0"/>
              <a:t> (ΥΥΓ) είναι ώριμος να λειτουργήσει μόλις δεχθεί κατάλληλες ώσεις από υποθάλαμο → </a:t>
            </a:r>
            <a:r>
              <a:rPr lang="en-US" altLang="el-GR" sz="2400" dirty="0" err="1"/>
              <a:t>GnRH</a:t>
            </a:r>
            <a:r>
              <a:rPr lang="el-GR" altLang="el-GR" sz="2400" dirty="0"/>
              <a:t> αυξάνεται → έκκριση </a:t>
            </a:r>
            <a:r>
              <a:rPr lang="en-US" altLang="el-GR" sz="2400" dirty="0"/>
              <a:t>LH</a:t>
            </a:r>
            <a:r>
              <a:rPr lang="el-GR" altLang="el-GR" sz="2400" dirty="0"/>
              <a:t> → έκκριση οιστρογόνων → έναρξη λειτουργίας </a:t>
            </a:r>
            <a:r>
              <a:rPr lang="el-GR" altLang="el-GR" sz="2400" dirty="0" err="1"/>
              <a:t>γονάδων</a:t>
            </a:r>
            <a:r>
              <a:rPr lang="el-GR" altLang="el-GR" sz="2400" dirty="0"/>
              <a:t>.</a:t>
            </a:r>
            <a:endParaRPr lang="en-US" altLang="el-GR" sz="2400" dirty="0"/>
          </a:p>
        </p:txBody>
      </p:sp>
    </p:spTree>
    <p:extLst>
      <p:ext uri="{BB962C8B-B14F-4D97-AF65-F5344CB8AC3E}">
        <p14:creationId xmlns:p14="http://schemas.microsoft.com/office/powerpoint/2010/main" xmlns="" val="271110891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Grp="1" noChangeArrowheads="1"/>
          </p:cNvSpPr>
          <p:nvPr>
            <p:ph type="title"/>
          </p:nvPr>
        </p:nvSpPr>
        <p:spPr>
          <a:xfrm>
            <a:off x="1981200" y="274638"/>
            <a:ext cx="8229600" cy="849312"/>
          </a:xfrm>
        </p:spPr>
        <p:txBody>
          <a:bodyPr/>
          <a:lstStyle/>
          <a:p>
            <a:pPr eaLnBrk="1" hangingPunct="1"/>
            <a:r>
              <a:rPr lang="el-GR" altLang="el-GR" sz="3200"/>
              <a:t>Επίδραση του κριού στην έκκριση της </a:t>
            </a:r>
            <a:r>
              <a:rPr lang="en-US" altLang="el-GR" sz="3200"/>
              <a:t>LH</a:t>
            </a:r>
          </a:p>
        </p:txBody>
      </p:sp>
      <p:pic>
        <p:nvPicPr>
          <p:cNvPr id="119811" name="Picture 4" descr="εικόνα 7_2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3503614" y="1125539"/>
            <a:ext cx="5329237" cy="5183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65068068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body" idx="1"/>
          </p:nvPr>
        </p:nvSpPr>
        <p:spPr>
          <a:xfrm>
            <a:off x="1981200" y="404814"/>
            <a:ext cx="8229600" cy="6048375"/>
          </a:xfrm>
        </p:spPr>
        <p:txBody>
          <a:bodyPr/>
          <a:lstStyle/>
          <a:p>
            <a:pPr eaLnBrk="1" hangingPunct="1">
              <a:lnSpc>
                <a:spcPct val="80000"/>
              </a:lnSpc>
              <a:buFontTx/>
              <a:buNone/>
            </a:pPr>
            <a:r>
              <a:rPr lang="el-GR" altLang="el-GR" sz="2400" u="sng" dirty="0" err="1">
                <a:solidFill>
                  <a:srgbClr val="FF0000"/>
                </a:solidFill>
              </a:rPr>
              <a:t>Γαμετογένεση</a:t>
            </a:r>
            <a:r>
              <a:rPr lang="el-GR" altLang="el-GR" sz="2400" u="sng" dirty="0"/>
              <a:t> </a:t>
            </a:r>
            <a:r>
              <a:rPr lang="el-GR" altLang="el-GR" sz="2400" dirty="0"/>
              <a:t>: </a:t>
            </a:r>
            <a:r>
              <a:rPr lang="el-GR" altLang="el-GR" sz="2400" dirty="0" err="1"/>
              <a:t>Όρχεις</a:t>
            </a:r>
            <a:r>
              <a:rPr lang="el-GR" altLang="el-GR" sz="2400" dirty="0"/>
              <a:t> → σπερματοζωάρια (</a:t>
            </a:r>
            <a:r>
              <a:rPr lang="en-US" altLang="el-GR" sz="2400" dirty="0"/>
              <a:t>n)</a:t>
            </a:r>
            <a:endParaRPr lang="el-GR" altLang="el-GR" sz="2400" b="1" dirty="0"/>
          </a:p>
          <a:p>
            <a:pPr eaLnBrk="1" hangingPunct="1">
              <a:lnSpc>
                <a:spcPct val="80000"/>
              </a:lnSpc>
              <a:buFontTx/>
              <a:buNone/>
            </a:pPr>
            <a:r>
              <a:rPr lang="el-GR" altLang="el-GR" sz="2400" b="1" dirty="0"/>
              <a:t>                         </a:t>
            </a:r>
            <a:r>
              <a:rPr lang="el-GR" altLang="el-GR" sz="2400" dirty="0"/>
              <a:t>Ωοθήκη→ ωάρια (</a:t>
            </a:r>
            <a:r>
              <a:rPr lang="en-US" altLang="el-GR" sz="2400" dirty="0"/>
              <a:t>n</a:t>
            </a:r>
            <a:r>
              <a:rPr lang="el-GR" altLang="el-GR" sz="2400" dirty="0"/>
              <a:t>)</a:t>
            </a:r>
          </a:p>
          <a:p>
            <a:pPr eaLnBrk="1" hangingPunct="1">
              <a:lnSpc>
                <a:spcPct val="80000"/>
              </a:lnSpc>
              <a:buFontTx/>
              <a:buNone/>
            </a:pPr>
            <a:r>
              <a:rPr lang="el-GR" altLang="el-GR" sz="2400" dirty="0"/>
              <a:t>                    </a:t>
            </a:r>
            <a:r>
              <a:rPr lang="en-US" altLang="el-GR" sz="2400" dirty="0" smtClean="0"/>
              <a:t>     </a:t>
            </a:r>
            <a:r>
              <a:rPr lang="el-GR" altLang="el-GR" sz="2400" dirty="0" smtClean="0"/>
              <a:t>→ </a:t>
            </a:r>
            <a:r>
              <a:rPr lang="el-GR" altLang="el-GR" sz="2400" dirty="0" err="1"/>
              <a:t>Ζυγωτό</a:t>
            </a:r>
            <a:r>
              <a:rPr lang="el-GR" altLang="el-GR" sz="2400" dirty="0"/>
              <a:t> (2</a:t>
            </a:r>
            <a:r>
              <a:rPr lang="en-US" altLang="el-GR" sz="2400" dirty="0"/>
              <a:t>n</a:t>
            </a:r>
            <a:r>
              <a:rPr lang="el-GR" altLang="el-GR" sz="2400" dirty="0"/>
              <a:t>)</a:t>
            </a:r>
          </a:p>
          <a:p>
            <a:pPr eaLnBrk="1" hangingPunct="1">
              <a:lnSpc>
                <a:spcPct val="80000"/>
              </a:lnSpc>
              <a:buFontTx/>
              <a:buNone/>
            </a:pPr>
            <a:r>
              <a:rPr lang="el-GR" altLang="el-GR" sz="2400" dirty="0"/>
              <a:t> ☻</a:t>
            </a:r>
            <a:r>
              <a:rPr lang="el-GR" altLang="el-GR" sz="2400" i="1" dirty="0"/>
              <a:t>Σπερματογένεση</a:t>
            </a:r>
            <a:r>
              <a:rPr lang="el-GR" altLang="el-GR" sz="2400" dirty="0"/>
              <a:t> : λαμβάνει χώρα στα σπερματικά σωληνάρια των </a:t>
            </a:r>
            <a:r>
              <a:rPr lang="el-GR" altLang="el-GR" sz="2400" dirty="0" err="1"/>
              <a:t>όρχεων</a:t>
            </a:r>
            <a:r>
              <a:rPr lang="el-GR" altLang="el-GR" sz="2400" dirty="0"/>
              <a:t> από την ήβη έως τη γεροντική ηλικία</a:t>
            </a:r>
          </a:p>
          <a:p>
            <a:pPr eaLnBrk="1" hangingPunct="1">
              <a:lnSpc>
                <a:spcPct val="80000"/>
              </a:lnSpc>
              <a:buFontTx/>
              <a:buNone/>
            </a:pPr>
            <a:r>
              <a:rPr lang="el-GR" altLang="el-GR" sz="2400" dirty="0"/>
              <a:t>α) </a:t>
            </a:r>
            <a:r>
              <a:rPr lang="el-GR" altLang="el-GR" sz="2400" dirty="0" err="1"/>
              <a:t>σπερματοκυτταρογένεση</a:t>
            </a:r>
            <a:r>
              <a:rPr lang="el-GR" altLang="el-GR" sz="2400" dirty="0"/>
              <a:t> (φάση διαιρέσεων) : </a:t>
            </a:r>
            <a:r>
              <a:rPr lang="el-GR" altLang="el-GR" sz="2400" dirty="0" err="1"/>
              <a:t>σπερματογόνιο</a:t>
            </a:r>
            <a:r>
              <a:rPr lang="el-GR" altLang="el-GR" sz="2400" dirty="0"/>
              <a:t> → σπερματοκύτταρο → </a:t>
            </a:r>
            <a:r>
              <a:rPr lang="el-GR" altLang="el-GR" sz="2400" dirty="0" err="1"/>
              <a:t>σπερματίδα</a:t>
            </a:r>
            <a:endParaRPr lang="el-GR" altLang="el-GR" sz="2400" dirty="0"/>
          </a:p>
          <a:p>
            <a:pPr eaLnBrk="1" hangingPunct="1">
              <a:lnSpc>
                <a:spcPct val="80000"/>
              </a:lnSpc>
              <a:buFontTx/>
              <a:buNone/>
            </a:pPr>
            <a:r>
              <a:rPr lang="el-GR" altLang="el-GR" sz="2400" dirty="0"/>
              <a:t>β) </a:t>
            </a:r>
            <a:r>
              <a:rPr lang="el-GR" altLang="el-GR" sz="2400" dirty="0" err="1"/>
              <a:t>σπερμιογένεση</a:t>
            </a:r>
            <a:r>
              <a:rPr lang="el-GR" altLang="el-GR" sz="2400" dirty="0"/>
              <a:t> (φάση διαφοροποιήσεων) : </a:t>
            </a:r>
            <a:r>
              <a:rPr lang="el-GR" altLang="el-GR" sz="2400" dirty="0" err="1"/>
              <a:t>σπερματίδα</a:t>
            </a:r>
            <a:r>
              <a:rPr lang="el-GR" altLang="el-GR" sz="2400" dirty="0"/>
              <a:t> → </a:t>
            </a:r>
            <a:r>
              <a:rPr lang="el-GR" altLang="el-GR" sz="2400" i="1" dirty="0"/>
              <a:t>σπερματοζωάριο</a:t>
            </a:r>
            <a:r>
              <a:rPr lang="el-GR" altLang="el-GR" sz="2400" dirty="0"/>
              <a:t> ,εξειδικευμένο κύτταρο, </a:t>
            </a:r>
            <a:r>
              <a:rPr lang="el-GR" altLang="el-GR" sz="2400" u="sng" dirty="0"/>
              <a:t>δεν</a:t>
            </a:r>
            <a:r>
              <a:rPr lang="el-GR" altLang="el-GR" sz="2400" dirty="0"/>
              <a:t> αυξάνεται, </a:t>
            </a:r>
            <a:r>
              <a:rPr lang="el-GR" altLang="el-GR" sz="2400" u="sng" dirty="0"/>
              <a:t>δεν</a:t>
            </a:r>
            <a:r>
              <a:rPr lang="el-GR" altLang="el-GR" sz="2400" dirty="0"/>
              <a:t> διαιρείται, </a:t>
            </a:r>
            <a:r>
              <a:rPr lang="el-GR" altLang="el-GR" sz="2400" u="sng" dirty="0"/>
              <a:t>δεν</a:t>
            </a:r>
            <a:r>
              <a:rPr lang="el-GR" altLang="el-GR" sz="2400" dirty="0"/>
              <a:t> έχει πρωτόπλασμα, </a:t>
            </a:r>
            <a:r>
              <a:rPr lang="el-GR" altLang="el-GR" sz="2400" u="sng" dirty="0"/>
              <a:t>έχει</a:t>
            </a:r>
            <a:r>
              <a:rPr lang="el-GR" altLang="el-GR" sz="2400" dirty="0"/>
              <a:t> πυρήνα συμπυκνωμένο, ουρά, πολλά μιτοχόνδρια, </a:t>
            </a:r>
            <a:r>
              <a:rPr lang="el-GR" altLang="el-GR" sz="2400" dirty="0" err="1"/>
              <a:t>λυτικά</a:t>
            </a:r>
            <a:r>
              <a:rPr lang="el-GR" altLang="el-GR" sz="2400" dirty="0"/>
              <a:t> ένζυμα στο </a:t>
            </a:r>
            <a:r>
              <a:rPr lang="el-GR" altLang="el-GR" sz="2400" dirty="0" err="1"/>
              <a:t>ακρόσωμα</a:t>
            </a:r>
            <a:r>
              <a:rPr lang="el-GR" altLang="el-GR" sz="2400" dirty="0"/>
              <a:t> → πολύ μικρό κύτταρο → ασφαλής μεταφορά πατρικού γενετικού υλικού στο ωοκύτταρο. Μαζί με το σπερματικό πλάσμα αποτελούν το </a:t>
            </a:r>
            <a:r>
              <a:rPr lang="el-GR" altLang="el-GR" sz="2400" i="1" dirty="0"/>
              <a:t>σπέρμα</a:t>
            </a:r>
            <a:r>
              <a:rPr lang="el-GR" altLang="el-GR" sz="2400" dirty="0"/>
              <a:t>. Έχει μοναδική σύσταση (φρουκτόζη, κιτρικό οξύ, Κ</a:t>
            </a:r>
            <a:r>
              <a:rPr lang="el-GR" altLang="el-GR" sz="2400" baseline="30000" dirty="0"/>
              <a:t>+</a:t>
            </a:r>
            <a:r>
              <a:rPr lang="el-GR" altLang="el-GR" sz="2400" dirty="0"/>
              <a:t>, Να</a:t>
            </a:r>
            <a:r>
              <a:rPr lang="el-GR" altLang="el-GR" sz="2400" baseline="30000" dirty="0"/>
              <a:t>+</a:t>
            </a:r>
            <a:r>
              <a:rPr lang="el-GR" altLang="el-GR" sz="2400" dirty="0"/>
              <a:t>), χρησιμεύει σαν μεταφορικό μέσον, δημιουργεί κατάλληλο περιβάλλον για την επιβίωση των σπερματοζωαρίων.</a:t>
            </a:r>
            <a:endParaRPr lang="en-US" altLang="el-GR" sz="2400" dirty="0"/>
          </a:p>
        </p:txBody>
      </p:sp>
    </p:spTree>
    <p:extLst>
      <p:ext uri="{BB962C8B-B14F-4D97-AF65-F5344CB8AC3E}">
        <p14:creationId xmlns:p14="http://schemas.microsoft.com/office/powerpoint/2010/main" xmlns="" val="172918821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5"/>
          <p:cNvSpPr>
            <a:spLocks noGrp="1" noChangeArrowheads="1"/>
          </p:cNvSpPr>
          <p:nvPr>
            <p:ph type="title"/>
          </p:nvPr>
        </p:nvSpPr>
        <p:spPr>
          <a:xfrm>
            <a:off x="1981200" y="274639"/>
            <a:ext cx="8229600" cy="631825"/>
          </a:xfrm>
        </p:spPr>
        <p:txBody>
          <a:bodyPr/>
          <a:lstStyle/>
          <a:p>
            <a:pPr eaLnBrk="1" hangingPunct="1"/>
            <a:r>
              <a:rPr lang="el-GR" altLang="el-GR" sz="2400"/>
              <a:t>Γενικευμένη εικόνα της σπερματογένεσης</a:t>
            </a:r>
            <a:endParaRPr lang="en-US" altLang="el-GR" sz="2400"/>
          </a:p>
        </p:txBody>
      </p:sp>
      <p:pic>
        <p:nvPicPr>
          <p:cNvPr id="121859" name="Picture 4" descr="εικόνα 7_2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3719513" y="908050"/>
            <a:ext cx="5040312" cy="54737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97883286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SKETCH5-orimo spermatozoario"/>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a:xfrm>
            <a:off x="5087939" y="115888"/>
            <a:ext cx="5462587" cy="65849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3907" name="Text Box 3"/>
          <p:cNvSpPr txBox="1">
            <a:spLocks noChangeArrowheads="1"/>
          </p:cNvSpPr>
          <p:nvPr/>
        </p:nvSpPr>
        <p:spPr bwMode="auto">
          <a:xfrm>
            <a:off x="1992314" y="1484313"/>
            <a:ext cx="287972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1800"/>
              <a:t>Ώριμο σπερματοζωάριο (Μιχαήλ, 1996). </a:t>
            </a:r>
            <a:endParaRPr lang="en-GB" altLang="el-GR" sz="1800"/>
          </a:p>
        </p:txBody>
      </p:sp>
      <p:sp>
        <p:nvSpPr>
          <p:cNvPr id="123908" name="Text Box 4"/>
          <p:cNvSpPr txBox="1">
            <a:spLocks noChangeArrowheads="1"/>
          </p:cNvSpPr>
          <p:nvPr/>
        </p:nvSpPr>
        <p:spPr bwMode="auto">
          <a:xfrm>
            <a:off x="1774826" y="4076701"/>
            <a:ext cx="2879725" cy="1465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1800"/>
              <a:t>Αριστερά : Επιμήκης τομή. Δεξιά : εγκάρσιες τομές στο ύψος του μέσου, του κυρίου και του τελικού τμήματος αντίστοιχα</a:t>
            </a:r>
            <a:r>
              <a:rPr lang="en-GB" altLang="el-GR" sz="1800"/>
              <a:t> </a:t>
            </a:r>
          </a:p>
        </p:txBody>
      </p:sp>
    </p:spTree>
    <p:extLst>
      <p:ext uri="{BB962C8B-B14F-4D97-AF65-F5344CB8AC3E}">
        <p14:creationId xmlns:p14="http://schemas.microsoft.com/office/powerpoint/2010/main" xmlns="" val="15848735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Grp="1" noChangeArrowheads="1"/>
          </p:cNvSpPr>
          <p:nvPr>
            <p:ph type="body" idx="1"/>
          </p:nvPr>
        </p:nvSpPr>
        <p:spPr>
          <a:xfrm>
            <a:off x="1981200" y="692150"/>
            <a:ext cx="8229600" cy="5761038"/>
          </a:xfrm>
        </p:spPr>
        <p:txBody>
          <a:bodyPr>
            <a:normAutofit lnSpcReduction="10000"/>
          </a:bodyPr>
          <a:lstStyle/>
          <a:p>
            <a:pPr eaLnBrk="1" hangingPunct="1">
              <a:lnSpc>
                <a:spcPct val="80000"/>
              </a:lnSpc>
              <a:buFontTx/>
              <a:buNone/>
            </a:pPr>
            <a:r>
              <a:rPr lang="el-GR" altLang="el-GR" sz="2000"/>
              <a:t>γ) ορμονική ρύθμιση : </a:t>
            </a:r>
            <a:r>
              <a:rPr lang="en-US" altLang="el-GR" sz="2000"/>
              <a:t>FSH</a:t>
            </a:r>
            <a:r>
              <a:rPr lang="el-GR" altLang="el-GR" sz="2000"/>
              <a:t> και τεστοστερόνη δρούν συνεργειακά και σε ενδοκυτταρικό επίπεδο (κύτταρα </a:t>
            </a:r>
            <a:r>
              <a:rPr lang="en-US" altLang="el-GR" sz="2000"/>
              <a:t>Sertoli</a:t>
            </a:r>
            <a:r>
              <a:rPr lang="el-GR" altLang="el-GR" sz="2000"/>
              <a:t>) και σε επίπεδο σύνδεσης στους υποδοχείς.</a:t>
            </a:r>
            <a:endParaRPr lang="en-GB" altLang="el-GR" sz="2000"/>
          </a:p>
          <a:p>
            <a:pPr eaLnBrk="1" hangingPunct="1">
              <a:lnSpc>
                <a:spcPct val="80000"/>
              </a:lnSpc>
              <a:buFontTx/>
              <a:buNone/>
            </a:pPr>
            <a:endParaRPr lang="el-GR" altLang="el-GR" sz="2000" u="sng"/>
          </a:p>
          <a:p>
            <a:pPr eaLnBrk="1" hangingPunct="1">
              <a:lnSpc>
                <a:spcPct val="80000"/>
              </a:lnSpc>
              <a:buFontTx/>
              <a:buNone/>
            </a:pPr>
            <a:r>
              <a:rPr lang="el-GR" altLang="el-GR" sz="1600" u="sng"/>
              <a:t>Είδος ζώου         Όγκος σπέρματος        Αριθμός σπερμ/ρίων / </a:t>
            </a:r>
            <a:r>
              <a:rPr lang="en-US" altLang="el-GR" sz="1600" u="sng"/>
              <a:t>cm</a:t>
            </a:r>
            <a:r>
              <a:rPr lang="el-GR" altLang="el-GR" sz="1600" u="sng" baseline="30000"/>
              <a:t>3</a:t>
            </a:r>
            <a:r>
              <a:rPr lang="el-GR" altLang="el-GR" sz="1600" u="sng"/>
              <a:t> σπερμ.</a:t>
            </a:r>
            <a:endParaRPr lang="el-GR" altLang="el-GR" sz="1600"/>
          </a:p>
          <a:p>
            <a:pPr eaLnBrk="1" hangingPunct="1">
              <a:lnSpc>
                <a:spcPct val="80000"/>
              </a:lnSpc>
              <a:buFontTx/>
              <a:buNone/>
            </a:pPr>
            <a:r>
              <a:rPr lang="el-GR" altLang="el-GR" sz="2000"/>
              <a:t>Ταύρος           2 – 20 </a:t>
            </a:r>
            <a:r>
              <a:rPr lang="en-US" altLang="el-GR" sz="2000"/>
              <a:t>ml</a:t>
            </a:r>
            <a:r>
              <a:rPr lang="el-GR" altLang="el-GR" sz="2000"/>
              <a:t>                  300 – 2000 * 10</a:t>
            </a:r>
            <a:r>
              <a:rPr lang="el-GR" altLang="el-GR" sz="2000" baseline="30000"/>
              <a:t>6</a:t>
            </a:r>
          </a:p>
          <a:p>
            <a:pPr eaLnBrk="1" hangingPunct="1">
              <a:lnSpc>
                <a:spcPct val="80000"/>
              </a:lnSpc>
              <a:buFontTx/>
              <a:buNone/>
            </a:pPr>
            <a:r>
              <a:rPr lang="el-GR" altLang="el-GR" sz="2000"/>
              <a:t>Κριός</a:t>
            </a:r>
            <a:r>
              <a:rPr lang="en-US" altLang="el-GR" sz="2000"/>
              <a:t>-</a:t>
            </a:r>
            <a:r>
              <a:rPr lang="el-GR" altLang="el-GR" sz="2000"/>
              <a:t>Τράγος 0,7 – 2 </a:t>
            </a:r>
            <a:r>
              <a:rPr lang="en-US" altLang="el-GR" sz="2000"/>
              <a:t>ml</a:t>
            </a:r>
            <a:r>
              <a:rPr lang="el-GR" altLang="el-GR" sz="2000"/>
              <a:t>                 2000 – 5000 * 10</a:t>
            </a:r>
            <a:r>
              <a:rPr lang="el-GR" altLang="el-GR" sz="2000" baseline="30000"/>
              <a:t>6</a:t>
            </a:r>
            <a:r>
              <a:rPr lang="el-GR" altLang="el-GR" sz="2000"/>
              <a:t> </a:t>
            </a:r>
          </a:p>
          <a:p>
            <a:pPr eaLnBrk="1" hangingPunct="1">
              <a:lnSpc>
                <a:spcPct val="80000"/>
              </a:lnSpc>
              <a:buFontTx/>
              <a:buNone/>
            </a:pPr>
            <a:r>
              <a:rPr lang="el-GR" altLang="el-GR" sz="2000"/>
              <a:t>Κάπρος          150 – 500 </a:t>
            </a:r>
            <a:r>
              <a:rPr lang="en-US" altLang="el-GR" sz="2000"/>
              <a:t>ml</a:t>
            </a:r>
            <a:r>
              <a:rPr lang="el-GR" altLang="el-GR" sz="2000"/>
              <a:t>              25 – 300 * 10</a:t>
            </a:r>
            <a:r>
              <a:rPr lang="el-GR" altLang="el-GR" sz="2000" baseline="30000"/>
              <a:t>6</a:t>
            </a:r>
          </a:p>
          <a:p>
            <a:pPr eaLnBrk="1" hangingPunct="1">
              <a:lnSpc>
                <a:spcPct val="80000"/>
              </a:lnSpc>
              <a:buFontTx/>
              <a:buNone/>
            </a:pPr>
            <a:r>
              <a:rPr lang="el-GR" altLang="el-GR" sz="2000"/>
              <a:t>Κόνικλος         1 – 2 </a:t>
            </a:r>
            <a:r>
              <a:rPr lang="en-US" altLang="el-GR" sz="2000"/>
              <a:t>ml</a:t>
            </a:r>
            <a:r>
              <a:rPr lang="el-GR" altLang="el-GR" sz="2000"/>
              <a:t>                     10 – 2000 * 10</a:t>
            </a:r>
            <a:r>
              <a:rPr lang="el-GR" altLang="el-GR" sz="2000" baseline="30000"/>
              <a:t>6</a:t>
            </a:r>
            <a:r>
              <a:rPr lang="el-GR" altLang="el-GR" sz="2000"/>
              <a:t> </a:t>
            </a:r>
          </a:p>
          <a:p>
            <a:pPr eaLnBrk="1" hangingPunct="1">
              <a:lnSpc>
                <a:spcPct val="80000"/>
              </a:lnSpc>
              <a:buFontTx/>
              <a:buNone/>
            </a:pPr>
            <a:r>
              <a:rPr lang="el-GR" altLang="el-GR" sz="2000"/>
              <a:t>Αλέκτωρ            0,8 </a:t>
            </a:r>
            <a:r>
              <a:rPr lang="en-US" altLang="el-GR" sz="2000"/>
              <a:t>ml</a:t>
            </a:r>
            <a:r>
              <a:rPr lang="el-GR" altLang="el-GR" sz="2000"/>
              <a:t>                     500 - 6000 * 10</a:t>
            </a:r>
            <a:r>
              <a:rPr lang="el-GR" altLang="el-GR" sz="2000" baseline="30000"/>
              <a:t>6</a:t>
            </a:r>
            <a:r>
              <a:rPr lang="el-GR" altLang="el-GR" sz="2000"/>
              <a:t> </a:t>
            </a:r>
            <a:endParaRPr lang="en-GB" altLang="el-GR" sz="2000"/>
          </a:p>
          <a:p>
            <a:pPr eaLnBrk="1" hangingPunct="1">
              <a:lnSpc>
                <a:spcPct val="80000"/>
              </a:lnSpc>
              <a:buFontTx/>
              <a:buNone/>
            </a:pPr>
            <a:endParaRPr lang="en-GB" altLang="el-GR" sz="2000" baseline="30000"/>
          </a:p>
          <a:p>
            <a:pPr eaLnBrk="1" hangingPunct="1">
              <a:lnSpc>
                <a:spcPct val="80000"/>
              </a:lnSpc>
              <a:buFontTx/>
              <a:buNone/>
            </a:pPr>
            <a:endParaRPr lang="el-GR" altLang="el-GR" sz="2000" baseline="30000"/>
          </a:p>
          <a:p>
            <a:pPr eaLnBrk="1" hangingPunct="1">
              <a:lnSpc>
                <a:spcPct val="80000"/>
              </a:lnSpc>
              <a:buFontTx/>
              <a:buNone/>
            </a:pPr>
            <a:r>
              <a:rPr lang="el-GR" altLang="el-GR" sz="2000"/>
              <a:t>☻ Ωογένεση : έναρξη → έμβρυο</a:t>
            </a:r>
          </a:p>
          <a:p>
            <a:pPr eaLnBrk="1" hangingPunct="1">
              <a:lnSpc>
                <a:spcPct val="80000"/>
              </a:lnSpc>
              <a:buFontTx/>
              <a:buNone/>
            </a:pPr>
            <a:r>
              <a:rPr lang="el-GR" altLang="el-GR" sz="2000"/>
              <a:t>                        λήξη → ωοθυλακιορρηξία</a:t>
            </a:r>
            <a:endParaRPr lang="en-GB" altLang="el-GR" sz="2000"/>
          </a:p>
          <a:p>
            <a:pPr eaLnBrk="1" hangingPunct="1">
              <a:lnSpc>
                <a:spcPct val="80000"/>
              </a:lnSpc>
              <a:buFontTx/>
              <a:buNone/>
            </a:pPr>
            <a:endParaRPr lang="el-GR" altLang="el-GR" sz="2000"/>
          </a:p>
          <a:p>
            <a:pPr eaLnBrk="1" hangingPunct="1">
              <a:lnSpc>
                <a:spcPct val="80000"/>
              </a:lnSpc>
              <a:buFontTx/>
              <a:buNone/>
            </a:pPr>
            <a:r>
              <a:rPr lang="el-GR" altLang="el-GR" sz="2000"/>
              <a:t>      Ωογόνια → ωοκύτταρα → αρχέγονο ωοθυλάκιο → ωοθυλάκια → Γρααφιανό ωοθυλάκιο → ρήξη ωαρίου → ωχρό σωμάτιο.</a:t>
            </a:r>
          </a:p>
          <a:p>
            <a:pPr algn="just" eaLnBrk="1" hangingPunct="1">
              <a:lnSpc>
                <a:spcPct val="80000"/>
              </a:lnSpc>
              <a:buFontTx/>
              <a:buNone/>
            </a:pPr>
            <a:r>
              <a:rPr lang="el-GR" altLang="el-GR" sz="2000"/>
              <a:t> </a:t>
            </a:r>
            <a:endParaRPr lang="en-US" altLang="el-GR" sz="2000"/>
          </a:p>
        </p:txBody>
      </p:sp>
    </p:spTree>
    <p:extLst>
      <p:ext uri="{BB962C8B-B14F-4D97-AF65-F5344CB8AC3E}">
        <p14:creationId xmlns:p14="http://schemas.microsoft.com/office/powerpoint/2010/main" xmlns="" val="212260259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703388" y="3644900"/>
            <a:ext cx="2520950" cy="2952750"/>
          </a:xfrm>
        </p:spPr>
        <p:txBody>
          <a:bodyPr/>
          <a:lstStyle/>
          <a:p>
            <a:pPr algn="l" eaLnBrk="1" hangingPunct="1"/>
            <a:r>
              <a:rPr lang="el-GR" altLang="el-GR" sz="1600" b="1"/>
              <a:t>1 = εξωτερική θήκη</a:t>
            </a:r>
            <a:br>
              <a:rPr lang="el-GR" altLang="el-GR" sz="1600" b="1"/>
            </a:br>
            <a:r>
              <a:rPr lang="el-GR" altLang="el-GR" sz="1600" b="1"/>
              <a:t>2 = εσωτερική θήκη</a:t>
            </a:r>
            <a:br>
              <a:rPr lang="el-GR" altLang="el-GR" sz="1600" b="1"/>
            </a:br>
            <a:r>
              <a:rPr lang="el-GR" altLang="el-GR" sz="1600" b="1"/>
              <a:t>3 = βασική μεμβράνη</a:t>
            </a:r>
            <a:br>
              <a:rPr lang="el-GR" altLang="el-GR" sz="1600" b="1"/>
            </a:br>
            <a:r>
              <a:rPr lang="el-GR" altLang="el-GR" sz="1600" b="1"/>
              <a:t>4 = κοκκιώδης στιβάδα</a:t>
            </a:r>
            <a:br>
              <a:rPr lang="el-GR" altLang="el-GR" sz="1600" b="1"/>
            </a:br>
            <a:r>
              <a:rPr lang="el-GR" altLang="el-GR" sz="1600" b="1"/>
              <a:t>5 = άντρο</a:t>
            </a:r>
            <a:br>
              <a:rPr lang="el-GR" altLang="el-GR" sz="1600" b="1"/>
            </a:br>
            <a:r>
              <a:rPr lang="el-GR" altLang="el-GR" sz="1600" b="1"/>
              <a:t>6 = ωοφόρος δίσκος</a:t>
            </a:r>
            <a:br>
              <a:rPr lang="el-GR" altLang="el-GR" sz="1600" b="1"/>
            </a:br>
            <a:r>
              <a:rPr lang="el-GR" altLang="el-GR" sz="1600" b="1"/>
              <a:t>7 = διαφανής ζώνη </a:t>
            </a:r>
            <a:br>
              <a:rPr lang="el-GR" altLang="el-GR" sz="1600" b="1"/>
            </a:br>
            <a:r>
              <a:rPr lang="el-GR" altLang="el-GR" sz="1600" b="1"/>
              <a:t> 8 = ωοκύτταρο</a:t>
            </a:r>
            <a:r>
              <a:rPr lang="en-GB" altLang="el-GR" smtClean="0"/>
              <a:t> </a:t>
            </a:r>
          </a:p>
        </p:txBody>
      </p:sp>
      <p:pic>
        <p:nvPicPr>
          <p:cNvPr id="126979" name="Picture 3" descr="trace_m13"/>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a:xfrm>
            <a:off x="3994150" y="1"/>
            <a:ext cx="6673850" cy="58404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6980" name="Rectangle 4"/>
          <p:cNvSpPr>
            <a:spLocks noChangeArrowheads="1"/>
          </p:cNvSpPr>
          <p:nvPr/>
        </p:nvSpPr>
        <p:spPr bwMode="auto">
          <a:xfrm>
            <a:off x="1703389" y="260350"/>
            <a:ext cx="1584325"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000" b="1">
                <a:solidFill>
                  <a:schemeClr val="tx2"/>
                </a:solidFill>
              </a:rPr>
              <a:t>Ώριμο ωοθυλάκιο</a:t>
            </a:r>
            <a:r>
              <a:rPr lang="el-GR" altLang="el-GR" sz="1600">
                <a:solidFill>
                  <a:schemeClr val="tx2"/>
                </a:solidFill>
              </a:rPr>
              <a:t> </a:t>
            </a:r>
            <a:endParaRPr lang="en-GB" altLang="el-GR" sz="4000">
              <a:solidFill>
                <a:schemeClr val="tx2"/>
              </a:solidFill>
            </a:endParaRPr>
          </a:p>
        </p:txBody>
      </p:sp>
    </p:spTree>
    <p:extLst>
      <p:ext uri="{BB962C8B-B14F-4D97-AF65-F5344CB8AC3E}">
        <p14:creationId xmlns:p14="http://schemas.microsoft.com/office/powerpoint/2010/main" xmlns="" val="383598110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5"/>
          <p:cNvSpPr>
            <a:spLocks noGrp="1" noChangeArrowheads="1"/>
          </p:cNvSpPr>
          <p:nvPr>
            <p:ph type="title"/>
          </p:nvPr>
        </p:nvSpPr>
        <p:spPr>
          <a:xfrm>
            <a:off x="1993901" y="287339"/>
            <a:ext cx="8075613" cy="631825"/>
          </a:xfrm>
        </p:spPr>
        <p:txBody>
          <a:bodyPr>
            <a:normAutofit fontScale="90000"/>
          </a:bodyPr>
          <a:lstStyle/>
          <a:p>
            <a:pPr eaLnBrk="1" hangingPunct="1"/>
            <a:r>
              <a:rPr lang="el-GR" altLang="el-GR" sz="2000"/>
              <a:t>Γενικευμένη εικόνα ώριμου ωοκυττάρου. 1=ακτινωτός στέφανος, 2=διαφανής ζώνη, 3=πυρήνας, 4=κορτικοειδή κοκκία</a:t>
            </a:r>
            <a:endParaRPr lang="en-US" altLang="el-GR" sz="2000"/>
          </a:p>
        </p:txBody>
      </p:sp>
      <p:pic>
        <p:nvPicPr>
          <p:cNvPr id="128003" name="Picture 4" descr="εικόνα 7_28"/>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3359150" y="1341438"/>
            <a:ext cx="5329238" cy="48958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16002985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992313" y="188913"/>
            <a:ext cx="8229600" cy="647700"/>
          </a:xfrm>
        </p:spPr>
        <p:txBody>
          <a:bodyPr/>
          <a:lstStyle/>
          <a:p>
            <a:pPr eaLnBrk="1" hangingPunct="1"/>
            <a:r>
              <a:rPr lang="el-GR" altLang="el-GR" sz="2800" b="1" dirty="0" err="1">
                <a:solidFill>
                  <a:srgbClr val="FF0000"/>
                </a:solidFill>
              </a:rPr>
              <a:t>Οιστρικός</a:t>
            </a:r>
            <a:r>
              <a:rPr lang="el-GR" altLang="el-GR" sz="2800" b="1" dirty="0">
                <a:solidFill>
                  <a:srgbClr val="FF0000"/>
                </a:solidFill>
              </a:rPr>
              <a:t> κύκλος</a:t>
            </a:r>
            <a:endParaRPr lang="en-US" altLang="el-GR" sz="2800" b="1" dirty="0">
              <a:solidFill>
                <a:srgbClr val="FF0000"/>
              </a:solidFill>
            </a:endParaRPr>
          </a:p>
        </p:txBody>
      </p:sp>
      <p:sp>
        <p:nvSpPr>
          <p:cNvPr id="129027" name="Rectangle 3"/>
          <p:cNvSpPr>
            <a:spLocks noGrp="1" noChangeArrowheads="1"/>
          </p:cNvSpPr>
          <p:nvPr>
            <p:ph type="body" idx="1"/>
          </p:nvPr>
        </p:nvSpPr>
        <p:spPr>
          <a:xfrm>
            <a:off x="1981200" y="908050"/>
            <a:ext cx="8229600" cy="5473700"/>
          </a:xfrm>
        </p:spPr>
        <p:txBody>
          <a:bodyPr/>
          <a:lstStyle/>
          <a:p>
            <a:pPr eaLnBrk="1" hangingPunct="1">
              <a:lnSpc>
                <a:spcPct val="80000"/>
              </a:lnSpc>
            </a:pPr>
            <a:endParaRPr lang="el-GR" altLang="el-GR" sz="1600" dirty="0"/>
          </a:p>
          <a:p>
            <a:pPr eaLnBrk="1" hangingPunct="1">
              <a:lnSpc>
                <a:spcPct val="80000"/>
              </a:lnSpc>
              <a:buFontTx/>
              <a:buNone/>
            </a:pPr>
            <a:r>
              <a:rPr lang="el-GR" altLang="el-GR" sz="2200" dirty="0"/>
              <a:t>☻ Ορισμός : το διάστημα κατά το οποίο επαναλαμβάνεται η κυκλική λειτουργία των ωοθηκών</a:t>
            </a:r>
            <a:endParaRPr lang="en-US" altLang="el-GR" sz="2200" dirty="0"/>
          </a:p>
          <a:p>
            <a:pPr eaLnBrk="1" hangingPunct="1">
              <a:lnSpc>
                <a:spcPct val="80000"/>
              </a:lnSpc>
              <a:buFontTx/>
              <a:buNone/>
            </a:pPr>
            <a:endParaRPr lang="el-GR" altLang="el-GR" sz="2000" dirty="0"/>
          </a:p>
          <a:p>
            <a:pPr eaLnBrk="1" hangingPunct="1">
              <a:lnSpc>
                <a:spcPct val="80000"/>
              </a:lnSpc>
              <a:buFontTx/>
              <a:buNone/>
            </a:pPr>
            <a:r>
              <a:rPr lang="el-GR" altLang="el-GR" sz="2200" dirty="0"/>
              <a:t>☻ Φάσεις (α’ τρόπος) : </a:t>
            </a:r>
            <a:r>
              <a:rPr lang="el-GR" altLang="el-GR" sz="2200" i="1" u="sng" dirty="0"/>
              <a:t>(α) ωοθυλακίου</a:t>
            </a:r>
            <a:r>
              <a:rPr lang="el-GR" altLang="el-GR" sz="2200" dirty="0"/>
              <a:t> → ανάπτυξη ωοθυλακίων έως το </a:t>
            </a:r>
            <a:r>
              <a:rPr lang="el-GR" altLang="el-GR" sz="2200" dirty="0" err="1"/>
              <a:t>Γρααφιανό</a:t>
            </a:r>
            <a:r>
              <a:rPr lang="el-GR" altLang="el-GR" sz="2200" dirty="0"/>
              <a:t> ωοθυλάκιο με κυρίαρχη ορμόνη την </a:t>
            </a:r>
            <a:r>
              <a:rPr lang="el-GR" altLang="el-GR" sz="2200" dirty="0" err="1"/>
              <a:t>οιστραδιόλη</a:t>
            </a:r>
            <a:endParaRPr lang="el-GR" altLang="el-GR" sz="2200" i="1" u="sng" dirty="0"/>
          </a:p>
          <a:p>
            <a:pPr eaLnBrk="1" hangingPunct="1">
              <a:lnSpc>
                <a:spcPct val="80000"/>
              </a:lnSpc>
              <a:buFontTx/>
              <a:buNone/>
            </a:pPr>
            <a:r>
              <a:rPr lang="el-GR" altLang="el-GR" sz="2200" i="1" u="sng" dirty="0"/>
              <a:t>(β) ωχρού σωματίου</a:t>
            </a:r>
            <a:r>
              <a:rPr lang="el-GR" altLang="el-GR" sz="2200" dirty="0"/>
              <a:t> → σχηματισμός ωχρού σωματίου που εκφυλίζεται αν δε λάβει χώρα γονιμοποίηση, κυρίαρχη ορμόνη η </a:t>
            </a:r>
            <a:r>
              <a:rPr lang="en-US" altLang="el-GR" sz="2200" dirty="0"/>
              <a:t>PG</a:t>
            </a:r>
            <a:endParaRPr lang="el-GR" altLang="el-GR" sz="2200" i="1" dirty="0"/>
          </a:p>
          <a:p>
            <a:pPr eaLnBrk="1" hangingPunct="1">
              <a:lnSpc>
                <a:spcPct val="80000"/>
              </a:lnSpc>
              <a:buFontTx/>
              <a:buNone/>
            </a:pPr>
            <a:r>
              <a:rPr lang="el-GR" altLang="el-GR" sz="2200" i="1" dirty="0"/>
              <a:t>(γ) σημείο διαχωρισμού</a:t>
            </a:r>
            <a:r>
              <a:rPr lang="el-GR" altLang="el-GR" sz="2200" dirty="0"/>
              <a:t> → </a:t>
            </a:r>
            <a:r>
              <a:rPr lang="el-GR" altLang="el-GR" sz="2200" dirty="0" err="1"/>
              <a:t>ωοθυλακιορρηξία</a:t>
            </a:r>
            <a:endParaRPr lang="en-US" altLang="el-GR" sz="2200" dirty="0"/>
          </a:p>
          <a:p>
            <a:pPr eaLnBrk="1" hangingPunct="1">
              <a:lnSpc>
                <a:spcPct val="80000"/>
              </a:lnSpc>
              <a:buFontTx/>
              <a:buNone/>
            </a:pPr>
            <a:endParaRPr lang="el-GR" altLang="el-GR" sz="2200" dirty="0"/>
          </a:p>
          <a:p>
            <a:pPr eaLnBrk="1" hangingPunct="1">
              <a:lnSpc>
                <a:spcPct val="80000"/>
              </a:lnSpc>
              <a:buFontTx/>
              <a:buNone/>
            </a:pPr>
            <a:r>
              <a:rPr lang="el-GR" altLang="el-GR" sz="2200" dirty="0"/>
              <a:t>☻ Φάσεις (β’ τρόπος) : </a:t>
            </a:r>
          </a:p>
          <a:p>
            <a:pPr eaLnBrk="1" hangingPunct="1">
              <a:lnSpc>
                <a:spcPct val="80000"/>
              </a:lnSpc>
              <a:buFontTx/>
              <a:buNone/>
            </a:pPr>
            <a:r>
              <a:rPr lang="el-GR" altLang="el-GR" sz="2200" dirty="0"/>
              <a:t>Οίστρος → συμπτώματα οίστρου</a:t>
            </a:r>
          </a:p>
          <a:p>
            <a:pPr eaLnBrk="1" hangingPunct="1">
              <a:lnSpc>
                <a:spcPct val="80000"/>
              </a:lnSpc>
              <a:buFontTx/>
              <a:buNone/>
            </a:pPr>
            <a:r>
              <a:rPr lang="el-GR" altLang="el-GR" sz="2200" dirty="0" err="1"/>
              <a:t>Μέτοιστρος</a:t>
            </a:r>
            <a:r>
              <a:rPr lang="el-GR" altLang="el-GR" sz="2200" dirty="0"/>
              <a:t> → </a:t>
            </a:r>
            <a:r>
              <a:rPr lang="el-GR" altLang="el-GR" sz="2200" dirty="0" err="1"/>
              <a:t>ωοθυλακιορρηξία</a:t>
            </a:r>
            <a:r>
              <a:rPr lang="el-GR" altLang="el-GR" sz="2200" dirty="0"/>
              <a:t>, σχηματισμός ωχρού σωματίου</a:t>
            </a:r>
          </a:p>
          <a:p>
            <a:pPr eaLnBrk="1" hangingPunct="1">
              <a:lnSpc>
                <a:spcPct val="80000"/>
              </a:lnSpc>
              <a:buFontTx/>
              <a:buNone/>
            </a:pPr>
            <a:r>
              <a:rPr lang="el-GR" altLang="el-GR" sz="2200" dirty="0" err="1"/>
              <a:t>Δίοιστρος</a:t>
            </a:r>
            <a:r>
              <a:rPr lang="el-GR" altLang="el-GR" sz="2200" dirty="0"/>
              <a:t> → ωχρό σωμάτιο σε πλήρη λειτουργία</a:t>
            </a:r>
          </a:p>
          <a:p>
            <a:pPr eaLnBrk="1" hangingPunct="1">
              <a:lnSpc>
                <a:spcPct val="80000"/>
              </a:lnSpc>
              <a:buFontTx/>
              <a:buNone/>
            </a:pPr>
            <a:r>
              <a:rPr lang="el-GR" altLang="el-GR" sz="2200" dirty="0" err="1"/>
              <a:t>Πρόοιστρος</a:t>
            </a:r>
            <a:r>
              <a:rPr lang="el-GR" altLang="el-GR" sz="2200" dirty="0"/>
              <a:t> → ταχεία ανάπτυξη ωοθυλακίων</a:t>
            </a:r>
            <a:endParaRPr lang="en-US" altLang="el-GR" sz="2200" dirty="0"/>
          </a:p>
        </p:txBody>
      </p:sp>
    </p:spTree>
    <p:extLst>
      <p:ext uri="{BB962C8B-B14F-4D97-AF65-F5344CB8AC3E}">
        <p14:creationId xmlns:p14="http://schemas.microsoft.com/office/powerpoint/2010/main" xmlns="" val="95846414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3000375" y="692150"/>
            <a:ext cx="5975350" cy="57610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22826905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5"/>
          <p:cNvSpPr>
            <a:spLocks noGrp="1" noChangeArrowheads="1"/>
          </p:cNvSpPr>
          <p:nvPr>
            <p:ph type="title"/>
          </p:nvPr>
        </p:nvSpPr>
        <p:spPr>
          <a:xfrm>
            <a:off x="1981200" y="274639"/>
            <a:ext cx="8229600" cy="561975"/>
          </a:xfrm>
        </p:spPr>
        <p:txBody>
          <a:bodyPr>
            <a:normAutofit fontScale="90000"/>
          </a:bodyPr>
          <a:lstStyle/>
          <a:p>
            <a:pPr eaLnBrk="1" hangingPunct="1"/>
            <a:r>
              <a:rPr lang="el-GR" altLang="el-GR" sz="2400"/>
              <a:t>Ορμονικές μεταβολές κατά τη διάρκεια του οιστρικού κύκλου στην αγελάδα</a:t>
            </a:r>
            <a:endParaRPr lang="en-US" altLang="el-GR" sz="2400"/>
          </a:p>
        </p:txBody>
      </p:sp>
      <p:pic>
        <p:nvPicPr>
          <p:cNvPr id="130051" name="Picture 4" descr="εικόνα 7_30"/>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3359151" y="1196975"/>
            <a:ext cx="6049963" cy="51117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19236765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body" idx="1"/>
          </p:nvPr>
        </p:nvSpPr>
        <p:spPr>
          <a:xfrm>
            <a:off x="1981200" y="620714"/>
            <a:ext cx="8229600" cy="5832475"/>
          </a:xfrm>
        </p:spPr>
        <p:txBody>
          <a:bodyPr/>
          <a:lstStyle/>
          <a:p>
            <a:pPr algn="ctr" eaLnBrk="1" hangingPunct="1">
              <a:lnSpc>
                <a:spcPct val="90000"/>
              </a:lnSpc>
              <a:buFontTx/>
              <a:buNone/>
            </a:pPr>
            <a:r>
              <a:rPr lang="el-GR" altLang="el-GR" sz="2400" u="sng"/>
              <a:t>Παράδειγμα στην αγελάδα με διάρκεια οιστρικού κύκλου 21 ημέρες</a:t>
            </a:r>
          </a:p>
          <a:p>
            <a:pPr eaLnBrk="1" hangingPunct="1">
              <a:lnSpc>
                <a:spcPct val="90000"/>
              </a:lnSpc>
              <a:buFontTx/>
              <a:buNone/>
            </a:pPr>
            <a:endParaRPr lang="el-GR" altLang="el-GR" sz="2400"/>
          </a:p>
          <a:p>
            <a:pPr eaLnBrk="1" hangingPunct="1">
              <a:lnSpc>
                <a:spcPct val="90000"/>
              </a:lnSpc>
              <a:buFontTx/>
              <a:buNone/>
            </a:pPr>
            <a:r>
              <a:rPr lang="el-GR" altLang="el-GR" sz="2400"/>
              <a:t>17η – 18η ημέρα → παραγωγή </a:t>
            </a:r>
            <a:r>
              <a:rPr lang="en-US" altLang="el-GR" sz="2400"/>
              <a:t>PGF</a:t>
            </a:r>
            <a:r>
              <a:rPr lang="el-GR" altLang="el-GR" sz="2400" baseline="-25000"/>
              <a:t>2α</a:t>
            </a:r>
            <a:r>
              <a:rPr lang="el-GR" altLang="el-GR" sz="2400"/>
              <a:t> στο ενδομήτριο κατά ώσεις → μεταφορά της στην ωοθήκη (ωχρό σωμάτιο) → εκφυλισμός του (έναρξη πρόοιστρου) → μείωση </a:t>
            </a:r>
            <a:r>
              <a:rPr lang="en-US" altLang="el-GR" sz="2400"/>
              <a:t>PG</a:t>
            </a:r>
            <a:r>
              <a:rPr lang="el-GR" altLang="el-GR" sz="2400"/>
              <a:t> → ανάπτυξη κυρίαρχου ωοθυλάκιου → παραγωγή οιστρογόνων → συμπτώματα οίστρου (15 – 18 ώρες) → θετική παλίνδρομη έκκριση της </a:t>
            </a:r>
            <a:r>
              <a:rPr lang="en-US" altLang="el-GR" sz="2400"/>
              <a:t>LH</a:t>
            </a:r>
            <a:r>
              <a:rPr lang="el-GR" altLang="el-GR" sz="2400"/>
              <a:t>, λίγο πριν από την ωοθυλακιορρηξία → ρήξη (26 ώρες μετά την κορυφή της </a:t>
            </a:r>
            <a:r>
              <a:rPr lang="en-US" altLang="el-GR" sz="2400"/>
              <a:t>LH</a:t>
            </a:r>
            <a:r>
              <a:rPr lang="el-GR" altLang="el-GR" sz="2400"/>
              <a:t>) → κύτταρα κοκκιώδους στιβάδας διαφοροποιούνται σε ωχρινικά (3 ημέρες) → τελικό μέγεθος ωχρού σωματίου (14η ημέρα του κύκλου) → παραγωγή </a:t>
            </a:r>
            <a:r>
              <a:rPr lang="en-US" altLang="el-GR" sz="2400"/>
              <a:t>PG</a:t>
            </a:r>
            <a:r>
              <a:rPr lang="el-GR" altLang="el-GR" sz="2400"/>
              <a:t> → αρνητική παλίνδρομη ρύθμιση </a:t>
            </a:r>
            <a:r>
              <a:rPr lang="en-US" altLang="el-GR" sz="2400"/>
              <a:t>LH</a:t>
            </a:r>
            <a:r>
              <a:rPr lang="el-GR" altLang="el-GR" sz="2400"/>
              <a:t> και </a:t>
            </a:r>
            <a:r>
              <a:rPr lang="en-US" altLang="el-GR" sz="2400"/>
              <a:t>FSH</a:t>
            </a:r>
            <a:r>
              <a:rPr lang="el-GR" altLang="el-GR" sz="2400"/>
              <a:t> → παραγωγή ωκυτοκίνης → παραγωγή </a:t>
            </a:r>
            <a:r>
              <a:rPr lang="en-US" altLang="el-GR" sz="2400"/>
              <a:t>PGF</a:t>
            </a:r>
            <a:r>
              <a:rPr lang="el-GR" altLang="el-GR" sz="2400" baseline="-25000"/>
              <a:t>2α</a:t>
            </a:r>
            <a:r>
              <a:rPr lang="el-GR" altLang="el-GR" sz="2400"/>
              <a:t> </a:t>
            </a:r>
            <a:endParaRPr lang="en-US" altLang="el-GR" sz="2400"/>
          </a:p>
        </p:txBody>
      </p:sp>
    </p:spTree>
    <p:extLst>
      <p:ext uri="{BB962C8B-B14F-4D97-AF65-F5344CB8AC3E}">
        <p14:creationId xmlns:p14="http://schemas.microsoft.com/office/powerpoint/2010/main" xmlns="" val="375646040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981200" y="331789"/>
            <a:ext cx="8229600" cy="574675"/>
          </a:xfrm>
        </p:spPr>
        <p:txBody>
          <a:bodyPr>
            <a:normAutofit fontScale="90000"/>
          </a:bodyPr>
          <a:lstStyle/>
          <a:p>
            <a:pPr eaLnBrk="1" hangingPunct="1"/>
            <a:r>
              <a:rPr lang="el-GR" altLang="el-GR" sz="2800" b="1"/>
              <a:t/>
            </a:r>
            <a:br>
              <a:rPr lang="el-GR" altLang="el-GR" sz="2800" b="1"/>
            </a:br>
            <a:r>
              <a:rPr lang="el-GR" altLang="el-GR" sz="2800" b="1"/>
              <a:t>Γονιμοποίηση</a:t>
            </a:r>
            <a:r>
              <a:rPr lang="el-GR" altLang="el-GR" sz="2800"/>
              <a:t/>
            </a:r>
            <a:br>
              <a:rPr lang="el-GR" altLang="el-GR" sz="2800"/>
            </a:br>
            <a:endParaRPr lang="en-US" altLang="el-GR" sz="2800"/>
          </a:p>
        </p:txBody>
      </p:sp>
      <p:sp>
        <p:nvSpPr>
          <p:cNvPr id="133123" name="Rectangle 3"/>
          <p:cNvSpPr>
            <a:spLocks noGrp="1" noChangeArrowheads="1"/>
          </p:cNvSpPr>
          <p:nvPr>
            <p:ph type="body" idx="1"/>
          </p:nvPr>
        </p:nvSpPr>
        <p:spPr>
          <a:xfrm>
            <a:off x="1981200" y="1125538"/>
            <a:ext cx="8229600" cy="5256212"/>
          </a:xfrm>
        </p:spPr>
        <p:txBody>
          <a:bodyPr>
            <a:normAutofit lnSpcReduction="10000"/>
          </a:bodyPr>
          <a:lstStyle/>
          <a:p>
            <a:pPr eaLnBrk="1" hangingPunct="1">
              <a:lnSpc>
                <a:spcPct val="80000"/>
              </a:lnSpc>
              <a:buFontTx/>
              <a:buNone/>
            </a:pPr>
            <a:r>
              <a:rPr lang="el-GR" altLang="el-GR" sz="2300"/>
              <a:t>● Ορισμός : συνένωση ώριμου ωοκυττάρου με σπερματοζωάριο για το σχηματισμό του ζυγωτού</a:t>
            </a:r>
          </a:p>
          <a:p>
            <a:pPr eaLnBrk="1" hangingPunct="1">
              <a:lnSpc>
                <a:spcPct val="80000"/>
              </a:lnSpc>
              <a:buFontTx/>
              <a:buNone/>
            </a:pPr>
            <a:r>
              <a:rPr lang="el-GR" altLang="el-GR" sz="2300"/>
              <a:t>● Θέση : στη λήκυθο του ωαγωγού</a:t>
            </a:r>
          </a:p>
          <a:p>
            <a:pPr eaLnBrk="1" hangingPunct="1">
              <a:lnSpc>
                <a:spcPct val="80000"/>
              </a:lnSpc>
              <a:buFontTx/>
              <a:buNone/>
            </a:pPr>
            <a:r>
              <a:rPr lang="el-GR" altLang="el-GR" sz="2300"/>
              <a:t>● Μετακίνηση σπερματοζωαρίων</a:t>
            </a:r>
          </a:p>
          <a:p>
            <a:pPr eaLnBrk="1" hangingPunct="1">
              <a:lnSpc>
                <a:spcPct val="80000"/>
              </a:lnSpc>
              <a:buFontTx/>
              <a:buNone/>
            </a:pPr>
            <a:r>
              <a:rPr lang="el-GR" altLang="el-GR" sz="2300"/>
              <a:t>● Μετακίνηση ωοκυττάρου</a:t>
            </a:r>
          </a:p>
          <a:p>
            <a:pPr eaLnBrk="1" hangingPunct="1">
              <a:lnSpc>
                <a:spcPct val="80000"/>
              </a:lnSpc>
              <a:buFontTx/>
              <a:buNone/>
            </a:pPr>
            <a:r>
              <a:rPr lang="el-GR" altLang="el-GR" sz="2300"/>
              <a:t>● Δραστηριοποίηση σπερματοζωαρίων (έναρξη στη μήτρα, πέρας στον ωαγωγό)</a:t>
            </a:r>
          </a:p>
          <a:p>
            <a:pPr eaLnBrk="1" hangingPunct="1">
              <a:lnSpc>
                <a:spcPct val="80000"/>
              </a:lnSpc>
              <a:buFontTx/>
              <a:buNone/>
            </a:pPr>
            <a:r>
              <a:rPr lang="el-GR" altLang="el-GR" sz="2300"/>
              <a:t>● Ακροσωμιακή αντίδραση (ακρόσωμα περιέχει υαλουρονιδάση και ακροσίνη)</a:t>
            </a:r>
          </a:p>
          <a:p>
            <a:pPr eaLnBrk="1" hangingPunct="1">
              <a:lnSpc>
                <a:spcPct val="80000"/>
              </a:lnSpc>
              <a:buFontTx/>
              <a:buNone/>
            </a:pPr>
            <a:r>
              <a:rPr lang="el-GR" altLang="el-GR" sz="2300"/>
              <a:t>● Διείσδυση σπερματοζωαρίων στο ωοκύτταρο</a:t>
            </a:r>
          </a:p>
          <a:p>
            <a:pPr eaLnBrk="1" hangingPunct="1">
              <a:lnSpc>
                <a:spcPct val="80000"/>
              </a:lnSpc>
              <a:buFontTx/>
              <a:buNone/>
            </a:pPr>
            <a:r>
              <a:rPr lang="el-GR" altLang="el-GR" sz="2300"/>
              <a:t>● Αποφυγή πολυσπερμίας</a:t>
            </a:r>
          </a:p>
          <a:p>
            <a:pPr eaLnBrk="1" hangingPunct="1">
              <a:lnSpc>
                <a:spcPct val="80000"/>
              </a:lnSpc>
              <a:buFontTx/>
              <a:buNone/>
            </a:pPr>
            <a:r>
              <a:rPr lang="el-GR" altLang="el-GR" sz="2300"/>
              <a:t>● Σχηματισμός προπυρήνων</a:t>
            </a:r>
          </a:p>
          <a:p>
            <a:pPr eaLnBrk="1" hangingPunct="1">
              <a:lnSpc>
                <a:spcPct val="80000"/>
              </a:lnSpc>
              <a:buFontTx/>
              <a:buNone/>
            </a:pPr>
            <a:r>
              <a:rPr lang="el-GR" altLang="el-GR" sz="2300"/>
              <a:t>● Αμφίμειξη ή συγγαμία (ένωση δύο σειρών χρωματοσωμάτων → τέλος γονιμοποίησης)</a:t>
            </a:r>
          </a:p>
          <a:p>
            <a:pPr eaLnBrk="1" hangingPunct="1">
              <a:lnSpc>
                <a:spcPct val="80000"/>
              </a:lnSpc>
              <a:buFontTx/>
              <a:buNone/>
            </a:pPr>
            <a:r>
              <a:rPr lang="el-GR" altLang="el-GR" sz="2300"/>
              <a:t>● Σχηματισμός ζυγωτού (αυλάκωση)</a:t>
            </a:r>
            <a:endParaRPr lang="en-US" altLang="el-GR" sz="2300"/>
          </a:p>
        </p:txBody>
      </p:sp>
    </p:spTree>
    <p:extLst>
      <p:ext uri="{BB962C8B-B14F-4D97-AF65-F5344CB8AC3E}">
        <p14:creationId xmlns:p14="http://schemas.microsoft.com/office/powerpoint/2010/main" xmlns="" val="238480139"/>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SKETCH3-7_34"/>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a:xfrm>
            <a:off x="4151313" y="115889"/>
            <a:ext cx="6348412" cy="62626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34147" name="Text Box 3"/>
          <p:cNvSpPr txBox="1">
            <a:spLocks noChangeArrowheads="1"/>
          </p:cNvSpPr>
          <p:nvPr/>
        </p:nvSpPr>
        <p:spPr bwMode="auto">
          <a:xfrm>
            <a:off x="1524000" y="2205038"/>
            <a:ext cx="3995738" cy="173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1800"/>
              <a:t>Γενικευμένη εικόνα του γεννητικού συστήματος (αγελάδα, προβατίνα) στην οποία φαίνεται η θέση γονιμοποίησης και η μετακίνηση των σπερματοζωαρίων προς τη θέση αυτή (</a:t>
            </a:r>
            <a:r>
              <a:rPr lang="en-US" altLang="el-GR" sz="1800"/>
              <a:t>Hunter</a:t>
            </a:r>
            <a:r>
              <a:rPr lang="el-GR" altLang="el-GR" sz="1800"/>
              <a:t>, 1982).</a:t>
            </a:r>
            <a:r>
              <a:rPr lang="en-GB" altLang="el-GR" sz="1800"/>
              <a:t> </a:t>
            </a:r>
          </a:p>
        </p:txBody>
      </p:sp>
    </p:spTree>
    <p:extLst>
      <p:ext uri="{BB962C8B-B14F-4D97-AF65-F5344CB8AC3E}">
        <p14:creationId xmlns:p14="http://schemas.microsoft.com/office/powerpoint/2010/main" xmlns="" val="29183645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SKETCH4"/>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a:xfrm>
            <a:off x="2351089" y="404813"/>
            <a:ext cx="7488237" cy="547211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35171" name="Text Box 3"/>
          <p:cNvSpPr txBox="1">
            <a:spLocks noChangeArrowheads="1"/>
          </p:cNvSpPr>
          <p:nvPr/>
        </p:nvSpPr>
        <p:spPr bwMode="auto">
          <a:xfrm>
            <a:off x="2566989" y="6381751"/>
            <a:ext cx="68421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000"/>
              <a:t>Αντίδραση του ακροσώματος (</a:t>
            </a:r>
            <a:r>
              <a:rPr lang="en-US" altLang="el-GR" sz="2000"/>
              <a:t>Hunter</a:t>
            </a:r>
            <a:r>
              <a:rPr lang="el-GR" altLang="el-GR" sz="2000"/>
              <a:t>, 1980)</a:t>
            </a:r>
            <a:r>
              <a:rPr lang="en-GB" altLang="el-GR" sz="1800"/>
              <a:t> </a:t>
            </a:r>
          </a:p>
        </p:txBody>
      </p:sp>
    </p:spTree>
    <p:extLst>
      <p:ext uri="{BB962C8B-B14F-4D97-AF65-F5344CB8AC3E}">
        <p14:creationId xmlns:p14="http://schemas.microsoft.com/office/powerpoint/2010/main" xmlns="" val="283045824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l-GR" altLang="el-GR" sz="4000"/>
              <a:t>Διείσδυση σπερματοζωαρίου στο ωοκύτταρο</a:t>
            </a:r>
          </a:p>
        </p:txBody>
      </p:sp>
      <p:pic>
        <p:nvPicPr>
          <p:cNvPr id="136195" name="Picture 4" descr="4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11450" y="1514475"/>
            <a:ext cx="6769100" cy="436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460238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Graphic1-11-all"/>
          <p:cNvPicPr>
            <a:picLocks noGrp="1" noChangeAspect="1" noChangeArrowheads="1"/>
          </p:cNvPicPr>
          <p:nvPr>
            <p:ph type="body" idx="1"/>
          </p:nvPr>
        </p:nvPicPr>
        <p:blipFill>
          <a:blip r:embed="rId2" cstate="print">
            <a:extLst>
              <a:ext uri="{28A0092B-C50C-407E-A947-70E740481C1C}">
                <a14:useLocalDpi xmlns:a14="http://schemas.microsoft.com/office/drawing/2010/main" xmlns="" val="0"/>
              </a:ext>
            </a:extLst>
          </a:blip>
          <a:srcRect/>
          <a:stretch>
            <a:fillRect/>
          </a:stretch>
        </p:blipFill>
        <p:spPr>
          <a:xfrm>
            <a:off x="5591175" y="188914"/>
            <a:ext cx="4916488" cy="64420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37219" name="Text Box 3"/>
          <p:cNvSpPr txBox="1">
            <a:spLocks noChangeArrowheads="1"/>
          </p:cNvSpPr>
          <p:nvPr/>
        </p:nvSpPr>
        <p:spPr bwMode="auto">
          <a:xfrm>
            <a:off x="1703388" y="2420939"/>
            <a:ext cx="32766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1800"/>
              <a:t> </a:t>
            </a:r>
            <a:r>
              <a:rPr lang="el-GR" altLang="el-GR" sz="2000"/>
              <a:t>(α), (β), (γ), (δ) μορίδια 2, 4, 8 και 16 κυττάρων, αντίστοιχα και (ε) βλαστίδιο προβάτου</a:t>
            </a:r>
            <a:r>
              <a:rPr lang="en-GB" altLang="el-GR" sz="2000"/>
              <a:t> </a:t>
            </a:r>
          </a:p>
        </p:txBody>
      </p:sp>
    </p:spTree>
    <p:extLst>
      <p:ext uri="{BB962C8B-B14F-4D97-AF65-F5344CB8AC3E}">
        <p14:creationId xmlns:p14="http://schemas.microsoft.com/office/powerpoint/2010/main" xmlns="" val="422889444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993901" y="287339"/>
            <a:ext cx="8075613" cy="460375"/>
          </a:xfrm>
        </p:spPr>
        <p:txBody>
          <a:bodyPr>
            <a:normAutofit fontScale="90000"/>
          </a:bodyPr>
          <a:lstStyle/>
          <a:p>
            <a:pPr eaLnBrk="1" hangingPunct="1"/>
            <a:r>
              <a:rPr lang="el-GR" altLang="el-GR" sz="2800" b="1" dirty="0">
                <a:solidFill>
                  <a:srgbClr val="FF0000"/>
                </a:solidFill>
              </a:rPr>
              <a:t>Κυοφορία</a:t>
            </a:r>
            <a:endParaRPr lang="en-US" altLang="el-GR" sz="2800" b="1" dirty="0">
              <a:solidFill>
                <a:srgbClr val="FF0000"/>
              </a:solidFill>
            </a:endParaRPr>
          </a:p>
        </p:txBody>
      </p:sp>
      <p:sp>
        <p:nvSpPr>
          <p:cNvPr id="138243" name="Rectangle 3"/>
          <p:cNvSpPr>
            <a:spLocks noGrp="1" noChangeArrowheads="1"/>
          </p:cNvSpPr>
          <p:nvPr>
            <p:ph type="body" idx="1"/>
          </p:nvPr>
        </p:nvSpPr>
        <p:spPr>
          <a:xfrm>
            <a:off x="1981200" y="981076"/>
            <a:ext cx="8229600" cy="5472113"/>
          </a:xfrm>
        </p:spPr>
        <p:txBody>
          <a:bodyPr>
            <a:normAutofit lnSpcReduction="10000"/>
          </a:bodyPr>
          <a:lstStyle/>
          <a:p>
            <a:pPr eaLnBrk="1" hangingPunct="1">
              <a:lnSpc>
                <a:spcPct val="80000"/>
              </a:lnSpc>
              <a:buFontTx/>
              <a:buNone/>
            </a:pPr>
            <a:r>
              <a:rPr lang="el-GR" altLang="el-GR" sz="2000" dirty="0"/>
              <a:t>■ </a:t>
            </a:r>
            <a:r>
              <a:rPr lang="el-GR" altLang="el-GR" sz="2200" dirty="0"/>
              <a:t>Ορισμός : περίοδος του αναπαραγωγικού κύκλου του ♀ όπου ένα ή περισσότερα γονιμοποιημένα ωάρια αναπτύσσονται και εξελίσσονται στη μήτρα σε τέλειο οργανισμό</a:t>
            </a:r>
          </a:p>
          <a:p>
            <a:pPr eaLnBrk="1" hangingPunct="1">
              <a:lnSpc>
                <a:spcPct val="80000"/>
              </a:lnSpc>
              <a:buFontTx/>
              <a:buNone/>
            </a:pPr>
            <a:endParaRPr lang="el-GR" altLang="el-GR" sz="2200" dirty="0"/>
          </a:p>
          <a:p>
            <a:pPr eaLnBrk="1" hangingPunct="1">
              <a:lnSpc>
                <a:spcPct val="80000"/>
              </a:lnSpc>
              <a:buFontTx/>
              <a:buNone/>
            </a:pPr>
            <a:r>
              <a:rPr lang="el-GR" altLang="el-GR" sz="2000" dirty="0"/>
              <a:t>■ </a:t>
            </a:r>
            <a:r>
              <a:rPr lang="el-GR" altLang="el-GR" sz="2200" dirty="0"/>
              <a:t>Διάρκεια : αγελάδα → 277 – 290 ημέρες</a:t>
            </a:r>
          </a:p>
          <a:p>
            <a:pPr eaLnBrk="1" hangingPunct="1">
              <a:lnSpc>
                <a:spcPct val="80000"/>
              </a:lnSpc>
              <a:buFontTx/>
              <a:buNone/>
            </a:pPr>
            <a:r>
              <a:rPr lang="el-GR" altLang="el-GR" sz="2200" dirty="0"/>
              <a:t>        </a:t>
            </a:r>
            <a:r>
              <a:rPr lang="en-US" altLang="el-GR" sz="2200" dirty="0" smtClean="0"/>
              <a:t>  </a:t>
            </a:r>
            <a:r>
              <a:rPr lang="el-GR" altLang="el-GR" sz="2200" dirty="0" smtClean="0"/>
              <a:t>πρόβατο </a:t>
            </a:r>
            <a:r>
              <a:rPr lang="el-GR" altLang="el-GR" sz="2200" dirty="0"/>
              <a:t>– αίγα → 143 – 152      »</a:t>
            </a:r>
          </a:p>
          <a:p>
            <a:pPr eaLnBrk="1" hangingPunct="1">
              <a:lnSpc>
                <a:spcPct val="80000"/>
              </a:lnSpc>
              <a:buFontTx/>
              <a:buNone/>
            </a:pPr>
            <a:r>
              <a:rPr lang="el-GR" altLang="el-GR" sz="2200" dirty="0"/>
              <a:t>                      </a:t>
            </a:r>
            <a:r>
              <a:rPr lang="en-US" altLang="el-GR" sz="2200" dirty="0" smtClean="0"/>
              <a:t>    </a:t>
            </a:r>
            <a:r>
              <a:rPr lang="el-GR" altLang="el-GR" sz="2200" dirty="0" smtClean="0"/>
              <a:t>χοίρος </a:t>
            </a:r>
            <a:r>
              <a:rPr lang="el-GR" altLang="el-GR" sz="2200" dirty="0"/>
              <a:t>→ 112 – 115      »</a:t>
            </a:r>
            <a:r>
              <a:rPr lang="el-GR" altLang="el-GR" sz="2000" dirty="0"/>
              <a:t>    </a:t>
            </a:r>
          </a:p>
          <a:p>
            <a:pPr eaLnBrk="1" hangingPunct="1">
              <a:lnSpc>
                <a:spcPct val="80000"/>
              </a:lnSpc>
              <a:buFontTx/>
              <a:buNone/>
            </a:pPr>
            <a:endParaRPr lang="el-GR" altLang="el-GR" sz="2000" dirty="0"/>
          </a:p>
          <a:p>
            <a:pPr eaLnBrk="1" hangingPunct="1">
              <a:lnSpc>
                <a:spcPct val="80000"/>
              </a:lnSpc>
              <a:buFontTx/>
              <a:buNone/>
            </a:pPr>
            <a:r>
              <a:rPr lang="el-GR" altLang="el-GR" sz="2000" dirty="0"/>
              <a:t>■ </a:t>
            </a:r>
            <a:r>
              <a:rPr lang="el-GR" altLang="el-GR" sz="2200" dirty="0"/>
              <a:t>Είσοδος του εμβρύου στη μήτρα</a:t>
            </a:r>
          </a:p>
          <a:p>
            <a:pPr eaLnBrk="1" hangingPunct="1">
              <a:lnSpc>
                <a:spcPct val="80000"/>
              </a:lnSpc>
              <a:buFontTx/>
              <a:buNone/>
            </a:pPr>
            <a:r>
              <a:rPr lang="el-GR" altLang="el-GR" sz="2200" dirty="0"/>
              <a:t>   </a:t>
            </a:r>
            <a:r>
              <a:rPr lang="el-GR" altLang="el-GR" sz="2200" i="1" u="sng" dirty="0"/>
              <a:t>αγελάδα και πρόβατο</a:t>
            </a:r>
            <a:r>
              <a:rPr lang="el-GR" altLang="el-GR" sz="2200" dirty="0"/>
              <a:t> → στο στάδιο των 8 – 16 κυττάρων (72 ώρες μετά την </a:t>
            </a:r>
            <a:r>
              <a:rPr lang="el-GR" altLang="el-GR" sz="2200" dirty="0" err="1"/>
              <a:t>ωοθυλακιορρηξία</a:t>
            </a:r>
            <a:r>
              <a:rPr lang="el-GR" altLang="el-GR" sz="2200" dirty="0"/>
              <a:t>)</a:t>
            </a:r>
          </a:p>
          <a:p>
            <a:pPr eaLnBrk="1" hangingPunct="1">
              <a:lnSpc>
                <a:spcPct val="80000"/>
              </a:lnSpc>
              <a:buFontTx/>
              <a:buNone/>
            </a:pPr>
            <a:r>
              <a:rPr lang="el-GR" altLang="el-GR" sz="2200" dirty="0"/>
              <a:t>   </a:t>
            </a:r>
            <a:r>
              <a:rPr lang="el-GR" altLang="el-GR" sz="2200" i="1" u="sng" dirty="0"/>
              <a:t>χοίρος</a:t>
            </a:r>
            <a:r>
              <a:rPr lang="el-GR" altLang="el-GR" sz="2200" dirty="0"/>
              <a:t> → στο στάδιο των 4 κυττάρων (48  ώρες μετά την </a:t>
            </a:r>
            <a:r>
              <a:rPr lang="el-GR" altLang="el-GR" sz="2200" dirty="0" err="1"/>
              <a:t>ωοθυλακιορρηξία</a:t>
            </a:r>
            <a:r>
              <a:rPr lang="el-GR" altLang="el-GR" sz="2200" dirty="0"/>
              <a:t>)</a:t>
            </a:r>
          </a:p>
          <a:p>
            <a:pPr eaLnBrk="1" hangingPunct="1">
              <a:lnSpc>
                <a:spcPct val="80000"/>
              </a:lnSpc>
              <a:buFontTx/>
              <a:buNone/>
            </a:pPr>
            <a:r>
              <a:rPr lang="el-GR" altLang="el-GR" sz="2200" dirty="0"/>
              <a:t>■ Προετοιμασία της μήτρας : απομακρύνει κατάλοιπα οχείας, </a:t>
            </a:r>
            <a:r>
              <a:rPr lang="en-US" altLang="el-GR" sz="2200" dirty="0"/>
              <a:t>PG</a:t>
            </a:r>
            <a:r>
              <a:rPr lang="el-GR" altLang="el-GR" sz="2200" dirty="0"/>
              <a:t> ελαττώνει την κινητικότητα, ενδομήτριο </a:t>
            </a:r>
            <a:r>
              <a:rPr lang="el-GR" altLang="el-GR" sz="2200" dirty="0" err="1"/>
              <a:t>υπερπλάσσεται</a:t>
            </a:r>
            <a:r>
              <a:rPr lang="el-GR" altLang="el-GR" sz="2200" dirty="0"/>
              <a:t>, εκκρίσεις αυξάνονται, δημιουργία </a:t>
            </a:r>
            <a:r>
              <a:rPr lang="el-GR" altLang="el-GR" sz="2200" dirty="0" err="1"/>
              <a:t>ιστοτροφής</a:t>
            </a:r>
            <a:r>
              <a:rPr lang="el-GR" altLang="el-GR" sz="2200" dirty="0"/>
              <a:t> (γλυκόζη, ένζυμα, ορμόνες, </a:t>
            </a:r>
            <a:r>
              <a:rPr lang="el-GR" altLang="el-GR" sz="2200" dirty="0" err="1"/>
              <a:t>κυτταροκινητίνες</a:t>
            </a:r>
            <a:r>
              <a:rPr lang="el-GR" altLang="el-GR" sz="2200" dirty="0"/>
              <a:t>, αυξητικοί παράγοντες).</a:t>
            </a:r>
            <a:endParaRPr lang="en-US" altLang="el-GR" sz="2200" dirty="0"/>
          </a:p>
        </p:txBody>
      </p:sp>
    </p:spTree>
    <p:extLst>
      <p:ext uri="{BB962C8B-B14F-4D97-AF65-F5344CB8AC3E}">
        <p14:creationId xmlns:p14="http://schemas.microsoft.com/office/powerpoint/2010/main" xmlns="" val="396643078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type="body" idx="1"/>
          </p:nvPr>
        </p:nvSpPr>
        <p:spPr>
          <a:xfrm>
            <a:off x="1981200" y="476251"/>
            <a:ext cx="8229600" cy="5649913"/>
          </a:xfrm>
        </p:spPr>
        <p:txBody>
          <a:bodyPr/>
          <a:lstStyle/>
          <a:p>
            <a:pPr eaLnBrk="1" hangingPunct="1">
              <a:lnSpc>
                <a:spcPct val="80000"/>
              </a:lnSpc>
              <a:buFontTx/>
              <a:buNone/>
            </a:pPr>
            <a:r>
              <a:rPr lang="el-GR" altLang="el-GR" sz="2300"/>
              <a:t>■ Μητρική αναγνώριση της κυοφορίας : το έμβρυο γνωστοποιεί την παρουσία του στον οργανισμό, επεκτείνοντας τη ζωή του ωχρού σωματίου </a:t>
            </a:r>
          </a:p>
          <a:p>
            <a:pPr eaLnBrk="1" hangingPunct="1">
              <a:lnSpc>
                <a:spcPct val="80000"/>
              </a:lnSpc>
              <a:buFontTx/>
              <a:buNone/>
            </a:pPr>
            <a:r>
              <a:rPr lang="el-GR" altLang="el-GR" sz="2300"/>
              <a:t>■ Κατασκήνωση του εμβρύου : δημιουργία πλακούντα (αιμοτροφική θρέψη)</a:t>
            </a:r>
            <a:endParaRPr lang="el-GR" altLang="el-GR" sz="2300" u="sng"/>
          </a:p>
          <a:p>
            <a:pPr eaLnBrk="1" hangingPunct="1">
              <a:lnSpc>
                <a:spcPct val="80000"/>
              </a:lnSpc>
              <a:buFontTx/>
              <a:buNone/>
            </a:pPr>
            <a:r>
              <a:rPr lang="el-GR" altLang="el-GR" sz="2300" u="sng"/>
              <a:t>    </a:t>
            </a:r>
            <a:r>
              <a:rPr lang="el-GR" altLang="el-GR" sz="2300" i="1" u="sng"/>
              <a:t>Λειτουργίες – ρόλος πλακούντα</a:t>
            </a:r>
            <a:endParaRPr lang="el-GR" altLang="el-GR" sz="2300"/>
          </a:p>
          <a:p>
            <a:pPr eaLnBrk="1" hangingPunct="1">
              <a:lnSpc>
                <a:spcPct val="80000"/>
              </a:lnSpc>
              <a:buFontTx/>
              <a:buNone/>
            </a:pPr>
            <a:r>
              <a:rPr lang="el-GR" altLang="el-GR" sz="2300"/>
              <a:t>α. παραγωγή ορμονών (πλακούντειος γαλακτογόνος ορμόνη, προγεστερόνη)</a:t>
            </a:r>
          </a:p>
          <a:p>
            <a:pPr eaLnBrk="1" hangingPunct="1">
              <a:lnSpc>
                <a:spcPct val="80000"/>
              </a:lnSpc>
              <a:buFontTx/>
              <a:buNone/>
            </a:pPr>
            <a:r>
              <a:rPr lang="el-GR" altLang="el-GR" sz="2300"/>
              <a:t>β. παρεμβολή στην εκλεκτική ανταλλαγή ουσιών</a:t>
            </a:r>
          </a:p>
          <a:p>
            <a:pPr eaLnBrk="1" hangingPunct="1">
              <a:lnSpc>
                <a:spcPct val="80000"/>
              </a:lnSpc>
              <a:buFontTx/>
              <a:buNone/>
            </a:pPr>
            <a:r>
              <a:rPr lang="el-GR" altLang="el-GR" sz="2300"/>
              <a:t>γ. αποτροπή ανάμειξης εμβρυϊκού και μητρικού αίματος (πλακούντειος φραγμός)</a:t>
            </a:r>
          </a:p>
          <a:p>
            <a:pPr eaLnBrk="1" hangingPunct="1">
              <a:lnSpc>
                <a:spcPct val="80000"/>
              </a:lnSpc>
              <a:buFontTx/>
              <a:buNone/>
            </a:pPr>
            <a:r>
              <a:rPr lang="el-GR" altLang="el-GR" sz="2300"/>
              <a:t>δ. παροχή θρεπτικών ουσιών στο έμβρυο από κυκλοφορικό σύστημα μητέρας</a:t>
            </a:r>
          </a:p>
          <a:p>
            <a:pPr eaLnBrk="1" hangingPunct="1">
              <a:lnSpc>
                <a:spcPct val="80000"/>
              </a:lnSpc>
              <a:buFontTx/>
              <a:buNone/>
            </a:pPr>
            <a:r>
              <a:rPr lang="el-GR" altLang="el-GR" sz="2300"/>
              <a:t>■ Ορμονική υποστήριξη : </a:t>
            </a:r>
            <a:r>
              <a:rPr lang="en-US" altLang="el-GR" sz="2300"/>
              <a:t>PG</a:t>
            </a:r>
            <a:r>
              <a:rPr lang="el-GR" altLang="el-GR" sz="2300"/>
              <a:t> από ωχρό σωμάτιο και πλακούντα , οιστρογόνα από πλακούντα λίγο πριν από τον τοκετό</a:t>
            </a:r>
          </a:p>
          <a:p>
            <a:pPr eaLnBrk="1" hangingPunct="1">
              <a:lnSpc>
                <a:spcPct val="80000"/>
              </a:lnSpc>
              <a:buFontTx/>
              <a:buNone/>
            </a:pPr>
            <a:r>
              <a:rPr lang="el-GR" altLang="el-GR" sz="2300"/>
              <a:t>■ Φυσιολογία τοκετού</a:t>
            </a:r>
            <a:endParaRPr lang="en-US" altLang="el-GR" sz="2300"/>
          </a:p>
        </p:txBody>
      </p:sp>
    </p:spTree>
    <p:extLst>
      <p:ext uri="{BB962C8B-B14F-4D97-AF65-F5344CB8AC3E}">
        <p14:creationId xmlns:p14="http://schemas.microsoft.com/office/powerpoint/2010/main" xmlns="" val="413425809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Graphic1-progesteroni"/>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a:xfrm>
            <a:off x="1703388" y="476250"/>
            <a:ext cx="8686800" cy="42291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40291" name="Text Box 3"/>
          <p:cNvSpPr txBox="1">
            <a:spLocks noChangeArrowheads="1"/>
          </p:cNvSpPr>
          <p:nvPr/>
        </p:nvSpPr>
        <p:spPr bwMode="auto">
          <a:xfrm>
            <a:off x="1774826" y="5157788"/>
            <a:ext cx="8353425" cy="105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1800"/>
              <a:t>Συγκέντρωση της 17β-οιστραδιόλης και της προγεστερόνης στο πλάσμα της αγελάδας κατά τη διάρκεια της κυοφορίας ( </a:t>
            </a:r>
            <a:r>
              <a:rPr lang="en-US" altLang="el-GR" sz="1800"/>
              <a:t>Rieck</a:t>
            </a:r>
            <a:r>
              <a:rPr lang="el-GR" altLang="el-GR" sz="1800"/>
              <a:t> και </a:t>
            </a:r>
            <a:r>
              <a:rPr lang="en-US" altLang="el-GR" sz="1800"/>
              <a:t>Zerobin</a:t>
            </a:r>
            <a:r>
              <a:rPr lang="el-GR" altLang="el-GR" sz="1800"/>
              <a:t>, 1985).</a:t>
            </a:r>
          </a:p>
          <a:p>
            <a:pPr eaLnBrk="1" hangingPunct="1">
              <a:spcBef>
                <a:spcPct val="50000"/>
              </a:spcBef>
              <a:buFontTx/>
              <a:buNone/>
            </a:pPr>
            <a:r>
              <a:rPr lang="el-GR" altLang="el-GR" sz="1800"/>
              <a:t> </a:t>
            </a:r>
            <a:r>
              <a:rPr lang="en-US" altLang="el-GR" sz="1800"/>
              <a:t>T</a:t>
            </a:r>
            <a:r>
              <a:rPr lang="el-GR" altLang="el-GR" sz="1800"/>
              <a:t>Σ = τεχνητή σπερματέγχυση</a:t>
            </a:r>
            <a:r>
              <a:rPr lang="en-GB" altLang="el-GR" sz="1800"/>
              <a:t> </a:t>
            </a:r>
          </a:p>
        </p:txBody>
      </p:sp>
    </p:spTree>
    <p:extLst>
      <p:ext uri="{BB962C8B-B14F-4D97-AF65-F5344CB8AC3E}">
        <p14:creationId xmlns:p14="http://schemas.microsoft.com/office/powerpoint/2010/main" xmlns="" val="101771146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524000" y="1"/>
            <a:ext cx="9144000" cy="836613"/>
          </a:xfrm>
        </p:spPr>
        <p:txBody>
          <a:bodyPr/>
          <a:lstStyle/>
          <a:p>
            <a:pPr algn="ctr" eaLnBrk="1" hangingPunct="1"/>
            <a:r>
              <a:rPr lang="el-GR" altLang="el-GR" sz="2400" b="1" dirty="0"/>
              <a:t>ΑΝΑΠΑΡΑΓΩΓΙΚΑ ΟΡΓΑΝΑ ΤΟΥ ΑΡΣΕΝΙΚΟΥ ΚΑΙ ΟΙ ΚΥΡΙΕΣ ΛΕΙΤΟΥΡΓΙΕΣ ΤΟΥΣ</a:t>
            </a:r>
            <a:endParaRPr lang="en-GB" altLang="el-GR" sz="2400" b="1" dirty="0"/>
          </a:p>
        </p:txBody>
      </p:sp>
      <p:graphicFrame>
        <p:nvGraphicFramePr>
          <p:cNvPr id="148483" name="Group 3"/>
          <p:cNvGraphicFramePr>
            <a:graphicFrameLocks noGrp="1"/>
          </p:cNvGraphicFramePr>
          <p:nvPr>
            <p:ph type="tbl" idx="1"/>
            <p:extLst>
              <p:ext uri="{D42A27DB-BD31-4B8C-83A1-F6EECF244321}">
                <p14:modId xmlns:p14="http://schemas.microsoft.com/office/powerpoint/2010/main" xmlns="" val="679693908"/>
              </p:ext>
            </p:extLst>
          </p:nvPr>
        </p:nvGraphicFramePr>
        <p:xfrm>
          <a:off x="2566988" y="1268413"/>
          <a:ext cx="7092950" cy="4551023"/>
        </p:xfrm>
        <a:graphic>
          <a:graphicData uri="http://schemas.openxmlformats.org/drawingml/2006/table">
            <a:tbl>
              <a:tblPr/>
              <a:tblGrid>
                <a:gridCol w="2339975">
                  <a:extLst>
                    <a:ext uri="{9D8B030D-6E8A-4147-A177-3AD203B41FA5}">
                      <a16:colId xmlns:a16="http://schemas.microsoft.com/office/drawing/2014/main" xmlns="" val="20000"/>
                    </a:ext>
                  </a:extLst>
                </a:gridCol>
                <a:gridCol w="4752975">
                  <a:extLst>
                    <a:ext uri="{9D8B030D-6E8A-4147-A177-3AD203B41FA5}">
                      <a16:colId xmlns:a16="http://schemas.microsoft.com/office/drawing/2014/main" xmlns="" val="20001"/>
                    </a:ext>
                  </a:extLst>
                </a:gridCol>
              </a:tblGrid>
              <a:tr h="7284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ΟΡΧΙΣ</a:t>
                      </a:r>
                      <a:endParaRPr kumimoji="0" lang="en-GB" sz="1900" b="1" i="0" u="none" strike="noStrike" cap="none" normalizeH="0" baseline="0" smtClean="0">
                        <a:ln>
                          <a:noFill/>
                        </a:ln>
                        <a:solidFill>
                          <a:schemeClr val="tx1"/>
                        </a:solidFill>
                        <a:effectLst/>
                        <a:latin typeface="Arial" pitchFamily="34"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dirty="0" smtClean="0">
                          <a:ln>
                            <a:noFill/>
                          </a:ln>
                          <a:solidFill>
                            <a:schemeClr val="tx1"/>
                          </a:solidFill>
                          <a:effectLst/>
                          <a:latin typeface="Arial" pitchFamily="34" charset="0"/>
                        </a:rPr>
                        <a:t>Παραγωγή σπερματοζωαρίων (κύτταρα </a:t>
                      </a:r>
                      <a:r>
                        <a:rPr kumimoji="0" lang="en-US" sz="1900" b="1" i="0" u="none" strike="noStrike" cap="none" normalizeH="0" baseline="0" dirty="0" err="1" smtClean="0">
                          <a:ln>
                            <a:noFill/>
                          </a:ln>
                          <a:solidFill>
                            <a:schemeClr val="tx1"/>
                          </a:solidFill>
                          <a:effectLst/>
                          <a:latin typeface="Arial" pitchFamily="34" charset="0"/>
                        </a:rPr>
                        <a:t>Sertoli</a:t>
                      </a:r>
                      <a:r>
                        <a:rPr kumimoji="0" lang="en-US" sz="1900" b="1" i="0" u="none" strike="noStrike" cap="none" normalizeH="0" baseline="0" dirty="0" smtClean="0">
                          <a:ln>
                            <a:noFill/>
                          </a:ln>
                          <a:solidFill>
                            <a:schemeClr val="tx1"/>
                          </a:solidFill>
                          <a:effectLst/>
                          <a:latin typeface="Arial" pitchFamily="34" charset="0"/>
                        </a:rPr>
                        <a:t>)</a:t>
                      </a:r>
                      <a:endParaRPr kumimoji="0" lang="el-GR" sz="1900" b="1"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l-GR" sz="1900" b="1" i="0" u="none" strike="noStrike" cap="none" normalizeH="0" baseline="0" dirty="0" smtClean="0">
                          <a:ln>
                            <a:noFill/>
                          </a:ln>
                          <a:solidFill>
                            <a:schemeClr val="tx1"/>
                          </a:solidFill>
                          <a:effectLst/>
                          <a:latin typeface="Arial" pitchFamily="34" charset="0"/>
                        </a:rPr>
                        <a:t>Παραγωγή ανδρογόνων</a:t>
                      </a:r>
                      <a:r>
                        <a:rPr kumimoji="0" lang="en-US" sz="1900" b="1" i="0" u="none" strike="noStrike" cap="none" normalizeH="0" baseline="0" dirty="0" smtClean="0">
                          <a:ln>
                            <a:noFill/>
                          </a:ln>
                          <a:solidFill>
                            <a:schemeClr val="tx1"/>
                          </a:solidFill>
                          <a:effectLst/>
                          <a:latin typeface="Arial" pitchFamily="34" charset="0"/>
                        </a:rPr>
                        <a:t> </a:t>
                      </a:r>
                      <a:r>
                        <a:rPr kumimoji="0" lang="el-GR" sz="1900" b="1" i="0" u="none" strike="noStrike" cap="none" normalizeH="0" baseline="0" dirty="0" smtClean="0">
                          <a:ln>
                            <a:noFill/>
                          </a:ln>
                          <a:solidFill>
                            <a:schemeClr val="tx1"/>
                          </a:solidFill>
                          <a:effectLst/>
                          <a:latin typeface="Arial" pitchFamily="34" charset="0"/>
                        </a:rPr>
                        <a:t>(κύτταρα </a:t>
                      </a:r>
                      <a:r>
                        <a:rPr kumimoji="0" lang="en-US" sz="1900" b="1" i="0" u="none" strike="noStrike" cap="none" normalizeH="0" baseline="0" dirty="0" err="1" smtClean="0">
                          <a:ln>
                            <a:noFill/>
                          </a:ln>
                          <a:solidFill>
                            <a:schemeClr val="tx1"/>
                          </a:solidFill>
                          <a:effectLst/>
                          <a:latin typeface="Arial" pitchFamily="34" charset="0"/>
                        </a:rPr>
                        <a:t>Leydig</a:t>
                      </a:r>
                      <a:r>
                        <a:rPr kumimoji="0" lang="en-US" sz="1900" b="1" i="0" u="none" strike="noStrike" cap="none" normalizeH="0" baseline="0" dirty="0" smtClean="0">
                          <a:ln>
                            <a:noFill/>
                          </a:ln>
                          <a:solidFill>
                            <a:schemeClr val="tx1"/>
                          </a:solidFill>
                          <a:effectLst/>
                          <a:latin typeface="Arial" pitchFamily="34" charset="0"/>
                        </a:rPr>
                        <a:t>)</a:t>
                      </a:r>
                      <a:endParaRPr kumimoji="0" lang="en-GB" sz="1900" b="1" i="0" u="none" strike="noStrike" cap="none" normalizeH="0" baseline="0" dirty="0" smtClean="0">
                        <a:ln>
                          <a:noFill/>
                        </a:ln>
                        <a:solidFill>
                          <a:schemeClr val="tx1"/>
                        </a:solidFill>
                        <a:effectLst/>
                        <a:latin typeface="Arial"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4234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ΕΠΙΔΙΔΥΜΙΔΑ</a:t>
                      </a:r>
                      <a:endParaRPr kumimoji="0" lang="en-GB" sz="1900" b="1" i="0" u="none" strike="noStrike" cap="none" normalizeH="0" baseline="0" smtClean="0">
                        <a:ln>
                          <a:noFill/>
                        </a:ln>
                        <a:solidFill>
                          <a:schemeClr val="tx1"/>
                        </a:solidFill>
                        <a:effectLst/>
                        <a:latin typeface="Arial" pitchFamily="34"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Συγκέντρωση σπερματοζωαρίων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Αποθήκευση σπερματοζωαρίων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Ωρίμανση σπερματοζωαρίων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Μετακίνηση σπερματοζωαρίων</a:t>
                      </a:r>
                      <a:endParaRPr kumimoji="0" lang="en-GB" sz="1900" b="1" i="0" u="none" strike="noStrike" cap="none" normalizeH="0" baseline="0" smtClean="0">
                        <a:ln>
                          <a:noFill/>
                        </a:ln>
                        <a:solidFill>
                          <a:schemeClr val="tx1"/>
                        </a:solidFill>
                        <a:effectLst/>
                        <a:latin typeface="Arial"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705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ΣΠΕΡΜΑΤΙΚΟΣ ΠΟΡΟΣ</a:t>
                      </a:r>
                      <a:endParaRPr kumimoji="0" lang="en-GB" sz="1900" b="1" i="0" u="none" strike="noStrike" cap="none" normalizeH="0" baseline="0" smtClean="0">
                        <a:ln>
                          <a:noFill/>
                        </a:ln>
                        <a:solidFill>
                          <a:schemeClr val="tx1"/>
                        </a:solidFill>
                        <a:effectLst/>
                        <a:latin typeface="Arial" pitchFamily="34"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Μετακίνηση σπερματοζωαρίων</a:t>
                      </a:r>
                      <a:endParaRPr kumimoji="0" lang="en-GB" sz="1900" b="1" i="0" u="none" strike="noStrike" cap="none" normalizeH="0" baseline="0" smtClean="0">
                        <a:ln>
                          <a:noFill/>
                        </a:ln>
                        <a:solidFill>
                          <a:schemeClr val="tx1"/>
                        </a:solidFill>
                        <a:effectLst/>
                        <a:latin typeface="Arial"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6461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ΟΥΡΗΘΡΑ</a:t>
                      </a:r>
                      <a:endParaRPr kumimoji="0" lang="en-GB" sz="1900" b="1" i="0" u="none" strike="noStrike" cap="none" normalizeH="0" baseline="0" smtClean="0">
                        <a:ln>
                          <a:noFill/>
                        </a:ln>
                        <a:solidFill>
                          <a:schemeClr val="tx1"/>
                        </a:solidFill>
                        <a:effectLst/>
                        <a:latin typeface="Arial" pitchFamily="34"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Μετακίνηση σπέρματος</a:t>
                      </a:r>
                      <a:endParaRPr kumimoji="0" lang="en-GB" sz="1900" b="1" i="0" u="none" strike="noStrike" cap="none" normalizeH="0" baseline="0" smtClean="0">
                        <a:ln>
                          <a:noFill/>
                        </a:ln>
                        <a:solidFill>
                          <a:schemeClr val="tx1"/>
                        </a:solidFill>
                        <a:effectLst/>
                        <a:latin typeface="Arial"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032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ΠΕΟΣ</a:t>
                      </a:r>
                      <a:endParaRPr kumimoji="0" lang="en-GB" sz="1900" b="1" i="0" u="none" strike="noStrike" cap="none" normalizeH="0" baseline="0" smtClean="0">
                        <a:ln>
                          <a:noFill/>
                        </a:ln>
                        <a:solidFill>
                          <a:schemeClr val="tx1"/>
                        </a:solidFill>
                        <a:effectLst/>
                        <a:latin typeface="Arial" pitchFamily="34"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dirty="0" smtClean="0">
                          <a:ln>
                            <a:noFill/>
                          </a:ln>
                          <a:solidFill>
                            <a:schemeClr val="tx1"/>
                          </a:solidFill>
                          <a:effectLst/>
                          <a:latin typeface="Arial" pitchFamily="34" charset="0"/>
                        </a:rPr>
                        <a:t>Όργανο συνουσίας</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15029775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981200" y="274639"/>
            <a:ext cx="8229600" cy="490537"/>
          </a:xfrm>
        </p:spPr>
        <p:txBody>
          <a:bodyPr/>
          <a:lstStyle/>
          <a:p>
            <a:pPr eaLnBrk="1" hangingPunct="1"/>
            <a:r>
              <a:rPr lang="el-GR" altLang="el-GR" sz="2600" b="1"/>
              <a:t>Τοκετός</a:t>
            </a:r>
            <a:endParaRPr lang="en-US" altLang="el-GR" sz="2600" b="1"/>
          </a:p>
        </p:txBody>
      </p:sp>
      <p:sp>
        <p:nvSpPr>
          <p:cNvPr id="141315" name="Rectangle 3"/>
          <p:cNvSpPr>
            <a:spLocks noGrp="1" noChangeArrowheads="1"/>
          </p:cNvSpPr>
          <p:nvPr>
            <p:ph type="body" idx="1"/>
          </p:nvPr>
        </p:nvSpPr>
        <p:spPr>
          <a:xfrm>
            <a:off x="1981200" y="981076"/>
            <a:ext cx="8229600" cy="5472113"/>
          </a:xfrm>
        </p:spPr>
        <p:txBody>
          <a:bodyPr>
            <a:normAutofit lnSpcReduction="10000"/>
          </a:bodyPr>
          <a:lstStyle/>
          <a:p>
            <a:pPr eaLnBrk="1" hangingPunct="1">
              <a:lnSpc>
                <a:spcPct val="80000"/>
              </a:lnSpc>
              <a:buFontTx/>
              <a:buNone/>
            </a:pPr>
            <a:r>
              <a:rPr lang="el-GR" altLang="el-GR" sz="2300" u="sng"/>
              <a:t>Α) Ενδείξεις τοκετού</a:t>
            </a:r>
            <a:endParaRPr lang="el-GR" altLang="el-GR" sz="2300"/>
          </a:p>
          <a:p>
            <a:pPr eaLnBrk="1" hangingPunct="1">
              <a:lnSpc>
                <a:spcPct val="80000"/>
              </a:lnSpc>
              <a:buFontTx/>
              <a:buNone/>
            </a:pPr>
            <a:r>
              <a:rPr lang="el-GR" altLang="el-GR" sz="2300"/>
              <a:t>1. Εξοίδηση εξωτερικών γεννητικών οργάνων</a:t>
            </a:r>
          </a:p>
          <a:p>
            <a:pPr eaLnBrk="1" hangingPunct="1">
              <a:lnSpc>
                <a:spcPct val="80000"/>
              </a:lnSpc>
              <a:buFontTx/>
              <a:buNone/>
            </a:pPr>
            <a:r>
              <a:rPr lang="el-GR" altLang="el-GR" sz="2300"/>
              <a:t>2. Πλήρωση μαστού με πρωτόγαλα</a:t>
            </a:r>
          </a:p>
          <a:p>
            <a:pPr eaLnBrk="1" hangingPunct="1">
              <a:lnSpc>
                <a:spcPct val="80000"/>
              </a:lnSpc>
              <a:buFontTx/>
              <a:buNone/>
            </a:pPr>
            <a:r>
              <a:rPr lang="el-GR" altLang="el-GR" sz="2300"/>
              <a:t>3. Χαλάρωση μυών γύρω από ουρά</a:t>
            </a:r>
          </a:p>
          <a:p>
            <a:pPr eaLnBrk="1" hangingPunct="1">
              <a:lnSpc>
                <a:spcPct val="80000"/>
              </a:lnSpc>
              <a:buFontTx/>
              <a:buNone/>
            </a:pPr>
            <a:r>
              <a:rPr lang="el-GR" altLang="el-GR" sz="2300"/>
              <a:t>4. Πτώση θερμοκρασίας κατά 1</a:t>
            </a:r>
            <a:r>
              <a:rPr lang="el-GR" altLang="el-GR" sz="2300" baseline="30000"/>
              <a:t>ο</a:t>
            </a:r>
            <a:r>
              <a:rPr lang="el-GR" altLang="el-GR" sz="2300"/>
              <a:t> </a:t>
            </a:r>
            <a:r>
              <a:rPr lang="en-US" altLang="el-GR" sz="2300"/>
              <a:t>C</a:t>
            </a:r>
            <a:r>
              <a:rPr lang="el-GR" altLang="el-GR" sz="2300"/>
              <a:t> </a:t>
            </a:r>
          </a:p>
          <a:p>
            <a:pPr eaLnBrk="1" hangingPunct="1">
              <a:lnSpc>
                <a:spcPct val="80000"/>
              </a:lnSpc>
              <a:buFontTx/>
              <a:buNone/>
            </a:pPr>
            <a:endParaRPr lang="el-GR" altLang="el-GR" sz="2300" u="sng"/>
          </a:p>
          <a:p>
            <a:pPr eaLnBrk="1" hangingPunct="1">
              <a:lnSpc>
                <a:spcPct val="80000"/>
              </a:lnSpc>
              <a:buFontTx/>
              <a:buNone/>
            </a:pPr>
            <a:r>
              <a:rPr lang="el-GR" altLang="el-GR" sz="2300" u="sng"/>
              <a:t>Β) Φάσεις τοκετού</a:t>
            </a:r>
            <a:endParaRPr lang="el-GR" altLang="el-GR" sz="2300" i="1"/>
          </a:p>
          <a:p>
            <a:pPr eaLnBrk="1" hangingPunct="1">
              <a:lnSpc>
                <a:spcPct val="80000"/>
              </a:lnSpc>
              <a:buFontTx/>
              <a:buNone/>
            </a:pPr>
            <a:r>
              <a:rPr lang="el-GR" altLang="el-GR" sz="2300" i="1"/>
              <a:t>1. Φάση διαστολής</a:t>
            </a:r>
            <a:endParaRPr lang="el-GR" altLang="el-GR" sz="2300"/>
          </a:p>
          <a:p>
            <a:pPr eaLnBrk="1" hangingPunct="1">
              <a:lnSpc>
                <a:spcPct val="80000"/>
              </a:lnSpc>
              <a:buFontTx/>
              <a:buNone/>
            </a:pPr>
            <a:r>
              <a:rPr lang="el-GR" altLang="el-GR" sz="2300"/>
              <a:t>   ♦ Ωδίνες τοκετού</a:t>
            </a:r>
          </a:p>
          <a:p>
            <a:pPr eaLnBrk="1" hangingPunct="1">
              <a:lnSpc>
                <a:spcPct val="80000"/>
              </a:lnSpc>
              <a:buFontTx/>
              <a:buNone/>
            </a:pPr>
            <a:r>
              <a:rPr lang="el-GR" altLang="el-GR" sz="2300"/>
              <a:t>   ♦ Συσπάσεις μυών μήτρας </a:t>
            </a:r>
          </a:p>
          <a:p>
            <a:pPr eaLnBrk="1" hangingPunct="1">
              <a:lnSpc>
                <a:spcPct val="80000"/>
              </a:lnSpc>
              <a:buFontTx/>
              <a:buNone/>
            </a:pPr>
            <a:r>
              <a:rPr lang="el-GR" altLang="el-GR" sz="2300"/>
              <a:t>   ♦ Διαστολή τραχήλου</a:t>
            </a:r>
          </a:p>
          <a:p>
            <a:pPr eaLnBrk="1" hangingPunct="1">
              <a:lnSpc>
                <a:spcPct val="80000"/>
              </a:lnSpc>
              <a:buFontTx/>
              <a:buNone/>
            </a:pPr>
            <a:r>
              <a:rPr lang="el-GR" altLang="el-GR" sz="2300"/>
              <a:t>   ♦ Ρήξη αλλαντοειδούς</a:t>
            </a:r>
          </a:p>
          <a:p>
            <a:pPr eaLnBrk="1" hangingPunct="1">
              <a:lnSpc>
                <a:spcPct val="80000"/>
              </a:lnSpc>
              <a:buFontTx/>
              <a:buNone/>
            </a:pPr>
            <a:r>
              <a:rPr lang="el-GR" altLang="el-GR" sz="2300"/>
              <a:t>  </a:t>
            </a:r>
            <a:r>
              <a:rPr lang="el-GR" altLang="el-GR" sz="2300" i="1"/>
              <a:t>Διάρκεια</a:t>
            </a:r>
            <a:r>
              <a:rPr lang="el-GR" altLang="el-GR" sz="2300"/>
              <a:t> : 6 ώρες περίπου</a:t>
            </a:r>
            <a:r>
              <a:rPr lang="en-US" altLang="el-GR" sz="2300"/>
              <a:t> </a:t>
            </a:r>
            <a:r>
              <a:rPr lang="el-GR" altLang="el-GR" sz="2300"/>
              <a:t>(για αγελάδα)</a:t>
            </a:r>
          </a:p>
          <a:p>
            <a:pPr eaLnBrk="1" hangingPunct="1">
              <a:lnSpc>
                <a:spcPct val="80000"/>
              </a:lnSpc>
              <a:buFontTx/>
              <a:buNone/>
            </a:pPr>
            <a:r>
              <a:rPr lang="el-GR" altLang="el-GR" sz="2300"/>
              <a:t>  </a:t>
            </a:r>
            <a:r>
              <a:rPr lang="el-GR" altLang="el-GR" sz="2300" i="1"/>
              <a:t>Συμπτώματα</a:t>
            </a:r>
            <a:r>
              <a:rPr lang="el-GR" altLang="el-GR" sz="2300"/>
              <a:t> : Εκδηλώνει ανησυχία, νευρικότητα, ξαπλώνει, σηκώνεται, ουρεί και κοπρίζει.</a:t>
            </a:r>
            <a:endParaRPr lang="en-US" altLang="el-GR" sz="2300"/>
          </a:p>
        </p:txBody>
      </p:sp>
    </p:spTree>
    <p:extLst>
      <p:ext uri="{BB962C8B-B14F-4D97-AF65-F5344CB8AC3E}">
        <p14:creationId xmlns:p14="http://schemas.microsoft.com/office/powerpoint/2010/main" xmlns="" val="143461205"/>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p:cNvSpPr>
            <a:spLocks noGrp="1" noChangeArrowheads="1"/>
          </p:cNvSpPr>
          <p:nvPr>
            <p:ph type="body" idx="1"/>
          </p:nvPr>
        </p:nvSpPr>
        <p:spPr>
          <a:xfrm>
            <a:off x="1981200" y="549276"/>
            <a:ext cx="8229600" cy="6048375"/>
          </a:xfrm>
        </p:spPr>
        <p:txBody>
          <a:bodyPr>
            <a:normAutofit lnSpcReduction="10000"/>
          </a:bodyPr>
          <a:lstStyle/>
          <a:p>
            <a:pPr eaLnBrk="1" hangingPunct="1">
              <a:lnSpc>
                <a:spcPct val="80000"/>
              </a:lnSpc>
              <a:buFontTx/>
              <a:buNone/>
            </a:pPr>
            <a:r>
              <a:rPr lang="el-GR" altLang="el-GR" i="1"/>
              <a:t>2. Φάση εξωθήσεως</a:t>
            </a:r>
            <a:endParaRPr lang="el-GR" altLang="el-GR"/>
          </a:p>
          <a:p>
            <a:pPr eaLnBrk="1" hangingPunct="1">
              <a:lnSpc>
                <a:spcPct val="80000"/>
              </a:lnSpc>
              <a:buFontTx/>
              <a:buNone/>
            </a:pPr>
            <a:r>
              <a:rPr lang="el-GR" altLang="el-GR"/>
              <a:t> ♦ Προώθηση αμνιακού σάκου προς κόλπο</a:t>
            </a:r>
          </a:p>
          <a:p>
            <a:pPr eaLnBrk="1" hangingPunct="1">
              <a:lnSpc>
                <a:spcPct val="80000"/>
              </a:lnSpc>
              <a:buFontTx/>
              <a:buNone/>
            </a:pPr>
            <a:r>
              <a:rPr lang="el-GR" altLang="el-GR"/>
              <a:t> ♦ Προβολή αμνιακού σάκου με κεφάλι και πρόσθια άκρα</a:t>
            </a:r>
          </a:p>
          <a:p>
            <a:pPr eaLnBrk="1" hangingPunct="1">
              <a:lnSpc>
                <a:spcPct val="80000"/>
              </a:lnSpc>
              <a:buFontTx/>
              <a:buNone/>
            </a:pPr>
            <a:r>
              <a:rPr lang="el-GR" altLang="el-GR"/>
              <a:t> ♦ Ρήξη αμνιακού σάκου</a:t>
            </a:r>
          </a:p>
          <a:p>
            <a:pPr eaLnBrk="1" hangingPunct="1">
              <a:lnSpc>
                <a:spcPct val="80000"/>
              </a:lnSpc>
              <a:buFontTx/>
              <a:buNone/>
            </a:pPr>
            <a:r>
              <a:rPr lang="el-GR" altLang="el-GR"/>
              <a:t> ♦ Έξοδος εμβρύου</a:t>
            </a:r>
          </a:p>
          <a:p>
            <a:pPr eaLnBrk="1" hangingPunct="1">
              <a:lnSpc>
                <a:spcPct val="80000"/>
              </a:lnSpc>
              <a:buFontTx/>
              <a:buNone/>
            </a:pPr>
            <a:r>
              <a:rPr lang="el-GR" altLang="el-GR"/>
              <a:t> ♦ Σπάσιμο ομφάλιου λώρου</a:t>
            </a:r>
          </a:p>
          <a:p>
            <a:pPr eaLnBrk="1" hangingPunct="1">
              <a:lnSpc>
                <a:spcPct val="80000"/>
              </a:lnSpc>
              <a:buFontTx/>
              <a:buNone/>
            </a:pPr>
            <a:r>
              <a:rPr lang="el-GR" altLang="el-GR"/>
              <a:t> ♦ Διακοπή Ο</a:t>
            </a:r>
            <a:r>
              <a:rPr lang="el-GR" altLang="el-GR" baseline="-25000"/>
              <a:t>2</a:t>
            </a:r>
            <a:r>
              <a:rPr lang="el-GR" altLang="el-GR"/>
              <a:t> από μήτρα στο μοσχάρι </a:t>
            </a:r>
          </a:p>
          <a:p>
            <a:pPr eaLnBrk="1" hangingPunct="1">
              <a:lnSpc>
                <a:spcPct val="80000"/>
              </a:lnSpc>
              <a:buFontTx/>
              <a:buNone/>
            </a:pPr>
            <a:r>
              <a:rPr lang="el-GR" altLang="el-GR"/>
              <a:t>   </a:t>
            </a:r>
            <a:r>
              <a:rPr lang="el-GR" altLang="el-GR" i="1"/>
              <a:t>Διάρκεια</a:t>
            </a:r>
            <a:r>
              <a:rPr lang="el-GR" altLang="el-GR"/>
              <a:t> </a:t>
            </a:r>
            <a:r>
              <a:rPr lang="en-US" altLang="el-GR"/>
              <a:t>:</a:t>
            </a:r>
            <a:r>
              <a:rPr lang="el-GR" altLang="el-GR"/>
              <a:t> ½ έως 1 ώρα</a:t>
            </a:r>
            <a:endParaRPr lang="el-GR" altLang="el-GR" i="1"/>
          </a:p>
          <a:p>
            <a:pPr eaLnBrk="1" hangingPunct="1">
              <a:lnSpc>
                <a:spcPct val="80000"/>
              </a:lnSpc>
              <a:buFontTx/>
              <a:buNone/>
            </a:pPr>
            <a:r>
              <a:rPr lang="el-GR" altLang="el-GR" i="1"/>
              <a:t>  </a:t>
            </a:r>
          </a:p>
          <a:p>
            <a:pPr eaLnBrk="1" hangingPunct="1">
              <a:lnSpc>
                <a:spcPct val="80000"/>
              </a:lnSpc>
              <a:buFontTx/>
              <a:buNone/>
            </a:pPr>
            <a:r>
              <a:rPr lang="el-GR" altLang="el-GR" i="1"/>
              <a:t>3. Φάση υστεροτοκίας</a:t>
            </a:r>
            <a:endParaRPr lang="el-GR" altLang="el-GR"/>
          </a:p>
          <a:p>
            <a:pPr eaLnBrk="1" hangingPunct="1">
              <a:lnSpc>
                <a:spcPct val="80000"/>
              </a:lnSpc>
              <a:buFontTx/>
              <a:buNone/>
            </a:pPr>
            <a:r>
              <a:rPr lang="el-GR" altLang="el-GR"/>
              <a:t> ♦  Αποβολή υστέρου (πλακούντα)</a:t>
            </a:r>
          </a:p>
          <a:p>
            <a:pPr eaLnBrk="1" hangingPunct="1">
              <a:lnSpc>
                <a:spcPct val="80000"/>
              </a:lnSpc>
              <a:buFontTx/>
              <a:buNone/>
            </a:pPr>
            <a:r>
              <a:rPr lang="el-GR" altLang="el-GR"/>
              <a:t> ♦ Προληπτική χορήγηση τοπικών αντιβιοτικών υποθέτων</a:t>
            </a:r>
            <a:endParaRPr lang="en-US" altLang="el-GR"/>
          </a:p>
        </p:txBody>
      </p:sp>
    </p:spTree>
    <p:extLst>
      <p:ext uri="{BB962C8B-B14F-4D97-AF65-F5344CB8AC3E}">
        <p14:creationId xmlns:p14="http://schemas.microsoft.com/office/powerpoint/2010/main" xmlns="" val="30613686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5" descr="preg%2520ew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95550" y="549275"/>
            <a:ext cx="7056438" cy="572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477442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114804344_5ed1eed3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87713" y="692150"/>
            <a:ext cx="6553200" cy="5329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053363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5" descr="Aflamperiode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71813" y="620714"/>
            <a:ext cx="6983412" cy="532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237003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5" descr="994bc5b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95550" y="549275"/>
            <a:ext cx="7488238" cy="57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958008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6"/>
          <p:cNvSpPr>
            <a:spLocks noGrp="1" noChangeArrowheads="1"/>
          </p:cNvSpPr>
          <p:nvPr>
            <p:ph type="title"/>
          </p:nvPr>
        </p:nvSpPr>
        <p:spPr>
          <a:xfrm>
            <a:off x="1981200" y="274638"/>
            <a:ext cx="8229600" cy="69850"/>
          </a:xfrm>
        </p:spPr>
        <p:txBody>
          <a:bodyPr>
            <a:normAutofit fontScale="90000"/>
          </a:bodyPr>
          <a:lstStyle/>
          <a:p>
            <a:pPr eaLnBrk="1" hangingPunct="1"/>
            <a:endParaRPr lang="el-GR" altLang="el-GR" sz="4000"/>
          </a:p>
        </p:txBody>
      </p:sp>
      <p:pic>
        <p:nvPicPr>
          <p:cNvPr id="150531" name="Picture 5" descr="Calving%2520(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2135188" y="549276"/>
            <a:ext cx="7777162" cy="58324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1528733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9" descr="rope"/>
          <p:cNvPicPr>
            <a:picLocks noGrp="1" noChangeAspect="1" noChangeArrowheads="1"/>
          </p:cNvPicPr>
          <p:nvPr>
            <p:ph sz="quarter" idx="1"/>
          </p:nvPr>
        </p:nvPicPr>
        <p:blipFill>
          <a:blip r:embed="rId2">
            <a:extLst>
              <a:ext uri="{28A0092B-C50C-407E-A947-70E740481C1C}">
                <a14:useLocalDpi xmlns:a14="http://schemas.microsoft.com/office/drawing/2010/main" xmlns="" val="0"/>
              </a:ext>
            </a:extLst>
          </a:blip>
          <a:srcRect/>
          <a:stretch>
            <a:fillRect/>
          </a:stretch>
        </p:blipFill>
        <p:spPr>
          <a:xfrm>
            <a:off x="3071814" y="620713"/>
            <a:ext cx="1944687" cy="23685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51555" name="Picture 10" descr="calving"/>
          <p:cNvPicPr>
            <a:picLocks noGrp="1" noChangeAspect="1" noChangeArrowheads="1"/>
          </p:cNvPicPr>
          <p:nvPr>
            <p:ph sz="quarter" idx="2"/>
          </p:nvPr>
        </p:nvPicPr>
        <p:blipFill>
          <a:blip r:embed="rId3">
            <a:extLst>
              <a:ext uri="{28A0092B-C50C-407E-A947-70E740481C1C}">
                <a14:useLocalDpi xmlns:a14="http://schemas.microsoft.com/office/drawing/2010/main" xmlns="" val="0"/>
              </a:ext>
            </a:extLst>
          </a:blip>
          <a:srcRect/>
          <a:stretch>
            <a:fillRect/>
          </a:stretch>
        </p:blipFill>
        <p:spPr>
          <a:xfrm>
            <a:off x="7032626" y="836614"/>
            <a:ext cx="2322513" cy="21605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51556" name="Picture 12" descr="250_t_16788"/>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782888" y="3789363"/>
            <a:ext cx="2381250" cy="238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1557" name="Picture 14" descr="10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67438" y="3860800"/>
            <a:ext cx="3192462" cy="239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494858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5" descr="calving_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19288" y="260350"/>
            <a:ext cx="7993062" cy="602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918988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5" descr="calving_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92313" y="333376"/>
            <a:ext cx="7848600" cy="590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10002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524000" y="1"/>
            <a:ext cx="9144000" cy="836613"/>
          </a:xfrm>
        </p:spPr>
        <p:txBody>
          <a:bodyPr/>
          <a:lstStyle/>
          <a:p>
            <a:pPr eaLnBrk="1" hangingPunct="1"/>
            <a:r>
              <a:rPr lang="el-GR" altLang="el-GR" sz="2400" b="1"/>
              <a:t>ΑΝΑΠΑΡΑΓΩΓΙΚΑ ΟΡΓΑΝΑ ΤΟΥ ΑΡΣΕΝΙΚΟΥ ΚΑΙ ΟΙ ΚΥΡΙΕΣ ΛΕΙΤΟΥΡΓΙΕΣ ΤΟΥΣ</a:t>
            </a:r>
            <a:endParaRPr lang="en-GB" altLang="el-GR" sz="2400" b="1"/>
          </a:p>
        </p:txBody>
      </p:sp>
      <p:graphicFrame>
        <p:nvGraphicFramePr>
          <p:cNvPr id="147459" name="Group 3"/>
          <p:cNvGraphicFramePr>
            <a:graphicFrameLocks noGrp="1"/>
          </p:cNvGraphicFramePr>
          <p:nvPr>
            <p:ph type="tbl" idx="1"/>
          </p:nvPr>
        </p:nvGraphicFramePr>
        <p:xfrm>
          <a:off x="1847850" y="1268413"/>
          <a:ext cx="8351838" cy="4551362"/>
        </p:xfrm>
        <a:graphic>
          <a:graphicData uri="http://schemas.openxmlformats.org/drawingml/2006/table">
            <a:tbl>
              <a:tblPr/>
              <a:tblGrid>
                <a:gridCol w="3138488">
                  <a:extLst>
                    <a:ext uri="{9D8B030D-6E8A-4147-A177-3AD203B41FA5}">
                      <a16:colId xmlns:a16="http://schemas.microsoft.com/office/drawing/2014/main" xmlns="" val="20000"/>
                    </a:ext>
                  </a:extLst>
                </a:gridCol>
                <a:gridCol w="5213350">
                  <a:extLst>
                    <a:ext uri="{9D8B030D-6E8A-4147-A177-3AD203B41FA5}">
                      <a16:colId xmlns:a16="http://schemas.microsoft.com/office/drawing/2014/main" xmlns="" val="20001"/>
                    </a:ext>
                  </a:extLst>
                </a:gridCol>
              </a:tblGrid>
              <a:tr h="10760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ΟΣΧΕΟΝ</a:t>
                      </a:r>
                      <a:endParaRPr kumimoji="0" lang="en-GB" sz="1900" b="1" i="0" u="none" strike="noStrike" cap="none" normalizeH="0" baseline="0" smtClean="0">
                        <a:ln>
                          <a:noFill/>
                        </a:ln>
                        <a:solidFill>
                          <a:schemeClr val="tx1"/>
                        </a:solidFill>
                        <a:effectLst/>
                        <a:latin typeface="Arial"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Στήριξη των όρχεων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Έλεγχος θερμοκρασίας των όρχεων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Προστασία των όρχεων</a:t>
                      </a:r>
                      <a:endParaRPr kumimoji="0" lang="en-GB" sz="1900" b="1"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706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ΣΠΕΡΜΑΤΙΚΟΣ ΤΟΝΟΣ</a:t>
                      </a:r>
                      <a:endParaRPr kumimoji="0" lang="en-GB" sz="1900" b="1" i="0" u="none" strike="noStrike" cap="none" normalizeH="0" baseline="0" smtClean="0">
                        <a:ln>
                          <a:noFill/>
                        </a:ln>
                        <a:solidFill>
                          <a:schemeClr val="tx1"/>
                        </a:solidFill>
                        <a:effectLst/>
                        <a:latin typeface="Arial"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Στήριξη των όρχεων</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Έλεγχος θερμοκρασίας των όρχεων</a:t>
                      </a:r>
                      <a:endParaRPr kumimoji="0" lang="en-GB" sz="1900" b="1"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960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ΣΠΕΡΜΑΤΟΔΟΧΟΣ ΚΥΣΤΙΣ</a:t>
                      </a:r>
                      <a:endParaRPr kumimoji="0" lang="en-GB" sz="1900" b="1" i="0" u="none" strike="noStrike" cap="none" normalizeH="0" baseline="0" smtClean="0">
                        <a:ln>
                          <a:noFill/>
                        </a:ln>
                        <a:solidFill>
                          <a:schemeClr val="tx1"/>
                        </a:solidFill>
                        <a:effectLst/>
                        <a:latin typeface="Arial"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Συνεισφορά υγρού, υποστρωμάτων ενέργειας και ρυθμιστικών ουσιών στο σπέρμα</a:t>
                      </a:r>
                      <a:endParaRPr kumimoji="0" lang="en-GB" sz="1900" b="1"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6706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ΠΡΟΣΤΑΤΗΣ ΑΔΕΝΑΣ</a:t>
                      </a:r>
                      <a:endParaRPr kumimoji="0" lang="en-GB" sz="1900" b="1" i="0" u="none" strike="noStrike" cap="none" normalizeH="0" baseline="0" smtClean="0">
                        <a:ln>
                          <a:noFill/>
                        </a:ln>
                        <a:solidFill>
                          <a:schemeClr val="tx1"/>
                        </a:solidFill>
                        <a:effectLst/>
                        <a:latin typeface="Arial"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Συνεισφορά υγρού και ανόργανων ιόντων στο σπέρμα</a:t>
                      </a:r>
                      <a:endParaRPr kumimoji="0" lang="en-GB" sz="1900" b="1"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706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ΒΟΛΒΟΥΡΗΘΡΑΙΟΣ ΑΔΕΝΑΣ</a:t>
                      </a:r>
                      <a:endParaRPr kumimoji="0" lang="en-GB" sz="1900" b="1" i="0" u="none" strike="noStrike" cap="none" normalizeH="0" baseline="0" smtClean="0">
                        <a:ln>
                          <a:noFill/>
                        </a:ln>
                        <a:solidFill>
                          <a:schemeClr val="tx1"/>
                        </a:solidFill>
                        <a:effectLst/>
                        <a:latin typeface="Arial"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Έκπλυση υπολειμμάτων ούρου από την ουρήθρα</a:t>
                      </a:r>
                      <a:endParaRPr kumimoji="0" lang="en-GB" sz="1900" b="1"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03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ΠΟΣΘΗ</a:t>
                      </a:r>
                      <a:endParaRPr kumimoji="0" lang="en-GB" sz="1900" b="1" i="0" u="none" strike="noStrike" cap="none" normalizeH="0" baseline="0" smtClean="0">
                        <a:ln>
                          <a:noFill/>
                        </a:ln>
                        <a:solidFill>
                          <a:schemeClr val="tx1"/>
                        </a:solidFill>
                        <a:effectLst/>
                        <a:latin typeface="Arial"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900" b="1" i="0" u="none" strike="noStrike" cap="none" normalizeH="0" baseline="0" smtClean="0">
                          <a:ln>
                            <a:noFill/>
                          </a:ln>
                          <a:solidFill>
                            <a:schemeClr val="tx1"/>
                          </a:solidFill>
                          <a:effectLst/>
                          <a:latin typeface="Arial" pitchFamily="34" charset="0"/>
                        </a:rPr>
                        <a:t>Περικλείει το ελεύθερο άκρο του πέους</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528888543"/>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5" descr="c-l-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2927350" y="476250"/>
            <a:ext cx="5976938" cy="5689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7655226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5" descr="1fe3237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92313" y="620713"/>
            <a:ext cx="7886700" cy="568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585619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0" descr="calving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40013" y="260350"/>
            <a:ext cx="6553200" cy="629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359393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Graphic1-τοκετός"/>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a:xfrm>
            <a:off x="4583113" y="115888"/>
            <a:ext cx="5956300" cy="6553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59747" name="Text Box 3"/>
          <p:cNvSpPr txBox="1">
            <a:spLocks noChangeArrowheads="1"/>
          </p:cNvSpPr>
          <p:nvPr/>
        </p:nvSpPr>
        <p:spPr bwMode="auto">
          <a:xfrm>
            <a:off x="1774826" y="4581525"/>
            <a:ext cx="3419475" cy="915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1800"/>
              <a:t>Ενδοκρινικοί μηχανισμοί πρόκλησης του τοκετού στην προβατίνα</a:t>
            </a:r>
            <a:r>
              <a:rPr lang="en-GB" altLang="el-GR" sz="1800"/>
              <a:t> </a:t>
            </a:r>
          </a:p>
        </p:txBody>
      </p:sp>
    </p:spTree>
    <p:extLst>
      <p:ext uri="{BB962C8B-B14F-4D97-AF65-F5344CB8AC3E}">
        <p14:creationId xmlns:p14="http://schemas.microsoft.com/office/powerpoint/2010/main" xmlns="" val="197731533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Graphic1-sxima-10-6"/>
          <p:cNvPicPr>
            <a:picLocks noGrp="1" noChangeAspect="1" noChangeArrowheads="1"/>
          </p:cNvPicPr>
          <p:nvPr>
            <p:ph type="body" idx="1"/>
          </p:nvPr>
        </p:nvPicPr>
        <p:blipFill>
          <a:blip r:embed="rId2" cstate="print">
            <a:extLst>
              <a:ext uri="{28A0092B-C50C-407E-A947-70E740481C1C}">
                <a14:useLocalDpi xmlns:a14="http://schemas.microsoft.com/office/drawing/2010/main" xmlns="" val="0"/>
              </a:ext>
            </a:extLst>
          </a:blip>
          <a:srcRect/>
          <a:stretch>
            <a:fillRect/>
          </a:stretch>
        </p:blipFill>
        <p:spPr>
          <a:xfrm>
            <a:off x="1774826" y="333375"/>
            <a:ext cx="8310563" cy="5029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60771" name="Text Box 3"/>
          <p:cNvSpPr txBox="1">
            <a:spLocks noChangeArrowheads="1"/>
          </p:cNvSpPr>
          <p:nvPr/>
        </p:nvSpPr>
        <p:spPr bwMode="auto">
          <a:xfrm>
            <a:off x="1774826" y="5734050"/>
            <a:ext cx="8424863"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1800"/>
              <a:t>Συγκέντρωση της κορτιζόλης στο αίμα του εμβρύου κατά τη διάρκεια της κυοφορίας στο πρόβατο (Ν</a:t>
            </a:r>
            <a:r>
              <a:rPr lang="en-US" altLang="el-GR" sz="1800"/>
              <a:t>athanielsz</a:t>
            </a:r>
            <a:r>
              <a:rPr lang="el-GR" altLang="el-GR" sz="1800"/>
              <a:t>, 1976)</a:t>
            </a:r>
            <a:r>
              <a:rPr lang="en-GB" altLang="el-GR" sz="1800"/>
              <a:t> </a:t>
            </a:r>
          </a:p>
        </p:txBody>
      </p:sp>
    </p:spTree>
    <p:extLst>
      <p:ext uri="{BB962C8B-B14F-4D97-AF65-F5344CB8AC3E}">
        <p14:creationId xmlns:p14="http://schemas.microsoft.com/office/powerpoint/2010/main" xmlns="" val="3164754174"/>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1981200" y="274639"/>
            <a:ext cx="8229600" cy="706437"/>
          </a:xfrm>
        </p:spPr>
        <p:txBody>
          <a:bodyPr/>
          <a:lstStyle/>
          <a:p>
            <a:pPr eaLnBrk="1" hangingPunct="1"/>
            <a:r>
              <a:rPr lang="el-GR" altLang="el-GR" sz="2400" b="1"/>
              <a:t>Αναπαραγωγικές Αποδόσεις</a:t>
            </a:r>
          </a:p>
        </p:txBody>
      </p:sp>
      <p:sp>
        <p:nvSpPr>
          <p:cNvPr id="161795" name="Rectangle 3"/>
          <p:cNvSpPr>
            <a:spLocks noGrp="1" noChangeArrowheads="1"/>
          </p:cNvSpPr>
          <p:nvPr>
            <p:ph type="body" idx="1"/>
          </p:nvPr>
        </p:nvSpPr>
        <p:spPr>
          <a:xfrm>
            <a:off x="1981200" y="908051"/>
            <a:ext cx="8229600" cy="5218113"/>
          </a:xfrm>
        </p:spPr>
        <p:txBody>
          <a:bodyPr>
            <a:normAutofit lnSpcReduction="10000"/>
          </a:bodyPr>
          <a:lstStyle/>
          <a:p>
            <a:pPr marL="609600" indent="-609600">
              <a:lnSpc>
                <a:spcPct val="80000"/>
              </a:lnSpc>
              <a:buNone/>
            </a:pPr>
            <a:r>
              <a:rPr lang="el-GR" altLang="el-GR" sz="2000"/>
              <a:t>Ο ρυθμός αναπαραγωγής των ζώων καθορίζεται από :</a:t>
            </a:r>
          </a:p>
          <a:p>
            <a:pPr marL="609600" indent="-609600">
              <a:lnSpc>
                <a:spcPct val="80000"/>
              </a:lnSpc>
              <a:buNone/>
            </a:pPr>
            <a:r>
              <a:rPr lang="el-GR" altLang="el-GR" sz="2000"/>
              <a:t>(α) συχνότητα τοκετών</a:t>
            </a:r>
          </a:p>
          <a:p>
            <a:pPr marL="609600" indent="-609600">
              <a:lnSpc>
                <a:spcPct val="80000"/>
              </a:lnSpc>
              <a:buNone/>
            </a:pPr>
            <a:r>
              <a:rPr lang="el-GR" altLang="el-GR" sz="2000"/>
              <a:t>(β) αριθμό νεογέννητων σε κάθε τοκετό</a:t>
            </a:r>
          </a:p>
          <a:p>
            <a:pPr marL="609600" indent="-609600">
              <a:lnSpc>
                <a:spcPct val="80000"/>
              </a:lnSpc>
              <a:buNone/>
            </a:pPr>
            <a:r>
              <a:rPr lang="el-GR" altLang="el-GR" sz="2000"/>
              <a:t>(γ) διάρκεια της αναπαραγωγικής ζωής</a:t>
            </a:r>
          </a:p>
          <a:p>
            <a:pPr marL="609600" indent="-609600">
              <a:lnSpc>
                <a:spcPct val="80000"/>
              </a:lnSpc>
              <a:buNone/>
            </a:pPr>
            <a:endParaRPr lang="el-GR" altLang="el-GR" sz="2000"/>
          </a:p>
          <a:p>
            <a:pPr marL="609600" indent="-609600">
              <a:lnSpc>
                <a:spcPct val="80000"/>
              </a:lnSpc>
              <a:buNone/>
            </a:pPr>
            <a:r>
              <a:rPr lang="el-GR" altLang="el-GR" sz="2400" u="sng"/>
              <a:t>Βοοειδή</a:t>
            </a:r>
            <a:r>
              <a:rPr lang="el-GR" altLang="el-GR"/>
              <a:t> </a:t>
            </a:r>
            <a:r>
              <a:rPr lang="en-US" altLang="el-GR"/>
              <a:t>:</a:t>
            </a:r>
            <a:r>
              <a:rPr lang="el-GR" altLang="el-GR" sz="2000"/>
              <a:t>1. Κυριαρχεί η Τ.Σ. Μόσχος απομακρύνεται αμέσως μετά τον τοκετό (στις γαλακτοπαραγωγικές αγελάδες).</a:t>
            </a:r>
          </a:p>
          <a:p>
            <a:pPr marL="609600" indent="-609600">
              <a:lnSpc>
                <a:spcPct val="80000"/>
              </a:lnSpc>
              <a:buNone/>
            </a:pPr>
            <a:r>
              <a:rPr lang="el-GR" altLang="el-GR" sz="2000"/>
              <a:t>2. Διάστημα μεταξύ τοκετών</a:t>
            </a:r>
            <a:r>
              <a:rPr lang="en-US" altLang="el-GR" sz="2000"/>
              <a:t> :</a:t>
            </a:r>
            <a:r>
              <a:rPr lang="el-GR" altLang="el-GR" sz="2000"/>
              <a:t> εξαρτάται από α) διάρκεια τοκετού – σύλληψης (</a:t>
            </a:r>
            <a:r>
              <a:rPr lang="en-US" altLang="el-GR" sz="2000"/>
              <a:t>r</a:t>
            </a:r>
            <a:r>
              <a:rPr lang="en-US" altLang="el-GR" sz="2000" baseline="30000"/>
              <a:t>2 </a:t>
            </a:r>
            <a:r>
              <a:rPr lang="en-US" altLang="el-GR" sz="2000"/>
              <a:t>= 0,97) </a:t>
            </a:r>
            <a:r>
              <a:rPr lang="el-GR" altLang="el-GR" sz="2000"/>
              <a:t>και (β) διάρκεια γαλακτικής περιόδου (381 – 402 ημ.)</a:t>
            </a:r>
          </a:p>
          <a:p>
            <a:pPr marL="609600" indent="-609600">
              <a:lnSpc>
                <a:spcPct val="80000"/>
              </a:lnSpc>
              <a:buNone/>
            </a:pPr>
            <a:r>
              <a:rPr lang="el-GR" altLang="el-GR" sz="2000"/>
              <a:t>    </a:t>
            </a:r>
            <a:r>
              <a:rPr lang="en-US" altLang="el-GR" sz="2000"/>
              <a:t>h</a:t>
            </a:r>
            <a:r>
              <a:rPr lang="el-GR" altLang="el-GR" sz="2000" baseline="30000"/>
              <a:t>2 </a:t>
            </a:r>
            <a:r>
              <a:rPr lang="el-GR" altLang="el-GR" sz="2000"/>
              <a:t>= 0,14 ,οπότε είναι θέμα διαχείρησης</a:t>
            </a:r>
            <a:endParaRPr lang="el-GR" altLang="el-GR" sz="2000" baseline="30000"/>
          </a:p>
          <a:p>
            <a:pPr marL="609600" indent="-609600">
              <a:lnSpc>
                <a:spcPct val="80000"/>
              </a:lnSpc>
              <a:buNone/>
            </a:pPr>
            <a:r>
              <a:rPr lang="el-GR" altLang="el-GR" sz="2000"/>
              <a:t>3. Αίτια απομάκρυνσης αγελάδων</a:t>
            </a:r>
          </a:p>
          <a:p>
            <a:pPr marL="609600" indent="-609600">
              <a:lnSpc>
                <a:spcPct val="80000"/>
              </a:lnSpc>
              <a:buNone/>
            </a:pPr>
            <a:r>
              <a:rPr lang="el-GR" altLang="el-GR" sz="2000"/>
              <a:t>    20% προβλήματα αναπαραγωγικής λειτουργίας</a:t>
            </a:r>
          </a:p>
          <a:p>
            <a:pPr marL="609600" indent="-609600">
              <a:lnSpc>
                <a:spcPct val="80000"/>
              </a:lnSpc>
              <a:buNone/>
            </a:pPr>
            <a:r>
              <a:rPr lang="el-GR" altLang="el-GR" sz="2000"/>
              <a:t>    15% μαστίτιδες</a:t>
            </a:r>
          </a:p>
          <a:p>
            <a:pPr marL="609600" indent="-609600">
              <a:lnSpc>
                <a:spcPct val="80000"/>
              </a:lnSpc>
              <a:buNone/>
            </a:pPr>
            <a:r>
              <a:rPr lang="el-GR" altLang="el-GR" sz="2000"/>
              <a:t>    14% χαμηλή γαλακτοπαραγωγή</a:t>
            </a:r>
          </a:p>
          <a:p>
            <a:pPr marL="609600" indent="-609600">
              <a:lnSpc>
                <a:spcPct val="80000"/>
              </a:lnSpc>
              <a:buNone/>
            </a:pPr>
            <a:r>
              <a:rPr lang="el-GR" altLang="el-GR" sz="2000"/>
              <a:t>    13% θάνατοι</a:t>
            </a:r>
          </a:p>
          <a:p>
            <a:pPr marL="609600" indent="-609600">
              <a:lnSpc>
                <a:spcPct val="80000"/>
              </a:lnSpc>
              <a:buNone/>
            </a:pPr>
            <a:endParaRPr lang="el-GR" altLang="el-GR" sz="2000"/>
          </a:p>
          <a:p>
            <a:pPr marL="609600" indent="-609600">
              <a:lnSpc>
                <a:spcPct val="80000"/>
              </a:lnSpc>
            </a:pPr>
            <a:endParaRPr lang="el-GR" altLang="el-GR" sz="2000" baseline="30000"/>
          </a:p>
        </p:txBody>
      </p:sp>
    </p:spTree>
    <p:extLst>
      <p:ext uri="{BB962C8B-B14F-4D97-AF65-F5344CB8AC3E}">
        <p14:creationId xmlns:p14="http://schemas.microsoft.com/office/powerpoint/2010/main" xmlns="" val="34823472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1981200" y="274639"/>
            <a:ext cx="8229600" cy="777875"/>
          </a:xfrm>
        </p:spPr>
        <p:txBody>
          <a:bodyPr/>
          <a:lstStyle/>
          <a:p>
            <a:pPr eaLnBrk="1" hangingPunct="1"/>
            <a:r>
              <a:rPr lang="el-GR" altLang="el-GR" sz="2400" b="1"/>
              <a:t>Αναπαραγωγικές Αποδόσεις</a:t>
            </a:r>
          </a:p>
        </p:txBody>
      </p:sp>
      <p:sp>
        <p:nvSpPr>
          <p:cNvPr id="162819" name="Rectangle 3"/>
          <p:cNvSpPr>
            <a:spLocks noGrp="1" noChangeArrowheads="1"/>
          </p:cNvSpPr>
          <p:nvPr>
            <p:ph type="body" idx="1"/>
          </p:nvPr>
        </p:nvSpPr>
        <p:spPr>
          <a:xfrm>
            <a:off x="1981200" y="1125539"/>
            <a:ext cx="8229600" cy="5000625"/>
          </a:xfrm>
        </p:spPr>
        <p:txBody>
          <a:bodyPr>
            <a:normAutofit lnSpcReduction="10000"/>
          </a:bodyPr>
          <a:lstStyle/>
          <a:p>
            <a:pPr eaLnBrk="1" hangingPunct="1">
              <a:lnSpc>
                <a:spcPct val="80000"/>
              </a:lnSpc>
              <a:buFontTx/>
              <a:buNone/>
            </a:pPr>
            <a:r>
              <a:rPr lang="el-GR" altLang="el-GR" sz="1800"/>
              <a:t>4. Από τοκετό έως σύλληψη συμβαίνουν</a:t>
            </a:r>
          </a:p>
          <a:p>
            <a:pPr eaLnBrk="1" hangingPunct="1">
              <a:lnSpc>
                <a:spcPct val="80000"/>
              </a:lnSpc>
              <a:buFontTx/>
              <a:buNone/>
            </a:pPr>
            <a:r>
              <a:rPr lang="el-GR" altLang="el-GR" sz="1800"/>
              <a:t>    α) Παλινδρόμηση γεννητικών οργάνων (επαναφορά στην προτέρα κατάσταση στις 40-50 ημέρες)</a:t>
            </a:r>
          </a:p>
          <a:p>
            <a:pPr eaLnBrk="1" hangingPunct="1">
              <a:lnSpc>
                <a:spcPct val="80000"/>
              </a:lnSpc>
              <a:buFontTx/>
              <a:buNone/>
            </a:pPr>
            <a:r>
              <a:rPr lang="el-GR" altLang="el-GR" sz="1800"/>
              <a:t>    β) Εκδήλωση οίστρων 10 – 20 ημ. μετά (συνήθως σιωπηλοί)</a:t>
            </a:r>
          </a:p>
          <a:p>
            <a:pPr eaLnBrk="1" hangingPunct="1">
              <a:lnSpc>
                <a:spcPct val="80000"/>
              </a:lnSpc>
              <a:buFontTx/>
              <a:buNone/>
            </a:pPr>
            <a:r>
              <a:rPr lang="el-GR" altLang="el-GR" sz="1800"/>
              <a:t>    γ) Επιτυχία τεχνητής ή φυσικής γονιμοποίησης (47% πριν από 60 ημέρες μετά τον τοκετό, 65% μετά από 100 ημέρες μετά τον τοκετό)</a:t>
            </a:r>
          </a:p>
          <a:p>
            <a:pPr eaLnBrk="1" hangingPunct="1">
              <a:lnSpc>
                <a:spcPct val="80000"/>
              </a:lnSpc>
              <a:buFontTx/>
              <a:buNone/>
            </a:pPr>
            <a:r>
              <a:rPr lang="el-GR" altLang="el-GR" sz="1800"/>
              <a:t>5. Ποσοστά σύλληψης μεγαλύτερα όταν η Τ.Σ.γίνεται 1</a:t>
            </a:r>
            <a:r>
              <a:rPr lang="en-US" altLang="el-GR" sz="1800"/>
              <a:t>0</a:t>
            </a:r>
            <a:r>
              <a:rPr lang="el-GR" altLang="el-GR" sz="1800"/>
              <a:t> ώρες μετά την εμφάνιση των α’ συμπτωμάτων – 6 ώρες μετά το τέλος του οίστρου</a:t>
            </a:r>
          </a:p>
          <a:p>
            <a:pPr eaLnBrk="1" hangingPunct="1">
              <a:lnSpc>
                <a:spcPct val="80000"/>
              </a:lnSpc>
              <a:buFontTx/>
              <a:buNone/>
            </a:pPr>
            <a:r>
              <a:rPr lang="el-GR" altLang="el-GR" sz="1800"/>
              <a:t>6. Δείκτης γονιμοποιητικής ικανότητας ταύρων</a:t>
            </a:r>
            <a:r>
              <a:rPr lang="en-US" altLang="el-GR" sz="1800"/>
              <a:t> </a:t>
            </a:r>
            <a:r>
              <a:rPr lang="el-GR" altLang="el-GR" sz="1800"/>
              <a:t>είναι ο «ρυθμός μη επιστροφών»</a:t>
            </a:r>
          </a:p>
          <a:p>
            <a:pPr eaLnBrk="1" hangingPunct="1">
              <a:lnSpc>
                <a:spcPct val="80000"/>
              </a:lnSpc>
              <a:buFontTx/>
              <a:buNone/>
            </a:pPr>
            <a:r>
              <a:rPr lang="el-GR" altLang="el-GR" sz="1800"/>
              <a:t>    = αριθμός αγελάδων που δεν εκδήλωσαν οίστρο από 60 – 90 ημέρες</a:t>
            </a:r>
          </a:p>
          <a:p>
            <a:pPr eaLnBrk="1" hangingPunct="1">
              <a:lnSpc>
                <a:spcPct val="80000"/>
              </a:lnSpc>
              <a:buFontTx/>
              <a:buNone/>
            </a:pPr>
            <a:r>
              <a:rPr lang="el-GR" altLang="el-GR" sz="1800"/>
              <a:t>7. Εμβρυ</a:t>
            </a:r>
            <a:r>
              <a:rPr lang="el-GR" altLang="el-GR" sz="1800">
                <a:cs typeface="Arial" panose="020B0604020202020204" pitchFamily="34" charset="0"/>
              </a:rPr>
              <a:t>ϊ</a:t>
            </a:r>
            <a:r>
              <a:rPr lang="el-GR" altLang="el-GR" sz="1800"/>
              <a:t>κοί θάνατοι </a:t>
            </a:r>
            <a:r>
              <a:rPr lang="en-US" altLang="el-GR" sz="1800"/>
              <a:t>: </a:t>
            </a:r>
            <a:r>
              <a:rPr lang="el-GR" altLang="el-GR" sz="1800"/>
              <a:t>30 – 40 %, 6η-9η ημέρα (εκκόλαψη βλαστοκύστης), 13η-22η ημέρα (έναρξη κατασκήνωσης εμβρύου).</a:t>
            </a:r>
          </a:p>
          <a:p>
            <a:pPr eaLnBrk="1" hangingPunct="1">
              <a:lnSpc>
                <a:spcPct val="80000"/>
              </a:lnSpc>
              <a:buFontTx/>
              <a:buNone/>
            </a:pPr>
            <a:r>
              <a:rPr lang="el-GR" altLang="el-GR" sz="1800"/>
              <a:t>8. Παρατεταμένη άνοιστρος μετά τον τοκετό (35 – 60 ημ. στα κρεοπαραγωγά ζώα), επηρεάζεται από διατροφή (αρνητικό ισοζύγιο ενέργειας), ηλικία, φυλή, παρουσία ταύρου, εποχή έτους, δυστοκίες.</a:t>
            </a:r>
          </a:p>
          <a:p>
            <a:pPr eaLnBrk="1" hangingPunct="1">
              <a:lnSpc>
                <a:spcPct val="80000"/>
              </a:lnSpc>
              <a:buFontTx/>
              <a:buNone/>
            </a:pPr>
            <a:r>
              <a:rPr lang="el-GR" altLang="el-GR" sz="1800"/>
              <a:t>9. Δυστοκίες συμβαίνουν περίπου 4%, λόγω της στάσης του εμβρύου ή του σωματικού μεγέθους σε σχέση με το εύρος της πυέλου.</a:t>
            </a:r>
          </a:p>
          <a:p>
            <a:pPr eaLnBrk="1" hangingPunct="1">
              <a:lnSpc>
                <a:spcPct val="80000"/>
              </a:lnSpc>
              <a:buFontTx/>
              <a:buNone/>
            </a:pPr>
            <a:r>
              <a:rPr lang="el-GR" altLang="el-GR" sz="1800"/>
              <a:t> </a:t>
            </a:r>
          </a:p>
        </p:txBody>
      </p:sp>
    </p:spTree>
    <p:extLst>
      <p:ext uri="{BB962C8B-B14F-4D97-AF65-F5344CB8AC3E}">
        <p14:creationId xmlns:p14="http://schemas.microsoft.com/office/powerpoint/2010/main" xmlns="" val="20648232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1993901" y="287339"/>
            <a:ext cx="8075613" cy="460375"/>
          </a:xfrm>
        </p:spPr>
        <p:txBody>
          <a:bodyPr/>
          <a:lstStyle/>
          <a:p>
            <a:pPr eaLnBrk="1" hangingPunct="1"/>
            <a:r>
              <a:rPr lang="el-GR" altLang="el-GR" sz="2600" b="1"/>
              <a:t>Αναπαραγωγικές αποδόσεις</a:t>
            </a:r>
            <a:endParaRPr lang="en-US" altLang="el-GR" sz="2600" b="1"/>
          </a:p>
        </p:txBody>
      </p:sp>
      <p:sp>
        <p:nvSpPr>
          <p:cNvPr id="164867" name="Rectangle 3"/>
          <p:cNvSpPr>
            <a:spLocks noGrp="1" noChangeArrowheads="1"/>
          </p:cNvSpPr>
          <p:nvPr>
            <p:ph type="body" idx="1"/>
          </p:nvPr>
        </p:nvSpPr>
        <p:spPr>
          <a:xfrm>
            <a:off x="1981200" y="908050"/>
            <a:ext cx="8229600" cy="5329238"/>
          </a:xfrm>
        </p:spPr>
        <p:txBody>
          <a:bodyPr/>
          <a:lstStyle/>
          <a:p>
            <a:pPr marL="609600" indent="-609600">
              <a:buNone/>
            </a:pPr>
            <a:r>
              <a:rPr lang="el-GR" altLang="el-GR" sz="2400" u="sng"/>
              <a:t>Πρόβατο</a:t>
            </a:r>
          </a:p>
          <a:p>
            <a:pPr marL="609600" indent="-609600">
              <a:buNone/>
            </a:pPr>
            <a:endParaRPr lang="el-GR" altLang="el-GR" sz="2400"/>
          </a:p>
          <a:p>
            <a:pPr marL="609600" indent="-609600">
              <a:buNone/>
            </a:pPr>
            <a:r>
              <a:rPr lang="el-GR" altLang="el-GR" sz="1800"/>
              <a:t>Μέγεθος τοκετοομάδων στον απογαλακτισμό εξαρτάται από</a:t>
            </a:r>
            <a:r>
              <a:rPr lang="en-US" altLang="el-GR" sz="1800"/>
              <a:t>: </a:t>
            </a:r>
            <a:endParaRPr lang="el-GR" altLang="el-GR" sz="1800"/>
          </a:p>
          <a:p>
            <a:pPr marL="609600" indent="-609600">
              <a:buNone/>
            </a:pPr>
            <a:r>
              <a:rPr lang="en-US" altLang="el-GR" sz="1800"/>
              <a:t>(</a:t>
            </a:r>
            <a:r>
              <a:rPr lang="el-GR" altLang="el-GR" sz="1800"/>
              <a:t>α) μέγεθος ωοθυλακιορρηξίας = αριθμός ωοκυττάρων που απελευθερώνονται κατά την ωορρηξία. Εξαρτάται από (1) γενετική υπόσταση (1,13 έως 4,65 ωοκύτταρα), (2) διατροφή (τόνωση λίγο πριν από τις οχείες, με ιδιαίτερη προσοχή στην προηβική περίοδο), (3) ηλικία (οι μεγαλύτερες προβατίνες έχουν μεγαλύτερο μέγεθος ωοθυλακιορρηξίας)</a:t>
            </a:r>
          </a:p>
          <a:p>
            <a:pPr marL="609600" indent="-609600">
              <a:buNone/>
            </a:pPr>
            <a:endParaRPr lang="el-GR" altLang="el-GR" sz="1800"/>
          </a:p>
          <a:p>
            <a:pPr marL="609600" indent="-609600">
              <a:buNone/>
            </a:pPr>
            <a:r>
              <a:rPr lang="el-GR" altLang="el-GR" sz="1800"/>
              <a:t>(β) γονιμότητα → κατάλληλος χρόνος οχείας, ποιότητα σπέρματος</a:t>
            </a:r>
          </a:p>
          <a:p>
            <a:pPr marL="609600" indent="-609600">
              <a:buNone/>
            </a:pPr>
            <a:r>
              <a:rPr lang="el-GR" altLang="el-GR" sz="1800"/>
              <a:t> </a:t>
            </a:r>
          </a:p>
          <a:p>
            <a:pPr marL="609600" indent="-609600">
              <a:buNone/>
            </a:pPr>
            <a:r>
              <a:rPr lang="el-GR" altLang="el-GR" sz="1800"/>
              <a:t>(γ) εμβρυϊκή θνησιμότητα, </a:t>
            </a:r>
          </a:p>
          <a:p>
            <a:pPr marL="609600" indent="-609600">
              <a:buNone/>
            </a:pPr>
            <a:endParaRPr lang="el-GR" altLang="el-GR" sz="1800"/>
          </a:p>
          <a:p>
            <a:pPr marL="609600" indent="-609600">
              <a:buNone/>
            </a:pPr>
            <a:r>
              <a:rPr lang="el-GR" altLang="el-GR" sz="1800"/>
              <a:t>(δ) βιωσιμότητα αρνιών</a:t>
            </a:r>
          </a:p>
        </p:txBody>
      </p:sp>
    </p:spTree>
    <p:extLst>
      <p:ext uri="{BB962C8B-B14F-4D97-AF65-F5344CB8AC3E}">
        <p14:creationId xmlns:p14="http://schemas.microsoft.com/office/powerpoint/2010/main" xmlns="" val="29572388"/>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1992313" y="260351"/>
            <a:ext cx="8229600" cy="792163"/>
          </a:xfrm>
        </p:spPr>
        <p:txBody>
          <a:bodyPr/>
          <a:lstStyle/>
          <a:p>
            <a:pPr eaLnBrk="1" hangingPunct="1"/>
            <a:r>
              <a:rPr lang="el-GR" altLang="el-GR" sz="3000" b="1"/>
              <a:t>Αναπαραγωγικές αποδόσεις</a:t>
            </a:r>
          </a:p>
        </p:txBody>
      </p:sp>
      <p:sp>
        <p:nvSpPr>
          <p:cNvPr id="165891" name="Rectangle 3"/>
          <p:cNvSpPr>
            <a:spLocks noGrp="1" noChangeArrowheads="1"/>
          </p:cNvSpPr>
          <p:nvPr>
            <p:ph type="body" idx="1"/>
          </p:nvPr>
        </p:nvSpPr>
        <p:spPr>
          <a:xfrm>
            <a:off x="1981200" y="1341439"/>
            <a:ext cx="8229600" cy="5183187"/>
          </a:xfrm>
        </p:spPr>
        <p:txBody>
          <a:bodyPr>
            <a:normAutofit lnSpcReduction="10000"/>
          </a:bodyPr>
          <a:lstStyle/>
          <a:p>
            <a:pPr marL="609600" indent="-609600">
              <a:lnSpc>
                <a:spcPct val="80000"/>
              </a:lnSpc>
              <a:buNone/>
            </a:pPr>
            <a:r>
              <a:rPr lang="el-GR" altLang="el-GR" sz="2400" u="sng"/>
              <a:t>Παράγοντες που επηρεάζουν το μέγεθος τοκετοομάδων στη γέννηση στο πρόβατο</a:t>
            </a:r>
            <a:endParaRPr lang="el-GR" altLang="el-GR" sz="2400"/>
          </a:p>
          <a:p>
            <a:pPr marL="609600" indent="-609600">
              <a:lnSpc>
                <a:spcPct val="80000"/>
              </a:lnSpc>
              <a:buFontTx/>
              <a:buAutoNum type="arabicPeriod"/>
            </a:pPr>
            <a:r>
              <a:rPr lang="el-GR" altLang="el-GR" sz="2400"/>
              <a:t>Αριθμός γονιμοποιημένων ωοκυττάρων ή εμβρύων που επιβιώνουν μέχρι τον τοκετό (εμβρυϊκή θνησιμότητα (30 α’ ημ.</a:t>
            </a:r>
            <a:r>
              <a:rPr lang="en-US" altLang="el-GR" sz="2400"/>
              <a:t>) </a:t>
            </a:r>
            <a:r>
              <a:rPr lang="el-GR" altLang="el-GR" sz="2400"/>
              <a:t>→  20 – 40 %, εξαρτάται από</a:t>
            </a:r>
            <a:r>
              <a:rPr lang="en-US" altLang="el-GR" sz="2400"/>
              <a:t>:</a:t>
            </a:r>
            <a:endParaRPr lang="el-GR" altLang="el-GR" sz="2400"/>
          </a:p>
          <a:p>
            <a:pPr marL="609600" indent="-609600">
              <a:lnSpc>
                <a:spcPct val="80000"/>
              </a:lnSpc>
              <a:buNone/>
            </a:pPr>
            <a:r>
              <a:rPr lang="el-GR" altLang="el-GR" sz="2400"/>
              <a:t>(α) αριθμό εμβρύων στη μήτρα</a:t>
            </a:r>
          </a:p>
          <a:p>
            <a:pPr marL="609600" indent="-609600">
              <a:lnSpc>
                <a:spcPct val="80000"/>
              </a:lnSpc>
              <a:buNone/>
            </a:pPr>
            <a:r>
              <a:rPr lang="el-GR" altLang="el-GR" sz="2400"/>
              <a:t>(β) διατροφή </a:t>
            </a:r>
          </a:p>
          <a:p>
            <a:pPr marL="609600" indent="-609600">
              <a:lnSpc>
                <a:spcPct val="80000"/>
              </a:lnSpc>
              <a:buNone/>
            </a:pPr>
            <a:r>
              <a:rPr lang="el-GR" altLang="el-GR" sz="2400"/>
              <a:t>(γ) ηλικία  </a:t>
            </a:r>
          </a:p>
          <a:p>
            <a:pPr marL="609600" indent="-609600">
              <a:lnSpc>
                <a:spcPct val="80000"/>
              </a:lnSpc>
              <a:buNone/>
            </a:pPr>
            <a:r>
              <a:rPr lang="el-GR" altLang="el-GR" sz="2400"/>
              <a:t>2. Θνησιμότητα των αρνιών κατά τη γέννηση (</a:t>
            </a:r>
            <a:r>
              <a:rPr lang="en-US" altLang="el-GR" sz="2400"/>
              <a:t>h</a:t>
            </a:r>
            <a:r>
              <a:rPr lang="en-US" altLang="el-GR" sz="2400" baseline="30000"/>
              <a:t>2</a:t>
            </a:r>
            <a:r>
              <a:rPr lang="en-US" altLang="el-GR" sz="2400"/>
              <a:t>=0,05-0,1) </a:t>
            </a:r>
            <a:r>
              <a:rPr lang="el-GR" altLang="el-GR" sz="2400"/>
              <a:t>και τη</a:t>
            </a:r>
            <a:r>
              <a:rPr lang="en-US" altLang="el-GR" sz="2400"/>
              <a:t> </a:t>
            </a:r>
            <a:r>
              <a:rPr lang="el-GR" altLang="el-GR" sz="2400"/>
              <a:t>διάρκεια του θηλασμού → 9 – 20 % , εξαρτάται από</a:t>
            </a:r>
            <a:r>
              <a:rPr lang="en-US" altLang="el-GR" sz="2400"/>
              <a:t>:</a:t>
            </a:r>
            <a:endParaRPr lang="el-GR" altLang="el-GR" sz="2400"/>
          </a:p>
          <a:p>
            <a:pPr marL="609600" indent="-609600">
              <a:lnSpc>
                <a:spcPct val="80000"/>
              </a:lnSpc>
              <a:buNone/>
            </a:pPr>
            <a:r>
              <a:rPr lang="el-GR" altLang="el-GR" sz="2400"/>
              <a:t>(α) φύλο</a:t>
            </a:r>
            <a:r>
              <a:rPr lang="en-US" altLang="el-GR" sz="2400"/>
              <a:t> (</a:t>
            </a:r>
            <a:r>
              <a:rPr lang="el-GR" altLang="el-GR" sz="2400">
                <a:cs typeface="Arial" panose="020B0604020202020204" pitchFamily="34" charset="0"/>
              </a:rPr>
              <a:t>♂ πιο ευαίσθητα από ♀)</a:t>
            </a:r>
          </a:p>
          <a:p>
            <a:pPr marL="609600" indent="-609600">
              <a:lnSpc>
                <a:spcPct val="80000"/>
              </a:lnSpc>
              <a:buNone/>
            </a:pPr>
            <a:r>
              <a:rPr lang="el-GR" altLang="el-GR" sz="2400"/>
              <a:t>(β) πολυδυμία </a:t>
            </a:r>
          </a:p>
          <a:p>
            <a:pPr marL="609600" indent="-609600">
              <a:lnSpc>
                <a:spcPct val="80000"/>
              </a:lnSpc>
              <a:buNone/>
            </a:pPr>
            <a:r>
              <a:rPr lang="el-GR" altLang="el-GR" sz="2400"/>
              <a:t>(γ) βάρος γέννησης αρνιών</a:t>
            </a:r>
          </a:p>
          <a:p>
            <a:pPr marL="609600" indent="-609600">
              <a:lnSpc>
                <a:spcPct val="80000"/>
              </a:lnSpc>
              <a:buNone/>
            </a:pPr>
            <a:r>
              <a:rPr lang="el-GR" altLang="el-GR" sz="2400"/>
              <a:t>(δ) μολυσματικές ασθένειες</a:t>
            </a:r>
          </a:p>
          <a:p>
            <a:pPr marL="609600" indent="-609600">
              <a:lnSpc>
                <a:spcPct val="80000"/>
              </a:lnSpc>
              <a:buNone/>
            </a:pPr>
            <a:endParaRPr lang="en-US" altLang="el-GR" sz="2400"/>
          </a:p>
          <a:p>
            <a:pPr marL="609600" indent="-609600">
              <a:lnSpc>
                <a:spcPct val="80000"/>
              </a:lnSpc>
            </a:pPr>
            <a:endParaRPr lang="el-GR" altLang="el-GR" sz="2400"/>
          </a:p>
        </p:txBody>
      </p:sp>
    </p:spTree>
    <p:extLst>
      <p:ext uri="{BB962C8B-B14F-4D97-AF65-F5344CB8AC3E}">
        <p14:creationId xmlns:p14="http://schemas.microsoft.com/office/powerpoint/2010/main" xmlns="" val="293596830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1981200" y="274639"/>
            <a:ext cx="8229600" cy="706437"/>
          </a:xfrm>
        </p:spPr>
        <p:txBody>
          <a:bodyPr/>
          <a:lstStyle/>
          <a:p>
            <a:pPr eaLnBrk="1" hangingPunct="1"/>
            <a:r>
              <a:rPr lang="el-GR" altLang="el-GR" sz="3000" b="1"/>
              <a:t>Αναπαραγωγικές αποδόσεις</a:t>
            </a:r>
          </a:p>
        </p:txBody>
      </p:sp>
      <p:sp>
        <p:nvSpPr>
          <p:cNvPr id="166915" name="Rectangle 3"/>
          <p:cNvSpPr>
            <a:spLocks noGrp="1" noChangeArrowheads="1"/>
          </p:cNvSpPr>
          <p:nvPr>
            <p:ph type="body" idx="1"/>
          </p:nvPr>
        </p:nvSpPr>
        <p:spPr>
          <a:xfrm>
            <a:off x="1981200" y="1196975"/>
            <a:ext cx="8229600" cy="4929188"/>
          </a:xfrm>
        </p:spPr>
        <p:txBody>
          <a:bodyPr/>
          <a:lstStyle/>
          <a:p>
            <a:pPr marL="609600" indent="-609600">
              <a:buNone/>
            </a:pPr>
            <a:r>
              <a:rPr lang="el-GR" altLang="el-GR" sz="2000" b="1" u="sng"/>
              <a:t>Χοίρος</a:t>
            </a:r>
            <a:r>
              <a:rPr lang="el-GR" altLang="el-GR" sz="2000"/>
              <a:t> </a:t>
            </a:r>
            <a:r>
              <a:rPr lang="en-US" altLang="el-GR" sz="2000"/>
              <a:t>:</a:t>
            </a:r>
            <a:r>
              <a:rPr lang="el-GR" altLang="el-GR" sz="2000"/>
              <a:t>Αριθμός απογαλακτισμένων χοιριδίων / έτος εξαρτάται από</a:t>
            </a:r>
            <a:r>
              <a:rPr lang="en-US" altLang="el-GR" sz="2000"/>
              <a:t>:</a:t>
            </a:r>
          </a:p>
          <a:p>
            <a:pPr marL="609600" indent="-609600">
              <a:buFontTx/>
              <a:buAutoNum type="arabicPeriod"/>
            </a:pPr>
            <a:r>
              <a:rPr lang="el-GR" altLang="el-GR" sz="2000"/>
              <a:t>Χρονικό διάστημα μεταξύ τοκετών, το οποίο χωρίζεται σε τρείς φάσεις (α) απογαλακτισμού – πρώτου οίστρου, (β) πρώτου οίστρου – γονιμοποίησης, (γ) διάρκειας κυοφορίας </a:t>
            </a:r>
          </a:p>
          <a:p>
            <a:pPr marL="609600" indent="-609600">
              <a:buFontTx/>
              <a:buAutoNum type="arabicPeriod"/>
            </a:pPr>
            <a:r>
              <a:rPr lang="el-GR" altLang="el-GR" sz="2000"/>
              <a:t>Μέγεθος τοκετοομάδων στον τοκετό </a:t>
            </a:r>
            <a:r>
              <a:rPr lang="en-US" altLang="el-GR" sz="2000"/>
              <a:t>: </a:t>
            </a:r>
            <a:r>
              <a:rPr lang="el-GR" altLang="el-GR" sz="1800"/>
              <a:t>απώλειες τοκετού (4 – 8 % νεκρά χοιρίδια λόγω ασφυξίας, για παρατεταμένους τοκετούς) </a:t>
            </a:r>
            <a:endParaRPr lang="el-GR" altLang="el-GR" sz="2000"/>
          </a:p>
          <a:p>
            <a:pPr marL="609600" indent="-609600">
              <a:buFontTx/>
              <a:buAutoNum type="arabicPeriod"/>
            </a:pPr>
            <a:r>
              <a:rPr lang="el-GR" altLang="el-GR" sz="2000"/>
              <a:t>Μέγεθος τοκετοομάδων στον απογαλακτισμό εξαρτάται από</a:t>
            </a:r>
            <a:r>
              <a:rPr lang="en-US" altLang="el-GR" sz="2000"/>
              <a:t>: </a:t>
            </a:r>
            <a:r>
              <a:rPr lang="el-GR" altLang="el-GR" sz="1800"/>
              <a:t>μέγεθος ωοθυλακιορρηξίας</a:t>
            </a:r>
            <a:r>
              <a:rPr lang="en-US" altLang="el-GR" sz="1800"/>
              <a:t> (7 – 16 </a:t>
            </a:r>
            <a:r>
              <a:rPr lang="el-GR" altLang="el-GR" sz="1800"/>
              <a:t>ωοκύτταρα, </a:t>
            </a:r>
            <a:r>
              <a:rPr lang="en-US" altLang="el-GR" sz="1800"/>
              <a:t>h</a:t>
            </a:r>
            <a:r>
              <a:rPr lang="en-US" altLang="el-GR" sz="1800" baseline="30000"/>
              <a:t>2</a:t>
            </a:r>
            <a:r>
              <a:rPr lang="el-GR" altLang="el-GR" sz="1800" baseline="30000"/>
              <a:t> </a:t>
            </a:r>
            <a:r>
              <a:rPr lang="en-US" altLang="el-GR" sz="1800"/>
              <a:t>=0,65) , </a:t>
            </a:r>
            <a:r>
              <a:rPr lang="el-GR" altLang="el-GR" sz="1800"/>
              <a:t>ποσοστό γονιμότητας ωοκυττάρων (90 – 100 % όταν κάπρος γόνιμος και οχεία γίνεται την κατάλληλη στιγμή), εμβρυϊκή θνησιμότητα (25 – 50 % τον πρώτο μήνα της κυοφορίας), βιωσιμότητα χοιριδίων από γέννηση έως απογαλακτισμό ( 50% τις 3 α’ ημέρες θηλασμού, 75 – 80 % τις α’ 10 ημέρες).</a:t>
            </a:r>
            <a:endParaRPr lang="el-GR" altLang="el-GR" sz="2000"/>
          </a:p>
          <a:p>
            <a:pPr marL="609600" indent="-609600">
              <a:buFontTx/>
              <a:buAutoNum type="arabicPeriod"/>
            </a:pPr>
            <a:endParaRPr lang="el-GR" altLang="el-GR" sz="2000"/>
          </a:p>
          <a:p>
            <a:pPr marL="609600" indent="-609600">
              <a:buFontTx/>
              <a:buAutoNum type="arabicPeriod"/>
            </a:pPr>
            <a:endParaRPr lang="el-GR" altLang="el-GR" sz="2000"/>
          </a:p>
        </p:txBody>
      </p:sp>
    </p:spTree>
    <p:extLst>
      <p:ext uri="{BB962C8B-B14F-4D97-AF65-F5344CB8AC3E}">
        <p14:creationId xmlns:p14="http://schemas.microsoft.com/office/powerpoint/2010/main" xmlns="" val="3542241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a:spLocks noGrp="1" noChangeArrowheads="1"/>
          </p:cNvSpPr>
          <p:nvPr>
            <p:ph type="title"/>
          </p:nvPr>
        </p:nvSpPr>
        <p:spPr>
          <a:xfrm>
            <a:off x="1992314" y="274639"/>
            <a:ext cx="8218487" cy="490537"/>
          </a:xfrm>
        </p:spPr>
        <p:txBody>
          <a:bodyPr/>
          <a:lstStyle/>
          <a:p>
            <a:pPr eaLnBrk="1" hangingPunct="1"/>
            <a:r>
              <a:rPr lang="el-GR" altLang="el-GR" sz="2000"/>
              <a:t>Γεννητικό σύστημα ταύρου</a:t>
            </a:r>
            <a:endParaRPr lang="en-US" altLang="el-GR" sz="2000"/>
          </a:p>
        </p:txBody>
      </p:sp>
      <p:pic>
        <p:nvPicPr>
          <p:cNvPr id="76803" name="Picture 4" descr="εικόνα 7_6"/>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782888" y="1052514"/>
            <a:ext cx="6769100" cy="53292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41623307"/>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992313" y="188914"/>
            <a:ext cx="8229600" cy="649287"/>
          </a:xfrm>
        </p:spPr>
        <p:txBody>
          <a:bodyPr/>
          <a:lstStyle/>
          <a:p>
            <a:pPr eaLnBrk="1" hangingPunct="1"/>
            <a:r>
              <a:rPr lang="el-GR" altLang="el-GR" sz="2600" b="1"/>
              <a:t>Τεχνητή σπερματέγχυση</a:t>
            </a:r>
            <a:endParaRPr lang="en-US" altLang="el-GR" sz="2600" b="1"/>
          </a:p>
        </p:txBody>
      </p:sp>
      <p:sp>
        <p:nvSpPr>
          <p:cNvPr id="167939" name="Rectangle 3"/>
          <p:cNvSpPr>
            <a:spLocks noGrp="1" noChangeArrowheads="1"/>
          </p:cNvSpPr>
          <p:nvPr>
            <p:ph type="body" idx="1"/>
          </p:nvPr>
        </p:nvSpPr>
        <p:spPr>
          <a:xfrm>
            <a:off x="1981200" y="908050"/>
            <a:ext cx="8229600" cy="5545138"/>
          </a:xfrm>
        </p:spPr>
        <p:txBody>
          <a:bodyPr>
            <a:normAutofit lnSpcReduction="10000"/>
          </a:bodyPr>
          <a:lstStyle/>
          <a:p>
            <a:pPr eaLnBrk="1" hangingPunct="1">
              <a:lnSpc>
                <a:spcPct val="90000"/>
              </a:lnSpc>
              <a:buFontTx/>
              <a:buNone/>
            </a:pPr>
            <a:r>
              <a:rPr lang="el-GR" altLang="el-GR" sz="2400"/>
              <a:t>♦ Ορισμός : Λήψη σπέρματος από ♂, με τεχνητά μέσα, και έγχυσή του στο γεννητικό σωλήνα του ♀</a:t>
            </a:r>
          </a:p>
          <a:p>
            <a:pPr eaLnBrk="1" hangingPunct="1">
              <a:lnSpc>
                <a:spcPct val="90000"/>
              </a:lnSpc>
              <a:buFontTx/>
              <a:buNone/>
            </a:pPr>
            <a:endParaRPr lang="el-GR" altLang="el-GR" sz="2400"/>
          </a:p>
          <a:p>
            <a:pPr eaLnBrk="1" hangingPunct="1">
              <a:lnSpc>
                <a:spcPct val="90000"/>
              </a:lnSpc>
              <a:buFontTx/>
              <a:buNone/>
            </a:pPr>
            <a:r>
              <a:rPr lang="el-GR" altLang="el-GR" sz="2400"/>
              <a:t>♦ Στάδια : σπερματοληψία, ποιοτική αξιολόγηση σπέρματος, αραίωση σπέρματος, κατάψυξη και αποθήκευση σε υγρό άζωτο (-196 </a:t>
            </a:r>
            <a:r>
              <a:rPr lang="el-GR" altLang="el-GR" sz="2400" baseline="30000"/>
              <a:t>ο</a:t>
            </a:r>
            <a:r>
              <a:rPr lang="en-US" altLang="el-GR" sz="2400"/>
              <a:t>C</a:t>
            </a:r>
            <a:r>
              <a:rPr lang="el-GR" altLang="el-GR" sz="2400"/>
              <a:t>)</a:t>
            </a:r>
            <a:endParaRPr lang="en-US" altLang="el-GR" sz="2400"/>
          </a:p>
          <a:p>
            <a:pPr eaLnBrk="1" hangingPunct="1">
              <a:lnSpc>
                <a:spcPct val="90000"/>
              </a:lnSpc>
              <a:buFontTx/>
              <a:buNone/>
            </a:pPr>
            <a:r>
              <a:rPr lang="en-US" altLang="el-GR" sz="2400"/>
              <a:t>♦ </a:t>
            </a:r>
            <a:r>
              <a:rPr lang="el-GR" altLang="el-GR" sz="2400"/>
              <a:t>Οφέλη της Τ.Σ.</a:t>
            </a:r>
          </a:p>
          <a:p>
            <a:pPr eaLnBrk="1" hangingPunct="1">
              <a:lnSpc>
                <a:spcPct val="90000"/>
              </a:lnSpc>
            </a:pPr>
            <a:r>
              <a:rPr lang="el-GR" altLang="el-GR" sz="2400"/>
              <a:t>Περιορίζει διάδοση αφροδισίων νοσημάτων</a:t>
            </a:r>
          </a:p>
          <a:p>
            <a:pPr eaLnBrk="1" hangingPunct="1">
              <a:lnSpc>
                <a:spcPct val="90000"/>
              </a:lnSpc>
            </a:pPr>
            <a:r>
              <a:rPr lang="el-GR" altLang="el-GR" sz="2400"/>
              <a:t>Συμβάλλει στη διεξαγωγή του απογονικού ελέγχου</a:t>
            </a:r>
          </a:p>
          <a:p>
            <a:pPr eaLnBrk="1" hangingPunct="1">
              <a:lnSpc>
                <a:spcPct val="90000"/>
              </a:lnSpc>
            </a:pPr>
            <a:r>
              <a:rPr lang="el-GR" altLang="el-GR" sz="2400"/>
              <a:t>Διευκολύνει διεξαγωγή διασταυρώσεων</a:t>
            </a:r>
          </a:p>
          <a:p>
            <a:pPr eaLnBrk="1" hangingPunct="1">
              <a:lnSpc>
                <a:spcPct val="90000"/>
              </a:lnSpc>
            </a:pPr>
            <a:r>
              <a:rPr lang="el-GR" altLang="el-GR" sz="2400"/>
              <a:t>Απαραίτητη στα προγράμματα συγχρονισμού οίστρων</a:t>
            </a:r>
          </a:p>
          <a:p>
            <a:pPr eaLnBrk="1" hangingPunct="1">
              <a:lnSpc>
                <a:spcPct val="90000"/>
              </a:lnSpc>
            </a:pPr>
            <a:r>
              <a:rPr lang="el-GR" altLang="el-GR" sz="2400"/>
              <a:t>Χρησιμοποιούνται ♂ με ολιγοσπερμία</a:t>
            </a:r>
          </a:p>
          <a:p>
            <a:pPr eaLnBrk="1" hangingPunct="1">
              <a:lnSpc>
                <a:spcPct val="90000"/>
              </a:lnSpc>
            </a:pPr>
            <a:r>
              <a:rPr lang="el-GR" altLang="el-GR" sz="2400"/>
              <a:t>Αποτελεί μέσο διαφύλαξης σπάνιων φυλών</a:t>
            </a:r>
          </a:p>
          <a:p>
            <a:pPr eaLnBrk="1" hangingPunct="1">
              <a:lnSpc>
                <a:spcPct val="90000"/>
              </a:lnSpc>
            </a:pPr>
            <a:r>
              <a:rPr lang="el-GR" altLang="el-GR" sz="2400"/>
              <a:t>Διευκολύνει μετακίνηση γενετικού πλάσματος</a:t>
            </a:r>
            <a:endParaRPr lang="en-US" altLang="el-GR" sz="2400"/>
          </a:p>
        </p:txBody>
      </p:sp>
    </p:spTree>
    <p:extLst>
      <p:ext uri="{BB962C8B-B14F-4D97-AF65-F5344CB8AC3E}">
        <p14:creationId xmlns:p14="http://schemas.microsoft.com/office/powerpoint/2010/main" xmlns="" val="2391812152"/>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1981200" y="274638"/>
            <a:ext cx="8229600" cy="1066800"/>
          </a:xfrm>
        </p:spPr>
        <p:txBody>
          <a:bodyPr/>
          <a:lstStyle/>
          <a:p>
            <a:pPr eaLnBrk="1" hangingPunct="1"/>
            <a:r>
              <a:rPr lang="el-GR" altLang="el-GR" sz="2800"/>
              <a:t>Σπερματοληψία από ταύρο</a:t>
            </a:r>
            <a:endParaRPr lang="en-US" altLang="el-GR" sz="2800"/>
          </a:p>
        </p:txBody>
      </p:sp>
      <p:pic>
        <p:nvPicPr>
          <p:cNvPr id="168963" name="Picture 3" descr="ΤΣ"/>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3575050" y="1844676"/>
            <a:ext cx="5113338" cy="37449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5928788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1981200" y="274639"/>
            <a:ext cx="8229600" cy="993775"/>
          </a:xfrm>
        </p:spPr>
        <p:txBody>
          <a:bodyPr/>
          <a:lstStyle/>
          <a:p>
            <a:pPr eaLnBrk="1" hangingPunct="1"/>
            <a:r>
              <a:rPr lang="el-GR" altLang="el-GR" sz="2800"/>
              <a:t>Ομοίωμα φοράδας προς επίβαση</a:t>
            </a:r>
            <a:endParaRPr lang="en-US" altLang="el-GR" sz="2800"/>
          </a:p>
        </p:txBody>
      </p:sp>
      <p:pic>
        <p:nvPicPr>
          <p:cNvPr id="169987" name="Picture 3" descr="ΤΣ1"/>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3287713" y="1617663"/>
            <a:ext cx="5688012" cy="44831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3953849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1981200" y="274639"/>
            <a:ext cx="8229600" cy="993775"/>
          </a:xfrm>
        </p:spPr>
        <p:txBody>
          <a:bodyPr/>
          <a:lstStyle/>
          <a:p>
            <a:pPr eaLnBrk="1" hangingPunct="1"/>
            <a:r>
              <a:rPr lang="el-GR" altLang="el-GR" sz="2800"/>
              <a:t>Σπερματοληψία από τράγο</a:t>
            </a:r>
            <a:endParaRPr lang="en-US" altLang="el-GR" sz="2800"/>
          </a:p>
        </p:txBody>
      </p:sp>
      <p:pic>
        <p:nvPicPr>
          <p:cNvPr id="171011" name="Picture 3" descr="ΤΣ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3078164" y="1600201"/>
            <a:ext cx="6034087" cy="45259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8290915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r>
              <a:rPr lang="el-GR" altLang="el-GR" sz="2800" dirty="0" smtClean="0"/>
              <a:t>Εξοπλισμός </a:t>
            </a:r>
            <a:r>
              <a:rPr lang="el-GR" altLang="el-GR" sz="2800" dirty="0" err="1"/>
              <a:t>σπερματοληψίας</a:t>
            </a:r>
            <a:endParaRPr lang="en-US" altLang="el-GR" sz="2800" dirty="0"/>
          </a:p>
        </p:txBody>
      </p:sp>
      <p:pic>
        <p:nvPicPr>
          <p:cNvPr id="172035" name="Picture 3" descr="ΤΣ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2135189" y="2492376"/>
            <a:ext cx="7921625" cy="26654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7145454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spermatozoaria"/>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a:xfrm>
            <a:off x="2424114" y="549275"/>
            <a:ext cx="7477125" cy="50942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73059" name="Text Box 3"/>
          <p:cNvSpPr txBox="1">
            <a:spLocks noChangeArrowheads="1"/>
          </p:cNvSpPr>
          <p:nvPr/>
        </p:nvSpPr>
        <p:spPr bwMode="auto">
          <a:xfrm>
            <a:off x="2279650" y="6021389"/>
            <a:ext cx="57610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000"/>
              <a:t>Μορφολογικές ανωμαλίες των σπερματοζωαρίων</a:t>
            </a:r>
            <a:r>
              <a:rPr lang="en-GB" altLang="el-GR" sz="1800"/>
              <a:t> </a:t>
            </a:r>
          </a:p>
        </p:txBody>
      </p:sp>
    </p:spTree>
    <p:extLst>
      <p:ext uri="{BB962C8B-B14F-4D97-AF65-F5344CB8AC3E}">
        <p14:creationId xmlns:p14="http://schemas.microsoft.com/office/powerpoint/2010/main" xmlns="" val="363350347"/>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981200" y="404813"/>
            <a:ext cx="8229600" cy="863600"/>
          </a:xfrm>
        </p:spPr>
        <p:txBody>
          <a:bodyPr/>
          <a:lstStyle/>
          <a:p>
            <a:pPr eaLnBrk="1" hangingPunct="1"/>
            <a:r>
              <a:rPr lang="el-GR" altLang="el-GR" sz="2800" dirty="0"/>
              <a:t>Αποθήκευση σπέρματος σε υγρό </a:t>
            </a:r>
            <a:r>
              <a:rPr lang="el-GR" altLang="el-GR" sz="2800" dirty="0" smtClean="0"/>
              <a:t>Ν</a:t>
            </a:r>
            <a:r>
              <a:rPr lang="el-GR" altLang="el-GR" sz="2800" baseline="-25000" dirty="0" smtClean="0"/>
              <a:t>2 </a:t>
            </a:r>
            <a:r>
              <a:rPr lang="el-GR" altLang="el-GR" sz="2800" dirty="0" smtClean="0"/>
              <a:t>(-196</a:t>
            </a:r>
            <a:r>
              <a:rPr lang="el-GR" altLang="el-GR" sz="2800" baseline="30000" dirty="0" smtClean="0"/>
              <a:t>ο</a:t>
            </a:r>
            <a:r>
              <a:rPr lang="en-US" altLang="el-GR" sz="2800" dirty="0" smtClean="0"/>
              <a:t>C)</a:t>
            </a:r>
            <a:endParaRPr lang="en-US" altLang="el-GR" sz="2800" dirty="0"/>
          </a:p>
        </p:txBody>
      </p:sp>
      <p:pic>
        <p:nvPicPr>
          <p:cNvPr id="174083" name="Picture 3" descr="ΤΣ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3503614" y="1773238"/>
            <a:ext cx="4664075" cy="42481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2642290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artificial insemination"/>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a:xfrm>
            <a:off x="3683000" y="1"/>
            <a:ext cx="6985000" cy="65516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75107" name="Text Box 3"/>
          <p:cNvSpPr txBox="1">
            <a:spLocks noChangeArrowheads="1"/>
          </p:cNvSpPr>
          <p:nvPr/>
        </p:nvSpPr>
        <p:spPr bwMode="auto">
          <a:xfrm>
            <a:off x="1774826" y="2492376"/>
            <a:ext cx="3025775"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000"/>
              <a:t>Απηυθυσμενοκολπική σπερματέγχυση στην αγελάδα (</a:t>
            </a:r>
            <a:r>
              <a:rPr lang="en-US" altLang="el-GR" sz="2000"/>
              <a:t>Hunter</a:t>
            </a:r>
            <a:r>
              <a:rPr lang="el-GR" altLang="el-GR" sz="2000"/>
              <a:t>, 1982)</a:t>
            </a:r>
            <a:r>
              <a:rPr lang="en-GB" altLang="el-GR" sz="2000"/>
              <a:t> </a:t>
            </a:r>
          </a:p>
        </p:txBody>
      </p:sp>
    </p:spTree>
    <p:extLst>
      <p:ext uri="{BB962C8B-B14F-4D97-AF65-F5344CB8AC3E}">
        <p14:creationId xmlns:p14="http://schemas.microsoft.com/office/powerpoint/2010/main" xmlns="" val="2136597783"/>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body" idx="1"/>
          </p:nvPr>
        </p:nvSpPr>
        <p:spPr>
          <a:xfrm>
            <a:off x="2063750" y="692150"/>
            <a:ext cx="8229600" cy="4897438"/>
          </a:xfrm>
        </p:spPr>
        <p:txBody>
          <a:bodyPr/>
          <a:lstStyle/>
          <a:p>
            <a:pPr eaLnBrk="1" hangingPunct="1">
              <a:lnSpc>
                <a:spcPct val="90000"/>
              </a:lnSpc>
              <a:buFontTx/>
              <a:buNone/>
            </a:pPr>
            <a:r>
              <a:rPr lang="el-GR" altLang="el-GR" sz="2400" u="sng"/>
              <a:t> Σημεία διάγνωσης κυοφορίας</a:t>
            </a:r>
            <a:endParaRPr lang="en-GB" altLang="el-GR" sz="2400" u="sng"/>
          </a:p>
          <a:p>
            <a:pPr eaLnBrk="1" hangingPunct="1">
              <a:lnSpc>
                <a:spcPct val="90000"/>
              </a:lnSpc>
            </a:pPr>
            <a:endParaRPr lang="el-GR" altLang="el-GR" sz="2400"/>
          </a:p>
          <a:p>
            <a:pPr eaLnBrk="1" hangingPunct="1">
              <a:lnSpc>
                <a:spcPct val="90000"/>
              </a:lnSpc>
              <a:buFontTx/>
              <a:buNone/>
            </a:pPr>
            <a:r>
              <a:rPr lang="el-GR" altLang="el-GR" sz="2400"/>
              <a:t>1. Διακοπή οργασμών</a:t>
            </a:r>
          </a:p>
          <a:p>
            <a:pPr eaLnBrk="1" hangingPunct="1">
              <a:lnSpc>
                <a:spcPct val="90000"/>
              </a:lnSpc>
              <a:buFontTx/>
              <a:buNone/>
            </a:pPr>
            <a:r>
              <a:rPr lang="el-GR" altLang="el-GR" sz="2400"/>
              <a:t>2. Διόγκωση κοιλιάς</a:t>
            </a:r>
          </a:p>
          <a:p>
            <a:pPr eaLnBrk="1" hangingPunct="1">
              <a:lnSpc>
                <a:spcPct val="90000"/>
              </a:lnSpc>
              <a:buFontTx/>
              <a:buNone/>
            </a:pPr>
            <a:r>
              <a:rPr lang="el-GR" altLang="el-GR" sz="2400"/>
              <a:t>3. Εξαφάνιση δεξιού κενεώνος (3 – 5 μηνών)</a:t>
            </a:r>
          </a:p>
          <a:p>
            <a:pPr eaLnBrk="1" hangingPunct="1">
              <a:lnSpc>
                <a:spcPct val="90000"/>
              </a:lnSpc>
              <a:buFontTx/>
              <a:buNone/>
            </a:pPr>
            <a:r>
              <a:rPr lang="el-GR" altLang="el-GR" sz="2400"/>
              <a:t>4. Έλεγχος ωοθηκών (ψηλάφιση ωχρού σωματίου)</a:t>
            </a:r>
          </a:p>
          <a:p>
            <a:pPr eaLnBrk="1" hangingPunct="1">
              <a:lnSpc>
                <a:spcPct val="90000"/>
              </a:lnSpc>
              <a:buFontTx/>
              <a:buNone/>
            </a:pPr>
            <a:r>
              <a:rPr lang="el-GR" altLang="el-GR" sz="2400"/>
              <a:t>5. Προσδιορισμός συγκέντρωσης προγεστερόνης</a:t>
            </a:r>
          </a:p>
          <a:p>
            <a:pPr eaLnBrk="1" hangingPunct="1">
              <a:lnSpc>
                <a:spcPct val="90000"/>
              </a:lnSpc>
              <a:buFontTx/>
              <a:buNone/>
            </a:pPr>
            <a:r>
              <a:rPr lang="el-GR" altLang="el-GR" sz="2400"/>
              <a:t>6. Διόγκωση μαστού (τελευταίες 15 ημέρες)</a:t>
            </a:r>
          </a:p>
          <a:p>
            <a:pPr eaLnBrk="1" hangingPunct="1">
              <a:lnSpc>
                <a:spcPct val="90000"/>
              </a:lnSpc>
              <a:buFontTx/>
              <a:buNone/>
            </a:pPr>
            <a:r>
              <a:rPr lang="el-GR" altLang="el-GR" sz="2400"/>
              <a:t>7. Πτώση θερμοκρασίας κατά 1</a:t>
            </a:r>
            <a:r>
              <a:rPr lang="el-GR" altLang="el-GR" sz="2400" baseline="30000"/>
              <a:t>ο</a:t>
            </a:r>
            <a:r>
              <a:rPr lang="el-GR" altLang="el-GR" sz="2400"/>
              <a:t> </a:t>
            </a:r>
            <a:r>
              <a:rPr lang="en-US" altLang="el-GR" sz="2400"/>
              <a:t>C</a:t>
            </a:r>
            <a:r>
              <a:rPr lang="el-GR" altLang="el-GR" sz="2400"/>
              <a:t> (λίγες ημέρες πριν)</a:t>
            </a:r>
          </a:p>
          <a:p>
            <a:pPr eaLnBrk="1" hangingPunct="1">
              <a:lnSpc>
                <a:spcPct val="90000"/>
              </a:lnSpc>
              <a:buFontTx/>
              <a:buNone/>
            </a:pPr>
            <a:r>
              <a:rPr lang="el-GR" altLang="el-GR" sz="2400"/>
              <a:t>8. Έκκριση παχύρρευστης διαφανούς βλέννας (λίγες ημέρες πριν). </a:t>
            </a:r>
            <a:endParaRPr lang="en-US" altLang="el-GR" sz="2400"/>
          </a:p>
        </p:txBody>
      </p:sp>
    </p:spTree>
    <p:extLst>
      <p:ext uri="{BB962C8B-B14F-4D97-AF65-F5344CB8AC3E}">
        <p14:creationId xmlns:p14="http://schemas.microsoft.com/office/powerpoint/2010/main" xmlns="" val="38207838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r>
              <a:rPr lang="el-GR" altLang="el-GR" sz="4000" b="1"/>
              <a:t>ΣΥΓΧΡΟΝΙΣΜΟΣ  ΟΙΣΤΡΟΥ</a:t>
            </a:r>
            <a:endParaRPr lang="en-US" altLang="el-GR" sz="4000" b="1"/>
          </a:p>
        </p:txBody>
      </p:sp>
      <p:sp>
        <p:nvSpPr>
          <p:cNvPr id="177155" name="Rectangle 3"/>
          <p:cNvSpPr>
            <a:spLocks noGrp="1" noChangeArrowheads="1"/>
          </p:cNvSpPr>
          <p:nvPr>
            <p:ph type="body" idx="1"/>
          </p:nvPr>
        </p:nvSpPr>
        <p:spPr/>
        <p:txBody>
          <a:bodyPr/>
          <a:lstStyle/>
          <a:p>
            <a:pPr eaLnBrk="1" hangingPunct="1">
              <a:lnSpc>
                <a:spcPct val="90000"/>
              </a:lnSpc>
            </a:pPr>
            <a:endParaRPr lang="el-GR" altLang="el-GR" smtClean="0"/>
          </a:p>
          <a:p>
            <a:pPr algn="ctr" eaLnBrk="1" hangingPunct="1">
              <a:lnSpc>
                <a:spcPct val="90000"/>
              </a:lnSpc>
              <a:buFontTx/>
              <a:buNone/>
            </a:pPr>
            <a:r>
              <a:rPr lang="el-GR" altLang="el-GR" smtClean="0"/>
              <a:t>Ο όρος «συγχρονισμός των οίστρων» δηλώνει τους χειρισμούς που εφαρμόζονται σε ομάδες θηλυκών ατόμων έτσι ώστε να προκληθεί οίστρος ταυτόχρονα σε όλα τα μέλη της ομάδας. Συνεπώς, τα άτομα αυτά είναι δυνατόν να γονιμοποιηθούν περίπου τον ίδιο χρόνο και να γεννήσουν.</a:t>
            </a:r>
            <a:endParaRPr lang="en-US" altLang="el-GR" smtClean="0"/>
          </a:p>
        </p:txBody>
      </p:sp>
    </p:spTree>
    <p:extLst>
      <p:ext uri="{BB962C8B-B14F-4D97-AF65-F5344CB8AC3E}">
        <p14:creationId xmlns:p14="http://schemas.microsoft.com/office/powerpoint/2010/main" xmlns="" val="1947866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σάρωση001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49400" y="211138"/>
            <a:ext cx="9094788" cy="6437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3989029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l-GR" altLang="el-GR" sz="2800"/>
              <a:t>Σπόγγοι και έμβολο για το συγχρονισμό οίστρων στο πρόβατο</a:t>
            </a:r>
            <a:endParaRPr lang="en-US" altLang="el-GR" sz="2800"/>
          </a:p>
        </p:txBody>
      </p:sp>
      <p:pic>
        <p:nvPicPr>
          <p:cNvPr id="178179" name="Picture 3" descr="Chronogest%2520150x161_tcm50-160050"/>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2495551" y="2492375"/>
            <a:ext cx="2016125" cy="20447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78180" name="Picture 4" descr="flurogestoneacetate_sponges_fga-30_lge"/>
          <p:cNvPicPr>
            <a:picLocks noGrp="1" noChangeAspect="1" noChangeArrowheads="1"/>
          </p:cNvPicPr>
          <p:nvPr>
            <p:ph sz="quarter" idx="2"/>
          </p:nvPr>
        </p:nvPicPr>
        <p:blipFill>
          <a:blip r:embed="rId3">
            <a:extLst>
              <a:ext uri="{28A0092B-C50C-407E-A947-70E740481C1C}">
                <a14:useLocalDpi xmlns:a14="http://schemas.microsoft.com/office/drawing/2010/main" xmlns="" val="0"/>
              </a:ext>
            </a:extLst>
          </a:blip>
          <a:srcRect/>
          <a:stretch>
            <a:fillRect/>
          </a:stretch>
        </p:blipFill>
        <p:spPr>
          <a:xfrm>
            <a:off x="5232401" y="2565401"/>
            <a:ext cx="2016125" cy="2016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78181" name="Picture 5" descr="intravaginal_sponge_applicator_syncrite_lge"/>
          <p:cNvPicPr>
            <a:picLocks noGrp="1" noChangeAspect="1" noChangeArrowheads="1"/>
          </p:cNvPicPr>
          <p:nvPr>
            <p:ph sz="quarter" idx="3"/>
          </p:nvPr>
        </p:nvPicPr>
        <p:blipFill>
          <a:blip r:embed="rId4">
            <a:extLst>
              <a:ext uri="{28A0092B-C50C-407E-A947-70E740481C1C}">
                <a14:useLocalDpi xmlns:a14="http://schemas.microsoft.com/office/drawing/2010/main" xmlns="" val="0"/>
              </a:ext>
            </a:extLst>
          </a:blip>
          <a:srcRect/>
          <a:stretch>
            <a:fillRect/>
          </a:stretch>
        </p:blipFill>
        <p:spPr>
          <a:xfrm>
            <a:off x="7967664" y="2492376"/>
            <a:ext cx="2187575" cy="21875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0402404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992313" y="476251"/>
            <a:ext cx="8229600" cy="1287463"/>
          </a:xfrm>
        </p:spPr>
        <p:txBody>
          <a:bodyPr>
            <a:normAutofit fontScale="90000"/>
          </a:bodyPr>
          <a:lstStyle/>
          <a:p>
            <a:pPr eaLnBrk="1" hangingPunct="1"/>
            <a:r>
              <a:rPr lang="el-GR" altLang="el-GR" sz="2400"/>
              <a:t>Εισαγωγή του σπόγγου με προγεσταγόνο στο πλάγιο άκρο του εφαρμοστή – εμβόλου κρατώντας το σχοινάκι του σπόγγου στο άλλο άκρο</a:t>
            </a:r>
            <a:r>
              <a:rPr lang="el-GR" altLang="el-GR" sz="4000"/>
              <a:t>. </a:t>
            </a:r>
            <a:endParaRPr lang="en-US" altLang="el-GR" sz="4000"/>
          </a:p>
        </p:txBody>
      </p:sp>
      <p:pic>
        <p:nvPicPr>
          <p:cNvPr id="179203" name="Picture 3" descr="A0023"/>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1919288" y="2781300"/>
            <a:ext cx="4100512" cy="21605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79204" name="Picture 4" descr="B0023"/>
          <p:cNvPicPr>
            <a:picLocks noGrp="1" noChangeAspect="1" noChangeArrowheads="1"/>
          </p:cNvPicPr>
          <p:nvPr>
            <p:ph sz="half" idx="2"/>
          </p:nvPr>
        </p:nvPicPr>
        <p:blipFill>
          <a:blip r:embed="rId3">
            <a:extLst>
              <a:ext uri="{28A0092B-C50C-407E-A947-70E740481C1C}">
                <a14:useLocalDpi xmlns:a14="http://schemas.microsoft.com/office/drawing/2010/main" xmlns="" val="0"/>
              </a:ext>
            </a:extLst>
          </a:blip>
          <a:srcRect/>
          <a:stretch>
            <a:fillRect/>
          </a:stretch>
        </p:blipFill>
        <p:spPr>
          <a:xfrm>
            <a:off x="6172200" y="2565401"/>
            <a:ext cx="4038600" cy="2663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3037242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919288" y="404813"/>
            <a:ext cx="8229600" cy="1511300"/>
          </a:xfrm>
        </p:spPr>
        <p:txBody>
          <a:bodyPr/>
          <a:lstStyle/>
          <a:p>
            <a:pPr eaLnBrk="1" hangingPunct="1"/>
            <a:r>
              <a:rPr lang="el-GR" altLang="el-GR" sz="2000"/>
              <a:t>Κατά τη διάρκεια της εισαγωγής του σπόγγου, το ζώο διατηρείται ήρεμο και ακίνητο. Εισάγεται ήπια ο εφαρμοστής στον κόλπο μέχρι να φθάσει στον τράχηλο. Το έμβολο διατηρείται ακίνητο και αφαιρείται ο εφαρμοστής 2 – 3 </a:t>
            </a:r>
            <a:r>
              <a:rPr lang="en-US" altLang="el-GR" sz="2000"/>
              <a:t>cm</a:t>
            </a:r>
            <a:r>
              <a:rPr lang="el-GR" altLang="el-GR" sz="2000"/>
              <a:t> προς τα έξω, ώστε ο σπόγγος να παραμείνει στον κόλπο</a:t>
            </a:r>
            <a:endParaRPr lang="en-US" altLang="el-GR" sz="2000"/>
          </a:p>
        </p:txBody>
      </p:sp>
      <p:pic>
        <p:nvPicPr>
          <p:cNvPr id="180227" name="Picture 3" descr="C002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3000376" y="2205038"/>
            <a:ext cx="6124575" cy="3962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19736464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r>
              <a:rPr lang="el-GR" altLang="el-GR" sz="2400"/>
              <a:t>Αφαίρεση του σπόγγου, κρατώντας το σχοινάκι σταθερά προς τα έξω και άμεση καταστροφή του.</a:t>
            </a:r>
            <a:r>
              <a:rPr lang="el-GR" altLang="el-GR" sz="4000"/>
              <a:t> </a:t>
            </a:r>
            <a:endParaRPr lang="en-US" altLang="el-GR" sz="4000"/>
          </a:p>
        </p:txBody>
      </p:sp>
      <p:pic>
        <p:nvPicPr>
          <p:cNvPr id="181251" name="Picture 3" descr="D002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3014664" y="1809751"/>
            <a:ext cx="6162675" cy="41052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7745374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donor-new-1"/>
          <p:cNvPicPr>
            <a:picLocks noGrp="1" noChangeAspect="1" noChangeArrowheads="1"/>
          </p:cNvPicPr>
          <p:nvPr>
            <p:ph type="body" idx="1"/>
          </p:nvPr>
        </p:nvPicPr>
        <p:blipFill>
          <a:blip r:embed="rId2" cstate="print">
            <a:extLst>
              <a:ext uri="{28A0092B-C50C-407E-A947-70E740481C1C}">
                <a14:useLocalDpi xmlns:a14="http://schemas.microsoft.com/office/drawing/2010/main" xmlns="" val="0"/>
              </a:ext>
            </a:extLst>
          </a:blip>
          <a:srcRect/>
          <a:stretch>
            <a:fillRect/>
          </a:stretch>
        </p:blipFill>
        <p:spPr>
          <a:xfrm>
            <a:off x="3216275" y="115889"/>
            <a:ext cx="7302500" cy="60531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82275" name="Text Box 3"/>
          <p:cNvSpPr txBox="1">
            <a:spLocks noChangeArrowheads="1"/>
          </p:cNvSpPr>
          <p:nvPr/>
        </p:nvSpPr>
        <p:spPr bwMode="auto">
          <a:xfrm>
            <a:off x="1524000" y="6021388"/>
            <a:ext cx="4643438"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1800" b="1"/>
              <a:t>Διαδικασία της μεταφοράς εμβρύων</a:t>
            </a:r>
            <a:r>
              <a:rPr lang="en-US" altLang="el-GR" sz="1800" b="1"/>
              <a:t> (MOET, Hunter</a:t>
            </a:r>
            <a:r>
              <a:rPr lang="el-GR" altLang="el-GR" sz="1800" b="1"/>
              <a:t>, 1982)</a:t>
            </a:r>
            <a:r>
              <a:rPr lang="en-GB" altLang="el-GR" sz="1800"/>
              <a:t> </a:t>
            </a:r>
          </a:p>
        </p:txBody>
      </p:sp>
    </p:spTree>
    <p:extLst>
      <p:ext uri="{BB962C8B-B14F-4D97-AF65-F5344CB8AC3E}">
        <p14:creationId xmlns:p14="http://schemas.microsoft.com/office/powerpoint/2010/main" xmlns="" val="2058715069"/>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Graphic1-sxima-12-4"/>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a:xfrm>
            <a:off x="5664200" y="260350"/>
            <a:ext cx="4751388" cy="65976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83299" name="Text Box 3"/>
          <p:cNvSpPr txBox="1">
            <a:spLocks noChangeArrowheads="1"/>
          </p:cNvSpPr>
          <p:nvPr/>
        </p:nvSpPr>
        <p:spPr bwMode="auto">
          <a:xfrm>
            <a:off x="1919288" y="620714"/>
            <a:ext cx="33845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l-GR" sz="2000"/>
              <a:t>In vitro </a:t>
            </a:r>
            <a:r>
              <a:rPr lang="el-GR" altLang="el-GR" sz="2000"/>
              <a:t>παραγωγή εμβρύων</a:t>
            </a:r>
            <a:r>
              <a:rPr lang="en-GB" altLang="el-GR" sz="2000"/>
              <a:t> </a:t>
            </a:r>
          </a:p>
        </p:txBody>
      </p:sp>
    </p:spTree>
    <p:extLst>
      <p:ext uri="{BB962C8B-B14F-4D97-AF65-F5344CB8AC3E}">
        <p14:creationId xmlns:p14="http://schemas.microsoft.com/office/powerpoint/2010/main" xmlns="" val="1071912986"/>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Graphic-sxima12,5-dolly"/>
          <p:cNvPicPr>
            <a:picLocks noGrp="1" noChangeAspect="1" noChangeArrowheads="1"/>
          </p:cNvPicPr>
          <p:nvPr>
            <p:ph type="body" idx="1"/>
          </p:nvPr>
        </p:nvPicPr>
        <p:blipFill>
          <a:blip r:embed="rId2" cstate="print">
            <a:extLst>
              <a:ext uri="{28A0092B-C50C-407E-A947-70E740481C1C}">
                <a14:useLocalDpi xmlns:a14="http://schemas.microsoft.com/office/drawing/2010/main" xmlns="" val="0"/>
              </a:ext>
            </a:extLst>
          </a:blip>
          <a:srcRect/>
          <a:stretch>
            <a:fillRect/>
          </a:stretch>
        </p:blipFill>
        <p:spPr>
          <a:xfrm>
            <a:off x="1524000" y="115889"/>
            <a:ext cx="9036050" cy="53800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84323" name="Text Box 3"/>
          <p:cNvSpPr txBox="1">
            <a:spLocks noChangeArrowheads="1"/>
          </p:cNvSpPr>
          <p:nvPr/>
        </p:nvSpPr>
        <p:spPr bwMode="auto">
          <a:xfrm>
            <a:off x="2782888" y="5949951"/>
            <a:ext cx="73453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000"/>
              <a:t>Διαδικασία δημιουργίας της </a:t>
            </a:r>
            <a:r>
              <a:rPr lang="en-US" altLang="el-GR" sz="2000"/>
              <a:t>Dolly</a:t>
            </a:r>
            <a:r>
              <a:rPr lang="en-GB" altLang="el-GR" sz="1800"/>
              <a:t> </a:t>
            </a:r>
            <a:r>
              <a:rPr lang="el-GR" altLang="el-GR" sz="1800"/>
              <a:t>(Κλωνοποίηση)</a:t>
            </a:r>
            <a:endParaRPr lang="en-GB" altLang="el-GR" sz="1800"/>
          </a:p>
        </p:txBody>
      </p:sp>
    </p:spTree>
    <p:extLst>
      <p:ext uri="{BB962C8B-B14F-4D97-AF65-F5344CB8AC3E}">
        <p14:creationId xmlns:p14="http://schemas.microsoft.com/office/powerpoint/2010/main" xmlns="" val="131378314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3733</Words>
  <Application>Microsoft Office PowerPoint</Application>
  <PresentationFormat>Custom</PresentationFormat>
  <Paragraphs>397</Paragraphs>
  <Slides>96</Slides>
  <Notes>0</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Θέμα του Office</vt:lpstr>
      <vt:lpstr>ΖΩΟΤΕΧΝΙΑ κωδικός μαθήματος: 125</vt:lpstr>
      <vt:lpstr>ΑΝΑΠΑΡΑΓΩΓΗ</vt:lpstr>
      <vt:lpstr>Slide 3</vt:lpstr>
      <vt:lpstr>Slide 4</vt:lpstr>
      <vt:lpstr>Slide 5</vt:lpstr>
      <vt:lpstr>ΑΝΑΠΑΡΑΓΩΓΙΚΑ ΟΡΓΑΝΑ ΤΟΥ ΑΡΣΕΝΙΚΟΥ ΚΑΙ ΟΙ ΚΥΡΙΕΣ ΛΕΙΤΟΥΡΓΙΕΣ ΤΟΥΣ</vt:lpstr>
      <vt:lpstr>ΑΝΑΠΑΡΑΓΩΓΙΚΑ ΟΡΓΑΝΑ ΤΟΥ ΑΡΣΕΝΙΚΟΥ ΚΑΙ ΟΙ ΚΥΡΙΕΣ ΛΕΙΤΟΥΡΓΙΕΣ ΤΟΥΣ</vt:lpstr>
      <vt:lpstr>Γεννητικό σύστημα ταύρου</vt:lpstr>
      <vt:lpstr>Slide 9</vt:lpstr>
      <vt:lpstr>Μικροσκοπική υφή του όρχεως</vt:lpstr>
      <vt:lpstr> Βοηθητικοί γεννητικοί αδένες του ♂ </vt:lpstr>
      <vt:lpstr>ΑΝΑΠΑΡΑΓΩΓΙΚΑ ΟΡΓΑΝΑ ΤΟΥ ΘΗΛΕΩΣ ΚΑΙ ΟΙ ΚΥΡΙΕΣ ΛΕΙΤΟΥΡΓΙΕΣ ΤΟΥΣ</vt:lpstr>
      <vt:lpstr>Γεννητικό σύστημα θηλυκού (αγελάδας)</vt:lpstr>
      <vt:lpstr>Slide 14</vt:lpstr>
      <vt:lpstr>Πως στηρίζεται το αναπαραγωγικό σύστημα του θηλυκού</vt:lpstr>
      <vt:lpstr>Μικροσκοπική υφή της ωοθήκης</vt:lpstr>
      <vt:lpstr>ΓΡΑΑΦΙΑΝΟ ΩΟΘΥΛΑΚΙΟ</vt:lpstr>
      <vt:lpstr>1 = εξωτερική θήκη (ινώδη κύτταρα) 2 = εσωτερική θήκη 3 = βασική μεμβράνη 4 = κοκκιώδης στιβάδα, περιβάλλει το άντρο 5 = άντρο 6 = ωοφόρος δίσκος(αναστόμωση κοκκιωδών κυττάρων) 7 = διαφανής ζώνη  8 = ωοκύτταρο </vt:lpstr>
      <vt:lpstr>Slide 19</vt:lpstr>
      <vt:lpstr>Slide 20</vt:lpstr>
      <vt:lpstr>Ο ΤΡΑΧΗΛΟΣ</vt:lpstr>
      <vt:lpstr>Slide 22</vt:lpstr>
      <vt:lpstr>Αναπαραγωγικές ορμόνες</vt:lpstr>
      <vt:lpstr>(Β) Υποφυσιακές γοναδοτροπίνες</vt:lpstr>
      <vt:lpstr>Υποθαλαμοϋποφυσιακό σύστημα</vt:lpstr>
      <vt:lpstr>Slide 26</vt:lpstr>
      <vt:lpstr>Ρόλος των γοναδικών στεροειδών</vt:lpstr>
      <vt:lpstr>Βιολογικές δράσεις τεστοστερόνης</vt:lpstr>
      <vt:lpstr>Slide 29</vt:lpstr>
      <vt:lpstr>Επίδραση του ευνουχισμού και της χορήγησης τεστοστερόνης στη συγκέντρωση της  LH στο αίμα αρσενικών προβάτων </vt:lpstr>
      <vt:lpstr>Βιολογικές δράσεις οιστρογόνων</vt:lpstr>
      <vt:lpstr>Βιολογικές δράσεις προγεστερόνης</vt:lpstr>
      <vt:lpstr>Έκκριση της GnRH και LH κατά την ωχρινική και ωοθυλακική περίοδο του οιστρικού κύκλου στο πρόβατο</vt:lpstr>
      <vt:lpstr>Slide 34</vt:lpstr>
      <vt:lpstr>Περιληπτική οδός μεταβίβασης του ερεθίσματος του φωτός στην επίφυση</vt:lpstr>
      <vt:lpstr>Ρύθμιση της εποχικής αναπαραγωγής του προβάτου. ΡΥΟ=υποθαλαμοαμφιβληστροειδές σύστημα, ΥΧΡ=υπερχιασματικός πυρήνας, ΑΤΓ=άνω τραχηλικό γάγγλιο</vt:lpstr>
      <vt:lpstr>Slide 37</vt:lpstr>
      <vt:lpstr>Slide 38</vt:lpstr>
      <vt:lpstr>Χημική δομή των προσταγλανδινών F2α και Ε2</vt:lpstr>
      <vt:lpstr>Ενήβωση</vt:lpstr>
      <vt:lpstr>Παράγοντες που επηρεάζουν την έλευση της ήβης</vt:lpstr>
      <vt:lpstr>Επίδραση του κριού στην έκκριση της LH</vt:lpstr>
      <vt:lpstr>Slide 43</vt:lpstr>
      <vt:lpstr>Γενικευμένη εικόνα της σπερματογένεσης</vt:lpstr>
      <vt:lpstr>Slide 45</vt:lpstr>
      <vt:lpstr>Slide 46</vt:lpstr>
      <vt:lpstr>1 = εξωτερική θήκη 2 = εσωτερική θήκη 3 = βασική μεμβράνη 4 = κοκκιώδης στιβάδα 5 = άντρο 6 = ωοφόρος δίσκος 7 = διαφανής ζώνη   8 = ωοκύτταρο </vt:lpstr>
      <vt:lpstr>Γενικευμένη εικόνα ώριμου ωοκυττάρου. 1=ακτινωτός στέφανος, 2=διαφανής ζώνη, 3=πυρήνας, 4=κορτικοειδή κοκκία</vt:lpstr>
      <vt:lpstr>Οιστρικός κύκλος</vt:lpstr>
      <vt:lpstr>Ορμονικές μεταβολές κατά τη διάρκεια του οιστρικού κύκλου στην αγελάδα</vt:lpstr>
      <vt:lpstr>Slide 51</vt:lpstr>
      <vt:lpstr> Γονιμοποίηση </vt:lpstr>
      <vt:lpstr>Slide 53</vt:lpstr>
      <vt:lpstr>Slide 54</vt:lpstr>
      <vt:lpstr>Διείσδυση σπερματοζωαρίου στο ωοκύτταρο</vt:lpstr>
      <vt:lpstr>Slide 56</vt:lpstr>
      <vt:lpstr>Κυοφορία</vt:lpstr>
      <vt:lpstr>Slide 58</vt:lpstr>
      <vt:lpstr>Slide 59</vt:lpstr>
      <vt:lpstr>Τοκετός</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Αναπαραγωγικές Αποδόσεις</vt:lpstr>
      <vt:lpstr>Αναπαραγωγικές Αποδόσεις</vt:lpstr>
      <vt:lpstr>Αναπαραγωγικές αποδόσεις</vt:lpstr>
      <vt:lpstr>Αναπαραγωγικές αποδόσεις</vt:lpstr>
      <vt:lpstr>Αναπαραγωγικές αποδόσεις</vt:lpstr>
      <vt:lpstr>Τεχνητή σπερματέγχυση</vt:lpstr>
      <vt:lpstr>Σπερματοληψία από ταύρο</vt:lpstr>
      <vt:lpstr>Ομοίωμα φοράδας προς επίβαση</vt:lpstr>
      <vt:lpstr>Σπερματοληψία από τράγο</vt:lpstr>
      <vt:lpstr>Εξοπλισμός σπερματοληψίας</vt:lpstr>
      <vt:lpstr>Slide 85</vt:lpstr>
      <vt:lpstr>Αποθήκευση σπέρματος σε υγρό Ν2 (-196οC)</vt:lpstr>
      <vt:lpstr>Slide 87</vt:lpstr>
      <vt:lpstr>Slide 88</vt:lpstr>
      <vt:lpstr>ΣΥΓΧΡΟΝΙΣΜΟΣ  ΟΙΣΤΡΟΥ</vt:lpstr>
      <vt:lpstr>Σπόγγοι και έμβολο για το συγχρονισμό οίστρων στο πρόβατο</vt:lpstr>
      <vt:lpstr>Εισαγωγή του σπόγγου με προγεσταγόνο στο πλάγιο άκρο του εφαρμοστή – εμβόλου κρατώντας το σχοινάκι του σπόγγου στο άλλο άκρο. </vt:lpstr>
      <vt:lpstr>Κατά τη διάρκεια της εισαγωγής του σπόγγου, το ζώο διατηρείται ήρεμο και ακίνητο. Εισάγεται ήπια ο εφαρμοστής στον κόλπο μέχρι να φθάσει στον τράχηλο. Το έμβολο διατηρείται ακίνητο και αφαιρείται ο εφαρμοστής 2 – 3 cm προς τα έξω, ώστε ο σπόγγος να παραμείνει στον κόλπο</vt:lpstr>
      <vt:lpstr>Αφαίρεση του σπόγγου, κρατώντας το σχοινάκι σταθερά προς τα έξω και άμεση καταστροφή του. </vt:lpstr>
      <vt:lpstr>Slide 94</vt:lpstr>
      <vt:lpstr>Slide 95</vt:lpstr>
      <vt:lpstr>Slide 96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tolisaposco@live.com</cp:lastModifiedBy>
  <cp:revision>6</cp:revision>
  <dcterms:created xsi:type="dcterms:W3CDTF">2020-08-19T05:53:27Z</dcterms:created>
  <dcterms:modified xsi:type="dcterms:W3CDTF">2020-10-01T12:45:04Z</dcterms:modified>
</cp:coreProperties>
</file>