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58" autoAdjust="0"/>
    <p:restoredTop sz="94660"/>
  </p:normalViewPr>
  <p:slideViewPr>
    <p:cSldViewPr snapToGrid="0">
      <p:cViewPr varScale="1">
        <p:scale>
          <a:sx n="88" d="100"/>
          <a:sy n="88" d="100"/>
        </p:scale>
        <p:origin x="-240"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E3A60EF7-B53D-4F2E-B600-0AF73F467101}" type="datetimeFigureOut">
              <a:rPr lang="el-GR" smtClean="0"/>
              <a:pPr/>
              <a:t>1/10/2020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321970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3A60EF7-B53D-4F2E-B600-0AF73F467101}" type="datetimeFigureOut">
              <a:rPr lang="el-GR" smtClean="0"/>
              <a:pPr/>
              <a:t>1/10/2020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289967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3A60EF7-B53D-4F2E-B600-0AF73F467101}" type="datetimeFigureOut">
              <a:rPr lang="el-GR" smtClean="0"/>
              <a:pPr/>
              <a:t>1/10/2020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370787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5484F8B-BA35-40FD-AD8C-E9ED46BAC144}" type="slidenum">
              <a:rPr lang="en-US" altLang="el-GR"/>
              <a:pPr>
                <a:defRPr/>
              </a:pPr>
              <a:t>‹#›</a:t>
            </a:fld>
            <a:endParaRPr lang="en-US" altLang="el-GR"/>
          </a:p>
        </p:txBody>
      </p:sp>
    </p:spTree>
    <p:extLst>
      <p:ext uri="{BB962C8B-B14F-4D97-AF65-F5344CB8AC3E}">
        <p14:creationId xmlns:p14="http://schemas.microsoft.com/office/powerpoint/2010/main" xmlns="" val="92867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F564BD-71BD-4A98-AC05-1F25FAD40921}" type="slidenum">
              <a:rPr lang="en-US" altLang="el-GR"/>
              <a:pPr>
                <a:defRPr/>
              </a:pPr>
              <a:t>‹#›</a:t>
            </a:fld>
            <a:endParaRPr lang="en-US" altLang="el-GR"/>
          </a:p>
        </p:txBody>
      </p:sp>
    </p:spTree>
    <p:extLst>
      <p:ext uri="{BB962C8B-B14F-4D97-AF65-F5344CB8AC3E}">
        <p14:creationId xmlns:p14="http://schemas.microsoft.com/office/powerpoint/2010/main" xmlns="" val="61739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3A60EF7-B53D-4F2E-B600-0AF73F467101}" type="datetimeFigureOut">
              <a:rPr lang="el-GR" smtClean="0"/>
              <a:pPr/>
              <a:t>1/10/2020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414799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E3A60EF7-B53D-4F2E-B600-0AF73F467101}" type="datetimeFigureOut">
              <a:rPr lang="el-GR" smtClean="0"/>
              <a:pPr/>
              <a:t>1/10/2020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382031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3A60EF7-B53D-4F2E-B600-0AF73F467101}" type="datetimeFigureOut">
              <a:rPr lang="el-GR" smtClean="0"/>
              <a:pPr/>
              <a:t>1/10/2020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380090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3A60EF7-B53D-4F2E-B600-0AF73F467101}" type="datetimeFigureOut">
              <a:rPr lang="el-GR" smtClean="0"/>
              <a:pPr/>
              <a:t>1/10/2020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422802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3A60EF7-B53D-4F2E-B600-0AF73F467101}" type="datetimeFigureOut">
              <a:rPr lang="el-GR" smtClean="0"/>
              <a:pPr/>
              <a:t>1/10/2020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390030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3A60EF7-B53D-4F2E-B600-0AF73F467101}" type="datetimeFigureOut">
              <a:rPr lang="el-GR" smtClean="0"/>
              <a:pPr/>
              <a:t>1/10/2020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282796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E3A60EF7-B53D-4F2E-B600-0AF73F467101}" type="datetimeFigureOut">
              <a:rPr lang="el-GR" smtClean="0"/>
              <a:pPr/>
              <a:t>1/10/2020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217224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E3A60EF7-B53D-4F2E-B600-0AF73F467101}" type="datetimeFigureOut">
              <a:rPr lang="el-GR" smtClean="0"/>
              <a:pPr/>
              <a:t>1/10/2020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319536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60EF7-B53D-4F2E-B600-0AF73F467101}" type="datetimeFigureOut">
              <a:rPr lang="el-GR" smtClean="0"/>
              <a:pPr/>
              <a:t>1/10/2020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9112E-36AA-4546-AF55-2910E3B7CF49}" type="slidenum">
              <a:rPr lang="el-GR" smtClean="0"/>
              <a:pPr/>
              <a:t>‹#›</a:t>
            </a:fld>
            <a:endParaRPr lang="el-GR"/>
          </a:p>
        </p:txBody>
      </p:sp>
    </p:spTree>
    <p:extLst>
      <p:ext uri="{BB962C8B-B14F-4D97-AF65-F5344CB8AC3E}">
        <p14:creationId xmlns:p14="http://schemas.microsoft.com/office/powerpoint/2010/main" xmlns="" val="302884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389467"/>
            <a:ext cx="9144000" cy="1828800"/>
          </a:xfrm>
        </p:spPr>
        <p:txBody>
          <a:bodyPr>
            <a:normAutofit/>
          </a:bodyPr>
          <a:lstStyle/>
          <a:p>
            <a:r>
              <a:rPr lang="el-GR" sz="4000" b="1" dirty="0"/>
              <a:t>Εργαστήριο Γενικής και Ειδικής Ζωοτεχνίας</a:t>
            </a:r>
            <a:br>
              <a:rPr lang="el-GR" sz="4000" b="1" dirty="0"/>
            </a:br>
            <a:endParaRPr lang="el-GR" b="1" dirty="0"/>
          </a:p>
        </p:txBody>
      </p:sp>
      <p:sp>
        <p:nvSpPr>
          <p:cNvPr id="3" name="Υπότιτλος 2"/>
          <p:cNvSpPr>
            <a:spLocks noGrp="1"/>
          </p:cNvSpPr>
          <p:nvPr>
            <p:ph type="subTitle" idx="1"/>
          </p:nvPr>
        </p:nvSpPr>
        <p:spPr>
          <a:xfrm>
            <a:off x="1524000" y="2099733"/>
            <a:ext cx="9144000" cy="3894667"/>
          </a:xfrm>
        </p:spPr>
        <p:txBody>
          <a:bodyPr>
            <a:normAutofit/>
          </a:bodyPr>
          <a:lstStyle/>
          <a:p>
            <a:r>
              <a:rPr lang="el-GR" sz="5400" dirty="0" smtClean="0">
                <a:solidFill>
                  <a:srgbClr val="FF0000"/>
                </a:solidFill>
              </a:rPr>
              <a:t>ΖΩΟΤΕΧΝΙΑ</a:t>
            </a:r>
          </a:p>
          <a:p>
            <a:r>
              <a:rPr lang="el-GR" sz="2800" dirty="0" smtClean="0"/>
              <a:t>Κωδικός μαθήματος </a:t>
            </a:r>
            <a:r>
              <a:rPr lang="en-US" sz="2800" smtClean="0"/>
              <a:t>: 125</a:t>
            </a:r>
            <a:endParaRPr lang="el-GR" sz="2800" dirty="0"/>
          </a:p>
          <a:p>
            <a:endParaRPr lang="el-GR" sz="4400" dirty="0" smtClean="0"/>
          </a:p>
          <a:p>
            <a:r>
              <a:rPr lang="el-GR" sz="4400" dirty="0" err="1" smtClean="0"/>
              <a:t>Χαρισμιάδου</a:t>
            </a:r>
            <a:r>
              <a:rPr lang="el-GR" sz="4400" dirty="0" smtClean="0"/>
              <a:t> Μαρία</a:t>
            </a:r>
          </a:p>
          <a:p>
            <a:r>
              <a:rPr lang="el-GR" sz="4400" dirty="0" smtClean="0"/>
              <a:t>2020 -2021</a:t>
            </a:r>
            <a:endParaRPr lang="el-GR" sz="4400" dirty="0"/>
          </a:p>
        </p:txBody>
      </p:sp>
    </p:spTree>
    <p:extLst>
      <p:ext uri="{BB962C8B-B14F-4D97-AF65-F5344CB8AC3E}">
        <p14:creationId xmlns:p14="http://schemas.microsoft.com/office/powerpoint/2010/main" xmlns="" val="394863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σάρωση"/>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51088" y="476250"/>
            <a:ext cx="74168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ext Box 3"/>
          <p:cNvSpPr txBox="1">
            <a:spLocks noChangeArrowheads="1"/>
          </p:cNvSpPr>
          <p:nvPr/>
        </p:nvSpPr>
        <p:spPr bwMode="auto">
          <a:xfrm>
            <a:off x="7104064" y="836613"/>
            <a:ext cx="22320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1800">
                <a:solidFill>
                  <a:srgbClr val="000000"/>
                </a:solidFill>
                <a:latin typeface="Tahoma" panose="020B0604030504040204" pitchFamily="34" charset="0"/>
                <a:cs typeface="Arial" panose="020B0604020202020204" pitchFamily="34" charset="0"/>
              </a:rPr>
              <a:t>Υψηλό επίπεδο διατροφής</a:t>
            </a:r>
          </a:p>
        </p:txBody>
      </p:sp>
      <p:sp>
        <p:nvSpPr>
          <p:cNvPr id="10244" name="Text Box 4"/>
          <p:cNvSpPr txBox="1">
            <a:spLocks noChangeArrowheads="1"/>
          </p:cNvSpPr>
          <p:nvPr/>
        </p:nvSpPr>
        <p:spPr bwMode="auto">
          <a:xfrm>
            <a:off x="7896225" y="1844675"/>
            <a:ext cx="18732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1800">
                <a:solidFill>
                  <a:srgbClr val="000000"/>
                </a:solidFill>
                <a:latin typeface="Tahoma" panose="020B0604030504040204" pitchFamily="34" charset="0"/>
                <a:cs typeface="Arial" panose="020B0604020202020204" pitchFamily="34" charset="0"/>
              </a:rPr>
              <a:t>Χαμηλό επίπεδο διατροφής</a:t>
            </a:r>
          </a:p>
        </p:txBody>
      </p:sp>
      <p:sp>
        <p:nvSpPr>
          <p:cNvPr id="10245" name="Line 5"/>
          <p:cNvSpPr>
            <a:spLocks noChangeShapeType="1"/>
          </p:cNvSpPr>
          <p:nvPr/>
        </p:nvSpPr>
        <p:spPr bwMode="auto">
          <a:xfrm flipH="1">
            <a:off x="7104063" y="1196975"/>
            <a:ext cx="360362" cy="2159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0246" name="Line 6"/>
          <p:cNvSpPr>
            <a:spLocks noChangeShapeType="1"/>
          </p:cNvSpPr>
          <p:nvPr/>
        </p:nvSpPr>
        <p:spPr bwMode="auto">
          <a:xfrm>
            <a:off x="8759826" y="2492376"/>
            <a:ext cx="144463" cy="2889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0247" name="Text Box 7"/>
          <p:cNvSpPr txBox="1">
            <a:spLocks noChangeArrowheads="1"/>
          </p:cNvSpPr>
          <p:nvPr/>
        </p:nvSpPr>
        <p:spPr bwMode="auto">
          <a:xfrm>
            <a:off x="2135188" y="5876926"/>
            <a:ext cx="7848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Σχέσεις μεταξύ ηλικίας και ανάπτυξης των διαφόρων μερών και ιστών του σώματος</a:t>
            </a:r>
          </a:p>
        </p:txBody>
      </p:sp>
    </p:spTree>
    <p:extLst>
      <p:ext uri="{BB962C8B-B14F-4D97-AF65-F5344CB8AC3E}">
        <p14:creationId xmlns:p14="http://schemas.microsoft.com/office/powerpoint/2010/main" xmlns="" val="22753525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92313" y="188914"/>
            <a:ext cx="8229600" cy="649287"/>
          </a:xfrm>
        </p:spPr>
        <p:txBody>
          <a:bodyPr/>
          <a:lstStyle/>
          <a:p>
            <a:pPr eaLnBrk="1" hangingPunct="1"/>
            <a:r>
              <a:rPr lang="el-GR" altLang="el-GR" sz="3600" u="sng"/>
              <a:t>Διαφορική ανάπτυξη</a:t>
            </a:r>
            <a:endParaRPr lang="en-US" altLang="el-GR" sz="3600" u="sng"/>
          </a:p>
        </p:txBody>
      </p:sp>
      <p:sp>
        <p:nvSpPr>
          <p:cNvPr id="11267" name="Rectangle 3"/>
          <p:cNvSpPr>
            <a:spLocks noGrp="1" noChangeArrowheads="1"/>
          </p:cNvSpPr>
          <p:nvPr>
            <p:ph type="body" idx="1"/>
          </p:nvPr>
        </p:nvSpPr>
        <p:spPr>
          <a:xfrm>
            <a:off x="1710267" y="836612"/>
            <a:ext cx="9719733" cy="6021387"/>
          </a:xfrm>
          <a:noFill/>
        </p:spPr>
        <p:txBody>
          <a:bodyPr>
            <a:normAutofit/>
          </a:bodyPr>
          <a:lstStyle/>
          <a:p>
            <a:pPr eaLnBrk="1" hangingPunct="1">
              <a:lnSpc>
                <a:spcPct val="80000"/>
              </a:lnSpc>
              <a:buFontTx/>
              <a:buNone/>
            </a:pPr>
            <a:r>
              <a:rPr lang="en-GB" altLang="el-GR" sz="2400" dirty="0"/>
              <a:t>  </a:t>
            </a:r>
            <a:r>
              <a:rPr lang="el-GR" altLang="el-GR" sz="2400" dirty="0"/>
              <a:t>Οι ιστοί και τα μέρη του σώματος αναπτύσσονται με διαφορετικό ρυθμό. </a:t>
            </a:r>
          </a:p>
          <a:p>
            <a:pPr eaLnBrk="1" hangingPunct="1">
              <a:lnSpc>
                <a:spcPct val="80000"/>
              </a:lnSpc>
              <a:buFontTx/>
              <a:buNone/>
            </a:pPr>
            <a:r>
              <a:rPr lang="en-GB" altLang="el-GR" sz="2400" dirty="0"/>
              <a:t>  </a:t>
            </a:r>
            <a:r>
              <a:rPr lang="el-GR" altLang="el-GR" sz="2400" dirty="0"/>
              <a:t>Τα μέγιστα των ρυθμών αναπτύξεως εμφανίζονται σε μια κανονική αλληλουχία </a:t>
            </a:r>
            <a:r>
              <a:rPr lang="el-GR" altLang="el-GR" sz="2400" dirty="0">
                <a:sym typeface="Symbol" panose="05050102010706020507" pitchFamily="18" charset="2"/>
              </a:rPr>
              <a:t></a:t>
            </a:r>
            <a:r>
              <a:rPr lang="el-GR" altLang="el-GR" sz="2400" dirty="0"/>
              <a:t> κύματα αναπτύξεως.</a:t>
            </a:r>
          </a:p>
          <a:p>
            <a:pPr eaLnBrk="1" hangingPunct="1">
              <a:lnSpc>
                <a:spcPct val="80000"/>
              </a:lnSpc>
              <a:buFontTx/>
              <a:buNone/>
            </a:pPr>
            <a:r>
              <a:rPr lang="en-GB" altLang="el-GR" sz="2400" dirty="0"/>
              <a:t>  </a:t>
            </a:r>
            <a:r>
              <a:rPr lang="el-GR" altLang="el-GR" sz="2400" dirty="0"/>
              <a:t>Πρώτος : νευρικός ιστός</a:t>
            </a:r>
          </a:p>
          <a:p>
            <a:pPr eaLnBrk="1" hangingPunct="1">
              <a:lnSpc>
                <a:spcPct val="80000"/>
              </a:lnSpc>
              <a:buFontTx/>
              <a:buNone/>
            </a:pPr>
            <a:r>
              <a:rPr lang="en-GB" altLang="el-GR" sz="2400" dirty="0"/>
              <a:t>  </a:t>
            </a:r>
            <a:r>
              <a:rPr lang="el-GR" altLang="el-GR" sz="2400" dirty="0"/>
              <a:t>Τελευταίος : λιπώδης ιστός</a:t>
            </a:r>
          </a:p>
          <a:p>
            <a:pPr eaLnBrk="1" hangingPunct="1">
              <a:lnSpc>
                <a:spcPct val="80000"/>
              </a:lnSpc>
              <a:buFontTx/>
              <a:buNone/>
            </a:pPr>
            <a:r>
              <a:rPr lang="en-GB" altLang="el-GR" sz="2400" dirty="0"/>
              <a:t>  </a:t>
            </a:r>
            <a:r>
              <a:rPr lang="el-GR" altLang="el-GR" sz="2400" dirty="0"/>
              <a:t>Περιγραφή της διαφορικής αναπτύξεως γίνεται με την </a:t>
            </a:r>
            <a:r>
              <a:rPr lang="el-GR" altLang="el-GR" sz="2400" dirty="0" err="1"/>
              <a:t>αλλομετρική</a:t>
            </a:r>
            <a:r>
              <a:rPr lang="el-GR" altLang="el-GR" sz="2400" dirty="0"/>
              <a:t> εξίσωση του </a:t>
            </a:r>
            <a:r>
              <a:rPr lang="en-US" altLang="el-GR" sz="2400" dirty="0"/>
              <a:t>Huxley</a:t>
            </a:r>
            <a:r>
              <a:rPr lang="el-GR" altLang="el-GR" sz="2400" dirty="0"/>
              <a:t>.</a:t>
            </a:r>
            <a:endParaRPr lang="en-US" altLang="el-GR" sz="2400" dirty="0"/>
          </a:p>
          <a:p>
            <a:pPr eaLnBrk="1" hangingPunct="1">
              <a:lnSpc>
                <a:spcPct val="80000"/>
              </a:lnSpc>
              <a:buFontTx/>
              <a:buNone/>
            </a:pPr>
            <a:r>
              <a:rPr lang="en-US" altLang="el-GR" sz="2400" dirty="0"/>
              <a:t>         Y = </a:t>
            </a:r>
            <a:r>
              <a:rPr lang="el-GR" altLang="el-GR" sz="2400" dirty="0"/>
              <a:t>α</a:t>
            </a:r>
            <a:r>
              <a:rPr lang="en-US" altLang="el-GR" sz="2400" dirty="0" err="1"/>
              <a:t>X</a:t>
            </a:r>
            <a:r>
              <a:rPr lang="en-US" altLang="el-GR" sz="2400" baseline="30000" dirty="0" err="1"/>
              <a:t>b</a:t>
            </a:r>
            <a:r>
              <a:rPr lang="en-US" altLang="el-GR" sz="2400" dirty="0"/>
              <a:t>   </a:t>
            </a:r>
            <a:r>
              <a:rPr lang="el-GR" altLang="el-GR" sz="2400" dirty="0"/>
              <a:t>ή </a:t>
            </a:r>
            <a:r>
              <a:rPr lang="en-US" altLang="el-GR" sz="2400" dirty="0"/>
              <a:t>log</a:t>
            </a:r>
            <a:r>
              <a:rPr lang="el-GR" altLang="el-GR" sz="2400" dirty="0"/>
              <a:t>Υ</a:t>
            </a:r>
            <a:r>
              <a:rPr lang="en-US" altLang="el-GR" sz="2400" dirty="0"/>
              <a:t> = log</a:t>
            </a:r>
            <a:r>
              <a:rPr lang="el-GR" altLang="el-GR" sz="2400" dirty="0"/>
              <a:t>α</a:t>
            </a:r>
            <a:r>
              <a:rPr lang="en-GB" altLang="el-GR" sz="2400" dirty="0"/>
              <a:t> + </a:t>
            </a:r>
            <a:r>
              <a:rPr lang="en-GB" altLang="el-GR" sz="2400" dirty="0" err="1"/>
              <a:t>blogX</a:t>
            </a:r>
            <a:endParaRPr lang="el-GR" altLang="el-GR" sz="2400" dirty="0"/>
          </a:p>
          <a:p>
            <a:pPr eaLnBrk="1" hangingPunct="1">
              <a:lnSpc>
                <a:spcPct val="80000"/>
              </a:lnSpc>
              <a:buFontTx/>
              <a:buNone/>
            </a:pPr>
            <a:r>
              <a:rPr lang="en-GB" altLang="el-GR" sz="2400" dirty="0"/>
              <a:t> </a:t>
            </a:r>
            <a:r>
              <a:rPr lang="el-GR" altLang="el-GR" sz="2400" dirty="0"/>
              <a:t>όπου Υ = βάρος ενός μέρους του σώματος </a:t>
            </a:r>
          </a:p>
          <a:p>
            <a:pPr eaLnBrk="1" hangingPunct="1">
              <a:lnSpc>
                <a:spcPct val="80000"/>
              </a:lnSpc>
              <a:buFontTx/>
              <a:buNone/>
            </a:pPr>
            <a:r>
              <a:rPr lang="el-GR" altLang="el-GR" sz="2400" dirty="0"/>
              <a:t>         </a:t>
            </a:r>
            <a:r>
              <a:rPr lang="en-GB" altLang="el-GR" sz="2400" dirty="0"/>
              <a:t> </a:t>
            </a:r>
            <a:r>
              <a:rPr lang="el-GR" altLang="el-GR" sz="2400" dirty="0" smtClean="0"/>
              <a:t>  Χ </a:t>
            </a:r>
            <a:r>
              <a:rPr lang="el-GR" altLang="el-GR" sz="2400" dirty="0"/>
              <a:t>=    »       ολόκληρου          » </a:t>
            </a:r>
          </a:p>
          <a:p>
            <a:pPr eaLnBrk="1" hangingPunct="1">
              <a:lnSpc>
                <a:spcPct val="80000"/>
              </a:lnSpc>
              <a:buFontTx/>
              <a:buNone/>
            </a:pPr>
            <a:r>
              <a:rPr lang="el-GR" altLang="el-GR" sz="2400" dirty="0"/>
              <a:t>        </a:t>
            </a:r>
            <a:r>
              <a:rPr lang="en-GB" altLang="el-GR" sz="2400" dirty="0"/>
              <a:t> </a:t>
            </a:r>
            <a:r>
              <a:rPr lang="el-GR" altLang="el-GR" sz="2400" dirty="0" smtClean="0"/>
              <a:t>   </a:t>
            </a:r>
            <a:r>
              <a:rPr lang="el-GR" altLang="el-GR" sz="2400" dirty="0"/>
              <a:t>α = σταθερά</a:t>
            </a:r>
          </a:p>
          <a:p>
            <a:pPr eaLnBrk="1" hangingPunct="1">
              <a:lnSpc>
                <a:spcPct val="80000"/>
              </a:lnSpc>
              <a:buFontTx/>
              <a:buNone/>
            </a:pPr>
            <a:r>
              <a:rPr lang="el-GR" altLang="el-GR" sz="2400" dirty="0"/>
              <a:t>         </a:t>
            </a:r>
            <a:r>
              <a:rPr lang="en-GB" altLang="el-GR" sz="2400" dirty="0"/>
              <a:t> </a:t>
            </a:r>
            <a:r>
              <a:rPr lang="el-GR" altLang="el-GR" sz="2400" dirty="0" smtClean="0"/>
              <a:t>  </a:t>
            </a:r>
            <a:r>
              <a:rPr lang="en-US" altLang="el-GR" sz="2400" dirty="0" smtClean="0"/>
              <a:t>b</a:t>
            </a:r>
            <a:r>
              <a:rPr lang="el-GR" altLang="el-GR" sz="2400" dirty="0" smtClean="0"/>
              <a:t> </a:t>
            </a:r>
            <a:r>
              <a:rPr lang="el-GR" altLang="el-GR" sz="2400" dirty="0"/>
              <a:t>= συντελεστής </a:t>
            </a:r>
            <a:r>
              <a:rPr lang="el-GR" altLang="el-GR" sz="2400" dirty="0" err="1"/>
              <a:t>αλλομετρίας</a:t>
            </a:r>
            <a:r>
              <a:rPr lang="el-GR" altLang="el-GR" sz="2400" dirty="0"/>
              <a:t> </a:t>
            </a:r>
            <a:endParaRPr lang="en-US" altLang="el-GR" sz="2400" dirty="0"/>
          </a:p>
          <a:p>
            <a:pPr eaLnBrk="1" hangingPunct="1">
              <a:lnSpc>
                <a:spcPct val="80000"/>
              </a:lnSpc>
              <a:buFontTx/>
              <a:buNone/>
            </a:pPr>
            <a:r>
              <a:rPr lang="en-US" altLang="el-GR" sz="2400" dirty="0"/>
              <a:t> b</a:t>
            </a:r>
            <a:r>
              <a:rPr lang="el-GR" altLang="el-GR" sz="2400" dirty="0"/>
              <a:t> = 1 , ισομετρική ανάπτυξη</a:t>
            </a:r>
            <a:endParaRPr lang="en-US" altLang="el-GR" sz="2400" dirty="0"/>
          </a:p>
          <a:p>
            <a:pPr eaLnBrk="1" hangingPunct="1">
              <a:lnSpc>
                <a:spcPct val="80000"/>
              </a:lnSpc>
              <a:buFontTx/>
              <a:buNone/>
            </a:pPr>
            <a:r>
              <a:rPr lang="en-US" altLang="el-GR" sz="2400" dirty="0"/>
              <a:t> b</a:t>
            </a:r>
            <a:r>
              <a:rPr lang="el-GR" altLang="el-GR" sz="2400" dirty="0"/>
              <a:t> &gt; 1 , θετική </a:t>
            </a:r>
            <a:r>
              <a:rPr lang="el-GR" altLang="el-GR" sz="2400" dirty="0" err="1"/>
              <a:t>αλλομετρική</a:t>
            </a:r>
            <a:r>
              <a:rPr lang="el-GR" altLang="el-GR" sz="2400" dirty="0"/>
              <a:t> ανάπτυξη</a:t>
            </a:r>
            <a:endParaRPr lang="en-US" altLang="el-GR" sz="2400" dirty="0"/>
          </a:p>
          <a:p>
            <a:pPr eaLnBrk="1" hangingPunct="1">
              <a:lnSpc>
                <a:spcPct val="80000"/>
              </a:lnSpc>
              <a:buFontTx/>
              <a:buNone/>
            </a:pPr>
            <a:r>
              <a:rPr lang="en-US" altLang="el-GR" sz="2400" dirty="0"/>
              <a:t> b</a:t>
            </a:r>
            <a:r>
              <a:rPr lang="el-GR" altLang="el-GR" sz="2400" dirty="0"/>
              <a:t> &lt; 1 , αρνητική </a:t>
            </a:r>
            <a:r>
              <a:rPr lang="el-GR" altLang="el-GR" sz="2400" dirty="0" err="1"/>
              <a:t>αλλομετρική</a:t>
            </a:r>
            <a:r>
              <a:rPr lang="el-GR" altLang="el-GR" sz="2400" dirty="0"/>
              <a:t> ανάπτυξη </a:t>
            </a:r>
            <a:endParaRPr lang="en-US" altLang="el-GR" sz="2400" dirty="0"/>
          </a:p>
        </p:txBody>
      </p:sp>
    </p:spTree>
    <p:extLst>
      <p:ext uri="{BB962C8B-B14F-4D97-AF65-F5344CB8AC3E}">
        <p14:creationId xmlns:p14="http://schemas.microsoft.com/office/powerpoint/2010/main" xmlns="" val="9399872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331789"/>
            <a:ext cx="8229600" cy="649287"/>
          </a:xfrm>
        </p:spPr>
        <p:txBody>
          <a:bodyPr/>
          <a:lstStyle/>
          <a:p>
            <a:pPr eaLnBrk="1" hangingPunct="1"/>
            <a:r>
              <a:rPr lang="el-GR" altLang="el-GR" sz="3600" b="1" i="1"/>
              <a:t>Σκελετικός μυϊκός ιστός</a:t>
            </a:r>
            <a:endParaRPr lang="en-US" altLang="el-GR" sz="3600" b="1" i="1"/>
          </a:p>
        </p:txBody>
      </p:sp>
      <p:sp>
        <p:nvSpPr>
          <p:cNvPr id="12291" name="Rectangle 3"/>
          <p:cNvSpPr>
            <a:spLocks noGrp="1" noChangeArrowheads="1"/>
          </p:cNvSpPr>
          <p:nvPr>
            <p:ph type="body" idx="1"/>
          </p:nvPr>
        </p:nvSpPr>
        <p:spPr>
          <a:xfrm>
            <a:off x="1981200" y="1125538"/>
            <a:ext cx="8229600" cy="5327650"/>
          </a:xfrm>
        </p:spPr>
        <p:txBody>
          <a:bodyPr/>
          <a:lstStyle/>
          <a:p>
            <a:pPr eaLnBrk="1" hangingPunct="1">
              <a:lnSpc>
                <a:spcPct val="90000"/>
              </a:lnSpc>
            </a:pPr>
            <a:r>
              <a:rPr lang="el-GR" altLang="el-GR" u="sng"/>
              <a:t>Κατασκευή</a:t>
            </a:r>
            <a:endParaRPr lang="el-GR" altLang="el-GR"/>
          </a:p>
          <a:p>
            <a:pPr eaLnBrk="1" hangingPunct="1">
              <a:lnSpc>
                <a:spcPct val="90000"/>
              </a:lnSpc>
            </a:pPr>
            <a:r>
              <a:rPr lang="el-GR" altLang="el-GR"/>
              <a:t>Δομική μονάδα μυών αποτελεί η μυϊκή ίνα</a:t>
            </a:r>
          </a:p>
          <a:p>
            <a:pPr eaLnBrk="1" hangingPunct="1">
              <a:lnSpc>
                <a:spcPct val="90000"/>
              </a:lnSpc>
            </a:pPr>
            <a:r>
              <a:rPr lang="el-GR" altLang="el-GR"/>
              <a:t>Μυς (επιμύϊο) → μυϊκές δέσμες (περιμύϊο) → μυϊκές ίνες (διάμετρος: 10-100 μ, ενδομύϊο) → συσταλτικά μυϊκά ινίδια (διάμετρος: 1-2 μ) → μυϊκά νημάτια (α. παχέα διαμ. 100 </a:t>
            </a:r>
            <a:r>
              <a:rPr lang="en-US" altLang="el-GR">
                <a:cs typeface="Arial" panose="020B0604020202020204" pitchFamily="34" charset="0"/>
              </a:rPr>
              <a:t>Å</a:t>
            </a:r>
            <a:r>
              <a:rPr lang="el-GR" altLang="el-GR"/>
              <a:t>, μυοσίνη και β. λεπτά διαμ. 50 </a:t>
            </a:r>
            <a:r>
              <a:rPr lang="en-US" altLang="el-GR">
                <a:cs typeface="Arial" panose="020B0604020202020204" pitchFamily="34" charset="0"/>
              </a:rPr>
              <a:t>Å</a:t>
            </a:r>
            <a:r>
              <a:rPr lang="el-GR" altLang="el-GR"/>
              <a:t>, ακτίνη)</a:t>
            </a:r>
            <a:r>
              <a:rPr lang="en-GB" altLang="el-GR"/>
              <a:t>.</a:t>
            </a:r>
            <a:endParaRPr lang="el-GR" altLang="el-GR"/>
          </a:p>
          <a:p>
            <a:pPr eaLnBrk="1" hangingPunct="1">
              <a:lnSpc>
                <a:spcPct val="90000"/>
              </a:lnSpc>
            </a:pPr>
            <a:r>
              <a:rPr lang="el-GR" altLang="el-GR"/>
              <a:t>Στον οργανισμό υπάρχουν πάνω από 600 διαφορετικοί μύες, που αποτελούν το 35 – 65% του βάρους του σώματος και σ’ αυτούς περιέχεται το 50% περίπου της ποσότητας του νερού και της πρωτεΐνης του σώματος.</a:t>
            </a:r>
            <a:endParaRPr lang="en-US" altLang="el-GR"/>
          </a:p>
        </p:txBody>
      </p:sp>
    </p:spTree>
    <p:extLst>
      <p:ext uri="{BB962C8B-B14F-4D97-AF65-F5344CB8AC3E}">
        <p14:creationId xmlns:p14="http://schemas.microsoft.com/office/powerpoint/2010/main" xmlns="" val="26787028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al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9650" y="549275"/>
            <a:ext cx="7632700" cy="48958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3315" name="Text Box 3"/>
          <p:cNvSpPr txBox="1">
            <a:spLocks noChangeArrowheads="1"/>
          </p:cNvSpPr>
          <p:nvPr/>
        </p:nvSpPr>
        <p:spPr bwMode="auto">
          <a:xfrm>
            <a:off x="4800601" y="5589588"/>
            <a:ext cx="24479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2400">
                <a:latin typeface="Tahoma" panose="020B0604030504040204" pitchFamily="34" charset="0"/>
                <a:cs typeface="Arial" panose="020B0604020202020204" pitchFamily="34" charset="0"/>
              </a:rPr>
              <a:t>Κατασκευή</a:t>
            </a:r>
            <a:r>
              <a:rPr lang="en-GB" altLang="el-GR" sz="2400">
                <a:latin typeface="Tahoma" panose="020B0604030504040204" pitchFamily="34" charset="0"/>
                <a:cs typeface="Arial" panose="020B0604020202020204" pitchFamily="34" charset="0"/>
              </a:rPr>
              <a:t> </a:t>
            </a:r>
            <a:r>
              <a:rPr lang="el-GR" altLang="el-GR" sz="2400">
                <a:latin typeface="Tahoma" panose="020B0604030504040204" pitchFamily="34" charset="0"/>
                <a:cs typeface="Arial" panose="020B0604020202020204" pitchFamily="34" charset="0"/>
              </a:rPr>
              <a:t>μυός </a:t>
            </a:r>
          </a:p>
        </p:txBody>
      </p:sp>
    </p:spTree>
    <p:extLst>
      <p:ext uri="{BB962C8B-B14F-4D97-AF65-F5344CB8AC3E}">
        <p14:creationId xmlns:p14="http://schemas.microsoft.com/office/powerpoint/2010/main" xmlns="" val="20029011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Grp="1" noChangeAspect="1"/>
          </p:cNvGraphicFramePr>
          <p:nvPr>
            <p:ph idx="1"/>
            <p:extLst>
              <p:ext uri="{D42A27DB-BD31-4B8C-83A1-F6EECF244321}">
                <p14:modId xmlns:p14="http://schemas.microsoft.com/office/powerpoint/2010/main" xmlns="" val="877788436"/>
              </p:ext>
            </p:extLst>
          </p:nvPr>
        </p:nvGraphicFramePr>
        <p:xfrm>
          <a:off x="1744132" y="575734"/>
          <a:ext cx="8314267" cy="5994400"/>
        </p:xfrm>
        <a:graphic>
          <a:graphicData uri="http://schemas.openxmlformats.org/presentationml/2006/ole">
            <p:oleObj spid="_x0000_s1029" name="Photo Editor Photo" r:id="rId3" imgW="3551228" imgH="3352381" progId="">
              <p:embed/>
            </p:oleObj>
          </a:graphicData>
        </a:graphic>
      </p:graphicFrame>
    </p:spTree>
    <p:extLst>
      <p:ext uri="{BB962C8B-B14F-4D97-AF65-F5344CB8AC3E}">
        <p14:creationId xmlns:p14="http://schemas.microsoft.com/office/powerpoint/2010/main" xmlns="" val="1470193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53066" y="6308725"/>
            <a:ext cx="96689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1800" dirty="0">
                <a:latin typeface="Tahoma" panose="020B0604030504040204" pitchFamily="34" charset="0"/>
                <a:cs typeface="Arial" panose="020B0604020202020204" pitchFamily="34" charset="0"/>
              </a:rPr>
              <a:t>Κατασκευή </a:t>
            </a:r>
            <a:r>
              <a:rPr lang="el-GR" altLang="el-GR" sz="1800" dirty="0" err="1">
                <a:latin typeface="Tahoma" panose="020B0604030504040204" pitchFamily="34" charset="0"/>
                <a:cs typeface="Arial" panose="020B0604020202020204" pitchFamily="34" charset="0"/>
              </a:rPr>
              <a:t>σαρκομεριδίου</a:t>
            </a:r>
            <a:r>
              <a:rPr lang="el-GR" altLang="el-GR" sz="1800" dirty="0">
                <a:latin typeface="Tahoma" panose="020B0604030504040204" pitchFamily="34" charset="0"/>
                <a:cs typeface="Arial" panose="020B0604020202020204" pitchFamily="34" charset="0"/>
              </a:rPr>
              <a:t>. Α: σε διαστολή, Β: σε μερική συστολή, Γ: σε πλήρη συστολή </a:t>
            </a:r>
          </a:p>
        </p:txBody>
      </p:sp>
      <p:pic>
        <p:nvPicPr>
          <p:cNvPr id="15363" name="Picture 3" descr="εικόνα 6_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2667" y="169333"/>
            <a:ext cx="7890933" cy="6139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03481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19288" y="0"/>
            <a:ext cx="8229600" cy="503238"/>
          </a:xfrm>
        </p:spPr>
        <p:txBody>
          <a:bodyPr>
            <a:normAutofit fontScale="90000"/>
          </a:bodyPr>
          <a:lstStyle/>
          <a:p>
            <a:pPr eaLnBrk="1" hangingPunct="1"/>
            <a:r>
              <a:rPr lang="el-GR" altLang="el-GR" sz="3200" u="sng"/>
              <a:t>Ανάπτυξη</a:t>
            </a:r>
            <a:endParaRPr lang="en-US" altLang="el-GR" sz="3200" u="sng"/>
          </a:p>
        </p:txBody>
      </p:sp>
      <p:sp>
        <p:nvSpPr>
          <p:cNvPr id="16387" name="Rectangle 3"/>
          <p:cNvSpPr>
            <a:spLocks noGrp="1" noChangeArrowheads="1"/>
          </p:cNvSpPr>
          <p:nvPr>
            <p:ph type="body" idx="1"/>
          </p:nvPr>
        </p:nvSpPr>
        <p:spPr>
          <a:xfrm>
            <a:off x="1032933" y="503238"/>
            <a:ext cx="10566399" cy="5949950"/>
          </a:xfrm>
        </p:spPr>
        <p:txBody>
          <a:bodyPr>
            <a:normAutofit lnSpcReduction="10000"/>
          </a:bodyPr>
          <a:lstStyle/>
          <a:p>
            <a:pPr algn="ctr" eaLnBrk="1" hangingPunct="1">
              <a:lnSpc>
                <a:spcPct val="80000"/>
              </a:lnSpc>
              <a:buFontTx/>
              <a:buNone/>
            </a:pPr>
            <a:r>
              <a:rPr lang="el-GR" altLang="el-GR" sz="2000" dirty="0"/>
              <a:t>Η ανάπτυξη του μυϊκού ιστού στηρίζεται</a:t>
            </a:r>
          </a:p>
          <a:p>
            <a:pPr eaLnBrk="1" hangingPunct="1">
              <a:lnSpc>
                <a:spcPct val="80000"/>
              </a:lnSpc>
              <a:buFontTx/>
              <a:buNone/>
            </a:pPr>
            <a:r>
              <a:rPr lang="en-GB" altLang="el-GR" sz="2000" dirty="0"/>
              <a:t> </a:t>
            </a:r>
            <a:r>
              <a:rPr lang="el-GR" altLang="el-GR" sz="2000" dirty="0"/>
              <a:t>1. στον πολλαπλασιασμό των </a:t>
            </a:r>
            <a:r>
              <a:rPr lang="el-GR" altLang="el-GR" sz="2000" dirty="0" err="1"/>
              <a:t>μυογόνων</a:t>
            </a:r>
            <a:r>
              <a:rPr lang="el-GR" altLang="el-GR" sz="2000" dirty="0"/>
              <a:t> κυττάρων</a:t>
            </a:r>
          </a:p>
          <a:p>
            <a:pPr eaLnBrk="1" hangingPunct="1">
              <a:lnSpc>
                <a:spcPct val="80000"/>
              </a:lnSpc>
              <a:buFontTx/>
              <a:buNone/>
            </a:pPr>
            <a:r>
              <a:rPr lang="en-GB" altLang="el-GR" sz="2000" dirty="0"/>
              <a:t> </a:t>
            </a:r>
            <a:r>
              <a:rPr lang="el-GR" altLang="el-GR" sz="2000" dirty="0"/>
              <a:t>2. στην εναπόθεση πρωτεΐνης</a:t>
            </a:r>
          </a:p>
          <a:p>
            <a:pPr eaLnBrk="1" hangingPunct="1">
              <a:lnSpc>
                <a:spcPct val="80000"/>
              </a:lnSpc>
              <a:buFontTx/>
              <a:buNone/>
            </a:pPr>
            <a:r>
              <a:rPr lang="en-GB" altLang="el-GR" sz="2000" dirty="0"/>
              <a:t>                                  </a:t>
            </a:r>
            <a:r>
              <a:rPr lang="el-GR" altLang="el-GR" sz="2000" dirty="0"/>
              <a:t>Ανάπτυξη μυϊκού ιστού</a:t>
            </a:r>
            <a:endParaRPr lang="en-GB" altLang="el-GR" sz="2000" dirty="0"/>
          </a:p>
          <a:p>
            <a:pPr eaLnBrk="1" hangingPunct="1">
              <a:lnSpc>
                <a:spcPct val="80000"/>
              </a:lnSpc>
              <a:buFontTx/>
              <a:buNone/>
            </a:pPr>
            <a:endParaRPr lang="el-GR" altLang="el-GR" sz="2000" dirty="0"/>
          </a:p>
          <a:p>
            <a:pPr eaLnBrk="1" hangingPunct="1">
              <a:lnSpc>
                <a:spcPct val="80000"/>
              </a:lnSpc>
              <a:buFontTx/>
              <a:buNone/>
            </a:pPr>
            <a:r>
              <a:rPr lang="en-GB" altLang="el-GR" sz="2000" dirty="0"/>
              <a:t>        </a:t>
            </a:r>
            <a:r>
              <a:rPr lang="el-GR" altLang="el-GR" sz="2000" dirty="0" smtClean="0"/>
              <a:t>                       Εναπόθεση </a:t>
            </a:r>
            <a:r>
              <a:rPr lang="el-GR" altLang="el-GR" sz="2000" dirty="0"/>
              <a:t>πρωτεΐνης          Πολλαπλασιασμός κυττάρων </a:t>
            </a:r>
            <a:endParaRPr lang="en-GB" altLang="el-GR" sz="2000" dirty="0"/>
          </a:p>
          <a:p>
            <a:pPr eaLnBrk="1" hangingPunct="1">
              <a:lnSpc>
                <a:spcPct val="80000"/>
              </a:lnSpc>
              <a:buFontTx/>
              <a:buNone/>
            </a:pPr>
            <a:r>
              <a:rPr lang="el-GR" altLang="el-GR" sz="2000" dirty="0"/>
              <a:t>       </a:t>
            </a:r>
          </a:p>
          <a:p>
            <a:pPr eaLnBrk="1" hangingPunct="1">
              <a:lnSpc>
                <a:spcPct val="80000"/>
              </a:lnSpc>
              <a:buFontTx/>
              <a:buNone/>
            </a:pPr>
            <a:r>
              <a:rPr lang="en-GB" altLang="el-GR" sz="2000" dirty="0"/>
              <a:t>   </a:t>
            </a:r>
            <a:r>
              <a:rPr lang="el-GR" altLang="el-GR" sz="2000" dirty="0" smtClean="0"/>
              <a:t>                      Σύνθεση          </a:t>
            </a:r>
            <a:r>
              <a:rPr lang="el-GR" altLang="el-GR" sz="2000" dirty="0"/>
              <a:t>Αποικοδόμηση </a:t>
            </a:r>
          </a:p>
          <a:p>
            <a:pPr eaLnBrk="1" hangingPunct="1">
              <a:lnSpc>
                <a:spcPct val="80000"/>
              </a:lnSpc>
              <a:buFontTx/>
              <a:buNone/>
            </a:pPr>
            <a:r>
              <a:rPr lang="el-GR" altLang="el-GR" sz="2000" dirty="0"/>
              <a:t>        </a:t>
            </a:r>
            <a:r>
              <a:rPr lang="en-GB" altLang="el-GR" sz="2000" dirty="0"/>
              <a:t>      </a:t>
            </a:r>
            <a:r>
              <a:rPr lang="el-GR" altLang="el-GR" sz="2000" dirty="0" smtClean="0"/>
              <a:t>        πρωτεΐνης</a:t>
            </a:r>
            <a:endParaRPr lang="el-GR" altLang="el-GR" sz="2000" dirty="0"/>
          </a:p>
          <a:p>
            <a:pPr eaLnBrk="1" hangingPunct="1">
              <a:lnSpc>
                <a:spcPct val="80000"/>
              </a:lnSpc>
              <a:buFontTx/>
              <a:buNone/>
            </a:pPr>
            <a:r>
              <a:rPr lang="el-GR" altLang="el-GR" sz="2000" dirty="0"/>
              <a:t>                                                </a:t>
            </a:r>
            <a:r>
              <a:rPr lang="en-GB" altLang="el-GR" sz="2000" dirty="0"/>
              <a:t>    </a:t>
            </a:r>
            <a:r>
              <a:rPr lang="el-GR" altLang="el-GR" sz="2000" dirty="0" smtClean="0"/>
              <a:t>                              </a:t>
            </a:r>
            <a:r>
              <a:rPr lang="en-GB" altLang="el-GR" sz="2000" dirty="0" smtClean="0"/>
              <a:t> </a:t>
            </a:r>
            <a:r>
              <a:rPr lang="el-GR" altLang="el-GR" sz="2000" dirty="0"/>
              <a:t>Εμβρυϊκή          </a:t>
            </a:r>
            <a:r>
              <a:rPr lang="el-GR" altLang="el-GR" sz="2000" i="1" dirty="0"/>
              <a:t>(Μεταγεννητική)</a:t>
            </a:r>
            <a:r>
              <a:rPr lang="el-GR" altLang="el-GR" sz="2000" dirty="0"/>
              <a:t>    </a:t>
            </a:r>
          </a:p>
          <a:p>
            <a:pPr eaLnBrk="1" hangingPunct="1">
              <a:lnSpc>
                <a:spcPct val="80000"/>
              </a:lnSpc>
              <a:buFontTx/>
              <a:buNone/>
            </a:pPr>
            <a:r>
              <a:rPr lang="el-GR" altLang="el-GR" sz="2000" dirty="0"/>
              <a:t>                                                               </a:t>
            </a:r>
            <a:r>
              <a:rPr lang="en-GB" altLang="el-GR" sz="2000" dirty="0"/>
              <a:t>    </a:t>
            </a:r>
            <a:r>
              <a:rPr lang="el-GR" altLang="el-GR" sz="2000" dirty="0" smtClean="0"/>
              <a:t>                Περίοδο</a:t>
            </a:r>
            <a:endParaRPr lang="el-GR" altLang="el-GR" sz="2000" dirty="0"/>
          </a:p>
          <a:p>
            <a:pPr eaLnBrk="1" hangingPunct="1">
              <a:lnSpc>
                <a:spcPct val="80000"/>
              </a:lnSpc>
              <a:buFontTx/>
              <a:buNone/>
            </a:pPr>
            <a:endParaRPr lang="en-GB" altLang="el-GR" sz="2000" dirty="0"/>
          </a:p>
          <a:p>
            <a:pPr eaLnBrk="1" hangingPunct="1">
              <a:lnSpc>
                <a:spcPct val="80000"/>
              </a:lnSpc>
              <a:buFontTx/>
              <a:buNone/>
            </a:pPr>
            <a:endParaRPr lang="en-GB" altLang="el-GR" sz="2000" dirty="0"/>
          </a:p>
          <a:p>
            <a:pPr eaLnBrk="1" hangingPunct="1">
              <a:lnSpc>
                <a:spcPct val="80000"/>
              </a:lnSpc>
              <a:buFontTx/>
              <a:buNone/>
            </a:pPr>
            <a:r>
              <a:rPr lang="el-GR" altLang="el-GR" sz="2400" dirty="0"/>
              <a:t>Η ποσότητα </a:t>
            </a:r>
            <a:r>
              <a:rPr lang="en-US" altLang="el-GR" sz="2400" dirty="0"/>
              <a:t>DNA</a:t>
            </a:r>
            <a:r>
              <a:rPr lang="el-GR" altLang="el-GR" sz="2400" dirty="0"/>
              <a:t> (κριτήριο πολλαπλασιασμού των κυττάρων) αυξάνεται κατά τη μεταγεννητική περίοδο </a:t>
            </a:r>
            <a:r>
              <a:rPr lang="el-GR" altLang="el-GR" sz="2400" dirty="0">
                <a:sym typeface="Symbol" panose="05050102010706020507" pitchFamily="18" charset="2"/>
              </a:rPr>
              <a:t></a:t>
            </a:r>
            <a:r>
              <a:rPr lang="el-GR" altLang="el-GR" sz="2400" dirty="0"/>
              <a:t> ανάπτυξη μυός.</a:t>
            </a:r>
            <a:endParaRPr lang="en-GB" altLang="el-GR" sz="2400" dirty="0"/>
          </a:p>
          <a:p>
            <a:pPr eaLnBrk="1" hangingPunct="1">
              <a:lnSpc>
                <a:spcPct val="80000"/>
              </a:lnSpc>
              <a:buFontTx/>
              <a:buNone/>
            </a:pPr>
            <a:r>
              <a:rPr lang="el-GR" altLang="el-GR" sz="2400" dirty="0"/>
              <a:t>Η μεταγεννητική ανάπτυξη οφείλεται σε υπερτροφία των ήδη υπαρχουσών μυϊκών ινών κατά τη γέννηση</a:t>
            </a:r>
            <a:r>
              <a:rPr lang="el-GR" altLang="el-GR" sz="2000" dirty="0"/>
              <a:t>.</a:t>
            </a:r>
            <a:endParaRPr lang="en-US" altLang="el-GR" sz="2000" dirty="0"/>
          </a:p>
        </p:txBody>
      </p:sp>
      <p:sp>
        <p:nvSpPr>
          <p:cNvPr id="16388" name="Line 4"/>
          <p:cNvSpPr>
            <a:spLocks noChangeShapeType="1"/>
          </p:cNvSpPr>
          <p:nvPr/>
        </p:nvSpPr>
        <p:spPr bwMode="auto">
          <a:xfrm flipH="1">
            <a:off x="4367213" y="1989138"/>
            <a:ext cx="12239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6389" name="Line 5"/>
          <p:cNvSpPr>
            <a:spLocks noChangeShapeType="1"/>
          </p:cNvSpPr>
          <p:nvPr/>
        </p:nvSpPr>
        <p:spPr bwMode="auto">
          <a:xfrm>
            <a:off x="6024563" y="1989138"/>
            <a:ext cx="12239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6390" name="Line 6"/>
          <p:cNvSpPr>
            <a:spLocks noChangeShapeType="1"/>
          </p:cNvSpPr>
          <p:nvPr/>
        </p:nvSpPr>
        <p:spPr bwMode="auto">
          <a:xfrm flipH="1">
            <a:off x="3071813" y="2492376"/>
            <a:ext cx="576262"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6391" name="Line 8"/>
          <p:cNvSpPr>
            <a:spLocks noChangeShapeType="1"/>
          </p:cNvSpPr>
          <p:nvPr/>
        </p:nvSpPr>
        <p:spPr bwMode="auto">
          <a:xfrm flipH="1">
            <a:off x="6527801" y="2565401"/>
            <a:ext cx="720725"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6392" name="Line 9"/>
          <p:cNvSpPr>
            <a:spLocks noChangeShapeType="1"/>
          </p:cNvSpPr>
          <p:nvPr/>
        </p:nvSpPr>
        <p:spPr bwMode="auto">
          <a:xfrm>
            <a:off x="7751764" y="2636838"/>
            <a:ext cx="504825"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6393" name="Line 11"/>
          <p:cNvSpPr>
            <a:spLocks noChangeShapeType="1"/>
          </p:cNvSpPr>
          <p:nvPr/>
        </p:nvSpPr>
        <p:spPr bwMode="auto">
          <a:xfrm>
            <a:off x="4079875" y="2492376"/>
            <a:ext cx="50323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xmlns="" val="13313309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Graphic1-μυε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3751" y="115889"/>
            <a:ext cx="5618163" cy="662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435" name="Text Box 3"/>
          <p:cNvSpPr txBox="1">
            <a:spLocks noChangeArrowheads="1"/>
          </p:cNvSpPr>
          <p:nvPr/>
        </p:nvSpPr>
        <p:spPr bwMode="auto">
          <a:xfrm>
            <a:off x="7751764" y="596901"/>
            <a:ext cx="2771775" cy="618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2400">
                <a:latin typeface="Tahoma" panose="020B0604030504040204" pitchFamily="34" charset="0"/>
                <a:cs typeface="Arial" panose="020B0604020202020204" pitchFamily="34" charset="0"/>
              </a:rPr>
              <a:t>E</a:t>
            </a:r>
            <a:r>
              <a:rPr lang="el-GR" altLang="el-GR" sz="2400">
                <a:latin typeface="Tahoma" panose="020B0604030504040204" pitchFamily="34" charset="0"/>
                <a:cs typeface="Arial" panose="020B0604020202020204" pitchFamily="34" charset="0"/>
              </a:rPr>
              <a:t>ξέλιξη του βάρους, του μεγέθους της μυϊκής ίνας και του αριθμού των μυϊκών ινών του Μ. </a:t>
            </a:r>
            <a:r>
              <a:rPr lang="en-US" altLang="el-GR" sz="2400">
                <a:latin typeface="Tahoma" panose="020B0604030504040204" pitchFamily="34" charset="0"/>
                <a:cs typeface="Arial" panose="020B0604020202020204" pitchFamily="34" charset="0"/>
              </a:rPr>
              <a:t>Semitendinosus </a:t>
            </a:r>
            <a:r>
              <a:rPr lang="el-GR" altLang="el-GR" sz="2400">
                <a:latin typeface="Tahoma" panose="020B0604030504040204" pitchFamily="34" charset="0"/>
                <a:cs typeface="Arial" panose="020B0604020202020204" pitchFamily="34" charset="0"/>
              </a:rPr>
              <a:t>στην αγελάδα κατά τη διάρκεια της ανάπτυξης. </a:t>
            </a:r>
            <a:endParaRPr lang="en-US" altLang="el-GR" sz="2400">
              <a:latin typeface="Tahoma" panose="020B0604030504040204" pitchFamily="34" charset="0"/>
              <a:cs typeface="Arial" panose="020B0604020202020204" pitchFamily="34" charset="0"/>
            </a:endParaRPr>
          </a:p>
          <a:p>
            <a:pPr eaLnBrk="1" hangingPunct="1">
              <a:spcBef>
                <a:spcPct val="50000"/>
              </a:spcBef>
              <a:buFontTx/>
              <a:buNone/>
            </a:pPr>
            <a:r>
              <a:rPr lang="el-GR" altLang="el-GR" sz="2400">
                <a:latin typeface="Tahoma" panose="020B0604030504040204" pitchFamily="34" charset="0"/>
                <a:cs typeface="Arial" panose="020B0604020202020204" pitchFamily="34" charset="0"/>
              </a:rPr>
              <a:t>Μέσοι όροι ελαχίστων τετραγώνων από τέσσερις διαφορετικές φυλές </a:t>
            </a:r>
          </a:p>
        </p:txBody>
      </p:sp>
    </p:spTree>
    <p:extLst>
      <p:ext uri="{BB962C8B-B14F-4D97-AF65-F5344CB8AC3E}">
        <p14:creationId xmlns:p14="http://schemas.microsoft.com/office/powerpoint/2010/main" xmlns="" val="42622560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1981200" y="476250"/>
            <a:ext cx="8229600" cy="6121400"/>
          </a:xfrm>
        </p:spPr>
        <p:txBody>
          <a:bodyPr/>
          <a:lstStyle/>
          <a:p>
            <a:pPr algn="ctr" eaLnBrk="1" hangingPunct="1">
              <a:lnSpc>
                <a:spcPct val="80000"/>
              </a:lnSpc>
              <a:buFontTx/>
              <a:buNone/>
            </a:pPr>
            <a:r>
              <a:rPr lang="el-GR" altLang="el-GR" sz="2400"/>
              <a:t>Επίδραση στην εναπόθεση πρωτεΐνης ασκεί το ενδοκρινικό σύστημα </a:t>
            </a:r>
            <a:endParaRPr lang="en-GB" altLang="el-GR" sz="2400"/>
          </a:p>
          <a:p>
            <a:pPr eaLnBrk="1" hangingPunct="1">
              <a:lnSpc>
                <a:spcPct val="80000"/>
              </a:lnSpc>
            </a:pPr>
            <a:endParaRPr lang="el-GR" altLang="el-GR" sz="2400" u="sng"/>
          </a:p>
          <a:p>
            <a:pPr eaLnBrk="1" hangingPunct="1">
              <a:lnSpc>
                <a:spcPct val="80000"/>
              </a:lnSpc>
              <a:buFontTx/>
              <a:buNone/>
            </a:pPr>
            <a:r>
              <a:rPr lang="en-GB" altLang="el-GR" sz="2000" u="sng"/>
              <a:t>        </a:t>
            </a:r>
            <a:r>
              <a:rPr lang="el-GR" altLang="el-GR" sz="2000" u="sng"/>
              <a:t>Ορμόνη         </a:t>
            </a:r>
            <a:r>
              <a:rPr lang="en-GB" altLang="el-GR" sz="2000" u="sng"/>
              <a:t>      </a:t>
            </a:r>
            <a:r>
              <a:rPr lang="el-GR" altLang="el-GR" sz="2000" u="sng"/>
              <a:t>Σύνθεση         Αποικοδόμηση       Δράση</a:t>
            </a:r>
            <a:endParaRPr lang="el-GR" altLang="el-GR" sz="2000"/>
          </a:p>
          <a:p>
            <a:pPr eaLnBrk="1" hangingPunct="1">
              <a:lnSpc>
                <a:spcPct val="80000"/>
              </a:lnSpc>
              <a:buFontTx/>
              <a:buNone/>
            </a:pPr>
            <a:r>
              <a:rPr lang="en-GB" altLang="el-GR" sz="2000">
                <a:latin typeface="Univers Condensed" pitchFamily="34" charset="0"/>
              </a:rPr>
              <a:t>    ● </a:t>
            </a:r>
            <a:r>
              <a:rPr lang="el-GR" altLang="el-GR" sz="2000"/>
              <a:t>Ινσουλίνη                  </a:t>
            </a:r>
            <a:r>
              <a:rPr lang="en-GB" altLang="el-GR" sz="2000"/>
              <a:t> </a:t>
            </a:r>
            <a:r>
              <a:rPr lang="el-GR" altLang="el-GR" sz="2000"/>
              <a:t> ↑                         ↓                αναβολική</a:t>
            </a:r>
          </a:p>
          <a:p>
            <a:pPr eaLnBrk="1" hangingPunct="1">
              <a:lnSpc>
                <a:spcPct val="80000"/>
              </a:lnSpc>
              <a:buFontTx/>
              <a:buNone/>
            </a:pPr>
            <a:r>
              <a:rPr lang="en-GB" altLang="el-GR" sz="2000"/>
              <a:t>    </a:t>
            </a:r>
            <a:r>
              <a:rPr lang="en-GB" altLang="el-GR" sz="2000">
                <a:latin typeface="Univers Condensed" pitchFamily="34" charset="0"/>
              </a:rPr>
              <a:t>● </a:t>
            </a:r>
            <a:r>
              <a:rPr lang="el-GR" altLang="el-GR" sz="2000"/>
              <a:t>Αυξ. Ορμόνη             </a:t>
            </a:r>
            <a:r>
              <a:rPr lang="en-GB" altLang="el-GR" sz="2000"/>
              <a:t>  </a:t>
            </a:r>
            <a:r>
              <a:rPr lang="el-GR" altLang="el-GR" sz="2000"/>
              <a:t>↑                        </a:t>
            </a:r>
            <a:r>
              <a:rPr lang="en-US" altLang="el-GR" sz="2000"/>
              <a:t> </a:t>
            </a:r>
            <a:r>
              <a:rPr lang="el-GR" altLang="el-GR" sz="2000"/>
              <a:t>_               αναβολική</a:t>
            </a:r>
          </a:p>
          <a:p>
            <a:pPr eaLnBrk="1" hangingPunct="1">
              <a:lnSpc>
                <a:spcPct val="80000"/>
              </a:lnSpc>
              <a:buFontTx/>
              <a:buNone/>
            </a:pPr>
            <a:r>
              <a:rPr lang="en-GB" altLang="el-GR" sz="2000">
                <a:latin typeface="Univers Condensed" pitchFamily="34" charset="0"/>
              </a:rPr>
              <a:t>    ●</a:t>
            </a:r>
            <a:r>
              <a:rPr lang="en-GB" altLang="el-GR" sz="2000"/>
              <a:t>     T</a:t>
            </a:r>
            <a:r>
              <a:rPr lang="en-GB" altLang="el-GR" sz="2000" baseline="-25000"/>
              <a:t>3</a:t>
            </a:r>
            <a:r>
              <a:rPr lang="en-GB" altLang="el-GR" sz="2000"/>
              <a:t> </a:t>
            </a:r>
            <a:endParaRPr lang="el-GR" altLang="el-GR" sz="2000"/>
          </a:p>
          <a:p>
            <a:pPr eaLnBrk="1" hangingPunct="1">
              <a:lnSpc>
                <a:spcPct val="80000"/>
              </a:lnSpc>
              <a:buFontTx/>
              <a:buNone/>
            </a:pPr>
            <a:r>
              <a:rPr lang="en-GB" altLang="el-GR" sz="2000"/>
              <a:t>   </a:t>
            </a:r>
            <a:r>
              <a:rPr lang="el-GR" altLang="el-GR" sz="2000"/>
              <a:t>Φυσιολ. στάθμη      </a:t>
            </a:r>
            <a:r>
              <a:rPr lang="en-GB" altLang="el-GR" sz="2000"/>
              <a:t>        </a:t>
            </a:r>
            <a:r>
              <a:rPr lang="el-GR" altLang="el-GR" sz="2000"/>
              <a:t>↑                         ↓                αναβολική               </a:t>
            </a:r>
          </a:p>
          <a:p>
            <a:pPr eaLnBrk="1" hangingPunct="1">
              <a:lnSpc>
                <a:spcPct val="80000"/>
              </a:lnSpc>
              <a:buFontTx/>
              <a:buNone/>
            </a:pPr>
            <a:r>
              <a:rPr lang="en-GB" altLang="el-GR" sz="2000"/>
              <a:t>   </a:t>
            </a:r>
            <a:r>
              <a:rPr lang="el-GR" altLang="el-GR" sz="2000"/>
              <a:t>Υψηλή στάθμη        </a:t>
            </a:r>
            <a:r>
              <a:rPr lang="en-GB" altLang="el-GR" sz="2000"/>
              <a:t>        </a:t>
            </a:r>
            <a:r>
              <a:rPr lang="el-GR" altLang="el-GR" sz="2000"/>
              <a:t>↑                        ↑↑               καταβολική</a:t>
            </a:r>
          </a:p>
          <a:p>
            <a:pPr eaLnBrk="1" hangingPunct="1">
              <a:lnSpc>
                <a:spcPct val="80000"/>
              </a:lnSpc>
              <a:buFontTx/>
              <a:buNone/>
            </a:pPr>
            <a:r>
              <a:rPr lang="en-GB" altLang="el-GR" sz="2000"/>
              <a:t>  </a:t>
            </a:r>
            <a:r>
              <a:rPr lang="en-US" altLang="el-GR" sz="2000">
                <a:cs typeface="Arial" panose="020B0604020202020204" pitchFamily="34" charset="0"/>
              </a:rPr>
              <a:t>  </a:t>
            </a:r>
            <a:r>
              <a:rPr lang="en-US" altLang="el-GR" sz="2000">
                <a:latin typeface="Univers Condensed" pitchFamily="34" charset="0"/>
                <a:cs typeface="Arial" panose="020B0604020202020204" pitchFamily="34" charset="0"/>
              </a:rPr>
              <a:t>● </a:t>
            </a:r>
            <a:r>
              <a:rPr lang="el-GR" altLang="el-GR" sz="2000"/>
              <a:t>Κορτικοστεροειδή     </a:t>
            </a:r>
            <a:r>
              <a:rPr lang="en-GB" altLang="el-GR" sz="2000"/>
              <a:t>  </a:t>
            </a:r>
            <a:r>
              <a:rPr lang="el-GR" altLang="el-GR" sz="2000"/>
              <a:t>↓                        </a:t>
            </a:r>
            <a:r>
              <a:rPr lang="en-US" altLang="el-GR" sz="2000"/>
              <a:t> </a:t>
            </a:r>
            <a:r>
              <a:rPr lang="el-GR" altLang="el-GR" sz="2000"/>
              <a:t>↑                καταβολική</a:t>
            </a:r>
            <a:endParaRPr lang="en-GB" altLang="el-GR" sz="2000"/>
          </a:p>
          <a:p>
            <a:pPr eaLnBrk="1" hangingPunct="1">
              <a:lnSpc>
                <a:spcPct val="80000"/>
              </a:lnSpc>
            </a:pPr>
            <a:endParaRPr lang="el-GR" altLang="el-GR" sz="2000"/>
          </a:p>
          <a:p>
            <a:pPr eaLnBrk="1" hangingPunct="1">
              <a:lnSpc>
                <a:spcPct val="80000"/>
              </a:lnSpc>
              <a:buFontTx/>
              <a:buNone/>
            </a:pPr>
            <a:r>
              <a:rPr lang="el-GR" altLang="el-GR" sz="2400"/>
              <a:t>    Η αναβολική δράση των ανδρογόνων στους σκελετικούς μύς οφείλεται στην κατάληψη των εξειδικευμένων υποδοχέων των κορτικοστεροειδών από τα ανδρογόνα, με αποτέλεσμα να παρεμποδίζονται τα κορτικοστεροειδή να ασκήσουν την καταβολική τους δράση.</a:t>
            </a:r>
            <a:endParaRPr lang="en-US" altLang="el-GR" sz="2400"/>
          </a:p>
        </p:txBody>
      </p:sp>
    </p:spTree>
    <p:extLst>
      <p:ext uri="{BB962C8B-B14F-4D97-AF65-F5344CB8AC3E}">
        <p14:creationId xmlns:p14="http://schemas.microsoft.com/office/powerpoint/2010/main" xmlns="" val="42214325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981200" y="274638"/>
            <a:ext cx="8229600" cy="850900"/>
          </a:xfrm>
        </p:spPr>
        <p:txBody>
          <a:bodyPr/>
          <a:lstStyle/>
          <a:p>
            <a:pPr eaLnBrk="1" hangingPunct="1"/>
            <a:r>
              <a:rPr lang="el-GR" altLang="el-GR" smtClean="0"/>
              <a:t>Τρόποι δράσης ορμονών</a:t>
            </a:r>
          </a:p>
        </p:txBody>
      </p:sp>
      <p:graphicFrame>
        <p:nvGraphicFramePr>
          <p:cNvPr id="20483" name="Object 3"/>
          <p:cNvGraphicFramePr>
            <a:graphicFrameLocks noGrp="1" noChangeAspect="1"/>
          </p:cNvGraphicFramePr>
          <p:nvPr>
            <p:ph idx="1"/>
          </p:nvPr>
        </p:nvGraphicFramePr>
        <p:xfrm>
          <a:off x="3359150" y="1125538"/>
          <a:ext cx="5257800" cy="5543550"/>
        </p:xfrm>
        <a:graphic>
          <a:graphicData uri="http://schemas.openxmlformats.org/presentationml/2006/ole">
            <p:oleObj spid="_x0000_s2052" name="Photo Editor Photo" r:id="rId3" imgW="3688400" imgH="4503810" progId="">
              <p:embed/>
            </p:oleObj>
          </a:graphicData>
        </a:graphic>
      </p:graphicFrame>
    </p:spTree>
    <p:extLst>
      <p:ext uri="{BB962C8B-B14F-4D97-AF65-F5344CB8AC3E}">
        <p14:creationId xmlns:p14="http://schemas.microsoft.com/office/powerpoint/2010/main" xmlns="" val="1536950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8213" y="333375"/>
            <a:ext cx="7772400" cy="863600"/>
          </a:xfrm>
        </p:spPr>
        <p:txBody>
          <a:bodyPr>
            <a:normAutofit fontScale="90000"/>
          </a:bodyPr>
          <a:lstStyle/>
          <a:p>
            <a:pPr eaLnBrk="1" hangingPunct="1"/>
            <a:r>
              <a:rPr lang="el-GR" altLang="el-GR" b="1" smtClean="0"/>
              <a:t>Ζωοτεχνία</a:t>
            </a:r>
            <a:endParaRPr lang="en-US" altLang="el-GR" b="1" smtClean="0"/>
          </a:p>
        </p:txBody>
      </p:sp>
      <p:sp>
        <p:nvSpPr>
          <p:cNvPr id="2051" name="Rectangle 3"/>
          <p:cNvSpPr>
            <a:spLocks noGrp="1" noChangeArrowheads="1"/>
          </p:cNvSpPr>
          <p:nvPr>
            <p:ph type="subTitle" idx="1"/>
          </p:nvPr>
        </p:nvSpPr>
        <p:spPr>
          <a:xfrm>
            <a:off x="965200" y="1412875"/>
            <a:ext cx="9990667" cy="4895850"/>
          </a:xfrm>
        </p:spPr>
        <p:txBody>
          <a:bodyPr>
            <a:noAutofit/>
          </a:bodyPr>
          <a:lstStyle/>
          <a:p>
            <a:pPr eaLnBrk="1" hangingPunct="1">
              <a:lnSpc>
                <a:spcPct val="90000"/>
              </a:lnSpc>
            </a:pPr>
            <a:r>
              <a:rPr lang="el-GR" altLang="el-GR" sz="3600" dirty="0" smtClean="0"/>
              <a:t>Η βιολογική επιστήμη η οποία εξετάζει τις αναγκαίες προϋποθέσεις για την πλέον αποτελεσματική παραγωγή ζωικών προϊόντων.</a:t>
            </a:r>
            <a:endParaRPr lang="en-GB" altLang="el-GR" sz="3600" dirty="0" smtClean="0"/>
          </a:p>
          <a:p>
            <a:pPr eaLnBrk="1" hangingPunct="1">
              <a:lnSpc>
                <a:spcPct val="90000"/>
              </a:lnSpc>
            </a:pPr>
            <a:r>
              <a:rPr lang="el-GR" altLang="el-GR" sz="3600" dirty="0" smtClean="0"/>
              <a:t>Η ζωική παραγωγή είναι συνάρτηση του γενετικού δυναμικού του ζωικού υλικού που χρησιμοποιείται και του συνόλου των παραγόντων που συνιστούν το περιβάλλον, στο οποίο πραγματοποιείται η παραγωγή. </a:t>
            </a:r>
            <a:endParaRPr lang="en-US" altLang="el-GR" sz="3600" dirty="0" smtClean="0"/>
          </a:p>
        </p:txBody>
      </p:sp>
    </p:spTree>
    <p:extLst>
      <p:ext uri="{BB962C8B-B14F-4D97-AF65-F5344CB8AC3E}">
        <p14:creationId xmlns:p14="http://schemas.microsoft.com/office/powerpoint/2010/main" xmlns="" val="10192951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idx="4294967295"/>
          </p:nvPr>
        </p:nvSpPr>
        <p:spPr>
          <a:xfrm>
            <a:off x="1992313" y="188914"/>
            <a:ext cx="8075612" cy="922337"/>
          </a:xfrm>
        </p:spPr>
        <p:txBody>
          <a:bodyPr>
            <a:normAutofit fontScale="90000"/>
          </a:bodyPr>
          <a:lstStyle/>
          <a:p>
            <a:pPr eaLnBrk="1" hangingPunct="1"/>
            <a:r>
              <a:rPr lang="el-GR" altLang="el-GR" sz="4000"/>
              <a:t>Βοοειδή </a:t>
            </a:r>
            <a:r>
              <a:rPr lang="en-US" altLang="el-GR" sz="4000"/>
              <a:t/>
            </a:r>
            <a:br>
              <a:rPr lang="en-US" altLang="el-GR" sz="4000"/>
            </a:br>
            <a:r>
              <a:rPr lang="el-GR" altLang="el-GR" sz="4000"/>
              <a:t>1. Διάπλαση </a:t>
            </a:r>
            <a:r>
              <a:rPr lang="en-US" altLang="el-GR" sz="4000"/>
              <a:t>(S</a:t>
            </a:r>
            <a:r>
              <a:rPr lang="el-GR" altLang="el-GR" sz="4000"/>
              <a:t>,Ε</a:t>
            </a:r>
            <a:r>
              <a:rPr lang="en-US" altLang="el-GR" sz="4000"/>
              <a:t>)</a:t>
            </a:r>
            <a:endParaRPr lang="el-GR" altLang="el-GR" sz="4000"/>
          </a:p>
        </p:txBody>
      </p:sp>
      <p:sp>
        <p:nvSpPr>
          <p:cNvPr id="21507" name="2 - Θέση περιεχομένου"/>
          <p:cNvSpPr>
            <a:spLocks noGrp="1"/>
          </p:cNvSpPr>
          <p:nvPr>
            <p:ph sz="half" idx="4294967295"/>
          </p:nvPr>
        </p:nvSpPr>
        <p:spPr>
          <a:xfrm>
            <a:off x="1992313" y="1268413"/>
            <a:ext cx="5472112" cy="2114550"/>
          </a:xfrm>
        </p:spPr>
        <p:txBody>
          <a:bodyPr/>
          <a:lstStyle/>
          <a:p>
            <a:pPr eaLnBrk="1" hangingPunct="1"/>
            <a:r>
              <a:rPr lang="el-GR" altLang="el-GR"/>
              <a:t>Κατηγορία </a:t>
            </a:r>
            <a:r>
              <a:rPr lang="en-US" altLang="el-GR"/>
              <a:t>S. </a:t>
            </a:r>
            <a:r>
              <a:rPr lang="el-GR" altLang="el-GR"/>
              <a:t>Δεν απαντάται στην Ελλάδα και αφορά ζώα που εμφανίζουν διπλογλουτισμό π.χ. Μπλε Βελγίου </a:t>
            </a:r>
            <a:r>
              <a:rPr lang="en-US" altLang="el-GR"/>
              <a:t>(Belgian blue)</a:t>
            </a:r>
            <a:r>
              <a:rPr lang="el-GR" altLang="el-GR"/>
              <a:t>. </a:t>
            </a:r>
          </a:p>
        </p:txBody>
      </p:sp>
      <p:sp>
        <p:nvSpPr>
          <p:cNvPr id="21508"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21509"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21510"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pic>
        <p:nvPicPr>
          <p:cNvPr id="21511" name="Picture 2" descr="G:\ΓΠΑ_Εργαστήρια_Μεταπτυχιακό\carcass grading\double muscle belgian blue rea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96189" y="1714501"/>
            <a:ext cx="2568575"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3" descr="G:\ΓΠΑ_Εργαστήρια_Μεταπτυχιακό\carcass grading\double muscle belgian blu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11450" y="3573463"/>
            <a:ext cx="4300538" cy="288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58400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71688" y="306388"/>
            <a:ext cx="7931150" cy="647700"/>
          </a:xfrm>
        </p:spPr>
        <p:txBody>
          <a:bodyPr/>
          <a:lstStyle/>
          <a:p>
            <a:pPr eaLnBrk="1" hangingPunct="1"/>
            <a:r>
              <a:rPr lang="el-GR" altLang="el-GR" sz="3600" b="1" i="1"/>
              <a:t>Λιπώδης ιστός</a:t>
            </a:r>
            <a:endParaRPr lang="en-US" altLang="el-GR" sz="3600" b="1" i="1"/>
          </a:p>
        </p:txBody>
      </p:sp>
      <p:sp>
        <p:nvSpPr>
          <p:cNvPr id="23555" name="Rectangle 3"/>
          <p:cNvSpPr>
            <a:spLocks noGrp="1" noChangeArrowheads="1"/>
          </p:cNvSpPr>
          <p:nvPr>
            <p:ph type="body" idx="1"/>
          </p:nvPr>
        </p:nvSpPr>
        <p:spPr>
          <a:xfrm>
            <a:off x="1919288" y="1052514"/>
            <a:ext cx="8229600" cy="5400675"/>
          </a:xfrm>
        </p:spPr>
        <p:txBody>
          <a:bodyPr/>
          <a:lstStyle/>
          <a:p>
            <a:pPr eaLnBrk="1" hangingPunct="1"/>
            <a:endParaRPr lang="el-GR" altLang="el-GR"/>
          </a:p>
          <a:p>
            <a:pPr eaLnBrk="1" hangingPunct="1"/>
            <a:r>
              <a:rPr lang="el-GR" altLang="el-GR"/>
              <a:t>Λειτουργική μονάδα  → </a:t>
            </a:r>
            <a:r>
              <a:rPr lang="el-GR" altLang="el-GR" u="sng"/>
              <a:t>το λιποκύτταρο</a:t>
            </a:r>
            <a:r>
              <a:rPr lang="el-GR" altLang="el-GR"/>
              <a:t> </a:t>
            </a:r>
          </a:p>
          <a:p>
            <a:pPr eaLnBrk="1" hangingPunct="1"/>
            <a:r>
              <a:rPr lang="el-GR" altLang="el-GR"/>
              <a:t>Σχήμα: σφαιρικό  </a:t>
            </a:r>
          </a:p>
          <a:p>
            <a:pPr eaLnBrk="1" hangingPunct="1"/>
            <a:r>
              <a:rPr lang="el-GR" altLang="el-GR"/>
              <a:t>Περιεχόμενο</a:t>
            </a:r>
            <a:r>
              <a:rPr lang="en-US" altLang="el-GR"/>
              <a:t>:</a:t>
            </a:r>
            <a:r>
              <a:rPr lang="el-GR" altLang="el-GR"/>
              <a:t> τριγλυκερίδια</a:t>
            </a:r>
            <a:endParaRPr lang="en-US" altLang="el-GR"/>
          </a:p>
          <a:p>
            <a:pPr eaLnBrk="1" hangingPunct="1">
              <a:buFontTx/>
              <a:buNone/>
            </a:pPr>
            <a:r>
              <a:rPr lang="en-GB" altLang="el-GR"/>
              <a:t>   </a:t>
            </a:r>
            <a:r>
              <a:rPr lang="el-GR" altLang="el-GR"/>
              <a:t>Μέγεθος</a:t>
            </a:r>
            <a:r>
              <a:rPr lang="en-US" altLang="el-GR"/>
              <a:t>:</a:t>
            </a:r>
            <a:r>
              <a:rPr lang="en-GB" altLang="el-GR"/>
              <a:t> </a:t>
            </a:r>
            <a:r>
              <a:rPr lang="el-GR" altLang="el-GR"/>
              <a:t>διάμετρος 50 – 120 μ </a:t>
            </a:r>
          </a:p>
          <a:p>
            <a:pPr eaLnBrk="1" hangingPunct="1"/>
            <a:r>
              <a:rPr lang="el-GR" altLang="el-GR"/>
              <a:t>Ανάπτυξη του λιπώδους ιστού οφείλεται σε υπερτροφία, σε υπερπλασία ή και στα δύο.       </a:t>
            </a:r>
          </a:p>
          <a:p>
            <a:pPr eaLnBrk="1" hangingPunct="1"/>
            <a:r>
              <a:rPr lang="el-GR" altLang="el-GR"/>
              <a:t>Ο αριθμός των λιποκυττάρων, μετά από κάποια ηλικία δεν αυξάνει πλέον. Όμως, παρατηρείται αύξηση της ποσότητας του λίπους, η οποία οφείλεται στην </a:t>
            </a:r>
            <a:r>
              <a:rPr lang="el-GR" altLang="el-GR" i="1"/>
              <a:t>υπερτροφία</a:t>
            </a:r>
            <a:r>
              <a:rPr lang="el-GR" altLang="el-GR"/>
              <a:t> των λιποκυττάρων.</a:t>
            </a:r>
            <a:endParaRPr lang="en-US" altLang="el-GR"/>
          </a:p>
        </p:txBody>
      </p:sp>
    </p:spTree>
    <p:extLst>
      <p:ext uri="{BB962C8B-B14F-4D97-AF65-F5344CB8AC3E}">
        <p14:creationId xmlns:p14="http://schemas.microsoft.com/office/powerpoint/2010/main" xmlns="" val="4414032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ial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9651" y="620713"/>
            <a:ext cx="7561263" cy="5040312"/>
          </a:xfrm>
          <a:prstGeom prst="rect">
            <a:avLst/>
          </a:prstGeom>
          <a:solidFill>
            <a:schemeClr val="bg1"/>
          </a:solidFill>
          <a:ln w="9525">
            <a:solidFill>
              <a:schemeClr val="bg1"/>
            </a:solidFill>
            <a:miter lim="800000"/>
            <a:headEnd/>
            <a:tailEnd/>
          </a:ln>
        </p:spPr>
      </p:pic>
      <p:sp>
        <p:nvSpPr>
          <p:cNvPr id="24579" name="Text Box 3"/>
          <p:cNvSpPr txBox="1">
            <a:spLocks noChangeArrowheads="1"/>
          </p:cNvSpPr>
          <p:nvPr/>
        </p:nvSpPr>
        <p:spPr bwMode="auto">
          <a:xfrm>
            <a:off x="3648075" y="5734050"/>
            <a:ext cx="48958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Λιποκυτταρογένεση </a:t>
            </a:r>
          </a:p>
        </p:txBody>
      </p:sp>
    </p:spTree>
    <p:extLst>
      <p:ext uri="{BB962C8B-B14F-4D97-AF65-F5344CB8AC3E}">
        <p14:creationId xmlns:p14="http://schemas.microsoft.com/office/powerpoint/2010/main" xmlns="" val="22889956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title"/>
          </p:nvPr>
        </p:nvSpPr>
        <p:spPr/>
        <p:txBody>
          <a:bodyPr/>
          <a:lstStyle/>
          <a:p>
            <a:pPr eaLnBrk="1" hangingPunct="1"/>
            <a:r>
              <a:rPr lang="el-GR" altLang="el-GR" smtClean="0"/>
              <a:t>Λιποκύτταρα</a:t>
            </a:r>
          </a:p>
        </p:txBody>
      </p:sp>
      <p:pic>
        <p:nvPicPr>
          <p:cNvPr id="25603" name="Picture 4" descr="ANd9GcQ_iUdWrWYJ9e0I2EMpZBXwp21Mc30JQmNZTVBNOZv1LnR84hhM"/>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2566989" y="1484314"/>
            <a:ext cx="2611437" cy="21605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5604" name="Picture 7" descr="ANd9GcSSbfmz8vUAne-npxAAGLjDpxz9ZD5547nwS5PNohis0e2Ec6G8PA"/>
          <p:cNvPicPr>
            <a:picLocks noGrp="1" noChangeAspect="1" noChangeArrowheads="1"/>
          </p:cNvPicPr>
          <p:nvPr>
            <p:ph sz="quarter" idx="2"/>
          </p:nvPr>
        </p:nvPicPr>
        <p:blipFill>
          <a:blip r:embed="rId3">
            <a:extLst>
              <a:ext uri="{28A0092B-C50C-407E-A947-70E740481C1C}">
                <a14:useLocalDpi xmlns:a14="http://schemas.microsoft.com/office/drawing/2010/main" xmlns="" val="0"/>
              </a:ext>
            </a:extLst>
          </a:blip>
          <a:srcRect/>
          <a:stretch>
            <a:fillRect/>
          </a:stretch>
        </p:blipFill>
        <p:spPr>
          <a:xfrm>
            <a:off x="6600825" y="1341439"/>
            <a:ext cx="2374900" cy="2447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5605" name="Picture 10" descr="adipocytes1"/>
          <p:cNvPicPr>
            <a:picLocks noGrp="1" noChangeAspect="1" noChangeArrowheads="1"/>
          </p:cNvPicPr>
          <p:nvPr>
            <p:ph sz="quarter" idx="3"/>
          </p:nvPr>
        </p:nvPicPr>
        <p:blipFill>
          <a:blip r:embed="rId4">
            <a:extLst>
              <a:ext uri="{28A0092B-C50C-407E-A947-70E740481C1C}">
                <a14:useLocalDpi xmlns:a14="http://schemas.microsoft.com/office/drawing/2010/main" xmlns="" val="0"/>
              </a:ext>
            </a:extLst>
          </a:blip>
          <a:srcRect/>
          <a:stretch>
            <a:fillRect/>
          </a:stretch>
        </p:blipFill>
        <p:spPr>
          <a:xfrm>
            <a:off x="4656139" y="3933826"/>
            <a:ext cx="2916237" cy="21875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862488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49" name="Group 61"/>
          <p:cNvGraphicFramePr>
            <a:graphicFrameLocks noGrp="1"/>
          </p:cNvGraphicFramePr>
          <p:nvPr>
            <p:ph/>
          </p:nvPr>
        </p:nvGraphicFramePr>
        <p:xfrm>
          <a:off x="1992313" y="549275"/>
          <a:ext cx="8229600" cy="6126242"/>
        </p:xfrm>
        <a:graphic>
          <a:graphicData uri="http://schemas.openxmlformats.org/drawingml/2006/table">
            <a:tbl>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657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Λιπώδης ιστός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Διάμετρος λιποκυττάρων (μ)</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526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Ευνουχισμένοι χοίροι </a:t>
                      </a:r>
                      <a:r>
                        <a:rPr kumimoji="0" lang="en-US" sz="1600" b="1" i="0" u="none" strike="noStrike" cap="none" normalizeH="0" baseline="0" smtClean="0">
                          <a:ln>
                            <a:noFill/>
                          </a:ln>
                          <a:solidFill>
                            <a:schemeClr val="tx1"/>
                          </a:solidFill>
                          <a:effectLst/>
                          <a:latin typeface="Arial" pitchFamily="34" charset="0"/>
                        </a:rPr>
                        <a:t>Yorkshire x Poland China </a:t>
                      </a:r>
                      <a:r>
                        <a:rPr kumimoji="0" lang="el-GR" sz="1600" b="1" i="0" u="none" strike="noStrike" cap="none" normalizeH="0" baseline="0" smtClean="0">
                          <a:ln>
                            <a:noFill/>
                          </a:ln>
                          <a:solidFill>
                            <a:schemeClr val="tx1"/>
                          </a:solidFill>
                          <a:effectLst/>
                          <a:latin typeface="Arial" pitchFamily="34" charset="0"/>
                        </a:rPr>
                        <a:t>Σ.Β.: 170</a:t>
                      </a:r>
                      <a:r>
                        <a:rPr kumimoji="0" lang="en-US" sz="1600" b="1" i="0" u="none" strike="noStrike" cap="none" normalizeH="0" baseline="0" smtClean="0">
                          <a:ln>
                            <a:noFill/>
                          </a:ln>
                          <a:solidFill>
                            <a:schemeClr val="tx1"/>
                          </a:solidFill>
                          <a:effectLst/>
                          <a:latin typeface="Arial" pitchFamily="34" charset="0"/>
                        </a:rPr>
                        <a:t>kg</a:t>
                      </a:r>
                      <a:endParaRPr kumimoji="0" lang="el-GR" sz="1600" b="1" i="0" u="none" strike="noStrike" cap="none" normalizeH="0" baseline="0" smtClean="0">
                        <a:ln>
                          <a:noFill/>
                        </a:ln>
                        <a:solidFill>
                          <a:schemeClr val="tx1"/>
                        </a:solidFill>
                        <a:effectLst/>
                        <a:latin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xmlns="" val="10001"/>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Υποδόριος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131 </a:t>
                      </a:r>
                      <a:r>
                        <a:rPr kumimoji="0" lang="en-US" sz="1800" b="0" i="0" u="none" strike="noStrike" cap="none" normalizeH="0" baseline="0" smtClean="0">
                          <a:ln>
                            <a:noFill/>
                          </a:ln>
                          <a:solidFill>
                            <a:schemeClr val="tx1"/>
                          </a:solidFill>
                          <a:effectLst/>
                          <a:latin typeface="Arial" pitchFamily="34" charset="0"/>
                        </a:rPr>
                        <a:t>±</a:t>
                      </a:r>
                      <a:r>
                        <a:rPr kumimoji="0" lang="el-GR" sz="1800" b="0" i="0" u="none" strike="noStrike" cap="none" normalizeH="0" baseline="0" smtClean="0">
                          <a:ln>
                            <a:noFill/>
                          </a:ln>
                          <a:solidFill>
                            <a:schemeClr val="tx1"/>
                          </a:solidFill>
                          <a:effectLst/>
                          <a:latin typeface="Arial" pitchFamily="34" charset="0"/>
                        </a:rPr>
                        <a:t> 3</a:t>
                      </a:r>
                      <a:endParaRPr kumimoji="0" lang="en-US" sz="1800" b="0" i="0" u="none" strike="noStrike" cap="none" normalizeH="0" baseline="0" smtClean="0">
                        <a:ln>
                          <a:noFill/>
                        </a:ln>
                        <a:solidFill>
                          <a:schemeClr val="tx1"/>
                        </a:solidFill>
                        <a:effectLst/>
                        <a:latin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Περιμυϊκός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108 </a:t>
                      </a:r>
                      <a:r>
                        <a:rPr kumimoji="0" lang="en-US" sz="1800" b="0" i="0" u="none" strike="noStrike" cap="none" normalizeH="0" baseline="0" smtClean="0">
                          <a:ln>
                            <a:noFill/>
                          </a:ln>
                          <a:solidFill>
                            <a:schemeClr val="tx1"/>
                          </a:solidFill>
                          <a:effectLst/>
                          <a:latin typeface="Arial" pitchFamily="34" charset="0"/>
                        </a:rPr>
                        <a:t>±</a:t>
                      </a:r>
                      <a:r>
                        <a:rPr kumimoji="0" lang="el-GR" sz="1800" b="0" i="0" u="none" strike="noStrike" cap="none" normalizeH="0" baseline="0" smtClean="0">
                          <a:ln>
                            <a:noFill/>
                          </a:ln>
                          <a:solidFill>
                            <a:schemeClr val="tx1"/>
                          </a:solidFill>
                          <a:effectLst/>
                          <a:latin typeface="Arial" pitchFamily="34" charset="0"/>
                        </a:rPr>
                        <a:t> 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Μεσεντέριος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123 </a:t>
                      </a:r>
                      <a:r>
                        <a:rPr kumimoji="0" lang="en-US" sz="1800" b="0" i="0" u="none" strike="noStrike" cap="none" normalizeH="0" baseline="0" smtClean="0">
                          <a:ln>
                            <a:noFill/>
                          </a:ln>
                          <a:solidFill>
                            <a:schemeClr val="tx1"/>
                          </a:solidFill>
                          <a:effectLst/>
                          <a:latin typeface="Arial" pitchFamily="34" charset="0"/>
                        </a:rPr>
                        <a:t>±</a:t>
                      </a:r>
                      <a:r>
                        <a:rPr kumimoji="0" lang="el-GR" sz="1800" b="0" i="0" u="none" strike="noStrike" cap="none" normalizeH="0" baseline="0" smtClean="0">
                          <a:ln>
                            <a:noFill/>
                          </a:ln>
                          <a:solidFill>
                            <a:schemeClr val="tx1"/>
                          </a:solidFill>
                          <a:effectLst/>
                          <a:latin typeface="Arial" pitchFamily="34" charset="0"/>
                        </a:rPr>
                        <a:t> 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Περινεφρικός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153 </a:t>
                      </a:r>
                      <a:r>
                        <a:rPr kumimoji="0" lang="en-US" sz="1800" b="0" i="0" u="none" strike="noStrike" cap="none" normalizeH="0" baseline="0" smtClean="0">
                          <a:ln>
                            <a:noFill/>
                          </a:ln>
                          <a:solidFill>
                            <a:schemeClr val="tx1"/>
                          </a:solidFill>
                          <a:effectLst/>
                          <a:latin typeface="Arial" pitchFamily="34" charset="0"/>
                        </a:rPr>
                        <a:t>±</a:t>
                      </a:r>
                      <a:r>
                        <a:rPr kumimoji="0" lang="el-GR" sz="1800" b="0" i="0" u="none" strike="noStrike" cap="none" normalizeH="0" baseline="0" smtClean="0">
                          <a:ln>
                            <a:noFill/>
                          </a:ln>
                          <a:solidFill>
                            <a:schemeClr val="tx1"/>
                          </a:solidFill>
                          <a:effectLst/>
                          <a:latin typeface="Arial" pitchFamily="34" charset="0"/>
                        </a:rPr>
                        <a:t> 7</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526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Ταύροι </a:t>
                      </a:r>
                      <a:r>
                        <a:rPr kumimoji="0" lang="en-US" sz="1600" b="1" i="0" u="none" strike="noStrike" cap="none" normalizeH="0" baseline="0" smtClean="0">
                          <a:ln>
                            <a:noFill/>
                          </a:ln>
                          <a:solidFill>
                            <a:schemeClr val="tx1"/>
                          </a:solidFill>
                          <a:effectLst/>
                          <a:latin typeface="Arial" pitchFamily="34" charset="0"/>
                        </a:rPr>
                        <a:t>Friesian </a:t>
                      </a:r>
                      <a:r>
                        <a:rPr kumimoji="0" lang="el-GR" sz="1600" b="1" i="0" u="none" strike="noStrike" cap="none" normalizeH="0" baseline="0" smtClean="0">
                          <a:ln>
                            <a:noFill/>
                          </a:ln>
                          <a:solidFill>
                            <a:schemeClr val="tx1"/>
                          </a:solidFill>
                          <a:effectLst/>
                          <a:latin typeface="Arial" pitchFamily="34" charset="0"/>
                        </a:rPr>
                        <a:t>Σ.Β.: 700</a:t>
                      </a:r>
                      <a:r>
                        <a:rPr kumimoji="0" lang="en-US" sz="1600" b="1" i="0" u="none" strike="noStrike" cap="none" normalizeH="0" baseline="0" smtClean="0">
                          <a:ln>
                            <a:noFill/>
                          </a:ln>
                          <a:solidFill>
                            <a:schemeClr val="tx1"/>
                          </a:solidFill>
                          <a:effectLst/>
                          <a:latin typeface="Arial" pitchFamily="34" charset="0"/>
                        </a:rPr>
                        <a:t>kg</a:t>
                      </a:r>
                      <a:endParaRPr kumimoji="0" lang="el-GR" sz="1600" b="1" i="0" u="none" strike="noStrike" cap="none" normalizeH="0" baseline="0" smtClean="0">
                        <a:ln>
                          <a:noFill/>
                        </a:ln>
                        <a:solidFill>
                          <a:schemeClr val="tx1"/>
                        </a:solidFill>
                        <a:effectLst/>
                        <a:latin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xmlns="" val="10006"/>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Υποδόριος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110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Περιμυϊκός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131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Περινεφρικός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143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Επίπλους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140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3526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Ταύροι και αγελάδες διαφόρων φυλών ηλικίας 17 μηνών</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xmlns="" val="10011"/>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Υποδόριος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138 </a:t>
                      </a:r>
                      <a:r>
                        <a:rPr kumimoji="0" lang="en-US" sz="1800" b="0" i="0" u="none" strike="noStrike" cap="none" normalizeH="0" baseline="0" smtClean="0">
                          <a:ln>
                            <a:noFill/>
                          </a:ln>
                          <a:solidFill>
                            <a:schemeClr val="tx1"/>
                          </a:solidFill>
                          <a:effectLst/>
                          <a:latin typeface="Arial" pitchFamily="34" charset="0"/>
                        </a:rPr>
                        <a:t>±</a:t>
                      </a:r>
                      <a:r>
                        <a:rPr kumimoji="0" lang="el-GR" sz="1800" b="0" i="0" u="none" strike="noStrike" cap="none" normalizeH="0" baseline="0" smtClean="0">
                          <a:ln>
                            <a:noFill/>
                          </a:ln>
                          <a:solidFill>
                            <a:schemeClr val="tx1"/>
                          </a:solidFill>
                          <a:effectLst/>
                          <a:latin typeface="Arial" pitchFamily="34" charset="0"/>
                        </a:rPr>
                        <a:t> 6</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Περιμυϊκός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133 </a:t>
                      </a:r>
                      <a:r>
                        <a:rPr kumimoji="0" lang="en-US" sz="1800" b="0" i="0" u="none" strike="noStrike" cap="none" normalizeH="0" baseline="0" smtClean="0">
                          <a:ln>
                            <a:noFill/>
                          </a:ln>
                          <a:solidFill>
                            <a:schemeClr val="tx1"/>
                          </a:solidFill>
                          <a:effectLst/>
                          <a:latin typeface="Arial" pitchFamily="34" charset="0"/>
                        </a:rPr>
                        <a:t>±</a:t>
                      </a:r>
                      <a:r>
                        <a:rPr kumimoji="0" lang="el-GR" sz="1800" b="0" i="0" u="none" strike="noStrike" cap="none" normalizeH="0" baseline="0" smtClean="0">
                          <a:ln>
                            <a:noFill/>
                          </a:ln>
                          <a:solidFill>
                            <a:schemeClr val="tx1"/>
                          </a:solidFill>
                          <a:effectLst/>
                          <a:latin typeface="Arial" pitchFamily="34" charset="0"/>
                        </a:rPr>
                        <a:t> 4</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Ενδομυ</a:t>
                      </a:r>
                      <a:r>
                        <a:rPr kumimoji="0" lang="el-GR" sz="1800" b="1" i="0" u="none" strike="noStrike" cap="none" normalizeH="0" baseline="0" smtClean="0">
                          <a:ln>
                            <a:noFill/>
                          </a:ln>
                          <a:solidFill>
                            <a:schemeClr val="tx1"/>
                          </a:solidFill>
                          <a:effectLst/>
                          <a:latin typeface="Arial" pitchFamily="34" charset="0"/>
                          <a:cs typeface="Arial" pitchFamily="34" charset="0"/>
                        </a:rPr>
                        <a:t>ϊ</a:t>
                      </a:r>
                      <a:r>
                        <a:rPr kumimoji="0" lang="el-GR" sz="1800" b="1" i="0" u="none" strike="noStrike" cap="none" normalizeH="0" baseline="0" smtClean="0">
                          <a:ln>
                            <a:noFill/>
                          </a:ln>
                          <a:solidFill>
                            <a:schemeClr val="tx1"/>
                          </a:solidFill>
                          <a:effectLst/>
                          <a:latin typeface="Arial" pitchFamily="34" charset="0"/>
                        </a:rPr>
                        <a:t>κός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107 </a:t>
                      </a:r>
                      <a:r>
                        <a:rPr kumimoji="0" lang="en-US" sz="1800" b="0" i="0" u="none" strike="noStrike" cap="none" normalizeH="0" baseline="0" smtClean="0">
                          <a:ln>
                            <a:noFill/>
                          </a:ln>
                          <a:solidFill>
                            <a:schemeClr val="tx1"/>
                          </a:solidFill>
                          <a:effectLst/>
                          <a:latin typeface="Arial" pitchFamily="34" charset="0"/>
                        </a:rPr>
                        <a:t>±</a:t>
                      </a:r>
                      <a:r>
                        <a:rPr kumimoji="0" lang="el-GR" sz="1800" b="0" i="0" u="none" strike="noStrike" cap="none" normalizeH="0" baseline="0" smtClean="0">
                          <a:ln>
                            <a:noFill/>
                          </a:ln>
                          <a:solidFill>
                            <a:schemeClr val="tx1"/>
                          </a:solidFill>
                          <a:effectLst/>
                          <a:latin typeface="Arial" pitchFamily="34" charset="0"/>
                        </a:rPr>
                        <a:t> 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Μεσεντέριος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149 </a:t>
                      </a:r>
                      <a:r>
                        <a:rPr kumimoji="0" lang="en-US" sz="1800" b="0" i="0" u="none" strike="noStrike" cap="none" normalizeH="0" baseline="0" smtClean="0">
                          <a:ln>
                            <a:noFill/>
                          </a:ln>
                          <a:solidFill>
                            <a:schemeClr val="tx1"/>
                          </a:solidFill>
                          <a:effectLst/>
                          <a:latin typeface="Arial" pitchFamily="34" charset="0"/>
                        </a:rPr>
                        <a:t>±</a:t>
                      </a:r>
                      <a:r>
                        <a:rPr kumimoji="0" lang="el-GR" sz="1800" b="0" i="0" u="none" strike="noStrike" cap="none" normalizeH="0" baseline="0" smtClean="0">
                          <a:ln>
                            <a:noFill/>
                          </a:ln>
                          <a:solidFill>
                            <a:schemeClr val="tx1"/>
                          </a:solidFill>
                          <a:effectLst/>
                          <a:latin typeface="Arial" pitchFamily="34" charset="0"/>
                        </a:rPr>
                        <a:t> 6</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Περινεφρικός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183 </a:t>
                      </a:r>
                      <a:r>
                        <a:rPr kumimoji="0" lang="en-US" sz="1800" b="0" i="0" u="none" strike="noStrike" cap="none" normalizeH="0" baseline="0" smtClean="0">
                          <a:ln>
                            <a:noFill/>
                          </a:ln>
                          <a:solidFill>
                            <a:schemeClr val="tx1"/>
                          </a:solidFill>
                          <a:effectLst/>
                          <a:latin typeface="Arial" pitchFamily="34" charset="0"/>
                        </a:rPr>
                        <a:t>±</a:t>
                      </a:r>
                      <a:r>
                        <a:rPr kumimoji="0" lang="el-GR" sz="1800" b="0" i="0" u="none" strike="noStrike" cap="none" normalizeH="0" baseline="0" smtClean="0">
                          <a:ln>
                            <a:noFill/>
                          </a:ln>
                          <a:solidFill>
                            <a:schemeClr val="tx1"/>
                          </a:solidFill>
                          <a:effectLst/>
                          <a:latin typeface="Arial" pitchFamily="34" charset="0"/>
                        </a:rPr>
                        <a:t> 10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6"/>
                  </a:ext>
                </a:extLst>
              </a:tr>
            </a:tbl>
          </a:graphicData>
        </a:graphic>
      </p:graphicFrame>
      <p:sp>
        <p:nvSpPr>
          <p:cNvPr id="26682" name="Text Box 58"/>
          <p:cNvSpPr txBox="1">
            <a:spLocks noChangeArrowheads="1"/>
          </p:cNvSpPr>
          <p:nvPr/>
        </p:nvSpPr>
        <p:spPr bwMode="auto">
          <a:xfrm>
            <a:off x="2424113" y="115888"/>
            <a:ext cx="741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l-GR" altLang="el-GR" sz="1800">
              <a:latin typeface="Tahoma" panose="020B0604030504040204" pitchFamily="34" charset="0"/>
              <a:cs typeface="Arial" panose="020B0604020202020204" pitchFamily="34" charset="0"/>
            </a:endParaRPr>
          </a:p>
        </p:txBody>
      </p:sp>
      <p:sp>
        <p:nvSpPr>
          <p:cNvPr id="26683" name="Text Box 59"/>
          <p:cNvSpPr txBox="1">
            <a:spLocks noChangeArrowheads="1"/>
          </p:cNvSpPr>
          <p:nvPr/>
        </p:nvSpPr>
        <p:spPr bwMode="auto">
          <a:xfrm>
            <a:off x="1703389" y="-26988"/>
            <a:ext cx="8713787" cy="457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Μέγεθος λιποκυττάρων σε ιστούς χοίρων και βοοειδών</a:t>
            </a:r>
          </a:p>
        </p:txBody>
      </p:sp>
    </p:spTree>
    <p:extLst>
      <p:ext uri="{BB962C8B-B14F-4D97-AF65-F5344CB8AC3E}">
        <p14:creationId xmlns:p14="http://schemas.microsoft.com/office/powerpoint/2010/main" xmlns="" val="141091510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78" name="Group 42"/>
          <p:cNvGraphicFramePr>
            <a:graphicFrameLocks noGrp="1"/>
          </p:cNvGraphicFramePr>
          <p:nvPr>
            <p:ph/>
          </p:nvPr>
        </p:nvGraphicFramePr>
        <p:xfrm>
          <a:off x="1992313" y="981075"/>
          <a:ext cx="8229600" cy="5394564"/>
        </p:xfrm>
        <a:graphic>
          <a:graphicData uri="http://schemas.openxmlformats.org/drawingml/2006/table">
            <a:tbl>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8228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Λιπώδης ιστός</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Όγκος λιποκυττάρων (</a:t>
                      </a:r>
                      <a:r>
                        <a:rPr kumimoji="0" lang="en-US" sz="2400" b="0" i="0" u="none" strike="noStrike" cap="none" normalizeH="0" baseline="0" smtClean="0">
                          <a:ln>
                            <a:noFill/>
                          </a:ln>
                          <a:solidFill>
                            <a:schemeClr val="tx1"/>
                          </a:solidFill>
                          <a:effectLst/>
                          <a:latin typeface="Arial" pitchFamily="34" charset="0"/>
                        </a:rPr>
                        <a:t>x</a:t>
                      </a:r>
                      <a:r>
                        <a:rPr kumimoji="0" lang="el-GR" sz="2400" b="0" i="0" u="none" strike="noStrike" cap="none" normalizeH="0" baseline="0" smtClean="0">
                          <a:ln>
                            <a:noFill/>
                          </a:ln>
                          <a:solidFill>
                            <a:schemeClr val="tx1"/>
                          </a:solidFill>
                          <a:effectLst/>
                          <a:latin typeface="Arial" pitchFamily="34" charset="0"/>
                        </a:rPr>
                        <a:t> 10</a:t>
                      </a:r>
                      <a:r>
                        <a:rPr kumimoji="0" lang="el-GR" sz="2400" b="0" i="0" u="none" strike="noStrike" cap="none" normalizeH="0" baseline="30000" smtClean="0">
                          <a:ln>
                            <a:noFill/>
                          </a:ln>
                          <a:solidFill>
                            <a:schemeClr val="tx1"/>
                          </a:solidFill>
                          <a:effectLst/>
                          <a:latin typeface="Arial" pitchFamily="34" charset="0"/>
                        </a:rPr>
                        <a:t>-8 </a:t>
                      </a:r>
                      <a:r>
                        <a:rPr kumimoji="0" lang="el-GR" sz="2400" b="0" i="0" u="none" strike="noStrike" cap="none" normalizeH="0" baseline="0" smtClean="0">
                          <a:ln>
                            <a:noFill/>
                          </a:ln>
                          <a:solidFill>
                            <a:schemeClr val="tx1"/>
                          </a:solidFill>
                          <a:effectLst/>
                          <a:latin typeface="Arial" pitchFamily="34" charset="0"/>
                        </a:rPr>
                        <a:t> </a:t>
                      </a:r>
                      <a:r>
                        <a:rPr kumimoji="0" lang="en-US" sz="2400" b="0" i="0" u="none" strike="noStrike" cap="none" normalizeH="0" baseline="0" smtClean="0">
                          <a:ln>
                            <a:noFill/>
                          </a:ln>
                          <a:solidFill>
                            <a:schemeClr val="tx1"/>
                          </a:solidFill>
                          <a:effectLst/>
                          <a:latin typeface="Arial" pitchFamily="34" charset="0"/>
                        </a:rPr>
                        <a:t>cm</a:t>
                      </a:r>
                      <a:r>
                        <a:rPr kumimoji="0" lang="en-US" sz="2400" b="0" i="0" u="none" strike="noStrike" cap="none" normalizeH="0" baseline="30000" smtClean="0">
                          <a:ln>
                            <a:noFill/>
                          </a:ln>
                          <a:solidFill>
                            <a:schemeClr val="tx1"/>
                          </a:solidFill>
                          <a:effectLst/>
                          <a:latin typeface="Arial" pitchFamily="34" charset="0"/>
                        </a:rPr>
                        <a:t>3</a:t>
                      </a:r>
                      <a:r>
                        <a:rPr kumimoji="0" lang="el-GR" sz="2400" b="0" i="0" u="none" strike="noStrike" cap="none" normalizeH="0" baseline="0" smtClean="0">
                          <a:ln>
                            <a:noFill/>
                          </a:ln>
                          <a:solidFill>
                            <a:schemeClr val="tx1"/>
                          </a:solidFill>
                          <a:effectLst/>
                          <a:latin typeface="Arial"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14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Ταύροι </a:t>
                      </a:r>
                      <a:r>
                        <a:rPr kumimoji="0" lang="en-US" sz="2400" b="0" i="0" u="none" strike="noStrike" cap="none" normalizeH="0" baseline="0" smtClean="0">
                          <a:ln>
                            <a:noFill/>
                          </a:ln>
                          <a:solidFill>
                            <a:schemeClr val="tx1"/>
                          </a:solidFill>
                          <a:effectLst/>
                          <a:latin typeface="Arial" pitchFamily="34" charset="0"/>
                        </a:rPr>
                        <a:t>Hereford </a:t>
                      </a:r>
                      <a:r>
                        <a:rPr kumimoji="0" lang="el-GR" sz="2400" b="0" i="0" u="none" strike="noStrike" cap="none" normalizeH="0" baseline="0" smtClean="0">
                          <a:ln>
                            <a:noFill/>
                          </a:ln>
                          <a:solidFill>
                            <a:schemeClr val="tx1"/>
                          </a:solidFill>
                          <a:effectLst/>
                          <a:latin typeface="Arial" pitchFamily="34" charset="0"/>
                        </a:rPr>
                        <a:t>ηλικίας 20 μηνών</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xmlns="" val="10001"/>
                  </a:ext>
                </a:extLst>
              </a:tr>
              <a:tr h="457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Υποδόριος</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235 </a:t>
                      </a:r>
                      <a:r>
                        <a:rPr kumimoji="0" lang="en-US" sz="2400" b="0" i="0" u="none" strike="noStrike" cap="none" normalizeH="0" baseline="0" smtClean="0">
                          <a:ln>
                            <a:noFill/>
                          </a:ln>
                          <a:solidFill>
                            <a:schemeClr val="tx1"/>
                          </a:solidFill>
                          <a:effectLst/>
                          <a:latin typeface="Arial" pitchFamily="34" charset="0"/>
                        </a:rPr>
                        <a:t>±</a:t>
                      </a:r>
                      <a:r>
                        <a:rPr kumimoji="0" lang="el-GR" sz="2400" b="0" i="0" u="none" strike="noStrike" cap="none" normalizeH="0" baseline="0" smtClean="0">
                          <a:ln>
                            <a:noFill/>
                          </a:ln>
                          <a:solidFill>
                            <a:schemeClr val="tx1"/>
                          </a:solidFill>
                          <a:effectLst/>
                          <a:latin typeface="Arial" pitchFamily="34" charset="0"/>
                        </a:rPr>
                        <a:t> 14</a:t>
                      </a:r>
                      <a:endParaRPr kumimoji="0" lang="en-US" sz="2400" b="0" i="0" u="none" strike="noStrike" cap="none" normalizeH="0" baseline="0" smtClean="0">
                        <a:ln>
                          <a:noFill/>
                        </a:ln>
                        <a:solidFill>
                          <a:schemeClr val="tx1"/>
                        </a:solidFill>
                        <a:effectLst/>
                        <a:latin typeface="Arial"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7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Περινεφρικός</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392 </a:t>
                      </a:r>
                      <a:r>
                        <a:rPr kumimoji="0" lang="en-US" sz="2400" b="0" i="0" u="none" strike="noStrike" cap="none" normalizeH="0" baseline="0" smtClean="0">
                          <a:ln>
                            <a:noFill/>
                          </a:ln>
                          <a:solidFill>
                            <a:schemeClr val="tx1"/>
                          </a:solidFill>
                          <a:effectLst/>
                          <a:latin typeface="Arial" pitchFamily="34" charset="0"/>
                        </a:rPr>
                        <a:t>±</a:t>
                      </a:r>
                      <a:r>
                        <a:rPr kumimoji="0" lang="el-GR" sz="2400" b="0" i="0" u="none" strike="noStrike" cap="none" normalizeH="0" baseline="0" smtClean="0">
                          <a:ln>
                            <a:noFill/>
                          </a:ln>
                          <a:solidFill>
                            <a:schemeClr val="tx1"/>
                          </a:solidFill>
                          <a:effectLst/>
                          <a:latin typeface="Arial" pitchFamily="34" charset="0"/>
                        </a:rPr>
                        <a:t> 31</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7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Επίπλους</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344 </a:t>
                      </a:r>
                      <a:r>
                        <a:rPr kumimoji="0" lang="en-US" sz="2400" b="0" i="0" u="none" strike="noStrike" cap="none" normalizeH="0" baseline="0" smtClean="0">
                          <a:ln>
                            <a:noFill/>
                          </a:ln>
                          <a:solidFill>
                            <a:schemeClr val="tx1"/>
                          </a:solidFill>
                          <a:effectLst/>
                          <a:latin typeface="Arial" pitchFamily="34" charset="0"/>
                        </a:rPr>
                        <a:t>±</a:t>
                      </a:r>
                      <a:r>
                        <a:rPr kumimoji="0" lang="el-GR" sz="2400" b="0" i="0" u="none" strike="noStrike" cap="none" normalizeH="0" baseline="0" smtClean="0">
                          <a:ln>
                            <a:noFill/>
                          </a:ln>
                          <a:solidFill>
                            <a:schemeClr val="tx1"/>
                          </a:solidFill>
                          <a:effectLst/>
                          <a:latin typeface="Arial" pitchFamily="34" charset="0"/>
                        </a:rPr>
                        <a:t> 36</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5714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xmlns="" val="10005"/>
                  </a:ext>
                </a:extLst>
              </a:tr>
              <a:tr h="457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Λιπώδης ιστός</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Όγκος λιποκυττάρων (</a:t>
                      </a:r>
                      <a:r>
                        <a:rPr kumimoji="0" lang="en-US" sz="2400" b="0" i="0" u="none" strike="noStrike" cap="none" normalizeH="0" baseline="0" smtClean="0">
                          <a:ln>
                            <a:noFill/>
                          </a:ln>
                          <a:solidFill>
                            <a:schemeClr val="tx1"/>
                          </a:solidFill>
                          <a:effectLst/>
                          <a:latin typeface="Arial" pitchFamily="34" charset="0"/>
                        </a:rPr>
                        <a:t>nl</a:t>
                      </a:r>
                      <a:r>
                        <a:rPr kumimoji="0" lang="el-GR" sz="2400" b="0" i="0" u="none" strike="noStrike" cap="none" normalizeH="0" baseline="0" smtClean="0">
                          <a:ln>
                            <a:noFill/>
                          </a:ln>
                          <a:solidFill>
                            <a:schemeClr val="tx1"/>
                          </a:solidFill>
                          <a:effectLst/>
                          <a:latin typeface="Arial"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5714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Ώριμοι κριοί </a:t>
                      </a:r>
                      <a:r>
                        <a:rPr kumimoji="0" lang="en-US" sz="2400" b="0" i="0" u="none" strike="noStrike" cap="none" normalizeH="0" baseline="0" smtClean="0">
                          <a:ln>
                            <a:noFill/>
                          </a:ln>
                          <a:solidFill>
                            <a:schemeClr val="tx1"/>
                          </a:solidFill>
                          <a:effectLst/>
                          <a:latin typeface="Arial" pitchFamily="34" charset="0"/>
                        </a:rPr>
                        <a:t>Dorset Horn </a:t>
                      </a:r>
                      <a:r>
                        <a:rPr kumimoji="0" lang="el-GR" sz="2400" b="0" i="0" u="none" strike="noStrike" cap="none" normalizeH="0" baseline="0" smtClean="0">
                          <a:ln>
                            <a:noFill/>
                          </a:ln>
                          <a:solidFill>
                            <a:schemeClr val="tx1"/>
                          </a:solidFill>
                          <a:effectLst/>
                          <a:latin typeface="Arial" pitchFamily="34" charset="0"/>
                        </a:rPr>
                        <a:t>Αυστραλίας</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xmlns="" val="10007"/>
                  </a:ext>
                </a:extLst>
              </a:tr>
              <a:tr h="457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Υποδόριος</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0,55 </a:t>
                      </a:r>
                      <a:r>
                        <a:rPr kumimoji="0" lang="en-US" sz="2400" b="0" i="0" u="none" strike="noStrike" cap="none" normalizeH="0" baseline="0" smtClean="0">
                          <a:ln>
                            <a:noFill/>
                          </a:ln>
                          <a:solidFill>
                            <a:schemeClr val="tx1"/>
                          </a:solidFill>
                          <a:effectLst/>
                          <a:latin typeface="Arial" pitchFamily="34" charset="0"/>
                        </a:rPr>
                        <a:t>±</a:t>
                      </a:r>
                      <a:r>
                        <a:rPr kumimoji="0" lang="el-GR" sz="2400" b="0" i="0" u="none" strike="noStrike" cap="none" normalizeH="0" baseline="0" smtClean="0">
                          <a:ln>
                            <a:noFill/>
                          </a:ln>
                          <a:solidFill>
                            <a:schemeClr val="tx1"/>
                          </a:solidFill>
                          <a:effectLst/>
                          <a:latin typeface="Arial" pitchFamily="34" charset="0"/>
                        </a:rPr>
                        <a:t> 0,07</a:t>
                      </a:r>
                      <a:endParaRPr kumimoji="0" lang="en-US" sz="2400" b="0" i="0" u="none" strike="noStrike" cap="none" normalizeH="0" baseline="0" smtClean="0">
                        <a:ln>
                          <a:noFill/>
                        </a:ln>
                        <a:solidFill>
                          <a:schemeClr val="tx1"/>
                        </a:solidFill>
                        <a:effectLst/>
                        <a:latin typeface="Arial"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57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Περιμυϊκός</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0,63 </a:t>
                      </a:r>
                      <a:r>
                        <a:rPr kumimoji="0" lang="en-US" sz="2400" b="0" i="0" u="none" strike="noStrike" cap="none" normalizeH="0" baseline="0" smtClean="0">
                          <a:ln>
                            <a:noFill/>
                          </a:ln>
                          <a:solidFill>
                            <a:schemeClr val="tx1"/>
                          </a:solidFill>
                          <a:effectLst/>
                          <a:latin typeface="Arial" pitchFamily="34" charset="0"/>
                        </a:rPr>
                        <a:t>±</a:t>
                      </a:r>
                      <a:r>
                        <a:rPr kumimoji="0" lang="el-GR" sz="2400" b="0" i="0" u="none" strike="noStrike" cap="none" normalizeH="0" baseline="0" smtClean="0">
                          <a:ln>
                            <a:noFill/>
                          </a:ln>
                          <a:solidFill>
                            <a:schemeClr val="tx1"/>
                          </a:solidFill>
                          <a:effectLst/>
                          <a:latin typeface="Arial" pitchFamily="34" charset="0"/>
                        </a:rPr>
                        <a:t> 0,08</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57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Περινεφρικός</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1,19 </a:t>
                      </a:r>
                      <a:r>
                        <a:rPr kumimoji="0" lang="en-US" sz="2400" b="0" i="0" u="none" strike="noStrike" cap="none" normalizeH="0" baseline="0" smtClean="0">
                          <a:ln>
                            <a:noFill/>
                          </a:ln>
                          <a:solidFill>
                            <a:schemeClr val="tx1"/>
                          </a:solidFill>
                          <a:effectLst/>
                          <a:latin typeface="Arial" pitchFamily="34" charset="0"/>
                        </a:rPr>
                        <a:t>±</a:t>
                      </a:r>
                      <a:r>
                        <a:rPr kumimoji="0" lang="el-GR" sz="2400" b="0" i="0" u="none" strike="noStrike" cap="none" normalizeH="0" baseline="0" smtClean="0">
                          <a:ln>
                            <a:noFill/>
                          </a:ln>
                          <a:solidFill>
                            <a:schemeClr val="tx1"/>
                          </a:solidFill>
                          <a:effectLst/>
                          <a:latin typeface="Arial" pitchFamily="34" charset="0"/>
                        </a:rPr>
                        <a:t> 0,05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7688" name="Text Box 40"/>
          <p:cNvSpPr txBox="1">
            <a:spLocks noChangeArrowheads="1"/>
          </p:cNvSpPr>
          <p:nvPr/>
        </p:nvSpPr>
        <p:spPr bwMode="auto">
          <a:xfrm>
            <a:off x="1847850" y="188913"/>
            <a:ext cx="84963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Μέγεθος λιποκυττάρων σε ιστούς βοοειδών και προβάτων</a:t>
            </a:r>
          </a:p>
        </p:txBody>
      </p:sp>
    </p:spTree>
    <p:extLst>
      <p:ext uri="{BB962C8B-B14F-4D97-AF65-F5344CB8AC3E}">
        <p14:creationId xmlns:p14="http://schemas.microsoft.com/office/powerpoint/2010/main" xmlns="" val="1274653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24" name="Group 40"/>
          <p:cNvGraphicFramePr>
            <a:graphicFrameLocks noGrp="1"/>
          </p:cNvGraphicFramePr>
          <p:nvPr>
            <p:ph/>
          </p:nvPr>
        </p:nvGraphicFramePr>
        <p:xfrm>
          <a:off x="2517776" y="1196975"/>
          <a:ext cx="7466013" cy="5102226"/>
        </p:xfrm>
        <a:graphic>
          <a:graphicData uri="http://schemas.openxmlformats.org/drawingml/2006/table">
            <a:tbl>
              <a:tblPr/>
              <a:tblGrid>
                <a:gridCol w="1809750">
                  <a:extLst>
                    <a:ext uri="{9D8B030D-6E8A-4147-A177-3AD203B41FA5}">
                      <a16:colId xmlns:a16="http://schemas.microsoft.com/office/drawing/2014/main" xmlns="" val="20000"/>
                    </a:ext>
                  </a:extLst>
                </a:gridCol>
                <a:gridCol w="2092325">
                  <a:extLst>
                    <a:ext uri="{9D8B030D-6E8A-4147-A177-3AD203B41FA5}">
                      <a16:colId xmlns:a16="http://schemas.microsoft.com/office/drawing/2014/main" xmlns="" val="20001"/>
                    </a:ext>
                  </a:extLst>
                </a:gridCol>
                <a:gridCol w="3563938">
                  <a:extLst>
                    <a:ext uri="{9D8B030D-6E8A-4147-A177-3AD203B41FA5}">
                      <a16:colId xmlns:a16="http://schemas.microsoft.com/office/drawing/2014/main" xmlns="" val="20002"/>
                    </a:ext>
                  </a:extLst>
                </a:gridCol>
              </a:tblGrid>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Είδος ζώου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Σωματικό βάρος (</a:t>
                      </a:r>
                      <a:r>
                        <a:rPr kumimoji="0" lang="en-US" sz="2800" b="0" i="0" u="none" strike="noStrike" cap="none" normalizeH="0" baseline="0" smtClean="0">
                          <a:ln>
                            <a:noFill/>
                          </a:ln>
                          <a:solidFill>
                            <a:schemeClr val="tx1"/>
                          </a:solidFill>
                          <a:effectLst/>
                          <a:latin typeface="Arial" pitchFamily="34" charset="0"/>
                        </a:rPr>
                        <a:t>kg)</a:t>
                      </a:r>
                      <a:endParaRPr kumimoji="0" lang="el-GR"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Αριθμός λιποκυττάρων (</a:t>
                      </a:r>
                      <a:r>
                        <a:rPr kumimoji="0" lang="en-US" sz="2800" b="0" i="0" u="none" strike="noStrike" cap="none" normalizeH="0" baseline="0" smtClean="0">
                          <a:ln>
                            <a:noFill/>
                          </a:ln>
                          <a:solidFill>
                            <a:schemeClr val="tx1"/>
                          </a:solidFill>
                          <a:effectLst/>
                          <a:latin typeface="Arial" pitchFamily="34" charset="0"/>
                        </a:rPr>
                        <a:t>x</a:t>
                      </a:r>
                      <a:r>
                        <a:rPr kumimoji="0" lang="el-GR" sz="2800" b="0" i="0" u="none" strike="noStrike" cap="none" normalizeH="0" baseline="0" smtClean="0">
                          <a:ln>
                            <a:noFill/>
                          </a:ln>
                          <a:solidFill>
                            <a:schemeClr val="tx1"/>
                          </a:solidFill>
                          <a:effectLst/>
                          <a:latin typeface="Arial" pitchFamily="34" charset="0"/>
                        </a:rPr>
                        <a:t> 10</a:t>
                      </a:r>
                      <a:r>
                        <a:rPr kumimoji="0" lang="el-GR" sz="2800" b="0" i="0" u="none" strike="noStrike" cap="none" normalizeH="0" baseline="30000" smtClean="0">
                          <a:ln>
                            <a:noFill/>
                          </a:ln>
                          <a:solidFill>
                            <a:schemeClr val="tx1"/>
                          </a:solidFill>
                          <a:effectLst/>
                          <a:latin typeface="Arial" pitchFamily="34" charset="0"/>
                        </a:rPr>
                        <a:t>9</a:t>
                      </a:r>
                      <a:r>
                        <a:rPr kumimoji="0" lang="el-GR" sz="28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Χοίρος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Χοίρος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Αγελάδα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475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70-120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Αγελάδα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Πρόβατο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23-59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998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Άνθρωπος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φυσιολογικό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28708" name="Text Box 36"/>
          <p:cNvSpPr txBox="1">
            <a:spLocks noChangeArrowheads="1"/>
          </p:cNvSpPr>
          <p:nvPr/>
        </p:nvSpPr>
        <p:spPr bwMode="auto">
          <a:xfrm>
            <a:off x="1774826" y="333376"/>
            <a:ext cx="856932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Αριθμός λιποκυττάρων στο χοίρο, την αγελάδα, το πρόβατο και τον άνθρωπο</a:t>
            </a:r>
          </a:p>
        </p:txBody>
      </p:sp>
      <p:sp>
        <p:nvSpPr>
          <p:cNvPr id="28709" name="Text Box 37"/>
          <p:cNvSpPr txBox="1">
            <a:spLocks noChangeArrowheads="1"/>
          </p:cNvSpPr>
          <p:nvPr/>
        </p:nvSpPr>
        <p:spPr bwMode="auto">
          <a:xfrm>
            <a:off x="2351089" y="6446838"/>
            <a:ext cx="72739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1800">
                <a:latin typeface="Tahoma" panose="020B0604030504040204" pitchFamily="34" charset="0"/>
                <a:cs typeface="Arial" panose="020B0604020202020204" pitchFamily="34" charset="0"/>
              </a:rPr>
              <a:t>Ο αριθμός των λιποκυττάρων συσχετίζεται με το σωματικό βάρος</a:t>
            </a:r>
          </a:p>
        </p:txBody>
      </p:sp>
    </p:spTree>
    <p:extLst>
      <p:ext uri="{BB962C8B-B14F-4D97-AF65-F5344CB8AC3E}">
        <p14:creationId xmlns:p14="http://schemas.microsoft.com/office/powerpoint/2010/main" xmlns="" val="29599763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ial1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1451" y="260350"/>
            <a:ext cx="6696075" cy="5545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9699" name="Text Box 3"/>
          <p:cNvSpPr txBox="1">
            <a:spLocks noChangeArrowheads="1"/>
          </p:cNvSpPr>
          <p:nvPr/>
        </p:nvSpPr>
        <p:spPr bwMode="auto">
          <a:xfrm>
            <a:off x="3071814" y="5876925"/>
            <a:ext cx="576103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1800">
                <a:latin typeface="Tahoma" panose="020B0604030504040204" pitchFamily="34" charset="0"/>
                <a:cs typeface="Arial" panose="020B0604020202020204" pitchFamily="34" charset="0"/>
              </a:rPr>
              <a:t>Αριθμός και μέγεθος των λιποκυττάρων στο λιπώδη ιστό του χοίρου κατά την περίοδο της ανάπτυξης </a:t>
            </a:r>
          </a:p>
        </p:txBody>
      </p:sp>
    </p:spTree>
    <p:extLst>
      <p:ext uri="{BB962C8B-B14F-4D97-AF65-F5344CB8AC3E}">
        <p14:creationId xmlns:p14="http://schemas.microsoft.com/office/powerpoint/2010/main" xmlns="" val="12626367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raphic1-resist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1450" y="188913"/>
            <a:ext cx="6840538" cy="46085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23" name="Text Box 3"/>
          <p:cNvSpPr txBox="1">
            <a:spLocks noChangeArrowheads="1"/>
          </p:cNvSpPr>
          <p:nvPr/>
        </p:nvSpPr>
        <p:spPr bwMode="auto">
          <a:xfrm>
            <a:off x="1774825" y="4941888"/>
            <a:ext cx="8642350" cy="146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1800">
                <a:latin typeface="Tahoma" panose="020B0604030504040204" pitchFamily="34" charset="0"/>
                <a:cs typeface="Arial" panose="020B0604020202020204" pitchFamily="34" charset="0"/>
              </a:rPr>
              <a:t>Ουσίες που παράγονται από το λιπώδη ιστό</a:t>
            </a:r>
            <a:r>
              <a:rPr lang="en-US" altLang="el-GR" sz="1800">
                <a:latin typeface="Tahoma" panose="020B0604030504040204" pitchFamily="34" charset="0"/>
                <a:cs typeface="Arial" panose="020B0604020202020204" pitchFamily="34" charset="0"/>
              </a:rPr>
              <a:t>:</a:t>
            </a:r>
            <a:r>
              <a:rPr lang="el-GR" altLang="el-GR" sz="1800">
                <a:latin typeface="Tahoma" panose="020B0604030504040204" pitchFamily="34" charset="0"/>
                <a:cs typeface="Arial" panose="020B0604020202020204" pitchFamily="34" charset="0"/>
              </a:rPr>
              <a:t> </a:t>
            </a:r>
            <a:r>
              <a:rPr lang="en-US" altLang="el-GR" sz="1800">
                <a:latin typeface="Tahoma" panose="020B0604030504040204" pitchFamily="34" charset="0"/>
                <a:cs typeface="Arial" panose="020B0604020202020204" pitchFamily="34" charset="0"/>
              </a:rPr>
              <a:t>PG</a:t>
            </a:r>
            <a:r>
              <a:rPr lang="el-GR" altLang="el-GR" sz="1800">
                <a:latin typeface="Tahoma" panose="020B0604030504040204" pitchFamily="34" charset="0"/>
                <a:cs typeface="Arial" panose="020B0604020202020204" pitchFamily="34" charset="0"/>
              </a:rPr>
              <a:t>= Προσταγλανδίνες, </a:t>
            </a:r>
            <a:r>
              <a:rPr lang="en-US" altLang="el-GR" sz="1800">
                <a:latin typeface="Tahoma" panose="020B0604030504040204" pitchFamily="34" charset="0"/>
                <a:cs typeface="Arial" panose="020B0604020202020204" pitchFamily="34" charset="0"/>
              </a:rPr>
              <a:t>IGF</a:t>
            </a:r>
            <a:r>
              <a:rPr lang="el-GR" altLang="el-GR" sz="1800">
                <a:latin typeface="Tahoma" panose="020B0604030504040204" pitchFamily="34" charset="0"/>
                <a:cs typeface="Arial" panose="020B0604020202020204" pitchFamily="34" charset="0"/>
              </a:rPr>
              <a:t>-</a:t>
            </a:r>
            <a:r>
              <a:rPr lang="en-US" altLang="el-GR" sz="1800">
                <a:latin typeface="Tahoma" panose="020B0604030504040204" pitchFamily="34" charset="0"/>
                <a:cs typeface="Arial" panose="020B0604020202020204" pitchFamily="34" charset="0"/>
              </a:rPr>
              <a:t>I</a:t>
            </a:r>
            <a:r>
              <a:rPr lang="el-GR" altLang="el-GR" sz="1800">
                <a:latin typeface="Tahoma" panose="020B0604030504040204" pitchFamily="34" charset="0"/>
                <a:cs typeface="Arial" panose="020B0604020202020204" pitchFamily="34" charset="0"/>
              </a:rPr>
              <a:t>= </a:t>
            </a:r>
            <a:r>
              <a:rPr lang="en-US" altLang="el-GR" sz="1800">
                <a:latin typeface="Tahoma" panose="020B0604030504040204" pitchFamily="34" charset="0"/>
                <a:cs typeface="Arial" panose="020B0604020202020204" pitchFamily="34" charset="0"/>
              </a:rPr>
              <a:t>A</a:t>
            </a:r>
            <a:r>
              <a:rPr lang="el-GR" altLang="el-GR" sz="1800">
                <a:latin typeface="Tahoma" panose="020B0604030504040204" pitchFamily="34" charset="0"/>
                <a:cs typeface="Arial" panose="020B0604020202020204" pitchFamily="34" charset="0"/>
              </a:rPr>
              <a:t>υξητικός παράγοντας όμοιος της ινσουλίνης-Ι, </a:t>
            </a:r>
            <a:r>
              <a:rPr lang="en-US" altLang="el-GR" sz="1800">
                <a:latin typeface="Tahoma" panose="020B0604030504040204" pitchFamily="34" charset="0"/>
                <a:cs typeface="Arial" panose="020B0604020202020204" pitchFamily="34" charset="0"/>
              </a:rPr>
              <a:t>ApoE</a:t>
            </a:r>
            <a:r>
              <a:rPr lang="el-GR" altLang="el-GR" sz="1800">
                <a:latin typeface="Tahoma" panose="020B0604030504040204" pitchFamily="34" charset="0"/>
                <a:cs typeface="Arial" panose="020B0604020202020204" pitchFamily="34" charset="0"/>
              </a:rPr>
              <a:t>= Απολιποπρωτε</a:t>
            </a:r>
            <a:r>
              <a:rPr lang="el-GR" altLang="el-GR" sz="1800">
                <a:latin typeface="Tahoma" panose="020B0604030504040204" pitchFamily="34" charset="0"/>
              </a:rPr>
              <a:t>ϊ</a:t>
            </a:r>
            <a:r>
              <a:rPr lang="el-GR" altLang="el-GR" sz="1800">
                <a:latin typeface="Tahoma" panose="020B0604030504040204" pitchFamily="34" charset="0"/>
                <a:cs typeface="Arial" panose="020B0604020202020204" pitchFamily="34" charset="0"/>
              </a:rPr>
              <a:t>νη-Ε, </a:t>
            </a:r>
            <a:r>
              <a:rPr lang="en-US" altLang="el-GR" sz="1800">
                <a:latin typeface="Tahoma" panose="020B0604030504040204" pitchFamily="34" charset="0"/>
                <a:cs typeface="Arial" panose="020B0604020202020204" pitchFamily="34" charset="0"/>
              </a:rPr>
              <a:t>Cf</a:t>
            </a:r>
            <a:r>
              <a:rPr lang="el-GR" altLang="el-GR" sz="1800">
                <a:latin typeface="Tahoma" panose="020B0604030504040204" pitchFamily="34" charset="0"/>
                <a:cs typeface="Arial" panose="020B0604020202020204" pitchFamily="34" charset="0"/>
              </a:rPr>
              <a:t>= Παράγοντες όμοιοι του συμπληρώματος, </a:t>
            </a:r>
            <a:r>
              <a:rPr lang="en-US" altLang="el-GR" sz="1800">
                <a:latin typeface="Tahoma" panose="020B0604030504040204" pitchFamily="34" charset="0"/>
                <a:cs typeface="Arial" panose="020B0604020202020204" pitchFamily="34" charset="0"/>
              </a:rPr>
              <a:t>TGF</a:t>
            </a:r>
            <a:r>
              <a:rPr lang="el-GR" altLang="el-GR" sz="1800">
                <a:latin typeface="Tahoma" panose="020B0604030504040204" pitchFamily="34" charset="0"/>
                <a:cs typeface="Arial" panose="020B0604020202020204" pitchFamily="34" charset="0"/>
              </a:rPr>
              <a:t>-β= Μεταμορφωτικός παράγοντας-β, </a:t>
            </a:r>
            <a:r>
              <a:rPr lang="en-US" altLang="el-GR" sz="1800">
                <a:latin typeface="Tahoma" panose="020B0604030504040204" pitchFamily="34" charset="0"/>
                <a:cs typeface="Arial" panose="020B0604020202020204" pitchFamily="34" charset="0"/>
              </a:rPr>
              <a:t>IL</a:t>
            </a:r>
            <a:r>
              <a:rPr lang="el-GR" altLang="el-GR" sz="1800">
                <a:latin typeface="Tahoma" panose="020B0604030504040204" pitchFamily="34" charset="0"/>
                <a:cs typeface="Arial" panose="020B0604020202020204" pitchFamily="34" charset="0"/>
              </a:rPr>
              <a:t>-6= Ιντερλευκίνη-6, </a:t>
            </a:r>
            <a:r>
              <a:rPr lang="en-US" altLang="el-GR" sz="1800">
                <a:latin typeface="Tahoma" panose="020B0604030504040204" pitchFamily="34" charset="0"/>
                <a:cs typeface="Arial" panose="020B0604020202020204" pitchFamily="34" charset="0"/>
              </a:rPr>
              <a:t>TNF</a:t>
            </a:r>
            <a:r>
              <a:rPr lang="el-GR" altLang="el-GR" sz="1800">
                <a:latin typeface="Tahoma" panose="020B0604030504040204" pitchFamily="34" charset="0"/>
                <a:cs typeface="Arial" panose="020B0604020202020204" pitchFamily="34" charset="0"/>
              </a:rPr>
              <a:t>-α= Παράγοντας νέκρωσης όγκων-α και </a:t>
            </a:r>
            <a:r>
              <a:rPr lang="en-US" altLang="el-GR" sz="1800">
                <a:latin typeface="Tahoma" panose="020B0604030504040204" pitchFamily="34" charset="0"/>
                <a:cs typeface="Arial" panose="020B0604020202020204" pitchFamily="34" charset="0"/>
              </a:rPr>
              <a:t>PA</a:t>
            </a:r>
            <a:r>
              <a:rPr lang="el-GR" altLang="el-GR" sz="1800">
                <a:latin typeface="Tahoma" panose="020B0604030504040204" pitchFamily="34" charset="0"/>
                <a:cs typeface="Arial" panose="020B0604020202020204" pitchFamily="34" charset="0"/>
              </a:rPr>
              <a:t>Ι-1= Αναστολέας του ενεργοποιητή του πλασμινογόνου-1 </a:t>
            </a:r>
          </a:p>
        </p:txBody>
      </p:sp>
    </p:spTree>
    <p:extLst>
      <p:ext uri="{BB962C8B-B14F-4D97-AF65-F5344CB8AC3E}">
        <p14:creationId xmlns:p14="http://schemas.microsoft.com/office/powerpoint/2010/main" xmlns="" val="1081151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981200" y="476250"/>
            <a:ext cx="8229600" cy="5976938"/>
          </a:xfrm>
        </p:spPr>
        <p:txBody>
          <a:bodyPr/>
          <a:lstStyle/>
          <a:p>
            <a:pPr eaLnBrk="1" hangingPunct="1">
              <a:lnSpc>
                <a:spcPct val="80000"/>
              </a:lnSpc>
            </a:pPr>
            <a:r>
              <a:rPr lang="el-GR" altLang="el-GR"/>
              <a:t>Ρυθμός εναποθέσεως λίπους είναι συνάρτηση του ρυθμού συνθέσεως (λιπογένεση) και του ρυθμού αποικοδομήσεως (λιπόλυση) των τριγλυκεριδίων.</a:t>
            </a:r>
          </a:p>
          <a:p>
            <a:pPr eaLnBrk="1" hangingPunct="1">
              <a:lnSpc>
                <a:spcPct val="80000"/>
              </a:lnSpc>
            </a:pPr>
            <a:r>
              <a:rPr lang="el-GR" altLang="el-GR"/>
              <a:t>Σε όλα τα αγροτικά ζώα, ο ρόλος του λιπώδους ιστού είναι κυρίως αποθηκευτικός. Στα μηρυκαστικά, όμως, και στους χοίρους είναι και όργανο λιπογένεσης, εν αντιθέσει με τα πτηνά και τον άνθρωπο, που το ήπαρ αποτελεί το κύριο όργανο λιπογένεσης.</a:t>
            </a:r>
          </a:p>
          <a:p>
            <a:pPr eaLnBrk="1" hangingPunct="1">
              <a:lnSpc>
                <a:spcPct val="80000"/>
              </a:lnSpc>
            </a:pPr>
            <a:r>
              <a:rPr lang="el-GR" altLang="el-GR"/>
              <a:t>Κύριο υπόστρωμα για τη σύνθεση λιπαρών οξέων , για μεν τους χοίρους αποτελεί η γλυκόζη, για δε τα μηρυκαστικά το οξεικό οξύ (απελευθερώνεται σε μεγάλες ποσότητες από τους προστομάχους).</a:t>
            </a:r>
          </a:p>
          <a:p>
            <a:pPr eaLnBrk="1" hangingPunct="1">
              <a:lnSpc>
                <a:spcPct val="80000"/>
              </a:lnSpc>
            </a:pPr>
            <a:endParaRPr lang="en-US" altLang="el-GR"/>
          </a:p>
        </p:txBody>
      </p:sp>
    </p:spTree>
    <p:extLst>
      <p:ext uri="{BB962C8B-B14F-4D97-AF65-F5344CB8AC3E}">
        <p14:creationId xmlns:p14="http://schemas.microsoft.com/office/powerpoint/2010/main" xmlns="" val="42892705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981200" y="474133"/>
            <a:ext cx="8229600" cy="6194955"/>
          </a:xfrm>
        </p:spPr>
        <p:txBody>
          <a:bodyPr>
            <a:normAutofit fontScale="92500" lnSpcReduction="10000"/>
          </a:bodyPr>
          <a:lstStyle/>
          <a:p>
            <a:pPr eaLnBrk="1" hangingPunct="1">
              <a:lnSpc>
                <a:spcPct val="80000"/>
              </a:lnSpc>
              <a:buFontTx/>
              <a:buNone/>
            </a:pPr>
            <a:r>
              <a:rPr lang="en-GB" altLang="el-GR" sz="2000" dirty="0"/>
              <a:t>         </a:t>
            </a:r>
            <a:r>
              <a:rPr lang="el-GR" altLang="el-GR" sz="2000" dirty="0" smtClean="0"/>
              <a:t>       ΖΩΙΚΟ </a:t>
            </a:r>
            <a:r>
              <a:rPr lang="el-GR" altLang="el-GR" sz="2000" dirty="0"/>
              <a:t>ΥΛΙΚΟ               </a:t>
            </a:r>
            <a:r>
              <a:rPr lang="el-GR" altLang="el-GR" sz="2000" dirty="0" smtClean="0"/>
              <a:t>            </a:t>
            </a:r>
            <a:r>
              <a:rPr lang="el-GR" altLang="el-GR" sz="2000" dirty="0"/>
              <a:t>ΕΠΙΛΟΓΗ                </a:t>
            </a:r>
            <a:r>
              <a:rPr lang="en-GB" altLang="el-GR" sz="2000" dirty="0"/>
              <a:t> </a:t>
            </a:r>
            <a:r>
              <a:rPr lang="el-GR" altLang="el-GR" sz="2000" dirty="0" smtClean="0"/>
              <a:t>     </a:t>
            </a:r>
            <a:r>
              <a:rPr lang="en-GB" altLang="el-GR" sz="2000" dirty="0" smtClean="0"/>
              <a:t>  </a:t>
            </a:r>
            <a:r>
              <a:rPr lang="el-GR" altLang="el-GR" sz="2000" dirty="0"/>
              <a:t>ΣΥΣΤΗΜΑ </a:t>
            </a:r>
            <a:endParaRPr lang="en-GB" altLang="el-GR" sz="2000" dirty="0"/>
          </a:p>
          <a:p>
            <a:pPr eaLnBrk="1" hangingPunct="1">
              <a:lnSpc>
                <a:spcPct val="80000"/>
              </a:lnSpc>
              <a:buFontTx/>
              <a:buNone/>
            </a:pPr>
            <a:r>
              <a:rPr lang="el-GR" altLang="el-GR" sz="2000" dirty="0"/>
              <a:t>                                                                         </a:t>
            </a:r>
            <a:r>
              <a:rPr lang="en-GB" altLang="el-GR" sz="2000" dirty="0"/>
              <a:t>       </a:t>
            </a:r>
            <a:r>
              <a:rPr lang="el-GR" altLang="el-GR" sz="2000" dirty="0" smtClean="0"/>
              <a:t>                       </a:t>
            </a:r>
            <a:r>
              <a:rPr lang="en-GB" altLang="el-GR" sz="2000" dirty="0" smtClean="0"/>
              <a:t> </a:t>
            </a:r>
            <a:r>
              <a:rPr lang="el-GR" altLang="el-GR" sz="2000" dirty="0"/>
              <a:t>ΣΥΖΕΥΞΕΩΣ</a:t>
            </a:r>
          </a:p>
          <a:p>
            <a:pPr eaLnBrk="1" hangingPunct="1">
              <a:lnSpc>
                <a:spcPct val="80000"/>
              </a:lnSpc>
              <a:buFontTx/>
              <a:buNone/>
            </a:pPr>
            <a:r>
              <a:rPr lang="el-GR" altLang="el-GR" sz="2000" dirty="0"/>
              <a:t>	</a:t>
            </a:r>
            <a:endParaRPr lang="en-GB" altLang="el-GR" sz="2000" dirty="0"/>
          </a:p>
          <a:p>
            <a:pPr eaLnBrk="1" hangingPunct="1">
              <a:lnSpc>
                <a:spcPct val="80000"/>
              </a:lnSpc>
            </a:pPr>
            <a:endParaRPr lang="en-GB" altLang="el-GR" sz="2000" dirty="0"/>
          </a:p>
          <a:p>
            <a:pPr eaLnBrk="1" hangingPunct="1">
              <a:lnSpc>
                <a:spcPct val="80000"/>
              </a:lnSpc>
            </a:pPr>
            <a:endParaRPr lang="el-GR" altLang="el-GR" sz="2000" dirty="0"/>
          </a:p>
          <a:p>
            <a:pPr eaLnBrk="1" hangingPunct="1">
              <a:lnSpc>
                <a:spcPct val="80000"/>
              </a:lnSpc>
              <a:buFontTx/>
              <a:buNone/>
            </a:pPr>
            <a:r>
              <a:rPr lang="el-GR" altLang="el-GR" sz="2000" dirty="0"/>
              <a:t>                               </a:t>
            </a:r>
            <a:r>
              <a:rPr lang="en-GB" altLang="el-GR" sz="2000" dirty="0"/>
              <a:t>      </a:t>
            </a:r>
            <a:r>
              <a:rPr lang="el-GR" altLang="el-GR" sz="2000" dirty="0" smtClean="0"/>
              <a:t>                </a:t>
            </a:r>
            <a:r>
              <a:rPr lang="en-GB" altLang="el-GR" sz="2000" dirty="0" smtClean="0"/>
              <a:t> </a:t>
            </a:r>
            <a:r>
              <a:rPr lang="el-GR" altLang="el-GR" sz="2000" dirty="0"/>
              <a:t>ΓΕΝΕΤΙΚΟ ΔΥΝΑΜΙΚΟ</a:t>
            </a:r>
          </a:p>
          <a:p>
            <a:pPr eaLnBrk="1" hangingPunct="1">
              <a:lnSpc>
                <a:spcPct val="80000"/>
              </a:lnSpc>
              <a:buFontTx/>
              <a:buNone/>
            </a:pPr>
            <a:r>
              <a:rPr lang="el-GR" altLang="el-GR" sz="2000" dirty="0"/>
              <a:t>                           </a:t>
            </a:r>
            <a:endParaRPr lang="en-GB" altLang="el-GR" sz="2000" dirty="0"/>
          </a:p>
          <a:p>
            <a:pPr eaLnBrk="1" hangingPunct="1">
              <a:lnSpc>
                <a:spcPct val="80000"/>
              </a:lnSpc>
            </a:pPr>
            <a:endParaRPr lang="en-GB" altLang="el-GR" sz="2000" dirty="0"/>
          </a:p>
          <a:p>
            <a:pPr eaLnBrk="1" hangingPunct="1">
              <a:lnSpc>
                <a:spcPct val="80000"/>
              </a:lnSpc>
            </a:pPr>
            <a:endParaRPr lang="en-GB" altLang="el-GR" sz="2000" dirty="0"/>
          </a:p>
          <a:p>
            <a:pPr eaLnBrk="1" hangingPunct="1">
              <a:lnSpc>
                <a:spcPct val="80000"/>
              </a:lnSpc>
              <a:buFontTx/>
              <a:buNone/>
            </a:pPr>
            <a:r>
              <a:rPr lang="el-GR" altLang="el-GR" sz="2000" dirty="0"/>
              <a:t>  </a:t>
            </a:r>
            <a:r>
              <a:rPr lang="en-GB" altLang="el-GR" sz="2000" dirty="0"/>
              <a:t>   </a:t>
            </a:r>
            <a:r>
              <a:rPr lang="el-GR" altLang="el-GR" sz="2000" dirty="0"/>
              <a:t> </a:t>
            </a:r>
            <a:r>
              <a:rPr lang="el-GR" altLang="el-GR" sz="2000" dirty="0" smtClean="0"/>
              <a:t>        ΑΓΟΡΑ                  </a:t>
            </a:r>
            <a:r>
              <a:rPr lang="el-GR" altLang="el-GR" sz="2000" b="1" u="sng" dirty="0" smtClean="0">
                <a:solidFill>
                  <a:srgbClr val="FF0000"/>
                </a:solidFill>
              </a:rPr>
              <a:t>ΠΑΡΑΓΩΓΗ </a:t>
            </a:r>
            <a:r>
              <a:rPr lang="el-GR" altLang="el-GR" sz="2000" b="1" u="sng" dirty="0">
                <a:solidFill>
                  <a:srgbClr val="FF0000"/>
                </a:solidFill>
              </a:rPr>
              <a:t>ΖΩΙΚΩΝ ΠΡΟΪΟΝΤΩΝ</a:t>
            </a:r>
            <a:r>
              <a:rPr lang="el-GR" altLang="el-GR" sz="2000" dirty="0"/>
              <a:t>         </a:t>
            </a:r>
            <a:r>
              <a:rPr lang="el-GR" altLang="el-GR" sz="2000" dirty="0" smtClean="0"/>
              <a:t>              ΑΓΟΡΑ</a:t>
            </a:r>
            <a:endParaRPr lang="el-GR" altLang="el-GR" sz="2000" dirty="0"/>
          </a:p>
          <a:p>
            <a:pPr eaLnBrk="1" hangingPunct="1">
              <a:lnSpc>
                <a:spcPct val="80000"/>
              </a:lnSpc>
              <a:buFontTx/>
              <a:buNone/>
            </a:pPr>
            <a:r>
              <a:rPr lang="el-GR" altLang="el-GR" sz="2000" dirty="0"/>
              <a:t>                                           </a:t>
            </a:r>
            <a:r>
              <a:rPr lang="en-GB" altLang="el-GR" sz="2000" dirty="0"/>
              <a:t>  </a:t>
            </a:r>
          </a:p>
          <a:p>
            <a:pPr eaLnBrk="1" hangingPunct="1">
              <a:lnSpc>
                <a:spcPct val="80000"/>
              </a:lnSpc>
              <a:buFontTx/>
              <a:buNone/>
            </a:pPr>
            <a:endParaRPr lang="en-GB" altLang="el-GR" sz="2000" dirty="0"/>
          </a:p>
          <a:p>
            <a:pPr algn="ctr" eaLnBrk="1" hangingPunct="1">
              <a:lnSpc>
                <a:spcPct val="80000"/>
              </a:lnSpc>
              <a:buFontTx/>
              <a:buNone/>
            </a:pPr>
            <a:endParaRPr lang="en-GB" altLang="el-GR" sz="2000" dirty="0"/>
          </a:p>
          <a:p>
            <a:pPr algn="ctr" eaLnBrk="1" hangingPunct="1">
              <a:lnSpc>
                <a:spcPct val="80000"/>
              </a:lnSpc>
              <a:buFontTx/>
              <a:buNone/>
            </a:pPr>
            <a:r>
              <a:rPr lang="el-GR" altLang="el-GR" sz="2000" dirty="0"/>
              <a:t>ΠΕΡΙΒΑΛΛΟΝ</a:t>
            </a:r>
            <a:endParaRPr lang="en-US" altLang="el-GR" sz="2000" dirty="0"/>
          </a:p>
          <a:p>
            <a:pPr eaLnBrk="1" hangingPunct="1">
              <a:lnSpc>
                <a:spcPct val="80000"/>
              </a:lnSpc>
              <a:buFontTx/>
              <a:buNone/>
            </a:pPr>
            <a:r>
              <a:rPr lang="en-US" altLang="el-GR" sz="2000" dirty="0"/>
              <a:t/>
            </a:r>
            <a:br>
              <a:rPr lang="en-US" altLang="el-GR" sz="2000" dirty="0"/>
            </a:br>
            <a:endParaRPr lang="en-US" altLang="el-GR" sz="2000" dirty="0"/>
          </a:p>
          <a:p>
            <a:pPr eaLnBrk="1" hangingPunct="1">
              <a:lnSpc>
                <a:spcPct val="80000"/>
              </a:lnSpc>
            </a:pPr>
            <a:endParaRPr lang="en-GB" altLang="el-GR" sz="2000" dirty="0"/>
          </a:p>
          <a:p>
            <a:pPr eaLnBrk="1" hangingPunct="1">
              <a:lnSpc>
                <a:spcPct val="80000"/>
              </a:lnSpc>
              <a:buFontTx/>
              <a:buNone/>
            </a:pPr>
            <a:r>
              <a:rPr lang="en-GB" altLang="el-GR" sz="2000" dirty="0"/>
              <a:t>      </a:t>
            </a:r>
            <a:r>
              <a:rPr lang="el-GR" altLang="el-GR" sz="2000" dirty="0" smtClean="0"/>
              <a:t>       ΟΙΚΟΛΟΓΙΚΟΙ            ΔΙΑΤΡΟΦΗ          ΔΙΑΤΗΡΗΣΗ            </a:t>
            </a:r>
            <a:r>
              <a:rPr lang="el-GR" altLang="el-GR" sz="2000" dirty="0"/>
              <a:t>ΝΟΜΟΘΕΤΙΚΕΣ</a:t>
            </a:r>
            <a:endParaRPr lang="en-US" altLang="el-GR" sz="2000" dirty="0"/>
          </a:p>
          <a:p>
            <a:pPr eaLnBrk="1" hangingPunct="1">
              <a:lnSpc>
                <a:spcPct val="80000"/>
              </a:lnSpc>
              <a:buFontTx/>
              <a:buNone/>
            </a:pPr>
            <a:r>
              <a:rPr lang="en-GB" altLang="el-GR" sz="2000" dirty="0"/>
              <a:t>      </a:t>
            </a:r>
            <a:r>
              <a:rPr lang="el-GR" altLang="el-GR" sz="2000" dirty="0" smtClean="0"/>
              <a:t>        ΠΑΡΑΓΟΝΤΕΣ                                                                            </a:t>
            </a:r>
            <a:r>
              <a:rPr lang="el-GR" altLang="el-GR" sz="2000" dirty="0"/>
              <a:t>ΔΙΑΤΑΞΕΙΣ</a:t>
            </a:r>
            <a:endParaRPr lang="en-US" altLang="el-GR" sz="2000" dirty="0"/>
          </a:p>
        </p:txBody>
      </p:sp>
      <p:sp>
        <p:nvSpPr>
          <p:cNvPr id="3075" name="Line 7"/>
          <p:cNvSpPr>
            <a:spLocks noChangeShapeType="1"/>
          </p:cNvSpPr>
          <p:nvPr/>
        </p:nvSpPr>
        <p:spPr bwMode="auto">
          <a:xfrm>
            <a:off x="3719513" y="1052513"/>
            <a:ext cx="1223962"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76" name="Line 8"/>
          <p:cNvSpPr>
            <a:spLocks noChangeShapeType="1"/>
          </p:cNvSpPr>
          <p:nvPr/>
        </p:nvSpPr>
        <p:spPr bwMode="auto">
          <a:xfrm>
            <a:off x="6024563" y="1125538"/>
            <a:ext cx="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77" name="Line 9"/>
          <p:cNvSpPr>
            <a:spLocks noChangeShapeType="1"/>
          </p:cNvSpPr>
          <p:nvPr/>
        </p:nvSpPr>
        <p:spPr bwMode="auto">
          <a:xfrm flipH="1">
            <a:off x="7248525" y="1412876"/>
            <a:ext cx="719138"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78" name="Line 10"/>
          <p:cNvSpPr>
            <a:spLocks noChangeShapeType="1"/>
          </p:cNvSpPr>
          <p:nvPr/>
        </p:nvSpPr>
        <p:spPr bwMode="auto">
          <a:xfrm>
            <a:off x="6024563" y="2636838"/>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79" name="Line 11"/>
          <p:cNvSpPr>
            <a:spLocks noChangeShapeType="1"/>
          </p:cNvSpPr>
          <p:nvPr/>
        </p:nvSpPr>
        <p:spPr bwMode="auto">
          <a:xfrm>
            <a:off x="3503614" y="3573463"/>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0" name="Line 12"/>
          <p:cNvSpPr>
            <a:spLocks noChangeShapeType="1"/>
          </p:cNvSpPr>
          <p:nvPr/>
        </p:nvSpPr>
        <p:spPr bwMode="auto">
          <a:xfrm flipH="1">
            <a:off x="8183564" y="3573463"/>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1" name="Line 13"/>
          <p:cNvSpPr>
            <a:spLocks noChangeShapeType="1"/>
          </p:cNvSpPr>
          <p:nvPr/>
        </p:nvSpPr>
        <p:spPr bwMode="auto">
          <a:xfrm flipV="1">
            <a:off x="3287714" y="2636839"/>
            <a:ext cx="1512887"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2" name="Line 14"/>
          <p:cNvSpPr>
            <a:spLocks noChangeShapeType="1"/>
          </p:cNvSpPr>
          <p:nvPr/>
        </p:nvSpPr>
        <p:spPr bwMode="auto">
          <a:xfrm flipH="1" flipV="1">
            <a:off x="7319963" y="2565401"/>
            <a:ext cx="1655762"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3" name="Line 16"/>
          <p:cNvSpPr>
            <a:spLocks noChangeShapeType="1"/>
          </p:cNvSpPr>
          <p:nvPr/>
        </p:nvSpPr>
        <p:spPr bwMode="auto">
          <a:xfrm flipV="1">
            <a:off x="6024563" y="3860800"/>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4" name="Line 17"/>
          <p:cNvSpPr>
            <a:spLocks noChangeShapeType="1"/>
          </p:cNvSpPr>
          <p:nvPr/>
        </p:nvSpPr>
        <p:spPr bwMode="auto">
          <a:xfrm flipV="1">
            <a:off x="3503614" y="5013325"/>
            <a:ext cx="1584325"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5" name="Line 18"/>
          <p:cNvSpPr>
            <a:spLocks noChangeShapeType="1"/>
          </p:cNvSpPr>
          <p:nvPr/>
        </p:nvSpPr>
        <p:spPr bwMode="auto">
          <a:xfrm flipV="1">
            <a:off x="5303839" y="5084764"/>
            <a:ext cx="287337"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6" name="Line 19"/>
          <p:cNvSpPr>
            <a:spLocks noChangeShapeType="1"/>
          </p:cNvSpPr>
          <p:nvPr/>
        </p:nvSpPr>
        <p:spPr bwMode="auto">
          <a:xfrm flipH="1" flipV="1">
            <a:off x="6456364" y="5084763"/>
            <a:ext cx="287337"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7" name="Line 20"/>
          <p:cNvSpPr>
            <a:spLocks noChangeShapeType="1"/>
          </p:cNvSpPr>
          <p:nvPr/>
        </p:nvSpPr>
        <p:spPr bwMode="auto">
          <a:xfrm flipH="1" flipV="1">
            <a:off x="7104063" y="5013325"/>
            <a:ext cx="16557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8" name="Line 21"/>
          <p:cNvSpPr>
            <a:spLocks noChangeShapeType="1"/>
          </p:cNvSpPr>
          <p:nvPr/>
        </p:nvSpPr>
        <p:spPr bwMode="auto">
          <a:xfrm>
            <a:off x="3143250" y="3860801"/>
            <a:ext cx="1944688"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89" name="Line 22"/>
          <p:cNvSpPr>
            <a:spLocks noChangeShapeType="1"/>
          </p:cNvSpPr>
          <p:nvPr/>
        </p:nvSpPr>
        <p:spPr bwMode="auto">
          <a:xfrm flipH="1">
            <a:off x="7104064" y="3789363"/>
            <a:ext cx="172878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xmlns="" val="19515151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iagram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11450" y="115888"/>
            <a:ext cx="7200900" cy="6121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2771" name="Text Box 3"/>
          <p:cNvSpPr txBox="1">
            <a:spLocks noChangeArrowheads="1"/>
          </p:cNvSpPr>
          <p:nvPr/>
        </p:nvSpPr>
        <p:spPr bwMode="auto">
          <a:xfrm>
            <a:off x="3000376" y="6237288"/>
            <a:ext cx="6696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Σύνθεση του παλμιτικού οξέος από γλυκόζη</a:t>
            </a:r>
            <a:r>
              <a:rPr lang="el-GR" altLang="el-GR" sz="1800">
                <a:latin typeface="Tahoma" panose="020B0604030504040204" pitchFamily="34" charset="0"/>
                <a:cs typeface="Arial" panose="020B0604020202020204" pitchFamily="34" charset="0"/>
              </a:rPr>
              <a:t> </a:t>
            </a:r>
          </a:p>
        </p:txBody>
      </p:sp>
    </p:spTree>
    <p:extLst>
      <p:ext uri="{BB962C8B-B14F-4D97-AF65-F5344CB8AC3E}">
        <p14:creationId xmlns:p14="http://schemas.microsoft.com/office/powerpoint/2010/main" xmlns="" val="374917355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p:txBody>
          <a:bodyPr/>
          <a:lstStyle/>
          <a:p>
            <a:pPr algn="ctr" eaLnBrk="1" hangingPunct="1"/>
            <a:r>
              <a:rPr lang="el-GR" altLang="el-GR" sz="3200" dirty="0"/>
              <a:t>Σύνθεση του </a:t>
            </a:r>
            <a:r>
              <a:rPr lang="el-GR" altLang="el-GR" sz="3200" dirty="0" err="1"/>
              <a:t>παλμιτικού</a:t>
            </a:r>
            <a:r>
              <a:rPr lang="el-GR" altLang="el-GR" sz="3200" dirty="0"/>
              <a:t> οξέος από </a:t>
            </a:r>
            <a:r>
              <a:rPr lang="el-GR" altLang="el-GR" sz="3200" dirty="0" err="1"/>
              <a:t>οξεικό</a:t>
            </a:r>
            <a:r>
              <a:rPr lang="el-GR" altLang="el-GR" sz="3200" dirty="0"/>
              <a:t> οξύ</a:t>
            </a:r>
          </a:p>
        </p:txBody>
      </p:sp>
      <p:pic>
        <p:nvPicPr>
          <p:cNvPr id="33795" name="Picture 4" descr="Σχήμα 8_9"/>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75051" y="1268413"/>
            <a:ext cx="4608513" cy="5473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619881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47851" y="1"/>
            <a:ext cx="8353425" cy="777875"/>
          </a:xfrm>
        </p:spPr>
        <p:txBody>
          <a:bodyPr/>
          <a:lstStyle/>
          <a:p>
            <a:pPr eaLnBrk="1" hangingPunct="1"/>
            <a:r>
              <a:rPr lang="el-GR" altLang="el-GR" sz="2400" u="sng"/>
              <a:t>Παράγοντες που επιδρούν στο μεταβολισμό του λιπώδους ιστού</a:t>
            </a:r>
            <a:endParaRPr lang="en-US" altLang="el-GR" sz="2400" u="sng"/>
          </a:p>
        </p:txBody>
      </p:sp>
      <p:sp>
        <p:nvSpPr>
          <p:cNvPr id="35843" name="Rectangle 3"/>
          <p:cNvSpPr>
            <a:spLocks noGrp="1" noChangeArrowheads="1"/>
          </p:cNvSpPr>
          <p:nvPr>
            <p:ph type="body" idx="1"/>
          </p:nvPr>
        </p:nvSpPr>
        <p:spPr>
          <a:xfrm>
            <a:off x="1992313" y="908051"/>
            <a:ext cx="8229600" cy="5661025"/>
          </a:xfrm>
        </p:spPr>
        <p:txBody>
          <a:bodyPr>
            <a:normAutofit lnSpcReduction="10000"/>
          </a:bodyPr>
          <a:lstStyle/>
          <a:p>
            <a:pPr marL="381000" indent="-381000">
              <a:lnSpc>
                <a:spcPct val="80000"/>
              </a:lnSpc>
              <a:buFontTx/>
              <a:buAutoNum type="arabicPeriod"/>
            </a:pPr>
            <a:r>
              <a:rPr lang="el-GR" altLang="el-GR" sz="2000" i="1"/>
              <a:t>Ανατομική θέση</a:t>
            </a:r>
            <a:r>
              <a:rPr lang="el-GR" altLang="el-GR" sz="2000"/>
              <a:t>: Διαφορές τόσο στους μηχανισμούς λιπογένεσης, όσο και λιπόλυσης πιθανόν να οφείλονται στο μέγεθος των λιποκυττάρων, τον αριθμό ορμονικών υποδοχέων και στην αιμάτωση</a:t>
            </a:r>
          </a:p>
          <a:p>
            <a:pPr marL="381000" indent="-381000">
              <a:lnSpc>
                <a:spcPct val="80000"/>
              </a:lnSpc>
              <a:buNone/>
            </a:pPr>
            <a:endParaRPr lang="el-GR" altLang="el-GR" sz="2000"/>
          </a:p>
          <a:p>
            <a:pPr marL="381000" indent="-381000">
              <a:lnSpc>
                <a:spcPct val="80000"/>
              </a:lnSpc>
              <a:buNone/>
            </a:pPr>
            <a:r>
              <a:rPr lang="el-GR" altLang="el-GR" sz="2000"/>
              <a:t>2. </a:t>
            </a:r>
            <a:r>
              <a:rPr lang="el-GR" altLang="el-GR" sz="2000" i="1"/>
              <a:t>Στάδιo ανάπτυξης</a:t>
            </a:r>
            <a:r>
              <a:rPr lang="el-GR" altLang="el-GR" sz="2000"/>
              <a:t>: Μικρός ρυθμός λιπογένεσης στα  νεογέννητα (1% χοίρος, 2-4% μηρυκαστικά)</a:t>
            </a:r>
          </a:p>
          <a:p>
            <a:pPr marL="381000" indent="-381000">
              <a:lnSpc>
                <a:spcPct val="80000"/>
              </a:lnSpc>
            </a:pPr>
            <a:endParaRPr lang="el-GR" altLang="el-GR" sz="2000" i="1"/>
          </a:p>
          <a:p>
            <a:pPr marL="381000" indent="-381000">
              <a:lnSpc>
                <a:spcPct val="80000"/>
              </a:lnSpc>
              <a:buNone/>
            </a:pPr>
            <a:r>
              <a:rPr lang="el-GR" altLang="el-GR" sz="2000"/>
              <a:t>3</a:t>
            </a:r>
            <a:r>
              <a:rPr lang="el-GR" altLang="el-GR" sz="2000" i="1"/>
              <a:t>. Διατροφή</a:t>
            </a:r>
            <a:r>
              <a:rPr lang="el-GR" altLang="el-GR" sz="2000"/>
              <a:t>: Νηστεία, κατά βούληση διατροφή, είδος και σύνθεση σιτηρεσίου</a:t>
            </a:r>
          </a:p>
          <a:p>
            <a:pPr marL="381000" indent="-381000">
              <a:lnSpc>
                <a:spcPct val="80000"/>
              </a:lnSpc>
              <a:buNone/>
            </a:pPr>
            <a:endParaRPr lang="el-GR" altLang="el-GR" sz="2000"/>
          </a:p>
          <a:p>
            <a:pPr marL="381000" indent="-381000">
              <a:lnSpc>
                <a:spcPct val="80000"/>
              </a:lnSpc>
              <a:buNone/>
            </a:pPr>
            <a:r>
              <a:rPr lang="el-GR" altLang="el-GR" sz="2000"/>
              <a:t>4</a:t>
            </a:r>
            <a:r>
              <a:rPr lang="el-GR" altLang="el-GR" sz="2000" i="1"/>
              <a:t>. Ενδοκρινικό Σύστημα</a:t>
            </a:r>
            <a:r>
              <a:rPr lang="el-GR" altLang="el-GR" sz="2000"/>
              <a:t>:</a:t>
            </a:r>
          </a:p>
          <a:p>
            <a:pPr marL="381000" indent="-381000">
              <a:lnSpc>
                <a:spcPct val="80000"/>
              </a:lnSpc>
              <a:buNone/>
            </a:pPr>
            <a:r>
              <a:rPr lang="el-GR" altLang="el-GR" sz="2000"/>
              <a:t>(α) Ινσουλίνη: Προάγει τη λιπογένεση (αυξάνει τη δράση της καρβοξυλάσης του ακετυλο</a:t>
            </a:r>
            <a:r>
              <a:rPr lang="en-US" altLang="el-GR" sz="2000"/>
              <a:t>CoA</a:t>
            </a:r>
            <a:r>
              <a:rPr lang="el-GR" altLang="el-GR" sz="2000"/>
              <a:t>), αναστέλλει τη λιπόλυση</a:t>
            </a:r>
          </a:p>
          <a:p>
            <a:pPr marL="381000" indent="-381000">
              <a:lnSpc>
                <a:spcPct val="80000"/>
              </a:lnSpc>
              <a:buNone/>
            </a:pPr>
            <a:r>
              <a:rPr lang="el-GR" altLang="el-GR" sz="2000"/>
              <a:t>(β) Αυξητική Ορμόνη: Παρατεταμένη χορήγηση μειώνει την εναπόθεση λίπους. Ανταγωνιστής της ινσουλίνης </a:t>
            </a:r>
          </a:p>
          <a:p>
            <a:pPr marL="381000" indent="-381000">
              <a:lnSpc>
                <a:spcPct val="80000"/>
              </a:lnSpc>
              <a:buNone/>
            </a:pPr>
            <a:r>
              <a:rPr lang="el-GR" altLang="el-GR" sz="2000"/>
              <a:t>(γ) Κατεχολαμίνες: Λιπολυτική δράση</a:t>
            </a:r>
          </a:p>
          <a:p>
            <a:pPr marL="381000" indent="-381000">
              <a:lnSpc>
                <a:spcPct val="80000"/>
              </a:lnSpc>
              <a:buNone/>
            </a:pPr>
            <a:r>
              <a:rPr lang="el-GR" altLang="el-GR" sz="2000"/>
              <a:t>(δ) Γλυκαγόνη: Μικρή λιπολυτική δράση</a:t>
            </a:r>
          </a:p>
          <a:p>
            <a:pPr marL="381000" indent="-381000">
              <a:lnSpc>
                <a:spcPct val="80000"/>
              </a:lnSpc>
              <a:buNone/>
            </a:pPr>
            <a:r>
              <a:rPr lang="el-GR" altLang="el-GR" sz="2000"/>
              <a:t>(ε) Φυλετικά Στεροειδή: Οιστρογόνα, Ανδρογόνα</a:t>
            </a:r>
            <a:endParaRPr lang="en-US" altLang="el-GR" sz="2000"/>
          </a:p>
        </p:txBody>
      </p:sp>
    </p:spTree>
    <p:extLst>
      <p:ext uri="{BB962C8B-B14F-4D97-AF65-F5344CB8AC3E}">
        <p14:creationId xmlns:p14="http://schemas.microsoft.com/office/powerpoint/2010/main" xmlns="" val="96066729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iagram13-new-small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9151" y="260350"/>
            <a:ext cx="5616575" cy="568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6867" name="Text Box 3"/>
          <p:cNvSpPr txBox="1">
            <a:spLocks noChangeArrowheads="1"/>
          </p:cNvSpPr>
          <p:nvPr/>
        </p:nvSpPr>
        <p:spPr bwMode="auto">
          <a:xfrm>
            <a:off x="2279651" y="6021388"/>
            <a:ext cx="77771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1800">
                <a:latin typeface="Tahoma" panose="020B0604030504040204" pitchFamily="34" charset="0"/>
                <a:cs typeface="Arial" panose="020B0604020202020204" pitchFamily="34" charset="0"/>
              </a:rPr>
              <a:t>Μηχανισμός δράσης των κατεχολαμινών στη λιπόλυση. </a:t>
            </a:r>
            <a:r>
              <a:rPr lang="en-US" altLang="el-GR" sz="1800">
                <a:latin typeface="Tahoma" panose="020B0604030504040204" pitchFamily="34" charset="0"/>
                <a:cs typeface="Arial" panose="020B0604020202020204" pitchFamily="34" charset="0"/>
              </a:rPr>
              <a:t>HSL</a:t>
            </a:r>
            <a:r>
              <a:rPr lang="el-GR" altLang="el-GR" sz="1800">
                <a:latin typeface="Tahoma" panose="020B0604030504040204" pitchFamily="34" charset="0"/>
                <a:cs typeface="Arial" panose="020B0604020202020204" pitchFamily="34" charset="0"/>
              </a:rPr>
              <a:t>-α (</a:t>
            </a:r>
            <a:r>
              <a:rPr lang="en-US" altLang="el-GR" sz="1800">
                <a:latin typeface="Tahoma" panose="020B0604030504040204" pitchFamily="34" charset="0"/>
                <a:cs typeface="Arial" panose="020B0604020202020204" pitchFamily="34" charset="0"/>
              </a:rPr>
              <a:t>Hormone</a:t>
            </a:r>
            <a:r>
              <a:rPr lang="el-GR" altLang="el-GR" sz="1800">
                <a:latin typeface="Tahoma" panose="020B0604030504040204" pitchFamily="34" charset="0"/>
                <a:cs typeface="Arial" panose="020B0604020202020204" pitchFamily="34" charset="0"/>
              </a:rPr>
              <a:t>- </a:t>
            </a:r>
            <a:r>
              <a:rPr lang="en-US" altLang="el-GR" sz="1800">
                <a:latin typeface="Tahoma" panose="020B0604030504040204" pitchFamily="34" charset="0"/>
                <a:cs typeface="Arial" panose="020B0604020202020204" pitchFamily="34" charset="0"/>
              </a:rPr>
              <a:t>Sensitive Lipase</a:t>
            </a:r>
            <a:r>
              <a:rPr lang="el-GR" altLang="el-GR" sz="1800">
                <a:latin typeface="Tahoma" panose="020B0604030504040204" pitchFamily="34" charset="0"/>
                <a:cs typeface="Arial" panose="020B0604020202020204" pitchFamily="34" charset="0"/>
              </a:rPr>
              <a:t>-α) είναι η φωσφορυλιωμένη, ενεργός μορφή του ενζύμου </a:t>
            </a:r>
          </a:p>
        </p:txBody>
      </p:sp>
    </p:spTree>
    <p:extLst>
      <p:ext uri="{BB962C8B-B14F-4D97-AF65-F5344CB8AC3E}">
        <p14:creationId xmlns:p14="http://schemas.microsoft.com/office/powerpoint/2010/main" xmlns="" val="24182823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92313" y="188914"/>
            <a:ext cx="8075612" cy="574675"/>
          </a:xfrm>
        </p:spPr>
        <p:txBody>
          <a:bodyPr>
            <a:normAutofit fontScale="90000"/>
          </a:bodyPr>
          <a:lstStyle/>
          <a:p>
            <a:pPr eaLnBrk="1" hangingPunct="1"/>
            <a:r>
              <a:rPr lang="el-GR" altLang="el-GR" sz="4000" b="1" i="1" dirty="0">
                <a:solidFill>
                  <a:srgbClr val="FF0000"/>
                </a:solidFill>
              </a:rPr>
              <a:t>Ρυθμός ανάπτυξης</a:t>
            </a:r>
            <a:endParaRPr lang="en-US" altLang="el-GR" sz="4000" b="1" i="1" dirty="0">
              <a:solidFill>
                <a:srgbClr val="FF0000"/>
              </a:solidFill>
            </a:endParaRPr>
          </a:p>
        </p:txBody>
      </p:sp>
      <p:sp>
        <p:nvSpPr>
          <p:cNvPr id="38915" name="Rectangle 3"/>
          <p:cNvSpPr>
            <a:spLocks noGrp="1" noChangeArrowheads="1"/>
          </p:cNvSpPr>
          <p:nvPr>
            <p:ph type="body" idx="1"/>
          </p:nvPr>
        </p:nvSpPr>
        <p:spPr>
          <a:xfrm>
            <a:off x="1992314" y="836614"/>
            <a:ext cx="8675687" cy="5832475"/>
          </a:xfrm>
        </p:spPr>
        <p:txBody>
          <a:bodyPr/>
          <a:lstStyle/>
          <a:p>
            <a:pPr eaLnBrk="1" hangingPunct="1">
              <a:lnSpc>
                <a:spcPct val="90000"/>
              </a:lnSpc>
              <a:buFontTx/>
              <a:buNone/>
            </a:pPr>
            <a:r>
              <a:rPr lang="el-GR" altLang="el-GR" dirty="0"/>
              <a:t>    Στο μάθημα της «Ζωοτεχνίας» σαν κριτήριο του ρυθμού ανάπτυξης χρησιμοποιείται η ημερήσια αύξηση βάρους.</a:t>
            </a:r>
          </a:p>
          <a:p>
            <a:pPr eaLnBrk="1" hangingPunct="1">
              <a:lnSpc>
                <a:spcPct val="90000"/>
              </a:lnSpc>
              <a:buFontTx/>
              <a:buNone/>
            </a:pPr>
            <a:r>
              <a:rPr lang="el-GR" altLang="el-GR" sz="2400" dirty="0"/>
              <a:t>     (Ενδιαφέρον → από απογαλακτισμό έως πάχυνση)</a:t>
            </a:r>
          </a:p>
          <a:p>
            <a:pPr eaLnBrk="1" hangingPunct="1">
              <a:lnSpc>
                <a:spcPct val="90000"/>
              </a:lnSpc>
              <a:buFontTx/>
              <a:buNone/>
            </a:pPr>
            <a:r>
              <a:rPr lang="el-GR" altLang="el-GR" dirty="0"/>
              <a:t>    Ο ρυθμός ανάπτυξης εξαρτάται από:</a:t>
            </a:r>
          </a:p>
          <a:p>
            <a:pPr eaLnBrk="1" hangingPunct="1">
              <a:lnSpc>
                <a:spcPct val="90000"/>
              </a:lnSpc>
              <a:buFontTx/>
              <a:buNone/>
            </a:pPr>
            <a:r>
              <a:rPr lang="el-GR" altLang="el-GR" dirty="0"/>
              <a:t>1.</a:t>
            </a:r>
            <a:r>
              <a:rPr lang="el-GR" altLang="el-GR" u="sng" dirty="0"/>
              <a:t>διατροφή</a:t>
            </a:r>
            <a:r>
              <a:rPr lang="el-GR" altLang="el-GR" dirty="0"/>
              <a:t> (λιγότερο εντατική διατροφή </a:t>
            </a:r>
            <a:r>
              <a:rPr lang="el-GR" altLang="el-GR" dirty="0">
                <a:sym typeface="Symbol" panose="05050102010706020507" pitchFamily="18" charset="2"/>
              </a:rPr>
              <a:t></a:t>
            </a:r>
            <a:r>
              <a:rPr lang="el-GR" altLang="el-GR" dirty="0"/>
              <a:t> περισσότερος χρόνος για το τελικό μέγεθος)</a:t>
            </a:r>
          </a:p>
          <a:p>
            <a:pPr eaLnBrk="1" hangingPunct="1">
              <a:lnSpc>
                <a:spcPct val="90000"/>
              </a:lnSpc>
              <a:buFontTx/>
              <a:buNone/>
            </a:pPr>
            <a:r>
              <a:rPr lang="el-GR" altLang="el-GR" dirty="0"/>
              <a:t>2.</a:t>
            </a:r>
            <a:r>
              <a:rPr lang="el-GR" altLang="el-GR" u="sng" dirty="0"/>
              <a:t>ηλικία</a:t>
            </a:r>
            <a:r>
              <a:rPr lang="el-GR" altLang="el-GR" dirty="0"/>
              <a:t> (αυξανομένης της ηλικίας </a:t>
            </a:r>
            <a:r>
              <a:rPr lang="el-GR" altLang="el-GR" dirty="0">
                <a:sym typeface="Symbol" panose="05050102010706020507" pitchFamily="18" charset="2"/>
              </a:rPr>
              <a:t></a:t>
            </a:r>
            <a:r>
              <a:rPr lang="el-GR" altLang="el-GR" dirty="0"/>
              <a:t> αυξάνεται η ημερήσια αύξηση βάρους)</a:t>
            </a:r>
          </a:p>
          <a:p>
            <a:pPr eaLnBrk="1" hangingPunct="1">
              <a:lnSpc>
                <a:spcPct val="90000"/>
              </a:lnSpc>
              <a:buFontTx/>
              <a:buNone/>
            </a:pPr>
            <a:r>
              <a:rPr lang="el-GR" altLang="el-GR" dirty="0"/>
              <a:t>3.</a:t>
            </a:r>
            <a:r>
              <a:rPr lang="el-GR" altLang="el-GR" u="sng" dirty="0"/>
              <a:t>φύλο</a:t>
            </a:r>
            <a:r>
              <a:rPr lang="el-GR" altLang="el-GR" dirty="0"/>
              <a:t> (♂ παρουσιάζουν ταχύτερη ανάπτυξη από ♀)</a:t>
            </a:r>
          </a:p>
          <a:p>
            <a:pPr eaLnBrk="1" hangingPunct="1">
              <a:lnSpc>
                <a:spcPct val="90000"/>
              </a:lnSpc>
              <a:buFontTx/>
              <a:buNone/>
            </a:pPr>
            <a:r>
              <a:rPr lang="el-GR" altLang="el-GR" dirty="0"/>
              <a:t>4.</a:t>
            </a:r>
            <a:r>
              <a:rPr lang="el-GR" altLang="el-GR" u="sng" dirty="0"/>
              <a:t>συνθήκες διατήρησης</a:t>
            </a:r>
            <a:r>
              <a:rPr lang="el-GR" altLang="el-GR" dirty="0"/>
              <a:t> (θερμοκρασία, </a:t>
            </a:r>
            <a:r>
              <a:rPr lang="en-US" altLang="el-GR" dirty="0"/>
              <a:t>stress</a:t>
            </a:r>
            <a:r>
              <a:rPr lang="el-GR" altLang="el-GR" dirty="0"/>
              <a:t>)</a:t>
            </a:r>
          </a:p>
          <a:p>
            <a:pPr eaLnBrk="1" hangingPunct="1">
              <a:lnSpc>
                <a:spcPct val="90000"/>
              </a:lnSpc>
              <a:buFontTx/>
              <a:buNone/>
            </a:pPr>
            <a:r>
              <a:rPr lang="el-GR" altLang="el-GR" dirty="0"/>
              <a:t>5.</a:t>
            </a:r>
            <a:r>
              <a:rPr lang="el-GR" altLang="el-GR" u="sng" dirty="0"/>
              <a:t>γενετικούς παράγοντες</a:t>
            </a:r>
            <a:r>
              <a:rPr lang="el-GR" altLang="el-GR" dirty="0"/>
              <a:t> (παρουσιάζονται διαφορές στην αύξηση βάρους μεταξύ διαφόρων φυλών).</a:t>
            </a:r>
            <a:endParaRPr lang="en-US" altLang="el-GR" dirty="0"/>
          </a:p>
        </p:txBody>
      </p:sp>
    </p:spTree>
    <p:extLst>
      <p:ext uri="{BB962C8B-B14F-4D97-AF65-F5344CB8AC3E}">
        <p14:creationId xmlns:p14="http://schemas.microsoft.com/office/powerpoint/2010/main" xmlns="" val="201843315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iagram4-another"/>
          <p:cNvPicPr>
            <a:picLocks noGrp="1" noChangeAspect="1" noChangeArrowheads="1"/>
          </p:cNvPicPr>
          <p:nvPr>
            <p:ph/>
          </p:nvPr>
        </p:nvPicPr>
        <p:blipFill>
          <a:blip r:embed="rId2">
            <a:extLst>
              <a:ext uri="{28A0092B-C50C-407E-A947-70E740481C1C}">
                <a14:useLocalDpi xmlns:a14="http://schemas.microsoft.com/office/drawing/2010/main" xmlns="" val="0"/>
              </a:ext>
            </a:extLst>
          </a:blip>
          <a:srcRect/>
          <a:stretch>
            <a:fillRect/>
          </a:stretch>
        </p:blipFill>
        <p:spPr>
          <a:xfrm>
            <a:off x="1703389" y="188914"/>
            <a:ext cx="8785225" cy="5424487"/>
          </a:xfrm>
          <a:solidFill>
            <a:schemeClr val="bg1"/>
          </a:solid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9939" name="Text Box 3"/>
          <p:cNvSpPr txBox="1">
            <a:spLocks noChangeArrowheads="1"/>
          </p:cNvSpPr>
          <p:nvPr/>
        </p:nvSpPr>
        <p:spPr bwMode="auto">
          <a:xfrm>
            <a:off x="1595438" y="5661026"/>
            <a:ext cx="896461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Ρυθμός ανάπτυξης ταυριδίων κατά την πάχυνση με κατά βούληση κατανάλωση ενσιρωμένου αραβοσίτου σε σχέση με την παρεχόμενη ποσότητα μίγματος</a:t>
            </a:r>
            <a:r>
              <a:rPr lang="el-GR" altLang="el-GR" sz="1600">
                <a:latin typeface="Tahoma" panose="020B0604030504040204" pitchFamily="34" charset="0"/>
                <a:cs typeface="Arial" panose="020B0604020202020204" pitchFamily="34" charset="0"/>
              </a:rPr>
              <a:t> </a:t>
            </a:r>
          </a:p>
        </p:txBody>
      </p:sp>
    </p:spTree>
    <p:extLst>
      <p:ext uri="{BB962C8B-B14F-4D97-AF65-F5344CB8AC3E}">
        <p14:creationId xmlns:p14="http://schemas.microsoft.com/office/powerpoint/2010/main" xmlns="" val="208870252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iagram5-new"/>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a:stretch>
            <a:fillRect/>
          </a:stretch>
        </p:blipFill>
        <p:spPr>
          <a:xfrm>
            <a:off x="1847851" y="260350"/>
            <a:ext cx="8569325" cy="5715000"/>
          </a:xfrm>
          <a:solidFill>
            <a:schemeClr val="bg1"/>
          </a:solid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0963" name="Text Box 3"/>
          <p:cNvSpPr txBox="1">
            <a:spLocks noChangeArrowheads="1"/>
          </p:cNvSpPr>
          <p:nvPr/>
        </p:nvSpPr>
        <p:spPr bwMode="auto">
          <a:xfrm>
            <a:off x="1992313" y="5949951"/>
            <a:ext cx="842486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Ρυθμός ανάπτυξης ταυριδίων στο εντατικό (Α) και στο ημιεντατικό (Β) σύστημα πάχυνσης </a:t>
            </a:r>
          </a:p>
        </p:txBody>
      </p:sp>
    </p:spTree>
    <p:extLst>
      <p:ext uri="{BB962C8B-B14F-4D97-AF65-F5344CB8AC3E}">
        <p14:creationId xmlns:p14="http://schemas.microsoft.com/office/powerpoint/2010/main" xmlns="" val="275097134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iagram9-new"/>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a:stretch>
            <a:fillRect/>
          </a:stretch>
        </p:blipFill>
        <p:spPr>
          <a:xfrm>
            <a:off x="1703389" y="188913"/>
            <a:ext cx="8785225" cy="5111750"/>
          </a:xfrm>
          <a:solidFill>
            <a:schemeClr val="bg1"/>
          </a:solid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1987" name="Text Box 3"/>
          <p:cNvSpPr txBox="1">
            <a:spLocks noChangeArrowheads="1"/>
          </p:cNvSpPr>
          <p:nvPr/>
        </p:nvSpPr>
        <p:spPr bwMode="auto">
          <a:xfrm>
            <a:off x="1703389" y="5300664"/>
            <a:ext cx="878522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Εξέλιξη του ρυθμού ανάπτυξης  κατά το στάδιο ανάπτυξης από το σωματικό βάρος των 35 έως το σωματικό βάρος των 105 </a:t>
            </a:r>
            <a:r>
              <a:rPr lang="en-US" altLang="el-GR" sz="2400">
                <a:latin typeface="Tahoma" panose="020B0604030504040204" pitchFamily="34" charset="0"/>
                <a:cs typeface="Arial" panose="020B0604020202020204" pitchFamily="34" charset="0"/>
              </a:rPr>
              <a:t>kg </a:t>
            </a:r>
            <a:r>
              <a:rPr lang="el-GR" altLang="el-GR" sz="2400">
                <a:latin typeface="Tahoma" panose="020B0604030504040204" pitchFamily="34" charset="0"/>
                <a:cs typeface="Arial" panose="020B0604020202020204" pitchFamily="34" charset="0"/>
              </a:rPr>
              <a:t>αρσενικών, ευνουχισμένων αρσενικών και θηλυκών χοίρων </a:t>
            </a:r>
          </a:p>
        </p:txBody>
      </p:sp>
    </p:spTree>
    <p:extLst>
      <p:ext uri="{BB962C8B-B14F-4D97-AF65-F5344CB8AC3E}">
        <p14:creationId xmlns:p14="http://schemas.microsoft.com/office/powerpoint/2010/main" xmlns="" val="30803778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474664"/>
            <a:ext cx="8229600" cy="649287"/>
          </a:xfrm>
        </p:spPr>
        <p:txBody>
          <a:bodyPr/>
          <a:lstStyle/>
          <a:p>
            <a:pPr eaLnBrk="1" hangingPunct="1"/>
            <a:r>
              <a:rPr lang="el-GR" altLang="el-GR" sz="3600" b="1" i="1"/>
              <a:t>Σύσταση του σώματος</a:t>
            </a:r>
            <a:endParaRPr lang="en-US" altLang="el-GR" sz="3600" b="1" i="1"/>
          </a:p>
        </p:txBody>
      </p:sp>
      <p:sp>
        <p:nvSpPr>
          <p:cNvPr id="43011" name="Rectangle 3"/>
          <p:cNvSpPr>
            <a:spLocks noGrp="1" noChangeArrowheads="1"/>
          </p:cNvSpPr>
          <p:nvPr>
            <p:ph type="body" idx="1"/>
          </p:nvPr>
        </p:nvSpPr>
        <p:spPr>
          <a:xfrm>
            <a:off x="1774825" y="1268413"/>
            <a:ext cx="8642350" cy="5040312"/>
          </a:xfrm>
        </p:spPr>
        <p:txBody>
          <a:bodyPr/>
          <a:lstStyle/>
          <a:p>
            <a:pPr eaLnBrk="1" hangingPunct="1"/>
            <a:r>
              <a:rPr lang="el-GR" altLang="el-GR"/>
              <a:t>Κύρια συστατικά σώματος:</a:t>
            </a:r>
          </a:p>
          <a:p>
            <a:pPr eaLnBrk="1" hangingPunct="1">
              <a:buFontTx/>
              <a:buNone/>
            </a:pPr>
            <a:r>
              <a:rPr lang="el-GR" altLang="el-GR"/>
              <a:t>    </a:t>
            </a:r>
            <a:endParaRPr lang="el-GR" altLang="el-GR" u="sng"/>
          </a:p>
          <a:p>
            <a:pPr eaLnBrk="1" hangingPunct="1">
              <a:buFontTx/>
              <a:buNone/>
            </a:pPr>
            <a:r>
              <a:rPr lang="el-GR" altLang="el-GR"/>
              <a:t>1.</a:t>
            </a:r>
            <a:r>
              <a:rPr lang="el-GR" altLang="el-GR" u="sng"/>
              <a:t> νερό</a:t>
            </a:r>
            <a:r>
              <a:rPr lang="el-GR" altLang="el-GR"/>
              <a:t> ( ↑ σωματικό βάρος </a:t>
            </a:r>
            <a:r>
              <a:rPr lang="el-GR" altLang="el-GR">
                <a:sym typeface="Symbol" panose="05050102010706020507" pitchFamily="18" charset="2"/>
              </a:rPr>
              <a:t></a:t>
            </a:r>
            <a:r>
              <a:rPr lang="el-GR" altLang="el-GR"/>
              <a:t> ↓ νερό στο σφάγιο)</a:t>
            </a:r>
            <a:endParaRPr lang="el-GR" altLang="el-GR" u="sng"/>
          </a:p>
          <a:p>
            <a:pPr eaLnBrk="1" hangingPunct="1">
              <a:buFontTx/>
              <a:buNone/>
            </a:pPr>
            <a:r>
              <a:rPr lang="el-GR" altLang="el-GR"/>
              <a:t>2. </a:t>
            </a:r>
            <a:r>
              <a:rPr lang="el-GR" altLang="el-GR" u="sng"/>
              <a:t>πρωτεΐνη</a:t>
            </a:r>
            <a:r>
              <a:rPr lang="el-GR" altLang="el-GR"/>
              <a:t> ( ↑ σωματικό βάρος </a:t>
            </a:r>
            <a:r>
              <a:rPr lang="el-GR" altLang="el-GR">
                <a:sym typeface="Symbol" panose="05050102010706020507" pitchFamily="18" charset="2"/>
              </a:rPr>
              <a:t></a:t>
            </a:r>
            <a:r>
              <a:rPr lang="el-GR" altLang="el-GR"/>
              <a:t> ↓ πρωτεΐνη στο σφάγιο)</a:t>
            </a:r>
            <a:endParaRPr lang="el-GR" altLang="el-GR" u="sng"/>
          </a:p>
          <a:p>
            <a:pPr eaLnBrk="1" hangingPunct="1">
              <a:buFontTx/>
              <a:buNone/>
            </a:pPr>
            <a:r>
              <a:rPr lang="el-GR" altLang="el-GR"/>
              <a:t>3.</a:t>
            </a:r>
            <a:r>
              <a:rPr lang="el-GR" altLang="el-GR" u="sng"/>
              <a:t> ανόργανα άλατα</a:t>
            </a:r>
            <a:r>
              <a:rPr lang="el-GR" altLang="el-GR"/>
              <a:t> ( ↑ σωματικό βάρος </a:t>
            </a:r>
            <a:r>
              <a:rPr lang="el-GR" altLang="el-GR">
                <a:sym typeface="Symbol" panose="05050102010706020507" pitchFamily="18" charset="2"/>
              </a:rPr>
              <a:t></a:t>
            </a:r>
            <a:r>
              <a:rPr lang="el-GR" altLang="el-GR"/>
              <a:t> ↓ ανόργανα άλατα στο σφάγιο)</a:t>
            </a:r>
            <a:endParaRPr lang="el-GR" altLang="el-GR" u="sng"/>
          </a:p>
          <a:p>
            <a:pPr eaLnBrk="1" hangingPunct="1">
              <a:buFontTx/>
              <a:buNone/>
            </a:pPr>
            <a:r>
              <a:rPr lang="el-GR" altLang="el-GR"/>
              <a:t>4. </a:t>
            </a:r>
            <a:r>
              <a:rPr lang="el-GR" altLang="el-GR" u="sng"/>
              <a:t>λίπος</a:t>
            </a:r>
            <a:r>
              <a:rPr lang="el-GR" altLang="el-GR"/>
              <a:t> ( ↑ σωματικό βάρος </a:t>
            </a:r>
            <a:r>
              <a:rPr lang="el-GR" altLang="el-GR">
                <a:sym typeface="Symbol" panose="05050102010706020507" pitchFamily="18" charset="2"/>
              </a:rPr>
              <a:t></a:t>
            </a:r>
            <a:r>
              <a:rPr lang="el-GR" altLang="el-GR"/>
              <a:t> ↑ λίπος στο σφάγιο)</a:t>
            </a:r>
            <a:endParaRPr lang="el-GR" altLang="el-GR" u="sng"/>
          </a:p>
          <a:p>
            <a:pPr algn="just" eaLnBrk="1" hangingPunct="1">
              <a:buFontTx/>
              <a:buNone/>
            </a:pPr>
            <a:r>
              <a:rPr lang="el-GR" altLang="el-GR"/>
              <a:t> </a:t>
            </a:r>
            <a:endParaRPr lang="en-US" altLang="el-GR"/>
          </a:p>
        </p:txBody>
      </p:sp>
    </p:spTree>
    <p:extLst>
      <p:ext uri="{BB962C8B-B14F-4D97-AF65-F5344CB8AC3E}">
        <p14:creationId xmlns:p14="http://schemas.microsoft.com/office/powerpoint/2010/main" xmlns="" val="210075271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σάρωση000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3389" y="260350"/>
            <a:ext cx="8785225"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Text Box 3"/>
          <p:cNvSpPr txBox="1">
            <a:spLocks noChangeArrowheads="1"/>
          </p:cNvSpPr>
          <p:nvPr/>
        </p:nvSpPr>
        <p:spPr bwMode="auto">
          <a:xfrm>
            <a:off x="1703389" y="5991226"/>
            <a:ext cx="878522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Ιστολογική σύσταση του σώματος (χωρίς το ΠΣ) ταυριδίων διαφορετικού βάρους</a:t>
            </a:r>
          </a:p>
        </p:txBody>
      </p:sp>
    </p:spTree>
    <p:extLst>
      <p:ext uri="{BB962C8B-B14F-4D97-AF65-F5344CB8AC3E}">
        <p14:creationId xmlns:p14="http://schemas.microsoft.com/office/powerpoint/2010/main" xmlns="" val="25671799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92313" y="188913"/>
            <a:ext cx="8229600" cy="792162"/>
          </a:xfrm>
        </p:spPr>
        <p:txBody>
          <a:bodyPr/>
          <a:lstStyle/>
          <a:p>
            <a:pPr eaLnBrk="1" hangingPunct="1"/>
            <a:r>
              <a:rPr lang="el-GR" altLang="el-GR" sz="4000" u="sng"/>
              <a:t>Βοηθητικά  Επιστημονικά  Πεδία</a:t>
            </a:r>
            <a:endParaRPr lang="en-US" altLang="el-GR" sz="4000" u="sng"/>
          </a:p>
        </p:txBody>
      </p:sp>
      <p:sp>
        <p:nvSpPr>
          <p:cNvPr id="4099" name="Rectangle 3"/>
          <p:cNvSpPr>
            <a:spLocks noGrp="1" noChangeArrowheads="1"/>
          </p:cNvSpPr>
          <p:nvPr>
            <p:ph type="body" idx="1"/>
          </p:nvPr>
        </p:nvSpPr>
        <p:spPr>
          <a:xfrm>
            <a:off x="1981200" y="1125539"/>
            <a:ext cx="8229600" cy="5399087"/>
          </a:xfrm>
        </p:spPr>
        <p:txBody>
          <a:bodyPr/>
          <a:lstStyle/>
          <a:p>
            <a:pPr eaLnBrk="1" hangingPunct="1">
              <a:buFontTx/>
              <a:buNone/>
            </a:pPr>
            <a:r>
              <a:rPr lang="el-GR" altLang="el-GR"/>
              <a:t>α) </a:t>
            </a:r>
            <a:r>
              <a:rPr lang="el-GR" altLang="el-GR" i="1"/>
              <a:t>Βιολογικές Επιστήμες </a:t>
            </a:r>
            <a:r>
              <a:rPr lang="el-GR" altLang="el-GR"/>
              <a:t>: Ανατομία, Φυσιολογία, Χημεία – Βιοχημεία, Γενετική, Βιομετρία</a:t>
            </a:r>
            <a:endParaRPr lang="en-GB" altLang="el-GR"/>
          </a:p>
          <a:p>
            <a:pPr eaLnBrk="1" hangingPunct="1"/>
            <a:endParaRPr lang="el-GR" altLang="el-GR"/>
          </a:p>
          <a:p>
            <a:pPr eaLnBrk="1" hangingPunct="1">
              <a:buFontTx/>
              <a:buNone/>
            </a:pPr>
            <a:r>
              <a:rPr lang="el-GR" altLang="el-GR"/>
              <a:t>β) </a:t>
            </a:r>
            <a:r>
              <a:rPr lang="el-GR" altLang="el-GR" i="1"/>
              <a:t>Φυσικές – Τεχνολογικές Επιστήμες </a:t>
            </a:r>
            <a:r>
              <a:rPr lang="el-GR" altLang="el-GR"/>
              <a:t>: Μετεωρολογία – Κλιματολογία, Φυσική, Μηχανολογία, Αρχιτεκτονική</a:t>
            </a:r>
            <a:endParaRPr lang="en-GB" altLang="el-GR"/>
          </a:p>
          <a:p>
            <a:pPr eaLnBrk="1" hangingPunct="1"/>
            <a:endParaRPr lang="el-GR" altLang="el-GR"/>
          </a:p>
          <a:p>
            <a:pPr eaLnBrk="1" hangingPunct="1">
              <a:buFontTx/>
              <a:buNone/>
            </a:pPr>
            <a:r>
              <a:rPr lang="el-GR" altLang="el-GR"/>
              <a:t>γ) </a:t>
            </a:r>
            <a:r>
              <a:rPr lang="el-GR" altLang="el-GR" i="1"/>
              <a:t>Οικονομικές Επιστήμες</a:t>
            </a:r>
            <a:endParaRPr lang="en-GB" altLang="el-GR" i="1"/>
          </a:p>
          <a:p>
            <a:pPr eaLnBrk="1" hangingPunct="1"/>
            <a:endParaRPr lang="el-GR" altLang="el-GR"/>
          </a:p>
          <a:p>
            <a:pPr eaLnBrk="1" hangingPunct="1">
              <a:buFontTx/>
              <a:buNone/>
            </a:pPr>
            <a:r>
              <a:rPr lang="el-GR" altLang="el-GR"/>
              <a:t>δ) </a:t>
            </a:r>
            <a:r>
              <a:rPr lang="el-GR" altLang="el-GR" i="1"/>
              <a:t>Αλληλεπιδράσεις</a:t>
            </a:r>
            <a:endParaRPr lang="en-US" altLang="el-GR" i="1"/>
          </a:p>
        </p:txBody>
      </p:sp>
    </p:spTree>
    <p:extLst>
      <p:ext uri="{BB962C8B-B14F-4D97-AF65-F5344CB8AC3E}">
        <p14:creationId xmlns:p14="http://schemas.microsoft.com/office/powerpoint/2010/main" xmlns="" val="125810797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03389" y="-26988"/>
            <a:ext cx="87137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Χημική σύσταση του σώματος (χωρίς το ΠΣ) ευνουχισμένων ταύρων διαφορετικού βάρους</a:t>
            </a:r>
          </a:p>
        </p:txBody>
      </p:sp>
      <p:graphicFrame>
        <p:nvGraphicFramePr>
          <p:cNvPr id="519171" name="Group 3"/>
          <p:cNvGraphicFramePr>
            <a:graphicFrameLocks noGrp="1"/>
          </p:cNvGraphicFramePr>
          <p:nvPr>
            <p:ph/>
          </p:nvPr>
        </p:nvGraphicFramePr>
        <p:xfrm>
          <a:off x="1631951" y="836614"/>
          <a:ext cx="9001125" cy="6022975"/>
        </p:xfrm>
        <a:graphic>
          <a:graphicData uri="http://schemas.openxmlformats.org/drawingml/2006/table">
            <a:tbl>
              <a:tblPr/>
              <a:tblGrid>
                <a:gridCol w="2592388">
                  <a:extLst>
                    <a:ext uri="{9D8B030D-6E8A-4147-A177-3AD203B41FA5}">
                      <a16:colId xmlns:a16="http://schemas.microsoft.com/office/drawing/2014/main" xmlns="" val="20000"/>
                    </a:ext>
                  </a:extLst>
                </a:gridCol>
                <a:gridCol w="1439862">
                  <a:extLst>
                    <a:ext uri="{9D8B030D-6E8A-4147-A177-3AD203B41FA5}">
                      <a16:colId xmlns:a16="http://schemas.microsoft.com/office/drawing/2014/main" xmlns="" val="20001"/>
                    </a:ext>
                  </a:extLst>
                </a:gridCol>
                <a:gridCol w="2016125">
                  <a:extLst>
                    <a:ext uri="{9D8B030D-6E8A-4147-A177-3AD203B41FA5}">
                      <a16:colId xmlns:a16="http://schemas.microsoft.com/office/drawing/2014/main" xmlns="" val="20002"/>
                    </a:ext>
                  </a:extLst>
                </a:gridCol>
                <a:gridCol w="1470025">
                  <a:extLst>
                    <a:ext uri="{9D8B030D-6E8A-4147-A177-3AD203B41FA5}">
                      <a16:colId xmlns:a16="http://schemas.microsoft.com/office/drawing/2014/main" xmlns="" val="20003"/>
                    </a:ext>
                  </a:extLst>
                </a:gridCol>
                <a:gridCol w="1482725">
                  <a:extLst>
                    <a:ext uri="{9D8B030D-6E8A-4147-A177-3AD203B41FA5}">
                      <a16:colId xmlns:a16="http://schemas.microsoft.com/office/drawing/2014/main" xmlns="" val="20004"/>
                    </a:ext>
                  </a:extLst>
                </a:gridCol>
              </a:tblGrid>
              <a:tr h="536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Σωματικό βάρος</a:t>
                      </a:r>
                      <a:r>
                        <a:rPr kumimoji="0" lang="en-US" sz="2000" b="0" i="0" u="none" strike="noStrike" cap="none" normalizeH="0" baseline="0" smtClean="0">
                          <a:ln>
                            <a:noFill/>
                          </a:ln>
                          <a:solidFill>
                            <a:schemeClr val="tx1"/>
                          </a:solidFill>
                          <a:effectLst/>
                          <a:latin typeface="Arial" pitchFamily="34" charset="0"/>
                        </a:rPr>
                        <a:t> (kg)</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Νερό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Πρωτεΐνη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Λίπος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Τέφρα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71,84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70,43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19,14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65,72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18,77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11,19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65,79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19,31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10,56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227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62,90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13,73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272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61,20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15,04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60,35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18,60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16,58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363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58,44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18,52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54,10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17,66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24,08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52,03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26,91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47,77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16,38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544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47,96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16,02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32,32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590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47,93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635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16,15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680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43,48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15,72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37,59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smtClean="0">
                          <a:ln>
                            <a:noFill/>
                          </a:ln>
                          <a:solidFill>
                            <a:schemeClr val="tx1"/>
                          </a:solidFill>
                          <a:effectLst/>
                          <a:latin typeface="Arial" pitchFamily="34" charset="0"/>
                        </a:rPr>
                        <a:t>2,21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242302778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ands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95551" y="404813"/>
            <a:ext cx="7129463" cy="50403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6083" name="Text Box 3"/>
          <p:cNvSpPr txBox="1">
            <a:spLocks noChangeArrowheads="1"/>
          </p:cNvSpPr>
          <p:nvPr/>
        </p:nvSpPr>
        <p:spPr bwMode="auto">
          <a:xfrm>
            <a:off x="2782888" y="5516563"/>
            <a:ext cx="67691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2400">
                <a:latin typeface="Tahoma" panose="020B0604030504040204" pitchFamily="34" charset="0"/>
                <a:cs typeface="Arial" panose="020B0604020202020204" pitchFamily="34" charset="0"/>
              </a:rPr>
              <a:t>Χώρες ψηλάφησης του σώματος των βοοειδών </a:t>
            </a:r>
          </a:p>
        </p:txBody>
      </p:sp>
    </p:spTree>
    <p:extLst>
      <p:ext uri="{BB962C8B-B14F-4D97-AF65-F5344CB8AC3E}">
        <p14:creationId xmlns:p14="http://schemas.microsoft.com/office/powerpoint/2010/main" xmlns="" val="276966366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altLang="el-GR" sz="3200" u="sng"/>
              <a:t>Παράγοντες που επηρεάζουν τη σύσταση του σώματος</a:t>
            </a:r>
            <a:endParaRPr lang="en-US" altLang="el-GR" sz="3200" u="sng"/>
          </a:p>
        </p:txBody>
      </p:sp>
      <p:sp>
        <p:nvSpPr>
          <p:cNvPr id="47107" name="Rectangle 3"/>
          <p:cNvSpPr>
            <a:spLocks noGrp="1" noChangeArrowheads="1"/>
          </p:cNvSpPr>
          <p:nvPr>
            <p:ph type="body" idx="1"/>
          </p:nvPr>
        </p:nvSpPr>
        <p:spPr/>
        <p:txBody>
          <a:bodyPr/>
          <a:lstStyle/>
          <a:p>
            <a:pPr eaLnBrk="1" hangingPunct="1">
              <a:buFontTx/>
              <a:buNone/>
            </a:pPr>
            <a:endParaRPr lang="el-GR" altLang="el-GR" dirty="0" smtClean="0"/>
          </a:p>
          <a:p>
            <a:r>
              <a:rPr lang="el-GR" altLang="el-GR" dirty="0" smtClean="0"/>
              <a:t>Σωματικό βάρος (↑ σωματικό βάρος </a:t>
            </a:r>
            <a:r>
              <a:rPr lang="el-GR" altLang="el-GR" dirty="0" smtClean="0">
                <a:sym typeface="Symbol" panose="05050102010706020507" pitchFamily="18" charset="2"/>
              </a:rPr>
              <a:t> </a:t>
            </a:r>
            <a:r>
              <a:rPr lang="el-GR" altLang="el-GR" dirty="0" smtClean="0"/>
              <a:t>↑ </a:t>
            </a:r>
            <a:r>
              <a:rPr lang="el-GR" altLang="el-GR" dirty="0" err="1" smtClean="0"/>
              <a:t>λιποπεριεκτικότητα</a:t>
            </a:r>
            <a:r>
              <a:rPr lang="el-GR" altLang="el-GR" dirty="0" smtClean="0"/>
              <a:t>)</a:t>
            </a:r>
          </a:p>
          <a:p>
            <a:pPr eaLnBrk="1" hangingPunct="1"/>
            <a:r>
              <a:rPr lang="el-GR" altLang="el-GR" dirty="0" smtClean="0"/>
              <a:t>Διατροφή ( εντατική διατροφή </a:t>
            </a:r>
            <a:r>
              <a:rPr lang="el-GR" altLang="el-GR" dirty="0" smtClean="0">
                <a:sym typeface="Symbol" panose="05050102010706020507" pitchFamily="18" charset="2"/>
              </a:rPr>
              <a:t></a:t>
            </a:r>
            <a:r>
              <a:rPr lang="el-GR" altLang="el-GR" dirty="0" smtClean="0"/>
              <a:t> μεγαλύτερη εναπόθεση λίπους)</a:t>
            </a:r>
          </a:p>
          <a:p>
            <a:pPr eaLnBrk="1" hangingPunct="1"/>
            <a:r>
              <a:rPr lang="el-GR" altLang="el-GR" dirty="0" smtClean="0"/>
              <a:t>Φύλο ( ♀ πιο παχύσαρκα από ♂)</a:t>
            </a:r>
          </a:p>
          <a:p>
            <a:pPr eaLnBrk="1" hangingPunct="1"/>
            <a:r>
              <a:rPr lang="el-GR" altLang="el-GR" dirty="0" smtClean="0"/>
              <a:t>Γενετικοί παράγοντες</a:t>
            </a:r>
          </a:p>
          <a:p>
            <a:pPr eaLnBrk="1" hangingPunct="1"/>
            <a:r>
              <a:rPr lang="el-GR" altLang="el-GR" dirty="0" smtClean="0"/>
              <a:t>Αλληλεπίδραση γονοτύπου – διατροφής </a:t>
            </a:r>
            <a:endParaRPr lang="en-US" altLang="el-GR" dirty="0" smtClean="0"/>
          </a:p>
        </p:txBody>
      </p:sp>
    </p:spTree>
    <p:extLst>
      <p:ext uri="{BB962C8B-B14F-4D97-AF65-F5344CB8AC3E}">
        <p14:creationId xmlns:p14="http://schemas.microsoft.com/office/powerpoint/2010/main" xmlns="" val="424428896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03389" y="188914"/>
            <a:ext cx="878522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dirty="0">
                <a:latin typeface="Tahoma" panose="020B0604030504040204" pitchFamily="34" charset="0"/>
                <a:cs typeface="Arial" panose="020B0604020202020204" pitchFamily="34" charset="0"/>
              </a:rPr>
              <a:t>Ιστολογική σύσταση σφαγίου </a:t>
            </a:r>
            <a:r>
              <a:rPr lang="el-GR" altLang="el-GR" sz="2400" dirty="0">
                <a:solidFill>
                  <a:srgbClr val="FF0000"/>
                </a:solidFill>
                <a:latin typeface="Tahoma" panose="020B0604030504040204" pitchFamily="34" charset="0"/>
                <a:cs typeface="Arial" panose="020B0604020202020204" pitchFamily="34" charset="0"/>
              </a:rPr>
              <a:t>χοίρων</a:t>
            </a:r>
            <a:r>
              <a:rPr lang="el-GR" altLang="el-GR" sz="2400" dirty="0">
                <a:latin typeface="Tahoma" panose="020B0604030504040204" pitchFamily="34" charset="0"/>
                <a:cs typeface="Arial" panose="020B0604020202020204" pitchFamily="34" charset="0"/>
              </a:rPr>
              <a:t> (χωρίς κεφαλή και κάτω άκρα)</a:t>
            </a:r>
          </a:p>
        </p:txBody>
      </p:sp>
      <p:graphicFrame>
        <p:nvGraphicFramePr>
          <p:cNvPr id="90188" name="Group 76"/>
          <p:cNvGraphicFramePr>
            <a:graphicFrameLocks noGrp="1"/>
          </p:cNvGraphicFramePr>
          <p:nvPr>
            <p:ph/>
          </p:nvPr>
        </p:nvGraphicFramePr>
        <p:xfrm>
          <a:off x="1774825" y="1125539"/>
          <a:ext cx="8713788" cy="5391151"/>
        </p:xfrm>
        <a:graphic>
          <a:graphicData uri="http://schemas.openxmlformats.org/drawingml/2006/table">
            <a:tbl>
              <a:tblPr/>
              <a:tblGrid>
                <a:gridCol w="1368425">
                  <a:extLst>
                    <a:ext uri="{9D8B030D-6E8A-4147-A177-3AD203B41FA5}">
                      <a16:colId xmlns:a16="http://schemas.microsoft.com/office/drawing/2014/main" xmlns="" val="20000"/>
                    </a:ext>
                  </a:extLst>
                </a:gridCol>
                <a:gridCol w="865188">
                  <a:extLst>
                    <a:ext uri="{9D8B030D-6E8A-4147-A177-3AD203B41FA5}">
                      <a16:colId xmlns:a16="http://schemas.microsoft.com/office/drawing/2014/main" xmlns="" val="20001"/>
                    </a:ext>
                  </a:extLst>
                </a:gridCol>
                <a:gridCol w="792162">
                  <a:extLst>
                    <a:ext uri="{9D8B030D-6E8A-4147-A177-3AD203B41FA5}">
                      <a16:colId xmlns:a16="http://schemas.microsoft.com/office/drawing/2014/main" xmlns="" val="20002"/>
                    </a:ext>
                  </a:extLst>
                </a:gridCol>
                <a:gridCol w="790575">
                  <a:extLst>
                    <a:ext uri="{9D8B030D-6E8A-4147-A177-3AD203B41FA5}">
                      <a16:colId xmlns:a16="http://schemas.microsoft.com/office/drawing/2014/main" xmlns="" val="20003"/>
                    </a:ext>
                  </a:extLst>
                </a:gridCol>
                <a:gridCol w="792163">
                  <a:extLst>
                    <a:ext uri="{9D8B030D-6E8A-4147-A177-3AD203B41FA5}">
                      <a16:colId xmlns:a16="http://schemas.microsoft.com/office/drawing/2014/main" xmlns="" val="20004"/>
                    </a:ext>
                  </a:extLst>
                </a:gridCol>
                <a:gridCol w="865187">
                  <a:extLst>
                    <a:ext uri="{9D8B030D-6E8A-4147-A177-3AD203B41FA5}">
                      <a16:colId xmlns:a16="http://schemas.microsoft.com/office/drawing/2014/main" xmlns="" val="20005"/>
                    </a:ext>
                  </a:extLst>
                </a:gridCol>
                <a:gridCol w="863600">
                  <a:extLst>
                    <a:ext uri="{9D8B030D-6E8A-4147-A177-3AD203B41FA5}">
                      <a16:colId xmlns:a16="http://schemas.microsoft.com/office/drawing/2014/main" xmlns="" val="20006"/>
                    </a:ext>
                  </a:extLst>
                </a:gridCol>
                <a:gridCol w="792163">
                  <a:extLst>
                    <a:ext uri="{9D8B030D-6E8A-4147-A177-3AD203B41FA5}">
                      <a16:colId xmlns:a16="http://schemas.microsoft.com/office/drawing/2014/main" xmlns="" val="20007"/>
                    </a:ext>
                  </a:extLst>
                </a:gridCol>
                <a:gridCol w="804862">
                  <a:extLst>
                    <a:ext uri="{9D8B030D-6E8A-4147-A177-3AD203B41FA5}">
                      <a16:colId xmlns:a16="http://schemas.microsoft.com/office/drawing/2014/main" xmlns="" val="20008"/>
                    </a:ext>
                  </a:extLst>
                </a:gridCol>
                <a:gridCol w="779463">
                  <a:extLst>
                    <a:ext uri="{9D8B030D-6E8A-4147-A177-3AD203B41FA5}">
                      <a16:colId xmlns:a16="http://schemas.microsoft.com/office/drawing/2014/main" xmlns="" val="20009"/>
                    </a:ext>
                  </a:extLst>
                </a:gridCol>
              </a:tblGrid>
              <a:tr h="1066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tx1"/>
                          </a:solidFill>
                          <a:effectLst/>
                          <a:latin typeface="Arial" pitchFamily="34" charset="0"/>
                        </a:rPr>
                        <a:t>Σωματικό βάρος </a:t>
                      </a:r>
                      <a:r>
                        <a:rPr kumimoji="0" lang="en-US" sz="2000" b="1" i="0" u="none" strike="noStrike" cap="none" normalizeH="0" baseline="0" smtClean="0">
                          <a:ln>
                            <a:noFill/>
                          </a:ln>
                          <a:solidFill>
                            <a:schemeClr val="tx1"/>
                          </a:solidFill>
                          <a:effectLst/>
                          <a:latin typeface="Arial" pitchFamily="34" charset="0"/>
                        </a:rPr>
                        <a:t>(kg)</a:t>
                      </a:r>
                      <a:endParaRPr kumimoji="0" lang="el-GR" sz="20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tx1"/>
                          </a:solidFill>
                          <a:effectLst/>
                          <a:latin typeface="Arial" pitchFamily="34" charset="0"/>
                        </a:rPr>
                        <a:t>Αρσενικοί</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tx1"/>
                          </a:solidFill>
                          <a:effectLst/>
                          <a:latin typeface="Arial" pitchFamily="34" charset="0"/>
                        </a:rPr>
                        <a:t>Ευνουχισμένοι Αρσενικοί</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tx1"/>
                          </a:solidFill>
                          <a:effectLst/>
                          <a:latin typeface="Arial" pitchFamily="34" charset="0"/>
                        </a:rPr>
                        <a:t>Θηλυκοί</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tx1"/>
                          </a:solidFill>
                          <a:effectLst/>
                          <a:latin typeface="Arial" pitchFamily="34" charset="0"/>
                        </a:rPr>
                        <a:t>(2)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889000">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Κρέας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Λίπος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Οστά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Κρέας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Λίπος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Οστά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Κρέας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Λίπος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Οστά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latin typeface="Arial" pitchFamily="34" charset="0"/>
                        </a:rPr>
                        <a:t>60,09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3333CC"/>
                          </a:solidFill>
                          <a:effectLst/>
                          <a:latin typeface="Arial" pitchFamily="34" charset="0"/>
                        </a:rPr>
                        <a:t>27,39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latin typeface="Arial" pitchFamily="34" charset="0"/>
                        </a:rPr>
                        <a:t>57,06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3333CC"/>
                          </a:solidFill>
                          <a:effectLst/>
                          <a:latin typeface="Arial" pitchFamily="34" charset="0"/>
                        </a:rPr>
                        <a:t>31,58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latin typeface="Arial" pitchFamily="34" charset="0"/>
                        </a:rPr>
                        <a:t>59,25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3333CC"/>
                          </a:solidFill>
                          <a:effectLst/>
                          <a:latin typeface="Arial" pitchFamily="34" charset="0"/>
                        </a:rPr>
                        <a:t>28,76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11,94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52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58,07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30,38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52,61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36,70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57,23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31,83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10,95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69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56,82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32,45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10,73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51,62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38,43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53,20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36,42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10,38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69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56,91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32,72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10,37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49,28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40,98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51,50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38,59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pitchFamily="34" charset="0"/>
                        </a:rPr>
                        <a:t>9,92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68448118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iagram6-ne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66988" y="404813"/>
            <a:ext cx="6985000" cy="48958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9155" name="Text Box 3"/>
          <p:cNvSpPr txBox="1">
            <a:spLocks noChangeArrowheads="1"/>
          </p:cNvSpPr>
          <p:nvPr/>
        </p:nvSpPr>
        <p:spPr bwMode="auto">
          <a:xfrm>
            <a:off x="2495551" y="5445125"/>
            <a:ext cx="71294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1800" dirty="0">
                <a:latin typeface="Tahoma" panose="020B0604030504040204" pitchFamily="34" charset="0"/>
                <a:cs typeface="Arial" panose="020B0604020202020204" pitchFamily="34" charset="0"/>
              </a:rPr>
              <a:t>Συγκέντρωση της </a:t>
            </a:r>
            <a:r>
              <a:rPr lang="el-GR" altLang="el-GR" sz="1800" dirty="0" err="1">
                <a:latin typeface="Tahoma" panose="020B0604030504040204" pitchFamily="34" charset="0"/>
                <a:cs typeface="Arial" panose="020B0604020202020204" pitchFamily="34" charset="0"/>
              </a:rPr>
              <a:t>ανδροστενόνης</a:t>
            </a:r>
            <a:r>
              <a:rPr lang="el-GR" altLang="el-GR" sz="1800" dirty="0">
                <a:latin typeface="Tahoma" panose="020B0604030504040204" pitchFamily="34" charset="0"/>
                <a:cs typeface="Arial" panose="020B0604020202020204" pitchFamily="34" charset="0"/>
              </a:rPr>
              <a:t> στο λιπώδη ιστό </a:t>
            </a:r>
            <a:r>
              <a:rPr lang="el-GR" altLang="el-GR" sz="1800" dirty="0">
                <a:solidFill>
                  <a:srgbClr val="FF0000"/>
                </a:solidFill>
                <a:latin typeface="Tahoma" panose="020B0604030504040204" pitchFamily="34" charset="0"/>
                <a:cs typeface="Arial" panose="020B0604020202020204" pitchFamily="34" charset="0"/>
              </a:rPr>
              <a:t>κάπρων</a:t>
            </a:r>
            <a:r>
              <a:rPr lang="el-GR" altLang="el-GR" sz="1800" dirty="0">
                <a:latin typeface="Tahoma" panose="020B0604030504040204" pitchFamily="34" charset="0"/>
                <a:cs typeface="Arial" panose="020B0604020202020204" pitchFamily="34" charset="0"/>
              </a:rPr>
              <a:t> διαφόρων ηλικιών και φυλών </a:t>
            </a:r>
          </a:p>
        </p:txBody>
      </p:sp>
    </p:spTree>
    <p:extLst>
      <p:ext uri="{BB962C8B-B14F-4D97-AF65-F5344CB8AC3E}">
        <p14:creationId xmlns:p14="http://schemas.microsoft.com/office/powerpoint/2010/main" xmlns="" val="190968450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Group 2"/>
          <p:cNvGraphicFramePr>
            <a:graphicFrameLocks noGrp="1"/>
          </p:cNvGraphicFramePr>
          <p:nvPr>
            <p:ph sz="half" idx="1"/>
          </p:nvPr>
        </p:nvGraphicFramePr>
        <p:xfrm>
          <a:off x="1703389" y="836613"/>
          <a:ext cx="8713787" cy="5943600"/>
        </p:xfrm>
        <a:graphic>
          <a:graphicData uri="http://schemas.openxmlformats.org/drawingml/2006/table">
            <a:tbl>
              <a:tblPr/>
              <a:tblGrid>
                <a:gridCol w="1512887">
                  <a:extLst>
                    <a:ext uri="{9D8B030D-6E8A-4147-A177-3AD203B41FA5}">
                      <a16:colId xmlns:a16="http://schemas.microsoft.com/office/drawing/2014/main" xmlns="" val="20000"/>
                    </a:ext>
                  </a:extLst>
                </a:gridCol>
                <a:gridCol w="3384550">
                  <a:extLst>
                    <a:ext uri="{9D8B030D-6E8A-4147-A177-3AD203B41FA5}">
                      <a16:colId xmlns:a16="http://schemas.microsoft.com/office/drawing/2014/main" xmlns="" val="20001"/>
                    </a:ext>
                  </a:extLst>
                </a:gridCol>
                <a:gridCol w="2087563">
                  <a:extLst>
                    <a:ext uri="{9D8B030D-6E8A-4147-A177-3AD203B41FA5}">
                      <a16:colId xmlns:a16="http://schemas.microsoft.com/office/drawing/2014/main" xmlns="" val="20002"/>
                    </a:ext>
                  </a:extLst>
                </a:gridCol>
                <a:gridCol w="1728787">
                  <a:extLst>
                    <a:ext uri="{9D8B030D-6E8A-4147-A177-3AD203B41FA5}">
                      <a16:colId xmlns:a16="http://schemas.microsoft.com/office/drawing/2014/main" xmlns="" val="20003"/>
                    </a:ext>
                  </a:extLst>
                </a:gridCol>
              </a:tblGrid>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Φύλο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Βάρος σφαγίου </a:t>
                      </a:r>
                      <a:r>
                        <a:rPr kumimoji="0" lang="en-US" sz="2400" b="0" i="0" u="none" strike="noStrike" cap="none" normalizeH="0" baseline="0" smtClean="0">
                          <a:ln>
                            <a:noFill/>
                          </a:ln>
                          <a:solidFill>
                            <a:schemeClr val="tx1"/>
                          </a:solidFill>
                          <a:effectLst/>
                          <a:latin typeface="Arial" pitchFamily="34" charset="0"/>
                        </a:rPr>
                        <a:t>(kg)</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Κρέας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Λίπος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60363">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Ταυρίδια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87,5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rgbClr val="FF0000"/>
                          </a:solidFill>
                          <a:effectLst/>
                          <a:latin typeface="Arial" pitchFamily="34" charset="0"/>
                        </a:rPr>
                        <a:t>66,2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rgbClr val="3333CC"/>
                          </a:solidFill>
                          <a:effectLst/>
                          <a:latin typeface="Arial" pitchFamily="34" charset="0"/>
                        </a:rPr>
                        <a:t>16,4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0363">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157,4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5877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0363">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316,2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61,4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0363">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Βόες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rgbClr val="FF0000"/>
                          </a:solidFill>
                          <a:effectLst/>
                          <a:latin typeface="Arial" pitchFamily="34" charset="0"/>
                        </a:rPr>
                        <a:t>63,4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rgbClr val="3333CC"/>
                          </a:solidFill>
                          <a:effectLst/>
                          <a:latin typeface="Arial" pitchFamily="34"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363">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5877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234,3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363">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0363">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Μοσχίδες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rgbClr val="FF0000"/>
                          </a:solidFill>
                          <a:effectLst/>
                          <a:latin typeface="Arial" pitchFamily="34" charset="0"/>
                        </a:rPr>
                        <a:t>56,6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rgbClr val="3333CC"/>
                          </a:solidFill>
                          <a:effectLst/>
                          <a:latin typeface="Arial" pitchFamily="34" charset="0"/>
                        </a:rPr>
                        <a:t>21,8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60363">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5877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60363">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271,5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50241" name="Text Box 65"/>
          <p:cNvSpPr txBox="1">
            <a:spLocks noChangeArrowheads="1"/>
          </p:cNvSpPr>
          <p:nvPr/>
        </p:nvSpPr>
        <p:spPr bwMode="auto">
          <a:xfrm>
            <a:off x="1524000" y="-57150"/>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dirty="0">
                <a:latin typeface="Tahoma" panose="020B0604030504040204" pitchFamily="34" charset="0"/>
                <a:cs typeface="Arial" panose="020B0604020202020204" pitchFamily="34" charset="0"/>
              </a:rPr>
              <a:t>Επίδραση του φύλου στην ιστολογική σύσταση σφαγίου </a:t>
            </a:r>
            <a:r>
              <a:rPr lang="el-GR" altLang="el-GR" sz="2400" dirty="0">
                <a:solidFill>
                  <a:srgbClr val="FF0000"/>
                </a:solidFill>
                <a:latin typeface="Tahoma" panose="020B0604030504040204" pitchFamily="34" charset="0"/>
                <a:cs typeface="Arial" panose="020B0604020202020204" pitchFamily="34" charset="0"/>
              </a:rPr>
              <a:t>βοοειδών</a:t>
            </a:r>
          </a:p>
        </p:txBody>
      </p:sp>
    </p:spTree>
    <p:extLst>
      <p:ext uri="{BB962C8B-B14F-4D97-AF65-F5344CB8AC3E}">
        <p14:creationId xmlns:p14="http://schemas.microsoft.com/office/powerpoint/2010/main" xmlns="" val="220161214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Group 2"/>
          <p:cNvGraphicFramePr>
            <a:graphicFrameLocks noGrp="1"/>
          </p:cNvGraphicFramePr>
          <p:nvPr>
            <p:ph sz="half" idx="1"/>
          </p:nvPr>
        </p:nvGraphicFramePr>
        <p:xfrm>
          <a:off x="1631951" y="908051"/>
          <a:ext cx="8856663" cy="5757865"/>
        </p:xfrm>
        <a:graphic>
          <a:graphicData uri="http://schemas.openxmlformats.org/drawingml/2006/table">
            <a:tbl>
              <a:tblPr/>
              <a:tblGrid>
                <a:gridCol w="1536700">
                  <a:extLst>
                    <a:ext uri="{9D8B030D-6E8A-4147-A177-3AD203B41FA5}">
                      <a16:colId xmlns:a16="http://schemas.microsoft.com/office/drawing/2014/main" xmlns="" val="20000"/>
                    </a:ext>
                  </a:extLst>
                </a:gridCol>
                <a:gridCol w="1889125">
                  <a:extLst>
                    <a:ext uri="{9D8B030D-6E8A-4147-A177-3AD203B41FA5}">
                      <a16:colId xmlns:a16="http://schemas.microsoft.com/office/drawing/2014/main" xmlns="" val="20001"/>
                    </a:ext>
                  </a:extLst>
                </a:gridCol>
                <a:gridCol w="1770063">
                  <a:extLst>
                    <a:ext uri="{9D8B030D-6E8A-4147-A177-3AD203B41FA5}">
                      <a16:colId xmlns:a16="http://schemas.microsoft.com/office/drawing/2014/main" xmlns="" val="20002"/>
                    </a:ext>
                  </a:extLst>
                </a:gridCol>
                <a:gridCol w="1300162">
                  <a:extLst>
                    <a:ext uri="{9D8B030D-6E8A-4147-A177-3AD203B41FA5}">
                      <a16:colId xmlns:a16="http://schemas.microsoft.com/office/drawing/2014/main" xmlns="" val="20003"/>
                    </a:ext>
                  </a:extLst>
                </a:gridCol>
                <a:gridCol w="1181100">
                  <a:extLst>
                    <a:ext uri="{9D8B030D-6E8A-4147-A177-3AD203B41FA5}">
                      <a16:colId xmlns:a16="http://schemas.microsoft.com/office/drawing/2014/main" xmlns="" val="20004"/>
                    </a:ext>
                  </a:extLst>
                </a:gridCol>
                <a:gridCol w="1179513">
                  <a:extLst>
                    <a:ext uri="{9D8B030D-6E8A-4147-A177-3AD203B41FA5}">
                      <a16:colId xmlns:a16="http://schemas.microsoft.com/office/drawing/2014/main" xmlns="" val="20005"/>
                    </a:ext>
                  </a:extLst>
                </a:gridCol>
              </a:tblGrid>
              <a:tr h="7011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pitchFamily="34" charset="0"/>
                        </a:rPr>
                        <a:t>Φυλή</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Διατροφή</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Φύλο</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Κρέας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Λίπος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Οστά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7559">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Angus</a:t>
                      </a:r>
                      <a:endParaRPr kumimoji="0" lang="el-GR" sz="2000" b="0" i="0" u="none" strike="noStrike" cap="none" normalizeH="0" baseline="0" smtClean="0">
                        <a:ln>
                          <a:noFill/>
                        </a:ln>
                        <a:solidFill>
                          <a:schemeClr val="tx1"/>
                        </a:solidFill>
                        <a:effectLst/>
                        <a:latin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κ.β. διατροφή</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Ταυρίδια</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rgbClr val="FF0000"/>
                          </a:solidFill>
                          <a:effectLst/>
                          <a:latin typeface="Arial" pitchFamily="34" charset="0"/>
                        </a:rPr>
                        <a:t>59,9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rgbClr val="FF0000"/>
                          </a:solidFill>
                          <a:effectLst/>
                          <a:latin typeface="Arial" pitchFamily="34" charset="0"/>
                        </a:rPr>
                        <a:t>21,4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16,8</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3127">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Βόες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56,4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25,8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16,3</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17559">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Μοσχίδες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29,7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14,9</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15971">
                <a:tc vMerge="1">
                  <a:txBody>
                    <a:bodyPr/>
                    <a:lstStyle/>
                    <a:p>
                      <a:endParaRPr lang="el-GR"/>
                    </a:p>
                  </a:txBody>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65-70% της κ.β. διατροφής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Ταυρίδια</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rgbClr val="FF0000"/>
                          </a:solidFill>
                          <a:effectLst/>
                          <a:latin typeface="Arial" pitchFamily="34" charset="0"/>
                        </a:rPr>
                        <a:t>65,9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rgbClr val="FF0000"/>
                          </a:solidFill>
                          <a:effectLst/>
                          <a:latin typeface="Arial" pitchFamily="34" charset="0"/>
                        </a:rPr>
                        <a:t>15,0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18,5</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5971">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Βόες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60,7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20,4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18,1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17559">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Μοσχίδες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54,8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26,8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15,9</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15971">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Holstein</a:t>
                      </a:r>
                      <a:endParaRPr kumimoji="0" lang="el-GR" sz="2000" b="0" i="0" u="none" strike="noStrike" cap="none" normalizeH="0" baseline="0" smtClean="0">
                        <a:ln>
                          <a:noFill/>
                        </a:ln>
                        <a:solidFill>
                          <a:schemeClr val="tx1"/>
                        </a:solidFill>
                        <a:effectLst/>
                        <a:latin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κ.β. διατροφή</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Ταυρίδια</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rgbClr val="FF0000"/>
                          </a:solidFill>
                          <a:effectLst/>
                          <a:latin typeface="Arial" pitchFamily="34" charset="0"/>
                        </a:rPr>
                        <a:t>60,7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rgbClr val="FF0000"/>
                          </a:solidFill>
                          <a:effectLst/>
                          <a:latin typeface="Arial" pitchFamily="34" charset="0"/>
                        </a:rPr>
                        <a:t>16,6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21,2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15971">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Βόες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57,2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19,4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20,8</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17559">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Μοσχίδες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55,3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23,5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18,9</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15971">
                <a:tc vMerge="1">
                  <a:txBody>
                    <a:bodyPr/>
                    <a:lstStyle/>
                    <a:p>
                      <a:endParaRPr lang="el-GR"/>
                    </a:p>
                  </a:txBody>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65-70% της κ.β. διατροφής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Ταυρίδια</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rgbClr val="FF0000"/>
                          </a:solidFill>
                          <a:effectLst/>
                          <a:latin typeface="Arial" pitchFamily="34" charset="0"/>
                        </a:rPr>
                        <a:t>64,6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rgbClr val="FF0000"/>
                          </a:solidFill>
                          <a:effectLst/>
                          <a:latin typeface="Arial" pitchFamily="34" charset="0"/>
                        </a:rPr>
                        <a:t>12,2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22,9</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17559">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Βόες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59,4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14,1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23,7</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415971">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Μοσχίδες</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57,9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18,8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21,3</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51284" name="Text Box 84"/>
          <p:cNvSpPr txBox="1">
            <a:spLocks noChangeArrowheads="1"/>
          </p:cNvSpPr>
          <p:nvPr/>
        </p:nvSpPr>
        <p:spPr bwMode="auto">
          <a:xfrm>
            <a:off x="1703389" y="-26988"/>
            <a:ext cx="87137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dirty="0">
                <a:latin typeface="Tahoma" panose="020B0604030504040204" pitchFamily="34" charset="0"/>
                <a:cs typeface="Arial" panose="020B0604020202020204" pitchFamily="34" charset="0"/>
              </a:rPr>
              <a:t>Επίδραση του επιπέδου διατροφής στην ιστολογική σύσταση του σφαγίου </a:t>
            </a:r>
            <a:r>
              <a:rPr lang="el-GR" altLang="el-GR" sz="2400" dirty="0">
                <a:solidFill>
                  <a:srgbClr val="FF0000"/>
                </a:solidFill>
                <a:latin typeface="Tahoma" panose="020B0604030504040204" pitchFamily="34" charset="0"/>
                <a:cs typeface="Arial" panose="020B0604020202020204" pitchFamily="34" charset="0"/>
              </a:rPr>
              <a:t>βοοειδών</a:t>
            </a:r>
            <a:r>
              <a:rPr lang="el-GR" altLang="el-GR" sz="2400" dirty="0">
                <a:latin typeface="Tahoma" panose="020B0604030504040204" pitchFamily="34" charset="0"/>
                <a:cs typeface="Arial" panose="020B0604020202020204" pitchFamily="34" charset="0"/>
              </a:rPr>
              <a:t> </a:t>
            </a:r>
          </a:p>
        </p:txBody>
      </p:sp>
    </p:spTree>
    <p:extLst>
      <p:ext uri="{BB962C8B-B14F-4D97-AF65-F5344CB8AC3E}">
        <p14:creationId xmlns:p14="http://schemas.microsoft.com/office/powerpoint/2010/main" xmlns="" val="227125845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Group 2"/>
          <p:cNvGraphicFramePr>
            <a:graphicFrameLocks noGrp="1"/>
          </p:cNvGraphicFramePr>
          <p:nvPr>
            <p:ph sz="half" idx="1"/>
          </p:nvPr>
        </p:nvGraphicFramePr>
        <p:xfrm>
          <a:off x="1631951" y="1319213"/>
          <a:ext cx="8856663" cy="1828800"/>
        </p:xfrm>
        <a:graphic>
          <a:graphicData uri="http://schemas.openxmlformats.org/drawingml/2006/table">
            <a:tbl>
              <a:tblPr/>
              <a:tblGrid>
                <a:gridCol w="2767013">
                  <a:extLst>
                    <a:ext uri="{9D8B030D-6E8A-4147-A177-3AD203B41FA5}">
                      <a16:colId xmlns:a16="http://schemas.microsoft.com/office/drawing/2014/main" xmlns="" val="20000"/>
                    </a:ext>
                  </a:extLst>
                </a:gridCol>
                <a:gridCol w="3135312">
                  <a:extLst>
                    <a:ext uri="{9D8B030D-6E8A-4147-A177-3AD203B41FA5}">
                      <a16:colId xmlns:a16="http://schemas.microsoft.com/office/drawing/2014/main" xmlns="" val="20001"/>
                    </a:ext>
                  </a:extLst>
                </a:gridCol>
                <a:gridCol w="2954338">
                  <a:extLst>
                    <a:ext uri="{9D8B030D-6E8A-4147-A177-3AD203B41FA5}">
                      <a16:colId xmlns:a16="http://schemas.microsoft.com/office/drawing/2014/main" xmlns="" val="20002"/>
                    </a:ext>
                  </a:extLst>
                </a:gridCol>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Φυλή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Κρέας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Λίπος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Charolais</a:t>
                      </a:r>
                      <a:endParaRPr kumimoji="0" lang="el-GR"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73</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10</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Limousin </a:t>
                      </a:r>
                      <a:endParaRPr kumimoji="0" lang="el-GR"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76</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9</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Friesian</a:t>
                      </a:r>
                      <a:endParaRPr kumimoji="0" lang="el-GR"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68</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15</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98328" name="Group 24"/>
          <p:cNvGraphicFramePr>
            <a:graphicFrameLocks noGrp="1"/>
          </p:cNvGraphicFramePr>
          <p:nvPr>
            <p:ph sz="quarter" idx="2"/>
          </p:nvPr>
        </p:nvGraphicFramePr>
        <p:xfrm>
          <a:off x="1703389" y="4652963"/>
          <a:ext cx="8713787" cy="1828800"/>
        </p:xfrm>
        <a:graphic>
          <a:graphicData uri="http://schemas.openxmlformats.org/drawingml/2006/table">
            <a:tbl>
              <a:tblPr/>
              <a:tblGrid>
                <a:gridCol w="3095625">
                  <a:extLst>
                    <a:ext uri="{9D8B030D-6E8A-4147-A177-3AD203B41FA5}">
                      <a16:colId xmlns:a16="http://schemas.microsoft.com/office/drawing/2014/main" xmlns="" val="20000"/>
                    </a:ext>
                  </a:extLst>
                </a:gridCol>
                <a:gridCol w="1949450">
                  <a:extLst>
                    <a:ext uri="{9D8B030D-6E8A-4147-A177-3AD203B41FA5}">
                      <a16:colId xmlns:a16="http://schemas.microsoft.com/office/drawing/2014/main" xmlns="" val="20001"/>
                    </a:ext>
                  </a:extLst>
                </a:gridCol>
                <a:gridCol w="1833562">
                  <a:extLst>
                    <a:ext uri="{9D8B030D-6E8A-4147-A177-3AD203B41FA5}">
                      <a16:colId xmlns:a16="http://schemas.microsoft.com/office/drawing/2014/main" xmlns="" val="20002"/>
                    </a:ext>
                  </a:extLst>
                </a:gridCol>
                <a:gridCol w="1835150">
                  <a:extLst>
                    <a:ext uri="{9D8B030D-6E8A-4147-A177-3AD203B41FA5}">
                      <a16:colId xmlns:a16="http://schemas.microsoft.com/office/drawing/2014/main" xmlns="" val="20003"/>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Γονότυπος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Κρέας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Λίπος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Οστά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93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Friesian</a:t>
                      </a:r>
                      <a:endParaRPr kumimoji="0" lang="el-GR"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60,1</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22,8</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16,0</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Hereford x Friesian</a:t>
                      </a:r>
                      <a:endParaRPr kumimoji="0" lang="el-GR"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57,9</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26,4</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14,6</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Charolais x Friesian</a:t>
                      </a:r>
                      <a:endParaRPr kumimoji="0" lang="el-GR"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63,5</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19,5</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15,7</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2275" name="Text Box 51"/>
          <p:cNvSpPr txBox="1">
            <a:spLocks noChangeArrowheads="1"/>
          </p:cNvSpPr>
          <p:nvPr/>
        </p:nvSpPr>
        <p:spPr bwMode="auto">
          <a:xfrm>
            <a:off x="1524000" y="5238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dirty="0">
                <a:latin typeface="Tahoma" panose="020B0604030504040204" pitchFamily="34" charset="0"/>
                <a:cs typeface="Arial" panose="020B0604020202020204" pitchFamily="34" charset="0"/>
              </a:rPr>
              <a:t>Ιστολογική σύσταση του σφαγίου </a:t>
            </a:r>
            <a:r>
              <a:rPr lang="el-GR" altLang="el-GR" sz="2400" dirty="0" err="1">
                <a:solidFill>
                  <a:srgbClr val="FF0000"/>
                </a:solidFill>
                <a:latin typeface="Tahoma" panose="020B0604030504040204" pitchFamily="34" charset="0"/>
                <a:cs typeface="Arial" panose="020B0604020202020204" pitchFamily="34" charset="0"/>
              </a:rPr>
              <a:t>ταυριδίων</a:t>
            </a:r>
            <a:r>
              <a:rPr lang="el-GR" altLang="el-GR" sz="2400" dirty="0">
                <a:latin typeface="Tahoma" panose="020B0604030504040204" pitchFamily="34" charset="0"/>
                <a:cs typeface="Arial" panose="020B0604020202020204" pitchFamily="34" charset="0"/>
              </a:rPr>
              <a:t> διαφορετικών φυλών</a:t>
            </a:r>
          </a:p>
        </p:txBody>
      </p:sp>
      <p:sp>
        <p:nvSpPr>
          <p:cNvPr id="52276" name="Text Box 52"/>
          <p:cNvSpPr txBox="1">
            <a:spLocks noChangeArrowheads="1"/>
          </p:cNvSpPr>
          <p:nvPr/>
        </p:nvSpPr>
        <p:spPr bwMode="auto">
          <a:xfrm>
            <a:off x="1524000" y="3543301"/>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dirty="0">
                <a:latin typeface="Tahoma" panose="020B0604030504040204" pitchFamily="34" charset="0"/>
                <a:cs typeface="Arial" panose="020B0604020202020204" pitchFamily="34" charset="0"/>
              </a:rPr>
              <a:t>Ιστολογική σύσταση του σφαγίου </a:t>
            </a:r>
            <a:r>
              <a:rPr lang="el-GR" altLang="el-GR" sz="2400" dirty="0">
                <a:solidFill>
                  <a:srgbClr val="FF0000"/>
                </a:solidFill>
                <a:latin typeface="Tahoma" panose="020B0604030504040204" pitchFamily="34" charset="0"/>
                <a:cs typeface="Arial" panose="020B0604020202020204" pitchFamily="34" charset="0"/>
              </a:rPr>
              <a:t>ταύρων</a:t>
            </a:r>
            <a:r>
              <a:rPr lang="el-GR" altLang="el-GR" sz="2400" dirty="0">
                <a:latin typeface="Tahoma" panose="020B0604030504040204" pitchFamily="34" charset="0"/>
                <a:cs typeface="Arial" panose="020B0604020202020204" pitchFamily="34" charset="0"/>
              </a:rPr>
              <a:t> διαφορετικών γονοτύπων</a:t>
            </a:r>
          </a:p>
        </p:txBody>
      </p:sp>
    </p:spTree>
    <p:extLst>
      <p:ext uri="{BB962C8B-B14F-4D97-AF65-F5344CB8AC3E}">
        <p14:creationId xmlns:p14="http://schemas.microsoft.com/office/powerpoint/2010/main" xmlns="" val="66911444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Group 2"/>
          <p:cNvGraphicFramePr>
            <a:graphicFrameLocks noGrp="1"/>
          </p:cNvGraphicFramePr>
          <p:nvPr>
            <p:ph sz="half" idx="1"/>
          </p:nvPr>
        </p:nvGraphicFramePr>
        <p:xfrm>
          <a:off x="1703389" y="692151"/>
          <a:ext cx="8785225" cy="5976945"/>
        </p:xfrm>
        <a:graphic>
          <a:graphicData uri="http://schemas.openxmlformats.org/drawingml/2006/table">
            <a:tbl>
              <a:tblPr/>
              <a:tblGrid>
                <a:gridCol w="1728787">
                  <a:extLst>
                    <a:ext uri="{9D8B030D-6E8A-4147-A177-3AD203B41FA5}">
                      <a16:colId xmlns:a16="http://schemas.microsoft.com/office/drawing/2014/main" xmlns="" val="20000"/>
                    </a:ext>
                  </a:extLst>
                </a:gridCol>
                <a:gridCol w="2376488">
                  <a:extLst>
                    <a:ext uri="{9D8B030D-6E8A-4147-A177-3AD203B41FA5}">
                      <a16:colId xmlns:a16="http://schemas.microsoft.com/office/drawing/2014/main" xmlns="" val="20001"/>
                    </a:ext>
                  </a:extLst>
                </a:gridCol>
                <a:gridCol w="1798637">
                  <a:extLst>
                    <a:ext uri="{9D8B030D-6E8A-4147-A177-3AD203B41FA5}">
                      <a16:colId xmlns:a16="http://schemas.microsoft.com/office/drawing/2014/main" xmlns="" val="20002"/>
                    </a:ext>
                  </a:extLst>
                </a:gridCol>
                <a:gridCol w="1508125">
                  <a:extLst>
                    <a:ext uri="{9D8B030D-6E8A-4147-A177-3AD203B41FA5}">
                      <a16:colId xmlns:a16="http://schemas.microsoft.com/office/drawing/2014/main" xmlns="" val="20003"/>
                    </a:ext>
                  </a:extLst>
                </a:gridCol>
                <a:gridCol w="1373188">
                  <a:extLst>
                    <a:ext uri="{9D8B030D-6E8A-4147-A177-3AD203B41FA5}">
                      <a16:colId xmlns:a16="http://schemas.microsoft.com/office/drawing/2014/main" xmlns="" val="20004"/>
                    </a:ext>
                  </a:extLst>
                </a:gridCol>
              </a:tblGrid>
              <a:tr h="398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Φυλή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Βάρος σφαγίου</a:t>
                      </a:r>
                      <a:r>
                        <a:rPr kumimoji="0" lang="en-US" sz="1800" b="0" i="0" u="none" strike="noStrike" cap="none" normalizeH="0" baseline="0" smtClean="0">
                          <a:ln>
                            <a:noFill/>
                          </a:ln>
                          <a:solidFill>
                            <a:schemeClr val="tx1"/>
                          </a:solidFill>
                          <a:effectLst/>
                          <a:latin typeface="Arial" pitchFamily="34" charset="0"/>
                        </a:rPr>
                        <a:t> (kg)</a:t>
                      </a:r>
                      <a:endParaRPr kumimoji="0" lang="el-GR"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Κρέας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Λίπος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Οστά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Clum</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Colbred</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Suffolk</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Hampshire</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31,6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Dorset Down</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Ile de France</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Oldenburg</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Oxford Down</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Suffolk</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Texel</a:t>
                      </a:r>
                      <a:endParaRPr kumimoji="0" lang="el-GR"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Σερραϊκή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Καραγκούνικη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Χίου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rPr>
                        <a:t>Καραγκούνικη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53348" name="Text Box 100"/>
          <p:cNvSpPr txBox="1">
            <a:spLocks noChangeArrowheads="1"/>
          </p:cNvSpPr>
          <p:nvPr/>
        </p:nvSpPr>
        <p:spPr bwMode="auto">
          <a:xfrm>
            <a:off x="1703389" y="44450"/>
            <a:ext cx="8785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dirty="0">
                <a:latin typeface="Tahoma" panose="020B0604030504040204" pitchFamily="34" charset="0"/>
                <a:cs typeface="Arial" panose="020B0604020202020204" pitchFamily="34" charset="0"/>
              </a:rPr>
              <a:t>Ιστολογική σύσταση </a:t>
            </a:r>
            <a:r>
              <a:rPr lang="el-GR" altLang="el-GR" sz="2400" dirty="0">
                <a:solidFill>
                  <a:srgbClr val="FF0000"/>
                </a:solidFill>
                <a:latin typeface="Tahoma" panose="020B0604030504040204" pitchFamily="34" charset="0"/>
                <a:cs typeface="Arial" panose="020B0604020202020204" pitchFamily="34" charset="0"/>
              </a:rPr>
              <a:t>αρνιών</a:t>
            </a:r>
            <a:r>
              <a:rPr lang="el-GR" altLang="el-GR" sz="2400" dirty="0">
                <a:latin typeface="Tahoma" panose="020B0604030504040204" pitchFamily="34" charset="0"/>
                <a:cs typeface="Arial" panose="020B0604020202020204" pitchFamily="34" charset="0"/>
              </a:rPr>
              <a:t> διαφόρων φυλών </a:t>
            </a:r>
          </a:p>
        </p:txBody>
      </p:sp>
      <p:sp>
        <p:nvSpPr>
          <p:cNvPr id="53349" name="Text Box 101"/>
          <p:cNvSpPr txBox="1">
            <a:spLocks noChangeArrowheads="1"/>
          </p:cNvSpPr>
          <p:nvPr/>
        </p:nvSpPr>
        <p:spPr bwMode="auto">
          <a:xfrm>
            <a:off x="6456364" y="188913"/>
            <a:ext cx="38877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36072975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703389" y="188913"/>
            <a:ext cx="8785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dirty="0">
                <a:latin typeface="Tahoma" panose="020B0604030504040204" pitchFamily="34" charset="0"/>
                <a:cs typeface="Arial" panose="020B0604020202020204" pitchFamily="34" charset="0"/>
              </a:rPr>
              <a:t>Κριτήρια της σύστασης του σφαγίου διαφόρων φυλών </a:t>
            </a:r>
            <a:r>
              <a:rPr lang="el-GR" altLang="el-GR" sz="2400" dirty="0">
                <a:solidFill>
                  <a:srgbClr val="FF0000"/>
                </a:solidFill>
                <a:latin typeface="Tahoma" panose="020B0604030504040204" pitchFamily="34" charset="0"/>
                <a:cs typeface="Arial" panose="020B0604020202020204" pitchFamily="34" charset="0"/>
              </a:rPr>
              <a:t>χοίρων</a:t>
            </a:r>
          </a:p>
        </p:txBody>
      </p:sp>
      <p:graphicFrame>
        <p:nvGraphicFramePr>
          <p:cNvPr id="100414" name="Group 62"/>
          <p:cNvGraphicFramePr>
            <a:graphicFrameLocks noGrp="1"/>
          </p:cNvGraphicFramePr>
          <p:nvPr>
            <p:ph/>
          </p:nvPr>
        </p:nvGraphicFramePr>
        <p:xfrm>
          <a:off x="1703389" y="765176"/>
          <a:ext cx="8929687" cy="5688013"/>
        </p:xfrm>
        <a:graphic>
          <a:graphicData uri="http://schemas.openxmlformats.org/drawingml/2006/table">
            <a:tbl>
              <a:tblPr/>
              <a:tblGrid>
                <a:gridCol w="2016125">
                  <a:extLst>
                    <a:ext uri="{9D8B030D-6E8A-4147-A177-3AD203B41FA5}">
                      <a16:colId xmlns:a16="http://schemas.microsoft.com/office/drawing/2014/main" xmlns="" val="20000"/>
                    </a:ext>
                  </a:extLst>
                </a:gridCol>
                <a:gridCol w="1152525">
                  <a:extLst>
                    <a:ext uri="{9D8B030D-6E8A-4147-A177-3AD203B41FA5}">
                      <a16:colId xmlns:a16="http://schemas.microsoft.com/office/drawing/2014/main" xmlns="" val="20001"/>
                    </a:ext>
                  </a:extLst>
                </a:gridCol>
                <a:gridCol w="1368425">
                  <a:extLst>
                    <a:ext uri="{9D8B030D-6E8A-4147-A177-3AD203B41FA5}">
                      <a16:colId xmlns:a16="http://schemas.microsoft.com/office/drawing/2014/main" xmlns="" val="20002"/>
                    </a:ext>
                  </a:extLst>
                </a:gridCol>
                <a:gridCol w="935037">
                  <a:extLst>
                    <a:ext uri="{9D8B030D-6E8A-4147-A177-3AD203B41FA5}">
                      <a16:colId xmlns:a16="http://schemas.microsoft.com/office/drawing/2014/main" xmlns="" val="20003"/>
                    </a:ext>
                  </a:extLst>
                </a:gridCol>
                <a:gridCol w="1368425">
                  <a:extLst>
                    <a:ext uri="{9D8B030D-6E8A-4147-A177-3AD203B41FA5}">
                      <a16:colId xmlns:a16="http://schemas.microsoft.com/office/drawing/2014/main" xmlns="" val="20004"/>
                    </a:ext>
                  </a:extLst>
                </a:gridCol>
                <a:gridCol w="865188">
                  <a:extLst>
                    <a:ext uri="{9D8B030D-6E8A-4147-A177-3AD203B41FA5}">
                      <a16:colId xmlns:a16="http://schemas.microsoft.com/office/drawing/2014/main" xmlns="" val="20005"/>
                    </a:ext>
                  </a:extLst>
                </a:gridCol>
                <a:gridCol w="1223962">
                  <a:extLst>
                    <a:ext uri="{9D8B030D-6E8A-4147-A177-3AD203B41FA5}">
                      <a16:colId xmlns:a16="http://schemas.microsoft.com/office/drawing/2014/main" xmlns="" val="20006"/>
                    </a:ext>
                  </a:extLst>
                </a:gridCol>
              </a:tblGrid>
              <a:tr h="841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pitchFamily="34" charset="0"/>
                        </a:rPr>
                        <a:t>Χαρακτηριστικό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Deutsche Landrasse</a:t>
                      </a:r>
                      <a:endParaRPr kumimoji="0" lang="el-GR"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Deutsche Landrasse B</a:t>
                      </a:r>
                      <a:endParaRPr kumimoji="0" lang="el-GR"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Pietrain</a:t>
                      </a:r>
                      <a:endParaRPr kumimoji="0" lang="el-GR"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Deutsches Edelschwein</a:t>
                      </a:r>
                      <a:endParaRPr kumimoji="0" lang="el-GR"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Duroc</a:t>
                      </a:r>
                      <a:endParaRPr kumimoji="0" lang="el-GR"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Hampshire</a:t>
                      </a:r>
                      <a:endParaRPr kumimoji="0" lang="el-GR"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20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chemeClr val="tx1"/>
                          </a:solidFill>
                          <a:effectLst/>
                          <a:latin typeface="Arial" pitchFamily="34" charset="0"/>
                        </a:rPr>
                        <a:t>Επιφάνεια επιμήκους μυός (</a:t>
                      </a:r>
                      <a:r>
                        <a:rPr kumimoji="0" lang="en-US" sz="1600" b="0" i="0" u="none" strike="noStrike" cap="none" normalizeH="0" baseline="0" smtClean="0">
                          <a:ln>
                            <a:noFill/>
                          </a:ln>
                          <a:solidFill>
                            <a:schemeClr val="tx1"/>
                          </a:solidFill>
                          <a:effectLst/>
                          <a:latin typeface="Arial" pitchFamily="34" charset="0"/>
                        </a:rPr>
                        <a:t>cm</a:t>
                      </a:r>
                      <a:r>
                        <a:rPr kumimoji="0" lang="en-US" sz="1600" b="0" i="0" u="none" strike="noStrike" cap="none" normalizeH="0" baseline="30000" smtClean="0">
                          <a:ln>
                            <a:noFill/>
                          </a:ln>
                          <a:solidFill>
                            <a:schemeClr val="tx1"/>
                          </a:solidFill>
                          <a:effectLst/>
                          <a:latin typeface="Arial" pitchFamily="34" charset="0"/>
                        </a:rPr>
                        <a:t>2</a:t>
                      </a:r>
                      <a:r>
                        <a:rPr kumimoji="0" lang="en-US" sz="1600" b="0" i="0" u="none" strike="noStrike" cap="none" normalizeH="0" baseline="0" smtClean="0">
                          <a:ln>
                            <a:noFill/>
                          </a:ln>
                          <a:solidFill>
                            <a:schemeClr val="tx1"/>
                          </a:solidFill>
                          <a:effectLst/>
                          <a:latin typeface="Arial" pitchFamily="34" charset="0"/>
                        </a:rPr>
                        <a:t>)</a:t>
                      </a:r>
                      <a:endParaRPr kumimoji="0" lang="el-GR"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45,92</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60,57</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57,22</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42,09</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35,10</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48,73</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52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chemeClr val="tx1"/>
                          </a:solidFill>
                          <a:effectLst/>
                          <a:latin typeface="Arial" pitchFamily="34" charset="0"/>
                        </a:rPr>
                        <a:t>Επιφάνεια υπερκείμενου λίπους</a:t>
                      </a:r>
                      <a:r>
                        <a:rPr kumimoji="0" lang="en-US" sz="1600" b="0" i="0" u="none" strike="noStrike" cap="none" normalizeH="0" baseline="0" smtClean="0">
                          <a:ln>
                            <a:noFill/>
                          </a:ln>
                          <a:solidFill>
                            <a:schemeClr val="tx1"/>
                          </a:solidFill>
                          <a:effectLst/>
                          <a:latin typeface="Arial" pitchFamily="34" charset="0"/>
                        </a:rPr>
                        <a:t> </a:t>
                      </a:r>
                      <a:r>
                        <a:rPr kumimoji="0" lang="el-GR" sz="1600" b="0" i="0" u="none" strike="noStrike" cap="none" normalizeH="0" baseline="0" smtClean="0">
                          <a:ln>
                            <a:noFill/>
                          </a:ln>
                          <a:solidFill>
                            <a:schemeClr val="tx1"/>
                          </a:solidFill>
                          <a:effectLst/>
                          <a:latin typeface="Arial" pitchFamily="34" charset="0"/>
                        </a:rPr>
                        <a:t>(</a:t>
                      </a:r>
                      <a:r>
                        <a:rPr kumimoji="0" lang="en-US" sz="1600" b="0" i="0" u="none" strike="noStrike" cap="none" normalizeH="0" baseline="0" smtClean="0">
                          <a:ln>
                            <a:noFill/>
                          </a:ln>
                          <a:solidFill>
                            <a:schemeClr val="tx1"/>
                          </a:solidFill>
                          <a:effectLst/>
                          <a:latin typeface="Arial" pitchFamily="34" charset="0"/>
                        </a:rPr>
                        <a:t>cm</a:t>
                      </a:r>
                      <a:r>
                        <a:rPr kumimoji="0" lang="en-US" sz="1600" b="0" i="0" u="none" strike="noStrike" cap="none" normalizeH="0" baseline="30000" smtClean="0">
                          <a:ln>
                            <a:noFill/>
                          </a:ln>
                          <a:solidFill>
                            <a:schemeClr val="tx1"/>
                          </a:solidFill>
                          <a:effectLst/>
                          <a:latin typeface="Arial" pitchFamily="34" charset="0"/>
                        </a:rPr>
                        <a:t>2</a:t>
                      </a:r>
                      <a:r>
                        <a:rPr kumimoji="0" lang="en-US" sz="1600" b="0" i="0" u="none" strike="noStrike" cap="none" normalizeH="0" baseline="0" smtClean="0">
                          <a:ln>
                            <a:noFill/>
                          </a:ln>
                          <a:solidFill>
                            <a:schemeClr val="tx1"/>
                          </a:solidFill>
                          <a:effectLst/>
                          <a:latin typeface="Arial" pitchFamily="34" charset="0"/>
                        </a:rPr>
                        <a:t>) </a:t>
                      </a:r>
                      <a:endParaRPr kumimoji="0" lang="el-GR"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18,51</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12,29</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rPr>
                        <a:t>10,83</a:t>
                      </a:r>
                      <a:endParaRPr kumimoji="0" lang="el-GR" sz="2000" b="1"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16,79</a:t>
                      </a:r>
                      <a:endParaRPr kumimoji="0" lang="el-GR"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17,81</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15,85</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98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chemeClr val="tx1"/>
                          </a:solidFill>
                          <a:effectLst/>
                          <a:latin typeface="Arial" pitchFamily="34" charset="0"/>
                        </a:rPr>
                        <a:t>Πάχος ραχιαίου λίπους</a:t>
                      </a:r>
                      <a:r>
                        <a:rPr kumimoji="0" lang="en-US" sz="1600" b="0" i="0" u="none" strike="noStrike" cap="none" normalizeH="0" baseline="0" smtClean="0">
                          <a:ln>
                            <a:noFill/>
                          </a:ln>
                          <a:solidFill>
                            <a:schemeClr val="tx1"/>
                          </a:solidFill>
                          <a:effectLst/>
                          <a:latin typeface="Arial" pitchFamily="34" charset="0"/>
                        </a:rPr>
                        <a:t> (mm)</a:t>
                      </a:r>
                      <a:endParaRPr kumimoji="0" lang="el-GR"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24,35</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21,33</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rPr>
                        <a:t>18,75</a:t>
                      </a:r>
                      <a:endParaRPr kumimoji="0" lang="el-GR" sz="2000" b="1"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23,56</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25,96</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22,72</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93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chemeClr val="tx1"/>
                          </a:solidFill>
                          <a:effectLst/>
                          <a:latin typeface="Arial" pitchFamily="34" charset="0"/>
                        </a:rPr>
                        <a:t>Χοιρομήριο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31,61</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34,33</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34,23</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31,13</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31,50</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32,33</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81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chemeClr val="tx1"/>
                          </a:solidFill>
                          <a:effectLst/>
                          <a:latin typeface="Arial" pitchFamily="34" charset="0"/>
                        </a:rPr>
                        <a:t>Πλούσια σε κρέας τεμάχια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56,30</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63,20</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rPr>
                        <a:t>63,20</a:t>
                      </a:r>
                      <a:endParaRPr kumimoji="0" lang="el-GR" sz="2000" b="1"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56,10</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53,30</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58,70</a:t>
                      </a:r>
                      <a:endParaRPr kumimoji="0" lang="el-GR"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0127529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93901" y="287339"/>
            <a:ext cx="8075613" cy="460375"/>
          </a:xfrm>
        </p:spPr>
        <p:txBody>
          <a:bodyPr>
            <a:normAutofit fontScale="90000"/>
          </a:bodyPr>
          <a:lstStyle/>
          <a:p>
            <a:pPr eaLnBrk="1" hangingPunct="1"/>
            <a:r>
              <a:rPr lang="el-GR" altLang="el-GR" sz="3200" b="1"/>
              <a:t>Υποδιαίρεση της Ζωοτεχνίας</a:t>
            </a:r>
            <a:endParaRPr lang="en-US" altLang="el-GR" sz="3200" b="1"/>
          </a:p>
        </p:txBody>
      </p:sp>
      <p:sp>
        <p:nvSpPr>
          <p:cNvPr id="5123" name="Rectangle 3"/>
          <p:cNvSpPr>
            <a:spLocks noGrp="1" noChangeArrowheads="1"/>
          </p:cNvSpPr>
          <p:nvPr>
            <p:ph type="body" idx="1"/>
          </p:nvPr>
        </p:nvSpPr>
        <p:spPr>
          <a:xfrm>
            <a:off x="1981200" y="1196975"/>
            <a:ext cx="8229600" cy="4929188"/>
          </a:xfrm>
        </p:spPr>
        <p:txBody>
          <a:bodyPr>
            <a:normAutofit lnSpcReduction="10000"/>
          </a:bodyPr>
          <a:lstStyle/>
          <a:p>
            <a:pPr eaLnBrk="1" hangingPunct="1">
              <a:lnSpc>
                <a:spcPct val="90000"/>
              </a:lnSpc>
            </a:pPr>
            <a:r>
              <a:rPr lang="el-GR" altLang="el-GR"/>
              <a:t>Διαχωρισμός μιας επιστήμης επέρχεται όταν η συσσώρευση γνώσεων αποβεί τόσο μεγάλη που να μην είναι πια δυνατή η κατοχή τους από ένα μόνο τομέα</a:t>
            </a:r>
          </a:p>
          <a:p>
            <a:pPr eaLnBrk="1" hangingPunct="1">
              <a:lnSpc>
                <a:spcPct val="90000"/>
              </a:lnSpc>
            </a:pPr>
            <a:r>
              <a:rPr lang="el-GR" altLang="el-GR"/>
              <a:t>Εκτροφή (Βοοτροφία, Προβατοτροφία, Χοιροτροφία, Πτηνοτροφία, Ιχθυοκαλλιέργειες)</a:t>
            </a:r>
          </a:p>
          <a:p>
            <a:pPr eaLnBrk="1" hangingPunct="1">
              <a:lnSpc>
                <a:spcPct val="90000"/>
              </a:lnSpc>
            </a:pPr>
            <a:r>
              <a:rPr lang="el-GR" altLang="el-GR"/>
              <a:t>Υγιεινή </a:t>
            </a:r>
          </a:p>
          <a:p>
            <a:pPr eaLnBrk="1" hangingPunct="1">
              <a:lnSpc>
                <a:spcPct val="90000"/>
              </a:lnSpc>
            </a:pPr>
            <a:r>
              <a:rPr lang="el-GR" altLang="el-GR"/>
              <a:t>Διατροφή  (Φυσιολογία Θρέψεως)</a:t>
            </a:r>
          </a:p>
          <a:p>
            <a:pPr eaLnBrk="1" hangingPunct="1">
              <a:lnSpc>
                <a:spcPct val="90000"/>
              </a:lnSpc>
            </a:pPr>
            <a:r>
              <a:rPr lang="el-GR" altLang="el-GR"/>
              <a:t>Γενετική Βελτίωση</a:t>
            </a:r>
          </a:p>
          <a:p>
            <a:pPr eaLnBrk="1" hangingPunct="1">
              <a:lnSpc>
                <a:spcPct val="90000"/>
              </a:lnSpc>
            </a:pPr>
            <a:r>
              <a:rPr lang="el-GR" altLang="el-GR"/>
              <a:t>Ηθολογία</a:t>
            </a:r>
          </a:p>
          <a:p>
            <a:pPr eaLnBrk="1" hangingPunct="1">
              <a:lnSpc>
                <a:spcPct val="90000"/>
              </a:lnSpc>
            </a:pPr>
            <a:r>
              <a:rPr lang="el-GR" altLang="el-GR"/>
              <a:t>Βιοχημική Γενετική – Μοριακή Βιολογία</a:t>
            </a:r>
            <a:endParaRPr lang="en-US" altLang="el-GR"/>
          </a:p>
        </p:txBody>
      </p:sp>
    </p:spTree>
    <p:extLst>
      <p:ext uri="{BB962C8B-B14F-4D97-AF65-F5344CB8AC3E}">
        <p14:creationId xmlns:p14="http://schemas.microsoft.com/office/powerpoint/2010/main" xmlns="" val="176450677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93901" y="287338"/>
            <a:ext cx="8075613" cy="519112"/>
          </a:xfrm>
        </p:spPr>
        <p:txBody>
          <a:bodyPr>
            <a:normAutofit fontScale="90000"/>
          </a:bodyPr>
          <a:lstStyle/>
          <a:p>
            <a:pPr eaLnBrk="1" hangingPunct="1"/>
            <a:r>
              <a:rPr lang="el-GR" altLang="el-GR" sz="3600" b="1" i="1"/>
              <a:t>Παχυντική ικανότητα</a:t>
            </a:r>
            <a:endParaRPr lang="en-US" altLang="el-GR" sz="3600" b="1" i="1"/>
          </a:p>
        </p:txBody>
      </p:sp>
      <p:sp>
        <p:nvSpPr>
          <p:cNvPr id="55299" name="Rectangle 3"/>
          <p:cNvSpPr>
            <a:spLocks noGrp="1" noChangeArrowheads="1"/>
          </p:cNvSpPr>
          <p:nvPr>
            <p:ph type="body" idx="1"/>
          </p:nvPr>
        </p:nvSpPr>
        <p:spPr>
          <a:xfrm>
            <a:off x="1981200" y="1196976"/>
            <a:ext cx="8229600" cy="5184775"/>
          </a:xfrm>
        </p:spPr>
        <p:txBody>
          <a:bodyPr/>
          <a:lstStyle/>
          <a:p>
            <a:pPr eaLnBrk="1" hangingPunct="1">
              <a:lnSpc>
                <a:spcPct val="80000"/>
              </a:lnSpc>
            </a:pPr>
            <a:r>
              <a:rPr lang="el-GR" altLang="el-GR" u="sng"/>
              <a:t>«Παχυντική απόδοση»</a:t>
            </a:r>
            <a:r>
              <a:rPr lang="el-GR" altLang="el-GR"/>
              <a:t>: ημερησία αύξηση του σωματικού βάρους και εκμετάλλευση της χορηγούμενης τροφής κατά την ανάπτυξη ή την πάχυνση </a:t>
            </a:r>
            <a:r>
              <a:rPr lang="el-GR" altLang="el-GR">
                <a:sym typeface="Symbol" panose="05050102010706020507" pitchFamily="18" charset="2"/>
              </a:rPr>
              <a:t></a:t>
            </a:r>
            <a:r>
              <a:rPr lang="el-GR" altLang="el-GR"/>
              <a:t> οικονομική επιτυχία της εκμετάλλευσης.</a:t>
            </a:r>
            <a:endParaRPr lang="el-GR" altLang="el-GR" u="sng"/>
          </a:p>
          <a:p>
            <a:pPr eaLnBrk="1" hangingPunct="1">
              <a:lnSpc>
                <a:spcPct val="80000"/>
              </a:lnSpc>
            </a:pPr>
            <a:r>
              <a:rPr lang="el-GR" altLang="el-GR" u="sng"/>
              <a:t>Κριτήρια παχυντικής ικανότητας</a:t>
            </a:r>
            <a:endParaRPr lang="el-GR" altLang="el-GR" i="1"/>
          </a:p>
          <a:p>
            <a:pPr eaLnBrk="1" hangingPunct="1">
              <a:lnSpc>
                <a:spcPct val="80000"/>
              </a:lnSpc>
              <a:buFontTx/>
              <a:buNone/>
            </a:pPr>
            <a:r>
              <a:rPr lang="el-GR" altLang="el-GR" i="1">
                <a:solidFill>
                  <a:srgbClr val="FF0000"/>
                </a:solidFill>
              </a:rPr>
              <a:t>1.</a:t>
            </a:r>
            <a:r>
              <a:rPr lang="el-GR" altLang="el-GR" i="1"/>
              <a:t> Ρυθμός ανάπτυξης</a:t>
            </a:r>
            <a:r>
              <a:rPr lang="el-GR" altLang="el-GR"/>
              <a:t> (ταχύτερη ανάπτυξη </a:t>
            </a:r>
            <a:r>
              <a:rPr lang="el-GR" altLang="el-GR">
                <a:sym typeface="Symbol" panose="05050102010706020507" pitchFamily="18" charset="2"/>
              </a:rPr>
              <a:t></a:t>
            </a:r>
            <a:r>
              <a:rPr lang="el-GR" altLang="el-GR"/>
              <a:t> λιγότερη τροφή μέχρι το βάρος εκποιήσεως)</a:t>
            </a:r>
            <a:endParaRPr lang="el-GR" altLang="el-GR" i="1"/>
          </a:p>
          <a:p>
            <a:pPr eaLnBrk="1" hangingPunct="1">
              <a:lnSpc>
                <a:spcPct val="80000"/>
              </a:lnSpc>
              <a:buFontTx/>
              <a:buNone/>
            </a:pPr>
            <a:r>
              <a:rPr lang="el-GR" altLang="el-GR" i="1">
                <a:solidFill>
                  <a:srgbClr val="FF0000"/>
                </a:solidFill>
              </a:rPr>
              <a:t>2.</a:t>
            </a:r>
            <a:r>
              <a:rPr lang="el-GR" altLang="el-GR" i="1"/>
              <a:t> Συντελεστής αξιοποίησης τροφής</a:t>
            </a:r>
            <a:r>
              <a:rPr lang="el-GR" altLang="el-GR"/>
              <a:t> (= ποσότητα τροφής που απαιτείται για την αύξηση του σωματικού βάρους κατά 1 κιλό. Έχει στενή αρνητική σχέση με την ημερήσια αύξηση βάρους). </a:t>
            </a:r>
            <a:r>
              <a:rPr lang="el-GR" altLang="el-GR">
                <a:solidFill>
                  <a:srgbClr val="D60093"/>
                </a:solidFill>
              </a:rPr>
              <a:t>Πλησίον του 1 → αποδοτικότερο ζώο</a:t>
            </a:r>
            <a:endParaRPr lang="en-US" altLang="el-GR">
              <a:solidFill>
                <a:srgbClr val="D60093"/>
              </a:solidFill>
            </a:endParaRPr>
          </a:p>
        </p:txBody>
      </p:sp>
    </p:spTree>
    <p:extLst>
      <p:ext uri="{BB962C8B-B14F-4D97-AF65-F5344CB8AC3E}">
        <p14:creationId xmlns:p14="http://schemas.microsoft.com/office/powerpoint/2010/main" xmlns="" val="215191061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1200" y="274639"/>
            <a:ext cx="8229600" cy="777875"/>
          </a:xfrm>
        </p:spPr>
        <p:txBody>
          <a:bodyPr/>
          <a:lstStyle/>
          <a:p>
            <a:pPr eaLnBrk="1" hangingPunct="1"/>
            <a:r>
              <a:rPr lang="el-GR" altLang="el-GR" sz="3200" u="sng"/>
              <a:t>Εκμετάλλευση τροφής</a:t>
            </a:r>
            <a:endParaRPr lang="en-US" altLang="el-GR" sz="3200" u="sng"/>
          </a:p>
        </p:txBody>
      </p:sp>
      <p:sp>
        <p:nvSpPr>
          <p:cNvPr id="56323" name="Rectangle 3"/>
          <p:cNvSpPr>
            <a:spLocks noGrp="1" noChangeArrowheads="1"/>
          </p:cNvSpPr>
          <p:nvPr>
            <p:ph type="body" idx="1"/>
          </p:nvPr>
        </p:nvSpPr>
        <p:spPr>
          <a:xfrm>
            <a:off x="1981200" y="1125539"/>
            <a:ext cx="8229600" cy="5000625"/>
          </a:xfrm>
        </p:spPr>
        <p:txBody>
          <a:bodyPr/>
          <a:lstStyle/>
          <a:p>
            <a:pPr eaLnBrk="1" hangingPunct="1">
              <a:lnSpc>
                <a:spcPct val="80000"/>
              </a:lnSpc>
              <a:buFontTx/>
              <a:buNone/>
            </a:pPr>
            <a:r>
              <a:rPr lang="el-GR" altLang="el-GR" sz="2000"/>
              <a:t>●  Αποτελεσματικότητα συστήματος εκτροφής = </a:t>
            </a:r>
          </a:p>
          <a:p>
            <a:pPr eaLnBrk="1" hangingPunct="1">
              <a:lnSpc>
                <a:spcPct val="80000"/>
              </a:lnSpc>
              <a:buFontTx/>
              <a:buNone/>
            </a:pPr>
            <a:r>
              <a:rPr lang="el-GR" altLang="el-GR" sz="2000"/>
              <a:t>εκροές /εισροές</a:t>
            </a:r>
          </a:p>
          <a:p>
            <a:pPr eaLnBrk="1" hangingPunct="1">
              <a:lnSpc>
                <a:spcPct val="80000"/>
              </a:lnSpc>
              <a:buFontTx/>
              <a:buNone/>
            </a:pPr>
            <a:r>
              <a:rPr lang="el-GR" altLang="el-GR" sz="2000"/>
              <a:t>● Εκμετάλλευση τροφής = καταναλισκόμενη ποσότητα τροφής (εισροή)/ αύξηση σωματικού βάρους (εκροή).</a:t>
            </a:r>
          </a:p>
          <a:p>
            <a:pPr eaLnBrk="1" hangingPunct="1">
              <a:lnSpc>
                <a:spcPct val="80000"/>
              </a:lnSpc>
              <a:buFontTx/>
              <a:buNone/>
            </a:pPr>
            <a:r>
              <a:rPr lang="el-GR" altLang="el-GR" sz="2000"/>
              <a:t>	Επηρεάζεται από :</a:t>
            </a:r>
          </a:p>
          <a:p>
            <a:pPr eaLnBrk="1" hangingPunct="1">
              <a:lnSpc>
                <a:spcPct val="80000"/>
              </a:lnSpc>
              <a:buFontTx/>
              <a:buNone/>
            </a:pPr>
            <a:r>
              <a:rPr lang="el-GR" altLang="el-GR" sz="2000"/>
              <a:t>α) ρυθμό ανάπτυξης (αρνητική σχέση)</a:t>
            </a:r>
          </a:p>
          <a:p>
            <a:pPr eaLnBrk="1" hangingPunct="1">
              <a:lnSpc>
                <a:spcPct val="80000"/>
              </a:lnSpc>
              <a:buFontTx/>
              <a:buNone/>
            </a:pPr>
            <a:r>
              <a:rPr lang="el-GR" altLang="el-GR" sz="2000"/>
              <a:t>β) κατανάλωση τροφής (στο χοίρο η κατανάλωση Π.Ε. &gt; 33 Μ</a:t>
            </a:r>
            <a:r>
              <a:rPr lang="en-US" altLang="el-GR" sz="2000"/>
              <a:t>J</a:t>
            </a:r>
            <a:r>
              <a:rPr lang="el-GR" altLang="el-GR" sz="2000"/>
              <a:t>/ημέρα χειροτερεύει το συντελεστή .</a:t>
            </a:r>
          </a:p>
          <a:p>
            <a:pPr eaLnBrk="1" hangingPunct="1">
              <a:lnSpc>
                <a:spcPct val="80000"/>
              </a:lnSpc>
              <a:buFontTx/>
              <a:buNone/>
            </a:pPr>
            <a:r>
              <a:rPr lang="el-GR" altLang="el-GR" sz="2000"/>
              <a:t>γ) χημική σύσταση της εναποτιθέμενης σωματικής ύλης</a:t>
            </a:r>
            <a:r>
              <a:rPr lang="en-US" altLang="el-GR" sz="2000"/>
              <a:t>,</a:t>
            </a:r>
            <a:r>
              <a:rPr lang="el-GR" altLang="el-GR" sz="2000"/>
              <a:t>κυρίως λίπους (♂ έχουν μικρότερο συντελεστή από ♀)</a:t>
            </a:r>
          </a:p>
          <a:p>
            <a:pPr eaLnBrk="1" hangingPunct="1">
              <a:lnSpc>
                <a:spcPct val="80000"/>
              </a:lnSpc>
              <a:buFontTx/>
              <a:buNone/>
            </a:pPr>
            <a:r>
              <a:rPr lang="el-GR" altLang="el-GR" sz="2000"/>
              <a:t>δ) ζωική θερμότητα</a:t>
            </a:r>
          </a:p>
          <a:p>
            <a:pPr eaLnBrk="1" hangingPunct="1">
              <a:lnSpc>
                <a:spcPct val="80000"/>
              </a:lnSpc>
              <a:buFontTx/>
              <a:buNone/>
            </a:pPr>
            <a:r>
              <a:rPr lang="el-GR" altLang="el-GR" sz="2000"/>
              <a:t>ε) συνθήκες εκτροφής των ζώων</a:t>
            </a:r>
          </a:p>
          <a:p>
            <a:pPr eaLnBrk="1" hangingPunct="1">
              <a:lnSpc>
                <a:spcPct val="80000"/>
              </a:lnSpc>
              <a:buFontTx/>
              <a:buNone/>
            </a:pPr>
            <a:r>
              <a:rPr lang="el-GR" altLang="el-GR" sz="2000"/>
              <a:t>στ) επιλογή</a:t>
            </a:r>
          </a:p>
          <a:p>
            <a:pPr eaLnBrk="1" hangingPunct="1">
              <a:lnSpc>
                <a:spcPct val="80000"/>
              </a:lnSpc>
              <a:buFontTx/>
              <a:buNone/>
            </a:pPr>
            <a:r>
              <a:rPr lang="el-GR" altLang="el-GR" sz="2000"/>
              <a:t>ζ) φυλή</a:t>
            </a:r>
            <a:endParaRPr lang="en-US" altLang="el-GR" sz="2000"/>
          </a:p>
        </p:txBody>
      </p:sp>
    </p:spTree>
    <p:extLst>
      <p:ext uri="{BB962C8B-B14F-4D97-AF65-F5344CB8AC3E}">
        <p14:creationId xmlns:p14="http://schemas.microsoft.com/office/powerpoint/2010/main" xmlns="" val="2627084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graphicFrame>
        <p:nvGraphicFramePr>
          <p:cNvPr id="57349" name="Object 4"/>
          <p:cNvGraphicFramePr>
            <a:graphicFrameLocks noChangeAspect="1"/>
          </p:cNvGraphicFramePr>
          <p:nvPr/>
        </p:nvGraphicFramePr>
        <p:xfrm>
          <a:off x="1919289" y="260350"/>
          <a:ext cx="8353425" cy="6192838"/>
        </p:xfrm>
        <a:graphic>
          <a:graphicData uri="http://schemas.openxmlformats.org/presentationml/2006/ole">
            <p:oleObj spid="_x0000_s3076" name="Slide" r:id="rId3" imgW="4544587" imgH="3407560" progId="PowerPoint.Slide.8">
              <p:embed/>
            </p:oleObj>
          </a:graphicData>
        </a:graphic>
      </p:graphicFrame>
      <p:sp>
        <p:nvSpPr>
          <p:cNvPr id="57350" name="Rectangle 6"/>
          <p:cNvSpPr>
            <a:spLocks noChangeArrowheads="1"/>
          </p:cNvSpPr>
          <p:nvPr/>
        </p:nvSpPr>
        <p:spPr bwMode="auto">
          <a:xfrm>
            <a:off x="1524001" y="696860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Tree>
    <p:extLst>
      <p:ext uri="{BB962C8B-B14F-4D97-AF65-F5344CB8AC3E}">
        <p14:creationId xmlns:p14="http://schemas.microsoft.com/office/powerpoint/2010/main" xmlns="" val="125460989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1981200" y="476250"/>
            <a:ext cx="8229600" cy="5976938"/>
          </a:xfrm>
        </p:spPr>
        <p:txBody>
          <a:bodyPr/>
          <a:lstStyle/>
          <a:p>
            <a:pPr eaLnBrk="1" hangingPunct="1">
              <a:lnSpc>
                <a:spcPct val="80000"/>
              </a:lnSpc>
              <a:buFontTx/>
              <a:buNone/>
            </a:pPr>
            <a:r>
              <a:rPr lang="el-GR" altLang="el-GR" i="1">
                <a:solidFill>
                  <a:srgbClr val="FF0000"/>
                </a:solidFill>
              </a:rPr>
              <a:t>3.</a:t>
            </a:r>
            <a:r>
              <a:rPr lang="el-GR" altLang="el-GR" i="1"/>
              <a:t> Απόδοση σε σφάγιο</a:t>
            </a:r>
            <a:r>
              <a:rPr lang="el-GR" altLang="el-GR"/>
              <a:t> (=καθαρό βάρος σφαγίου </a:t>
            </a:r>
            <a:r>
              <a:rPr lang="en-US" altLang="el-GR"/>
              <a:t>x</a:t>
            </a:r>
            <a:r>
              <a:rPr lang="el-GR" altLang="el-GR"/>
              <a:t> 100 / σωματικό βάρος)</a:t>
            </a:r>
          </a:p>
          <a:p>
            <a:pPr eaLnBrk="1" hangingPunct="1">
              <a:lnSpc>
                <a:spcPct val="80000"/>
              </a:lnSpc>
              <a:buFontTx/>
              <a:buNone/>
            </a:pPr>
            <a:endParaRPr lang="el-GR" altLang="el-GR"/>
          </a:p>
          <a:p>
            <a:pPr eaLnBrk="1" hangingPunct="1">
              <a:lnSpc>
                <a:spcPct val="80000"/>
              </a:lnSpc>
              <a:buFontTx/>
              <a:buNone/>
            </a:pPr>
            <a:r>
              <a:rPr lang="el-GR" altLang="el-GR"/>
              <a:t>Εξαρτάται από τους εξής παράγοντες</a:t>
            </a:r>
            <a:endParaRPr lang="en-US" altLang="el-GR"/>
          </a:p>
          <a:p>
            <a:pPr eaLnBrk="1" hangingPunct="1">
              <a:lnSpc>
                <a:spcPct val="80000"/>
              </a:lnSpc>
              <a:buFontTx/>
              <a:buNone/>
            </a:pPr>
            <a:r>
              <a:rPr lang="el-GR" altLang="el-GR"/>
              <a:t>♦  Ορισμός του σφαγίου</a:t>
            </a:r>
          </a:p>
          <a:p>
            <a:pPr eaLnBrk="1" hangingPunct="1">
              <a:lnSpc>
                <a:spcPct val="80000"/>
              </a:lnSpc>
              <a:buFontTx/>
              <a:buNone/>
            </a:pPr>
            <a:r>
              <a:rPr lang="el-GR" altLang="el-GR"/>
              <a:t>♦ Προσληφθείσα ποσότητα ύδατος και τροφής πριν από τη σφαγή</a:t>
            </a:r>
          </a:p>
          <a:p>
            <a:pPr eaLnBrk="1" hangingPunct="1">
              <a:lnSpc>
                <a:spcPct val="80000"/>
              </a:lnSpc>
              <a:buFontTx/>
              <a:buNone/>
            </a:pPr>
            <a:r>
              <a:rPr lang="el-GR" altLang="el-GR"/>
              <a:t>♦ Συνθήκες μεταφοράς των ζώων στο σφαγείο (καταπόνηση ↓ απόδοση)</a:t>
            </a:r>
          </a:p>
          <a:p>
            <a:pPr eaLnBrk="1" hangingPunct="1">
              <a:lnSpc>
                <a:spcPct val="80000"/>
              </a:lnSpc>
              <a:buFontTx/>
              <a:buNone/>
            </a:pPr>
            <a:r>
              <a:rPr lang="el-GR" altLang="el-GR"/>
              <a:t>♦ Βαθμός παχυσαρκίας (μεγαλύτερο ποσοστό λίπους στο σώμα </a:t>
            </a:r>
            <a:r>
              <a:rPr lang="el-GR" altLang="el-GR">
                <a:sym typeface="Symbol" panose="05050102010706020507" pitchFamily="18" charset="2"/>
              </a:rPr>
              <a:t></a:t>
            </a:r>
            <a:r>
              <a:rPr lang="el-GR" altLang="el-GR"/>
              <a:t> μεγαλύτερη απόδοση σε σφάγιο)</a:t>
            </a:r>
          </a:p>
          <a:p>
            <a:pPr eaLnBrk="1" hangingPunct="1">
              <a:lnSpc>
                <a:spcPct val="80000"/>
              </a:lnSpc>
              <a:buFontTx/>
              <a:buNone/>
            </a:pPr>
            <a:r>
              <a:rPr lang="el-GR" altLang="el-GR"/>
              <a:t>♦ Είδος χρησιμοποιούμενης τροφής κατά την πάχυνση (συμπυκνωμένες τροφές </a:t>
            </a:r>
            <a:r>
              <a:rPr lang="el-GR" altLang="el-GR">
                <a:sym typeface="Symbol" panose="05050102010706020507" pitchFamily="18" charset="2"/>
              </a:rPr>
              <a:t></a:t>
            </a:r>
            <a:r>
              <a:rPr lang="el-GR" altLang="el-GR"/>
              <a:t> αύξηση απόδοσης σε σφάγιο)</a:t>
            </a:r>
            <a:endParaRPr lang="en-US" altLang="el-GR"/>
          </a:p>
        </p:txBody>
      </p:sp>
    </p:spTree>
    <p:extLst>
      <p:ext uri="{BB962C8B-B14F-4D97-AF65-F5344CB8AC3E}">
        <p14:creationId xmlns:p14="http://schemas.microsoft.com/office/powerpoint/2010/main" xmlns="" val="136434925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Group 2"/>
          <p:cNvGraphicFramePr>
            <a:graphicFrameLocks noGrp="1"/>
          </p:cNvGraphicFramePr>
          <p:nvPr>
            <p:ph sz="half" idx="1"/>
          </p:nvPr>
        </p:nvGraphicFramePr>
        <p:xfrm>
          <a:off x="1703389" y="476250"/>
          <a:ext cx="8713787" cy="6248400"/>
        </p:xfrm>
        <a:graphic>
          <a:graphicData uri="http://schemas.openxmlformats.org/drawingml/2006/table">
            <a:tbl>
              <a:tblPr/>
              <a:tblGrid>
                <a:gridCol w="3708400">
                  <a:extLst>
                    <a:ext uri="{9D8B030D-6E8A-4147-A177-3AD203B41FA5}">
                      <a16:colId xmlns:a16="http://schemas.microsoft.com/office/drawing/2014/main" xmlns="" val="20000"/>
                    </a:ext>
                  </a:extLst>
                </a:gridCol>
                <a:gridCol w="1544637">
                  <a:extLst>
                    <a:ext uri="{9D8B030D-6E8A-4147-A177-3AD203B41FA5}">
                      <a16:colId xmlns:a16="http://schemas.microsoft.com/office/drawing/2014/main" xmlns="" val="20001"/>
                    </a:ext>
                  </a:extLst>
                </a:gridCol>
                <a:gridCol w="1663700">
                  <a:extLst>
                    <a:ext uri="{9D8B030D-6E8A-4147-A177-3AD203B41FA5}">
                      <a16:colId xmlns:a16="http://schemas.microsoft.com/office/drawing/2014/main" xmlns="" val="20002"/>
                    </a:ext>
                  </a:extLst>
                </a:gridCol>
                <a:gridCol w="1797050">
                  <a:extLst>
                    <a:ext uri="{9D8B030D-6E8A-4147-A177-3AD203B41FA5}">
                      <a16:colId xmlns:a16="http://schemas.microsoft.com/office/drawing/2014/main" xmlns="" val="20003"/>
                    </a:ext>
                  </a:extLst>
                </a:gridCol>
              </a:tblGrid>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Συστατικά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Χοίρος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Βοοειδή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Πρόβατο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Περιεχόμενο ΠΣ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Δέρμα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Κενός ΠΣ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Λίπος εντέρων &amp; στομαχιού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Καρδιά, πνεύμονες, τραχεία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81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Ήπαρ, χοληδόχος κύστη, πάγκρεας, σπλήνα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Κεφαλή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Κάτω άκρα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Αίμα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Άλλα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Θερμό σφάγιο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76,5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Σύνολο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100,0</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100,0</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Απώλεια  (ψύξη)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Ψυχρό σφάγιο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rgbClr val="FF0000"/>
                          </a:solidFill>
                          <a:effectLst/>
                          <a:latin typeface="Arial"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rgbClr val="FF0000"/>
                          </a:solidFill>
                          <a:effectLst/>
                          <a:latin typeface="Arial" pitchFamily="34"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rgbClr val="FF0000"/>
                          </a:solidFill>
                          <a:effectLst/>
                          <a:latin typeface="Arial" pitchFamily="34" charset="0"/>
                        </a:rPr>
                        <a:t>48,5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59476" name="Text Box 84"/>
          <p:cNvSpPr txBox="1">
            <a:spLocks noChangeArrowheads="1"/>
          </p:cNvSpPr>
          <p:nvPr/>
        </p:nvSpPr>
        <p:spPr bwMode="auto">
          <a:xfrm>
            <a:off x="1631951" y="0"/>
            <a:ext cx="8785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Συστατικά σώματος ως % του ζώντος βάρος</a:t>
            </a:r>
          </a:p>
        </p:txBody>
      </p:sp>
    </p:spTree>
    <p:extLst>
      <p:ext uri="{BB962C8B-B14F-4D97-AF65-F5344CB8AC3E}">
        <p14:creationId xmlns:p14="http://schemas.microsoft.com/office/powerpoint/2010/main" xmlns="" val="347021387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sz="half" idx="1"/>
          </p:nvPr>
        </p:nvGraphicFramePr>
        <p:xfrm>
          <a:off x="1703389" y="620713"/>
          <a:ext cx="8785225" cy="6038850"/>
        </p:xfrm>
        <a:graphic>
          <a:graphicData uri="http://schemas.openxmlformats.org/drawingml/2006/table">
            <a:tbl>
              <a:tblPr/>
              <a:tblGrid>
                <a:gridCol w="1524000">
                  <a:extLst>
                    <a:ext uri="{9D8B030D-6E8A-4147-A177-3AD203B41FA5}">
                      <a16:colId xmlns:a16="http://schemas.microsoft.com/office/drawing/2014/main" xmlns="" val="20000"/>
                    </a:ext>
                  </a:extLst>
                </a:gridCol>
                <a:gridCol w="2870200">
                  <a:extLst>
                    <a:ext uri="{9D8B030D-6E8A-4147-A177-3AD203B41FA5}">
                      <a16:colId xmlns:a16="http://schemas.microsoft.com/office/drawing/2014/main" xmlns="" val="20001"/>
                    </a:ext>
                  </a:extLst>
                </a:gridCol>
                <a:gridCol w="1527175">
                  <a:extLst>
                    <a:ext uri="{9D8B030D-6E8A-4147-A177-3AD203B41FA5}">
                      <a16:colId xmlns:a16="http://schemas.microsoft.com/office/drawing/2014/main" xmlns="" val="20002"/>
                    </a:ext>
                  </a:extLst>
                </a:gridCol>
                <a:gridCol w="2863850">
                  <a:extLst>
                    <a:ext uri="{9D8B030D-6E8A-4147-A177-3AD203B41FA5}">
                      <a16:colId xmlns:a16="http://schemas.microsoft.com/office/drawing/2014/main" xmlns="" val="20003"/>
                    </a:ext>
                  </a:extLst>
                </a:gridCol>
              </a:tblGrid>
              <a:tr h="4286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Ταυρίδια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Χοίροι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xmlns="" val="10000"/>
                  </a:ext>
                </a:extLst>
              </a:tr>
              <a:tr h="552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ΣΒ (</a:t>
                      </a:r>
                      <a:r>
                        <a:rPr kumimoji="0" lang="en-US" sz="2400" b="0" i="0" u="none" strike="noStrike" cap="none" normalizeH="0" baseline="0" smtClean="0">
                          <a:ln>
                            <a:noFill/>
                          </a:ln>
                          <a:solidFill>
                            <a:schemeClr val="tx1"/>
                          </a:solidFill>
                          <a:effectLst/>
                          <a:latin typeface="Arial" pitchFamily="34" charset="0"/>
                        </a:rPr>
                        <a:t>kg)</a:t>
                      </a:r>
                      <a:endParaRPr kumimoji="0" lang="el-GR"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Απόδοση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ΣΒ (</a:t>
                      </a:r>
                      <a:r>
                        <a:rPr kumimoji="0" lang="en-US" sz="2400" b="0" i="0" u="none" strike="noStrike" cap="none" normalizeH="0" baseline="0" smtClean="0">
                          <a:ln>
                            <a:noFill/>
                          </a:ln>
                          <a:solidFill>
                            <a:schemeClr val="tx1"/>
                          </a:solidFill>
                          <a:effectLst/>
                          <a:latin typeface="Arial" pitchFamily="34" charset="0"/>
                        </a:rPr>
                        <a:t>kg)</a:t>
                      </a: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Απόδοση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77,7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162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78,3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79,1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296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80,5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81,2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381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428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477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60,3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572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Arial" pitchFamily="34" charset="0"/>
                        </a:rPr>
                        <a:t>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60488" name="Text Box 72"/>
          <p:cNvSpPr txBox="1">
            <a:spLocks noChangeArrowheads="1"/>
          </p:cNvSpPr>
          <p:nvPr/>
        </p:nvSpPr>
        <p:spPr bwMode="auto">
          <a:xfrm>
            <a:off x="1703389" y="44450"/>
            <a:ext cx="8785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Επίδραση ΣΒ σφαγής στην απόδοση σε σφάγιο</a:t>
            </a:r>
          </a:p>
        </p:txBody>
      </p:sp>
    </p:spTree>
    <p:extLst>
      <p:ext uri="{BB962C8B-B14F-4D97-AF65-F5344CB8AC3E}">
        <p14:creationId xmlns:p14="http://schemas.microsoft.com/office/powerpoint/2010/main" xmlns="" val="172934639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847851" y="-100013"/>
            <a:ext cx="8640763" cy="457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Απόδοση σε σφάγιο ταυριδίων</a:t>
            </a:r>
          </a:p>
        </p:txBody>
      </p:sp>
      <p:graphicFrame>
        <p:nvGraphicFramePr>
          <p:cNvPr id="107523" name="Group 3"/>
          <p:cNvGraphicFramePr>
            <a:graphicFrameLocks noGrp="1"/>
          </p:cNvGraphicFramePr>
          <p:nvPr>
            <p:ph/>
          </p:nvPr>
        </p:nvGraphicFramePr>
        <p:xfrm>
          <a:off x="1703389" y="404813"/>
          <a:ext cx="8785225" cy="6376988"/>
        </p:xfrm>
        <a:graphic>
          <a:graphicData uri="http://schemas.openxmlformats.org/drawingml/2006/table">
            <a:tbl>
              <a:tblPr/>
              <a:tblGrid>
                <a:gridCol w="2808287">
                  <a:extLst>
                    <a:ext uri="{9D8B030D-6E8A-4147-A177-3AD203B41FA5}">
                      <a16:colId xmlns:a16="http://schemas.microsoft.com/office/drawing/2014/main" xmlns="" val="20000"/>
                    </a:ext>
                  </a:extLst>
                </a:gridCol>
                <a:gridCol w="1655763">
                  <a:extLst>
                    <a:ext uri="{9D8B030D-6E8A-4147-A177-3AD203B41FA5}">
                      <a16:colId xmlns:a16="http://schemas.microsoft.com/office/drawing/2014/main" xmlns="" val="20001"/>
                    </a:ext>
                  </a:extLst>
                </a:gridCol>
                <a:gridCol w="1296987">
                  <a:extLst>
                    <a:ext uri="{9D8B030D-6E8A-4147-A177-3AD203B41FA5}">
                      <a16:colId xmlns:a16="http://schemas.microsoft.com/office/drawing/2014/main" xmlns="" val="20002"/>
                    </a:ext>
                  </a:extLst>
                </a:gridCol>
                <a:gridCol w="1717675">
                  <a:extLst>
                    <a:ext uri="{9D8B030D-6E8A-4147-A177-3AD203B41FA5}">
                      <a16:colId xmlns:a16="http://schemas.microsoft.com/office/drawing/2014/main" xmlns="" val="20003"/>
                    </a:ext>
                  </a:extLst>
                </a:gridCol>
                <a:gridCol w="1306513">
                  <a:extLst>
                    <a:ext uri="{9D8B030D-6E8A-4147-A177-3AD203B41FA5}">
                      <a16:colId xmlns:a16="http://schemas.microsoft.com/office/drawing/2014/main" xmlns="" val="20004"/>
                    </a:ext>
                  </a:extLst>
                </a:gridCol>
              </a:tblGrid>
              <a:tr h="4333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pitchFamily="34" charset="0"/>
                        </a:rPr>
                        <a:t>Φυλή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Σωματικό βάρος </a:t>
                      </a:r>
                      <a:r>
                        <a:rPr kumimoji="0" lang="en-US" sz="2000" b="0" i="0" u="none" strike="noStrike" cap="none" normalizeH="0" baseline="0" smtClean="0">
                          <a:ln>
                            <a:noFill/>
                          </a:ln>
                          <a:solidFill>
                            <a:schemeClr val="tx1"/>
                          </a:solidFill>
                          <a:effectLst/>
                          <a:latin typeface="Arial" pitchFamily="34" charset="0"/>
                        </a:rPr>
                        <a:t>(kg)</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Απόδοση σε σφάγιο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xmlns="" val="10000"/>
                  </a:ext>
                </a:extLst>
              </a:tr>
              <a:tr h="396240">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20 μηνών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31 μηνών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20 μηνών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31 μηνών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Maine Anjou</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431</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562</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51,6</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52,4</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Simmental </a:t>
                      </a:r>
                      <a:r>
                        <a:rPr kumimoji="0" lang="el-GR" sz="2000" b="0" i="0" u="none" strike="noStrike" cap="none" normalizeH="0" baseline="0" smtClean="0">
                          <a:ln>
                            <a:noFill/>
                          </a:ln>
                          <a:solidFill>
                            <a:schemeClr val="tx1"/>
                          </a:solidFill>
                          <a:effectLst/>
                          <a:latin typeface="Arial" pitchFamily="34" charset="0"/>
                        </a:rPr>
                        <a:t>Γερμανίας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432</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548</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51,1</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52,1</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Simmental </a:t>
                      </a:r>
                      <a:r>
                        <a:rPr kumimoji="0" lang="el-GR" sz="2000" b="0" i="0" u="none" strike="noStrike" cap="none" normalizeH="0" baseline="0" smtClean="0">
                          <a:ln>
                            <a:noFill/>
                          </a:ln>
                          <a:solidFill>
                            <a:schemeClr val="tx1"/>
                          </a:solidFill>
                          <a:effectLst/>
                          <a:latin typeface="Arial" pitchFamily="34" charset="0"/>
                        </a:rPr>
                        <a:t>Γαλλίας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433</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540</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51,0</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51,5</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Simmental </a:t>
                      </a:r>
                      <a:r>
                        <a:rPr kumimoji="0" lang="el-GR" sz="2000" b="0" i="0" u="none" strike="noStrike" cap="none" normalizeH="0" baseline="0" smtClean="0">
                          <a:ln>
                            <a:noFill/>
                          </a:ln>
                          <a:solidFill>
                            <a:schemeClr val="tx1"/>
                          </a:solidFill>
                          <a:effectLst/>
                          <a:latin typeface="Arial" pitchFamily="34" charset="0"/>
                        </a:rPr>
                        <a:t>Αυστρίας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428</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535</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51,2</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51,8</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Simmental </a:t>
                      </a:r>
                      <a:r>
                        <a:rPr kumimoji="0" lang="el-GR" sz="2000" b="0" i="0" u="none" strike="noStrike" cap="none" normalizeH="0" baseline="0" smtClean="0">
                          <a:ln>
                            <a:noFill/>
                          </a:ln>
                          <a:solidFill>
                            <a:schemeClr val="tx1"/>
                          </a:solidFill>
                          <a:effectLst/>
                          <a:latin typeface="Arial" pitchFamily="34" charset="0"/>
                        </a:rPr>
                        <a:t>Ελβετίας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418</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537</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51,2</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51,3</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Friesian</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427</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561</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50,7</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51,4</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Charolais</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430</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550</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pitchFamily="34" charset="0"/>
                        </a:rPr>
                        <a:t>52,1</a:t>
                      </a:r>
                      <a:endParaRPr kumimoji="0" lang="el-GR" sz="2000" b="0"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pitchFamily="34" charset="0"/>
                        </a:rPr>
                        <a:t>52,9</a:t>
                      </a:r>
                      <a:endParaRPr kumimoji="0" lang="el-GR" sz="2000" b="0"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South Devon</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421</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550</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51,2</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51,9</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Chianina</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419</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523</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52,1</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53,3</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Blonde d’ Aquitaine</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421</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544</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52,4</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53,2</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Limousin</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401</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515</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pitchFamily="34" charset="0"/>
                        </a:rPr>
                        <a:t>52,6</a:t>
                      </a:r>
                      <a:endParaRPr kumimoji="0" lang="el-GR" sz="2000" b="0"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pitchFamily="34" charset="0"/>
                        </a:rPr>
                        <a:t>53,3</a:t>
                      </a:r>
                      <a:endParaRPr kumimoji="0" lang="el-GR" sz="2000" b="0"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Hereford</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400</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504</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51,3</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52,5</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Jersey</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382</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505</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49,5</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50,3</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Angus</a:t>
                      </a:r>
                      <a:endParaRPr kumimoji="0" lang="el-GR"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379</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480</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50,1</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50,9</a:t>
                      </a:r>
                      <a:endParaRPr kumimoji="0" lang="el-GR"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354729037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1981200" y="620713"/>
            <a:ext cx="8229600" cy="5903912"/>
          </a:xfrm>
        </p:spPr>
        <p:txBody>
          <a:bodyPr/>
          <a:lstStyle/>
          <a:p>
            <a:pPr eaLnBrk="1" hangingPunct="1">
              <a:buFontTx/>
              <a:buNone/>
            </a:pPr>
            <a:endParaRPr lang="el-GR" altLang="el-GR" i="1" dirty="0" smtClean="0"/>
          </a:p>
          <a:p>
            <a:pPr eaLnBrk="1" hangingPunct="1">
              <a:buFontTx/>
              <a:buNone/>
            </a:pPr>
            <a:r>
              <a:rPr lang="en-GB" altLang="el-GR" i="1" dirty="0" smtClean="0">
                <a:solidFill>
                  <a:srgbClr val="FF0000"/>
                </a:solidFill>
              </a:rPr>
              <a:t>4.</a:t>
            </a:r>
            <a:r>
              <a:rPr lang="el-GR" altLang="el-GR" i="1" dirty="0" smtClean="0"/>
              <a:t>Ποιότητα σφαγίου</a:t>
            </a:r>
            <a:r>
              <a:rPr lang="el-GR" altLang="el-GR" dirty="0" smtClean="0"/>
              <a:t> </a:t>
            </a:r>
          </a:p>
          <a:p>
            <a:pPr eaLnBrk="1" hangingPunct="1">
              <a:buFontTx/>
              <a:buNone/>
            </a:pPr>
            <a:r>
              <a:rPr lang="el-GR" altLang="el-GR" dirty="0" smtClean="0"/>
              <a:t>       α) αναλογία μυϊκού / λιπώδους ιστού (Πίνακας “</a:t>
            </a:r>
            <a:r>
              <a:rPr lang="en-US" altLang="el-GR" dirty="0" smtClean="0"/>
              <a:t>SEUROP</a:t>
            </a:r>
            <a:r>
              <a:rPr lang="el-GR" altLang="el-GR" dirty="0" smtClean="0"/>
              <a:t>”)</a:t>
            </a:r>
          </a:p>
          <a:p>
            <a:pPr eaLnBrk="1" hangingPunct="1">
              <a:buFontTx/>
              <a:buNone/>
            </a:pPr>
            <a:r>
              <a:rPr lang="el-GR" altLang="el-GR" dirty="0" smtClean="0"/>
              <a:t>      β) αναλογία βάρους διαφόρων ομάδων μυών (είναι σταθερή από ζώο σε ζώο)</a:t>
            </a:r>
          </a:p>
          <a:p>
            <a:pPr eaLnBrk="1" hangingPunct="1">
              <a:buFontTx/>
              <a:buNone/>
            </a:pPr>
            <a:r>
              <a:rPr lang="el-GR" altLang="el-GR" dirty="0" smtClean="0"/>
              <a:t>      γ) κατανομή λιπωδών ιστών (θετική σχέση μεταξύ των λιπωδών ιστών)</a:t>
            </a:r>
            <a:endParaRPr lang="en-US" altLang="el-GR" dirty="0" smtClean="0"/>
          </a:p>
        </p:txBody>
      </p:sp>
    </p:spTree>
    <p:extLst>
      <p:ext uri="{BB962C8B-B14F-4D97-AF65-F5344CB8AC3E}">
        <p14:creationId xmlns:p14="http://schemas.microsoft.com/office/powerpoint/2010/main" xmlns="" val="265877130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Τίτλος"/>
          <p:cNvSpPr>
            <a:spLocks noGrp="1"/>
          </p:cNvSpPr>
          <p:nvPr>
            <p:ph type="title" idx="4294967295"/>
          </p:nvPr>
        </p:nvSpPr>
        <p:spPr/>
        <p:txBody>
          <a:bodyPr/>
          <a:lstStyle/>
          <a:p>
            <a:pPr eaLnBrk="1" hangingPunct="1"/>
            <a:r>
              <a:rPr lang="el-GR" altLang="el-GR" smtClean="0"/>
              <a:t>Βοοειδή</a:t>
            </a:r>
            <a:r>
              <a:rPr lang="en-US" altLang="el-GR" smtClean="0"/>
              <a:t/>
            </a:r>
            <a:br>
              <a:rPr lang="en-US" altLang="el-GR" smtClean="0"/>
            </a:br>
            <a:r>
              <a:rPr lang="el-GR" altLang="el-GR" smtClean="0"/>
              <a:t>Ποιότητα σφάγιου</a:t>
            </a:r>
          </a:p>
        </p:txBody>
      </p:sp>
      <p:sp>
        <p:nvSpPr>
          <p:cNvPr id="63491"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63492"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63493"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pic>
        <p:nvPicPr>
          <p:cNvPr id="63494" name="8 - Εικόνα"/>
          <p:cNvPicPr>
            <a:picLocks noChangeAspect="1"/>
          </p:cNvPicPr>
          <p:nvPr/>
        </p:nvPicPr>
        <p:blipFill>
          <a:blip r:embed="rId2">
            <a:extLst>
              <a:ext uri="{28A0092B-C50C-407E-A947-70E740481C1C}">
                <a14:useLocalDpi xmlns:a14="http://schemas.microsoft.com/office/drawing/2010/main" xmlns="" val="0"/>
              </a:ext>
            </a:extLst>
          </a:blip>
          <a:srcRect l="6863" t="18962" r="4286" b="47855"/>
          <a:stretch>
            <a:fillRect/>
          </a:stretch>
        </p:blipFill>
        <p:spPr bwMode="auto">
          <a:xfrm>
            <a:off x="1666875" y="2214563"/>
            <a:ext cx="8858250" cy="258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13661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Τίτλος"/>
          <p:cNvSpPr>
            <a:spLocks noGrp="1"/>
          </p:cNvSpPr>
          <p:nvPr>
            <p:ph type="title" idx="4294967295"/>
          </p:nvPr>
        </p:nvSpPr>
        <p:spPr/>
        <p:txBody>
          <a:bodyPr/>
          <a:lstStyle/>
          <a:p>
            <a:pPr eaLnBrk="1" hangingPunct="1"/>
            <a:r>
              <a:rPr lang="el-GR" altLang="el-GR" smtClean="0"/>
              <a:t>Πρόβατα </a:t>
            </a:r>
            <a:r>
              <a:rPr lang="en-US" altLang="el-GR" smtClean="0"/>
              <a:t/>
            </a:r>
            <a:br>
              <a:rPr lang="en-US" altLang="el-GR" smtClean="0"/>
            </a:br>
            <a:r>
              <a:rPr lang="en-US" altLang="el-GR" smtClean="0"/>
              <a:t> </a:t>
            </a:r>
            <a:r>
              <a:rPr lang="el-GR" altLang="el-GR" smtClean="0"/>
              <a:t>Ποιότητα σφάγιου</a:t>
            </a:r>
          </a:p>
        </p:txBody>
      </p:sp>
      <p:pic>
        <p:nvPicPr>
          <p:cNvPr id="6451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8500" y="1757364"/>
            <a:ext cx="5715000" cy="334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533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981200" y="549276"/>
            <a:ext cx="8229600" cy="6048375"/>
          </a:xfrm>
        </p:spPr>
        <p:txBody>
          <a:bodyPr/>
          <a:lstStyle/>
          <a:p>
            <a:pPr eaLnBrk="1" hangingPunct="1">
              <a:buFontTx/>
              <a:buNone/>
            </a:pPr>
            <a:r>
              <a:rPr lang="el-GR" altLang="el-GR" b="1"/>
              <a:t>Συνεπώς</a:t>
            </a:r>
            <a:r>
              <a:rPr lang="el-GR" altLang="el-GR"/>
              <a:t>, το μάθημα της </a:t>
            </a:r>
            <a:r>
              <a:rPr lang="el-GR" altLang="el-GR" b="1"/>
              <a:t>«Ζωοτεχνίας»</a:t>
            </a:r>
            <a:r>
              <a:rPr lang="el-GR" altLang="el-GR"/>
              <a:t> στη Γεωπονική Επιστήμη είναι ο κλάδος που έχει σαν αντικείμενο την εκτροφή και τη γενετική βελτίωση των αγροτικών ζώων, με σκοπό να δώσει στο φοιτητή στοιχεία σχετικά με </a:t>
            </a:r>
          </a:p>
          <a:p>
            <a:pPr eaLnBrk="1" hangingPunct="1">
              <a:buFontTx/>
              <a:buNone/>
            </a:pPr>
            <a:r>
              <a:rPr lang="el-GR" altLang="el-GR"/>
              <a:t>♦ την κατοικιδιοποίηση των αγροτικών ζώων</a:t>
            </a:r>
          </a:p>
          <a:p>
            <a:pPr eaLnBrk="1" hangingPunct="1">
              <a:buFontTx/>
              <a:buNone/>
            </a:pPr>
            <a:r>
              <a:rPr lang="el-GR" altLang="el-GR"/>
              <a:t>♦ τις φυλές των διαφόρων ειδών των αγροτικών ζώων</a:t>
            </a:r>
          </a:p>
          <a:p>
            <a:pPr eaLnBrk="1" hangingPunct="1">
              <a:buFontTx/>
              <a:buNone/>
            </a:pPr>
            <a:r>
              <a:rPr lang="el-GR" altLang="el-GR"/>
              <a:t>♦ την ανάπτυξη</a:t>
            </a:r>
          </a:p>
          <a:p>
            <a:pPr eaLnBrk="1" hangingPunct="1">
              <a:buFontTx/>
              <a:buNone/>
            </a:pPr>
            <a:r>
              <a:rPr lang="el-GR" altLang="el-GR"/>
              <a:t>♦ την αναπαραγωγή</a:t>
            </a:r>
          </a:p>
          <a:p>
            <a:pPr eaLnBrk="1" hangingPunct="1">
              <a:buFontTx/>
              <a:buNone/>
            </a:pPr>
            <a:r>
              <a:rPr lang="el-GR" altLang="el-GR"/>
              <a:t>♦ τη γαλακτοπαραγωγή  και</a:t>
            </a:r>
          </a:p>
          <a:p>
            <a:pPr eaLnBrk="1" hangingPunct="1">
              <a:buFontTx/>
              <a:buNone/>
            </a:pPr>
            <a:r>
              <a:rPr lang="el-GR" altLang="el-GR"/>
              <a:t>♦ τη γενετική βελτίωση των αγροτικών ζώων</a:t>
            </a:r>
            <a:endParaRPr lang="en-US" altLang="el-GR"/>
          </a:p>
        </p:txBody>
      </p:sp>
    </p:spTree>
    <p:extLst>
      <p:ext uri="{BB962C8B-B14F-4D97-AF65-F5344CB8AC3E}">
        <p14:creationId xmlns:p14="http://schemas.microsoft.com/office/powerpoint/2010/main" xmlns="" val="258643300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1847851" y="260350"/>
            <a:ext cx="8424863" cy="5975350"/>
          </a:xfrm>
        </p:spPr>
        <p:txBody>
          <a:bodyPr>
            <a:normAutofit lnSpcReduction="10000"/>
          </a:bodyPr>
          <a:lstStyle/>
          <a:p>
            <a:pPr eaLnBrk="1" hangingPunct="1">
              <a:lnSpc>
                <a:spcPct val="80000"/>
              </a:lnSpc>
              <a:buFontTx/>
              <a:buNone/>
            </a:pPr>
            <a:r>
              <a:rPr lang="el-GR" altLang="el-GR" sz="2400">
                <a:solidFill>
                  <a:srgbClr val="FF0000"/>
                </a:solidFill>
              </a:rPr>
              <a:t>5.</a:t>
            </a:r>
            <a:r>
              <a:rPr lang="el-GR" altLang="el-GR" sz="2400"/>
              <a:t> </a:t>
            </a:r>
            <a:r>
              <a:rPr lang="el-GR" altLang="el-GR" sz="2400" b="1" u="sng"/>
              <a:t>Ποιότητα κρέατος</a:t>
            </a:r>
          </a:p>
          <a:p>
            <a:pPr eaLnBrk="1" hangingPunct="1">
              <a:lnSpc>
                <a:spcPct val="80000"/>
              </a:lnSpc>
              <a:buFontTx/>
              <a:buNone/>
            </a:pPr>
            <a:r>
              <a:rPr lang="el-GR" altLang="el-GR" sz="2400"/>
              <a:t>    Σύνθετη ιδιότητα που καθορίζεται από:</a:t>
            </a:r>
            <a:endParaRPr lang="el-GR" altLang="el-GR" sz="2400" u="sng"/>
          </a:p>
          <a:p>
            <a:pPr eaLnBrk="1" hangingPunct="1">
              <a:lnSpc>
                <a:spcPct val="80000"/>
              </a:lnSpc>
              <a:buFontTx/>
              <a:buNone/>
            </a:pPr>
            <a:r>
              <a:rPr lang="el-GR" altLang="el-GR" sz="2400"/>
              <a:t>   </a:t>
            </a:r>
            <a:r>
              <a:rPr lang="el-GR" altLang="el-GR" sz="2400" u="sng"/>
              <a:t> Χημική σύσταση </a:t>
            </a:r>
            <a:endParaRPr lang="el-GR" altLang="el-GR" sz="2400"/>
          </a:p>
          <a:p>
            <a:pPr eaLnBrk="1" hangingPunct="1">
              <a:lnSpc>
                <a:spcPct val="80000"/>
              </a:lnSpc>
              <a:buFontTx/>
              <a:buNone/>
            </a:pPr>
            <a:r>
              <a:rPr lang="el-GR" altLang="el-GR" sz="2400"/>
              <a:t>    ● νερό 75%, </a:t>
            </a:r>
          </a:p>
          <a:p>
            <a:pPr eaLnBrk="1" hangingPunct="1">
              <a:lnSpc>
                <a:spcPct val="80000"/>
              </a:lnSpc>
              <a:buFontTx/>
              <a:buNone/>
            </a:pPr>
            <a:r>
              <a:rPr lang="el-GR" altLang="el-GR" sz="2400"/>
              <a:t>    ● πρωτεΐνες 20%,  </a:t>
            </a:r>
          </a:p>
          <a:p>
            <a:pPr eaLnBrk="1" hangingPunct="1">
              <a:lnSpc>
                <a:spcPct val="80000"/>
              </a:lnSpc>
              <a:buFontTx/>
              <a:buNone/>
            </a:pPr>
            <a:r>
              <a:rPr lang="el-GR" altLang="el-GR" sz="2400"/>
              <a:t>    ● ενδομυϊκό λίπος (βοοειδή 1,2% – 13,2%, πρόβατο 2% – 4,9%, χοίρος 1% - 2,8%</a:t>
            </a:r>
            <a:r>
              <a:rPr lang="en-US" altLang="el-GR" sz="2400"/>
              <a:t>, </a:t>
            </a:r>
            <a:r>
              <a:rPr lang="el-GR" altLang="el-GR" sz="2400"/>
              <a:t>κοτόπουλο 1% - 1,5%)</a:t>
            </a:r>
          </a:p>
          <a:p>
            <a:pPr eaLnBrk="1" hangingPunct="1">
              <a:lnSpc>
                <a:spcPct val="80000"/>
              </a:lnSpc>
              <a:buFontTx/>
              <a:buNone/>
            </a:pPr>
            <a:r>
              <a:rPr lang="el-GR" altLang="el-GR" sz="2400"/>
              <a:t>    ● υδατάνθρακες (γλυκογόνο στους μυς</a:t>
            </a:r>
            <a:r>
              <a:rPr lang="en-US" altLang="el-GR" sz="2400"/>
              <a:t>, 1-1,5%</a:t>
            </a:r>
            <a:r>
              <a:rPr lang="el-GR" altLang="el-GR" sz="2400"/>
              <a:t>)</a:t>
            </a:r>
            <a:endParaRPr lang="el-GR" altLang="el-GR" sz="2400" u="sng"/>
          </a:p>
          <a:p>
            <a:pPr eaLnBrk="1" hangingPunct="1">
              <a:lnSpc>
                <a:spcPct val="80000"/>
              </a:lnSpc>
              <a:buFontTx/>
              <a:buNone/>
            </a:pPr>
            <a:r>
              <a:rPr lang="el-GR" altLang="el-GR" sz="2400"/>
              <a:t>   </a:t>
            </a:r>
            <a:r>
              <a:rPr lang="el-GR" altLang="el-GR" sz="2400" u="sng"/>
              <a:t>Φυσικοχημικά χαρακτηριστικά</a:t>
            </a:r>
            <a:endParaRPr lang="el-GR" altLang="el-GR" sz="2400"/>
          </a:p>
          <a:p>
            <a:pPr eaLnBrk="1" hangingPunct="1">
              <a:lnSpc>
                <a:spcPct val="80000"/>
              </a:lnSpc>
              <a:buFontTx/>
              <a:buNone/>
            </a:pPr>
            <a:r>
              <a:rPr lang="el-GR" altLang="el-GR" sz="2400"/>
              <a:t>    ●  συνεκτικότητα (φύση και ποσότητα ενδομυϊκού λίπους)</a:t>
            </a:r>
          </a:p>
          <a:p>
            <a:pPr eaLnBrk="1" hangingPunct="1">
              <a:lnSpc>
                <a:spcPct val="80000"/>
              </a:lnSpc>
              <a:buFontTx/>
              <a:buNone/>
            </a:pPr>
            <a:r>
              <a:rPr lang="el-GR" altLang="el-GR" sz="2400"/>
              <a:t>    ● χρώμα (α. χρωστικές  →  μυοσφαιρίνη, αιμοσφαιρίνη, κυτοχρώματα, φλαβίνες, β. ΙΣΝ)</a:t>
            </a:r>
          </a:p>
          <a:p>
            <a:pPr eaLnBrk="1" hangingPunct="1">
              <a:lnSpc>
                <a:spcPct val="80000"/>
              </a:lnSpc>
              <a:buFontTx/>
              <a:buNone/>
            </a:pPr>
            <a:r>
              <a:rPr lang="el-GR" altLang="el-GR" sz="2400"/>
              <a:t>    ● ικανότητα συγκρατήσεως νερού (ΙΣΝ, το 4% της ποσότητας νερού των μυών συγκρατείται ισχυρά από τις πρωτεΐνες →  νερό ενυδατώσεως)</a:t>
            </a:r>
          </a:p>
          <a:p>
            <a:pPr eaLnBrk="1" hangingPunct="1">
              <a:lnSpc>
                <a:spcPct val="80000"/>
              </a:lnSpc>
              <a:buFontTx/>
              <a:buNone/>
            </a:pPr>
            <a:r>
              <a:rPr lang="el-GR" altLang="el-GR" sz="2400"/>
              <a:t> </a:t>
            </a:r>
            <a:r>
              <a:rPr lang="en-US" altLang="el-GR" sz="2400"/>
              <a:t>   </a:t>
            </a:r>
            <a:r>
              <a:rPr lang="el-GR" altLang="el-GR" sz="2400"/>
              <a:t>● </a:t>
            </a:r>
            <a:r>
              <a:rPr lang="en-US" altLang="el-GR" sz="2400"/>
              <a:t>pH</a:t>
            </a:r>
            <a:endParaRPr lang="el-GR" altLang="el-GR" sz="2400"/>
          </a:p>
          <a:p>
            <a:pPr eaLnBrk="1" hangingPunct="1">
              <a:lnSpc>
                <a:spcPct val="80000"/>
              </a:lnSpc>
              <a:buFontTx/>
              <a:buNone/>
            </a:pPr>
            <a:endParaRPr lang="en-US" altLang="el-GR" sz="2400"/>
          </a:p>
        </p:txBody>
      </p:sp>
    </p:spTree>
    <p:extLst>
      <p:ext uri="{BB962C8B-B14F-4D97-AF65-F5344CB8AC3E}">
        <p14:creationId xmlns:p14="http://schemas.microsoft.com/office/powerpoint/2010/main" xmlns="" val="141385004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l-GR" altLang="el-GR" smtClean="0"/>
              <a:t>Φυσικοχημικές μεταβολές</a:t>
            </a:r>
          </a:p>
        </p:txBody>
      </p:sp>
      <p:sp>
        <p:nvSpPr>
          <p:cNvPr id="66563" name="Rectangle 3"/>
          <p:cNvSpPr>
            <a:spLocks noGrp="1" noChangeArrowheads="1"/>
          </p:cNvSpPr>
          <p:nvPr>
            <p:ph type="body" idx="1"/>
          </p:nvPr>
        </p:nvSpPr>
        <p:spPr/>
        <p:txBody>
          <a:bodyPr/>
          <a:lstStyle/>
          <a:p>
            <a:pPr eaLnBrk="1" hangingPunct="1">
              <a:buFontTx/>
              <a:buNone/>
            </a:pPr>
            <a:r>
              <a:rPr lang="el-GR" altLang="el-GR" smtClean="0"/>
              <a:t>Μυς → κρέας</a:t>
            </a:r>
          </a:p>
          <a:p>
            <a:pPr eaLnBrk="1" hangingPunct="1">
              <a:buFontTx/>
              <a:buNone/>
            </a:pPr>
            <a:r>
              <a:rPr lang="el-GR" altLang="el-GR" smtClean="0"/>
              <a:t> 1. ζώο ζωντανό </a:t>
            </a:r>
            <a:r>
              <a:rPr lang="en-US" altLang="el-GR" smtClean="0"/>
              <a:t>: pH ~&gt;7</a:t>
            </a:r>
          </a:p>
          <a:p>
            <a:pPr eaLnBrk="1" hangingPunct="1">
              <a:buFontTx/>
              <a:buNone/>
            </a:pPr>
            <a:r>
              <a:rPr lang="en-US" altLang="el-GR" smtClean="0"/>
              <a:t> 2. 1h </a:t>
            </a:r>
            <a:r>
              <a:rPr lang="el-GR" altLang="el-GR" smtClean="0"/>
              <a:t>μετά τη θανάτωση </a:t>
            </a:r>
            <a:r>
              <a:rPr lang="en-US" altLang="el-GR" smtClean="0"/>
              <a:t>: pH~7 /</a:t>
            </a:r>
            <a:r>
              <a:rPr lang="el-GR" altLang="el-GR" smtClean="0"/>
              <a:t> ΙΣΝ ↑</a:t>
            </a:r>
          </a:p>
          <a:p>
            <a:pPr eaLnBrk="1" hangingPunct="1">
              <a:buFontTx/>
              <a:buNone/>
            </a:pPr>
            <a:r>
              <a:rPr lang="el-GR" altLang="el-GR" smtClean="0"/>
              <a:t> 3. στάδιο νεκρικής ακαμψίας </a:t>
            </a:r>
            <a:r>
              <a:rPr lang="en-US" altLang="el-GR" smtClean="0"/>
              <a:t>: pH=5,3-5,8 / </a:t>
            </a:r>
            <a:r>
              <a:rPr lang="el-GR" altLang="el-GR" smtClean="0"/>
              <a:t>ΙΣΝ ↓ (εξάντληση αποθεμάτων </a:t>
            </a:r>
            <a:r>
              <a:rPr lang="en-US" altLang="el-GR" smtClean="0"/>
              <a:t>ATP)</a:t>
            </a:r>
          </a:p>
          <a:p>
            <a:pPr eaLnBrk="1" hangingPunct="1">
              <a:buFontTx/>
              <a:buNone/>
            </a:pPr>
            <a:r>
              <a:rPr lang="en-US" altLang="el-GR" smtClean="0"/>
              <a:t> 4. </a:t>
            </a:r>
            <a:r>
              <a:rPr lang="el-GR" altLang="el-GR" smtClean="0"/>
              <a:t>ωρίμανση </a:t>
            </a:r>
            <a:r>
              <a:rPr lang="en-US" altLang="el-GR" smtClean="0"/>
              <a:t>: pH </a:t>
            </a:r>
            <a:r>
              <a:rPr lang="el-GR" altLang="el-GR" smtClean="0"/>
              <a:t>↑</a:t>
            </a:r>
            <a:r>
              <a:rPr lang="en-US" altLang="el-GR" smtClean="0"/>
              <a:t> / </a:t>
            </a:r>
            <a:r>
              <a:rPr lang="el-GR" altLang="el-GR" smtClean="0"/>
              <a:t>ΙΣΝ ↑</a:t>
            </a:r>
            <a:r>
              <a:rPr lang="en-US" altLang="el-GR" smtClean="0"/>
              <a:t> (</a:t>
            </a:r>
            <a:r>
              <a:rPr lang="el-GR" altLang="el-GR" smtClean="0"/>
              <a:t>πρωτεόλυση, δράση ενζύμων)</a:t>
            </a:r>
          </a:p>
        </p:txBody>
      </p:sp>
    </p:spTree>
    <p:extLst>
      <p:ext uri="{BB962C8B-B14F-4D97-AF65-F5344CB8AC3E}">
        <p14:creationId xmlns:p14="http://schemas.microsoft.com/office/powerpoint/2010/main" xmlns="" val="1370764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1992313" y="836613"/>
            <a:ext cx="8229600" cy="5040312"/>
          </a:xfrm>
        </p:spPr>
        <p:txBody>
          <a:bodyPr/>
          <a:lstStyle/>
          <a:p>
            <a:pPr eaLnBrk="1" hangingPunct="1">
              <a:buFontTx/>
              <a:buNone/>
            </a:pPr>
            <a:r>
              <a:rPr lang="el-GR" altLang="el-GR"/>
              <a:t>ε)</a:t>
            </a:r>
            <a:r>
              <a:rPr lang="el-GR" altLang="el-GR" u="sng"/>
              <a:t> Οργανοληπτικά χαρακτηριστικά</a:t>
            </a:r>
            <a:endParaRPr lang="el-GR" altLang="el-GR"/>
          </a:p>
          <a:p>
            <a:pPr eaLnBrk="1" hangingPunct="1">
              <a:buFontTx/>
              <a:buNone/>
            </a:pPr>
            <a:r>
              <a:rPr lang="el-GR" altLang="el-GR"/>
              <a:t>   ● τρυφερότητα (μήκος σαρκομεριδίων, κολλαγόνο)</a:t>
            </a:r>
          </a:p>
          <a:p>
            <a:pPr eaLnBrk="1" hangingPunct="1">
              <a:buFontTx/>
              <a:buNone/>
            </a:pPr>
            <a:r>
              <a:rPr lang="el-GR" altLang="el-GR"/>
              <a:t>   ● γευστικότητα (οσμή και γεύση)</a:t>
            </a:r>
          </a:p>
          <a:p>
            <a:pPr eaLnBrk="1" hangingPunct="1">
              <a:buFontTx/>
              <a:buNone/>
            </a:pPr>
            <a:endParaRPr lang="en-US" altLang="el-GR"/>
          </a:p>
          <a:p>
            <a:pPr eaLnBrk="1" hangingPunct="1">
              <a:buFontTx/>
              <a:buNone/>
            </a:pPr>
            <a:r>
              <a:rPr lang="el-GR" altLang="el-GR" b="1" i="1" u="sng"/>
              <a:t>Ειδικά προβλήματα</a:t>
            </a:r>
          </a:p>
          <a:p>
            <a:pPr eaLnBrk="1" hangingPunct="1">
              <a:buFontTx/>
              <a:buNone/>
            </a:pPr>
            <a:r>
              <a:rPr lang="el-GR" altLang="el-GR"/>
              <a:t>   ● εξιδρωματικό κρέας (</a:t>
            </a:r>
            <a:r>
              <a:rPr lang="en-US" altLang="el-GR"/>
              <a:t>PSE</a:t>
            </a:r>
            <a:r>
              <a:rPr lang="el-GR" altLang="el-GR"/>
              <a:t> = </a:t>
            </a:r>
            <a:r>
              <a:rPr lang="en-US" altLang="el-GR"/>
              <a:t>Pale</a:t>
            </a:r>
            <a:r>
              <a:rPr lang="el-GR" altLang="el-GR"/>
              <a:t>, </a:t>
            </a:r>
            <a:r>
              <a:rPr lang="en-US" altLang="el-GR"/>
              <a:t>Soft</a:t>
            </a:r>
            <a:r>
              <a:rPr lang="el-GR" altLang="el-GR"/>
              <a:t>, </a:t>
            </a:r>
            <a:r>
              <a:rPr lang="en-US" altLang="el-GR"/>
              <a:t>Exudative</a:t>
            </a:r>
            <a:r>
              <a:rPr lang="el-GR" altLang="el-GR"/>
              <a:t>)→</a:t>
            </a:r>
            <a:r>
              <a:rPr lang="el-GR" altLang="el-GR" sz="2000"/>
              <a:t>ταχεία γλυκογονόλυση 1</a:t>
            </a:r>
            <a:r>
              <a:rPr lang="en-US" altLang="el-GR" sz="2000"/>
              <a:t>h </a:t>
            </a:r>
            <a:r>
              <a:rPr lang="el-GR" altLang="el-GR" sz="2000"/>
              <a:t>μετά τη θανάτωση</a:t>
            </a:r>
            <a:r>
              <a:rPr lang="el-GR" altLang="el-GR"/>
              <a:t> </a:t>
            </a:r>
          </a:p>
          <a:p>
            <a:pPr eaLnBrk="1" hangingPunct="1">
              <a:buFontTx/>
              <a:buNone/>
            </a:pPr>
            <a:r>
              <a:rPr lang="el-GR" altLang="el-GR"/>
              <a:t>   ● σκοτεινό, συμπαγές και σκληρό κρέας (</a:t>
            </a:r>
            <a:r>
              <a:rPr lang="en-US" altLang="el-GR"/>
              <a:t>DFD</a:t>
            </a:r>
            <a:r>
              <a:rPr lang="el-GR" altLang="el-GR"/>
              <a:t> = </a:t>
            </a:r>
            <a:r>
              <a:rPr lang="en-US" altLang="el-GR"/>
              <a:t>Dark</a:t>
            </a:r>
            <a:r>
              <a:rPr lang="el-GR" altLang="el-GR"/>
              <a:t>, </a:t>
            </a:r>
            <a:r>
              <a:rPr lang="en-US" altLang="el-GR"/>
              <a:t>Firm</a:t>
            </a:r>
            <a:r>
              <a:rPr lang="el-GR" altLang="el-GR"/>
              <a:t>, </a:t>
            </a:r>
            <a:r>
              <a:rPr lang="en-US" altLang="el-GR"/>
              <a:t>Dry</a:t>
            </a:r>
            <a:r>
              <a:rPr lang="el-GR" altLang="el-GR"/>
              <a:t>)→ </a:t>
            </a:r>
            <a:r>
              <a:rPr lang="el-GR" altLang="el-GR" sz="2000"/>
              <a:t>γλυκογονόλυση πριν από τη σφαγή→βραδεία πτώση </a:t>
            </a:r>
            <a:r>
              <a:rPr lang="en-US" altLang="el-GR" sz="2000"/>
              <a:t>pH</a:t>
            </a:r>
            <a:endParaRPr lang="el-GR" altLang="el-GR" sz="2000"/>
          </a:p>
        </p:txBody>
      </p:sp>
    </p:spTree>
    <p:extLst>
      <p:ext uri="{BB962C8B-B14F-4D97-AF65-F5344CB8AC3E}">
        <p14:creationId xmlns:p14="http://schemas.microsoft.com/office/powerpoint/2010/main" xmlns="" val="11748683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DF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83338" y="836613"/>
            <a:ext cx="31750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1" name="Picture 5" descr="NORM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40238" y="3644900"/>
            <a:ext cx="3175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2" name="Picture 7" descr="PSE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24113" y="765175"/>
            <a:ext cx="3175000"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29036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σάρωση0013"/>
          <p:cNvPicPr>
            <a:picLocks noGrp="1" noChangeAspect="1" noChangeArrowheads="1"/>
          </p:cNvPicPr>
          <p:nvPr>
            <p:ph/>
          </p:nvPr>
        </p:nvPicPr>
        <p:blipFill>
          <a:blip r:embed="rId2">
            <a:extLst>
              <a:ext uri="{28A0092B-C50C-407E-A947-70E740481C1C}">
                <a14:useLocalDpi xmlns:a14="http://schemas.microsoft.com/office/drawing/2010/main" xmlns="" val="0"/>
              </a:ext>
            </a:extLst>
          </a:blip>
          <a:srcRect/>
          <a:stretch>
            <a:fillRect/>
          </a:stretch>
        </p:blipFill>
        <p:spPr>
          <a:xfrm>
            <a:off x="2062163" y="407989"/>
            <a:ext cx="8043862" cy="5324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9635" name="Text Box 3"/>
          <p:cNvSpPr txBox="1">
            <a:spLocks noChangeArrowheads="1"/>
          </p:cNvSpPr>
          <p:nvPr/>
        </p:nvSpPr>
        <p:spPr bwMode="auto">
          <a:xfrm>
            <a:off x="2135189" y="5805489"/>
            <a:ext cx="792162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Ρυθμός πτώσης του </a:t>
            </a:r>
            <a:r>
              <a:rPr lang="en-US" altLang="el-GR" sz="2400">
                <a:latin typeface="Tahoma" panose="020B0604030504040204" pitchFamily="34" charset="0"/>
                <a:cs typeface="Arial" panose="020B0604020202020204" pitchFamily="34" charset="0"/>
              </a:rPr>
              <a:t>pH</a:t>
            </a:r>
            <a:r>
              <a:rPr lang="el-GR" altLang="el-GR" sz="2400">
                <a:latin typeface="Tahoma" panose="020B0604030504040204" pitchFamily="34" charset="0"/>
                <a:cs typeface="Arial" panose="020B0604020202020204" pitchFamily="34" charset="0"/>
              </a:rPr>
              <a:t> μετά τη σφαγή στο ραχιαίο επιμήκη μυ του χοίρου </a:t>
            </a:r>
          </a:p>
        </p:txBody>
      </p:sp>
    </p:spTree>
    <p:extLst>
      <p:ext uri="{BB962C8B-B14F-4D97-AF65-F5344CB8AC3E}">
        <p14:creationId xmlns:p14="http://schemas.microsoft.com/office/powerpoint/2010/main" xmlns="" val="42642611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92313" y="0"/>
            <a:ext cx="8229600" cy="719138"/>
          </a:xfrm>
        </p:spPr>
        <p:txBody>
          <a:bodyPr/>
          <a:lstStyle/>
          <a:p>
            <a:pPr eaLnBrk="1" hangingPunct="1"/>
            <a:r>
              <a:rPr lang="el-GR" altLang="el-GR" sz="4000" b="1" u="sng"/>
              <a:t>Ανάπτυξη</a:t>
            </a:r>
            <a:endParaRPr lang="en-US" altLang="el-GR" sz="4000" b="1" u="sng"/>
          </a:p>
        </p:txBody>
      </p:sp>
      <p:sp>
        <p:nvSpPr>
          <p:cNvPr id="7171" name="Rectangle 3"/>
          <p:cNvSpPr>
            <a:spLocks noGrp="1" noChangeArrowheads="1"/>
          </p:cNvSpPr>
          <p:nvPr>
            <p:ph type="body" idx="1"/>
          </p:nvPr>
        </p:nvSpPr>
        <p:spPr>
          <a:xfrm>
            <a:off x="1981200" y="981076"/>
            <a:ext cx="8229600" cy="5472113"/>
          </a:xfrm>
        </p:spPr>
        <p:txBody>
          <a:bodyPr/>
          <a:lstStyle/>
          <a:p>
            <a:pPr eaLnBrk="1" hangingPunct="1">
              <a:lnSpc>
                <a:spcPct val="80000"/>
              </a:lnSpc>
              <a:buFontTx/>
              <a:buNone/>
            </a:pPr>
            <a:r>
              <a:rPr lang="el-GR" altLang="el-GR"/>
              <a:t>Συντονισμένη αύξηση του σωματικού βάρους και των διαστάσεων ενός ζώου  συναρτήσει του χρόνου.</a:t>
            </a:r>
          </a:p>
          <a:p>
            <a:pPr eaLnBrk="1" hangingPunct="1">
              <a:lnSpc>
                <a:spcPct val="80000"/>
              </a:lnSpc>
              <a:buFontTx/>
              <a:buNone/>
            </a:pPr>
            <a:r>
              <a:rPr lang="el-GR" altLang="el-GR"/>
              <a:t>Όμως, ένας οργανισμός δεν αναπτύσσεται μόνο αλλά και εξελίσσεται (π.χ. θηλαστικά)</a:t>
            </a:r>
          </a:p>
          <a:p>
            <a:pPr eaLnBrk="1" hangingPunct="1">
              <a:lnSpc>
                <a:spcPct val="80000"/>
              </a:lnSpc>
              <a:buFontTx/>
              <a:buNone/>
            </a:pPr>
            <a:r>
              <a:rPr lang="el-GR" altLang="el-GR"/>
              <a:t>Ανάπτυξη και εξέλιξη → αποτέλεσμα διαδικασιών στο επίπεδο του ιστού και του κυττάρου, όπως</a:t>
            </a:r>
          </a:p>
          <a:p>
            <a:pPr eaLnBrk="1" hangingPunct="1">
              <a:lnSpc>
                <a:spcPct val="80000"/>
              </a:lnSpc>
              <a:buFontTx/>
              <a:buNone/>
            </a:pPr>
            <a:r>
              <a:rPr lang="en-GB" altLang="el-GR"/>
              <a:t>1) </a:t>
            </a:r>
            <a:r>
              <a:rPr lang="el-GR" altLang="el-GR"/>
              <a:t>αύξηση μεγέθους των κυττάρων (υπερτροφία)</a:t>
            </a:r>
          </a:p>
          <a:p>
            <a:pPr eaLnBrk="1" hangingPunct="1">
              <a:lnSpc>
                <a:spcPct val="80000"/>
              </a:lnSpc>
              <a:buFontTx/>
              <a:buNone/>
            </a:pPr>
            <a:r>
              <a:rPr lang="en-GB" altLang="el-GR"/>
              <a:t>2) </a:t>
            </a:r>
            <a:r>
              <a:rPr lang="el-GR" altLang="el-GR"/>
              <a:t>αύξηση αριθμού των κυττάρων (υπερπλασία)</a:t>
            </a:r>
          </a:p>
          <a:p>
            <a:pPr eaLnBrk="1" hangingPunct="1">
              <a:lnSpc>
                <a:spcPct val="80000"/>
              </a:lnSpc>
              <a:buFontTx/>
              <a:buNone/>
            </a:pPr>
            <a:r>
              <a:rPr lang="en-GB" altLang="el-GR"/>
              <a:t>3) </a:t>
            </a:r>
            <a:r>
              <a:rPr lang="el-GR" altLang="el-GR"/>
              <a:t>διαφοροποίηση των κυττάρων σε τύπους, που δίδουν γένεση σε ιστούς διαφορετικής δομής και λειτουργίας</a:t>
            </a:r>
          </a:p>
          <a:p>
            <a:pPr eaLnBrk="1" hangingPunct="1">
              <a:lnSpc>
                <a:spcPct val="80000"/>
              </a:lnSpc>
              <a:buFontTx/>
              <a:buNone/>
            </a:pPr>
            <a:r>
              <a:rPr lang="en-GB" altLang="el-GR"/>
              <a:t>4) </a:t>
            </a:r>
            <a:r>
              <a:rPr lang="el-GR" altLang="el-GR"/>
              <a:t>οργάνωση των ανωτέρω</a:t>
            </a:r>
            <a:r>
              <a:rPr lang="en-US" altLang="el-GR"/>
              <a:t> </a:t>
            </a:r>
            <a:r>
              <a:rPr lang="el-GR" altLang="el-GR"/>
              <a:t>(οργανογένεση)</a:t>
            </a:r>
            <a:endParaRPr lang="en-US" altLang="el-GR"/>
          </a:p>
        </p:txBody>
      </p:sp>
    </p:spTree>
    <p:extLst>
      <p:ext uri="{BB962C8B-B14F-4D97-AF65-F5344CB8AC3E}">
        <p14:creationId xmlns:p14="http://schemas.microsoft.com/office/powerpoint/2010/main" xmlns="" val="529292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lum contrast="-6000"/>
            <a:extLst>
              <a:ext uri="{28A0092B-C50C-407E-A947-70E740481C1C}">
                <a14:useLocalDpi xmlns:a14="http://schemas.microsoft.com/office/drawing/2010/main" xmlns="" val="0"/>
              </a:ext>
            </a:extLst>
          </a:blip>
          <a:srcRect/>
          <a:stretch>
            <a:fillRect/>
          </a:stretch>
        </p:blipFill>
        <p:spPr bwMode="auto">
          <a:xfrm>
            <a:off x="1919288" y="203200"/>
            <a:ext cx="7868179" cy="49276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8195" name="Text Box 3"/>
          <p:cNvSpPr txBox="1">
            <a:spLocks noChangeArrowheads="1"/>
          </p:cNvSpPr>
          <p:nvPr/>
        </p:nvSpPr>
        <p:spPr bwMode="auto">
          <a:xfrm>
            <a:off x="1919288" y="5229226"/>
            <a:ext cx="799306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Εξέλιξη της αύξησης του σωματικού βάρους και του ρυθμού ανάπτυξης κρεοπαραγωγών αρσενικών ορνιθίων</a:t>
            </a:r>
          </a:p>
        </p:txBody>
      </p:sp>
    </p:spTree>
    <p:extLst>
      <p:ext uri="{BB962C8B-B14F-4D97-AF65-F5344CB8AC3E}">
        <p14:creationId xmlns:p14="http://schemas.microsoft.com/office/powerpoint/2010/main" xmlns="" val="1090091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6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82889" y="476251"/>
            <a:ext cx="6626225"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ext Box 3"/>
          <p:cNvSpPr txBox="1">
            <a:spLocks noChangeArrowheads="1"/>
          </p:cNvSpPr>
          <p:nvPr/>
        </p:nvSpPr>
        <p:spPr bwMode="auto">
          <a:xfrm>
            <a:off x="3863976" y="5661025"/>
            <a:ext cx="46085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400">
                <a:latin typeface="Tahoma" panose="020B0604030504040204" pitchFamily="34" charset="0"/>
                <a:cs typeface="Arial" panose="020B0604020202020204" pitchFamily="34" charset="0"/>
              </a:rPr>
              <a:t>Αύξηση και εξέλιξη του σώματος</a:t>
            </a:r>
            <a:r>
              <a:rPr lang="el-GR" altLang="el-GR" sz="1800">
                <a:latin typeface="Tahoma" panose="020B0604030504040204" pitchFamily="34" charset="0"/>
                <a:cs typeface="Arial" panose="020B0604020202020204" pitchFamily="34" charset="0"/>
              </a:rPr>
              <a:t> </a:t>
            </a:r>
          </a:p>
        </p:txBody>
      </p:sp>
    </p:spTree>
    <p:extLst>
      <p:ext uri="{BB962C8B-B14F-4D97-AF65-F5344CB8AC3E}">
        <p14:creationId xmlns:p14="http://schemas.microsoft.com/office/powerpoint/2010/main" xmlns="" val="27484284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3014</Words>
  <Application>Microsoft Office PowerPoint</Application>
  <PresentationFormat>Custom</PresentationFormat>
  <Paragraphs>884</Paragraphs>
  <Slides>64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Θέμα του Office</vt:lpstr>
      <vt:lpstr>Photo Editor Photo</vt:lpstr>
      <vt:lpstr>Slide</vt:lpstr>
      <vt:lpstr>Εργαστήριο Γενικής και Ειδικής Ζωοτεχνίας </vt:lpstr>
      <vt:lpstr>Ζωοτεχνία</vt:lpstr>
      <vt:lpstr>Slide 3</vt:lpstr>
      <vt:lpstr>Βοηθητικά  Επιστημονικά  Πεδία</vt:lpstr>
      <vt:lpstr>Υποδιαίρεση της Ζωοτεχνίας</vt:lpstr>
      <vt:lpstr>Slide 6</vt:lpstr>
      <vt:lpstr>Ανάπτυξη</vt:lpstr>
      <vt:lpstr>Slide 8</vt:lpstr>
      <vt:lpstr>Slide 9</vt:lpstr>
      <vt:lpstr>Slide 10</vt:lpstr>
      <vt:lpstr>Διαφορική ανάπτυξη</vt:lpstr>
      <vt:lpstr>Σκελετικός μυϊκός ιστός</vt:lpstr>
      <vt:lpstr>Slide 13</vt:lpstr>
      <vt:lpstr>Slide 14</vt:lpstr>
      <vt:lpstr>Slide 15</vt:lpstr>
      <vt:lpstr>Ανάπτυξη</vt:lpstr>
      <vt:lpstr>Slide 17</vt:lpstr>
      <vt:lpstr>Slide 18</vt:lpstr>
      <vt:lpstr>Τρόποι δράσης ορμονών</vt:lpstr>
      <vt:lpstr>Βοοειδή  1. Διάπλαση (S,Ε)</vt:lpstr>
      <vt:lpstr>Λιπώδης ιστός</vt:lpstr>
      <vt:lpstr>Slide 22</vt:lpstr>
      <vt:lpstr>Λιποκύτταρα</vt:lpstr>
      <vt:lpstr>Slide 24</vt:lpstr>
      <vt:lpstr>Slide 25</vt:lpstr>
      <vt:lpstr>Slide 26</vt:lpstr>
      <vt:lpstr>Slide 27</vt:lpstr>
      <vt:lpstr>Slide 28</vt:lpstr>
      <vt:lpstr>Slide 29</vt:lpstr>
      <vt:lpstr>Slide 30</vt:lpstr>
      <vt:lpstr>Σύνθεση του παλμιτικού οξέος από οξεικό οξύ</vt:lpstr>
      <vt:lpstr>Παράγοντες που επιδρούν στο μεταβολισμό του λιπώδους ιστού</vt:lpstr>
      <vt:lpstr>Slide 33</vt:lpstr>
      <vt:lpstr>Ρυθμός ανάπτυξης</vt:lpstr>
      <vt:lpstr>Slide 35</vt:lpstr>
      <vt:lpstr>Slide 36</vt:lpstr>
      <vt:lpstr>Slide 37</vt:lpstr>
      <vt:lpstr>Σύσταση του σώματος</vt:lpstr>
      <vt:lpstr>Slide 39</vt:lpstr>
      <vt:lpstr>Slide 40</vt:lpstr>
      <vt:lpstr>Slide 41</vt:lpstr>
      <vt:lpstr>Παράγοντες που επηρεάζουν τη σύσταση του σώματος</vt:lpstr>
      <vt:lpstr>Slide 43</vt:lpstr>
      <vt:lpstr>Slide 44</vt:lpstr>
      <vt:lpstr>Slide 45</vt:lpstr>
      <vt:lpstr>Slide 46</vt:lpstr>
      <vt:lpstr>Slide 47</vt:lpstr>
      <vt:lpstr>Slide 48</vt:lpstr>
      <vt:lpstr>Slide 49</vt:lpstr>
      <vt:lpstr>Παχυντική ικανότητα</vt:lpstr>
      <vt:lpstr>Εκμετάλλευση τροφής</vt:lpstr>
      <vt:lpstr>Slide 52</vt:lpstr>
      <vt:lpstr>Slide 53</vt:lpstr>
      <vt:lpstr>Slide 54</vt:lpstr>
      <vt:lpstr>Slide 55</vt:lpstr>
      <vt:lpstr>Slide 56</vt:lpstr>
      <vt:lpstr>Slide 57</vt:lpstr>
      <vt:lpstr>Βοοειδή Ποιότητα σφάγιου</vt:lpstr>
      <vt:lpstr>Πρόβατα   Ποιότητα σφάγιου</vt:lpstr>
      <vt:lpstr>Slide 60</vt:lpstr>
      <vt:lpstr>Φυσικοχημικές μεταβολές</vt:lpstr>
      <vt:lpstr>Slide 62</vt:lpstr>
      <vt:lpstr>Slide 63</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tolisaposco@live.com</cp:lastModifiedBy>
  <cp:revision>5</cp:revision>
  <dcterms:created xsi:type="dcterms:W3CDTF">2020-08-19T05:48:08Z</dcterms:created>
  <dcterms:modified xsi:type="dcterms:W3CDTF">2020-10-01T12:46:47Z</dcterms:modified>
</cp:coreProperties>
</file>