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34"/>
  </p:notesMasterIdLst>
  <p:sldIdLst>
    <p:sldId id="256" r:id="rId2"/>
    <p:sldId id="1254" r:id="rId3"/>
    <p:sldId id="1255" r:id="rId4"/>
    <p:sldId id="1257" r:id="rId5"/>
    <p:sldId id="1259" r:id="rId6"/>
    <p:sldId id="1271" r:id="rId7"/>
    <p:sldId id="1272" r:id="rId8"/>
    <p:sldId id="1274" r:id="rId9"/>
    <p:sldId id="1273" r:id="rId10"/>
    <p:sldId id="1275" r:id="rId11"/>
    <p:sldId id="1276" r:id="rId12"/>
    <p:sldId id="1277" r:id="rId13"/>
    <p:sldId id="1278" r:id="rId14"/>
    <p:sldId id="1279" r:id="rId15"/>
    <p:sldId id="1280" r:id="rId16"/>
    <p:sldId id="1281" r:id="rId17"/>
    <p:sldId id="1286" r:id="rId18"/>
    <p:sldId id="1288" r:id="rId19"/>
    <p:sldId id="1289" r:id="rId20"/>
    <p:sldId id="1290" r:id="rId21"/>
    <p:sldId id="1291" r:id="rId22"/>
    <p:sldId id="1292" r:id="rId23"/>
    <p:sldId id="1293" r:id="rId24"/>
    <p:sldId id="1294" r:id="rId25"/>
    <p:sldId id="1295" r:id="rId26"/>
    <p:sldId id="1296" r:id="rId27"/>
    <p:sldId id="1297" r:id="rId28"/>
    <p:sldId id="1298" r:id="rId29"/>
    <p:sldId id="1299" r:id="rId30"/>
    <p:sldId id="1300" r:id="rId31"/>
    <p:sldId id="1301" r:id="rId32"/>
    <p:sldId id="1302"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7" autoAdjust="0"/>
    <p:restoredTop sz="93633" autoAdjust="0"/>
  </p:normalViewPr>
  <p:slideViewPr>
    <p:cSldViewPr snapToGrid="0">
      <p:cViewPr>
        <p:scale>
          <a:sx n="73" d="100"/>
          <a:sy n="73"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BD24B-70CF-40FC-9619-D3477D4E35B9}" type="datetimeFigureOut">
              <a:rPr lang="el-GR" smtClean="0"/>
              <a:t>11/1/2022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819FA-BF2E-49D3-85EF-9C06B63943F4}" type="slidenum">
              <a:rPr lang="el-GR" smtClean="0"/>
              <a:t>‹#›</a:t>
            </a:fld>
            <a:endParaRPr lang="el-GR"/>
          </a:p>
        </p:txBody>
      </p:sp>
    </p:spTree>
    <p:extLst>
      <p:ext uri="{BB962C8B-B14F-4D97-AF65-F5344CB8AC3E}">
        <p14:creationId xmlns:p14="http://schemas.microsoft.com/office/powerpoint/2010/main" val="351951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B109F8-C2A4-4830-9B4F-2F6F5A076957}" type="datetime1">
              <a:rPr lang="el-GR" smtClean="0"/>
              <a:t>11/1/2022</a:t>
            </a:fld>
            <a:endParaRPr lang="el-GR"/>
          </a:p>
        </p:txBody>
      </p:sp>
      <p:sp>
        <p:nvSpPr>
          <p:cNvPr id="5" name="Footer Placeholder 4"/>
          <p:cNvSpPr>
            <a:spLocks noGrp="1"/>
          </p:cNvSpPr>
          <p:nvPr>
            <p:ph type="ftr" sz="quarter" idx="11"/>
          </p:nvPr>
        </p:nvSpPr>
        <p:spPr/>
        <p:txBody>
          <a:bodyPr/>
          <a:lstStyle/>
          <a:p>
            <a:r>
              <a:rPr lang="el-GR"/>
              <a:t>ΣΤΑΤΙΣΤΙΚΗ ΙΙΙ - Άγγελος Λιοντάκης</a:t>
            </a:r>
          </a:p>
        </p:txBody>
      </p:sp>
      <p:sp>
        <p:nvSpPr>
          <p:cNvPr id="6" name="Slide Number Placeholder 5"/>
          <p:cNvSpPr>
            <a:spLocks noGrp="1"/>
          </p:cNvSpPr>
          <p:nvPr>
            <p:ph type="sldNum" sz="quarter" idx="12"/>
          </p:nvPr>
        </p:nvSpPr>
        <p:spPr/>
        <p:txBody>
          <a:bodyPr/>
          <a:lstStyle/>
          <a:p>
            <a:fld id="{0CB252DF-9828-4BCA-943E-87250A7A5D5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9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6A7B3-F5E3-4ABC-8779-ED3E2915002A}" type="datetime1">
              <a:rPr lang="el-GR" smtClean="0"/>
              <a:t>11/1/2022</a:t>
            </a:fld>
            <a:endParaRPr lang="el-GR"/>
          </a:p>
        </p:txBody>
      </p:sp>
      <p:sp>
        <p:nvSpPr>
          <p:cNvPr id="5" name="Footer Placeholder 4"/>
          <p:cNvSpPr>
            <a:spLocks noGrp="1"/>
          </p:cNvSpPr>
          <p:nvPr>
            <p:ph type="ftr" sz="quarter" idx="11"/>
          </p:nvPr>
        </p:nvSpPr>
        <p:spPr/>
        <p:txBody>
          <a:bodyPr/>
          <a:lstStyle/>
          <a:p>
            <a:r>
              <a:rPr lang="el-GR"/>
              <a:t>ΣΤΑΤΙΣΤΙΚΗ ΙΙΙ - Άγγελος Λιοντάκης</a:t>
            </a:r>
          </a:p>
        </p:txBody>
      </p:sp>
      <p:sp>
        <p:nvSpPr>
          <p:cNvPr id="6" name="Slide Number Placeholder 5"/>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80162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ECA697-EA46-45AE-B178-4DE69A192C79}" type="datetime1">
              <a:rPr lang="el-GR" smtClean="0"/>
              <a:t>11/1/2022</a:t>
            </a:fld>
            <a:endParaRPr lang="el-GR"/>
          </a:p>
        </p:txBody>
      </p:sp>
      <p:sp>
        <p:nvSpPr>
          <p:cNvPr id="5" name="Footer Placeholder 4"/>
          <p:cNvSpPr>
            <a:spLocks noGrp="1"/>
          </p:cNvSpPr>
          <p:nvPr>
            <p:ph type="ftr" sz="quarter" idx="11"/>
          </p:nvPr>
        </p:nvSpPr>
        <p:spPr/>
        <p:txBody>
          <a:bodyPr/>
          <a:lstStyle/>
          <a:p>
            <a:r>
              <a:rPr lang="el-GR"/>
              <a:t>ΣΤΑΤΙΣΤΙΚΗ ΙΙΙ - Άγγελος Λιοντάκης</a:t>
            </a:r>
          </a:p>
        </p:txBody>
      </p:sp>
      <p:sp>
        <p:nvSpPr>
          <p:cNvPr id="6" name="Slide Number Placeholder 5"/>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89432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749F0D-ECC3-4F43-9F6E-A73DF0F05E5A}" type="datetime1">
              <a:rPr lang="el-GR" smtClean="0"/>
              <a:t>11/1/2022</a:t>
            </a:fld>
            <a:endParaRPr lang="el-GR"/>
          </a:p>
        </p:txBody>
      </p:sp>
      <p:sp>
        <p:nvSpPr>
          <p:cNvPr id="5" name="Footer Placeholder 4"/>
          <p:cNvSpPr>
            <a:spLocks noGrp="1"/>
          </p:cNvSpPr>
          <p:nvPr>
            <p:ph type="ftr" sz="quarter" idx="11"/>
          </p:nvPr>
        </p:nvSpPr>
        <p:spPr/>
        <p:txBody>
          <a:bodyPr/>
          <a:lstStyle/>
          <a:p>
            <a:r>
              <a:rPr lang="el-GR"/>
              <a:t>ΣΤΑΤΙΣΤΙΚΗ ΙΙΙ - Άγγελος Λιοντάκης</a:t>
            </a:r>
          </a:p>
        </p:txBody>
      </p:sp>
      <p:sp>
        <p:nvSpPr>
          <p:cNvPr id="6" name="Slide Number Placeholder 5"/>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259595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E79FB-5A95-4E5B-B244-41B7978BC8AF}" type="datetime1">
              <a:rPr lang="el-GR" smtClean="0"/>
              <a:t>11/1/2022</a:t>
            </a:fld>
            <a:endParaRPr lang="el-GR"/>
          </a:p>
        </p:txBody>
      </p:sp>
      <p:sp>
        <p:nvSpPr>
          <p:cNvPr id="5" name="Footer Placeholder 4"/>
          <p:cNvSpPr>
            <a:spLocks noGrp="1"/>
          </p:cNvSpPr>
          <p:nvPr>
            <p:ph type="ftr" sz="quarter" idx="11"/>
          </p:nvPr>
        </p:nvSpPr>
        <p:spPr/>
        <p:txBody>
          <a:bodyPr/>
          <a:lstStyle/>
          <a:p>
            <a:r>
              <a:rPr lang="el-GR"/>
              <a:t>ΣΤΑΤΙΣΤΙΚΗ ΙΙΙ - Άγγελος Λιοντάκης</a:t>
            </a:r>
          </a:p>
        </p:txBody>
      </p:sp>
      <p:sp>
        <p:nvSpPr>
          <p:cNvPr id="6" name="Slide Number Placeholder 5"/>
          <p:cNvSpPr>
            <a:spLocks noGrp="1"/>
          </p:cNvSpPr>
          <p:nvPr>
            <p:ph type="sldNum" sz="quarter" idx="12"/>
          </p:nvPr>
        </p:nvSpPr>
        <p:spPr/>
        <p:txBody>
          <a:bodyPr/>
          <a:lstStyle/>
          <a:p>
            <a:fld id="{0CB252DF-9828-4BCA-943E-87250A7A5D5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86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77763C-789A-4460-B704-00FE326C3BE6}" type="datetime1">
              <a:rPr lang="el-GR" smtClean="0"/>
              <a:t>11/1/2022</a:t>
            </a:fld>
            <a:endParaRPr lang="el-GR"/>
          </a:p>
        </p:txBody>
      </p:sp>
      <p:sp>
        <p:nvSpPr>
          <p:cNvPr id="6" name="Footer Placeholder 5"/>
          <p:cNvSpPr>
            <a:spLocks noGrp="1"/>
          </p:cNvSpPr>
          <p:nvPr>
            <p:ph type="ftr" sz="quarter" idx="11"/>
          </p:nvPr>
        </p:nvSpPr>
        <p:spPr/>
        <p:txBody>
          <a:bodyPr/>
          <a:lstStyle/>
          <a:p>
            <a:r>
              <a:rPr lang="el-GR"/>
              <a:t>ΣΤΑΤΙΣΤΙΚΗ ΙΙΙ - Άγγελος Λιοντάκης</a:t>
            </a:r>
          </a:p>
        </p:txBody>
      </p:sp>
      <p:sp>
        <p:nvSpPr>
          <p:cNvPr id="7" name="Slide Number Placeholder 6"/>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73532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F4961F-652A-49FD-A8FF-089E77FFEC32}" type="datetime1">
              <a:rPr lang="el-GR" smtClean="0"/>
              <a:t>11/1/2022</a:t>
            </a:fld>
            <a:endParaRPr lang="el-GR"/>
          </a:p>
        </p:txBody>
      </p:sp>
      <p:sp>
        <p:nvSpPr>
          <p:cNvPr id="8" name="Footer Placeholder 7"/>
          <p:cNvSpPr>
            <a:spLocks noGrp="1"/>
          </p:cNvSpPr>
          <p:nvPr>
            <p:ph type="ftr" sz="quarter" idx="11"/>
          </p:nvPr>
        </p:nvSpPr>
        <p:spPr/>
        <p:txBody>
          <a:bodyPr/>
          <a:lstStyle/>
          <a:p>
            <a:r>
              <a:rPr lang="el-GR"/>
              <a:t>ΣΤΑΤΙΣΤΙΚΗ ΙΙΙ - Άγγελος Λιοντάκης</a:t>
            </a:r>
          </a:p>
        </p:txBody>
      </p:sp>
      <p:sp>
        <p:nvSpPr>
          <p:cNvPr id="9" name="Slide Number Placeholder 8"/>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229138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7D709-0B5E-47BE-A6C2-E1EB129A4A3B}" type="datetime1">
              <a:rPr lang="el-GR" smtClean="0"/>
              <a:t>11/1/2022</a:t>
            </a:fld>
            <a:endParaRPr lang="el-GR"/>
          </a:p>
        </p:txBody>
      </p:sp>
      <p:sp>
        <p:nvSpPr>
          <p:cNvPr id="4" name="Footer Placeholder 3"/>
          <p:cNvSpPr>
            <a:spLocks noGrp="1"/>
          </p:cNvSpPr>
          <p:nvPr>
            <p:ph type="ftr" sz="quarter" idx="11"/>
          </p:nvPr>
        </p:nvSpPr>
        <p:spPr/>
        <p:txBody>
          <a:bodyPr/>
          <a:lstStyle/>
          <a:p>
            <a:r>
              <a:rPr lang="el-GR"/>
              <a:t>ΣΤΑΤΙΣΤΙΚΗ ΙΙΙ - Άγγελος Λιοντάκης</a:t>
            </a:r>
          </a:p>
        </p:txBody>
      </p:sp>
      <p:sp>
        <p:nvSpPr>
          <p:cNvPr id="5" name="Slide Number Placeholder 4"/>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315709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70D90E-B8C2-4E56-815E-17791C94D331}" type="datetime1">
              <a:rPr lang="el-GR" smtClean="0"/>
              <a:t>11/1/2022</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a:t>ΣΤΑΤΙΣΤΙΚΗ ΙΙΙ - Άγγελος Λιοντάκης</a:t>
            </a:r>
          </a:p>
        </p:txBody>
      </p:sp>
      <p:sp>
        <p:nvSpPr>
          <p:cNvPr id="9" name="Slide Number Placeholder 8"/>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370284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E7A6C72-83E0-4F9B-A580-23B54C0FD3FC}" type="datetime1">
              <a:rPr lang="el-GR" smtClean="0"/>
              <a:t>11/1/2022</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a:t>ΣΤΑΤΙΣΤΙΚΗ ΙΙΙ - Άγγελος Λιοντάκης</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CB252DF-9828-4BCA-943E-87250A7A5D51}" type="slidenum">
              <a:rPr lang="el-GR" smtClean="0"/>
              <a:t>‹#›</a:t>
            </a:fld>
            <a:endParaRPr lang="el-GR"/>
          </a:p>
        </p:txBody>
      </p:sp>
    </p:spTree>
    <p:extLst>
      <p:ext uri="{BB962C8B-B14F-4D97-AF65-F5344CB8AC3E}">
        <p14:creationId xmlns:p14="http://schemas.microsoft.com/office/powerpoint/2010/main" val="424818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7CB5C-71ED-4E54-B5D6-C4D58616C643}" type="datetime1">
              <a:rPr lang="el-GR" smtClean="0"/>
              <a:t>11/1/2022</a:t>
            </a:fld>
            <a:endParaRPr lang="el-GR"/>
          </a:p>
        </p:txBody>
      </p:sp>
      <p:sp>
        <p:nvSpPr>
          <p:cNvPr id="6" name="Footer Placeholder 5"/>
          <p:cNvSpPr>
            <a:spLocks noGrp="1"/>
          </p:cNvSpPr>
          <p:nvPr>
            <p:ph type="ftr" sz="quarter" idx="11"/>
          </p:nvPr>
        </p:nvSpPr>
        <p:spPr/>
        <p:txBody>
          <a:bodyPr/>
          <a:lstStyle/>
          <a:p>
            <a:r>
              <a:rPr lang="el-GR"/>
              <a:t>ΣΤΑΤΙΣΤΙΚΗ ΙΙΙ - Άγγελος Λιοντάκης</a:t>
            </a:r>
          </a:p>
        </p:txBody>
      </p:sp>
      <p:sp>
        <p:nvSpPr>
          <p:cNvPr id="7" name="Slide Number Placeholder 6"/>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153777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14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929D3A-56FF-41A1-8910-D4B82747F46E}" type="datetime1">
              <a:rPr lang="el-GR" smtClean="0"/>
              <a:t>11/1/2022</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a:t>ΣΤΑΤΙΣΤΙΚΗ ΙΙΙ - Άγγελος Λιοντάκης</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CB252DF-9828-4BCA-943E-87250A7A5D51}"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37383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4125" y="2561701"/>
            <a:ext cx="8537046" cy="1646302"/>
          </a:xfrm>
        </p:spPr>
        <p:txBody>
          <a:bodyPr>
            <a:normAutofit/>
          </a:bodyPr>
          <a:lstStyle/>
          <a:p>
            <a:r>
              <a:rPr lang="el-GR" dirty="0"/>
              <a:t>Στατιστική ΙΙΙ</a:t>
            </a:r>
          </a:p>
        </p:txBody>
      </p:sp>
      <p:sp>
        <p:nvSpPr>
          <p:cNvPr id="4" name="Footer Placeholder 3"/>
          <p:cNvSpPr>
            <a:spLocks noGrp="1"/>
          </p:cNvSpPr>
          <p:nvPr>
            <p:ph type="ftr" sz="quarter" idx="11"/>
          </p:nvPr>
        </p:nvSpPr>
        <p:spPr/>
        <p:txBody>
          <a:bodyPr/>
          <a:lstStyle/>
          <a:p>
            <a:r>
              <a:rPr lang="el-GR"/>
              <a:t>ΣΤΑΤΙΣΤΙΚΗ ΙΙΙ - Άγγελος Λιοντάκης</a:t>
            </a:r>
            <a:endParaRPr lang="el-GR" dirty="0"/>
          </a:p>
        </p:txBody>
      </p:sp>
      <p:sp>
        <p:nvSpPr>
          <p:cNvPr id="5" name="Slide Number Placeholder 4"/>
          <p:cNvSpPr>
            <a:spLocks noGrp="1"/>
          </p:cNvSpPr>
          <p:nvPr>
            <p:ph type="sldNum" sz="quarter" idx="12"/>
          </p:nvPr>
        </p:nvSpPr>
        <p:spPr/>
        <p:txBody>
          <a:bodyPr/>
          <a:lstStyle/>
          <a:p>
            <a:fld id="{0CB252DF-9828-4BCA-943E-87250A7A5D51}" type="slidenum">
              <a:rPr lang="el-GR" smtClean="0"/>
              <a:t>1</a:t>
            </a:fld>
            <a:endParaRPr lang="el-GR"/>
          </a:p>
        </p:txBody>
      </p:sp>
      <p:pic>
        <p:nvPicPr>
          <p:cNvPr id="2050" name="Picture 2">
            <a:extLst>
              <a:ext uri="{FF2B5EF4-FFF2-40B4-BE49-F238E27FC236}">
                <a16:creationId xmlns:a16="http://schemas.microsoft.com/office/drawing/2014/main" id="{53538B70-522D-4D15-9E82-B0D36D59E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45" y="860374"/>
            <a:ext cx="4908634" cy="442699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Υπότιτλος 6">
            <a:extLst>
              <a:ext uri="{FF2B5EF4-FFF2-40B4-BE49-F238E27FC236}">
                <a16:creationId xmlns:a16="http://schemas.microsoft.com/office/drawing/2014/main" id="{5A5910B2-7EEA-4A7E-AAB0-81748BB54EC6}"/>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03707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A4BA9909-1677-47B1-9892-075E39A45F01}"/>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D481307C-BC84-45A9-A710-87D4CF9751FE}"/>
              </a:ext>
            </a:extLst>
          </p:cNvPr>
          <p:cNvSpPr>
            <a:spLocks noGrp="1"/>
          </p:cNvSpPr>
          <p:nvPr>
            <p:ph type="sldNum" sz="quarter" idx="12"/>
          </p:nvPr>
        </p:nvSpPr>
        <p:spPr/>
        <p:txBody>
          <a:bodyPr/>
          <a:lstStyle/>
          <a:p>
            <a:fld id="{0CB252DF-9828-4BCA-943E-87250A7A5D51}" type="slidenum">
              <a:rPr lang="el-GR" smtClean="0"/>
              <a:t>10</a:t>
            </a:fld>
            <a:endParaRPr lang="el-GR"/>
          </a:p>
        </p:txBody>
      </p:sp>
      <p:pic>
        <p:nvPicPr>
          <p:cNvPr id="7" name="Εικόνα 6">
            <a:extLst>
              <a:ext uri="{FF2B5EF4-FFF2-40B4-BE49-F238E27FC236}">
                <a16:creationId xmlns:a16="http://schemas.microsoft.com/office/drawing/2014/main" id="{5A266A29-83B2-4345-8C02-459305917EE1}"/>
              </a:ext>
            </a:extLst>
          </p:cNvPr>
          <p:cNvPicPr>
            <a:picLocks noChangeAspect="1"/>
          </p:cNvPicPr>
          <p:nvPr/>
        </p:nvPicPr>
        <p:blipFill>
          <a:blip r:embed="rId2"/>
          <a:stretch>
            <a:fillRect/>
          </a:stretch>
        </p:blipFill>
        <p:spPr>
          <a:xfrm>
            <a:off x="1019503" y="37116"/>
            <a:ext cx="10294466" cy="2520000"/>
          </a:xfrm>
          <a:prstGeom prst="rect">
            <a:avLst/>
          </a:prstGeom>
        </p:spPr>
      </p:pic>
      <p:pic>
        <p:nvPicPr>
          <p:cNvPr id="9" name="Εικόνα 8">
            <a:extLst>
              <a:ext uri="{FF2B5EF4-FFF2-40B4-BE49-F238E27FC236}">
                <a16:creationId xmlns:a16="http://schemas.microsoft.com/office/drawing/2014/main" id="{3BDB479B-ADFF-4E3F-8B91-10B747D44DB7}"/>
              </a:ext>
            </a:extLst>
          </p:cNvPr>
          <p:cNvPicPr>
            <a:picLocks noChangeAspect="1"/>
          </p:cNvPicPr>
          <p:nvPr/>
        </p:nvPicPr>
        <p:blipFill>
          <a:blip r:embed="rId3"/>
          <a:stretch>
            <a:fillRect/>
          </a:stretch>
        </p:blipFill>
        <p:spPr>
          <a:xfrm>
            <a:off x="1524492" y="2648791"/>
            <a:ext cx="5191125" cy="466725"/>
          </a:xfrm>
          <a:prstGeom prst="rect">
            <a:avLst/>
          </a:prstGeom>
        </p:spPr>
      </p:pic>
      <p:sp>
        <p:nvSpPr>
          <p:cNvPr id="11" name="TextBox 10">
            <a:extLst>
              <a:ext uri="{FF2B5EF4-FFF2-40B4-BE49-F238E27FC236}">
                <a16:creationId xmlns:a16="http://schemas.microsoft.com/office/drawing/2014/main" id="{149841F3-8394-4556-8499-CEA2158896F3}"/>
              </a:ext>
            </a:extLst>
          </p:cNvPr>
          <p:cNvSpPr txBox="1"/>
          <p:nvPr/>
        </p:nvSpPr>
        <p:spPr>
          <a:xfrm>
            <a:off x="1437613" y="3231451"/>
            <a:ext cx="2795109" cy="830997"/>
          </a:xfrm>
          <a:prstGeom prst="rect">
            <a:avLst/>
          </a:prstGeom>
          <a:noFill/>
        </p:spPr>
        <p:txBody>
          <a:bodyPr wrap="square">
            <a:spAutoFit/>
          </a:bodyPr>
          <a:lstStyle/>
          <a:p>
            <a:pPr algn="ctr"/>
            <a:r>
              <a:rPr lang="el-GR" sz="2400" b="0" i="1" u="none" strike="noStrike" baseline="0" dirty="0">
                <a:latin typeface="TimesNewRomanPS-ItalicMT"/>
              </a:rPr>
              <a:t>Περιοχή απόρριψης </a:t>
            </a:r>
            <a:r>
              <a:rPr lang="el-GR" sz="2400" b="0" i="0" u="none" strike="noStrike" baseline="0" dirty="0">
                <a:latin typeface="TimesNewRomanPSMT"/>
              </a:rPr>
              <a:t>του ελέγχου</a:t>
            </a:r>
            <a:endParaRPr lang="el-GR" sz="2400" dirty="0"/>
          </a:p>
        </p:txBody>
      </p:sp>
      <p:pic>
        <p:nvPicPr>
          <p:cNvPr id="13" name="Εικόνα 12">
            <a:extLst>
              <a:ext uri="{FF2B5EF4-FFF2-40B4-BE49-F238E27FC236}">
                <a16:creationId xmlns:a16="http://schemas.microsoft.com/office/drawing/2014/main" id="{776EA794-0D59-43C5-A1F6-9FAD99C53E61}"/>
              </a:ext>
            </a:extLst>
          </p:cNvPr>
          <p:cNvPicPr>
            <a:picLocks noChangeAspect="1"/>
          </p:cNvPicPr>
          <p:nvPr/>
        </p:nvPicPr>
        <p:blipFill>
          <a:blip r:embed="rId4"/>
          <a:stretch>
            <a:fillRect/>
          </a:stretch>
        </p:blipFill>
        <p:spPr>
          <a:xfrm>
            <a:off x="4085572" y="3187790"/>
            <a:ext cx="4019550" cy="866775"/>
          </a:xfrm>
          <a:prstGeom prst="rect">
            <a:avLst/>
          </a:prstGeom>
        </p:spPr>
      </p:pic>
      <p:pic>
        <p:nvPicPr>
          <p:cNvPr id="15" name="Εικόνα 14">
            <a:extLst>
              <a:ext uri="{FF2B5EF4-FFF2-40B4-BE49-F238E27FC236}">
                <a16:creationId xmlns:a16="http://schemas.microsoft.com/office/drawing/2014/main" id="{FD690A48-A773-4421-B898-3BDA592159AA}"/>
              </a:ext>
            </a:extLst>
          </p:cNvPr>
          <p:cNvPicPr>
            <a:picLocks noChangeAspect="1"/>
          </p:cNvPicPr>
          <p:nvPr/>
        </p:nvPicPr>
        <p:blipFill rotWithShape="1">
          <a:blip r:embed="rId5"/>
          <a:srcRect r="44927"/>
          <a:stretch/>
        </p:blipFill>
        <p:spPr>
          <a:xfrm>
            <a:off x="8130232" y="3052777"/>
            <a:ext cx="3014816" cy="504000"/>
          </a:xfrm>
          <a:prstGeom prst="rect">
            <a:avLst/>
          </a:prstGeom>
        </p:spPr>
      </p:pic>
      <p:pic>
        <p:nvPicPr>
          <p:cNvPr id="16" name="Εικόνα 15">
            <a:extLst>
              <a:ext uri="{FF2B5EF4-FFF2-40B4-BE49-F238E27FC236}">
                <a16:creationId xmlns:a16="http://schemas.microsoft.com/office/drawing/2014/main" id="{7AD82681-A170-468E-9102-2F46531AF82B}"/>
              </a:ext>
            </a:extLst>
          </p:cNvPr>
          <p:cNvPicPr>
            <a:picLocks noChangeAspect="1"/>
          </p:cNvPicPr>
          <p:nvPr/>
        </p:nvPicPr>
        <p:blipFill rotWithShape="1">
          <a:blip r:embed="rId5"/>
          <a:srcRect l="55457" b="4692"/>
          <a:stretch/>
        </p:blipFill>
        <p:spPr>
          <a:xfrm>
            <a:off x="8262161" y="3528268"/>
            <a:ext cx="2438379" cy="480352"/>
          </a:xfrm>
          <a:prstGeom prst="rect">
            <a:avLst/>
          </a:prstGeom>
        </p:spPr>
      </p:pic>
      <p:pic>
        <p:nvPicPr>
          <p:cNvPr id="18" name="Εικόνα 17">
            <a:extLst>
              <a:ext uri="{FF2B5EF4-FFF2-40B4-BE49-F238E27FC236}">
                <a16:creationId xmlns:a16="http://schemas.microsoft.com/office/drawing/2014/main" id="{9EEE856D-A410-4792-9610-FD4B9B595BB4}"/>
              </a:ext>
            </a:extLst>
          </p:cNvPr>
          <p:cNvPicPr>
            <a:picLocks noChangeAspect="1"/>
          </p:cNvPicPr>
          <p:nvPr/>
        </p:nvPicPr>
        <p:blipFill>
          <a:blip r:embed="rId6"/>
          <a:stretch>
            <a:fillRect/>
          </a:stretch>
        </p:blipFill>
        <p:spPr>
          <a:xfrm>
            <a:off x="3307813" y="4098226"/>
            <a:ext cx="3933825" cy="952500"/>
          </a:xfrm>
          <a:prstGeom prst="rect">
            <a:avLst/>
          </a:prstGeom>
        </p:spPr>
      </p:pic>
      <p:pic>
        <p:nvPicPr>
          <p:cNvPr id="20" name="Εικόνα 19">
            <a:extLst>
              <a:ext uri="{FF2B5EF4-FFF2-40B4-BE49-F238E27FC236}">
                <a16:creationId xmlns:a16="http://schemas.microsoft.com/office/drawing/2014/main" id="{66895D14-DCA7-4F82-A2FA-B30DF87D6AE6}"/>
              </a:ext>
            </a:extLst>
          </p:cNvPr>
          <p:cNvPicPr>
            <a:picLocks noChangeAspect="1"/>
          </p:cNvPicPr>
          <p:nvPr/>
        </p:nvPicPr>
        <p:blipFill>
          <a:blip r:embed="rId7"/>
          <a:stretch>
            <a:fillRect/>
          </a:stretch>
        </p:blipFill>
        <p:spPr>
          <a:xfrm>
            <a:off x="1406083" y="4840521"/>
            <a:ext cx="1800225" cy="647700"/>
          </a:xfrm>
          <a:prstGeom prst="rect">
            <a:avLst/>
          </a:prstGeom>
        </p:spPr>
      </p:pic>
      <p:sp>
        <p:nvSpPr>
          <p:cNvPr id="21" name="TextBox 20">
            <a:extLst>
              <a:ext uri="{FF2B5EF4-FFF2-40B4-BE49-F238E27FC236}">
                <a16:creationId xmlns:a16="http://schemas.microsoft.com/office/drawing/2014/main" id="{D10A0D95-E4A3-443F-9B4B-9CC879BD45BA}"/>
              </a:ext>
            </a:extLst>
          </p:cNvPr>
          <p:cNvSpPr txBox="1"/>
          <p:nvPr/>
        </p:nvSpPr>
        <p:spPr>
          <a:xfrm>
            <a:off x="946280" y="2586033"/>
            <a:ext cx="689249" cy="523220"/>
          </a:xfrm>
          <a:prstGeom prst="rect">
            <a:avLst/>
          </a:prstGeom>
          <a:noFill/>
        </p:spPr>
        <p:txBody>
          <a:bodyPr wrap="square" rtlCol="0">
            <a:spAutoFit/>
          </a:bodyPr>
          <a:lstStyle/>
          <a:p>
            <a:r>
              <a:rPr lang="el-GR" sz="2800" dirty="0"/>
              <a:t>(α)</a:t>
            </a:r>
          </a:p>
        </p:txBody>
      </p:sp>
      <p:sp>
        <p:nvSpPr>
          <p:cNvPr id="22" name="TextBox 21">
            <a:extLst>
              <a:ext uri="{FF2B5EF4-FFF2-40B4-BE49-F238E27FC236}">
                <a16:creationId xmlns:a16="http://schemas.microsoft.com/office/drawing/2014/main" id="{6E1808B1-FA83-44FD-B2BC-F6066FA8E6DE}"/>
              </a:ext>
            </a:extLst>
          </p:cNvPr>
          <p:cNvSpPr txBox="1"/>
          <p:nvPr/>
        </p:nvSpPr>
        <p:spPr>
          <a:xfrm>
            <a:off x="967443" y="4861541"/>
            <a:ext cx="689249" cy="523220"/>
          </a:xfrm>
          <a:prstGeom prst="rect">
            <a:avLst/>
          </a:prstGeom>
          <a:noFill/>
        </p:spPr>
        <p:txBody>
          <a:bodyPr wrap="square" rtlCol="0">
            <a:spAutoFit/>
          </a:bodyPr>
          <a:lstStyle/>
          <a:p>
            <a:r>
              <a:rPr lang="el-GR" sz="2800" dirty="0"/>
              <a:t>(β)</a:t>
            </a:r>
          </a:p>
        </p:txBody>
      </p:sp>
      <p:pic>
        <p:nvPicPr>
          <p:cNvPr id="24" name="Εικόνα 23">
            <a:extLst>
              <a:ext uri="{FF2B5EF4-FFF2-40B4-BE49-F238E27FC236}">
                <a16:creationId xmlns:a16="http://schemas.microsoft.com/office/drawing/2014/main" id="{50C093AF-AED9-457C-AD73-055BFF88F8C1}"/>
              </a:ext>
            </a:extLst>
          </p:cNvPr>
          <p:cNvPicPr>
            <a:picLocks noChangeAspect="1"/>
          </p:cNvPicPr>
          <p:nvPr/>
        </p:nvPicPr>
        <p:blipFill>
          <a:blip r:embed="rId8"/>
          <a:stretch>
            <a:fillRect/>
          </a:stretch>
        </p:blipFill>
        <p:spPr>
          <a:xfrm>
            <a:off x="4120054" y="5593372"/>
            <a:ext cx="3048000" cy="571500"/>
          </a:xfrm>
          <a:prstGeom prst="rect">
            <a:avLst/>
          </a:prstGeom>
        </p:spPr>
      </p:pic>
      <p:sp>
        <p:nvSpPr>
          <p:cNvPr id="25" name="TextBox 24">
            <a:extLst>
              <a:ext uri="{FF2B5EF4-FFF2-40B4-BE49-F238E27FC236}">
                <a16:creationId xmlns:a16="http://schemas.microsoft.com/office/drawing/2014/main" id="{2D168B29-06DD-448B-9914-30B558502A1F}"/>
              </a:ext>
            </a:extLst>
          </p:cNvPr>
          <p:cNvSpPr txBox="1"/>
          <p:nvPr/>
        </p:nvSpPr>
        <p:spPr>
          <a:xfrm>
            <a:off x="1290463" y="5463624"/>
            <a:ext cx="2795109" cy="830997"/>
          </a:xfrm>
          <a:prstGeom prst="rect">
            <a:avLst/>
          </a:prstGeom>
          <a:noFill/>
        </p:spPr>
        <p:txBody>
          <a:bodyPr wrap="square">
            <a:spAutoFit/>
          </a:bodyPr>
          <a:lstStyle/>
          <a:p>
            <a:pPr algn="ctr"/>
            <a:r>
              <a:rPr lang="el-GR" sz="2400" b="0" i="1" u="none" strike="noStrike" baseline="0" dirty="0">
                <a:latin typeface="TimesNewRomanPS-ItalicMT"/>
              </a:rPr>
              <a:t>Περιοχή απόρριψης </a:t>
            </a:r>
            <a:r>
              <a:rPr lang="el-GR" sz="2400" b="0" i="0" u="none" strike="noStrike" baseline="0" dirty="0">
                <a:latin typeface="TimesNewRomanPSMT"/>
              </a:rPr>
              <a:t>του ελέγχου</a:t>
            </a:r>
            <a:endParaRPr lang="el-GR" sz="2400" dirty="0"/>
          </a:p>
        </p:txBody>
      </p:sp>
    </p:spTree>
    <p:extLst>
      <p:ext uri="{BB962C8B-B14F-4D97-AF65-F5344CB8AC3E}">
        <p14:creationId xmlns:p14="http://schemas.microsoft.com/office/powerpoint/2010/main" val="98346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BC4D54AE-1174-4836-A7FD-F46F8601A554}"/>
              </a:ext>
            </a:extLst>
          </p:cNvPr>
          <p:cNvSpPr>
            <a:spLocks noGrp="1"/>
          </p:cNvSpPr>
          <p:nvPr>
            <p:ph type="ftr" sz="quarter" idx="11"/>
          </p:nvPr>
        </p:nvSpPr>
        <p:spPr/>
        <p:txBody>
          <a:bodyPr/>
          <a:lstStyle/>
          <a:p>
            <a:r>
              <a:rPr lang="el-GR" dirty="0"/>
              <a:t>ΣΤΑΤΙΣΤΙΚΗ ΙΙΙ - Άγγελος Λιοντάκης</a:t>
            </a:r>
          </a:p>
        </p:txBody>
      </p:sp>
      <p:sp>
        <p:nvSpPr>
          <p:cNvPr id="5" name="Θέση αριθμού διαφάνειας 4">
            <a:extLst>
              <a:ext uri="{FF2B5EF4-FFF2-40B4-BE49-F238E27FC236}">
                <a16:creationId xmlns:a16="http://schemas.microsoft.com/office/drawing/2014/main" id="{4556FB14-43FF-463E-BCC3-6D9CBBEEBBA8}"/>
              </a:ext>
            </a:extLst>
          </p:cNvPr>
          <p:cNvSpPr>
            <a:spLocks noGrp="1"/>
          </p:cNvSpPr>
          <p:nvPr>
            <p:ph type="sldNum" sz="quarter" idx="12"/>
          </p:nvPr>
        </p:nvSpPr>
        <p:spPr/>
        <p:txBody>
          <a:bodyPr/>
          <a:lstStyle/>
          <a:p>
            <a:fld id="{0CB252DF-9828-4BCA-943E-87250A7A5D51}" type="slidenum">
              <a:rPr lang="el-GR" smtClean="0"/>
              <a:t>11</a:t>
            </a:fld>
            <a:endParaRPr lang="el-GR"/>
          </a:p>
        </p:txBody>
      </p:sp>
      <p:sp>
        <p:nvSpPr>
          <p:cNvPr id="9" name="TextBox 8">
            <a:extLst>
              <a:ext uri="{FF2B5EF4-FFF2-40B4-BE49-F238E27FC236}">
                <a16:creationId xmlns:a16="http://schemas.microsoft.com/office/drawing/2014/main" id="{FB1D9033-6458-4372-8D1B-A04230BC7643}"/>
              </a:ext>
            </a:extLst>
          </p:cNvPr>
          <p:cNvSpPr txBox="1"/>
          <p:nvPr/>
        </p:nvSpPr>
        <p:spPr>
          <a:xfrm>
            <a:off x="325820" y="166651"/>
            <a:ext cx="11761076" cy="3816429"/>
          </a:xfrm>
          <a:prstGeom prst="rect">
            <a:avLst/>
          </a:prstGeom>
          <a:solidFill>
            <a:schemeClr val="bg1">
              <a:lumMod val="95000"/>
            </a:schemeClr>
          </a:solidFill>
          <a:ln>
            <a:solidFill>
              <a:schemeClr val="accent1">
                <a:shade val="50000"/>
              </a:schemeClr>
            </a:solidFill>
          </a:ln>
        </p:spPr>
        <p:txBody>
          <a:bodyPr wrap="square">
            <a:spAutoFit/>
          </a:bodyPr>
          <a:lstStyle/>
          <a:p>
            <a:pPr algn="l"/>
            <a:r>
              <a:rPr lang="el-GR" sz="2200" b="1" i="1" u="none" strike="noStrike" baseline="0" dirty="0">
                <a:latin typeface="TimesNewRomanPS-BoldItalicMT"/>
              </a:rPr>
              <a:t>Εφαρμογή-2: </a:t>
            </a:r>
            <a:r>
              <a:rPr lang="el-GR" sz="2200" b="0" i="1" u="none" strike="noStrike" baseline="0" dirty="0">
                <a:latin typeface="TimesNewRomanPS-ItalicMT"/>
              </a:rPr>
              <a:t>Τα βιομηχανικά απόβλητα που ρίχνονται στα ποτάμια, απορροφούν το διαλυμένο στο νερό οξυγόνο, με συνέπεια αυτό να μειώνεται και όταν η μέση τιμή του δεν υπερβαίνει τα 5ppm, να δημιουργείται σοβαρό πρόβλημα επιβίωσης των υδρόβιων οργανισμών. </a:t>
            </a:r>
            <a:r>
              <a:rPr lang="el-GR" sz="2200" b="0" i="1" u="none" strike="noStrike" baseline="0" dirty="0" err="1">
                <a:latin typeface="TimesNewRomanPS-ItalicMT"/>
              </a:rPr>
              <a:t>Tο</a:t>
            </a:r>
            <a:r>
              <a:rPr lang="el-GR" sz="2200" b="0" i="1" u="none" strike="noStrike" baseline="0" dirty="0">
                <a:latin typeface="TimesNewRomanPS-ItalicMT"/>
              </a:rPr>
              <a:t> πρόβλημα αυτό είχε διαπιστωθεί, πριν από αρκετά χρόνια, και στον ποταμό Καλαμά. Για την αντιμετώπισή του εφαρμόσθηκε ειδικό πρόγραμμα αποκατάστασης και προστασίας του ποταμού. Ένας φοιτητής, στο πλαίσιο της πτυχιακής του εργασίας που είχε σκοπό να διερευνήσει αν απέδωσαν τα μέτρα προστασίας, έπρεπε, μεταξύ άλλων δεικτών, να μελετήσει την ποσότητα διαλυμένου οξυγόνου στα νερά του ποταμού. Για το σκοπό αυτό, πήρε, με βάση κατάλληλο σχέδιο τυχαίας δειγματοληψίας, μετρήσεις από 10 σημεία της κοίτης του ποταμού. Οι 10 μετρήσεις έδωσαν τις εξής τιμές διαλυμένου οξυγόνου (σε </a:t>
            </a:r>
            <a:r>
              <a:rPr lang="el-GR" sz="2200" b="0" i="1" u="none" strike="noStrike" baseline="0" dirty="0" err="1">
                <a:latin typeface="TimesNewRomanPS-ItalicMT"/>
              </a:rPr>
              <a:t>ppm</a:t>
            </a:r>
            <a:r>
              <a:rPr lang="el-GR" sz="2200" b="0" i="1" u="none" strike="noStrike" baseline="0" dirty="0">
                <a:latin typeface="TimesNewRomanPS-ItalicMT"/>
              </a:rPr>
              <a:t>): 5, 5.1, 5.2, 5.1, 4.9, 5.3, 5, 5.2, 5.1, 5.1. Με βάση αυτά τα δεδομένα, μπορεί ο φοιτητής να συμπεράνει ότι στον ποταμό Καλαμά η μέση ποσότητα διαλυμένου οξυγόνου είναι πλέον μεγαλύτερη από 5</a:t>
            </a:r>
            <a:r>
              <a:rPr lang="en-US" sz="2200" b="0" i="1" u="none" strike="noStrike" baseline="0" dirty="0">
                <a:latin typeface="TimesNewRomanPS-ItalicMT"/>
              </a:rPr>
              <a:t>ppm;</a:t>
            </a:r>
            <a:endParaRPr lang="el-GR" sz="2200" dirty="0"/>
          </a:p>
        </p:txBody>
      </p:sp>
      <p:pic>
        <p:nvPicPr>
          <p:cNvPr id="11" name="Εικόνα 10">
            <a:extLst>
              <a:ext uri="{FF2B5EF4-FFF2-40B4-BE49-F238E27FC236}">
                <a16:creationId xmlns:a16="http://schemas.microsoft.com/office/drawing/2014/main" id="{3F069575-9073-4097-8885-56A58D42B2EC}"/>
              </a:ext>
            </a:extLst>
          </p:cNvPr>
          <p:cNvPicPr>
            <a:picLocks noChangeAspect="1"/>
          </p:cNvPicPr>
          <p:nvPr/>
        </p:nvPicPr>
        <p:blipFill>
          <a:blip r:embed="rId2"/>
          <a:stretch>
            <a:fillRect/>
          </a:stretch>
        </p:blipFill>
        <p:spPr>
          <a:xfrm>
            <a:off x="304800" y="4243299"/>
            <a:ext cx="2438400" cy="523875"/>
          </a:xfrm>
          <a:prstGeom prst="rect">
            <a:avLst/>
          </a:prstGeom>
        </p:spPr>
      </p:pic>
      <p:pic>
        <p:nvPicPr>
          <p:cNvPr id="13" name="Εικόνα 12">
            <a:extLst>
              <a:ext uri="{FF2B5EF4-FFF2-40B4-BE49-F238E27FC236}">
                <a16:creationId xmlns:a16="http://schemas.microsoft.com/office/drawing/2014/main" id="{371A625D-B20A-4B80-8907-490E602D25A4}"/>
              </a:ext>
            </a:extLst>
          </p:cNvPr>
          <p:cNvPicPr>
            <a:picLocks noChangeAspect="1"/>
          </p:cNvPicPr>
          <p:nvPr/>
        </p:nvPicPr>
        <p:blipFill>
          <a:blip r:embed="rId3"/>
          <a:stretch>
            <a:fillRect/>
          </a:stretch>
        </p:blipFill>
        <p:spPr>
          <a:xfrm>
            <a:off x="3331450" y="4200031"/>
            <a:ext cx="2228850" cy="581025"/>
          </a:xfrm>
          <a:prstGeom prst="rect">
            <a:avLst/>
          </a:prstGeom>
        </p:spPr>
      </p:pic>
      <p:sp>
        <p:nvSpPr>
          <p:cNvPr id="15" name="TextBox 14">
            <a:extLst>
              <a:ext uri="{FF2B5EF4-FFF2-40B4-BE49-F238E27FC236}">
                <a16:creationId xmlns:a16="http://schemas.microsoft.com/office/drawing/2014/main" id="{07AB2D97-5270-484C-B7F8-8EF731846722}"/>
              </a:ext>
            </a:extLst>
          </p:cNvPr>
          <p:cNvSpPr txBox="1"/>
          <p:nvPr/>
        </p:nvSpPr>
        <p:spPr>
          <a:xfrm>
            <a:off x="2858812" y="4158734"/>
            <a:ext cx="598762" cy="523220"/>
          </a:xfrm>
          <a:prstGeom prst="rect">
            <a:avLst/>
          </a:prstGeom>
          <a:noFill/>
        </p:spPr>
        <p:txBody>
          <a:bodyPr wrap="square">
            <a:spAutoFit/>
          </a:bodyPr>
          <a:lstStyle/>
          <a:p>
            <a:r>
              <a:rPr lang="en-US" sz="2800" b="0" i="1" u="none" strike="noStrike" baseline="0" dirty="0">
                <a:latin typeface="TimesNewRomanPS-ItalicMT"/>
              </a:rPr>
              <a:t>vs. </a:t>
            </a:r>
            <a:endParaRPr lang="el-GR" sz="2800" dirty="0"/>
          </a:p>
        </p:txBody>
      </p:sp>
      <p:sp>
        <p:nvSpPr>
          <p:cNvPr id="19" name="TextBox 18">
            <a:extLst>
              <a:ext uri="{FF2B5EF4-FFF2-40B4-BE49-F238E27FC236}">
                <a16:creationId xmlns:a16="http://schemas.microsoft.com/office/drawing/2014/main" id="{22124340-6D5A-4966-BE77-79D3875B4CDD}"/>
              </a:ext>
            </a:extLst>
          </p:cNvPr>
          <p:cNvSpPr txBox="1"/>
          <p:nvPr/>
        </p:nvSpPr>
        <p:spPr>
          <a:xfrm>
            <a:off x="5591502" y="4043613"/>
            <a:ext cx="6568635" cy="830997"/>
          </a:xfrm>
          <a:prstGeom prst="rect">
            <a:avLst/>
          </a:prstGeom>
          <a:noFill/>
        </p:spPr>
        <p:txBody>
          <a:bodyPr wrap="square">
            <a:spAutoFit/>
          </a:bodyPr>
          <a:lstStyle/>
          <a:p>
            <a:pPr algn="ctr"/>
            <a:r>
              <a:rPr lang="el-GR" sz="2400" dirty="0"/>
              <a:t>Εξετάζω βιβλιογραφία για να δω αν ο πληθυσμός ακολουθεί καν. Κατανομή (ή το υποθέτω…)</a:t>
            </a:r>
            <a:endParaRPr lang="el-GR" sz="3600" dirty="0"/>
          </a:p>
        </p:txBody>
      </p:sp>
      <p:pic>
        <p:nvPicPr>
          <p:cNvPr id="21" name="Εικόνα 20">
            <a:extLst>
              <a:ext uri="{FF2B5EF4-FFF2-40B4-BE49-F238E27FC236}">
                <a16:creationId xmlns:a16="http://schemas.microsoft.com/office/drawing/2014/main" id="{970ACB5F-D121-4C90-BE34-9547ED5377A1}"/>
              </a:ext>
            </a:extLst>
          </p:cNvPr>
          <p:cNvPicPr>
            <a:picLocks noChangeAspect="1"/>
          </p:cNvPicPr>
          <p:nvPr/>
        </p:nvPicPr>
        <p:blipFill>
          <a:blip r:embed="rId4"/>
          <a:stretch>
            <a:fillRect/>
          </a:stretch>
        </p:blipFill>
        <p:spPr>
          <a:xfrm>
            <a:off x="217440" y="5108655"/>
            <a:ext cx="3448050" cy="962025"/>
          </a:xfrm>
          <a:prstGeom prst="rect">
            <a:avLst/>
          </a:prstGeom>
        </p:spPr>
      </p:pic>
      <p:sp>
        <p:nvSpPr>
          <p:cNvPr id="23" name="TextBox 22">
            <a:extLst>
              <a:ext uri="{FF2B5EF4-FFF2-40B4-BE49-F238E27FC236}">
                <a16:creationId xmlns:a16="http://schemas.microsoft.com/office/drawing/2014/main" id="{47AA2EFC-3EFC-47E4-8CE6-81AB01D4A4AB}"/>
              </a:ext>
            </a:extLst>
          </p:cNvPr>
          <p:cNvSpPr txBox="1"/>
          <p:nvPr/>
        </p:nvSpPr>
        <p:spPr>
          <a:xfrm>
            <a:off x="3665166" y="4993521"/>
            <a:ext cx="3040431" cy="1200329"/>
          </a:xfrm>
          <a:prstGeom prst="rect">
            <a:avLst/>
          </a:prstGeom>
          <a:noFill/>
        </p:spPr>
        <p:txBody>
          <a:bodyPr wrap="square">
            <a:spAutoFit/>
          </a:bodyPr>
          <a:lstStyle/>
          <a:p>
            <a:pPr algn="ctr"/>
            <a:r>
              <a:rPr lang="el-GR" sz="2400" b="0" i="0" u="none" strike="noStrike" baseline="0" dirty="0">
                <a:latin typeface="TimesNewRomanPSMT"/>
              </a:rPr>
              <a:t>Γι</a:t>
            </a:r>
            <a:r>
              <a:rPr lang="el-GR" sz="2400" dirty="0">
                <a:latin typeface="TimesNewRomanPSMT"/>
              </a:rPr>
              <a:t>α </a:t>
            </a:r>
            <a:r>
              <a:rPr lang="el-GR" sz="2400" b="0" i="0" u="none" strike="noStrike" baseline="0" dirty="0">
                <a:latin typeface="SymbolMT"/>
              </a:rPr>
              <a:t>α = </a:t>
            </a:r>
            <a:r>
              <a:rPr lang="el-GR" sz="2400" b="0" i="0" u="none" strike="noStrike" baseline="0" dirty="0">
                <a:latin typeface="TimesNewRomanPSMT"/>
              </a:rPr>
              <a:t>0.05, η </a:t>
            </a:r>
            <a:r>
              <a:rPr lang="el-GR" sz="2400" b="0" i="1" u="none" strike="noStrike" baseline="0" dirty="0">
                <a:latin typeface="TimesNewRomanPS-ItalicMT"/>
              </a:rPr>
              <a:t>περιοχή απόρριψης </a:t>
            </a:r>
            <a:r>
              <a:rPr lang="el-GR" sz="2400" b="0" i="0" u="none" strike="noStrike" baseline="0" dirty="0">
                <a:latin typeface="TimesNewRomanPSMT"/>
              </a:rPr>
              <a:t>είναι: </a:t>
            </a:r>
          </a:p>
          <a:p>
            <a:pPr algn="ctr"/>
            <a:r>
              <a:rPr lang="el-GR" sz="2400" b="0" i="1" u="none" strike="noStrike" baseline="0" dirty="0">
                <a:latin typeface="TimesNewRomanPS-ItalicMT"/>
              </a:rPr>
              <a:t>t </a:t>
            </a:r>
            <a:r>
              <a:rPr lang="el-GR" sz="2400" b="0" i="0" u="none" strike="noStrike" baseline="0" dirty="0">
                <a:latin typeface="SymbolMT"/>
              </a:rPr>
              <a:t>≥ </a:t>
            </a:r>
            <a:r>
              <a:rPr lang="el-GR" sz="2400" b="0" i="1" u="none" strike="noStrike" baseline="0" dirty="0">
                <a:latin typeface="TimesNewRomanPS-ItalicMT"/>
              </a:rPr>
              <a:t>t</a:t>
            </a:r>
            <a:r>
              <a:rPr kumimoji="0" lang="el-GR" sz="1000" b="0" i="0" u="none" strike="noStrike" kern="1200" cap="none" spc="0" normalizeH="0" baseline="0" noProof="0" dirty="0">
                <a:ln>
                  <a:noFill/>
                </a:ln>
                <a:solidFill>
                  <a:prstClr val="black"/>
                </a:solidFill>
                <a:effectLst/>
                <a:uLnTx/>
                <a:uFillTx/>
                <a:latin typeface="TimesNewRomanPSMT"/>
                <a:ea typeface="+mn-ea"/>
                <a:cs typeface="+mn-cs"/>
              </a:rPr>
              <a:t> 9;0.05</a:t>
            </a:r>
            <a:r>
              <a:rPr lang="el-GR" sz="2400" b="0" i="1" u="none" strike="noStrike" baseline="0" dirty="0">
                <a:latin typeface="TimesNewRomanPS-ItalicMT"/>
              </a:rPr>
              <a:t> </a:t>
            </a:r>
            <a:r>
              <a:rPr lang="el-GR" sz="2400" b="0" i="0" u="none" strike="noStrike" baseline="0" dirty="0">
                <a:latin typeface="TimesNewRomanPSMT"/>
              </a:rPr>
              <a:t>ή </a:t>
            </a:r>
            <a:r>
              <a:rPr lang="el-GR" sz="2400" b="0" i="1" u="none" strike="noStrike" baseline="0" dirty="0">
                <a:latin typeface="TimesNewRomanPS-ItalicMT"/>
              </a:rPr>
              <a:t>t </a:t>
            </a:r>
            <a:r>
              <a:rPr lang="el-GR" sz="2400" b="0" i="0" u="none" strike="noStrike" baseline="0" dirty="0">
                <a:latin typeface="SymbolMT"/>
              </a:rPr>
              <a:t>≥ </a:t>
            </a:r>
            <a:r>
              <a:rPr lang="el-GR" sz="2400" b="0" i="0" u="none" strike="noStrike" baseline="0" dirty="0">
                <a:latin typeface="TimesNewRomanPSMT"/>
              </a:rPr>
              <a:t>1.833</a:t>
            </a:r>
            <a:endParaRPr lang="el-GR" sz="2400" dirty="0"/>
          </a:p>
        </p:txBody>
      </p:sp>
      <p:sp>
        <p:nvSpPr>
          <p:cNvPr id="25" name="TextBox 24">
            <a:extLst>
              <a:ext uri="{FF2B5EF4-FFF2-40B4-BE49-F238E27FC236}">
                <a16:creationId xmlns:a16="http://schemas.microsoft.com/office/drawing/2014/main" id="{A26603AE-54F3-42B5-AEE9-F68F62670C73}"/>
              </a:ext>
            </a:extLst>
          </p:cNvPr>
          <p:cNvSpPr txBox="1"/>
          <p:nvPr/>
        </p:nvSpPr>
        <p:spPr>
          <a:xfrm>
            <a:off x="7016308" y="4847010"/>
            <a:ext cx="5112298" cy="1446550"/>
          </a:xfrm>
          <a:prstGeom prst="rect">
            <a:avLst/>
          </a:prstGeom>
          <a:solidFill>
            <a:schemeClr val="bg1">
              <a:lumMod val="95000"/>
            </a:schemeClr>
          </a:solidFill>
          <a:ln>
            <a:solidFill>
              <a:schemeClr val="accent1">
                <a:shade val="50000"/>
              </a:schemeClr>
            </a:solidFill>
          </a:ln>
        </p:spPr>
        <p:txBody>
          <a:bodyPr wrap="square">
            <a:spAutoFit/>
          </a:bodyPr>
          <a:lstStyle/>
          <a:p>
            <a:pPr algn="l"/>
            <a:r>
              <a:rPr lang="el-GR" sz="2200" b="1" i="1" u="sng" strike="noStrike" baseline="0" dirty="0">
                <a:latin typeface="TimesNewRomanPS-ItalicMT"/>
              </a:rPr>
              <a:t>Συμπέρασμα</a:t>
            </a:r>
            <a:r>
              <a:rPr lang="el-GR" sz="2200" b="0" i="1" u="none" strike="noStrike" baseline="0" dirty="0">
                <a:latin typeface="TimesNewRomanPS-ItalicMT"/>
              </a:rPr>
              <a:t>: </a:t>
            </a:r>
            <a:r>
              <a:rPr lang="el-GR" sz="2200" i="1" dirty="0">
                <a:latin typeface="TimesNewRomanPS-ItalicMT"/>
              </a:rPr>
              <a:t>Για</a:t>
            </a:r>
            <a:r>
              <a:rPr lang="el-GR" sz="2200" b="0" i="1" u="none" strike="noStrike" baseline="0" dirty="0">
                <a:latin typeface="TimesNewRomanPS-ItalicMT"/>
              </a:rPr>
              <a:t> </a:t>
            </a:r>
            <a:r>
              <a:rPr lang="el-GR" sz="2200" b="0" i="0" u="none" strike="noStrike" baseline="0" dirty="0">
                <a:latin typeface="SymbolMT"/>
              </a:rPr>
              <a:t>α = </a:t>
            </a:r>
            <a:r>
              <a:rPr lang="el-GR" sz="2200" b="0" i="0" u="none" strike="noStrike" baseline="0" dirty="0">
                <a:latin typeface="TimesNewRomanPSMT"/>
              </a:rPr>
              <a:t>0.05 </a:t>
            </a:r>
            <a:r>
              <a:rPr lang="el-GR" sz="2200" b="0" i="1" u="none" strike="noStrike" baseline="0" dirty="0">
                <a:latin typeface="TimesNewRomanPS-ItalicMT"/>
              </a:rPr>
              <a:t>, το δείγμα δίνει στατιστικά σημαντικές αποδείξεις ότι η μέση ποσότητα διαλυμένου οξυγόνου στον ποταμό Καλαμά είναι πλέον μεγαλύτερη από 5ppm</a:t>
            </a:r>
            <a:endParaRPr lang="el-GR" sz="2200" dirty="0"/>
          </a:p>
        </p:txBody>
      </p:sp>
      <p:sp>
        <p:nvSpPr>
          <p:cNvPr id="26" name="Βέλος: Δεξιό 25">
            <a:extLst>
              <a:ext uri="{FF2B5EF4-FFF2-40B4-BE49-F238E27FC236}">
                <a16:creationId xmlns:a16="http://schemas.microsoft.com/office/drawing/2014/main" id="{FC750B45-F3A4-4CC9-A851-78361362EFEF}"/>
              </a:ext>
            </a:extLst>
          </p:cNvPr>
          <p:cNvSpPr/>
          <p:nvPr/>
        </p:nvSpPr>
        <p:spPr>
          <a:xfrm>
            <a:off x="6766377" y="5066615"/>
            <a:ext cx="201984" cy="1074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0203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E719D050-D32A-4E39-BD52-D092233ED472}"/>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4594E422-2570-461B-AC2A-C4FEE262D327}"/>
              </a:ext>
            </a:extLst>
          </p:cNvPr>
          <p:cNvSpPr>
            <a:spLocks noGrp="1"/>
          </p:cNvSpPr>
          <p:nvPr>
            <p:ph type="sldNum" sz="quarter" idx="12"/>
          </p:nvPr>
        </p:nvSpPr>
        <p:spPr/>
        <p:txBody>
          <a:bodyPr/>
          <a:lstStyle/>
          <a:p>
            <a:fld id="{0CB252DF-9828-4BCA-943E-87250A7A5D51}" type="slidenum">
              <a:rPr lang="el-GR" smtClean="0"/>
              <a:t>12</a:t>
            </a:fld>
            <a:endParaRPr lang="el-GR"/>
          </a:p>
        </p:txBody>
      </p:sp>
      <p:pic>
        <p:nvPicPr>
          <p:cNvPr id="11" name="Εικόνα 10">
            <a:extLst>
              <a:ext uri="{FF2B5EF4-FFF2-40B4-BE49-F238E27FC236}">
                <a16:creationId xmlns:a16="http://schemas.microsoft.com/office/drawing/2014/main" id="{552BFCDC-8CD2-4A73-B19B-F1BBA936E915}"/>
              </a:ext>
            </a:extLst>
          </p:cNvPr>
          <p:cNvPicPr>
            <a:picLocks noChangeAspect="1"/>
          </p:cNvPicPr>
          <p:nvPr/>
        </p:nvPicPr>
        <p:blipFill rotWithShape="1">
          <a:blip r:embed="rId2"/>
          <a:srcRect t="1462"/>
          <a:stretch/>
        </p:blipFill>
        <p:spPr>
          <a:xfrm>
            <a:off x="629574" y="2899422"/>
            <a:ext cx="7086600" cy="1802061"/>
          </a:xfrm>
          <a:prstGeom prst="rect">
            <a:avLst/>
          </a:prstGeom>
        </p:spPr>
      </p:pic>
      <p:pic>
        <p:nvPicPr>
          <p:cNvPr id="7" name="Εικόνα 6">
            <a:extLst>
              <a:ext uri="{FF2B5EF4-FFF2-40B4-BE49-F238E27FC236}">
                <a16:creationId xmlns:a16="http://schemas.microsoft.com/office/drawing/2014/main" id="{F18566E0-3439-4194-A944-745FD666BAAD}"/>
              </a:ext>
            </a:extLst>
          </p:cNvPr>
          <p:cNvPicPr>
            <a:picLocks noChangeAspect="1"/>
          </p:cNvPicPr>
          <p:nvPr/>
        </p:nvPicPr>
        <p:blipFill>
          <a:blip r:embed="rId3"/>
          <a:stretch>
            <a:fillRect/>
          </a:stretch>
        </p:blipFill>
        <p:spPr>
          <a:xfrm>
            <a:off x="629574" y="306359"/>
            <a:ext cx="11109464" cy="2232000"/>
          </a:xfrm>
          <a:prstGeom prst="rect">
            <a:avLst/>
          </a:prstGeom>
        </p:spPr>
      </p:pic>
      <p:pic>
        <p:nvPicPr>
          <p:cNvPr id="8" name="Picture 4" descr="Η Κανονική Κατανομή κανονική κατανομή (normal distribution) Κεντρικό Οριακό  Θεώρημα (Central Limit Theorem) συνδέει οποιαδήποτε άλλη κατανομή - PDF  Free Download">
            <a:extLst>
              <a:ext uri="{FF2B5EF4-FFF2-40B4-BE49-F238E27FC236}">
                <a16:creationId xmlns:a16="http://schemas.microsoft.com/office/drawing/2014/main" id="{3FAB986D-38F5-40D7-B745-E84D8DA6789B}"/>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8895" t="11396" b="24738"/>
          <a:stretch/>
        </p:blipFill>
        <p:spPr bwMode="auto">
          <a:xfrm>
            <a:off x="7858485" y="195044"/>
            <a:ext cx="4221285" cy="6090142"/>
          </a:xfrm>
          <a:prstGeom prst="rect">
            <a:avLst/>
          </a:prstGeom>
          <a:noFill/>
          <a:extLst>
            <a:ext uri="{909E8E84-426E-40DD-AFC4-6F175D3DCCD1}">
              <a14:hiddenFill xmlns:a14="http://schemas.microsoft.com/office/drawing/2010/main">
                <a:solidFill>
                  <a:srgbClr val="FFFFFF"/>
                </a:solidFill>
              </a14:hiddenFill>
            </a:ext>
          </a:extLst>
        </p:spPr>
      </p:pic>
      <p:pic>
        <p:nvPicPr>
          <p:cNvPr id="14" name="Εικόνα 13">
            <a:extLst>
              <a:ext uri="{FF2B5EF4-FFF2-40B4-BE49-F238E27FC236}">
                <a16:creationId xmlns:a16="http://schemas.microsoft.com/office/drawing/2014/main" id="{3BFD163E-767C-4437-AC61-231E12C51802}"/>
              </a:ext>
            </a:extLst>
          </p:cNvPr>
          <p:cNvPicPr>
            <a:picLocks noChangeAspect="1"/>
          </p:cNvPicPr>
          <p:nvPr/>
        </p:nvPicPr>
        <p:blipFill>
          <a:blip r:embed="rId5"/>
          <a:stretch>
            <a:fillRect/>
          </a:stretch>
        </p:blipFill>
        <p:spPr>
          <a:xfrm>
            <a:off x="637654" y="4914486"/>
            <a:ext cx="7117955" cy="936000"/>
          </a:xfrm>
          <a:prstGeom prst="rect">
            <a:avLst/>
          </a:prstGeom>
        </p:spPr>
      </p:pic>
    </p:spTree>
    <p:extLst>
      <p:ext uri="{BB962C8B-B14F-4D97-AF65-F5344CB8AC3E}">
        <p14:creationId xmlns:p14="http://schemas.microsoft.com/office/powerpoint/2010/main" val="26370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E15218-A0E9-4EBF-8174-D495DB373B81}"/>
              </a:ext>
            </a:extLst>
          </p:cNvPr>
          <p:cNvSpPr>
            <a:spLocks noGrp="1"/>
          </p:cNvSpPr>
          <p:nvPr>
            <p:ph type="title"/>
          </p:nvPr>
        </p:nvSpPr>
        <p:spPr/>
        <p:txBody>
          <a:bodyPr/>
          <a:lstStyle/>
          <a:p>
            <a:r>
              <a:rPr lang="el-GR" dirty="0"/>
              <a:t>Στατιστικός έλεγχος υποθέσεων για τη μέση τιμή, p, της κατανομής </a:t>
            </a:r>
            <a:r>
              <a:rPr lang="el-GR" dirty="0" err="1"/>
              <a:t>Bernoulli</a:t>
            </a:r>
            <a:endParaRPr lang="el-GR" dirty="0"/>
          </a:p>
        </p:txBody>
      </p:sp>
      <p:sp>
        <p:nvSpPr>
          <p:cNvPr id="4" name="Θέση υποσέλιδου 3">
            <a:extLst>
              <a:ext uri="{FF2B5EF4-FFF2-40B4-BE49-F238E27FC236}">
                <a16:creationId xmlns:a16="http://schemas.microsoft.com/office/drawing/2014/main" id="{DDB4590E-3CA3-429B-AAFD-B7D449F053BC}"/>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BAAE9A3B-C597-4C13-B340-33D65B1C5013}"/>
              </a:ext>
            </a:extLst>
          </p:cNvPr>
          <p:cNvSpPr>
            <a:spLocks noGrp="1"/>
          </p:cNvSpPr>
          <p:nvPr>
            <p:ph type="sldNum" sz="quarter" idx="12"/>
          </p:nvPr>
        </p:nvSpPr>
        <p:spPr/>
        <p:txBody>
          <a:bodyPr/>
          <a:lstStyle/>
          <a:p>
            <a:fld id="{0CB252DF-9828-4BCA-943E-87250A7A5D51}" type="slidenum">
              <a:rPr lang="el-GR" smtClean="0"/>
              <a:t>13</a:t>
            </a:fld>
            <a:endParaRPr lang="el-GR"/>
          </a:p>
        </p:txBody>
      </p:sp>
      <p:pic>
        <p:nvPicPr>
          <p:cNvPr id="7" name="Εικόνα 6">
            <a:extLst>
              <a:ext uri="{FF2B5EF4-FFF2-40B4-BE49-F238E27FC236}">
                <a16:creationId xmlns:a16="http://schemas.microsoft.com/office/drawing/2014/main" id="{F791D339-0061-4778-A3D9-89309F4B297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5178" y="1727216"/>
            <a:ext cx="10992536" cy="3024000"/>
          </a:xfrm>
          <a:prstGeom prst="rect">
            <a:avLst/>
          </a:prstGeom>
        </p:spPr>
      </p:pic>
      <p:pic>
        <p:nvPicPr>
          <p:cNvPr id="9" name="Εικόνα 8">
            <a:extLst>
              <a:ext uri="{FF2B5EF4-FFF2-40B4-BE49-F238E27FC236}">
                <a16:creationId xmlns:a16="http://schemas.microsoft.com/office/drawing/2014/main" id="{C7C2C932-3434-4C6D-8EDA-9BA4C853A1ED}"/>
              </a:ext>
            </a:extLst>
          </p:cNvPr>
          <p:cNvPicPr>
            <a:picLocks noChangeAspect="1"/>
          </p:cNvPicPr>
          <p:nvPr/>
        </p:nvPicPr>
        <p:blipFill>
          <a:blip r:embed="rId3"/>
          <a:stretch>
            <a:fillRect/>
          </a:stretch>
        </p:blipFill>
        <p:spPr>
          <a:xfrm>
            <a:off x="3686185" y="4766710"/>
            <a:ext cx="1819275" cy="476250"/>
          </a:xfrm>
          <a:prstGeom prst="rect">
            <a:avLst/>
          </a:prstGeom>
        </p:spPr>
      </p:pic>
      <p:sp>
        <p:nvSpPr>
          <p:cNvPr id="10" name="TextBox 9">
            <a:extLst>
              <a:ext uri="{FF2B5EF4-FFF2-40B4-BE49-F238E27FC236}">
                <a16:creationId xmlns:a16="http://schemas.microsoft.com/office/drawing/2014/main" id="{684847EC-C707-46A4-845A-3398A95CE486}"/>
              </a:ext>
            </a:extLst>
          </p:cNvPr>
          <p:cNvSpPr txBox="1"/>
          <p:nvPr/>
        </p:nvSpPr>
        <p:spPr>
          <a:xfrm>
            <a:off x="5796619" y="4694205"/>
            <a:ext cx="598762" cy="523220"/>
          </a:xfrm>
          <a:prstGeom prst="rect">
            <a:avLst/>
          </a:prstGeom>
          <a:noFill/>
        </p:spPr>
        <p:txBody>
          <a:bodyPr wrap="square">
            <a:spAutoFit/>
          </a:bodyPr>
          <a:lstStyle/>
          <a:p>
            <a:r>
              <a:rPr lang="en-US" sz="2800" b="0" i="1" u="none" strike="noStrike" baseline="0" dirty="0">
                <a:latin typeface="TimesNewRomanPS-ItalicMT"/>
              </a:rPr>
              <a:t>vs. </a:t>
            </a:r>
            <a:endParaRPr lang="el-GR" sz="2800" dirty="0"/>
          </a:p>
        </p:txBody>
      </p:sp>
      <p:pic>
        <p:nvPicPr>
          <p:cNvPr id="12" name="Εικόνα 11">
            <a:extLst>
              <a:ext uri="{FF2B5EF4-FFF2-40B4-BE49-F238E27FC236}">
                <a16:creationId xmlns:a16="http://schemas.microsoft.com/office/drawing/2014/main" id="{5A1DABAB-BA28-4D74-B17B-7CFF5639CE6D}"/>
              </a:ext>
            </a:extLst>
          </p:cNvPr>
          <p:cNvPicPr>
            <a:picLocks noChangeAspect="1"/>
          </p:cNvPicPr>
          <p:nvPr/>
        </p:nvPicPr>
        <p:blipFill>
          <a:blip r:embed="rId4"/>
          <a:stretch>
            <a:fillRect/>
          </a:stretch>
        </p:blipFill>
        <p:spPr>
          <a:xfrm>
            <a:off x="6395381" y="4798067"/>
            <a:ext cx="1819275" cy="495300"/>
          </a:xfrm>
          <a:prstGeom prst="rect">
            <a:avLst/>
          </a:prstGeom>
        </p:spPr>
      </p:pic>
      <p:pic>
        <p:nvPicPr>
          <p:cNvPr id="14" name="Εικόνα 13">
            <a:extLst>
              <a:ext uri="{FF2B5EF4-FFF2-40B4-BE49-F238E27FC236}">
                <a16:creationId xmlns:a16="http://schemas.microsoft.com/office/drawing/2014/main" id="{502753AE-F2A4-483E-BAB6-1B95DED6109E}"/>
              </a:ext>
            </a:extLst>
          </p:cNvPr>
          <p:cNvPicPr>
            <a:picLocks noChangeAspect="1"/>
          </p:cNvPicPr>
          <p:nvPr/>
        </p:nvPicPr>
        <p:blipFill>
          <a:blip r:embed="rId5"/>
          <a:stretch>
            <a:fillRect/>
          </a:stretch>
        </p:blipFill>
        <p:spPr>
          <a:xfrm>
            <a:off x="3220540" y="5375198"/>
            <a:ext cx="5750919" cy="936000"/>
          </a:xfrm>
          <a:prstGeom prst="rect">
            <a:avLst/>
          </a:prstGeom>
        </p:spPr>
      </p:pic>
    </p:spTree>
    <p:extLst>
      <p:ext uri="{BB962C8B-B14F-4D97-AF65-F5344CB8AC3E}">
        <p14:creationId xmlns:p14="http://schemas.microsoft.com/office/powerpoint/2010/main" val="248340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0F776B-6084-41BC-914E-E64345006B37}"/>
              </a:ext>
            </a:extLst>
          </p:cNvPr>
          <p:cNvSpPr>
            <a:spLocks noGrp="1"/>
          </p:cNvSpPr>
          <p:nvPr>
            <p:ph type="title"/>
          </p:nvPr>
        </p:nvSpPr>
        <p:spPr/>
        <p:txBody>
          <a:bodyPr/>
          <a:lstStyle/>
          <a:p>
            <a:endParaRPr lang="el-GR"/>
          </a:p>
        </p:txBody>
      </p:sp>
      <p:sp>
        <p:nvSpPr>
          <p:cNvPr id="4" name="Θέση υποσέλιδου 3">
            <a:extLst>
              <a:ext uri="{FF2B5EF4-FFF2-40B4-BE49-F238E27FC236}">
                <a16:creationId xmlns:a16="http://schemas.microsoft.com/office/drawing/2014/main" id="{19DA3FF5-E71A-49C2-B6B7-C9C93B031D2A}"/>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A5A032B2-DF0B-48F0-9A9E-98EE2105B883}"/>
              </a:ext>
            </a:extLst>
          </p:cNvPr>
          <p:cNvSpPr>
            <a:spLocks noGrp="1"/>
          </p:cNvSpPr>
          <p:nvPr>
            <p:ph type="sldNum" sz="quarter" idx="12"/>
          </p:nvPr>
        </p:nvSpPr>
        <p:spPr/>
        <p:txBody>
          <a:bodyPr/>
          <a:lstStyle/>
          <a:p>
            <a:fld id="{0CB252DF-9828-4BCA-943E-87250A7A5D51}" type="slidenum">
              <a:rPr lang="el-GR" smtClean="0"/>
              <a:t>14</a:t>
            </a:fld>
            <a:endParaRPr lang="el-GR"/>
          </a:p>
        </p:txBody>
      </p:sp>
      <p:sp>
        <p:nvSpPr>
          <p:cNvPr id="6" name="Θέση περιεχομένου 5">
            <a:extLst>
              <a:ext uri="{FF2B5EF4-FFF2-40B4-BE49-F238E27FC236}">
                <a16:creationId xmlns:a16="http://schemas.microsoft.com/office/drawing/2014/main" id="{EDB5B72C-FE37-4CC2-A34D-E8ABC1F2110B}"/>
              </a:ext>
            </a:extLst>
          </p:cNvPr>
          <p:cNvSpPr txBox="1">
            <a:spLocks noGrp="1"/>
          </p:cNvSpPr>
          <p:nvPr>
            <p:ph idx="1"/>
          </p:nvPr>
        </p:nvSpPr>
        <p:spPr>
          <a:xfrm>
            <a:off x="1096963" y="1846263"/>
            <a:ext cx="10058400" cy="2795958"/>
          </a:xfrm>
          <a:prstGeom prst="rect">
            <a:avLst/>
          </a:prstGeom>
          <a:noFill/>
        </p:spPr>
        <p:txBody>
          <a:bodyPr wrap="square">
            <a:spAutoFit/>
          </a:bodyPr>
          <a:lstStyle/>
          <a:p>
            <a:pPr algn="l">
              <a:lnSpc>
                <a:spcPct val="150000"/>
              </a:lnSpc>
            </a:pPr>
            <a:r>
              <a:rPr lang="el-GR" sz="2400" b="0" i="0" u="none" strike="noStrike" baseline="0" dirty="0">
                <a:latin typeface="TimesNewRomanPSMT"/>
              </a:rPr>
              <a:t>Υποθέτοντας ότι η </a:t>
            </a:r>
            <a:r>
              <a:rPr lang="el-GR" sz="2400" b="0" i="1" u="none" strike="noStrike" baseline="0" dirty="0">
                <a:latin typeface="TimesNewRomanPS-ItalicMT"/>
              </a:rPr>
              <a:t>μηδενική υπόθεση</a:t>
            </a:r>
            <a:r>
              <a:rPr lang="el-GR" sz="2400" b="0" i="0" u="none" strike="noStrike" baseline="0" dirty="0">
                <a:latin typeface="TimesNewRomanPSMT"/>
              </a:rPr>
              <a:t>, είναι αληθής, δηλαδή, ότι το τυχαίο δείγμα προέρχεται από έναν πληθυσμό που ακολουθεί την κατανομή </a:t>
            </a:r>
            <a:r>
              <a:rPr lang="el-GR" sz="2400" b="0" i="1" u="none" strike="noStrike" baseline="0" dirty="0" err="1">
                <a:latin typeface="TimesNewRomanPS-ItalicMT"/>
              </a:rPr>
              <a:t>Bernoulli</a:t>
            </a:r>
            <a:r>
              <a:rPr lang="el-GR" sz="2400" b="0" i="1" u="none" strike="noStrike" baseline="0" dirty="0">
                <a:latin typeface="TimesNewRomanPS-ItalicMT"/>
              </a:rPr>
              <a:t> </a:t>
            </a:r>
            <a:r>
              <a:rPr lang="el-GR" sz="2400" b="0" i="0" u="none" strike="noStrike" baseline="0" dirty="0">
                <a:latin typeface="TimesNewRomanPSMT"/>
              </a:rPr>
              <a:t>με </a:t>
            </a:r>
            <a:r>
              <a:rPr lang="el-GR" sz="2400" b="0" i="1" u="none" strike="noStrike" baseline="0" dirty="0">
                <a:latin typeface="TimesNewRomanPS-ItalicMT"/>
              </a:rPr>
              <a:t>μέση τιμή </a:t>
            </a:r>
            <a:r>
              <a:rPr lang="el-GR" sz="2400" b="0" i="0" u="none" strike="noStrike" baseline="0" dirty="0">
                <a:latin typeface="SymbolMT"/>
              </a:rPr>
              <a:t>μ = </a:t>
            </a:r>
            <a:r>
              <a:rPr lang="el-GR" sz="2400" b="0" i="1" u="none" strike="noStrike" baseline="0" dirty="0">
                <a:latin typeface="TimesNewRomanPS-ItalicMT"/>
              </a:rPr>
              <a:t>p</a:t>
            </a:r>
            <a:r>
              <a:rPr lang="el-GR" sz="2400" b="0" i="1" u="none" strike="noStrike" baseline="-25000" dirty="0">
                <a:latin typeface="TimesNewRomanPS-ItalicMT"/>
              </a:rPr>
              <a:t>0</a:t>
            </a:r>
            <a:r>
              <a:rPr lang="el-GR" sz="2400" b="0" i="1" u="none" strike="noStrike" baseline="0" dirty="0">
                <a:latin typeface="TimesNewRomanPS-ItalicMT"/>
              </a:rPr>
              <a:t> </a:t>
            </a:r>
            <a:r>
              <a:rPr lang="el-GR" sz="2400" b="0" i="0" u="none" strike="noStrike" baseline="0" dirty="0">
                <a:latin typeface="TimesNewRomanPSMT"/>
              </a:rPr>
              <a:t>και </a:t>
            </a:r>
            <a:r>
              <a:rPr lang="el-GR" sz="2400" b="0" i="1" u="none" strike="noStrike" baseline="0" dirty="0">
                <a:latin typeface="TimesNewRomanPS-ItalicMT"/>
              </a:rPr>
              <a:t>διασπορά </a:t>
            </a:r>
            <a:r>
              <a:rPr lang="en-US" sz="2400" b="0" i="1" u="none" strike="noStrike" baseline="0" dirty="0">
                <a:latin typeface="Symbol"/>
              </a:rPr>
              <a:t>s</a:t>
            </a:r>
            <a:r>
              <a:rPr lang="en-US" sz="2400" b="0" i="1" u="none" strike="noStrike" baseline="-25000" dirty="0">
                <a:latin typeface="Symbol"/>
              </a:rPr>
              <a:t>2 </a:t>
            </a:r>
            <a:r>
              <a:rPr lang="en-US" sz="2400" b="0" i="1" u="none" strike="noStrike" dirty="0">
                <a:latin typeface="Symbol"/>
              </a:rPr>
              <a:t>= </a:t>
            </a:r>
            <a:r>
              <a:rPr lang="en-US" sz="2400" i="1" spc="35" dirty="0">
                <a:latin typeface="Times New Roman"/>
                <a:cs typeface="Times New Roman"/>
              </a:rPr>
              <a:t>p</a:t>
            </a:r>
            <a:r>
              <a:rPr lang="en-US" sz="1800" spc="-7" baseline="-23809" dirty="0">
                <a:latin typeface="Times New Roman"/>
                <a:cs typeface="Times New Roman"/>
              </a:rPr>
              <a:t>0 </a:t>
            </a:r>
            <a:r>
              <a:rPr lang="en-US" sz="2400" spc="-105" dirty="0">
                <a:latin typeface="Times New Roman"/>
                <a:cs typeface="Times New Roman"/>
              </a:rPr>
              <a:t>(</a:t>
            </a:r>
            <a:r>
              <a:rPr lang="en-US" sz="2400" dirty="0">
                <a:latin typeface="Times New Roman"/>
                <a:cs typeface="Times New Roman"/>
              </a:rPr>
              <a:t>1</a:t>
            </a:r>
            <a:r>
              <a:rPr lang="en-US" sz="2400" spc="-170" dirty="0">
                <a:latin typeface="Times New Roman"/>
                <a:cs typeface="Times New Roman"/>
              </a:rPr>
              <a:t> </a:t>
            </a:r>
            <a:r>
              <a:rPr lang="en-US" sz="2400" dirty="0">
                <a:latin typeface="Symbol"/>
                <a:cs typeface="Symbol"/>
              </a:rPr>
              <a:t></a:t>
            </a:r>
            <a:r>
              <a:rPr lang="en-US" sz="2400" spc="90" dirty="0">
                <a:latin typeface="Times New Roman"/>
                <a:cs typeface="Times New Roman"/>
              </a:rPr>
              <a:t> </a:t>
            </a:r>
            <a:r>
              <a:rPr lang="en-US" sz="2400" i="1" spc="40" dirty="0">
                <a:latin typeface="Times New Roman"/>
                <a:cs typeface="Times New Roman"/>
              </a:rPr>
              <a:t>p</a:t>
            </a:r>
            <a:r>
              <a:rPr lang="en-US" sz="1800" spc="-7" baseline="-23809" dirty="0">
                <a:latin typeface="Times New Roman"/>
                <a:cs typeface="Times New Roman"/>
              </a:rPr>
              <a:t>0</a:t>
            </a:r>
            <a:r>
              <a:rPr lang="en-US" sz="1800" spc="-15" baseline="-23809" dirty="0">
                <a:latin typeface="Times New Roman"/>
                <a:cs typeface="Times New Roman"/>
              </a:rPr>
              <a:t> </a:t>
            </a:r>
            <a:r>
              <a:rPr lang="en-US" sz="2400" dirty="0">
                <a:latin typeface="Times New Roman"/>
                <a:cs typeface="Times New Roman"/>
              </a:rPr>
              <a:t>)</a:t>
            </a:r>
            <a:r>
              <a:rPr lang="el-GR" sz="2400" b="0" i="1" u="none" strike="noStrike" baseline="0" dirty="0">
                <a:latin typeface="TimesNewRomanPS-ItalicMT"/>
              </a:rPr>
              <a:t>, </a:t>
            </a:r>
            <a:r>
              <a:rPr lang="el-GR" sz="2400" b="0" i="0" u="none" strike="noStrike" baseline="0" dirty="0">
                <a:latin typeface="TimesNewRomanPSMT"/>
              </a:rPr>
              <a:t>η </a:t>
            </a:r>
            <a:r>
              <a:rPr lang="el-GR" sz="2400" b="0" i="1" u="none" strike="noStrike" baseline="0" dirty="0">
                <a:latin typeface="TimesNewRomanPS-ItalicMT"/>
              </a:rPr>
              <a:t>δειγματική μέση τιμή X </a:t>
            </a:r>
            <a:r>
              <a:rPr lang="el-GR" sz="2400" b="0" i="0" u="none" strike="noStrike" baseline="0" dirty="0">
                <a:latin typeface="TimesNewRomanPSMT"/>
              </a:rPr>
              <a:t>, για μεγάλα </a:t>
            </a:r>
            <a:r>
              <a:rPr lang="el-GR" sz="2400" b="0" i="1" u="none" strike="noStrike" baseline="0" dirty="0">
                <a:latin typeface="TimesNewRomanPS-ItalicMT"/>
              </a:rPr>
              <a:t>n</a:t>
            </a:r>
            <a:r>
              <a:rPr lang="el-GR" sz="2400" b="0" i="0" u="none" strike="noStrike" baseline="0" dirty="0">
                <a:latin typeface="TimesNewRomanPSMT"/>
              </a:rPr>
              <a:t>,</a:t>
            </a:r>
            <a:r>
              <a:rPr lang="en-US" sz="2400" b="0" i="0" u="none" strike="noStrike" baseline="0" dirty="0">
                <a:latin typeface="TimesNewRomanPSMT"/>
              </a:rPr>
              <a:t> </a:t>
            </a:r>
            <a:r>
              <a:rPr lang="el-GR" sz="2400" b="0" i="0" u="none" strike="noStrike" baseline="0" dirty="0">
                <a:latin typeface="TimesNewRomanPSMT"/>
              </a:rPr>
              <a:t>προσεγγίζεται ικανοποιητικά (βλ. </a:t>
            </a:r>
            <a:r>
              <a:rPr lang="el-GR" sz="2400" b="0" i="1" u="none" strike="noStrike" baseline="0" dirty="0">
                <a:latin typeface="TimesNewRomanPS-ItalicMT"/>
              </a:rPr>
              <a:t>Κ.Ο.Θ.</a:t>
            </a:r>
            <a:r>
              <a:rPr lang="el-GR" sz="2400" b="0" i="0" u="none" strike="noStrike" baseline="0" dirty="0">
                <a:latin typeface="TimesNewRomanPSMT"/>
              </a:rPr>
              <a:t>) από την </a:t>
            </a:r>
            <a:r>
              <a:rPr lang="el-GR" sz="2400" b="0" i="1" u="none" strike="noStrike" baseline="0" dirty="0">
                <a:latin typeface="TimesNewRomanPS-ItalicMT"/>
              </a:rPr>
              <a:t>κανονική </a:t>
            </a:r>
            <a:r>
              <a:rPr lang="el-GR" sz="2400" b="0" i="0" u="none" strike="noStrike" baseline="0" dirty="0">
                <a:latin typeface="TimesNewRomanPSMT"/>
              </a:rPr>
              <a:t>κατανομή με </a:t>
            </a:r>
            <a:r>
              <a:rPr lang="el-GR" sz="2400" b="0" i="1" u="none" strike="noStrike" baseline="0" dirty="0">
                <a:latin typeface="TimesNewRomanPS-ItalicMT"/>
              </a:rPr>
              <a:t>μέση τιμή</a:t>
            </a:r>
            <a:r>
              <a:rPr lang="en-US" sz="2400" b="0" i="1" u="none" strike="noStrike" baseline="0" dirty="0">
                <a:latin typeface="TimesNewRomanPS-ItalicMT"/>
              </a:rPr>
              <a:t> </a:t>
            </a:r>
            <a:r>
              <a:rPr lang="el-GR" sz="2400" b="0" i="1" u="none" strike="noStrike" baseline="0" dirty="0">
                <a:latin typeface="TimesNewRomanPS-ItalicMT"/>
              </a:rPr>
              <a:t>p</a:t>
            </a:r>
            <a:r>
              <a:rPr lang="el-GR" sz="2400" b="0" i="1" u="none" strike="noStrike" baseline="-25000" dirty="0">
                <a:latin typeface="TimesNewRomanPS-ItalicMT"/>
              </a:rPr>
              <a:t>0</a:t>
            </a:r>
            <a:r>
              <a:rPr lang="el-GR" sz="2400" b="0" i="0" u="none" strike="noStrike" baseline="0" dirty="0">
                <a:latin typeface="TimesNewRomanPSMT"/>
              </a:rPr>
              <a:t>και </a:t>
            </a:r>
            <a:r>
              <a:rPr lang="el-GR" sz="2400" b="0" i="1" u="none" strike="noStrike" baseline="0" dirty="0">
                <a:latin typeface="TimesNewRomanPS-ItalicMT"/>
              </a:rPr>
              <a:t>διασπορ</a:t>
            </a:r>
            <a:r>
              <a:rPr lang="el-GR" sz="2400" i="1" dirty="0">
                <a:latin typeface="TimesNewRomanPS-ItalicMT"/>
              </a:rPr>
              <a:t>ά</a:t>
            </a:r>
            <a:endParaRPr lang="el-GR" sz="2400" b="0" i="1" u="none" strike="noStrike" baseline="0" dirty="0">
              <a:latin typeface="TimesNewRomanPS-ItalicMT"/>
            </a:endParaRPr>
          </a:p>
        </p:txBody>
      </p:sp>
      <p:pic>
        <p:nvPicPr>
          <p:cNvPr id="8" name="Εικόνα 7">
            <a:extLst>
              <a:ext uri="{FF2B5EF4-FFF2-40B4-BE49-F238E27FC236}">
                <a16:creationId xmlns:a16="http://schemas.microsoft.com/office/drawing/2014/main" id="{FDE76087-9E03-4576-B56A-97FBEB655903}"/>
              </a:ext>
            </a:extLst>
          </p:cNvPr>
          <p:cNvPicPr>
            <a:picLocks noChangeAspect="1"/>
          </p:cNvPicPr>
          <p:nvPr/>
        </p:nvPicPr>
        <p:blipFill>
          <a:blip r:embed="rId2"/>
          <a:stretch>
            <a:fillRect/>
          </a:stretch>
        </p:blipFill>
        <p:spPr>
          <a:xfrm>
            <a:off x="3995001" y="4154295"/>
            <a:ext cx="1235614" cy="684000"/>
          </a:xfrm>
          <a:prstGeom prst="rect">
            <a:avLst/>
          </a:prstGeom>
        </p:spPr>
      </p:pic>
      <p:pic>
        <p:nvPicPr>
          <p:cNvPr id="10" name="Εικόνα 9">
            <a:extLst>
              <a:ext uri="{FF2B5EF4-FFF2-40B4-BE49-F238E27FC236}">
                <a16:creationId xmlns:a16="http://schemas.microsoft.com/office/drawing/2014/main" id="{62F05F20-DE50-41A0-91D7-0EA074E0F354}"/>
              </a:ext>
            </a:extLst>
          </p:cNvPr>
          <p:cNvPicPr>
            <a:picLocks noChangeAspect="1"/>
          </p:cNvPicPr>
          <p:nvPr/>
        </p:nvPicPr>
        <p:blipFill>
          <a:blip r:embed="rId3"/>
          <a:stretch>
            <a:fillRect/>
          </a:stretch>
        </p:blipFill>
        <p:spPr>
          <a:xfrm>
            <a:off x="1096963" y="4768399"/>
            <a:ext cx="3364253" cy="1381030"/>
          </a:xfrm>
          <a:prstGeom prst="rect">
            <a:avLst/>
          </a:prstGeom>
        </p:spPr>
      </p:pic>
      <p:pic>
        <p:nvPicPr>
          <p:cNvPr id="12" name="Εικόνα 11">
            <a:extLst>
              <a:ext uri="{FF2B5EF4-FFF2-40B4-BE49-F238E27FC236}">
                <a16:creationId xmlns:a16="http://schemas.microsoft.com/office/drawing/2014/main" id="{FF0447B4-A502-428B-91A5-52125512AA14}"/>
              </a:ext>
            </a:extLst>
          </p:cNvPr>
          <p:cNvPicPr>
            <a:picLocks noChangeAspect="1"/>
          </p:cNvPicPr>
          <p:nvPr/>
        </p:nvPicPr>
        <p:blipFill>
          <a:blip r:embed="rId4"/>
          <a:stretch>
            <a:fillRect/>
          </a:stretch>
        </p:blipFill>
        <p:spPr>
          <a:xfrm>
            <a:off x="5752904" y="4838295"/>
            <a:ext cx="2552700" cy="1285875"/>
          </a:xfrm>
          <a:prstGeom prst="rect">
            <a:avLst/>
          </a:prstGeom>
        </p:spPr>
      </p:pic>
      <p:sp>
        <p:nvSpPr>
          <p:cNvPr id="13" name="Βέλος: Δεξιό 12">
            <a:extLst>
              <a:ext uri="{FF2B5EF4-FFF2-40B4-BE49-F238E27FC236}">
                <a16:creationId xmlns:a16="http://schemas.microsoft.com/office/drawing/2014/main" id="{7BC7F70F-FB39-401B-A83C-931AA1C5EED3}"/>
              </a:ext>
            </a:extLst>
          </p:cNvPr>
          <p:cNvSpPr/>
          <p:nvPr/>
        </p:nvSpPr>
        <p:spPr>
          <a:xfrm>
            <a:off x="4873658" y="5118755"/>
            <a:ext cx="461913" cy="791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1798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B9717F1C-FE96-4FC9-BB9A-42B0A308B659}"/>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5FDC6FC9-0CFC-416C-AD26-9C6E42F6D498}"/>
              </a:ext>
            </a:extLst>
          </p:cNvPr>
          <p:cNvSpPr>
            <a:spLocks noGrp="1"/>
          </p:cNvSpPr>
          <p:nvPr>
            <p:ph type="sldNum" sz="quarter" idx="12"/>
          </p:nvPr>
        </p:nvSpPr>
        <p:spPr/>
        <p:txBody>
          <a:bodyPr/>
          <a:lstStyle/>
          <a:p>
            <a:fld id="{0CB252DF-9828-4BCA-943E-87250A7A5D51}" type="slidenum">
              <a:rPr lang="el-GR" smtClean="0"/>
              <a:t>15</a:t>
            </a:fld>
            <a:endParaRPr lang="el-GR"/>
          </a:p>
        </p:txBody>
      </p:sp>
      <p:pic>
        <p:nvPicPr>
          <p:cNvPr id="7" name="Εικόνα 6">
            <a:extLst>
              <a:ext uri="{FF2B5EF4-FFF2-40B4-BE49-F238E27FC236}">
                <a16:creationId xmlns:a16="http://schemas.microsoft.com/office/drawing/2014/main" id="{2AFA9BD9-8C21-422C-9EA3-A469DD63F5FD}"/>
              </a:ext>
            </a:extLst>
          </p:cNvPr>
          <p:cNvPicPr>
            <a:picLocks noChangeAspect="1"/>
          </p:cNvPicPr>
          <p:nvPr/>
        </p:nvPicPr>
        <p:blipFill>
          <a:blip r:embed="rId2"/>
          <a:stretch>
            <a:fillRect/>
          </a:stretch>
        </p:blipFill>
        <p:spPr>
          <a:xfrm>
            <a:off x="546761" y="33090"/>
            <a:ext cx="11317527" cy="6264000"/>
          </a:xfrm>
          <a:prstGeom prst="rect">
            <a:avLst/>
          </a:prstGeom>
        </p:spPr>
      </p:pic>
      <p:cxnSp>
        <p:nvCxnSpPr>
          <p:cNvPr id="9" name="Ευθεία γραμμή σύνδεσης 8">
            <a:extLst>
              <a:ext uri="{FF2B5EF4-FFF2-40B4-BE49-F238E27FC236}">
                <a16:creationId xmlns:a16="http://schemas.microsoft.com/office/drawing/2014/main" id="{7C3D2A16-5C3C-4D62-A8E4-9CF6D3518BF7}"/>
              </a:ext>
            </a:extLst>
          </p:cNvPr>
          <p:cNvCxnSpPr/>
          <p:nvPr/>
        </p:nvCxnSpPr>
        <p:spPr>
          <a:xfrm>
            <a:off x="3789575" y="970961"/>
            <a:ext cx="74229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Ορθογώνιο 9">
            <a:extLst>
              <a:ext uri="{FF2B5EF4-FFF2-40B4-BE49-F238E27FC236}">
                <a16:creationId xmlns:a16="http://schemas.microsoft.com/office/drawing/2014/main" id="{B0FFC289-A13A-4A5E-B805-096CECBFEA7D}"/>
              </a:ext>
            </a:extLst>
          </p:cNvPr>
          <p:cNvSpPr/>
          <p:nvPr/>
        </p:nvSpPr>
        <p:spPr>
          <a:xfrm>
            <a:off x="11212483" y="433633"/>
            <a:ext cx="175096" cy="301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a:extLst>
              <a:ext uri="{FF2B5EF4-FFF2-40B4-BE49-F238E27FC236}">
                <a16:creationId xmlns:a16="http://schemas.microsoft.com/office/drawing/2014/main" id="{2CF96854-81F8-4C52-919E-7DADD7875B10}"/>
              </a:ext>
            </a:extLst>
          </p:cNvPr>
          <p:cNvSpPr/>
          <p:nvPr/>
        </p:nvSpPr>
        <p:spPr>
          <a:xfrm>
            <a:off x="546761" y="1868557"/>
            <a:ext cx="3130717" cy="11032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1FA2BD90-5C7A-4A2D-884F-D52EF5B59518}"/>
              </a:ext>
            </a:extLst>
          </p:cNvPr>
          <p:cNvSpPr/>
          <p:nvPr/>
        </p:nvSpPr>
        <p:spPr>
          <a:xfrm>
            <a:off x="573038" y="3408322"/>
            <a:ext cx="3130717" cy="11032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55406C44-D8F3-45BD-BF5F-5BD8D382861C}"/>
              </a:ext>
            </a:extLst>
          </p:cNvPr>
          <p:cNvSpPr/>
          <p:nvPr/>
        </p:nvSpPr>
        <p:spPr>
          <a:xfrm>
            <a:off x="520487" y="5100474"/>
            <a:ext cx="3130717" cy="11032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2253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DA52FC-7510-4A38-AED3-11B4DEE47D34}"/>
              </a:ext>
            </a:extLst>
          </p:cNvPr>
          <p:cNvSpPr>
            <a:spLocks noGrp="1"/>
          </p:cNvSpPr>
          <p:nvPr>
            <p:ph type="title"/>
          </p:nvPr>
        </p:nvSpPr>
        <p:spPr/>
        <p:txBody>
          <a:bodyPr/>
          <a:lstStyle/>
          <a:p>
            <a:r>
              <a:rPr lang="el-GR" dirty="0"/>
              <a:t>Στο παράδειγμα:</a:t>
            </a:r>
          </a:p>
        </p:txBody>
      </p:sp>
      <p:sp>
        <p:nvSpPr>
          <p:cNvPr id="3" name="Θέση περιεχομένου 2">
            <a:extLst>
              <a:ext uri="{FF2B5EF4-FFF2-40B4-BE49-F238E27FC236}">
                <a16:creationId xmlns:a16="http://schemas.microsoft.com/office/drawing/2014/main" id="{2FEB3C66-692F-45B1-BD28-494492834DFC}"/>
              </a:ext>
            </a:extLst>
          </p:cNvPr>
          <p:cNvSpPr>
            <a:spLocks noGrp="1"/>
          </p:cNvSpPr>
          <p:nvPr>
            <p:ph idx="1"/>
          </p:nvPr>
        </p:nvSpPr>
        <p:spPr>
          <a:xfrm>
            <a:off x="1266962" y="2088032"/>
            <a:ext cx="2786563" cy="586381"/>
          </a:xfrm>
        </p:spPr>
        <p:txBody>
          <a:bodyPr>
            <a:normAutofit/>
          </a:bodyPr>
          <a:lstStyle/>
          <a:p>
            <a:r>
              <a:rPr lang="el-GR" sz="2400" dirty="0"/>
              <a:t>Δειγματικό Ποσοστό :</a:t>
            </a:r>
          </a:p>
        </p:txBody>
      </p:sp>
      <p:sp>
        <p:nvSpPr>
          <p:cNvPr id="4" name="Θέση υποσέλιδου 3">
            <a:extLst>
              <a:ext uri="{FF2B5EF4-FFF2-40B4-BE49-F238E27FC236}">
                <a16:creationId xmlns:a16="http://schemas.microsoft.com/office/drawing/2014/main" id="{311E1782-0296-42F5-97EB-5D4CDF74E391}"/>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82FD5BD6-9BAD-4352-8E52-76BC6AEB0BD7}"/>
              </a:ext>
            </a:extLst>
          </p:cNvPr>
          <p:cNvSpPr>
            <a:spLocks noGrp="1"/>
          </p:cNvSpPr>
          <p:nvPr>
            <p:ph type="sldNum" sz="quarter" idx="12"/>
          </p:nvPr>
        </p:nvSpPr>
        <p:spPr/>
        <p:txBody>
          <a:bodyPr/>
          <a:lstStyle/>
          <a:p>
            <a:fld id="{0CB252DF-9828-4BCA-943E-87250A7A5D51}" type="slidenum">
              <a:rPr lang="el-GR" smtClean="0"/>
              <a:t>16</a:t>
            </a:fld>
            <a:endParaRPr lang="el-GR"/>
          </a:p>
        </p:txBody>
      </p:sp>
      <p:pic>
        <p:nvPicPr>
          <p:cNvPr id="7" name="Εικόνα 6">
            <a:extLst>
              <a:ext uri="{FF2B5EF4-FFF2-40B4-BE49-F238E27FC236}">
                <a16:creationId xmlns:a16="http://schemas.microsoft.com/office/drawing/2014/main" id="{06960051-9E9B-4FA2-B7D5-ABEEA1BF2B19}"/>
              </a:ext>
            </a:extLst>
          </p:cNvPr>
          <p:cNvPicPr>
            <a:picLocks noChangeAspect="1"/>
          </p:cNvPicPr>
          <p:nvPr/>
        </p:nvPicPr>
        <p:blipFill rotWithShape="1">
          <a:blip r:embed="rId2"/>
          <a:srcRect l="67665"/>
          <a:stretch/>
        </p:blipFill>
        <p:spPr>
          <a:xfrm>
            <a:off x="4232635" y="1797720"/>
            <a:ext cx="2128248" cy="1000125"/>
          </a:xfrm>
          <a:prstGeom prst="rect">
            <a:avLst/>
          </a:prstGeom>
        </p:spPr>
      </p:pic>
      <p:sp>
        <p:nvSpPr>
          <p:cNvPr id="13" name="TextBox 12">
            <a:extLst>
              <a:ext uri="{FF2B5EF4-FFF2-40B4-BE49-F238E27FC236}">
                <a16:creationId xmlns:a16="http://schemas.microsoft.com/office/drawing/2014/main" id="{EDF31228-548D-4AFB-97FF-34A60C5B6A03}"/>
              </a:ext>
            </a:extLst>
          </p:cNvPr>
          <p:cNvSpPr txBox="1"/>
          <p:nvPr/>
        </p:nvSpPr>
        <p:spPr>
          <a:xfrm>
            <a:off x="1303253" y="2817944"/>
            <a:ext cx="7803037" cy="461665"/>
          </a:xfrm>
          <a:prstGeom prst="rect">
            <a:avLst/>
          </a:prstGeom>
          <a:noFill/>
        </p:spPr>
        <p:txBody>
          <a:bodyPr wrap="square">
            <a:spAutoFit/>
          </a:bodyPr>
          <a:lstStyle/>
          <a:p>
            <a:r>
              <a:rPr lang="el-GR" sz="2400" dirty="0"/>
              <a:t>Η τιμή της στατιστικής συνάρτησης ελέγχου στο δείγμα είναι</a:t>
            </a:r>
          </a:p>
        </p:txBody>
      </p:sp>
      <p:pic>
        <p:nvPicPr>
          <p:cNvPr id="15" name="Εικόνα 14">
            <a:extLst>
              <a:ext uri="{FF2B5EF4-FFF2-40B4-BE49-F238E27FC236}">
                <a16:creationId xmlns:a16="http://schemas.microsoft.com/office/drawing/2014/main" id="{E6CDF95C-4465-48A0-ACC7-7FAF505AD7B0}"/>
              </a:ext>
            </a:extLst>
          </p:cNvPr>
          <p:cNvPicPr>
            <a:picLocks noChangeAspect="1"/>
          </p:cNvPicPr>
          <p:nvPr/>
        </p:nvPicPr>
        <p:blipFill>
          <a:blip r:embed="rId3"/>
          <a:stretch>
            <a:fillRect/>
          </a:stretch>
        </p:blipFill>
        <p:spPr>
          <a:xfrm>
            <a:off x="1999608" y="3329436"/>
            <a:ext cx="6410325" cy="1143000"/>
          </a:xfrm>
          <a:prstGeom prst="rect">
            <a:avLst/>
          </a:prstGeom>
        </p:spPr>
      </p:pic>
      <p:sp>
        <p:nvSpPr>
          <p:cNvPr id="17" name="TextBox 16">
            <a:extLst>
              <a:ext uri="{FF2B5EF4-FFF2-40B4-BE49-F238E27FC236}">
                <a16:creationId xmlns:a16="http://schemas.microsoft.com/office/drawing/2014/main" id="{18A290C0-5A50-4349-87B9-DBCF6473DB23}"/>
              </a:ext>
            </a:extLst>
          </p:cNvPr>
          <p:cNvSpPr txBox="1"/>
          <p:nvPr/>
        </p:nvSpPr>
        <p:spPr>
          <a:xfrm>
            <a:off x="1006311" y="4784850"/>
            <a:ext cx="6094428" cy="461665"/>
          </a:xfrm>
          <a:prstGeom prst="rect">
            <a:avLst/>
          </a:prstGeom>
          <a:noFill/>
        </p:spPr>
        <p:txBody>
          <a:bodyPr wrap="square">
            <a:spAutoFit/>
          </a:bodyPr>
          <a:lstStyle/>
          <a:p>
            <a:r>
              <a:rPr lang="el-GR" sz="2400" b="0" u="none" strike="noStrike" baseline="0" dirty="0"/>
              <a:t>περιοχή απόρριψης του ελέγχου</a:t>
            </a:r>
            <a:endParaRPr lang="el-GR" sz="2400" dirty="0"/>
          </a:p>
        </p:txBody>
      </p:sp>
      <p:pic>
        <p:nvPicPr>
          <p:cNvPr id="19" name="Εικόνα 18">
            <a:extLst>
              <a:ext uri="{FF2B5EF4-FFF2-40B4-BE49-F238E27FC236}">
                <a16:creationId xmlns:a16="http://schemas.microsoft.com/office/drawing/2014/main" id="{4666D4C7-C450-49C3-AD21-15742E1E9F83}"/>
              </a:ext>
            </a:extLst>
          </p:cNvPr>
          <p:cNvPicPr>
            <a:picLocks noChangeAspect="1"/>
          </p:cNvPicPr>
          <p:nvPr/>
        </p:nvPicPr>
        <p:blipFill>
          <a:blip r:embed="rId4"/>
          <a:stretch>
            <a:fillRect/>
          </a:stretch>
        </p:blipFill>
        <p:spPr>
          <a:xfrm>
            <a:off x="5444078" y="4784850"/>
            <a:ext cx="3943350" cy="495300"/>
          </a:xfrm>
          <a:prstGeom prst="rect">
            <a:avLst/>
          </a:prstGeom>
        </p:spPr>
      </p:pic>
      <p:sp>
        <p:nvSpPr>
          <p:cNvPr id="23" name="TextBox 22">
            <a:extLst>
              <a:ext uri="{FF2B5EF4-FFF2-40B4-BE49-F238E27FC236}">
                <a16:creationId xmlns:a16="http://schemas.microsoft.com/office/drawing/2014/main" id="{23368896-5146-4ED6-B043-12704A5EA43A}"/>
              </a:ext>
            </a:extLst>
          </p:cNvPr>
          <p:cNvSpPr txBox="1"/>
          <p:nvPr/>
        </p:nvSpPr>
        <p:spPr>
          <a:xfrm>
            <a:off x="600173" y="5429836"/>
            <a:ext cx="11029361" cy="830997"/>
          </a:xfrm>
          <a:prstGeom prst="rect">
            <a:avLst/>
          </a:prstGeom>
          <a:solidFill>
            <a:schemeClr val="bg1">
              <a:lumMod val="95000"/>
            </a:schemeClr>
          </a:solidFill>
          <a:ln>
            <a:solidFill>
              <a:schemeClr val="accent1">
                <a:shade val="50000"/>
              </a:schemeClr>
            </a:solidFill>
          </a:ln>
        </p:spPr>
        <p:txBody>
          <a:bodyPr wrap="square">
            <a:spAutoFit/>
          </a:bodyPr>
          <a:lstStyle/>
          <a:p>
            <a:pPr algn="ctr"/>
            <a:r>
              <a:rPr lang="el-GR" sz="2400" dirty="0"/>
              <a:t>Σ</a:t>
            </a:r>
            <a:r>
              <a:rPr lang="el-GR" sz="2400" b="0" i="0" u="none" strike="noStrike" baseline="0" dirty="0"/>
              <a:t>ε </a:t>
            </a:r>
            <a:r>
              <a:rPr lang="el-GR" sz="2400" b="0" i="1" u="none" strike="noStrike" baseline="0" dirty="0"/>
              <a:t>επίπεδο σημαντικότητας </a:t>
            </a:r>
            <a:r>
              <a:rPr lang="el-GR" sz="2400" b="0" i="0" u="none" strike="noStrike" baseline="0" dirty="0"/>
              <a:t>α = 0.05 απορρίπτουμε τη </a:t>
            </a:r>
            <a:r>
              <a:rPr lang="el-GR" sz="2400" b="0" i="1" u="none" strike="noStrike" baseline="0" dirty="0"/>
              <a:t>μηδενική υπόθεση</a:t>
            </a:r>
            <a:r>
              <a:rPr lang="el-GR" sz="2400" b="0" i="0" u="none" strike="noStrike" baseline="0" dirty="0"/>
              <a:t>. Δηλαδή, ο αγρότης, με πιθανότητα να κάνει λάθος το πολύ 0.05, αμφιβάλει δικαιολογημένα.</a:t>
            </a:r>
            <a:endParaRPr lang="el-GR" sz="2400" dirty="0"/>
          </a:p>
        </p:txBody>
      </p:sp>
    </p:spTree>
    <p:extLst>
      <p:ext uri="{BB962C8B-B14F-4D97-AF65-F5344CB8AC3E}">
        <p14:creationId xmlns:p14="http://schemas.microsoft.com/office/powerpoint/2010/main" val="15203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0F9F9-E241-4332-AD1D-9AE4FF70A557}"/>
              </a:ext>
            </a:extLst>
          </p:cNvPr>
          <p:cNvSpPr>
            <a:spLocks noGrp="1"/>
          </p:cNvSpPr>
          <p:nvPr>
            <p:ph type="title"/>
          </p:nvPr>
        </p:nvSpPr>
        <p:spPr/>
        <p:txBody>
          <a:bodyPr>
            <a:normAutofit fontScale="90000"/>
          </a:bodyPr>
          <a:lstStyle/>
          <a:p>
            <a:r>
              <a:rPr lang="el-GR" dirty="0"/>
              <a:t>Στατιστικός έλεγχος υποθέσεων για τη διαφορά των μέσων τιμών δύο πληθυσμών</a:t>
            </a:r>
          </a:p>
        </p:txBody>
      </p:sp>
      <p:sp>
        <p:nvSpPr>
          <p:cNvPr id="3" name="Θέση περιεχομένου 2">
            <a:extLst>
              <a:ext uri="{FF2B5EF4-FFF2-40B4-BE49-F238E27FC236}">
                <a16:creationId xmlns:a16="http://schemas.microsoft.com/office/drawing/2014/main" id="{0BB2CB31-77A6-41B5-B3F0-E7EC6808AACF}"/>
              </a:ext>
            </a:extLst>
          </p:cNvPr>
          <p:cNvSpPr>
            <a:spLocks noGrp="1"/>
          </p:cNvSpPr>
          <p:nvPr>
            <p:ph idx="1"/>
          </p:nvPr>
        </p:nvSpPr>
        <p:spPr>
          <a:xfrm>
            <a:off x="357809" y="1796039"/>
            <a:ext cx="11479695" cy="4485492"/>
          </a:xfrm>
        </p:spPr>
        <p:txBody>
          <a:bodyPr>
            <a:noAutofit/>
          </a:bodyPr>
          <a:lstStyle/>
          <a:p>
            <a:pPr marL="0" marR="5080" indent="0" algn="just">
              <a:lnSpc>
                <a:spcPct val="100000"/>
              </a:lnSpc>
              <a:spcBef>
                <a:spcPts val="0"/>
              </a:spcBef>
              <a:spcAft>
                <a:spcPts val="0"/>
              </a:spcAft>
              <a:buNone/>
            </a:pPr>
            <a:r>
              <a:rPr lang="el-GR" sz="2200" b="1" u="heavy" spc="-10" dirty="0">
                <a:latin typeface="Times New Roman"/>
                <a:cs typeface="Times New Roman"/>
              </a:rPr>
              <a:t>Παράδειγ</a:t>
            </a:r>
            <a:r>
              <a:rPr lang="el-GR" sz="2200" b="1" u="heavy" spc="-20" dirty="0">
                <a:latin typeface="Times New Roman"/>
                <a:cs typeface="Times New Roman"/>
              </a:rPr>
              <a:t>μ</a:t>
            </a:r>
            <a:r>
              <a:rPr lang="el-GR" sz="2200" b="1" u="heavy" spc="5" dirty="0">
                <a:latin typeface="Times New Roman"/>
                <a:cs typeface="Times New Roman"/>
              </a:rPr>
              <a:t>α</a:t>
            </a:r>
            <a:r>
              <a:rPr lang="el-GR" sz="2200" b="1" u="heavy" dirty="0">
                <a:latin typeface="Times New Roman"/>
                <a:cs typeface="Times New Roman"/>
              </a:rPr>
              <a:t>-1</a:t>
            </a:r>
            <a:r>
              <a:rPr lang="el-GR" sz="2200" dirty="0">
                <a:latin typeface="Times New Roman"/>
                <a:cs typeface="Times New Roman"/>
              </a:rPr>
              <a:t>: Η </a:t>
            </a:r>
            <a:r>
              <a:rPr lang="el-GR" sz="2200" spc="-15" dirty="0">
                <a:latin typeface="Times New Roman"/>
                <a:cs typeface="Times New Roman"/>
              </a:rPr>
              <a:t>συγκέντρωσ</a:t>
            </a:r>
            <a:r>
              <a:rPr lang="el-GR" sz="2200" spc="-10" dirty="0">
                <a:latin typeface="Times New Roman"/>
                <a:cs typeface="Times New Roman"/>
              </a:rPr>
              <a:t>η</a:t>
            </a:r>
            <a:r>
              <a:rPr lang="el-GR" sz="2200" dirty="0">
                <a:latin typeface="Times New Roman"/>
                <a:cs typeface="Times New Roman"/>
              </a:rPr>
              <a:t> </a:t>
            </a:r>
            <a:r>
              <a:rPr lang="el-GR" sz="2200" spc="-10" dirty="0" err="1">
                <a:latin typeface="Times New Roman"/>
                <a:cs typeface="Times New Roman"/>
              </a:rPr>
              <a:t>μολύβδου</a:t>
            </a:r>
            <a:r>
              <a:rPr lang="el-GR" sz="2200" dirty="0">
                <a:latin typeface="Times New Roman"/>
                <a:cs typeface="Times New Roman"/>
              </a:rPr>
              <a:t> </a:t>
            </a:r>
            <a:r>
              <a:rPr lang="el-GR" sz="2200" spc="-10" dirty="0">
                <a:latin typeface="Times New Roman"/>
                <a:cs typeface="Times New Roman"/>
              </a:rPr>
              <a:t>στο</a:t>
            </a:r>
            <a:r>
              <a:rPr lang="el-GR" sz="2200" dirty="0">
                <a:latin typeface="Times New Roman"/>
                <a:cs typeface="Times New Roman"/>
              </a:rPr>
              <a:t> </a:t>
            </a:r>
            <a:r>
              <a:rPr lang="el-GR" sz="2200" spc="-15" dirty="0">
                <a:latin typeface="Times New Roman"/>
                <a:cs typeface="Times New Roman"/>
              </a:rPr>
              <a:t>πόσιμ</a:t>
            </a:r>
            <a:r>
              <a:rPr lang="el-GR" sz="2200" spc="-10" dirty="0">
                <a:latin typeface="Times New Roman"/>
                <a:cs typeface="Times New Roman"/>
              </a:rPr>
              <a:t>ο</a:t>
            </a:r>
            <a:r>
              <a:rPr lang="el-GR" sz="2200" dirty="0">
                <a:latin typeface="Times New Roman"/>
                <a:cs typeface="Times New Roman"/>
              </a:rPr>
              <a:t> </a:t>
            </a:r>
            <a:r>
              <a:rPr lang="el-GR" sz="2200" spc="-10" dirty="0">
                <a:latin typeface="Times New Roman"/>
                <a:cs typeface="Times New Roman"/>
              </a:rPr>
              <a:t>νερό</a:t>
            </a:r>
            <a:r>
              <a:rPr lang="el-GR" sz="2200" dirty="0">
                <a:latin typeface="Times New Roman"/>
                <a:cs typeface="Times New Roman"/>
              </a:rPr>
              <a:t> </a:t>
            </a:r>
            <a:r>
              <a:rPr lang="el-GR" sz="2200" spc="-10" dirty="0">
                <a:latin typeface="Times New Roman"/>
                <a:cs typeface="Times New Roman"/>
              </a:rPr>
              <a:t>φθάνε</a:t>
            </a:r>
            <a:r>
              <a:rPr lang="el-GR" sz="2200" dirty="0">
                <a:latin typeface="Times New Roman"/>
                <a:cs typeface="Times New Roman"/>
              </a:rPr>
              <a:t>ι, </a:t>
            </a:r>
            <a:r>
              <a:rPr lang="el-GR" sz="2200" spc="-15" dirty="0">
                <a:latin typeface="Times New Roman"/>
                <a:cs typeface="Times New Roman"/>
              </a:rPr>
              <a:t>μέσ</a:t>
            </a:r>
            <a:r>
              <a:rPr lang="el-GR" sz="2200" spc="-10" dirty="0">
                <a:latin typeface="Times New Roman"/>
                <a:cs typeface="Times New Roman"/>
              </a:rPr>
              <a:t>ω</a:t>
            </a:r>
            <a:r>
              <a:rPr lang="el-GR" sz="2200" dirty="0">
                <a:latin typeface="Times New Roman"/>
                <a:cs typeface="Times New Roman"/>
              </a:rPr>
              <a:t> </a:t>
            </a:r>
            <a:r>
              <a:rPr lang="el-GR" sz="2200" spc="-10" dirty="0">
                <a:latin typeface="Times New Roman"/>
                <a:cs typeface="Times New Roman"/>
              </a:rPr>
              <a:t>του</a:t>
            </a:r>
            <a:r>
              <a:rPr lang="el-GR" sz="2200" dirty="0">
                <a:latin typeface="Times New Roman"/>
                <a:cs typeface="Times New Roman"/>
              </a:rPr>
              <a:t> </a:t>
            </a:r>
            <a:r>
              <a:rPr lang="el-GR" sz="2200" spc="-10" dirty="0">
                <a:latin typeface="Times New Roman"/>
                <a:cs typeface="Times New Roman"/>
              </a:rPr>
              <a:t>δικτύου</a:t>
            </a:r>
            <a:r>
              <a:rPr lang="el-GR" sz="2200" dirty="0">
                <a:latin typeface="Times New Roman"/>
                <a:cs typeface="Times New Roman"/>
              </a:rPr>
              <a:t> </a:t>
            </a:r>
            <a:r>
              <a:rPr lang="el-GR" sz="2200" spc="-5" dirty="0">
                <a:latin typeface="Times New Roman"/>
                <a:cs typeface="Times New Roman"/>
              </a:rPr>
              <a:t>μίας πόλης</a:t>
            </a:r>
            <a:r>
              <a:rPr lang="el-GR" sz="2200" dirty="0">
                <a:latin typeface="Times New Roman"/>
                <a:cs typeface="Times New Roman"/>
              </a:rPr>
              <a:t>, </a:t>
            </a:r>
            <a:r>
              <a:rPr lang="el-GR" sz="2200" spc="-10" dirty="0">
                <a:latin typeface="Times New Roman"/>
                <a:cs typeface="Times New Roman"/>
              </a:rPr>
              <a:t>στ</a:t>
            </a:r>
            <a:r>
              <a:rPr lang="el-GR" sz="2200" spc="-20" dirty="0">
                <a:latin typeface="Times New Roman"/>
                <a:cs typeface="Times New Roman"/>
              </a:rPr>
              <a:t>ο</a:t>
            </a:r>
            <a:r>
              <a:rPr lang="el-GR" sz="2200" spc="-10" dirty="0">
                <a:latin typeface="Times New Roman"/>
                <a:cs typeface="Times New Roman"/>
              </a:rPr>
              <a:t>υς</a:t>
            </a:r>
            <a:r>
              <a:rPr lang="el-GR" sz="2200" spc="-5" dirty="0">
                <a:latin typeface="Times New Roman"/>
                <a:cs typeface="Times New Roman"/>
              </a:rPr>
              <a:t> </a:t>
            </a:r>
            <a:r>
              <a:rPr lang="el-GR" sz="2200" spc="-15" dirty="0">
                <a:latin typeface="Times New Roman"/>
                <a:cs typeface="Times New Roman"/>
              </a:rPr>
              <a:t>καταναλωτέ</a:t>
            </a:r>
            <a:r>
              <a:rPr lang="el-GR" sz="2200" spc="-5" dirty="0">
                <a:latin typeface="Times New Roman"/>
                <a:cs typeface="Times New Roman"/>
              </a:rPr>
              <a:t>ς</a:t>
            </a:r>
            <a:r>
              <a:rPr lang="el-GR" sz="2200" spc="-15" dirty="0">
                <a:latin typeface="Times New Roman"/>
                <a:cs typeface="Times New Roman"/>
              </a:rPr>
              <a:t> </a:t>
            </a:r>
            <a:r>
              <a:rPr lang="el-GR" sz="2200" spc="-10" dirty="0">
                <a:latin typeface="Times New Roman"/>
                <a:cs typeface="Times New Roman"/>
              </a:rPr>
              <a:t>Επειδή</a:t>
            </a:r>
            <a:r>
              <a:rPr lang="el-GR" sz="2200" spc="125" dirty="0">
                <a:latin typeface="Times New Roman"/>
                <a:cs typeface="Times New Roman"/>
              </a:rPr>
              <a:t> </a:t>
            </a:r>
            <a:r>
              <a:rPr lang="el-GR" sz="2200" spc="-10" dirty="0">
                <a:latin typeface="Times New Roman"/>
                <a:cs typeface="Times New Roman"/>
              </a:rPr>
              <a:t>το</a:t>
            </a:r>
            <a:r>
              <a:rPr lang="el-GR" sz="2200" spc="125" dirty="0">
                <a:latin typeface="Times New Roman"/>
                <a:cs typeface="Times New Roman"/>
              </a:rPr>
              <a:t> </a:t>
            </a:r>
            <a:r>
              <a:rPr lang="el-GR" sz="2200" spc="-15" dirty="0">
                <a:latin typeface="Times New Roman"/>
                <a:cs typeface="Times New Roman"/>
              </a:rPr>
              <a:t>νερ</a:t>
            </a:r>
            <a:r>
              <a:rPr lang="el-GR" sz="2200" spc="-10" dirty="0">
                <a:latin typeface="Times New Roman"/>
                <a:cs typeface="Times New Roman"/>
              </a:rPr>
              <a:t>ό</a:t>
            </a:r>
            <a:r>
              <a:rPr lang="el-GR" sz="2200" spc="125" dirty="0">
                <a:latin typeface="Times New Roman"/>
                <a:cs typeface="Times New Roman"/>
              </a:rPr>
              <a:t> </a:t>
            </a:r>
            <a:r>
              <a:rPr lang="el-GR" sz="2200" spc="-15" dirty="0">
                <a:latin typeface="Times New Roman"/>
                <a:cs typeface="Times New Roman"/>
              </a:rPr>
              <a:t>πο</a:t>
            </a:r>
            <a:r>
              <a:rPr lang="el-GR" sz="2200" spc="-10" dirty="0">
                <a:latin typeface="Times New Roman"/>
                <a:cs typeface="Times New Roman"/>
              </a:rPr>
              <a:t>υ</a:t>
            </a:r>
            <a:r>
              <a:rPr lang="el-GR" sz="2200" spc="125" dirty="0">
                <a:latin typeface="Times New Roman"/>
                <a:cs typeface="Times New Roman"/>
              </a:rPr>
              <a:t> </a:t>
            </a:r>
            <a:r>
              <a:rPr lang="el-GR" sz="2200" spc="-10" dirty="0">
                <a:latin typeface="Times New Roman"/>
                <a:cs typeface="Times New Roman"/>
              </a:rPr>
              <a:t>φθ</a:t>
            </a:r>
            <a:r>
              <a:rPr lang="el-GR" sz="2200" spc="-20" dirty="0">
                <a:latin typeface="Times New Roman"/>
                <a:cs typeface="Times New Roman"/>
              </a:rPr>
              <a:t>ά</a:t>
            </a:r>
            <a:r>
              <a:rPr lang="el-GR" sz="2200" spc="-5" dirty="0">
                <a:latin typeface="Times New Roman"/>
                <a:cs typeface="Times New Roman"/>
              </a:rPr>
              <a:t>νει</a:t>
            </a:r>
            <a:r>
              <a:rPr lang="el-GR" sz="2200" spc="130" dirty="0">
                <a:latin typeface="Times New Roman"/>
                <a:cs typeface="Times New Roman"/>
              </a:rPr>
              <a:t> </a:t>
            </a:r>
            <a:r>
              <a:rPr lang="el-GR" sz="2200" spc="-15" dirty="0">
                <a:latin typeface="Times New Roman"/>
                <a:cs typeface="Times New Roman"/>
              </a:rPr>
              <a:t>σ</a:t>
            </a:r>
            <a:r>
              <a:rPr lang="el-GR" sz="2200" spc="-5" dirty="0">
                <a:latin typeface="Times New Roman"/>
                <a:cs typeface="Times New Roman"/>
              </a:rPr>
              <a:t>τις</a:t>
            </a:r>
            <a:r>
              <a:rPr lang="el-GR" sz="2200" spc="125" dirty="0">
                <a:latin typeface="Times New Roman"/>
                <a:cs typeface="Times New Roman"/>
              </a:rPr>
              <a:t> </a:t>
            </a:r>
            <a:r>
              <a:rPr lang="el-GR" sz="2200" spc="-15" dirty="0">
                <a:latin typeface="Times New Roman"/>
                <a:cs typeface="Times New Roman"/>
              </a:rPr>
              <a:t>διάφορε</a:t>
            </a:r>
            <a:r>
              <a:rPr lang="el-GR" sz="2200" spc="-5" dirty="0">
                <a:latin typeface="Times New Roman"/>
                <a:cs typeface="Times New Roman"/>
              </a:rPr>
              <a:t>ς</a:t>
            </a:r>
            <a:r>
              <a:rPr lang="el-GR" sz="2200" spc="130" dirty="0">
                <a:latin typeface="Times New Roman"/>
                <a:cs typeface="Times New Roman"/>
              </a:rPr>
              <a:t> </a:t>
            </a:r>
            <a:r>
              <a:rPr lang="el-GR" sz="2200" spc="-15" dirty="0">
                <a:latin typeface="Times New Roman"/>
                <a:cs typeface="Times New Roman"/>
              </a:rPr>
              <a:t>περιοχέ</a:t>
            </a:r>
            <a:r>
              <a:rPr lang="el-GR" sz="2200" spc="-5" dirty="0">
                <a:latin typeface="Times New Roman"/>
                <a:cs typeface="Times New Roman"/>
              </a:rPr>
              <a:t>ς</a:t>
            </a:r>
            <a:r>
              <a:rPr lang="el-GR" sz="2200" spc="125" dirty="0">
                <a:latin typeface="Times New Roman"/>
                <a:cs typeface="Times New Roman"/>
              </a:rPr>
              <a:t> </a:t>
            </a:r>
            <a:r>
              <a:rPr lang="el-GR" sz="2200" spc="-5" dirty="0">
                <a:latin typeface="Times New Roman"/>
                <a:cs typeface="Times New Roman"/>
              </a:rPr>
              <a:t>της</a:t>
            </a:r>
            <a:r>
              <a:rPr lang="el-GR" sz="2200" spc="125" dirty="0">
                <a:latin typeface="Times New Roman"/>
                <a:cs typeface="Times New Roman"/>
              </a:rPr>
              <a:t> </a:t>
            </a:r>
            <a:r>
              <a:rPr lang="el-GR" sz="2200" spc="-15" dirty="0">
                <a:latin typeface="Times New Roman"/>
                <a:cs typeface="Times New Roman"/>
              </a:rPr>
              <a:t>πό</a:t>
            </a:r>
            <a:r>
              <a:rPr lang="el-GR" sz="2200" spc="-5" dirty="0">
                <a:latin typeface="Times New Roman"/>
                <a:cs typeface="Times New Roman"/>
              </a:rPr>
              <a:t>λης (</a:t>
            </a:r>
            <a:r>
              <a:rPr lang="el-GR" sz="2200" spc="-10" dirty="0">
                <a:latin typeface="Times New Roman"/>
                <a:cs typeface="Times New Roman"/>
              </a:rPr>
              <a:t>κέντρ</a:t>
            </a:r>
            <a:r>
              <a:rPr lang="el-GR" sz="2200" spc="-5" dirty="0">
                <a:latin typeface="Times New Roman"/>
                <a:cs typeface="Times New Roman"/>
              </a:rPr>
              <a:t>ο</a:t>
            </a:r>
            <a:r>
              <a:rPr lang="el-GR" sz="2200" dirty="0">
                <a:latin typeface="Times New Roman"/>
                <a:cs typeface="Times New Roman"/>
              </a:rPr>
              <a:t>, </a:t>
            </a:r>
            <a:r>
              <a:rPr lang="el-GR" sz="2200" spc="-10" dirty="0">
                <a:latin typeface="Times New Roman"/>
                <a:cs typeface="Times New Roman"/>
              </a:rPr>
              <a:t>ανατολικά</a:t>
            </a:r>
            <a:r>
              <a:rPr lang="el-GR" sz="2200" dirty="0">
                <a:latin typeface="Times New Roman"/>
                <a:cs typeface="Times New Roman"/>
              </a:rPr>
              <a:t> </a:t>
            </a:r>
            <a:r>
              <a:rPr lang="el-GR" sz="2200" spc="-10" dirty="0">
                <a:latin typeface="Times New Roman"/>
                <a:cs typeface="Times New Roman"/>
              </a:rPr>
              <a:t>προάστια</a:t>
            </a:r>
            <a:r>
              <a:rPr lang="el-GR" sz="2200" dirty="0">
                <a:latin typeface="Times New Roman"/>
                <a:cs typeface="Times New Roman"/>
              </a:rPr>
              <a:t>, </a:t>
            </a:r>
            <a:r>
              <a:rPr lang="el-GR" sz="2200" spc="-10" dirty="0">
                <a:latin typeface="Times New Roman"/>
                <a:cs typeface="Times New Roman"/>
              </a:rPr>
              <a:t>νότια</a:t>
            </a:r>
            <a:r>
              <a:rPr lang="el-GR" sz="2200" dirty="0">
                <a:latin typeface="Times New Roman"/>
                <a:cs typeface="Times New Roman"/>
              </a:rPr>
              <a:t> </a:t>
            </a:r>
            <a:r>
              <a:rPr lang="el-GR" sz="2200" spc="-10" dirty="0">
                <a:latin typeface="Times New Roman"/>
                <a:cs typeface="Times New Roman"/>
              </a:rPr>
              <a:t>προάστια</a:t>
            </a:r>
            <a:r>
              <a:rPr lang="el-GR" sz="2200" dirty="0">
                <a:latin typeface="Times New Roman"/>
                <a:cs typeface="Times New Roman"/>
              </a:rPr>
              <a:t>, </a:t>
            </a:r>
            <a:r>
              <a:rPr lang="el-GR" sz="2200" spc="-10" dirty="0" err="1">
                <a:latin typeface="Times New Roman"/>
                <a:cs typeface="Times New Roman"/>
              </a:rPr>
              <a:t>κ</a:t>
            </a:r>
            <a:r>
              <a:rPr lang="el-GR" sz="2200" spc="-5" dirty="0" err="1">
                <a:latin typeface="Times New Roman"/>
                <a:cs typeface="Times New Roman"/>
              </a:rPr>
              <a:t>.τλ</a:t>
            </a:r>
            <a:r>
              <a:rPr lang="el-GR" sz="2200" spc="-5" dirty="0">
                <a:latin typeface="Times New Roman"/>
                <a:cs typeface="Times New Roman"/>
              </a:rPr>
              <a:t>.</a:t>
            </a:r>
            <a:r>
              <a:rPr lang="el-GR" sz="2200" dirty="0">
                <a:latin typeface="Times New Roman"/>
                <a:cs typeface="Times New Roman"/>
              </a:rPr>
              <a:t>) </a:t>
            </a:r>
            <a:r>
              <a:rPr lang="el-GR" sz="2200" spc="-10" dirty="0">
                <a:latin typeface="Times New Roman"/>
                <a:cs typeface="Times New Roman"/>
              </a:rPr>
              <a:t>δεν</a:t>
            </a:r>
            <a:r>
              <a:rPr lang="el-GR" sz="2200" dirty="0">
                <a:latin typeface="Times New Roman"/>
                <a:cs typeface="Times New Roman"/>
              </a:rPr>
              <a:t> </a:t>
            </a:r>
            <a:r>
              <a:rPr lang="el-GR" sz="2200" spc="-10" dirty="0">
                <a:latin typeface="Times New Roman"/>
                <a:cs typeface="Times New Roman"/>
              </a:rPr>
              <a:t>προέρχεται</a:t>
            </a:r>
            <a:r>
              <a:rPr lang="el-GR" sz="2200" dirty="0">
                <a:latin typeface="Times New Roman"/>
                <a:cs typeface="Times New Roman"/>
              </a:rPr>
              <a:t> </a:t>
            </a:r>
            <a:r>
              <a:rPr lang="el-GR" sz="2200" spc="-15" dirty="0">
                <a:latin typeface="Times New Roman"/>
                <a:cs typeface="Times New Roman"/>
              </a:rPr>
              <a:t>απ</a:t>
            </a:r>
            <a:r>
              <a:rPr lang="el-GR" sz="2200" spc="-10" dirty="0">
                <a:latin typeface="Times New Roman"/>
                <a:cs typeface="Times New Roman"/>
              </a:rPr>
              <a:t>ό</a:t>
            </a:r>
            <a:r>
              <a:rPr lang="el-GR" sz="2200" dirty="0">
                <a:latin typeface="Times New Roman"/>
                <a:cs typeface="Times New Roman"/>
              </a:rPr>
              <a:t> </a:t>
            </a:r>
            <a:r>
              <a:rPr lang="el-GR" sz="2200" spc="-10" dirty="0">
                <a:latin typeface="Times New Roman"/>
                <a:cs typeface="Times New Roman"/>
              </a:rPr>
              <a:t>τους</a:t>
            </a:r>
            <a:r>
              <a:rPr lang="el-GR" sz="2200" dirty="0">
                <a:latin typeface="Times New Roman"/>
                <a:cs typeface="Times New Roman"/>
              </a:rPr>
              <a:t> </a:t>
            </a:r>
            <a:r>
              <a:rPr lang="el-GR" sz="2200" spc="-5" dirty="0">
                <a:latin typeface="Times New Roman"/>
                <a:cs typeface="Times New Roman"/>
              </a:rPr>
              <a:t>ί</a:t>
            </a:r>
            <a:r>
              <a:rPr lang="el-GR" sz="2200" spc="-20" dirty="0">
                <a:latin typeface="Times New Roman"/>
                <a:cs typeface="Times New Roman"/>
              </a:rPr>
              <a:t>δ</a:t>
            </a:r>
            <a:r>
              <a:rPr lang="el-GR" sz="2200" spc="-5" dirty="0">
                <a:latin typeface="Times New Roman"/>
                <a:cs typeface="Times New Roman"/>
              </a:rPr>
              <a:t>ι</a:t>
            </a:r>
            <a:r>
              <a:rPr lang="el-GR" sz="2200" spc="-20" dirty="0">
                <a:latin typeface="Times New Roman"/>
                <a:cs typeface="Times New Roman"/>
              </a:rPr>
              <a:t>ο</a:t>
            </a:r>
            <a:r>
              <a:rPr lang="el-GR" sz="2200" spc="-10" dirty="0">
                <a:latin typeface="Times New Roman"/>
                <a:cs typeface="Times New Roman"/>
              </a:rPr>
              <a:t>υς</a:t>
            </a:r>
            <a:r>
              <a:rPr lang="el-GR" sz="2200" spc="-5" dirty="0">
                <a:latin typeface="Times New Roman"/>
                <a:cs typeface="Times New Roman"/>
              </a:rPr>
              <a:t> ταμιευτήρες</a:t>
            </a:r>
            <a:r>
              <a:rPr lang="el-GR" sz="2200" spc="85" dirty="0">
                <a:latin typeface="Times New Roman"/>
                <a:cs typeface="Times New Roman"/>
              </a:rPr>
              <a:t> </a:t>
            </a:r>
            <a:r>
              <a:rPr lang="el-GR" sz="2200" spc="-15" dirty="0">
                <a:latin typeface="Times New Roman"/>
                <a:cs typeface="Times New Roman"/>
              </a:rPr>
              <a:t>όπω</a:t>
            </a:r>
            <a:r>
              <a:rPr lang="el-GR" sz="2200" spc="-5" dirty="0">
                <a:latin typeface="Times New Roman"/>
                <a:cs typeface="Times New Roman"/>
              </a:rPr>
              <a:t>ς</a:t>
            </a:r>
            <a:r>
              <a:rPr lang="el-GR" sz="2200" spc="85" dirty="0">
                <a:latin typeface="Times New Roman"/>
                <a:cs typeface="Times New Roman"/>
              </a:rPr>
              <a:t> </a:t>
            </a:r>
            <a:r>
              <a:rPr lang="el-GR" sz="2200" spc="-10" dirty="0">
                <a:latin typeface="Times New Roman"/>
                <a:cs typeface="Times New Roman"/>
              </a:rPr>
              <a:t>επίσης</a:t>
            </a:r>
            <a:r>
              <a:rPr lang="el-GR" sz="2200" spc="85" dirty="0">
                <a:latin typeface="Times New Roman"/>
                <a:cs typeface="Times New Roman"/>
              </a:rPr>
              <a:t> </a:t>
            </a:r>
            <a:r>
              <a:rPr lang="el-GR" sz="2200" spc="-15" dirty="0">
                <a:latin typeface="Times New Roman"/>
                <a:cs typeface="Times New Roman"/>
              </a:rPr>
              <a:t>κα</a:t>
            </a:r>
            <a:r>
              <a:rPr lang="el-GR" sz="2200" spc="-5" dirty="0">
                <a:latin typeface="Times New Roman"/>
                <a:cs typeface="Times New Roman"/>
              </a:rPr>
              <a:t>ι</a:t>
            </a:r>
            <a:r>
              <a:rPr lang="el-GR" sz="2200" spc="85" dirty="0">
                <a:latin typeface="Times New Roman"/>
                <a:cs typeface="Times New Roman"/>
              </a:rPr>
              <a:t> </a:t>
            </a:r>
            <a:r>
              <a:rPr lang="el-GR" sz="2200" spc="-10" dirty="0">
                <a:latin typeface="Times New Roman"/>
                <a:cs typeface="Times New Roman"/>
              </a:rPr>
              <a:t>το</a:t>
            </a:r>
            <a:r>
              <a:rPr lang="el-GR" sz="2200" spc="75" dirty="0">
                <a:latin typeface="Times New Roman"/>
                <a:cs typeface="Times New Roman"/>
              </a:rPr>
              <a:t> </a:t>
            </a:r>
            <a:r>
              <a:rPr lang="el-GR" sz="2200" spc="-5" dirty="0">
                <a:latin typeface="Times New Roman"/>
                <a:cs typeface="Times New Roman"/>
              </a:rPr>
              <a:t>δίκτυο</a:t>
            </a:r>
            <a:r>
              <a:rPr lang="el-GR" sz="2200" spc="85" dirty="0">
                <a:latin typeface="Times New Roman"/>
                <a:cs typeface="Times New Roman"/>
              </a:rPr>
              <a:t> </a:t>
            </a:r>
            <a:r>
              <a:rPr lang="el-GR" sz="2200" spc="-10" dirty="0">
                <a:latin typeface="Times New Roman"/>
                <a:cs typeface="Times New Roman"/>
              </a:rPr>
              <a:t>ύδρευσης</a:t>
            </a:r>
            <a:r>
              <a:rPr lang="el-GR" sz="2200" spc="80" dirty="0">
                <a:latin typeface="Times New Roman"/>
                <a:cs typeface="Times New Roman"/>
              </a:rPr>
              <a:t> </a:t>
            </a:r>
            <a:r>
              <a:rPr lang="el-GR" sz="2200" spc="-15" dirty="0">
                <a:latin typeface="Times New Roman"/>
                <a:cs typeface="Times New Roman"/>
              </a:rPr>
              <a:t>δ</a:t>
            </a:r>
            <a:r>
              <a:rPr lang="el-GR" sz="2200" spc="-5" dirty="0">
                <a:latin typeface="Times New Roman"/>
                <a:cs typeface="Times New Roman"/>
              </a:rPr>
              <a:t>ε</a:t>
            </a:r>
            <a:r>
              <a:rPr lang="el-GR" sz="2200" spc="85" dirty="0">
                <a:latin typeface="Times New Roman"/>
                <a:cs typeface="Times New Roman"/>
              </a:rPr>
              <a:t> </a:t>
            </a:r>
            <a:r>
              <a:rPr lang="el-GR" sz="2200" spc="-10" dirty="0">
                <a:latin typeface="Times New Roman"/>
                <a:cs typeface="Times New Roman"/>
              </a:rPr>
              <a:t>β</a:t>
            </a:r>
            <a:r>
              <a:rPr lang="el-GR" sz="2200" spc="-20" dirty="0">
                <a:latin typeface="Times New Roman"/>
                <a:cs typeface="Times New Roman"/>
              </a:rPr>
              <a:t>ρ</a:t>
            </a:r>
            <a:r>
              <a:rPr lang="el-GR" sz="2200" spc="-5" dirty="0">
                <a:latin typeface="Times New Roman"/>
                <a:cs typeface="Times New Roman"/>
              </a:rPr>
              <a:t>ίσκετ</a:t>
            </a:r>
            <a:r>
              <a:rPr lang="el-GR" sz="2200" spc="-20" dirty="0">
                <a:latin typeface="Times New Roman"/>
                <a:cs typeface="Times New Roman"/>
              </a:rPr>
              <a:t>α</a:t>
            </a:r>
            <a:r>
              <a:rPr lang="el-GR" sz="2200" spc="-5" dirty="0">
                <a:latin typeface="Times New Roman"/>
                <a:cs typeface="Times New Roman"/>
              </a:rPr>
              <a:t>ι</a:t>
            </a:r>
            <a:r>
              <a:rPr lang="el-GR" sz="2200" spc="95" dirty="0">
                <a:latin typeface="Times New Roman"/>
                <a:cs typeface="Times New Roman"/>
              </a:rPr>
              <a:t> </a:t>
            </a:r>
            <a:r>
              <a:rPr lang="el-GR" sz="2200" spc="-10" dirty="0">
                <a:latin typeface="Times New Roman"/>
                <a:cs typeface="Times New Roman"/>
              </a:rPr>
              <a:t>στην</a:t>
            </a:r>
            <a:r>
              <a:rPr lang="el-GR" sz="2200" spc="80" dirty="0">
                <a:latin typeface="Times New Roman"/>
                <a:cs typeface="Times New Roman"/>
              </a:rPr>
              <a:t> </a:t>
            </a:r>
            <a:r>
              <a:rPr lang="el-GR" sz="2200" spc="-5" dirty="0">
                <a:latin typeface="Times New Roman"/>
                <a:cs typeface="Times New Roman"/>
              </a:rPr>
              <a:t>ί</a:t>
            </a:r>
            <a:r>
              <a:rPr lang="el-GR" sz="2200" spc="-20" dirty="0">
                <a:latin typeface="Times New Roman"/>
                <a:cs typeface="Times New Roman"/>
              </a:rPr>
              <a:t>δ</a:t>
            </a:r>
            <a:r>
              <a:rPr lang="el-GR" sz="2200" spc="-5" dirty="0">
                <a:latin typeface="Times New Roman"/>
                <a:cs typeface="Times New Roman"/>
              </a:rPr>
              <a:t>ια</a:t>
            </a:r>
            <a:r>
              <a:rPr lang="el-GR" sz="2200" spc="85" dirty="0">
                <a:latin typeface="Times New Roman"/>
                <a:cs typeface="Times New Roman"/>
              </a:rPr>
              <a:t> </a:t>
            </a:r>
            <a:r>
              <a:rPr lang="el-GR" sz="2200" spc="-20" dirty="0">
                <a:latin typeface="Times New Roman"/>
                <a:cs typeface="Times New Roman"/>
              </a:rPr>
              <a:t>κ</a:t>
            </a:r>
            <a:r>
              <a:rPr lang="el-GR" sz="2200" spc="-15" dirty="0">
                <a:latin typeface="Times New Roman"/>
                <a:cs typeface="Times New Roman"/>
              </a:rPr>
              <a:t>α</a:t>
            </a:r>
            <a:r>
              <a:rPr lang="el-GR" sz="2200" spc="-5" dirty="0">
                <a:latin typeface="Times New Roman"/>
                <a:cs typeface="Times New Roman"/>
              </a:rPr>
              <a:t>τ</a:t>
            </a:r>
            <a:r>
              <a:rPr lang="el-GR" sz="2200" spc="-15" dirty="0">
                <a:latin typeface="Times New Roman"/>
                <a:cs typeface="Times New Roman"/>
              </a:rPr>
              <a:t>ά</a:t>
            </a:r>
            <a:r>
              <a:rPr lang="el-GR" sz="2200" dirty="0">
                <a:latin typeface="Times New Roman"/>
                <a:cs typeface="Times New Roman"/>
              </a:rPr>
              <a:t>σ</a:t>
            </a:r>
            <a:r>
              <a:rPr lang="el-GR" sz="2200" spc="-5" dirty="0">
                <a:latin typeface="Times New Roman"/>
                <a:cs typeface="Times New Roman"/>
              </a:rPr>
              <a:t>τ</a:t>
            </a:r>
            <a:r>
              <a:rPr lang="el-GR" sz="2200" spc="-20" dirty="0">
                <a:latin typeface="Times New Roman"/>
                <a:cs typeface="Times New Roman"/>
              </a:rPr>
              <a:t>α</a:t>
            </a:r>
            <a:r>
              <a:rPr lang="el-GR" sz="2200" spc="-10" dirty="0">
                <a:latin typeface="Times New Roman"/>
                <a:cs typeface="Times New Roman"/>
              </a:rPr>
              <a:t>σ</a:t>
            </a:r>
            <a:r>
              <a:rPr lang="el-GR" sz="2200" dirty="0">
                <a:latin typeface="Times New Roman"/>
                <a:cs typeface="Times New Roman"/>
              </a:rPr>
              <a:t>η</a:t>
            </a:r>
            <a:r>
              <a:rPr lang="el-GR" sz="2200" spc="85" dirty="0">
                <a:latin typeface="Times New Roman"/>
                <a:cs typeface="Times New Roman"/>
              </a:rPr>
              <a:t> </a:t>
            </a:r>
            <a:r>
              <a:rPr lang="el-GR" sz="2200" dirty="0">
                <a:latin typeface="Times New Roman"/>
                <a:cs typeface="Times New Roman"/>
              </a:rPr>
              <a:t>σε </a:t>
            </a:r>
            <a:r>
              <a:rPr lang="el-GR" sz="2200" spc="-10" dirty="0">
                <a:latin typeface="Times New Roman"/>
                <a:cs typeface="Times New Roman"/>
              </a:rPr>
              <a:t>όλους</a:t>
            </a:r>
            <a:r>
              <a:rPr lang="el-GR" sz="2200" dirty="0">
                <a:latin typeface="Times New Roman"/>
                <a:cs typeface="Times New Roman"/>
              </a:rPr>
              <a:t> </a:t>
            </a:r>
            <a:r>
              <a:rPr lang="el-GR" sz="2200" spc="-10" dirty="0">
                <a:latin typeface="Times New Roman"/>
                <a:cs typeface="Times New Roman"/>
              </a:rPr>
              <a:t>τους</a:t>
            </a:r>
            <a:r>
              <a:rPr lang="el-GR" sz="2200" dirty="0">
                <a:latin typeface="Times New Roman"/>
                <a:cs typeface="Times New Roman"/>
              </a:rPr>
              <a:t> </a:t>
            </a:r>
            <a:r>
              <a:rPr lang="el-GR" sz="2200" spc="-5" dirty="0">
                <a:latin typeface="Times New Roman"/>
                <a:cs typeface="Times New Roman"/>
              </a:rPr>
              <a:t>τομείς</a:t>
            </a:r>
            <a:r>
              <a:rPr lang="el-GR" sz="2200" dirty="0">
                <a:latin typeface="Times New Roman"/>
                <a:cs typeface="Times New Roman"/>
              </a:rPr>
              <a:t> </a:t>
            </a:r>
            <a:r>
              <a:rPr lang="el-GR" sz="2200" spc="-5" dirty="0">
                <a:latin typeface="Times New Roman"/>
                <a:cs typeface="Times New Roman"/>
              </a:rPr>
              <a:t>της</a:t>
            </a:r>
            <a:r>
              <a:rPr lang="el-GR" sz="2200" dirty="0">
                <a:latin typeface="Times New Roman"/>
                <a:cs typeface="Times New Roman"/>
              </a:rPr>
              <a:t> </a:t>
            </a:r>
            <a:r>
              <a:rPr lang="el-GR" sz="2200" spc="-15" dirty="0">
                <a:latin typeface="Times New Roman"/>
                <a:cs typeface="Times New Roman"/>
              </a:rPr>
              <a:t>πόλη</a:t>
            </a:r>
            <a:r>
              <a:rPr lang="el-GR" sz="2200" spc="-5" dirty="0">
                <a:latin typeface="Times New Roman"/>
                <a:cs typeface="Times New Roman"/>
              </a:rPr>
              <a:t>ς</a:t>
            </a:r>
            <a:r>
              <a:rPr lang="el-GR" sz="2200" dirty="0">
                <a:latin typeface="Times New Roman"/>
                <a:cs typeface="Times New Roman"/>
              </a:rPr>
              <a:t> (</a:t>
            </a:r>
            <a:r>
              <a:rPr lang="el-GR" sz="2200" spc="-15" dirty="0">
                <a:latin typeface="Times New Roman"/>
                <a:cs typeface="Times New Roman"/>
              </a:rPr>
              <a:t>ω</a:t>
            </a:r>
            <a:r>
              <a:rPr lang="el-GR" sz="2200" spc="-5" dirty="0">
                <a:latin typeface="Times New Roman"/>
                <a:cs typeface="Times New Roman"/>
              </a:rPr>
              <a:t>ς</a:t>
            </a:r>
            <a:r>
              <a:rPr lang="el-GR" sz="2200" dirty="0">
                <a:latin typeface="Times New Roman"/>
                <a:cs typeface="Times New Roman"/>
              </a:rPr>
              <a:t> </a:t>
            </a:r>
            <a:r>
              <a:rPr lang="el-GR" sz="2200" spc="-15" dirty="0">
                <a:latin typeface="Times New Roman"/>
                <a:cs typeface="Times New Roman"/>
              </a:rPr>
              <a:t>προ</a:t>
            </a:r>
            <a:r>
              <a:rPr lang="el-GR" sz="2200" spc="-5" dirty="0">
                <a:latin typeface="Times New Roman"/>
                <a:cs typeface="Times New Roman"/>
              </a:rPr>
              <a:t>ς</a:t>
            </a:r>
            <a:r>
              <a:rPr lang="el-GR" sz="2200" dirty="0">
                <a:latin typeface="Times New Roman"/>
                <a:cs typeface="Times New Roman"/>
              </a:rPr>
              <a:t> </a:t>
            </a:r>
            <a:r>
              <a:rPr lang="el-GR" sz="2200" spc="-10" dirty="0">
                <a:latin typeface="Times New Roman"/>
                <a:cs typeface="Times New Roman"/>
              </a:rPr>
              <a:t>την</a:t>
            </a:r>
            <a:r>
              <a:rPr lang="el-GR" sz="2200" dirty="0">
                <a:latin typeface="Times New Roman"/>
                <a:cs typeface="Times New Roman"/>
              </a:rPr>
              <a:t> </a:t>
            </a:r>
            <a:r>
              <a:rPr lang="el-GR" sz="2200" spc="-10" dirty="0">
                <a:latin typeface="Times New Roman"/>
                <a:cs typeface="Times New Roman"/>
              </a:rPr>
              <a:t>παλαιότητ</a:t>
            </a:r>
            <a:r>
              <a:rPr lang="el-GR" sz="2200" spc="-5" dirty="0">
                <a:latin typeface="Times New Roman"/>
                <a:cs typeface="Times New Roman"/>
              </a:rPr>
              <a:t>α</a:t>
            </a:r>
            <a:r>
              <a:rPr lang="el-GR" sz="2200" dirty="0">
                <a:latin typeface="Times New Roman"/>
                <a:cs typeface="Times New Roman"/>
              </a:rPr>
              <a:t>, </a:t>
            </a:r>
            <a:r>
              <a:rPr lang="el-GR" sz="2200" spc="-10" dirty="0">
                <a:latin typeface="Times New Roman"/>
                <a:cs typeface="Times New Roman"/>
              </a:rPr>
              <a:t>τη</a:t>
            </a:r>
            <a:r>
              <a:rPr lang="el-GR" sz="2200" dirty="0">
                <a:latin typeface="Times New Roman"/>
                <a:cs typeface="Times New Roman"/>
              </a:rPr>
              <a:t> </a:t>
            </a:r>
            <a:r>
              <a:rPr lang="el-GR" sz="2200" spc="-15" dirty="0">
                <a:latin typeface="Times New Roman"/>
                <a:cs typeface="Times New Roman"/>
              </a:rPr>
              <a:t>συντήρησ</a:t>
            </a:r>
            <a:r>
              <a:rPr lang="el-GR" sz="2200" spc="-10" dirty="0">
                <a:latin typeface="Times New Roman"/>
                <a:cs typeface="Times New Roman"/>
              </a:rPr>
              <a:t>η</a:t>
            </a:r>
            <a:r>
              <a:rPr lang="el-GR" sz="2200" dirty="0">
                <a:latin typeface="Times New Roman"/>
                <a:cs typeface="Times New Roman"/>
              </a:rPr>
              <a:t>, </a:t>
            </a:r>
            <a:r>
              <a:rPr lang="el-GR" sz="2200" spc="-10" dirty="0">
                <a:latin typeface="Times New Roman"/>
                <a:cs typeface="Times New Roman"/>
              </a:rPr>
              <a:t>τα</a:t>
            </a:r>
            <a:r>
              <a:rPr lang="el-GR" sz="2200" dirty="0">
                <a:latin typeface="Times New Roman"/>
                <a:cs typeface="Times New Roman"/>
              </a:rPr>
              <a:t> </a:t>
            </a:r>
            <a:r>
              <a:rPr lang="el-GR" sz="2200" spc="-15" dirty="0">
                <a:latin typeface="Times New Roman"/>
                <a:cs typeface="Times New Roman"/>
              </a:rPr>
              <a:t>υλικά</a:t>
            </a:r>
            <a:r>
              <a:rPr lang="el-GR" sz="2200" spc="-10" dirty="0">
                <a:latin typeface="Times New Roman"/>
                <a:cs typeface="Times New Roman"/>
              </a:rPr>
              <a:t> κατασκευής</a:t>
            </a:r>
            <a:r>
              <a:rPr lang="el-GR" sz="2200" dirty="0">
                <a:latin typeface="Times New Roman"/>
                <a:cs typeface="Times New Roman"/>
              </a:rPr>
              <a:t> </a:t>
            </a:r>
            <a:r>
              <a:rPr lang="el-GR" sz="2200" spc="-10" dirty="0" err="1">
                <a:latin typeface="Times New Roman"/>
                <a:cs typeface="Times New Roman"/>
              </a:rPr>
              <a:t>κ</a:t>
            </a:r>
            <a:r>
              <a:rPr lang="el-GR" sz="2200" spc="-5" dirty="0" err="1">
                <a:latin typeface="Times New Roman"/>
                <a:cs typeface="Times New Roman"/>
              </a:rPr>
              <a:t>.τλ</a:t>
            </a:r>
            <a:r>
              <a:rPr lang="el-GR" sz="2200" spc="-5" dirty="0">
                <a:latin typeface="Times New Roman"/>
                <a:cs typeface="Times New Roman"/>
              </a:rPr>
              <a:t>.</a:t>
            </a:r>
            <a:r>
              <a:rPr lang="el-GR" sz="2200" spc="-10" dirty="0">
                <a:latin typeface="Times New Roman"/>
                <a:cs typeface="Times New Roman"/>
              </a:rPr>
              <a:t>)</a:t>
            </a:r>
            <a:r>
              <a:rPr lang="el-GR" sz="2200" dirty="0">
                <a:latin typeface="Times New Roman"/>
                <a:cs typeface="Times New Roman"/>
              </a:rPr>
              <a:t>, </a:t>
            </a:r>
            <a:r>
              <a:rPr lang="el-GR" sz="2200" spc="-15" dirty="0">
                <a:latin typeface="Times New Roman"/>
                <a:cs typeface="Times New Roman"/>
              </a:rPr>
              <a:t>ο</a:t>
            </a:r>
            <a:r>
              <a:rPr lang="el-GR" sz="2200" spc="-5" dirty="0">
                <a:latin typeface="Times New Roman"/>
                <a:cs typeface="Times New Roman"/>
              </a:rPr>
              <a:t>ι</a:t>
            </a:r>
            <a:r>
              <a:rPr lang="el-GR" sz="2200" dirty="0">
                <a:latin typeface="Times New Roman"/>
                <a:cs typeface="Times New Roman"/>
              </a:rPr>
              <a:t> </a:t>
            </a:r>
            <a:r>
              <a:rPr lang="el-GR" sz="2200" spc="-10" dirty="0">
                <a:latin typeface="Times New Roman"/>
                <a:cs typeface="Times New Roman"/>
              </a:rPr>
              <a:t>δειγματοληπτ</a:t>
            </a:r>
            <a:r>
              <a:rPr lang="el-GR" sz="2200" spc="-5" dirty="0">
                <a:latin typeface="Times New Roman"/>
                <a:cs typeface="Times New Roman"/>
              </a:rPr>
              <a:t>ι</a:t>
            </a:r>
            <a:r>
              <a:rPr lang="el-GR" sz="2200" spc="-20" dirty="0">
                <a:latin typeface="Times New Roman"/>
                <a:cs typeface="Times New Roman"/>
              </a:rPr>
              <a:t>κ</a:t>
            </a:r>
            <a:r>
              <a:rPr lang="el-GR" sz="2200" spc="-5" dirty="0">
                <a:latin typeface="Times New Roman"/>
                <a:cs typeface="Times New Roman"/>
              </a:rPr>
              <a:t>οί</a:t>
            </a:r>
            <a:r>
              <a:rPr lang="el-GR" sz="2200" dirty="0">
                <a:latin typeface="Times New Roman"/>
                <a:cs typeface="Times New Roman"/>
              </a:rPr>
              <a:t> </a:t>
            </a:r>
            <a:r>
              <a:rPr lang="el-GR" sz="2200" spc="-5" dirty="0">
                <a:latin typeface="Times New Roman"/>
                <a:cs typeface="Times New Roman"/>
              </a:rPr>
              <a:t>έλεγχ</a:t>
            </a:r>
            <a:r>
              <a:rPr lang="el-GR" sz="2200" spc="-20" dirty="0">
                <a:latin typeface="Times New Roman"/>
                <a:cs typeface="Times New Roman"/>
              </a:rPr>
              <a:t>ο</a:t>
            </a:r>
            <a:r>
              <a:rPr lang="el-GR" sz="2200" spc="-5" dirty="0">
                <a:latin typeface="Times New Roman"/>
                <a:cs typeface="Times New Roman"/>
              </a:rPr>
              <a:t>ι</a:t>
            </a:r>
            <a:r>
              <a:rPr lang="el-GR" sz="2200" dirty="0">
                <a:latin typeface="Times New Roman"/>
                <a:cs typeface="Times New Roman"/>
              </a:rPr>
              <a:t> </a:t>
            </a:r>
            <a:r>
              <a:rPr lang="el-GR" sz="2200" spc="-10" dirty="0">
                <a:latin typeface="Times New Roman"/>
                <a:cs typeface="Times New Roman"/>
              </a:rPr>
              <a:t>γ</a:t>
            </a:r>
            <a:r>
              <a:rPr lang="el-GR" sz="2200" spc="-5" dirty="0">
                <a:latin typeface="Times New Roman"/>
                <a:cs typeface="Times New Roman"/>
              </a:rPr>
              <a:t>ίνοντ</a:t>
            </a:r>
            <a:r>
              <a:rPr lang="el-GR" sz="2200" spc="-20" dirty="0">
                <a:latin typeface="Times New Roman"/>
                <a:cs typeface="Times New Roman"/>
              </a:rPr>
              <a:t>α</a:t>
            </a:r>
            <a:r>
              <a:rPr lang="el-GR" sz="2200" spc="-5" dirty="0">
                <a:latin typeface="Times New Roman"/>
                <a:cs typeface="Times New Roman"/>
              </a:rPr>
              <a:t>ι</a:t>
            </a:r>
            <a:r>
              <a:rPr lang="el-GR" sz="2200" dirty="0">
                <a:latin typeface="Times New Roman"/>
                <a:cs typeface="Times New Roman"/>
              </a:rPr>
              <a:t> </a:t>
            </a:r>
            <a:r>
              <a:rPr lang="el-GR" sz="2200" spc="-10" dirty="0">
                <a:latin typeface="Times New Roman"/>
                <a:cs typeface="Times New Roman"/>
              </a:rPr>
              <a:t>ανά</a:t>
            </a:r>
            <a:r>
              <a:rPr lang="el-GR" sz="2200" dirty="0">
                <a:latin typeface="Times New Roman"/>
                <a:cs typeface="Times New Roman"/>
              </a:rPr>
              <a:t> </a:t>
            </a:r>
            <a:r>
              <a:rPr lang="el-GR" sz="2200" spc="-15" dirty="0">
                <a:latin typeface="Times New Roman"/>
                <a:cs typeface="Times New Roman"/>
              </a:rPr>
              <a:t>πολεοδομικ</a:t>
            </a:r>
            <a:r>
              <a:rPr lang="el-GR" sz="2200" spc="-10" dirty="0">
                <a:latin typeface="Times New Roman"/>
                <a:cs typeface="Times New Roman"/>
              </a:rPr>
              <a:t>ό</a:t>
            </a:r>
            <a:r>
              <a:rPr lang="el-GR" sz="2200" dirty="0">
                <a:latin typeface="Times New Roman"/>
                <a:cs typeface="Times New Roman"/>
              </a:rPr>
              <a:t> </a:t>
            </a:r>
            <a:r>
              <a:rPr lang="el-GR" sz="2200" spc="-10" dirty="0">
                <a:latin typeface="Times New Roman"/>
                <a:cs typeface="Times New Roman"/>
              </a:rPr>
              <a:t>τομέα</a:t>
            </a:r>
            <a:r>
              <a:rPr lang="el-GR" sz="2200" dirty="0">
                <a:latin typeface="Times New Roman"/>
                <a:cs typeface="Times New Roman"/>
              </a:rPr>
              <a:t>. Σε </a:t>
            </a:r>
            <a:r>
              <a:rPr lang="el-GR" sz="2200" spc="-10" dirty="0">
                <a:latin typeface="Times New Roman"/>
                <a:cs typeface="Times New Roman"/>
              </a:rPr>
              <a:t>πρόσφατο</a:t>
            </a:r>
            <a:r>
              <a:rPr lang="el-GR" sz="2200" spc="114" dirty="0">
                <a:latin typeface="Times New Roman"/>
                <a:cs typeface="Times New Roman"/>
              </a:rPr>
              <a:t> </a:t>
            </a:r>
            <a:r>
              <a:rPr lang="el-GR" sz="2200" spc="-10" dirty="0">
                <a:latin typeface="Times New Roman"/>
                <a:cs typeface="Times New Roman"/>
              </a:rPr>
              <a:t>δ</a:t>
            </a:r>
            <a:r>
              <a:rPr lang="el-GR" sz="2200" spc="-15" dirty="0">
                <a:latin typeface="Times New Roman"/>
                <a:cs typeface="Times New Roman"/>
              </a:rPr>
              <a:t>ε</a:t>
            </a:r>
            <a:r>
              <a:rPr lang="el-GR" sz="2200" spc="-10" dirty="0">
                <a:latin typeface="Times New Roman"/>
                <a:cs typeface="Times New Roman"/>
              </a:rPr>
              <a:t>ιγματοληπτ</a:t>
            </a:r>
            <a:r>
              <a:rPr lang="el-GR" sz="2200" spc="-5" dirty="0">
                <a:latin typeface="Times New Roman"/>
                <a:cs typeface="Times New Roman"/>
              </a:rPr>
              <a:t>ι</a:t>
            </a:r>
            <a:r>
              <a:rPr lang="el-GR" sz="2200" spc="-20" dirty="0">
                <a:latin typeface="Times New Roman"/>
                <a:cs typeface="Times New Roman"/>
              </a:rPr>
              <a:t>κ</a:t>
            </a:r>
            <a:r>
              <a:rPr lang="el-GR" sz="2200" dirty="0">
                <a:latin typeface="Times New Roman"/>
                <a:cs typeface="Times New Roman"/>
              </a:rPr>
              <a:t>ό</a:t>
            </a:r>
            <a:r>
              <a:rPr lang="el-GR" sz="2200" spc="120" dirty="0">
                <a:latin typeface="Times New Roman"/>
                <a:cs typeface="Times New Roman"/>
              </a:rPr>
              <a:t> </a:t>
            </a:r>
            <a:r>
              <a:rPr lang="el-GR" sz="2200" spc="-10" dirty="0">
                <a:latin typeface="Times New Roman"/>
                <a:cs typeface="Times New Roman"/>
              </a:rPr>
              <a:t>έλεγχο</a:t>
            </a:r>
            <a:r>
              <a:rPr lang="el-GR" sz="2200" dirty="0">
                <a:latin typeface="Times New Roman"/>
                <a:cs typeface="Times New Roman"/>
              </a:rPr>
              <a:t>,</a:t>
            </a:r>
            <a:r>
              <a:rPr lang="el-GR" sz="2200" spc="110" dirty="0">
                <a:latin typeface="Times New Roman"/>
                <a:cs typeface="Times New Roman"/>
              </a:rPr>
              <a:t> </a:t>
            </a:r>
            <a:r>
              <a:rPr lang="el-GR" sz="2200" spc="-10" dirty="0">
                <a:latin typeface="Times New Roman"/>
                <a:cs typeface="Times New Roman"/>
              </a:rPr>
              <a:t>ένα</a:t>
            </a:r>
            <a:r>
              <a:rPr lang="el-GR" sz="2200" spc="114" dirty="0">
                <a:latin typeface="Times New Roman"/>
                <a:cs typeface="Times New Roman"/>
              </a:rPr>
              <a:t> </a:t>
            </a:r>
            <a:r>
              <a:rPr lang="el-GR" sz="2200" spc="-10" dirty="0">
                <a:latin typeface="Times New Roman"/>
                <a:cs typeface="Times New Roman"/>
              </a:rPr>
              <a:t>δείγμα</a:t>
            </a:r>
            <a:r>
              <a:rPr lang="el-GR" sz="2200" spc="120" dirty="0">
                <a:latin typeface="Times New Roman"/>
                <a:cs typeface="Times New Roman"/>
              </a:rPr>
              <a:t> </a:t>
            </a:r>
            <a:r>
              <a:rPr lang="el-GR" sz="2200" spc="-5" dirty="0">
                <a:latin typeface="Times New Roman"/>
                <a:cs typeface="Times New Roman"/>
              </a:rPr>
              <a:t>10</a:t>
            </a:r>
            <a:r>
              <a:rPr lang="el-GR" sz="2200" dirty="0">
                <a:latin typeface="Times New Roman"/>
                <a:cs typeface="Times New Roman"/>
              </a:rPr>
              <a:t>0</a:t>
            </a:r>
            <a:r>
              <a:rPr lang="el-GR" sz="2200" spc="110" dirty="0">
                <a:latin typeface="Times New Roman"/>
                <a:cs typeface="Times New Roman"/>
              </a:rPr>
              <a:t> </a:t>
            </a:r>
            <a:r>
              <a:rPr lang="el-GR" sz="2200" spc="-10" dirty="0">
                <a:latin typeface="Times New Roman"/>
                <a:cs typeface="Times New Roman"/>
              </a:rPr>
              <a:t>παροχών</a:t>
            </a:r>
            <a:r>
              <a:rPr lang="el-GR" sz="2200" spc="110" dirty="0">
                <a:latin typeface="Times New Roman"/>
                <a:cs typeface="Times New Roman"/>
              </a:rPr>
              <a:t> </a:t>
            </a:r>
            <a:r>
              <a:rPr lang="el-GR" sz="2200" spc="-15" dirty="0">
                <a:latin typeface="Times New Roman"/>
                <a:cs typeface="Times New Roman"/>
              </a:rPr>
              <a:t>απ</a:t>
            </a:r>
            <a:r>
              <a:rPr lang="el-GR" sz="2200" spc="-10" dirty="0">
                <a:latin typeface="Times New Roman"/>
                <a:cs typeface="Times New Roman"/>
              </a:rPr>
              <a:t>ό</a:t>
            </a:r>
            <a:r>
              <a:rPr lang="el-GR" sz="2200" spc="114" dirty="0">
                <a:latin typeface="Times New Roman"/>
                <a:cs typeface="Times New Roman"/>
              </a:rPr>
              <a:t> </a:t>
            </a:r>
            <a:r>
              <a:rPr lang="el-GR" sz="2200" spc="-10" dirty="0">
                <a:latin typeface="Times New Roman"/>
                <a:cs typeface="Times New Roman"/>
              </a:rPr>
              <a:t>το</a:t>
            </a:r>
            <a:r>
              <a:rPr lang="el-GR" sz="2200" spc="110" dirty="0">
                <a:latin typeface="Times New Roman"/>
                <a:cs typeface="Times New Roman"/>
              </a:rPr>
              <a:t> </a:t>
            </a:r>
            <a:r>
              <a:rPr lang="el-GR" sz="2200" spc="-15" dirty="0">
                <a:latin typeface="Times New Roman"/>
                <a:cs typeface="Times New Roman"/>
              </a:rPr>
              <a:t>κέντρ</a:t>
            </a:r>
            <a:r>
              <a:rPr lang="el-GR" sz="2200" spc="-10" dirty="0">
                <a:latin typeface="Times New Roman"/>
                <a:cs typeface="Times New Roman"/>
              </a:rPr>
              <a:t>ο</a:t>
            </a:r>
            <a:r>
              <a:rPr lang="el-GR" sz="2200" spc="114" dirty="0">
                <a:latin typeface="Times New Roman"/>
                <a:cs typeface="Times New Roman"/>
              </a:rPr>
              <a:t> </a:t>
            </a:r>
            <a:r>
              <a:rPr lang="el-GR" sz="2200" spc="-5" dirty="0">
                <a:latin typeface="Times New Roman"/>
                <a:cs typeface="Times New Roman"/>
              </a:rPr>
              <a:t>της</a:t>
            </a:r>
            <a:r>
              <a:rPr lang="el-GR" sz="2200" spc="110" dirty="0">
                <a:latin typeface="Times New Roman"/>
                <a:cs typeface="Times New Roman"/>
              </a:rPr>
              <a:t> </a:t>
            </a:r>
            <a:r>
              <a:rPr lang="el-GR" sz="2200" spc="-15" dirty="0">
                <a:latin typeface="Times New Roman"/>
                <a:cs typeface="Times New Roman"/>
              </a:rPr>
              <a:t>πόλης</a:t>
            </a:r>
            <a:r>
              <a:rPr lang="el-GR" sz="2200" spc="-10" dirty="0">
                <a:latin typeface="Times New Roman"/>
                <a:cs typeface="Times New Roman"/>
              </a:rPr>
              <a:t> έδωσε</a:t>
            </a:r>
            <a:r>
              <a:rPr lang="el-GR" sz="2200" spc="130" dirty="0">
                <a:latin typeface="Times New Roman"/>
                <a:cs typeface="Times New Roman"/>
              </a:rPr>
              <a:t> </a:t>
            </a:r>
            <a:r>
              <a:rPr lang="el-GR" sz="2200" spc="-10" dirty="0">
                <a:latin typeface="Times New Roman"/>
                <a:cs typeface="Times New Roman"/>
              </a:rPr>
              <a:t>μέση</a:t>
            </a:r>
            <a:r>
              <a:rPr lang="el-GR" sz="2200" spc="120" dirty="0">
                <a:latin typeface="Times New Roman"/>
                <a:cs typeface="Times New Roman"/>
              </a:rPr>
              <a:t> </a:t>
            </a:r>
            <a:r>
              <a:rPr lang="el-GR" sz="2200" spc="-15" dirty="0">
                <a:latin typeface="Times New Roman"/>
                <a:cs typeface="Times New Roman"/>
              </a:rPr>
              <a:t>συγκέντρωσ</a:t>
            </a:r>
            <a:r>
              <a:rPr lang="el-GR" sz="2200" spc="-10" dirty="0">
                <a:latin typeface="Times New Roman"/>
                <a:cs typeface="Times New Roman"/>
              </a:rPr>
              <a:t>η</a:t>
            </a:r>
            <a:r>
              <a:rPr lang="el-GR" sz="2200" spc="135" dirty="0">
                <a:latin typeface="Times New Roman"/>
                <a:cs typeface="Times New Roman"/>
              </a:rPr>
              <a:t> </a:t>
            </a:r>
            <a:r>
              <a:rPr lang="el-GR" sz="2200" spc="-10" dirty="0" err="1">
                <a:latin typeface="Times New Roman"/>
                <a:cs typeface="Times New Roman"/>
              </a:rPr>
              <a:t>μολύβδου</a:t>
            </a:r>
            <a:r>
              <a:rPr lang="el-GR" sz="2200" spc="130" dirty="0">
                <a:latin typeface="Times New Roman"/>
                <a:cs typeface="Times New Roman"/>
              </a:rPr>
              <a:t> </a:t>
            </a:r>
            <a:r>
              <a:rPr lang="el-GR" sz="2200" spc="-5" dirty="0">
                <a:latin typeface="Times New Roman"/>
                <a:cs typeface="Times New Roman"/>
              </a:rPr>
              <a:t>36pp</a:t>
            </a:r>
            <a:r>
              <a:rPr lang="el-GR" sz="2200" dirty="0">
                <a:latin typeface="Times New Roman"/>
                <a:cs typeface="Times New Roman"/>
              </a:rPr>
              <a:t>m</a:t>
            </a:r>
            <a:r>
              <a:rPr lang="el-GR" sz="2200" spc="130" dirty="0">
                <a:latin typeface="Times New Roman"/>
                <a:cs typeface="Times New Roman"/>
              </a:rPr>
              <a:t> </a:t>
            </a:r>
            <a:r>
              <a:rPr lang="el-GR" sz="2200" spc="-15" dirty="0">
                <a:latin typeface="Times New Roman"/>
                <a:cs typeface="Times New Roman"/>
              </a:rPr>
              <a:t>μ</a:t>
            </a:r>
            <a:r>
              <a:rPr lang="el-GR" sz="2200" spc="-5" dirty="0">
                <a:latin typeface="Times New Roman"/>
                <a:cs typeface="Times New Roman"/>
              </a:rPr>
              <a:t>ε</a:t>
            </a:r>
            <a:r>
              <a:rPr lang="el-GR" sz="2200" spc="130" dirty="0">
                <a:latin typeface="Times New Roman"/>
                <a:cs typeface="Times New Roman"/>
              </a:rPr>
              <a:t> </a:t>
            </a:r>
            <a:r>
              <a:rPr lang="el-GR" sz="2200" spc="-15" dirty="0">
                <a:latin typeface="Times New Roman"/>
                <a:cs typeface="Times New Roman"/>
              </a:rPr>
              <a:t>τυπ</a:t>
            </a:r>
            <a:r>
              <a:rPr lang="el-GR" sz="2200" spc="-5" dirty="0">
                <a:latin typeface="Times New Roman"/>
                <a:cs typeface="Times New Roman"/>
              </a:rPr>
              <a:t>ι</a:t>
            </a:r>
            <a:r>
              <a:rPr lang="el-GR" sz="2200" spc="-15" dirty="0">
                <a:latin typeface="Times New Roman"/>
                <a:cs typeface="Times New Roman"/>
              </a:rPr>
              <a:t>κ</a:t>
            </a:r>
            <a:r>
              <a:rPr lang="el-GR" sz="2200" spc="-10" dirty="0">
                <a:latin typeface="Times New Roman"/>
                <a:cs typeface="Times New Roman"/>
              </a:rPr>
              <a:t>ή</a:t>
            </a:r>
            <a:r>
              <a:rPr lang="el-GR" sz="2200" spc="135" dirty="0">
                <a:latin typeface="Times New Roman"/>
                <a:cs typeface="Times New Roman"/>
              </a:rPr>
              <a:t> </a:t>
            </a:r>
            <a:r>
              <a:rPr lang="el-GR" sz="2200" spc="-15" dirty="0">
                <a:latin typeface="Times New Roman"/>
                <a:cs typeface="Times New Roman"/>
              </a:rPr>
              <a:t>απόκλισ</a:t>
            </a:r>
            <a:r>
              <a:rPr lang="el-GR" sz="2200" spc="-10" dirty="0">
                <a:latin typeface="Times New Roman"/>
                <a:cs typeface="Times New Roman"/>
              </a:rPr>
              <a:t>η</a:t>
            </a:r>
            <a:r>
              <a:rPr lang="el-GR" sz="2200" spc="135" dirty="0">
                <a:latin typeface="Times New Roman"/>
                <a:cs typeface="Times New Roman"/>
              </a:rPr>
              <a:t> </a:t>
            </a:r>
            <a:r>
              <a:rPr lang="el-GR" sz="2200" spc="-5" dirty="0">
                <a:latin typeface="Times New Roman"/>
                <a:cs typeface="Times New Roman"/>
              </a:rPr>
              <a:t>6pp</a:t>
            </a:r>
            <a:r>
              <a:rPr lang="el-GR" sz="2200" dirty="0">
                <a:latin typeface="Times New Roman"/>
                <a:cs typeface="Times New Roman"/>
              </a:rPr>
              <a:t>m</a:t>
            </a:r>
            <a:r>
              <a:rPr lang="el-GR" sz="2200" spc="130" dirty="0">
                <a:latin typeface="Times New Roman"/>
                <a:cs typeface="Times New Roman"/>
              </a:rPr>
              <a:t> </a:t>
            </a:r>
            <a:r>
              <a:rPr lang="el-GR" sz="2200" spc="-20" dirty="0">
                <a:latin typeface="Times New Roman"/>
                <a:cs typeface="Times New Roman"/>
              </a:rPr>
              <a:t>κ</a:t>
            </a:r>
            <a:r>
              <a:rPr lang="el-GR" sz="2200" spc="-15" dirty="0">
                <a:latin typeface="Times New Roman"/>
                <a:cs typeface="Times New Roman"/>
              </a:rPr>
              <a:t>α</a:t>
            </a:r>
            <a:r>
              <a:rPr lang="el-GR" sz="2200" spc="-5" dirty="0">
                <a:latin typeface="Times New Roman"/>
                <a:cs typeface="Times New Roman"/>
              </a:rPr>
              <a:t>ι</a:t>
            </a:r>
            <a:r>
              <a:rPr lang="el-GR" sz="2200" spc="135" dirty="0">
                <a:latin typeface="Times New Roman"/>
                <a:cs typeface="Times New Roman"/>
              </a:rPr>
              <a:t> </a:t>
            </a:r>
            <a:r>
              <a:rPr lang="el-GR" sz="2200" spc="-10" dirty="0">
                <a:latin typeface="Times New Roman"/>
                <a:cs typeface="Times New Roman"/>
              </a:rPr>
              <a:t>ένα</a:t>
            </a:r>
            <a:r>
              <a:rPr lang="el-GR" sz="2200" spc="125" dirty="0">
                <a:latin typeface="Times New Roman"/>
                <a:cs typeface="Times New Roman"/>
              </a:rPr>
              <a:t> </a:t>
            </a:r>
            <a:r>
              <a:rPr lang="el-GR" sz="2200" spc="-15" dirty="0">
                <a:latin typeface="Times New Roman"/>
                <a:cs typeface="Times New Roman"/>
              </a:rPr>
              <a:t>δείγμα</a:t>
            </a:r>
            <a:r>
              <a:rPr lang="el-GR" sz="2200" spc="-10" dirty="0">
                <a:latin typeface="Times New Roman"/>
                <a:cs typeface="Times New Roman"/>
              </a:rPr>
              <a:t> </a:t>
            </a:r>
            <a:r>
              <a:rPr lang="el-GR" sz="2200" spc="-5" dirty="0">
                <a:latin typeface="Times New Roman"/>
                <a:cs typeface="Times New Roman"/>
              </a:rPr>
              <a:t>9</a:t>
            </a:r>
            <a:r>
              <a:rPr lang="el-GR" sz="2200" dirty="0">
                <a:latin typeface="Times New Roman"/>
                <a:cs typeface="Times New Roman"/>
              </a:rPr>
              <a:t>0</a:t>
            </a:r>
            <a:r>
              <a:rPr lang="el-GR" sz="2200" spc="70" dirty="0">
                <a:latin typeface="Times New Roman"/>
                <a:cs typeface="Times New Roman"/>
              </a:rPr>
              <a:t> </a:t>
            </a:r>
            <a:r>
              <a:rPr lang="el-GR" sz="2200" spc="-10" dirty="0">
                <a:latin typeface="Times New Roman"/>
                <a:cs typeface="Times New Roman"/>
              </a:rPr>
              <a:t>παροχών</a:t>
            </a:r>
            <a:r>
              <a:rPr lang="el-GR" sz="2200" spc="70" dirty="0">
                <a:latin typeface="Times New Roman"/>
                <a:cs typeface="Times New Roman"/>
              </a:rPr>
              <a:t> </a:t>
            </a:r>
            <a:r>
              <a:rPr lang="el-GR" sz="2200" spc="-15" dirty="0">
                <a:latin typeface="Times New Roman"/>
                <a:cs typeface="Times New Roman"/>
              </a:rPr>
              <a:t>απ</a:t>
            </a:r>
            <a:r>
              <a:rPr lang="el-GR" sz="2200" spc="-10" dirty="0">
                <a:latin typeface="Times New Roman"/>
                <a:cs typeface="Times New Roman"/>
              </a:rPr>
              <a:t>ό</a:t>
            </a:r>
            <a:r>
              <a:rPr lang="el-GR" sz="2200" spc="70" dirty="0">
                <a:latin typeface="Times New Roman"/>
                <a:cs typeface="Times New Roman"/>
              </a:rPr>
              <a:t> </a:t>
            </a:r>
            <a:r>
              <a:rPr lang="el-GR" sz="2200" spc="-10" dirty="0">
                <a:latin typeface="Times New Roman"/>
                <a:cs typeface="Times New Roman"/>
              </a:rPr>
              <a:t>τα</a:t>
            </a:r>
            <a:r>
              <a:rPr lang="el-GR" sz="2200" spc="70" dirty="0">
                <a:latin typeface="Times New Roman"/>
                <a:cs typeface="Times New Roman"/>
              </a:rPr>
              <a:t> </a:t>
            </a:r>
            <a:r>
              <a:rPr lang="el-GR" sz="2200" spc="-10" dirty="0">
                <a:latin typeface="Times New Roman"/>
                <a:cs typeface="Times New Roman"/>
              </a:rPr>
              <a:t>ανατολικά</a:t>
            </a:r>
            <a:r>
              <a:rPr lang="el-GR" sz="2200" spc="75" dirty="0">
                <a:latin typeface="Times New Roman"/>
                <a:cs typeface="Times New Roman"/>
              </a:rPr>
              <a:t> </a:t>
            </a:r>
            <a:r>
              <a:rPr lang="el-GR" sz="2200" spc="-10" dirty="0">
                <a:latin typeface="Times New Roman"/>
                <a:cs typeface="Times New Roman"/>
              </a:rPr>
              <a:t>προάστια</a:t>
            </a:r>
            <a:r>
              <a:rPr lang="el-GR" sz="2200" spc="75" dirty="0">
                <a:latin typeface="Times New Roman"/>
                <a:cs typeface="Times New Roman"/>
              </a:rPr>
              <a:t> </a:t>
            </a:r>
            <a:r>
              <a:rPr lang="el-GR" sz="2200" spc="-10" dirty="0">
                <a:latin typeface="Times New Roman"/>
                <a:cs typeface="Times New Roman"/>
              </a:rPr>
              <a:t>έδ</a:t>
            </a:r>
            <a:r>
              <a:rPr lang="el-GR" sz="2200" spc="-20" dirty="0">
                <a:latin typeface="Times New Roman"/>
                <a:cs typeface="Times New Roman"/>
              </a:rPr>
              <a:t>ω</a:t>
            </a:r>
            <a:r>
              <a:rPr lang="el-GR" sz="2200" dirty="0">
                <a:latin typeface="Times New Roman"/>
                <a:cs typeface="Times New Roman"/>
              </a:rPr>
              <a:t>σε</a:t>
            </a:r>
            <a:r>
              <a:rPr lang="el-GR" sz="2200" spc="65" dirty="0">
                <a:latin typeface="Times New Roman"/>
                <a:cs typeface="Times New Roman"/>
              </a:rPr>
              <a:t> </a:t>
            </a:r>
            <a:r>
              <a:rPr lang="el-GR" sz="2200" spc="-10" dirty="0">
                <a:latin typeface="Times New Roman"/>
                <a:cs typeface="Times New Roman"/>
              </a:rPr>
              <a:t>μέση</a:t>
            </a:r>
            <a:r>
              <a:rPr lang="el-GR" sz="2200" spc="70" dirty="0">
                <a:latin typeface="Times New Roman"/>
                <a:cs typeface="Times New Roman"/>
              </a:rPr>
              <a:t> </a:t>
            </a:r>
            <a:r>
              <a:rPr lang="el-GR" sz="2200" spc="-10" dirty="0">
                <a:latin typeface="Times New Roman"/>
                <a:cs typeface="Times New Roman"/>
              </a:rPr>
              <a:t>συγκέντρωση</a:t>
            </a:r>
            <a:r>
              <a:rPr lang="el-GR" sz="2200" spc="75" dirty="0">
                <a:latin typeface="Times New Roman"/>
                <a:cs typeface="Times New Roman"/>
              </a:rPr>
              <a:t> </a:t>
            </a:r>
            <a:r>
              <a:rPr lang="el-GR" sz="2200" spc="-5" dirty="0">
                <a:latin typeface="Times New Roman"/>
                <a:cs typeface="Times New Roman"/>
              </a:rPr>
              <a:t>34.1pp</a:t>
            </a:r>
            <a:r>
              <a:rPr lang="el-GR" sz="2200" dirty="0">
                <a:latin typeface="Times New Roman"/>
                <a:cs typeface="Times New Roman"/>
              </a:rPr>
              <a:t>m</a:t>
            </a:r>
            <a:r>
              <a:rPr lang="el-GR" sz="2200" spc="70" dirty="0">
                <a:latin typeface="Times New Roman"/>
                <a:cs typeface="Times New Roman"/>
              </a:rPr>
              <a:t> </a:t>
            </a:r>
            <a:r>
              <a:rPr lang="el-GR" sz="2200" spc="-15" dirty="0">
                <a:latin typeface="Times New Roman"/>
                <a:cs typeface="Times New Roman"/>
              </a:rPr>
              <a:t>μ</a:t>
            </a:r>
            <a:r>
              <a:rPr lang="el-GR" sz="2200" spc="-5" dirty="0">
                <a:latin typeface="Times New Roman"/>
                <a:cs typeface="Times New Roman"/>
              </a:rPr>
              <a:t>ε</a:t>
            </a:r>
            <a:r>
              <a:rPr lang="el-GR" sz="2200" spc="70" dirty="0">
                <a:latin typeface="Times New Roman"/>
                <a:cs typeface="Times New Roman"/>
              </a:rPr>
              <a:t> </a:t>
            </a:r>
            <a:r>
              <a:rPr lang="el-GR" sz="2200" spc="-10" dirty="0">
                <a:latin typeface="Times New Roman"/>
                <a:cs typeface="Times New Roman"/>
              </a:rPr>
              <a:t>τυπική απόκλιση</a:t>
            </a:r>
            <a:r>
              <a:rPr lang="el-GR" sz="2200" dirty="0">
                <a:latin typeface="Times New Roman"/>
                <a:cs typeface="Times New Roman"/>
              </a:rPr>
              <a:t> </a:t>
            </a:r>
            <a:r>
              <a:rPr lang="el-GR" sz="2200" spc="-5" dirty="0">
                <a:latin typeface="Times New Roman"/>
                <a:cs typeface="Times New Roman"/>
              </a:rPr>
              <a:t>5.9ppm</a:t>
            </a:r>
            <a:r>
              <a:rPr lang="el-GR" sz="2200" dirty="0">
                <a:latin typeface="Times New Roman"/>
                <a:cs typeface="Times New Roman"/>
              </a:rPr>
              <a:t>.</a:t>
            </a:r>
            <a:r>
              <a:rPr lang="el-GR" sz="2200" spc="145" dirty="0">
                <a:latin typeface="Times New Roman"/>
                <a:cs typeface="Times New Roman"/>
              </a:rPr>
              <a:t> </a:t>
            </a:r>
            <a:r>
              <a:rPr lang="el-GR" sz="2200" spc="-15" dirty="0">
                <a:latin typeface="Times New Roman"/>
                <a:cs typeface="Times New Roman"/>
              </a:rPr>
              <a:t>Άραγ</a:t>
            </a:r>
            <a:r>
              <a:rPr lang="el-GR" sz="2200" spc="-5" dirty="0">
                <a:latin typeface="Times New Roman"/>
                <a:cs typeface="Times New Roman"/>
              </a:rPr>
              <a:t>ε</a:t>
            </a:r>
            <a:r>
              <a:rPr lang="el-GR" sz="2200" dirty="0">
                <a:latin typeface="Times New Roman"/>
                <a:cs typeface="Times New Roman"/>
              </a:rPr>
              <a:t>,</a:t>
            </a:r>
            <a:r>
              <a:rPr lang="el-GR" sz="2200" spc="145" dirty="0">
                <a:latin typeface="Times New Roman"/>
                <a:cs typeface="Times New Roman"/>
              </a:rPr>
              <a:t> </a:t>
            </a:r>
            <a:r>
              <a:rPr lang="el-GR" sz="2200" spc="-10" dirty="0">
                <a:latin typeface="Times New Roman"/>
                <a:cs typeface="Times New Roman"/>
              </a:rPr>
              <a:t>αυτή</a:t>
            </a:r>
            <a:r>
              <a:rPr lang="el-GR" sz="2200" spc="140" dirty="0">
                <a:latin typeface="Times New Roman"/>
                <a:cs typeface="Times New Roman"/>
              </a:rPr>
              <a:t> </a:t>
            </a:r>
            <a:r>
              <a:rPr lang="el-GR" sz="2200" dirty="0">
                <a:latin typeface="Times New Roman"/>
                <a:cs typeface="Times New Roman"/>
              </a:rPr>
              <a:t>η</a:t>
            </a:r>
            <a:r>
              <a:rPr lang="el-GR" sz="2200" spc="145" dirty="0">
                <a:latin typeface="Times New Roman"/>
                <a:cs typeface="Times New Roman"/>
              </a:rPr>
              <a:t> </a:t>
            </a:r>
            <a:r>
              <a:rPr lang="el-GR" sz="2200" spc="-15" dirty="0">
                <a:latin typeface="Times New Roman"/>
                <a:cs typeface="Times New Roman"/>
              </a:rPr>
              <a:t>διαφορ</a:t>
            </a:r>
            <a:r>
              <a:rPr lang="el-GR" sz="2200" spc="-5" dirty="0">
                <a:latin typeface="Times New Roman"/>
                <a:cs typeface="Times New Roman"/>
              </a:rPr>
              <a:t>ά</a:t>
            </a:r>
            <a:r>
              <a:rPr lang="el-GR" sz="2200" dirty="0">
                <a:latin typeface="Times New Roman"/>
                <a:cs typeface="Times New Roman"/>
              </a:rPr>
              <a:t>,</a:t>
            </a:r>
            <a:r>
              <a:rPr lang="el-GR" sz="2200" spc="145" dirty="0">
                <a:latin typeface="Times New Roman"/>
                <a:cs typeface="Times New Roman"/>
              </a:rPr>
              <a:t> </a:t>
            </a:r>
            <a:r>
              <a:rPr lang="el-GR" sz="2200" spc="-10" dirty="0">
                <a:latin typeface="Times New Roman"/>
                <a:cs typeface="Times New Roman"/>
              </a:rPr>
              <a:t>των</a:t>
            </a:r>
            <a:r>
              <a:rPr lang="el-GR" sz="2200" spc="140" dirty="0">
                <a:latin typeface="Times New Roman"/>
                <a:cs typeface="Times New Roman"/>
              </a:rPr>
              <a:t> </a:t>
            </a:r>
            <a:r>
              <a:rPr lang="el-GR" sz="2200" spc="-5" dirty="0">
                <a:latin typeface="Times New Roman"/>
                <a:cs typeface="Times New Roman"/>
              </a:rPr>
              <a:t>1.9ppm</a:t>
            </a:r>
            <a:r>
              <a:rPr lang="el-GR" sz="2200" dirty="0">
                <a:latin typeface="Times New Roman"/>
                <a:cs typeface="Times New Roman"/>
              </a:rPr>
              <a:t>, </a:t>
            </a:r>
            <a:r>
              <a:rPr lang="el-GR" sz="2200" spc="-10" dirty="0">
                <a:latin typeface="Times New Roman"/>
                <a:cs typeface="Times New Roman"/>
              </a:rPr>
              <a:t>μεταξύ</a:t>
            </a:r>
            <a:r>
              <a:rPr lang="el-GR" sz="2200" spc="145" dirty="0">
                <a:latin typeface="Times New Roman"/>
                <a:cs typeface="Times New Roman"/>
              </a:rPr>
              <a:t> </a:t>
            </a:r>
            <a:r>
              <a:rPr lang="el-GR" sz="2200" spc="-10" dirty="0">
                <a:latin typeface="Times New Roman"/>
                <a:cs typeface="Times New Roman"/>
              </a:rPr>
              <a:t>των</a:t>
            </a:r>
            <a:r>
              <a:rPr lang="el-GR" sz="2200" dirty="0">
                <a:latin typeface="Times New Roman"/>
                <a:cs typeface="Times New Roman"/>
              </a:rPr>
              <a:t> </a:t>
            </a:r>
            <a:r>
              <a:rPr lang="el-GR" sz="2200" spc="-20" dirty="0">
                <a:latin typeface="Times New Roman"/>
                <a:cs typeface="Times New Roman"/>
              </a:rPr>
              <a:t>δύ</a:t>
            </a:r>
            <a:r>
              <a:rPr lang="el-GR" sz="2200" spc="-10" dirty="0">
                <a:latin typeface="Times New Roman"/>
                <a:cs typeface="Times New Roman"/>
              </a:rPr>
              <a:t>ο</a:t>
            </a:r>
            <a:r>
              <a:rPr lang="el-GR" sz="2200" dirty="0">
                <a:latin typeface="Times New Roman"/>
                <a:cs typeface="Times New Roman"/>
              </a:rPr>
              <a:t> </a:t>
            </a:r>
            <a:r>
              <a:rPr lang="el-GR" sz="2200" spc="-10" dirty="0">
                <a:latin typeface="Times New Roman"/>
                <a:cs typeface="Times New Roman"/>
              </a:rPr>
              <a:t>δειγμάτων</a:t>
            </a:r>
            <a:r>
              <a:rPr lang="el-GR" sz="2200" dirty="0">
                <a:latin typeface="Times New Roman"/>
                <a:cs typeface="Times New Roman"/>
              </a:rPr>
              <a:t>, </a:t>
            </a:r>
            <a:r>
              <a:rPr lang="el-GR" sz="2200" spc="-5" dirty="0">
                <a:latin typeface="Times New Roman"/>
                <a:cs typeface="Times New Roman"/>
              </a:rPr>
              <a:t>είναι</a:t>
            </a:r>
            <a:r>
              <a:rPr lang="el-GR" sz="2200" dirty="0">
                <a:latin typeface="Times New Roman"/>
                <a:cs typeface="Times New Roman"/>
              </a:rPr>
              <a:t> </a:t>
            </a:r>
            <a:r>
              <a:rPr lang="el-GR" sz="2200" spc="-5" dirty="0">
                <a:latin typeface="Times New Roman"/>
                <a:cs typeface="Times New Roman"/>
              </a:rPr>
              <a:t>στατιστικά</a:t>
            </a:r>
            <a:r>
              <a:rPr lang="el-GR" sz="2200" dirty="0">
                <a:latin typeface="Times New Roman"/>
                <a:cs typeface="Times New Roman"/>
              </a:rPr>
              <a:t> </a:t>
            </a:r>
            <a:r>
              <a:rPr lang="el-GR" sz="2200" spc="-15" dirty="0">
                <a:latin typeface="Times New Roman"/>
                <a:cs typeface="Times New Roman"/>
              </a:rPr>
              <a:t>σημαντικ</a:t>
            </a:r>
            <a:r>
              <a:rPr lang="el-GR" sz="2200" spc="-5" dirty="0">
                <a:latin typeface="Times New Roman"/>
                <a:cs typeface="Times New Roman"/>
              </a:rPr>
              <a:t>ή</a:t>
            </a:r>
            <a:r>
              <a:rPr lang="el-GR" sz="2200" dirty="0">
                <a:latin typeface="Times New Roman"/>
                <a:cs typeface="Times New Roman"/>
              </a:rPr>
              <a:t>; </a:t>
            </a:r>
            <a:r>
              <a:rPr lang="el-GR" sz="2200" spc="-15" dirty="0">
                <a:latin typeface="Times New Roman"/>
                <a:cs typeface="Times New Roman"/>
              </a:rPr>
              <a:t>Δηλαδ</a:t>
            </a:r>
            <a:r>
              <a:rPr lang="el-GR" sz="2200" spc="-10" dirty="0">
                <a:latin typeface="Times New Roman"/>
                <a:cs typeface="Times New Roman"/>
              </a:rPr>
              <a:t>ή</a:t>
            </a:r>
            <a:r>
              <a:rPr lang="el-GR" sz="2200" dirty="0">
                <a:latin typeface="Times New Roman"/>
                <a:cs typeface="Times New Roman"/>
              </a:rPr>
              <a:t>, </a:t>
            </a:r>
            <a:r>
              <a:rPr lang="el-GR" sz="2200" spc="-15" dirty="0">
                <a:latin typeface="Times New Roman"/>
                <a:cs typeface="Times New Roman"/>
              </a:rPr>
              <a:t>προέκυψ</a:t>
            </a:r>
            <a:r>
              <a:rPr lang="el-GR" sz="2200" spc="-5" dirty="0">
                <a:latin typeface="Times New Roman"/>
                <a:cs typeface="Times New Roman"/>
              </a:rPr>
              <a:t>ε</a:t>
            </a:r>
            <a:r>
              <a:rPr lang="el-GR" sz="2200" dirty="0">
                <a:latin typeface="Times New Roman"/>
                <a:cs typeface="Times New Roman"/>
              </a:rPr>
              <a:t> </a:t>
            </a:r>
            <a:r>
              <a:rPr lang="el-GR" sz="2200" spc="-10" dirty="0">
                <a:latin typeface="Times New Roman"/>
                <a:cs typeface="Times New Roman"/>
              </a:rPr>
              <a:t>γιατ</a:t>
            </a:r>
            <a:r>
              <a:rPr lang="el-GR" sz="2200" spc="-5" dirty="0">
                <a:latin typeface="Times New Roman"/>
                <a:cs typeface="Times New Roman"/>
              </a:rPr>
              <a:t>ί</a:t>
            </a:r>
            <a:r>
              <a:rPr lang="el-GR" sz="2200" dirty="0">
                <a:latin typeface="Times New Roman"/>
                <a:cs typeface="Times New Roman"/>
              </a:rPr>
              <a:t> η </a:t>
            </a:r>
            <a:r>
              <a:rPr lang="el-GR" sz="2200" spc="-10" dirty="0">
                <a:latin typeface="Times New Roman"/>
                <a:cs typeface="Times New Roman"/>
              </a:rPr>
              <a:t>μέση</a:t>
            </a:r>
            <a:r>
              <a:rPr lang="el-GR" sz="2200" dirty="0">
                <a:latin typeface="Times New Roman"/>
                <a:cs typeface="Times New Roman"/>
              </a:rPr>
              <a:t> </a:t>
            </a:r>
            <a:r>
              <a:rPr lang="el-GR" sz="2200" spc="-10" dirty="0">
                <a:latin typeface="Times New Roman"/>
                <a:cs typeface="Times New Roman"/>
              </a:rPr>
              <a:t>συγκέντρ</a:t>
            </a:r>
            <a:r>
              <a:rPr lang="el-GR" sz="2200" spc="-20" dirty="0">
                <a:latin typeface="Times New Roman"/>
                <a:cs typeface="Times New Roman"/>
              </a:rPr>
              <a:t>ω</a:t>
            </a:r>
            <a:r>
              <a:rPr lang="el-GR" sz="2200" dirty="0">
                <a:latin typeface="Times New Roman"/>
                <a:cs typeface="Times New Roman"/>
              </a:rPr>
              <a:t>ση </a:t>
            </a:r>
            <a:r>
              <a:rPr lang="el-GR" sz="2200" spc="-10" dirty="0" err="1">
                <a:latin typeface="Times New Roman"/>
                <a:cs typeface="Times New Roman"/>
              </a:rPr>
              <a:t>μολύβδ</a:t>
            </a:r>
            <a:r>
              <a:rPr lang="el-GR" sz="2200" spc="-20" dirty="0" err="1">
                <a:latin typeface="Times New Roman"/>
                <a:cs typeface="Times New Roman"/>
              </a:rPr>
              <a:t>ο</a:t>
            </a:r>
            <a:r>
              <a:rPr lang="el-GR" sz="2200" spc="-10" dirty="0" err="1">
                <a:latin typeface="Times New Roman"/>
                <a:cs typeface="Times New Roman"/>
              </a:rPr>
              <a:t>υ</a:t>
            </a:r>
            <a:r>
              <a:rPr lang="el-GR" sz="2200" spc="-5" dirty="0">
                <a:latin typeface="Times New Roman"/>
                <a:cs typeface="Times New Roman"/>
              </a:rPr>
              <a:t> στο</a:t>
            </a:r>
            <a:r>
              <a:rPr lang="el-GR" sz="2200" dirty="0">
                <a:latin typeface="Times New Roman"/>
                <a:cs typeface="Times New Roman"/>
              </a:rPr>
              <a:t> </a:t>
            </a:r>
            <a:r>
              <a:rPr lang="el-GR" sz="2200" spc="-10" dirty="0">
                <a:latin typeface="Times New Roman"/>
                <a:cs typeface="Times New Roman"/>
              </a:rPr>
              <a:t>κέντρο</a:t>
            </a:r>
            <a:r>
              <a:rPr lang="el-GR" sz="2200" dirty="0">
                <a:latin typeface="Times New Roman"/>
                <a:cs typeface="Times New Roman"/>
              </a:rPr>
              <a:t> </a:t>
            </a:r>
            <a:r>
              <a:rPr lang="el-GR" sz="2200" spc="-5" dirty="0">
                <a:latin typeface="Times New Roman"/>
                <a:cs typeface="Times New Roman"/>
              </a:rPr>
              <a:t>της</a:t>
            </a:r>
            <a:r>
              <a:rPr lang="el-GR" sz="2200" dirty="0">
                <a:latin typeface="Times New Roman"/>
                <a:cs typeface="Times New Roman"/>
              </a:rPr>
              <a:t> </a:t>
            </a:r>
            <a:r>
              <a:rPr lang="el-GR" sz="2200" spc="-15" dirty="0">
                <a:latin typeface="Times New Roman"/>
                <a:cs typeface="Times New Roman"/>
              </a:rPr>
              <a:t>πόλη</a:t>
            </a:r>
            <a:r>
              <a:rPr lang="el-GR" sz="2200" spc="-5" dirty="0">
                <a:latin typeface="Times New Roman"/>
                <a:cs typeface="Times New Roman"/>
              </a:rPr>
              <a:t>ς</a:t>
            </a:r>
            <a:r>
              <a:rPr lang="el-GR" sz="2200" dirty="0">
                <a:latin typeface="Times New Roman"/>
                <a:cs typeface="Times New Roman"/>
              </a:rPr>
              <a:t>, </a:t>
            </a:r>
            <a:r>
              <a:rPr lang="el-GR" sz="2200" spc="-10" dirty="0">
                <a:latin typeface="Times New Roman"/>
                <a:cs typeface="Times New Roman"/>
              </a:rPr>
              <a:t>πράγματι</a:t>
            </a:r>
            <a:r>
              <a:rPr lang="el-GR" sz="2200" dirty="0">
                <a:latin typeface="Times New Roman"/>
                <a:cs typeface="Times New Roman"/>
              </a:rPr>
              <a:t> </a:t>
            </a:r>
            <a:r>
              <a:rPr lang="el-GR" sz="2200" spc="-5" dirty="0">
                <a:latin typeface="Times New Roman"/>
                <a:cs typeface="Times New Roman"/>
              </a:rPr>
              <a:t>διαφέρει</a:t>
            </a:r>
            <a:r>
              <a:rPr lang="el-GR" sz="2200" dirty="0">
                <a:latin typeface="Times New Roman"/>
                <a:cs typeface="Times New Roman"/>
              </a:rPr>
              <a:t> </a:t>
            </a:r>
            <a:r>
              <a:rPr lang="el-GR" sz="2200" spc="-15" dirty="0">
                <a:latin typeface="Times New Roman"/>
                <a:cs typeface="Times New Roman"/>
              </a:rPr>
              <a:t>απ</a:t>
            </a:r>
            <a:r>
              <a:rPr lang="el-GR" sz="2200" spc="-10" dirty="0">
                <a:latin typeface="Times New Roman"/>
                <a:cs typeface="Times New Roman"/>
              </a:rPr>
              <a:t>ό</a:t>
            </a:r>
            <a:r>
              <a:rPr lang="el-GR" sz="2200" dirty="0">
                <a:latin typeface="Times New Roman"/>
                <a:cs typeface="Times New Roman"/>
              </a:rPr>
              <a:t> </a:t>
            </a:r>
            <a:r>
              <a:rPr lang="el-GR" sz="2200" spc="-10" dirty="0">
                <a:latin typeface="Times New Roman"/>
                <a:cs typeface="Times New Roman"/>
              </a:rPr>
              <a:t>τη</a:t>
            </a:r>
            <a:r>
              <a:rPr lang="el-GR" sz="2200" dirty="0">
                <a:latin typeface="Times New Roman"/>
                <a:cs typeface="Times New Roman"/>
              </a:rPr>
              <a:t> </a:t>
            </a:r>
            <a:r>
              <a:rPr lang="el-GR" sz="2200" spc="-10" dirty="0">
                <a:latin typeface="Times New Roman"/>
                <a:cs typeface="Times New Roman"/>
              </a:rPr>
              <a:t>μέση</a:t>
            </a:r>
            <a:r>
              <a:rPr lang="el-GR" sz="2200" dirty="0">
                <a:latin typeface="Times New Roman"/>
                <a:cs typeface="Times New Roman"/>
              </a:rPr>
              <a:t> </a:t>
            </a:r>
            <a:r>
              <a:rPr lang="el-GR" sz="2200" spc="-10" dirty="0">
                <a:latin typeface="Times New Roman"/>
                <a:cs typeface="Times New Roman"/>
              </a:rPr>
              <a:t>συγκέντρωση</a:t>
            </a:r>
            <a:r>
              <a:rPr lang="el-GR" sz="2200" dirty="0">
                <a:latin typeface="Times New Roman"/>
                <a:cs typeface="Times New Roman"/>
              </a:rPr>
              <a:t> </a:t>
            </a:r>
            <a:r>
              <a:rPr lang="el-GR" sz="2200" spc="-15" dirty="0">
                <a:latin typeface="Times New Roman"/>
                <a:cs typeface="Times New Roman"/>
              </a:rPr>
              <a:t>σ</a:t>
            </a:r>
            <a:r>
              <a:rPr lang="el-GR" sz="2200" spc="-10" dirty="0">
                <a:latin typeface="Times New Roman"/>
                <a:cs typeface="Times New Roman"/>
              </a:rPr>
              <a:t>τα</a:t>
            </a:r>
            <a:r>
              <a:rPr lang="el-GR" sz="2200" dirty="0">
                <a:latin typeface="Times New Roman"/>
                <a:cs typeface="Times New Roman"/>
              </a:rPr>
              <a:t> </a:t>
            </a:r>
            <a:r>
              <a:rPr lang="el-GR" sz="2200" spc="-10" dirty="0">
                <a:latin typeface="Times New Roman"/>
                <a:cs typeface="Times New Roman"/>
              </a:rPr>
              <a:t>ανατολικά προάστια</a:t>
            </a:r>
            <a:r>
              <a:rPr lang="el-GR" sz="2200" dirty="0">
                <a:latin typeface="Times New Roman"/>
                <a:cs typeface="Times New Roman"/>
              </a:rPr>
              <a:t>,</a:t>
            </a:r>
            <a:r>
              <a:rPr lang="el-GR" sz="2200" spc="-5" dirty="0">
                <a:latin typeface="Times New Roman"/>
                <a:cs typeface="Times New Roman"/>
              </a:rPr>
              <a:t> </a:t>
            </a:r>
            <a:r>
              <a:rPr lang="el-GR" sz="2200" dirty="0">
                <a:latin typeface="Times New Roman"/>
                <a:cs typeface="Times New Roman"/>
              </a:rPr>
              <a:t>ή </a:t>
            </a:r>
            <a:r>
              <a:rPr lang="el-GR" sz="2200" spc="-15" dirty="0">
                <a:latin typeface="Times New Roman"/>
                <a:cs typeface="Times New Roman"/>
              </a:rPr>
              <a:t>προέκυψ</a:t>
            </a:r>
            <a:r>
              <a:rPr lang="el-GR" sz="2200" spc="-5" dirty="0">
                <a:latin typeface="Times New Roman"/>
                <a:cs typeface="Times New Roman"/>
              </a:rPr>
              <a:t>ε</a:t>
            </a:r>
            <a:r>
              <a:rPr lang="el-GR" sz="2200" spc="5" dirty="0">
                <a:latin typeface="Times New Roman"/>
                <a:cs typeface="Times New Roman"/>
              </a:rPr>
              <a:t> </a:t>
            </a:r>
            <a:r>
              <a:rPr lang="el-GR" sz="2200" spc="-10" dirty="0">
                <a:latin typeface="Times New Roman"/>
                <a:cs typeface="Times New Roman"/>
              </a:rPr>
              <a:t>τυχαία</a:t>
            </a:r>
            <a:r>
              <a:rPr lang="el-GR" sz="2200" spc="5" dirty="0">
                <a:latin typeface="Times New Roman"/>
                <a:cs typeface="Times New Roman"/>
              </a:rPr>
              <a:t>;</a:t>
            </a:r>
            <a:endParaRPr lang="el-GR" sz="2200" spc="-10" dirty="0">
              <a:latin typeface="Times New Roman"/>
              <a:cs typeface="Times New Roman"/>
            </a:endParaRPr>
          </a:p>
          <a:p>
            <a:pPr marL="0" marR="5715" indent="0" algn="ctr">
              <a:lnSpc>
                <a:spcPct val="100000"/>
              </a:lnSpc>
              <a:spcBef>
                <a:spcPts val="0"/>
              </a:spcBef>
              <a:spcAft>
                <a:spcPts val="0"/>
              </a:spcAft>
              <a:buNone/>
            </a:pPr>
            <a:r>
              <a:rPr lang="el-GR" sz="2200" i="1" dirty="0">
                <a:latin typeface="Times New Roman"/>
                <a:cs typeface="Times New Roman"/>
              </a:rPr>
              <a:t>H</a:t>
            </a:r>
            <a:r>
              <a:rPr lang="el-GR" sz="2200" i="1" spc="-170" dirty="0">
                <a:latin typeface="Times New Roman"/>
                <a:cs typeface="Times New Roman"/>
              </a:rPr>
              <a:t> </a:t>
            </a:r>
            <a:r>
              <a:rPr lang="el-GR" sz="2200" spc="-7" baseline="-23809" dirty="0">
                <a:latin typeface="Times New Roman"/>
                <a:cs typeface="Times New Roman"/>
              </a:rPr>
              <a:t>0</a:t>
            </a:r>
            <a:r>
              <a:rPr lang="el-GR" sz="2200" baseline="-23809" dirty="0">
                <a:latin typeface="Times New Roman"/>
                <a:cs typeface="Times New Roman"/>
              </a:rPr>
              <a:t> </a:t>
            </a:r>
            <a:r>
              <a:rPr lang="el-GR" sz="2200" spc="-5" dirty="0">
                <a:latin typeface="Times New Roman"/>
                <a:cs typeface="Times New Roman"/>
              </a:rPr>
              <a:t>:</a:t>
            </a:r>
            <a:r>
              <a:rPr lang="el-GR" sz="2200" spc="-55" dirty="0">
                <a:latin typeface="Times New Roman"/>
                <a:cs typeface="Times New Roman"/>
              </a:rPr>
              <a:t> </a:t>
            </a:r>
            <a:r>
              <a:rPr lang="el-GR" sz="2200" i="1" spc="-30" dirty="0">
                <a:latin typeface="Symbol"/>
                <a:cs typeface="Symbol"/>
              </a:rPr>
              <a:t></a:t>
            </a:r>
            <a:r>
              <a:rPr lang="el-GR" sz="2200" i="1" spc="-175" dirty="0">
                <a:latin typeface="Times New Roman"/>
                <a:cs typeface="Times New Roman"/>
              </a:rPr>
              <a:t> </a:t>
            </a:r>
            <a:r>
              <a:rPr lang="el-GR" sz="2200" i="1" spc="-7" baseline="-23809" dirty="0">
                <a:latin typeface="Times New Roman"/>
                <a:cs typeface="Times New Roman"/>
              </a:rPr>
              <a:t>A</a:t>
            </a:r>
            <a:r>
              <a:rPr lang="el-GR" sz="2200" i="1" baseline="-23809" dirty="0">
                <a:latin typeface="Times New Roman"/>
                <a:cs typeface="Times New Roman"/>
              </a:rPr>
              <a:t> </a:t>
            </a:r>
            <a:r>
              <a:rPr lang="el-GR" sz="2200" spc="-10" dirty="0">
                <a:latin typeface="Symbol"/>
                <a:cs typeface="Symbol"/>
              </a:rPr>
              <a:t></a:t>
            </a:r>
            <a:r>
              <a:rPr lang="el-GR" sz="2200" spc="-40" dirty="0">
                <a:latin typeface="Times New Roman"/>
                <a:cs typeface="Times New Roman"/>
              </a:rPr>
              <a:t> </a:t>
            </a:r>
            <a:r>
              <a:rPr lang="el-GR" sz="2200" i="1" spc="75" dirty="0">
                <a:latin typeface="Symbol"/>
                <a:cs typeface="Symbol"/>
              </a:rPr>
              <a:t></a:t>
            </a:r>
            <a:r>
              <a:rPr lang="el-GR" sz="2200" i="1" spc="-7" baseline="-23809" dirty="0">
                <a:latin typeface="Times New Roman"/>
                <a:cs typeface="Times New Roman"/>
              </a:rPr>
              <a:t>B</a:t>
            </a:r>
            <a:r>
              <a:rPr lang="el-GR" sz="2200" i="1" baseline="-23809" dirty="0">
                <a:latin typeface="Times New Roman"/>
                <a:cs typeface="Times New Roman"/>
              </a:rPr>
              <a:t> </a:t>
            </a:r>
            <a:r>
              <a:rPr lang="el-GR" sz="2200" spc="-10" dirty="0">
                <a:latin typeface="Symbol"/>
                <a:cs typeface="Symbol"/>
              </a:rPr>
              <a:t></a:t>
            </a:r>
            <a:r>
              <a:rPr lang="el-GR" sz="2200" dirty="0">
                <a:latin typeface="Times New Roman"/>
                <a:cs typeface="Times New Roman"/>
              </a:rPr>
              <a:t> 0</a:t>
            </a:r>
            <a:r>
              <a:rPr lang="el-GR" sz="2200" spc="-70" dirty="0">
                <a:latin typeface="Times New Roman"/>
                <a:cs typeface="Times New Roman"/>
              </a:rPr>
              <a:t> </a:t>
            </a:r>
            <a:r>
              <a:rPr lang="el-GR" sz="2200" dirty="0">
                <a:latin typeface="Times New Roman"/>
                <a:cs typeface="Times New Roman"/>
              </a:rPr>
              <a:t>,</a:t>
            </a:r>
            <a:r>
              <a:rPr lang="el-GR" sz="2200" spc="100" dirty="0">
                <a:latin typeface="Times New Roman"/>
                <a:cs typeface="Times New Roman"/>
              </a:rPr>
              <a:t> </a:t>
            </a:r>
            <a:r>
              <a:rPr lang="el-GR" sz="2200" spc="-15" dirty="0">
                <a:latin typeface="Times New Roman"/>
                <a:cs typeface="Times New Roman"/>
              </a:rPr>
              <a:t>έναντ</a:t>
            </a:r>
            <a:r>
              <a:rPr lang="el-GR" sz="2200" spc="-5" dirty="0">
                <a:latin typeface="Times New Roman"/>
                <a:cs typeface="Times New Roman"/>
              </a:rPr>
              <a:t>ι</a:t>
            </a:r>
            <a:r>
              <a:rPr lang="el-GR" sz="2200" spc="105" dirty="0">
                <a:latin typeface="Times New Roman"/>
                <a:cs typeface="Times New Roman"/>
              </a:rPr>
              <a:t> </a:t>
            </a:r>
            <a:r>
              <a:rPr lang="el-GR" sz="2200" spc="-15" dirty="0">
                <a:latin typeface="Times New Roman"/>
                <a:cs typeface="Times New Roman"/>
              </a:rPr>
              <a:t>τη</a:t>
            </a:r>
            <a:r>
              <a:rPr lang="el-GR" sz="2200" spc="-5" dirty="0">
                <a:latin typeface="Times New Roman"/>
                <a:cs typeface="Times New Roman"/>
              </a:rPr>
              <a:t>ς</a:t>
            </a:r>
            <a:r>
              <a:rPr lang="el-GR" sz="2200" spc="100" dirty="0">
                <a:latin typeface="Times New Roman"/>
                <a:cs typeface="Times New Roman"/>
              </a:rPr>
              <a:t> </a:t>
            </a:r>
            <a:r>
              <a:rPr lang="el-GR" sz="2200" i="1" spc="55" dirty="0">
                <a:latin typeface="Times New Roman"/>
                <a:cs typeface="Times New Roman"/>
              </a:rPr>
              <a:t>H</a:t>
            </a:r>
            <a:r>
              <a:rPr lang="el-GR" sz="2200" spc="-7" baseline="-23809" dirty="0">
                <a:latin typeface="Times New Roman"/>
                <a:cs typeface="Times New Roman"/>
              </a:rPr>
              <a:t>1</a:t>
            </a:r>
            <a:r>
              <a:rPr lang="el-GR" sz="2200" baseline="-23809" dirty="0">
                <a:latin typeface="Times New Roman"/>
                <a:cs typeface="Times New Roman"/>
              </a:rPr>
              <a:t> </a:t>
            </a:r>
            <a:r>
              <a:rPr lang="el-GR" sz="2200" spc="-5" dirty="0">
                <a:latin typeface="Times New Roman"/>
                <a:cs typeface="Times New Roman"/>
              </a:rPr>
              <a:t>:</a:t>
            </a:r>
            <a:r>
              <a:rPr lang="el-GR" sz="2200" spc="-55" dirty="0">
                <a:latin typeface="Times New Roman"/>
                <a:cs typeface="Times New Roman"/>
              </a:rPr>
              <a:t> </a:t>
            </a:r>
            <a:r>
              <a:rPr lang="el-GR" sz="2200" i="1" spc="-40" dirty="0">
                <a:latin typeface="Symbol"/>
                <a:cs typeface="Symbol"/>
              </a:rPr>
              <a:t></a:t>
            </a:r>
            <a:r>
              <a:rPr lang="el-GR" sz="2200" i="1" spc="-170" dirty="0">
                <a:latin typeface="Times New Roman"/>
                <a:cs typeface="Times New Roman"/>
              </a:rPr>
              <a:t> </a:t>
            </a:r>
            <a:r>
              <a:rPr lang="el-GR" sz="2200" i="1" spc="-7" baseline="-23809" dirty="0">
                <a:latin typeface="Times New Roman"/>
                <a:cs typeface="Times New Roman"/>
              </a:rPr>
              <a:t>A</a:t>
            </a:r>
            <a:r>
              <a:rPr lang="el-GR" sz="2200" i="1" baseline="-23809" dirty="0">
                <a:latin typeface="Times New Roman"/>
                <a:cs typeface="Times New Roman"/>
              </a:rPr>
              <a:t> </a:t>
            </a:r>
            <a:r>
              <a:rPr lang="el-GR" sz="2200" spc="-10" dirty="0">
                <a:latin typeface="Symbol"/>
                <a:cs typeface="Symbol"/>
              </a:rPr>
              <a:t></a:t>
            </a:r>
            <a:r>
              <a:rPr lang="el-GR" sz="2200" spc="-40" dirty="0">
                <a:latin typeface="Times New Roman"/>
                <a:cs typeface="Times New Roman"/>
              </a:rPr>
              <a:t> </a:t>
            </a:r>
            <a:r>
              <a:rPr lang="el-GR" sz="2200" i="1" spc="-40" dirty="0">
                <a:latin typeface="Symbol"/>
                <a:cs typeface="Symbol"/>
              </a:rPr>
              <a:t></a:t>
            </a:r>
            <a:r>
              <a:rPr lang="el-GR" sz="2200" i="1" spc="-200" dirty="0">
                <a:latin typeface="Times New Roman"/>
                <a:cs typeface="Times New Roman"/>
              </a:rPr>
              <a:t> </a:t>
            </a:r>
            <a:r>
              <a:rPr lang="el-GR" sz="2200" i="1" spc="-7" baseline="-23809" dirty="0">
                <a:latin typeface="Times New Roman"/>
                <a:cs typeface="Times New Roman"/>
              </a:rPr>
              <a:t>B</a:t>
            </a:r>
            <a:r>
              <a:rPr lang="el-GR" sz="2200" i="1" baseline="-23809" dirty="0">
                <a:latin typeface="Times New Roman"/>
                <a:cs typeface="Times New Roman"/>
              </a:rPr>
              <a:t> </a:t>
            </a:r>
            <a:r>
              <a:rPr lang="el-GR" sz="2200" spc="-10" dirty="0">
                <a:latin typeface="Symbol"/>
                <a:cs typeface="Symbol"/>
              </a:rPr>
              <a:t></a:t>
            </a:r>
            <a:r>
              <a:rPr lang="el-GR" sz="2200" spc="20" dirty="0">
                <a:latin typeface="Times New Roman"/>
                <a:cs typeface="Times New Roman"/>
              </a:rPr>
              <a:t> </a:t>
            </a:r>
            <a:r>
              <a:rPr lang="el-GR" sz="2200" spc="-10" dirty="0">
                <a:latin typeface="Times New Roman"/>
                <a:cs typeface="Times New Roman"/>
              </a:rPr>
              <a:t>0</a:t>
            </a:r>
            <a:r>
              <a:rPr lang="el-GR" sz="2200" spc="-75" dirty="0">
                <a:latin typeface="Times New Roman"/>
                <a:cs typeface="Times New Roman"/>
              </a:rPr>
              <a:t> </a:t>
            </a:r>
          </a:p>
        </p:txBody>
      </p:sp>
      <p:sp>
        <p:nvSpPr>
          <p:cNvPr id="4" name="Θέση υποσέλιδου 3">
            <a:extLst>
              <a:ext uri="{FF2B5EF4-FFF2-40B4-BE49-F238E27FC236}">
                <a16:creationId xmlns:a16="http://schemas.microsoft.com/office/drawing/2014/main" id="{787BC9FF-AD65-435B-97B9-0631A34D5C20}"/>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3AB30F38-B041-4B86-8947-C5538CCCACDC}"/>
              </a:ext>
            </a:extLst>
          </p:cNvPr>
          <p:cNvSpPr>
            <a:spLocks noGrp="1"/>
          </p:cNvSpPr>
          <p:nvPr>
            <p:ph type="sldNum" sz="quarter" idx="12"/>
          </p:nvPr>
        </p:nvSpPr>
        <p:spPr/>
        <p:txBody>
          <a:bodyPr/>
          <a:lstStyle/>
          <a:p>
            <a:fld id="{0CB252DF-9828-4BCA-943E-87250A7A5D51}" type="slidenum">
              <a:rPr lang="el-GR" smtClean="0"/>
              <a:t>17</a:t>
            </a:fld>
            <a:endParaRPr lang="el-GR"/>
          </a:p>
        </p:txBody>
      </p:sp>
    </p:spTree>
    <p:extLst>
      <p:ext uri="{BB962C8B-B14F-4D97-AF65-F5344CB8AC3E}">
        <p14:creationId xmlns:p14="http://schemas.microsoft.com/office/powerpoint/2010/main" val="81143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080239-35DA-4EC7-8CBA-B182CF57764F}"/>
              </a:ext>
            </a:extLst>
          </p:cNvPr>
          <p:cNvSpPr>
            <a:spLocks noGrp="1"/>
          </p:cNvSpPr>
          <p:nvPr>
            <p:ph type="title"/>
          </p:nvPr>
        </p:nvSpPr>
        <p:spPr>
          <a:xfrm>
            <a:off x="693683" y="265583"/>
            <a:ext cx="11214538" cy="1450757"/>
          </a:xfrm>
        </p:spPr>
        <p:txBody>
          <a:bodyPr>
            <a:noAutofit/>
          </a:bodyPr>
          <a:lstStyle/>
          <a:p>
            <a:r>
              <a:rPr lang="el-GR" sz="3600" dirty="0"/>
              <a:t>Στατιστικοί Έλεγχοι Υποθέσεων για τη διαφορά των μέσων τιμών, μ</a:t>
            </a:r>
            <a:r>
              <a:rPr lang="el-GR" sz="3600" baseline="-25000" dirty="0"/>
              <a:t>1</a:t>
            </a:r>
            <a:r>
              <a:rPr lang="el-GR" sz="3600" dirty="0"/>
              <a:t>-μ</a:t>
            </a:r>
            <a:r>
              <a:rPr lang="el-GR" sz="3600" baseline="-25000" dirty="0"/>
              <a:t>2</a:t>
            </a:r>
            <a:r>
              <a:rPr lang="el-GR" sz="3600" dirty="0"/>
              <a:t>, δύο πληθυσμών με δύο ανεξάρτητα δείγματα μεγέθους n</a:t>
            </a:r>
            <a:r>
              <a:rPr lang="el-GR" sz="3600" baseline="-25000" dirty="0"/>
              <a:t>1</a:t>
            </a:r>
            <a:r>
              <a:rPr lang="el-GR" sz="3600" dirty="0"/>
              <a:t> και n</a:t>
            </a:r>
            <a:r>
              <a:rPr lang="el-GR" sz="3600" baseline="-25000" dirty="0"/>
              <a:t>2</a:t>
            </a:r>
            <a:r>
              <a:rPr lang="el-GR" sz="3600" dirty="0"/>
              <a:t> αντίστοιχα (σε επίπεδο σημαντικότητας α)</a:t>
            </a:r>
          </a:p>
        </p:txBody>
      </p:sp>
      <p:sp>
        <p:nvSpPr>
          <p:cNvPr id="4" name="Θέση υποσέλιδου 3">
            <a:extLst>
              <a:ext uri="{FF2B5EF4-FFF2-40B4-BE49-F238E27FC236}">
                <a16:creationId xmlns:a16="http://schemas.microsoft.com/office/drawing/2014/main" id="{14695365-9574-40E7-9AA1-D8AFDC5DFF10}"/>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D524D8E3-190F-42B3-9B11-E6B35554C41C}"/>
              </a:ext>
            </a:extLst>
          </p:cNvPr>
          <p:cNvSpPr>
            <a:spLocks noGrp="1"/>
          </p:cNvSpPr>
          <p:nvPr>
            <p:ph type="sldNum" sz="quarter" idx="12"/>
          </p:nvPr>
        </p:nvSpPr>
        <p:spPr/>
        <p:txBody>
          <a:bodyPr/>
          <a:lstStyle/>
          <a:p>
            <a:fld id="{0CB252DF-9828-4BCA-943E-87250A7A5D51}" type="slidenum">
              <a:rPr lang="el-GR" smtClean="0"/>
              <a:t>18</a:t>
            </a:fld>
            <a:endParaRPr lang="el-GR"/>
          </a:p>
        </p:txBody>
      </p:sp>
      <p:pic>
        <p:nvPicPr>
          <p:cNvPr id="7" name="Εικόνα 6">
            <a:extLst>
              <a:ext uri="{FF2B5EF4-FFF2-40B4-BE49-F238E27FC236}">
                <a16:creationId xmlns:a16="http://schemas.microsoft.com/office/drawing/2014/main" id="{F285C17A-2B08-4E99-AF00-2092ECE2D01D}"/>
              </a:ext>
            </a:extLst>
          </p:cNvPr>
          <p:cNvPicPr>
            <a:picLocks noChangeAspect="1"/>
          </p:cNvPicPr>
          <p:nvPr/>
        </p:nvPicPr>
        <p:blipFill rotWithShape="1">
          <a:blip r:embed="rId2"/>
          <a:srcRect t="9580"/>
          <a:stretch/>
        </p:blipFill>
        <p:spPr>
          <a:xfrm>
            <a:off x="30481" y="1912882"/>
            <a:ext cx="12125141" cy="4231641"/>
          </a:xfrm>
          <a:prstGeom prst="rect">
            <a:avLst/>
          </a:prstGeom>
        </p:spPr>
      </p:pic>
    </p:spTree>
    <p:extLst>
      <p:ext uri="{BB962C8B-B14F-4D97-AF65-F5344CB8AC3E}">
        <p14:creationId xmlns:p14="http://schemas.microsoft.com/office/powerpoint/2010/main" val="404553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6A52AA-F73C-445B-9EC4-285DFE2A8D04}"/>
              </a:ext>
            </a:extLst>
          </p:cNvPr>
          <p:cNvSpPr>
            <a:spLocks noGrp="1"/>
          </p:cNvSpPr>
          <p:nvPr>
            <p:ph type="title"/>
          </p:nvPr>
        </p:nvSpPr>
        <p:spPr/>
        <p:txBody>
          <a:bodyPr/>
          <a:lstStyle/>
          <a:p>
            <a:r>
              <a:rPr lang="el-GR" dirty="0"/>
              <a:t>Παράδειγμα (συνέχεια)</a:t>
            </a:r>
          </a:p>
        </p:txBody>
      </p:sp>
      <p:sp>
        <p:nvSpPr>
          <p:cNvPr id="4" name="Θέση υποσέλιδου 3">
            <a:extLst>
              <a:ext uri="{FF2B5EF4-FFF2-40B4-BE49-F238E27FC236}">
                <a16:creationId xmlns:a16="http://schemas.microsoft.com/office/drawing/2014/main" id="{E2D9AC56-036C-4B3E-9D1B-1445D21651A0}"/>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0D1BD6D1-4A2B-42EC-BE3E-12DA7EA59A80}"/>
              </a:ext>
            </a:extLst>
          </p:cNvPr>
          <p:cNvSpPr>
            <a:spLocks noGrp="1"/>
          </p:cNvSpPr>
          <p:nvPr>
            <p:ph type="sldNum" sz="quarter" idx="12"/>
          </p:nvPr>
        </p:nvSpPr>
        <p:spPr/>
        <p:txBody>
          <a:bodyPr/>
          <a:lstStyle/>
          <a:p>
            <a:fld id="{0CB252DF-9828-4BCA-943E-87250A7A5D51}" type="slidenum">
              <a:rPr lang="el-GR" smtClean="0"/>
              <a:t>19</a:t>
            </a:fld>
            <a:endParaRPr lang="el-GR"/>
          </a:p>
        </p:txBody>
      </p:sp>
      <p:pic>
        <p:nvPicPr>
          <p:cNvPr id="7" name="Εικόνα 6">
            <a:extLst>
              <a:ext uri="{FF2B5EF4-FFF2-40B4-BE49-F238E27FC236}">
                <a16:creationId xmlns:a16="http://schemas.microsoft.com/office/drawing/2014/main" id="{77DB0FA3-96CD-4CB0-84F4-D0CB52C3FE61}"/>
              </a:ext>
            </a:extLst>
          </p:cNvPr>
          <p:cNvPicPr>
            <a:picLocks noChangeAspect="1"/>
          </p:cNvPicPr>
          <p:nvPr/>
        </p:nvPicPr>
        <p:blipFill rotWithShape="1">
          <a:blip r:embed="rId2"/>
          <a:srcRect t="35558" b="38339"/>
          <a:stretch/>
        </p:blipFill>
        <p:spPr>
          <a:xfrm>
            <a:off x="672662" y="2840149"/>
            <a:ext cx="8746176" cy="1826396"/>
          </a:xfrm>
          <a:prstGeom prst="rect">
            <a:avLst/>
          </a:prstGeom>
        </p:spPr>
      </p:pic>
      <p:sp>
        <p:nvSpPr>
          <p:cNvPr id="9" name="TextBox 8">
            <a:extLst>
              <a:ext uri="{FF2B5EF4-FFF2-40B4-BE49-F238E27FC236}">
                <a16:creationId xmlns:a16="http://schemas.microsoft.com/office/drawing/2014/main" id="{A16F8C7A-365A-4048-B22F-0750814D8686}"/>
              </a:ext>
            </a:extLst>
          </p:cNvPr>
          <p:cNvSpPr txBox="1"/>
          <p:nvPr/>
        </p:nvSpPr>
        <p:spPr>
          <a:xfrm>
            <a:off x="157655" y="1681422"/>
            <a:ext cx="11529848" cy="1169551"/>
          </a:xfrm>
          <a:prstGeom prst="rect">
            <a:avLst/>
          </a:prstGeom>
          <a:noFill/>
        </p:spPr>
        <p:txBody>
          <a:bodyPr wrap="square">
            <a:spAutoFit/>
          </a:bodyPr>
          <a:lstStyle/>
          <a:p>
            <a:pPr marL="355600" marR="6350" indent="-342900" algn="just">
              <a:spcBef>
                <a:spcPts val="600"/>
              </a:spcBef>
              <a:buFont typeface="Arial" panose="020B0604020202020204" pitchFamily="34" charset="0"/>
              <a:buChar char="•"/>
            </a:pPr>
            <a:r>
              <a:rPr lang="el-GR" sz="2000" spc="-15" dirty="0">
                <a:latin typeface="Times New Roman"/>
                <a:cs typeface="Times New Roman"/>
              </a:rPr>
              <a:t>Τα </a:t>
            </a:r>
            <a:r>
              <a:rPr lang="el-GR" sz="2000" spc="-5" dirty="0">
                <a:latin typeface="Times New Roman"/>
                <a:cs typeface="Times New Roman"/>
              </a:rPr>
              <a:t>δύ</a:t>
            </a:r>
            <a:r>
              <a:rPr lang="el-GR" sz="2000" dirty="0">
                <a:latin typeface="Times New Roman"/>
                <a:cs typeface="Times New Roman"/>
              </a:rPr>
              <a:t>ο</a:t>
            </a:r>
            <a:r>
              <a:rPr lang="el-GR" sz="2000" spc="105" dirty="0">
                <a:latin typeface="Times New Roman"/>
                <a:cs typeface="Times New Roman"/>
              </a:rPr>
              <a:t> </a:t>
            </a:r>
            <a:r>
              <a:rPr lang="el-GR" sz="2000" spc="-10" dirty="0">
                <a:latin typeface="Times New Roman"/>
                <a:cs typeface="Times New Roman"/>
              </a:rPr>
              <a:t>δείγματα</a:t>
            </a:r>
            <a:r>
              <a:rPr lang="el-GR" sz="2000" dirty="0">
                <a:latin typeface="Times New Roman"/>
                <a:cs typeface="Times New Roman"/>
              </a:rPr>
              <a:t> </a:t>
            </a:r>
            <a:r>
              <a:rPr lang="el-GR" sz="2000" spc="-15" dirty="0">
                <a:latin typeface="Times New Roman"/>
                <a:cs typeface="Times New Roman"/>
              </a:rPr>
              <a:t>μπορ</a:t>
            </a:r>
            <a:r>
              <a:rPr lang="el-GR" sz="2000" spc="-5" dirty="0">
                <a:latin typeface="Times New Roman"/>
                <a:cs typeface="Times New Roman"/>
              </a:rPr>
              <a:t>ο</a:t>
            </a:r>
            <a:r>
              <a:rPr lang="el-GR" sz="2000" spc="5" dirty="0">
                <a:latin typeface="Times New Roman"/>
                <a:cs typeface="Times New Roman"/>
              </a:rPr>
              <a:t>ύ</a:t>
            </a:r>
            <a:r>
              <a:rPr lang="el-GR" sz="2000" dirty="0">
                <a:latin typeface="Times New Roman"/>
                <a:cs typeface="Times New Roman"/>
              </a:rPr>
              <a:t>ν </a:t>
            </a:r>
            <a:r>
              <a:rPr lang="el-GR" sz="2000" spc="-15" dirty="0">
                <a:latin typeface="Times New Roman"/>
                <a:cs typeface="Times New Roman"/>
              </a:rPr>
              <a:t>ν</a:t>
            </a:r>
            <a:r>
              <a:rPr lang="el-GR" sz="2000" spc="-10" dirty="0">
                <a:latin typeface="Times New Roman"/>
                <a:cs typeface="Times New Roman"/>
              </a:rPr>
              <a:t>α</a:t>
            </a:r>
            <a:r>
              <a:rPr lang="el-GR" sz="2000" spc="140" dirty="0">
                <a:latin typeface="Times New Roman"/>
                <a:cs typeface="Times New Roman"/>
              </a:rPr>
              <a:t> </a:t>
            </a:r>
            <a:r>
              <a:rPr lang="el-GR" sz="2000" spc="-10" dirty="0">
                <a:latin typeface="Times New Roman"/>
                <a:cs typeface="Times New Roman"/>
              </a:rPr>
              <a:t>θεωρηθ</a:t>
            </a:r>
            <a:r>
              <a:rPr lang="el-GR" sz="2000" spc="-20" dirty="0">
                <a:latin typeface="Times New Roman"/>
                <a:cs typeface="Times New Roman"/>
              </a:rPr>
              <a:t>ο</a:t>
            </a:r>
            <a:r>
              <a:rPr lang="el-GR" sz="2000" spc="-5" dirty="0">
                <a:latin typeface="Times New Roman"/>
                <a:cs typeface="Times New Roman"/>
              </a:rPr>
              <a:t>ύ</a:t>
            </a:r>
            <a:r>
              <a:rPr lang="el-GR" sz="2000" dirty="0">
                <a:latin typeface="Times New Roman"/>
                <a:cs typeface="Times New Roman"/>
              </a:rPr>
              <a:t>ν</a:t>
            </a:r>
            <a:r>
              <a:rPr lang="el-GR" sz="2000" spc="135" dirty="0">
                <a:latin typeface="Times New Roman"/>
                <a:cs typeface="Times New Roman"/>
              </a:rPr>
              <a:t> </a:t>
            </a:r>
            <a:r>
              <a:rPr lang="el-GR" sz="2000" i="1" spc="-10" dirty="0">
                <a:latin typeface="Times New Roman"/>
                <a:cs typeface="Times New Roman"/>
              </a:rPr>
              <a:t>ανεξάρτ</a:t>
            </a:r>
            <a:r>
              <a:rPr lang="el-GR" sz="2000" i="1" spc="-20" dirty="0">
                <a:latin typeface="Times New Roman"/>
                <a:cs typeface="Times New Roman"/>
              </a:rPr>
              <a:t>η</a:t>
            </a:r>
            <a:r>
              <a:rPr lang="el-GR" sz="2000" i="1" spc="-10" dirty="0">
                <a:latin typeface="Times New Roman"/>
                <a:cs typeface="Times New Roman"/>
              </a:rPr>
              <a:t>τα</a:t>
            </a:r>
            <a:r>
              <a:rPr lang="el-GR" sz="2000" i="1" spc="145" dirty="0">
                <a:latin typeface="Times New Roman"/>
                <a:cs typeface="Times New Roman"/>
              </a:rPr>
              <a:t> </a:t>
            </a:r>
            <a:r>
              <a:rPr lang="el-GR" sz="2000" spc="-15" dirty="0">
                <a:latin typeface="Times New Roman"/>
                <a:cs typeface="Times New Roman"/>
              </a:rPr>
              <a:t>μεταξ</a:t>
            </a:r>
            <a:r>
              <a:rPr lang="el-GR" sz="2000" spc="-10" dirty="0">
                <a:latin typeface="Times New Roman"/>
                <a:cs typeface="Times New Roman"/>
              </a:rPr>
              <a:t>ύ</a:t>
            </a:r>
            <a:r>
              <a:rPr lang="el-GR" sz="2000" spc="140" dirty="0">
                <a:latin typeface="Times New Roman"/>
                <a:cs typeface="Times New Roman"/>
              </a:rPr>
              <a:t> </a:t>
            </a:r>
            <a:r>
              <a:rPr lang="el-GR" sz="2000" spc="-15" dirty="0">
                <a:latin typeface="Times New Roman"/>
                <a:cs typeface="Times New Roman"/>
              </a:rPr>
              <a:t>του</a:t>
            </a:r>
            <a:r>
              <a:rPr lang="el-GR" sz="2000" spc="-5" dirty="0">
                <a:latin typeface="Times New Roman"/>
                <a:cs typeface="Times New Roman"/>
              </a:rPr>
              <a:t>ς</a:t>
            </a:r>
            <a:r>
              <a:rPr lang="el-GR" sz="2000" dirty="0">
                <a:latin typeface="Times New Roman"/>
                <a:cs typeface="Times New Roman"/>
              </a:rPr>
              <a:t>.</a:t>
            </a:r>
            <a:r>
              <a:rPr lang="el-GR" sz="2000" spc="135" dirty="0">
                <a:latin typeface="Times New Roman"/>
                <a:cs typeface="Times New Roman"/>
              </a:rPr>
              <a:t> </a:t>
            </a:r>
          </a:p>
          <a:p>
            <a:pPr marL="355600" marR="6350" indent="-342900" algn="just">
              <a:spcBef>
                <a:spcPts val="600"/>
              </a:spcBef>
              <a:buFont typeface="Arial" panose="020B0604020202020204" pitchFamily="34" charset="0"/>
              <a:buChar char="•"/>
            </a:pPr>
            <a:r>
              <a:rPr lang="el-GR" sz="2000" spc="135" dirty="0">
                <a:latin typeface="Times New Roman"/>
                <a:cs typeface="Times New Roman"/>
              </a:rPr>
              <a:t>Ο</a:t>
            </a:r>
            <a:r>
              <a:rPr lang="el-GR" sz="2000" dirty="0">
                <a:latin typeface="Times New Roman"/>
                <a:cs typeface="Times New Roman"/>
              </a:rPr>
              <a:t>ι</a:t>
            </a:r>
            <a:r>
              <a:rPr lang="el-GR" sz="2000" spc="135" dirty="0">
                <a:latin typeface="Times New Roman"/>
                <a:cs typeface="Times New Roman"/>
              </a:rPr>
              <a:t> </a:t>
            </a:r>
            <a:r>
              <a:rPr lang="el-GR" sz="2000" spc="-15" dirty="0">
                <a:latin typeface="Times New Roman"/>
                <a:cs typeface="Times New Roman"/>
              </a:rPr>
              <a:t>κατανομέ</a:t>
            </a:r>
            <a:r>
              <a:rPr lang="el-GR" sz="2000" spc="-5" dirty="0">
                <a:latin typeface="Times New Roman"/>
                <a:cs typeface="Times New Roman"/>
              </a:rPr>
              <a:t>ς</a:t>
            </a:r>
            <a:r>
              <a:rPr lang="el-GR" sz="2000" spc="140" dirty="0">
                <a:latin typeface="Times New Roman"/>
                <a:cs typeface="Times New Roman"/>
              </a:rPr>
              <a:t> </a:t>
            </a:r>
            <a:r>
              <a:rPr lang="el-GR" sz="2000" spc="-10" dirty="0">
                <a:latin typeface="Times New Roman"/>
                <a:cs typeface="Times New Roman"/>
              </a:rPr>
              <a:t>και</a:t>
            </a:r>
            <a:r>
              <a:rPr lang="el-GR" sz="2000" spc="140" dirty="0">
                <a:latin typeface="Times New Roman"/>
                <a:cs typeface="Times New Roman"/>
              </a:rPr>
              <a:t> </a:t>
            </a:r>
            <a:r>
              <a:rPr lang="el-GR" sz="2000" spc="-10" dirty="0">
                <a:latin typeface="Times New Roman"/>
                <a:cs typeface="Times New Roman"/>
              </a:rPr>
              <a:t>ο</a:t>
            </a:r>
            <a:r>
              <a:rPr lang="el-GR" sz="2000" dirty="0">
                <a:latin typeface="Times New Roman"/>
                <a:cs typeface="Times New Roman"/>
              </a:rPr>
              <a:t>ι</a:t>
            </a:r>
            <a:r>
              <a:rPr lang="el-GR" sz="2000" spc="135" dirty="0">
                <a:latin typeface="Times New Roman"/>
                <a:cs typeface="Times New Roman"/>
              </a:rPr>
              <a:t> </a:t>
            </a:r>
            <a:r>
              <a:rPr lang="el-GR" sz="2000" i="1" spc="-15" dirty="0">
                <a:latin typeface="Times New Roman"/>
                <a:cs typeface="Times New Roman"/>
              </a:rPr>
              <a:t>διασπορέ</a:t>
            </a:r>
            <a:r>
              <a:rPr lang="el-GR" sz="2000" i="1" spc="-5" dirty="0">
                <a:latin typeface="Times New Roman"/>
                <a:cs typeface="Times New Roman"/>
              </a:rPr>
              <a:t>ς</a:t>
            </a:r>
            <a:r>
              <a:rPr lang="el-GR" sz="2000" i="1" spc="140" dirty="0">
                <a:latin typeface="Times New Roman"/>
                <a:cs typeface="Times New Roman"/>
              </a:rPr>
              <a:t> </a:t>
            </a:r>
            <a:r>
              <a:rPr lang="el-GR" sz="2000" spc="-15" dirty="0">
                <a:latin typeface="Times New Roman"/>
                <a:cs typeface="Times New Roman"/>
              </a:rPr>
              <a:t>των </a:t>
            </a:r>
            <a:r>
              <a:rPr lang="el-GR" sz="2000" spc="-10" dirty="0">
                <a:latin typeface="Times New Roman"/>
                <a:cs typeface="Times New Roman"/>
              </a:rPr>
              <a:t>πληθυσμών</a:t>
            </a:r>
            <a:r>
              <a:rPr lang="el-GR" sz="2000" spc="-5" dirty="0">
                <a:latin typeface="Times New Roman"/>
                <a:cs typeface="Times New Roman"/>
              </a:rPr>
              <a:t> </a:t>
            </a:r>
            <a:r>
              <a:rPr lang="el-GR" sz="2000" spc="-10" dirty="0">
                <a:latin typeface="Times New Roman"/>
                <a:cs typeface="Times New Roman"/>
              </a:rPr>
              <a:t>από</a:t>
            </a:r>
            <a:r>
              <a:rPr lang="el-GR" sz="2000" dirty="0">
                <a:latin typeface="Times New Roman"/>
                <a:cs typeface="Times New Roman"/>
              </a:rPr>
              <a:t> </a:t>
            </a:r>
            <a:r>
              <a:rPr lang="el-GR" sz="2000" spc="-15" dirty="0">
                <a:latin typeface="Times New Roman"/>
                <a:cs typeface="Times New Roman"/>
              </a:rPr>
              <a:t>του</a:t>
            </a:r>
            <a:r>
              <a:rPr lang="el-GR" sz="2000" spc="-5" dirty="0">
                <a:latin typeface="Times New Roman"/>
                <a:cs typeface="Times New Roman"/>
              </a:rPr>
              <a:t>ς</a:t>
            </a:r>
            <a:r>
              <a:rPr lang="el-GR" sz="2000" dirty="0">
                <a:latin typeface="Times New Roman"/>
                <a:cs typeface="Times New Roman"/>
              </a:rPr>
              <a:t> </a:t>
            </a:r>
            <a:r>
              <a:rPr lang="el-GR" sz="2000" spc="-10" dirty="0">
                <a:latin typeface="Times New Roman"/>
                <a:cs typeface="Times New Roman"/>
              </a:rPr>
              <a:t>οποίους</a:t>
            </a:r>
            <a:r>
              <a:rPr lang="el-GR" sz="2000" dirty="0">
                <a:latin typeface="Times New Roman"/>
                <a:cs typeface="Times New Roman"/>
              </a:rPr>
              <a:t> </a:t>
            </a:r>
            <a:r>
              <a:rPr lang="el-GR" sz="2000" spc="-15" dirty="0">
                <a:latin typeface="Times New Roman"/>
                <a:cs typeface="Times New Roman"/>
              </a:rPr>
              <a:t>προέρχοντα</a:t>
            </a:r>
            <a:r>
              <a:rPr lang="el-GR" sz="2000" spc="-5" dirty="0">
                <a:latin typeface="Times New Roman"/>
                <a:cs typeface="Times New Roman"/>
              </a:rPr>
              <a:t>ι</a:t>
            </a:r>
            <a:r>
              <a:rPr lang="el-GR" sz="2000" spc="5" dirty="0">
                <a:latin typeface="Times New Roman"/>
                <a:cs typeface="Times New Roman"/>
              </a:rPr>
              <a:t> </a:t>
            </a:r>
            <a:r>
              <a:rPr lang="el-GR" sz="2000" spc="-10" dirty="0">
                <a:latin typeface="Times New Roman"/>
                <a:cs typeface="Times New Roman"/>
              </a:rPr>
              <a:t>τα</a:t>
            </a:r>
            <a:r>
              <a:rPr lang="el-GR" sz="2000" dirty="0">
                <a:latin typeface="Times New Roman"/>
                <a:cs typeface="Times New Roman"/>
              </a:rPr>
              <a:t> </a:t>
            </a:r>
            <a:r>
              <a:rPr lang="el-GR" sz="2000" spc="-15" dirty="0">
                <a:latin typeface="Times New Roman"/>
                <a:cs typeface="Times New Roman"/>
              </a:rPr>
              <a:t>δ</a:t>
            </a:r>
            <a:r>
              <a:rPr lang="el-GR" sz="2000" dirty="0">
                <a:latin typeface="Times New Roman"/>
                <a:cs typeface="Times New Roman"/>
              </a:rPr>
              <a:t>ε</a:t>
            </a:r>
            <a:r>
              <a:rPr lang="el-GR" sz="2000" spc="-15" dirty="0">
                <a:latin typeface="Times New Roman"/>
                <a:cs typeface="Times New Roman"/>
              </a:rPr>
              <a:t>ίγματ</a:t>
            </a:r>
            <a:r>
              <a:rPr lang="el-GR" sz="2000" spc="-10" dirty="0">
                <a:latin typeface="Times New Roman"/>
                <a:cs typeface="Times New Roman"/>
              </a:rPr>
              <a:t>α</a:t>
            </a:r>
            <a:r>
              <a:rPr lang="el-GR" sz="2000" spc="5" dirty="0">
                <a:latin typeface="Times New Roman"/>
                <a:cs typeface="Times New Roman"/>
              </a:rPr>
              <a:t> </a:t>
            </a:r>
            <a:r>
              <a:rPr lang="el-GR" sz="2000" spc="-10" dirty="0">
                <a:latin typeface="Times New Roman"/>
                <a:cs typeface="Times New Roman"/>
              </a:rPr>
              <a:t>είνα</a:t>
            </a:r>
            <a:r>
              <a:rPr lang="el-GR" sz="2000" spc="-5" dirty="0">
                <a:latin typeface="Times New Roman"/>
                <a:cs typeface="Times New Roman"/>
              </a:rPr>
              <a:t>ι</a:t>
            </a:r>
            <a:r>
              <a:rPr lang="el-GR" sz="2000" dirty="0">
                <a:latin typeface="Times New Roman"/>
                <a:cs typeface="Times New Roman"/>
              </a:rPr>
              <a:t> </a:t>
            </a:r>
            <a:r>
              <a:rPr lang="el-GR" sz="2000" spc="-15" dirty="0">
                <a:latin typeface="Times New Roman"/>
                <a:cs typeface="Times New Roman"/>
              </a:rPr>
              <a:t>άγνωστε</a:t>
            </a:r>
            <a:r>
              <a:rPr lang="el-GR" sz="2000" spc="-5" dirty="0">
                <a:latin typeface="Times New Roman"/>
                <a:cs typeface="Times New Roman"/>
              </a:rPr>
              <a:t>ς</a:t>
            </a:r>
            <a:endParaRPr lang="el-GR" sz="2000" dirty="0">
              <a:latin typeface="Times New Roman"/>
              <a:cs typeface="Times New Roman"/>
            </a:endParaRPr>
          </a:p>
          <a:p>
            <a:pPr marL="355600" indent="-342900" algn="just">
              <a:spcBef>
                <a:spcPts val="600"/>
              </a:spcBef>
              <a:buFont typeface="Arial" panose="020B0604020202020204" pitchFamily="34" charset="0"/>
              <a:buChar char="•"/>
            </a:pPr>
            <a:r>
              <a:rPr lang="el-GR" sz="2000" spc="-15" dirty="0">
                <a:latin typeface="Times New Roman"/>
                <a:cs typeface="Times New Roman"/>
              </a:rPr>
              <a:t>Τ</a:t>
            </a:r>
            <a:r>
              <a:rPr lang="el-GR" sz="2000" spc="-10" dirty="0">
                <a:latin typeface="Times New Roman"/>
                <a:cs typeface="Times New Roman"/>
              </a:rPr>
              <a:t>α</a:t>
            </a:r>
            <a:r>
              <a:rPr lang="el-GR" sz="2000" dirty="0">
                <a:latin typeface="Times New Roman"/>
                <a:cs typeface="Times New Roman"/>
              </a:rPr>
              <a:t> </a:t>
            </a:r>
            <a:r>
              <a:rPr lang="el-GR" sz="2000" spc="-15" dirty="0">
                <a:latin typeface="Times New Roman"/>
                <a:cs typeface="Times New Roman"/>
              </a:rPr>
              <a:t>μεγέθ</a:t>
            </a:r>
            <a:r>
              <a:rPr lang="el-GR" sz="2000" spc="-10" dirty="0">
                <a:latin typeface="Times New Roman"/>
                <a:cs typeface="Times New Roman"/>
              </a:rPr>
              <a:t>η</a:t>
            </a:r>
            <a:r>
              <a:rPr lang="el-GR" sz="2000" dirty="0">
                <a:latin typeface="Times New Roman"/>
                <a:cs typeface="Times New Roman"/>
              </a:rPr>
              <a:t> </a:t>
            </a:r>
            <a:r>
              <a:rPr lang="el-GR" sz="2000" spc="-15" dirty="0">
                <a:latin typeface="Times New Roman"/>
                <a:cs typeface="Times New Roman"/>
              </a:rPr>
              <a:t>τω</a:t>
            </a:r>
            <a:r>
              <a:rPr lang="el-GR" sz="2000" spc="-10" dirty="0">
                <a:latin typeface="Times New Roman"/>
                <a:cs typeface="Times New Roman"/>
              </a:rPr>
              <a:t>ν</a:t>
            </a:r>
            <a:r>
              <a:rPr lang="el-GR" sz="2000" dirty="0">
                <a:latin typeface="Times New Roman"/>
                <a:cs typeface="Times New Roman"/>
              </a:rPr>
              <a:t> </a:t>
            </a:r>
            <a:r>
              <a:rPr lang="el-GR" sz="2000" spc="-15" dirty="0">
                <a:latin typeface="Times New Roman"/>
                <a:cs typeface="Times New Roman"/>
              </a:rPr>
              <a:t>δειγμάτω</a:t>
            </a:r>
            <a:r>
              <a:rPr lang="el-GR" sz="2000" spc="-10" dirty="0">
                <a:latin typeface="Times New Roman"/>
                <a:cs typeface="Times New Roman"/>
              </a:rPr>
              <a:t>ν</a:t>
            </a:r>
            <a:r>
              <a:rPr lang="el-GR" sz="2000" dirty="0">
                <a:latin typeface="Times New Roman"/>
                <a:cs typeface="Times New Roman"/>
              </a:rPr>
              <a:t> </a:t>
            </a:r>
            <a:r>
              <a:rPr lang="el-GR" sz="2000" spc="-10" dirty="0">
                <a:latin typeface="Times New Roman"/>
                <a:cs typeface="Times New Roman"/>
              </a:rPr>
              <a:t>είνα</a:t>
            </a:r>
            <a:r>
              <a:rPr lang="el-GR" sz="2000" spc="-5" dirty="0">
                <a:latin typeface="Times New Roman"/>
                <a:cs typeface="Times New Roman"/>
              </a:rPr>
              <a:t>ι</a:t>
            </a:r>
            <a:r>
              <a:rPr lang="el-GR" sz="2000" dirty="0">
                <a:latin typeface="Times New Roman"/>
                <a:cs typeface="Times New Roman"/>
              </a:rPr>
              <a:t> </a:t>
            </a:r>
            <a:r>
              <a:rPr lang="el-GR" sz="2000" spc="-15" dirty="0">
                <a:latin typeface="Times New Roman"/>
                <a:cs typeface="Times New Roman"/>
              </a:rPr>
              <a:t>μεγάλ</a:t>
            </a:r>
            <a:r>
              <a:rPr lang="el-GR" sz="2000" spc="-10" dirty="0">
                <a:latin typeface="Times New Roman"/>
                <a:cs typeface="Times New Roman"/>
              </a:rPr>
              <a:t>α</a:t>
            </a:r>
            <a:r>
              <a:rPr lang="el-GR" sz="2000" dirty="0">
                <a:latin typeface="Times New Roman"/>
                <a:cs typeface="Times New Roman"/>
              </a:rPr>
              <a:t> (</a:t>
            </a:r>
            <a:r>
              <a:rPr lang="el-GR" sz="2000" spc="-125" dirty="0">
                <a:latin typeface="Times New Roman"/>
                <a:cs typeface="Times New Roman"/>
              </a:rPr>
              <a:t> </a:t>
            </a:r>
            <a:r>
              <a:rPr lang="el-GR" sz="2000" i="1" spc="90" dirty="0" err="1">
                <a:latin typeface="Times New Roman"/>
                <a:cs typeface="Times New Roman"/>
              </a:rPr>
              <a:t>n</a:t>
            </a:r>
            <a:r>
              <a:rPr lang="el-GR" sz="2000" i="1" spc="-7" baseline="-23809" dirty="0" err="1">
                <a:latin typeface="Times New Roman"/>
                <a:cs typeface="Times New Roman"/>
              </a:rPr>
              <a:t>A</a:t>
            </a:r>
            <a:r>
              <a:rPr lang="el-GR" sz="2000" i="1" baseline="-23809" dirty="0">
                <a:latin typeface="Times New Roman"/>
                <a:cs typeface="Times New Roman"/>
              </a:rPr>
              <a:t> </a:t>
            </a:r>
            <a:r>
              <a:rPr lang="el-GR" sz="2000" i="1" spc="-97" baseline="-23809" dirty="0">
                <a:latin typeface="Times New Roman"/>
                <a:cs typeface="Times New Roman"/>
              </a:rPr>
              <a:t> </a:t>
            </a:r>
            <a:r>
              <a:rPr lang="el-GR" sz="2000" spc="-10" dirty="0">
                <a:latin typeface="Symbol"/>
                <a:cs typeface="Symbol"/>
              </a:rPr>
              <a:t></a:t>
            </a:r>
            <a:r>
              <a:rPr lang="el-GR" sz="2000" spc="-114" dirty="0">
                <a:latin typeface="Times New Roman"/>
                <a:cs typeface="Times New Roman"/>
              </a:rPr>
              <a:t> </a:t>
            </a:r>
            <a:r>
              <a:rPr lang="el-GR" sz="2000" dirty="0">
                <a:latin typeface="Times New Roman"/>
                <a:cs typeface="Times New Roman"/>
              </a:rPr>
              <a:t>100</a:t>
            </a:r>
            <a:r>
              <a:rPr lang="el-GR" sz="2000" spc="-20" dirty="0">
                <a:latin typeface="Times New Roman"/>
                <a:cs typeface="Times New Roman"/>
              </a:rPr>
              <a:t> </a:t>
            </a:r>
            <a:r>
              <a:rPr lang="el-GR" sz="2000" spc="-10" dirty="0">
                <a:latin typeface="Symbol"/>
                <a:cs typeface="Symbol"/>
              </a:rPr>
              <a:t></a:t>
            </a:r>
            <a:r>
              <a:rPr lang="el-GR" sz="2000" spc="-20" dirty="0">
                <a:latin typeface="Times New Roman"/>
                <a:cs typeface="Times New Roman"/>
              </a:rPr>
              <a:t> </a:t>
            </a:r>
            <a:r>
              <a:rPr lang="el-GR" sz="2000" dirty="0">
                <a:latin typeface="Times New Roman"/>
                <a:cs typeface="Times New Roman"/>
              </a:rPr>
              <a:t>30 </a:t>
            </a:r>
            <a:r>
              <a:rPr lang="el-GR" sz="2000" spc="-10" dirty="0">
                <a:latin typeface="Times New Roman"/>
                <a:cs typeface="Times New Roman"/>
              </a:rPr>
              <a:t>και</a:t>
            </a:r>
            <a:r>
              <a:rPr lang="el-GR" sz="2000" dirty="0">
                <a:latin typeface="Times New Roman"/>
                <a:cs typeface="Times New Roman"/>
              </a:rPr>
              <a:t>  </a:t>
            </a:r>
            <a:r>
              <a:rPr lang="el-GR" sz="2000" i="1" spc="50" dirty="0" err="1">
                <a:latin typeface="Times New Roman"/>
                <a:cs typeface="Times New Roman"/>
              </a:rPr>
              <a:t>n</a:t>
            </a:r>
            <a:r>
              <a:rPr lang="el-GR" sz="2000" i="1" spc="-7" baseline="-23809" dirty="0" err="1">
                <a:latin typeface="Times New Roman"/>
                <a:cs typeface="Times New Roman"/>
              </a:rPr>
              <a:t>B</a:t>
            </a:r>
            <a:r>
              <a:rPr lang="el-GR" sz="2000" i="1" baseline="-23809" dirty="0">
                <a:latin typeface="Times New Roman"/>
                <a:cs typeface="Times New Roman"/>
              </a:rPr>
              <a:t> </a:t>
            </a:r>
            <a:r>
              <a:rPr lang="el-GR" sz="2000" i="1" spc="-44" baseline="-23809" dirty="0">
                <a:latin typeface="Times New Roman"/>
                <a:cs typeface="Times New Roman"/>
              </a:rPr>
              <a:t> </a:t>
            </a:r>
            <a:r>
              <a:rPr lang="el-GR" sz="2000" spc="-10" dirty="0">
                <a:latin typeface="Symbol"/>
                <a:cs typeface="Symbol"/>
              </a:rPr>
              <a:t></a:t>
            </a:r>
            <a:r>
              <a:rPr lang="el-GR" sz="2000" spc="-25" dirty="0">
                <a:latin typeface="Times New Roman"/>
                <a:cs typeface="Times New Roman"/>
              </a:rPr>
              <a:t> </a:t>
            </a:r>
            <a:r>
              <a:rPr lang="el-GR" sz="2000" dirty="0">
                <a:latin typeface="Times New Roman"/>
                <a:cs typeface="Times New Roman"/>
              </a:rPr>
              <a:t>90</a:t>
            </a:r>
            <a:r>
              <a:rPr lang="el-GR" sz="2000" spc="-20" dirty="0">
                <a:latin typeface="Times New Roman"/>
                <a:cs typeface="Times New Roman"/>
              </a:rPr>
              <a:t> </a:t>
            </a:r>
            <a:r>
              <a:rPr lang="el-GR" sz="2000" spc="-10" dirty="0">
                <a:latin typeface="Symbol"/>
                <a:cs typeface="Symbol"/>
              </a:rPr>
              <a:t></a:t>
            </a:r>
            <a:r>
              <a:rPr lang="el-GR" sz="2000" spc="-25" dirty="0">
                <a:latin typeface="Times New Roman"/>
                <a:cs typeface="Times New Roman"/>
              </a:rPr>
              <a:t> </a:t>
            </a:r>
            <a:r>
              <a:rPr lang="el-GR" sz="2000" dirty="0">
                <a:latin typeface="Times New Roman"/>
                <a:cs typeface="Times New Roman"/>
              </a:rPr>
              <a:t>30</a:t>
            </a:r>
            <a:r>
              <a:rPr lang="el-GR" sz="2000" spc="-114" dirty="0">
                <a:latin typeface="Times New Roman"/>
                <a:cs typeface="Times New Roman"/>
              </a:rPr>
              <a:t> </a:t>
            </a:r>
            <a:r>
              <a:rPr lang="el-GR" sz="2000" dirty="0">
                <a:latin typeface="Times New Roman"/>
                <a:cs typeface="Times New Roman"/>
              </a:rPr>
              <a:t>)</a:t>
            </a:r>
          </a:p>
        </p:txBody>
      </p:sp>
      <p:pic>
        <p:nvPicPr>
          <p:cNvPr id="11" name="Εικόνα 10">
            <a:extLst>
              <a:ext uri="{FF2B5EF4-FFF2-40B4-BE49-F238E27FC236}">
                <a16:creationId xmlns:a16="http://schemas.microsoft.com/office/drawing/2014/main" id="{EF152AFA-478D-4C47-B5D8-F7EC9CEC34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5008" y="4953400"/>
            <a:ext cx="5392407" cy="1188000"/>
          </a:xfrm>
          <a:prstGeom prst="rect">
            <a:avLst/>
          </a:prstGeom>
        </p:spPr>
      </p:pic>
      <p:sp>
        <p:nvSpPr>
          <p:cNvPr id="13" name="TextBox 12">
            <a:extLst>
              <a:ext uri="{FF2B5EF4-FFF2-40B4-BE49-F238E27FC236}">
                <a16:creationId xmlns:a16="http://schemas.microsoft.com/office/drawing/2014/main" id="{0D0AD74D-5A82-4B0E-8E44-D6490494AB0E}"/>
              </a:ext>
            </a:extLst>
          </p:cNvPr>
          <p:cNvSpPr txBox="1"/>
          <p:nvPr/>
        </p:nvSpPr>
        <p:spPr>
          <a:xfrm>
            <a:off x="5922579" y="4546267"/>
            <a:ext cx="6168971" cy="1754326"/>
          </a:xfrm>
          <a:prstGeom prst="rect">
            <a:avLst/>
          </a:prstGeom>
          <a:solidFill>
            <a:schemeClr val="bg2"/>
          </a:solidFill>
          <a:ln>
            <a:solidFill>
              <a:schemeClr val="accent1"/>
            </a:solidFill>
          </a:ln>
        </p:spPr>
        <p:txBody>
          <a:bodyPr wrap="square">
            <a:spAutoFit/>
          </a:bodyPr>
          <a:lstStyle/>
          <a:p>
            <a:pPr algn="just"/>
            <a:r>
              <a:rPr lang="el-GR" dirty="0"/>
              <a:t>Σ</a:t>
            </a:r>
            <a:r>
              <a:rPr lang="el-GR" b="0" u="none" strike="noStrike" baseline="0" dirty="0"/>
              <a:t>ε επίπεδο σημαντικότητας α=5%, απορρίπτουμε τη μηδενική υπόθεση. Δηλαδή, τα ευρήματα στα δύο δείγματα δίνουν στατιστικά σημαντικές αποδείξεις ότι η μέση συγκέντρωση </a:t>
            </a:r>
            <a:r>
              <a:rPr lang="el-GR" b="0" u="none" strike="noStrike" baseline="0" dirty="0" err="1"/>
              <a:t>μολύβδου</a:t>
            </a:r>
            <a:r>
              <a:rPr lang="el-GR" b="0" u="none" strike="noStrike" baseline="0" dirty="0"/>
              <a:t> στο πόσιμο νερό διαφέρει στις δύο περιοχές της πόλης. Η πιθανότητα αυτό το συμπέρασμα να είναι λάθος, είναι το πολύ 0.05.</a:t>
            </a:r>
            <a:endParaRPr lang="el-GR" dirty="0"/>
          </a:p>
        </p:txBody>
      </p:sp>
    </p:spTree>
    <p:extLst>
      <p:ext uri="{BB962C8B-B14F-4D97-AF65-F5344CB8AC3E}">
        <p14:creationId xmlns:p14="http://schemas.microsoft.com/office/powerpoint/2010/main" val="30326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8D6324-F025-4DE7-8BEA-35D79797DD11}"/>
              </a:ext>
            </a:extLst>
          </p:cNvPr>
          <p:cNvSpPr>
            <a:spLocks noGrp="1"/>
          </p:cNvSpPr>
          <p:nvPr>
            <p:ph type="title"/>
          </p:nvPr>
        </p:nvSpPr>
        <p:spPr/>
        <p:txBody>
          <a:bodyPr/>
          <a:lstStyle/>
          <a:p>
            <a:r>
              <a:rPr lang="el-GR" dirty="0"/>
              <a:t>Έλεγχος υποθέσεων</a:t>
            </a:r>
          </a:p>
        </p:txBody>
      </p:sp>
      <p:sp>
        <p:nvSpPr>
          <p:cNvPr id="3" name="Θέση περιεχομένου 2">
            <a:extLst>
              <a:ext uri="{FF2B5EF4-FFF2-40B4-BE49-F238E27FC236}">
                <a16:creationId xmlns:a16="http://schemas.microsoft.com/office/drawing/2014/main" id="{98152A70-C410-4CA2-8685-694FBA5DD621}"/>
              </a:ext>
            </a:extLst>
          </p:cNvPr>
          <p:cNvSpPr>
            <a:spLocks noGrp="1"/>
          </p:cNvSpPr>
          <p:nvPr>
            <p:ph idx="1"/>
          </p:nvPr>
        </p:nvSpPr>
        <p:spPr>
          <a:xfrm>
            <a:off x="1097280" y="1845734"/>
            <a:ext cx="10058400" cy="4157501"/>
          </a:xfrm>
        </p:spPr>
        <p:txBody>
          <a:bodyPr>
            <a:normAutofit fontScale="92500"/>
          </a:bodyPr>
          <a:lstStyle/>
          <a:p>
            <a:pPr algn="l">
              <a:lnSpc>
                <a:spcPct val="100000"/>
              </a:lnSpc>
            </a:pPr>
            <a:r>
              <a:rPr lang="el-GR" sz="2400" b="0" i="0" u="none" strike="noStrike" baseline="0" dirty="0">
                <a:latin typeface="TimesNewRomanPSMT"/>
              </a:rPr>
              <a:t>Ένας νέος τύπος τσιγάρων βρίσκεται στο στάδιο ποιοτικού ελέγχου. Αν το τμήμα ποιοτικού ελέγχου της καπνοβιομηχανίας ενδιαφέρεται να γνωρίζει τη μέση ποσότητα νικοτίνης που περιέχεται στα νέου τύπου τσιγάρα, μπορεί να υπολογίσει ένα </a:t>
            </a:r>
            <a:r>
              <a:rPr lang="el-GR" sz="2400" b="0" i="1" u="none" strike="noStrike" baseline="0" dirty="0">
                <a:latin typeface="TimesNewRomanPS-ItalicMT"/>
              </a:rPr>
              <a:t>διάστημα εμπιστοσύνης </a:t>
            </a:r>
            <a:r>
              <a:rPr lang="el-GR" sz="2400" b="0" i="0" u="none" strike="noStrike" baseline="0" dirty="0">
                <a:latin typeface="TimesNewRomanPSMT"/>
              </a:rPr>
              <a:t>και να πάρει έτσι μια εκτίμηση για την άγνωστη μέση ποσότητα νικοτίνης. </a:t>
            </a:r>
          </a:p>
          <a:p>
            <a:pPr algn="l">
              <a:lnSpc>
                <a:spcPct val="100000"/>
              </a:lnSpc>
            </a:pPr>
            <a:r>
              <a:rPr lang="el-GR" sz="2400" b="0" i="0" u="none" strike="noStrike" baseline="0" dirty="0">
                <a:latin typeface="TimesNewRomanPSMT"/>
              </a:rPr>
              <a:t>Στην περίπτωση όμως, που ενδιαφέρεται να γνωρίζει μόνο αν στα νέου τύπου τσιγάρα η μέση ποσότητα νικοτίνης δεν υπερβαίνει ένα μέγιστο επιτρεπτό όριο, τότε πρέπει να κάνει κατάλληλο </a:t>
            </a:r>
            <a:r>
              <a:rPr lang="el-GR" sz="2400" b="1" i="1" u="none" strike="noStrike" baseline="0" dirty="0">
                <a:latin typeface="TimesNewRomanPS-BoldItalicMT"/>
              </a:rPr>
              <a:t>στατιστικό έλεγχο υποθέσεων </a:t>
            </a:r>
            <a:r>
              <a:rPr lang="el-GR" sz="2400" b="0" i="0" u="none" strike="noStrike" baseline="0" dirty="0">
                <a:latin typeface="TimesNewRomanPSMT"/>
              </a:rPr>
              <a:t>ώστε να μπορεί να αποφασίσει μεταξύ των υποθέσεων:</a:t>
            </a:r>
          </a:p>
          <a:p>
            <a:pPr algn="l">
              <a:lnSpc>
                <a:spcPct val="100000"/>
              </a:lnSpc>
            </a:pPr>
            <a:r>
              <a:rPr lang="el-GR" sz="2400" b="1" i="0" u="none" strike="noStrike" baseline="0" dirty="0">
                <a:latin typeface="SymbolMT"/>
              </a:rPr>
              <a:t>• </a:t>
            </a:r>
            <a:r>
              <a:rPr lang="el-GR" sz="2400" b="1" i="1" u="none" strike="noStrike" baseline="0" dirty="0">
                <a:latin typeface="TimesNewRomanPS-ItalicMT"/>
              </a:rPr>
              <a:t>Η μέση ποσότητα νικοτίνης δεν υπερβαίνει το μέγιστο επιτρεπτό όριο.</a:t>
            </a:r>
          </a:p>
          <a:p>
            <a:pPr algn="l">
              <a:lnSpc>
                <a:spcPct val="100000"/>
              </a:lnSpc>
            </a:pPr>
            <a:r>
              <a:rPr lang="el-GR" sz="2400" b="1" i="0" u="none" strike="noStrike" baseline="0" dirty="0">
                <a:latin typeface="SymbolMT"/>
              </a:rPr>
              <a:t>• </a:t>
            </a:r>
            <a:r>
              <a:rPr lang="el-GR" sz="2400" b="1" i="1" u="none" strike="noStrike" baseline="0" dirty="0">
                <a:latin typeface="TimesNewRomanPS-ItalicMT"/>
              </a:rPr>
              <a:t>Η μέση ποσότητα νικοτίνης υπερβαίνει το μέγιστο επιτρεπτό όριο.</a:t>
            </a:r>
            <a:endParaRPr lang="el-GR" sz="2800" b="1" dirty="0"/>
          </a:p>
        </p:txBody>
      </p:sp>
      <p:sp>
        <p:nvSpPr>
          <p:cNvPr id="4" name="Θέση υποσέλιδου 3">
            <a:extLst>
              <a:ext uri="{FF2B5EF4-FFF2-40B4-BE49-F238E27FC236}">
                <a16:creationId xmlns:a16="http://schemas.microsoft.com/office/drawing/2014/main" id="{2F11E853-3DD6-4B88-BAD0-CD990BCD8E37}"/>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83E8149F-2C5C-4D51-8474-F61EF6417D3A}"/>
              </a:ext>
            </a:extLst>
          </p:cNvPr>
          <p:cNvSpPr>
            <a:spLocks noGrp="1"/>
          </p:cNvSpPr>
          <p:nvPr>
            <p:ph type="sldNum" sz="quarter" idx="12"/>
          </p:nvPr>
        </p:nvSpPr>
        <p:spPr/>
        <p:txBody>
          <a:bodyPr/>
          <a:lstStyle/>
          <a:p>
            <a:fld id="{0CB252DF-9828-4BCA-943E-87250A7A5D51}" type="slidenum">
              <a:rPr lang="el-GR" smtClean="0"/>
              <a:t>2</a:t>
            </a:fld>
            <a:endParaRPr lang="el-GR"/>
          </a:p>
        </p:txBody>
      </p:sp>
    </p:spTree>
    <p:extLst>
      <p:ext uri="{BB962C8B-B14F-4D97-AF65-F5344CB8AC3E}">
        <p14:creationId xmlns:p14="http://schemas.microsoft.com/office/powerpoint/2010/main" val="559575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F19BAC-1BF1-48EE-A5B1-1DE84C6642E2}"/>
              </a:ext>
            </a:extLst>
          </p:cNvPr>
          <p:cNvSpPr>
            <a:spLocks noGrp="1"/>
          </p:cNvSpPr>
          <p:nvPr>
            <p:ph type="title"/>
          </p:nvPr>
        </p:nvSpPr>
        <p:spPr/>
        <p:txBody>
          <a:bodyPr/>
          <a:lstStyle/>
          <a:p>
            <a:r>
              <a:rPr lang="el-GR" dirty="0"/>
              <a:t>Διαφορετικές εναλλακτικές υποθέσεις</a:t>
            </a:r>
          </a:p>
        </p:txBody>
      </p:sp>
      <p:sp>
        <p:nvSpPr>
          <p:cNvPr id="4" name="Θέση υποσέλιδου 3">
            <a:extLst>
              <a:ext uri="{FF2B5EF4-FFF2-40B4-BE49-F238E27FC236}">
                <a16:creationId xmlns:a16="http://schemas.microsoft.com/office/drawing/2014/main" id="{C61FC420-05F0-4017-930F-E18C7C405A4B}"/>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9B098247-967C-44B4-A030-8BA67B4FC90C}"/>
              </a:ext>
            </a:extLst>
          </p:cNvPr>
          <p:cNvSpPr>
            <a:spLocks noGrp="1"/>
          </p:cNvSpPr>
          <p:nvPr>
            <p:ph type="sldNum" sz="quarter" idx="12"/>
          </p:nvPr>
        </p:nvSpPr>
        <p:spPr/>
        <p:txBody>
          <a:bodyPr/>
          <a:lstStyle/>
          <a:p>
            <a:fld id="{0CB252DF-9828-4BCA-943E-87250A7A5D51}" type="slidenum">
              <a:rPr lang="el-GR" smtClean="0"/>
              <a:t>20</a:t>
            </a:fld>
            <a:endParaRPr lang="el-GR"/>
          </a:p>
        </p:txBody>
      </p:sp>
      <p:pic>
        <p:nvPicPr>
          <p:cNvPr id="6" name="Εικόνα 5">
            <a:extLst>
              <a:ext uri="{FF2B5EF4-FFF2-40B4-BE49-F238E27FC236}">
                <a16:creationId xmlns:a16="http://schemas.microsoft.com/office/drawing/2014/main" id="{38368286-591F-45C1-9216-573592646FB8}"/>
              </a:ext>
            </a:extLst>
          </p:cNvPr>
          <p:cNvPicPr>
            <a:picLocks noChangeAspect="1"/>
          </p:cNvPicPr>
          <p:nvPr/>
        </p:nvPicPr>
        <p:blipFill>
          <a:blip r:embed="rId2"/>
          <a:stretch>
            <a:fillRect/>
          </a:stretch>
        </p:blipFill>
        <p:spPr>
          <a:xfrm>
            <a:off x="1413885" y="2469601"/>
            <a:ext cx="2218696" cy="540000"/>
          </a:xfrm>
          <a:prstGeom prst="rect">
            <a:avLst/>
          </a:prstGeom>
        </p:spPr>
      </p:pic>
      <p:sp>
        <p:nvSpPr>
          <p:cNvPr id="8" name="TextBox 7">
            <a:extLst>
              <a:ext uri="{FF2B5EF4-FFF2-40B4-BE49-F238E27FC236}">
                <a16:creationId xmlns:a16="http://schemas.microsoft.com/office/drawing/2014/main" id="{801DBF9B-2CCA-401F-BD8C-985BA377D202}"/>
              </a:ext>
            </a:extLst>
          </p:cNvPr>
          <p:cNvSpPr txBox="1"/>
          <p:nvPr/>
        </p:nvSpPr>
        <p:spPr>
          <a:xfrm>
            <a:off x="1371843" y="3198167"/>
            <a:ext cx="6096000" cy="523220"/>
          </a:xfrm>
          <a:prstGeom prst="rect">
            <a:avLst/>
          </a:prstGeom>
          <a:noFill/>
        </p:spPr>
        <p:txBody>
          <a:bodyPr wrap="square">
            <a:spAutoFit/>
          </a:bodyPr>
          <a:lstStyle/>
          <a:p>
            <a:r>
              <a:rPr lang="pt-BR" sz="2400" i="1" dirty="0">
                <a:latin typeface="Times New Roman"/>
                <a:cs typeface="Times New Roman"/>
              </a:rPr>
              <a:t>H</a:t>
            </a:r>
            <a:r>
              <a:rPr lang="pt-BR" sz="2400" i="1" spc="-165" dirty="0">
                <a:latin typeface="Times New Roman"/>
                <a:cs typeface="Times New Roman"/>
              </a:rPr>
              <a:t> </a:t>
            </a:r>
            <a:r>
              <a:rPr lang="el-GR" i="1" spc="-7" baseline="-23809" dirty="0">
                <a:latin typeface="Times New Roman"/>
                <a:cs typeface="Times New Roman"/>
              </a:rPr>
              <a:t>1</a:t>
            </a:r>
            <a:r>
              <a:rPr lang="pt-BR" baseline="-23809" dirty="0">
                <a:latin typeface="Times New Roman"/>
                <a:cs typeface="Times New Roman"/>
              </a:rPr>
              <a:t> </a:t>
            </a:r>
            <a:r>
              <a:rPr lang="pt-BR" sz="2400" spc="-5" dirty="0">
                <a:latin typeface="Times New Roman"/>
                <a:cs typeface="Times New Roman"/>
              </a:rPr>
              <a:t>:</a:t>
            </a:r>
            <a:r>
              <a:rPr lang="pt-BR" sz="2400" spc="-55" dirty="0">
                <a:latin typeface="Times New Roman"/>
                <a:cs typeface="Times New Roman"/>
              </a:rPr>
              <a:t> </a:t>
            </a:r>
            <a:r>
              <a:rPr lang="pt-BR" sz="2800" i="1" spc="-30" dirty="0">
                <a:latin typeface="Symbol"/>
                <a:cs typeface="Symbol"/>
              </a:rPr>
              <a:t></a:t>
            </a:r>
            <a:r>
              <a:rPr lang="pt-BR" sz="2800" i="1" spc="-170" dirty="0">
                <a:latin typeface="Times New Roman"/>
                <a:cs typeface="Times New Roman"/>
              </a:rPr>
              <a:t> </a:t>
            </a:r>
            <a:r>
              <a:rPr lang="pt-BR" i="1" spc="-7" baseline="-23809" dirty="0">
                <a:latin typeface="Times New Roman"/>
                <a:cs typeface="Times New Roman"/>
              </a:rPr>
              <a:t>A</a:t>
            </a:r>
            <a:r>
              <a:rPr lang="pt-BR" i="1" baseline="-23809" dirty="0">
                <a:latin typeface="Times New Roman"/>
                <a:cs typeface="Times New Roman"/>
              </a:rPr>
              <a:t> </a:t>
            </a:r>
            <a:r>
              <a:rPr lang="pt-BR" sz="2400" spc="-10" dirty="0">
                <a:latin typeface="Symbol"/>
                <a:cs typeface="Symbol"/>
              </a:rPr>
              <a:t></a:t>
            </a:r>
            <a:r>
              <a:rPr lang="pt-BR" sz="2400" spc="-40" dirty="0">
                <a:latin typeface="Times New Roman"/>
                <a:cs typeface="Times New Roman"/>
              </a:rPr>
              <a:t> </a:t>
            </a:r>
            <a:r>
              <a:rPr lang="pt-BR" sz="2800" i="1" spc="75" dirty="0">
                <a:latin typeface="Symbol"/>
                <a:cs typeface="Symbol"/>
              </a:rPr>
              <a:t></a:t>
            </a:r>
            <a:r>
              <a:rPr lang="pt-BR" i="1" spc="-7" baseline="-23809" dirty="0">
                <a:latin typeface="Times New Roman"/>
                <a:cs typeface="Times New Roman"/>
              </a:rPr>
              <a:t>B</a:t>
            </a:r>
            <a:r>
              <a:rPr lang="pt-BR" i="1" baseline="-23809" dirty="0">
                <a:latin typeface="Times New Roman"/>
                <a:cs typeface="Times New Roman"/>
              </a:rPr>
              <a:t> </a:t>
            </a:r>
            <a:r>
              <a:rPr lang="pt-BR" i="1" spc="-52" baseline="-23809" dirty="0">
                <a:latin typeface="Times New Roman"/>
                <a:cs typeface="Times New Roman"/>
              </a:rPr>
              <a:t> </a:t>
            </a:r>
            <a:r>
              <a:rPr lang="pt-BR" sz="2400" spc="-10" dirty="0">
                <a:latin typeface="Symbol"/>
                <a:cs typeface="Symbol"/>
              </a:rPr>
              <a:t></a:t>
            </a:r>
            <a:r>
              <a:rPr lang="pt-BR" sz="2400" spc="20" dirty="0">
                <a:latin typeface="Times New Roman"/>
                <a:cs typeface="Times New Roman"/>
              </a:rPr>
              <a:t> </a:t>
            </a:r>
            <a:r>
              <a:rPr lang="pt-BR" sz="2400" dirty="0">
                <a:latin typeface="Times New Roman"/>
                <a:cs typeface="Times New Roman"/>
              </a:rPr>
              <a:t>2</a:t>
            </a:r>
            <a:r>
              <a:rPr lang="pt-BR" sz="2400" spc="-85" dirty="0">
                <a:latin typeface="Times New Roman"/>
                <a:cs typeface="Times New Roman"/>
              </a:rPr>
              <a:t> </a:t>
            </a:r>
            <a:endParaRPr lang="el-GR" dirty="0"/>
          </a:p>
        </p:txBody>
      </p:sp>
      <p:sp>
        <p:nvSpPr>
          <p:cNvPr id="9" name="TextBox 8">
            <a:extLst>
              <a:ext uri="{FF2B5EF4-FFF2-40B4-BE49-F238E27FC236}">
                <a16:creationId xmlns:a16="http://schemas.microsoft.com/office/drawing/2014/main" id="{851AD9AF-C012-4498-A492-D8DCEC4336D7}"/>
              </a:ext>
            </a:extLst>
          </p:cNvPr>
          <p:cNvSpPr txBox="1"/>
          <p:nvPr/>
        </p:nvSpPr>
        <p:spPr>
          <a:xfrm>
            <a:off x="3852043" y="2440768"/>
            <a:ext cx="761998" cy="523220"/>
          </a:xfrm>
          <a:prstGeom prst="rect">
            <a:avLst/>
          </a:prstGeom>
          <a:noFill/>
        </p:spPr>
        <p:txBody>
          <a:bodyPr wrap="square" rtlCol="0">
            <a:spAutoFit/>
          </a:bodyPr>
          <a:lstStyle/>
          <a:p>
            <a:r>
              <a:rPr lang="el-GR" sz="2800" dirty="0"/>
              <a:t>???</a:t>
            </a:r>
          </a:p>
        </p:txBody>
      </p:sp>
      <p:sp>
        <p:nvSpPr>
          <p:cNvPr id="11" name="TextBox 10">
            <a:extLst>
              <a:ext uri="{FF2B5EF4-FFF2-40B4-BE49-F238E27FC236}">
                <a16:creationId xmlns:a16="http://schemas.microsoft.com/office/drawing/2014/main" id="{E305F7CE-C044-4EF9-8B2E-1DBE6D446D38}"/>
              </a:ext>
            </a:extLst>
          </p:cNvPr>
          <p:cNvSpPr txBox="1"/>
          <p:nvPr/>
        </p:nvSpPr>
        <p:spPr>
          <a:xfrm>
            <a:off x="751733" y="2444839"/>
            <a:ext cx="620110" cy="461665"/>
          </a:xfrm>
          <a:prstGeom prst="rect">
            <a:avLst/>
          </a:prstGeom>
          <a:noFill/>
        </p:spPr>
        <p:txBody>
          <a:bodyPr wrap="square" rtlCol="0">
            <a:spAutoFit/>
          </a:bodyPr>
          <a:lstStyle/>
          <a:p>
            <a:r>
              <a:rPr lang="el-GR" sz="2400" dirty="0"/>
              <a:t>(Α)</a:t>
            </a:r>
          </a:p>
        </p:txBody>
      </p:sp>
      <p:sp>
        <p:nvSpPr>
          <p:cNvPr id="12" name="TextBox 11">
            <a:extLst>
              <a:ext uri="{FF2B5EF4-FFF2-40B4-BE49-F238E27FC236}">
                <a16:creationId xmlns:a16="http://schemas.microsoft.com/office/drawing/2014/main" id="{A577245D-560E-4E74-BBEE-59C635FFA27D}"/>
              </a:ext>
            </a:extLst>
          </p:cNvPr>
          <p:cNvSpPr txBox="1"/>
          <p:nvPr/>
        </p:nvSpPr>
        <p:spPr>
          <a:xfrm>
            <a:off x="799030" y="3238368"/>
            <a:ext cx="620110" cy="461665"/>
          </a:xfrm>
          <a:prstGeom prst="rect">
            <a:avLst/>
          </a:prstGeom>
          <a:noFill/>
        </p:spPr>
        <p:txBody>
          <a:bodyPr wrap="square" rtlCol="0">
            <a:spAutoFit/>
          </a:bodyPr>
          <a:lstStyle/>
          <a:p>
            <a:r>
              <a:rPr lang="el-GR" sz="2400" dirty="0"/>
              <a:t>(Β)</a:t>
            </a:r>
          </a:p>
        </p:txBody>
      </p:sp>
      <p:sp>
        <p:nvSpPr>
          <p:cNvPr id="13" name="TextBox 12">
            <a:extLst>
              <a:ext uri="{FF2B5EF4-FFF2-40B4-BE49-F238E27FC236}">
                <a16:creationId xmlns:a16="http://schemas.microsoft.com/office/drawing/2014/main" id="{CB4C0992-9A30-479E-947C-3BD4D35CE703}"/>
              </a:ext>
            </a:extLst>
          </p:cNvPr>
          <p:cNvSpPr txBox="1"/>
          <p:nvPr/>
        </p:nvSpPr>
        <p:spPr>
          <a:xfrm>
            <a:off x="3878320" y="3192254"/>
            <a:ext cx="761998" cy="523220"/>
          </a:xfrm>
          <a:prstGeom prst="rect">
            <a:avLst/>
          </a:prstGeom>
          <a:noFill/>
        </p:spPr>
        <p:txBody>
          <a:bodyPr wrap="square" rtlCol="0">
            <a:spAutoFit/>
          </a:bodyPr>
          <a:lstStyle/>
          <a:p>
            <a:r>
              <a:rPr lang="el-GR" sz="2800" dirty="0"/>
              <a:t>???</a:t>
            </a:r>
          </a:p>
        </p:txBody>
      </p:sp>
    </p:spTree>
    <p:extLst>
      <p:ext uri="{BB962C8B-B14F-4D97-AF65-F5344CB8AC3E}">
        <p14:creationId xmlns:p14="http://schemas.microsoft.com/office/powerpoint/2010/main" val="631432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EDB84F-821F-4EB1-AEBD-236EB090CEF3}"/>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78603B0B-C76B-47A5-B6B4-712CD51C20D0}"/>
              </a:ext>
            </a:extLst>
          </p:cNvPr>
          <p:cNvPicPr>
            <a:picLocks noGrp="1" noChangeAspect="1"/>
          </p:cNvPicPr>
          <p:nvPr>
            <p:ph idx="1"/>
          </p:nvPr>
        </p:nvPicPr>
        <p:blipFill>
          <a:blip r:embed="rId2">
            <a:duotone>
              <a:prstClr val="black"/>
              <a:schemeClr val="tx2">
                <a:tint val="45000"/>
                <a:satMod val="400000"/>
              </a:schemeClr>
            </a:duotone>
          </a:blip>
          <a:stretch>
            <a:fillRect/>
          </a:stretch>
        </p:blipFill>
        <p:spPr>
          <a:xfrm>
            <a:off x="1500187" y="168987"/>
            <a:ext cx="9191625" cy="2752725"/>
          </a:xfrm>
          <a:solidFill>
            <a:schemeClr val="accent1">
              <a:lumMod val="60000"/>
              <a:lumOff val="40000"/>
            </a:schemeClr>
          </a:solidFill>
          <a:ln>
            <a:solidFill>
              <a:schemeClr val="accent1"/>
            </a:solidFill>
          </a:ln>
        </p:spPr>
      </p:pic>
      <p:sp>
        <p:nvSpPr>
          <p:cNvPr id="4" name="Θέση υποσέλιδου 3">
            <a:extLst>
              <a:ext uri="{FF2B5EF4-FFF2-40B4-BE49-F238E27FC236}">
                <a16:creationId xmlns:a16="http://schemas.microsoft.com/office/drawing/2014/main" id="{A813775A-93CB-4CA3-8A73-2FCA50D98E68}"/>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E49A0804-916D-492D-B587-983F179F20B5}"/>
              </a:ext>
            </a:extLst>
          </p:cNvPr>
          <p:cNvSpPr>
            <a:spLocks noGrp="1"/>
          </p:cNvSpPr>
          <p:nvPr>
            <p:ph type="sldNum" sz="quarter" idx="12"/>
          </p:nvPr>
        </p:nvSpPr>
        <p:spPr/>
        <p:txBody>
          <a:bodyPr/>
          <a:lstStyle/>
          <a:p>
            <a:fld id="{0CB252DF-9828-4BCA-943E-87250A7A5D51}" type="slidenum">
              <a:rPr lang="el-GR" smtClean="0"/>
              <a:t>21</a:t>
            </a:fld>
            <a:endParaRPr lang="el-GR"/>
          </a:p>
        </p:txBody>
      </p:sp>
      <p:pic>
        <p:nvPicPr>
          <p:cNvPr id="9" name="Εικόνα 8">
            <a:extLst>
              <a:ext uri="{FF2B5EF4-FFF2-40B4-BE49-F238E27FC236}">
                <a16:creationId xmlns:a16="http://schemas.microsoft.com/office/drawing/2014/main" id="{98C64D6D-C129-4D71-9B79-1BA1BB99596C}"/>
              </a:ext>
            </a:extLst>
          </p:cNvPr>
          <p:cNvPicPr>
            <a:picLocks noChangeAspect="1"/>
          </p:cNvPicPr>
          <p:nvPr/>
        </p:nvPicPr>
        <p:blipFill>
          <a:blip r:embed="rId3"/>
          <a:stretch>
            <a:fillRect/>
          </a:stretch>
        </p:blipFill>
        <p:spPr>
          <a:xfrm>
            <a:off x="1404937" y="3039328"/>
            <a:ext cx="9286875" cy="3209925"/>
          </a:xfrm>
          <a:prstGeom prst="rect">
            <a:avLst/>
          </a:prstGeom>
        </p:spPr>
      </p:pic>
      <p:sp>
        <p:nvSpPr>
          <p:cNvPr id="10" name="Ορθογώνιο 9">
            <a:extLst>
              <a:ext uri="{FF2B5EF4-FFF2-40B4-BE49-F238E27FC236}">
                <a16:creationId xmlns:a16="http://schemas.microsoft.com/office/drawing/2014/main" id="{88643A18-327A-45E1-8F3A-0FC901EDC9C1}"/>
              </a:ext>
            </a:extLst>
          </p:cNvPr>
          <p:cNvSpPr/>
          <p:nvPr/>
        </p:nvSpPr>
        <p:spPr>
          <a:xfrm>
            <a:off x="1387366" y="3039328"/>
            <a:ext cx="935420" cy="302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0FA88A37-96A1-4655-8750-8FAB666E2864}"/>
              </a:ext>
            </a:extLst>
          </p:cNvPr>
          <p:cNvSpPr/>
          <p:nvPr/>
        </p:nvSpPr>
        <p:spPr>
          <a:xfrm>
            <a:off x="4351283" y="3762703"/>
            <a:ext cx="3394841"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1419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893DC8-0C6F-49EC-BD45-EF12CBEF1E50}"/>
              </a:ext>
            </a:extLst>
          </p:cNvPr>
          <p:cNvSpPr>
            <a:spLocks noGrp="1"/>
          </p:cNvSpPr>
          <p:nvPr>
            <p:ph type="title"/>
          </p:nvPr>
        </p:nvSpPr>
        <p:spPr/>
        <p:txBody>
          <a:bodyPr/>
          <a:lstStyle/>
          <a:p>
            <a:r>
              <a:rPr lang="el-GR" dirty="0"/>
              <a:t>Παράδειγμα 2 (συνέχεια)</a:t>
            </a:r>
          </a:p>
        </p:txBody>
      </p:sp>
      <p:sp>
        <p:nvSpPr>
          <p:cNvPr id="4" name="Θέση υποσέλιδου 3">
            <a:extLst>
              <a:ext uri="{FF2B5EF4-FFF2-40B4-BE49-F238E27FC236}">
                <a16:creationId xmlns:a16="http://schemas.microsoft.com/office/drawing/2014/main" id="{D7FCA0A2-C7A3-4139-BF5E-E951160E9428}"/>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F96A00D8-E02C-431C-BD17-132797BE51C5}"/>
              </a:ext>
            </a:extLst>
          </p:cNvPr>
          <p:cNvSpPr>
            <a:spLocks noGrp="1"/>
          </p:cNvSpPr>
          <p:nvPr>
            <p:ph type="sldNum" sz="quarter" idx="12"/>
          </p:nvPr>
        </p:nvSpPr>
        <p:spPr/>
        <p:txBody>
          <a:bodyPr/>
          <a:lstStyle/>
          <a:p>
            <a:fld id="{0CB252DF-9828-4BCA-943E-87250A7A5D51}" type="slidenum">
              <a:rPr lang="el-GR" smtClean="0"/>
              <a:t>22</a:t>
            </a:fld>
            <a:endParaRPr lang="el-GR"/>
          </a:p>
        </p:txBody>
      </p:sp>
      <p:pic>
        <p:nvPicPr>
          <p:cNvPr id="7" name="Εικόνα 6">
            <a:extLst>
              <a:ext uri="{FF2B5EF4-FFF2-40B4-BE49-F238E27FC236}">
                <a16:creationId xmlns:a16="http://schemas.microsoft.com/office/drawing/2014/main" id="{8CFA4EDE-E6C8-47C4-8DB9-A943623C9EC8}"/>
              </a:ext>
            </a:extLst>
          </p:cNvPr>
          <p:cNvPicPr>
            <a:picLocks noChangeAspect="1"/>
          </p:cNvPicPr>
          <p:nvPr/>
        </p:nvPicPr>
        <p:blipFill rotWithShape="1">
          <a:blip r:embed="rId2"/>
          <a:srcRect t="8549"/>
          <a:stretch/>
        </p:blipFill>
        <p:spPr>
          <a:xfrm>
            <a:off x="1747951" y="1767188"/>
            <a:ext cx="6761038" cy="3248349"/>
          </a:xfrm>
          <a:prstGeom prst="rect">
            <a:avLst/>
          </a:prstGeom>
        </p:spPr>
      </p:pic>
      <p:sp>
        <p:nvSpPr>
          <p:cNvPr id="9" name="TextBox 8">
            <a:extLst>
              <a:ext uri="{FF2B5EF4-FFF2-40B4-BE49-F238E27FC236}">
                <a16:creationId xmlns:a16="http://schemas.microsoft.com/office/drawing/2014/main" id="{331A99BF-6F5A-47B1-BD43-A62630FFA27C}"/>
              </a:ext>
            </a:extLst>
          </p:cNvPr>
          <p:cNvSpPr txBox="1"/>
          <p:nvPr/>
        </p:nvSpPr>
        <p:spPr>
          <a:xfrm>
            <a:off x="251197" y="4890038"/>
            <a:ext cx="11750565" cy="1384995"/>
          </a:xfrm>
          <a:prstGeom prst="rect">
            <a:avLst/>
          </a:prstGeom>
          <a:noFill/>
        </p:spPr>
        <p:txBody>
          <a:bodyPr wrap="square">
            <a:spAutoFit/>
          </a:bodyPr>
          <a:lstStyle/>
          <a:p>
            <a:pPr marL="12700" marR="5080" algn="just"/>
            <a:r>
              <a:rPr lang="el-GR" sz="2000" spc="-15" dirty="0">
                <a:latin typeface="Times New Roman"/>
                <a:cs typeface="Times New Roman"/>
              </a:rPr>
              <a:t>Επειδ</a:t>
            </a:r>
            <a:r>
              <a:rPr lang="el-GR" sz="2000" spc="-5" dirty="0">
                <a:latin typeface="Times New Roman"/>
                <a:cs typeface="Times New Roman"/>
              </a:rPr>
              <a:t>ή</a:t>
            </a:r>
            <a:r>
              <a:rPr lang="el-GR" sz="2000" dirty="0">
                <a:latin typeface="Times New Roman"/>
                <a:cs typeface="Times New Roman"/>
              </a:rPr>
              <a:t>, </a:t>
            </a:r>
            <a:r>
              <a:rPr lang="el-GR" sz="2000" i="1" spc="-5" dirty="0">
                <a:latin typeface="Times New Roman"/>
                <a:cs typeface="Times New Roman"/>
              </a:rPr>
              <a:t>t</a:t>
            </a:r>
            <a:r>
              <a:rPr lang="el-GR" sz="2000" i="1" spc="80" dirty="0">
                <a:latin typeface="Times New Roman"/>
                <a:cs typeface="Times New Roman"/>
              </a:rPr>
              <a:t> </a:t>
            </a:r>
            <a:r>
              <a:rPr lang="el-GR" sz="2000" spc="-10" dirty="0">
                <a:latin typeface="Symbol"/>
                <a:cs typeface="Symbol"/>
              </a:rPr>
              <a:t></a:t>
            </a:r>
            <a:r>
              <a:rPr lang="el-GR" sz="2000" spc="15" dirty="0">
                <a:latin typeface="Times New Roman"/>
                <a:cs typeface="Times New Roman"/>
              </a:rPr>
              <a:t> </a:t>
            </a:r>
            <a:r>
              <a:rPr lang="el-GR" sz="2000" spc="-5" dirty="0">
                <a:latin typeface="Symbol"/>
                <a:cs typeface="Symbol"/>
              </a:rPr>
              <a:t></a:t>
            </a:r>
            <a:r>
              <a:rPr lang="el-GR" sz="2000" spc="-10" dirty="0">
                <a:latin typeface="Times New Roman"/>
                <a:cs typeface="Times New Roman"/>
              </a:rPr>
              <a:t>5.37</a:t>
            </a:r>
            <a:r>
              <a:rPr lang="el-GR" sz="2000" spc="5" dirty="0">
                <a:latin typeface="Times New Roman"/>
                <a:cs typeface="Times New Roman"/>
              </a:rPr>
              <a:t> </a:t>
            </a:r>
            <a:r>
              <a:rPr lang="el-GR" sz="2000" spc="-10" dirty="0">
                <a:latin typeface="Symbol"/>
                <a:cs typeface="Symbol"/>
              </a:rPr>
              <a:t></a:t>
            </a:r>
            <a:r>
              <a:rPr lang="el-GR" sz="2000" spc="15" dirty="0">
                <a:latin typeface="Times New Roman"/>
                <a:cs typeface="Times New Roman"/>
              </a:rPr>
              <a:t> </a:t>
            </a:r>
            <a:r>
              <a:rPr lang="el-GR" sz="2000" spc="-5" dirty="0">
                <a:latin typeface="Symbol"/>
                <a:cs typeface="Symbol"/>
              </a:rPr>
              <a:t></a:t>
            </a:r>
            <a:r>
              <a:rPr lang="el-GR" sz="2000" spc="-10" dirty="0">
                <a:latin typeface="Times New Roman"/>
                <a:cs typeface="Times New Roman"/>
              </a:rPr>
              <a:t>1.714</a:t>
            </a:r>
            <a:r>
              <a:rPr lang="el-GR" sz="2000" spc="-110" dirty="0">
                <a:latin typeface="Times New Roman"/>
                <a:cs typeface="Times New Roman"/>
              </a:rPr>
              <a:t> </a:t>
            </a:r>
            <a:r>
              <a:rPr lang="el-GR" sz="2000" dirty="0">
                <a:latin typeface="Times New Roman"/>
                <a:cs typeface="Times New Roman"/>
              </a:rPr>
              <a:t>, σε </a:t>
            </a:r>
            <a:r>
              <a:rPr lang="el-GR" sz="2000" spc="50" dirty="0">
                <a:latin typeface="Times New Roman"/>
                <a:cs typeface="Times New Roman"/>
              </a:rPr>
              <a:t> </a:t>
            </a:r>
            <a:r>
              <a:rPr lang="el-GR" sz="2000" i="1" spc="-5" dirty="0">
                <a:latin typeface="Times New Roman"/>
                <a:cs typeface="Times New Roman"/>
              </a:rPr>
              <a:t>επίπεδ</a:t>
            </a:r>
            <a:r>
              <a:rPr lang="el-GR" sz="2000" i="1" dirty="0">
                <a:latin typeface="Times New Roman"/>
                <a:cs typeface="Times New Roman"/>
              </a:rPr>
              <a:t>ο </a:t>
            </a:r>
            <a:r>
              <a:rPr lang="el-GR" sz="2000" i="1" spc="50" dirty="0">
                <a:latin typeface="Times New Roman"/>
                <a:cs typeface="Times New Roman"/>
              </a:rPr>
              <a:t> </a:t>
            </a:r>
            <a:r>
              <a:rPr lang="el-GR" sz="2000" i="1" spc="-15" dirty="0">
                <a:latin typeface="Times New Roman"/>
                <a:cs typeface="Times New Roman"/>
              </a:rPr>
              <a:t>σημαντικότητα</a:t>
            </a:r>
            <a:r>
              <a:rPr lang="el-GR" sz="2000" i="1" spc="-5" dirty="0">
                <a:latin typeface="Times New Roman"/>
                <a:cs typeface="Times New Roman"/>
              </a:rPr>
              <a:t>ς </a:t>
            </a:r>
            <a:r>
              <a:rPr lang="el-GR" sz="2400" i="1" spc="-40" dirty="0">
                <a:latin typeface="Times New Roman"/>
                <a:cs typeface="Times New Roman"/>
              </a:rPr>
              <a:t>α</a:t>
            </a:r>
            <a:r>
              <a:rPr lang="el-GR" sz="2400" i="1" spc="130" dirty="0">
                <a:latin typeface="Times New Roman"/>
                <a:cs typeface="Times New Roman"/>
              </a:rPr>
              <a:t> </a:t>
            </a:r>
            <a:r>
              <a:rPr lang="el-GR" sz="2000" spc="-10" dirty="0">
                <a:latin typeface="Symbol"/>
                <a:cs typeface="Symbol"/>
              </a:rPr>
              <a:t></a:t>
            </a:r>
            <a:r>
              <a:rPr lang="el-GR" sz="2000" spc="-25" dirty="0">
                <a:latin typeface="Times New Roman"/>
                <a:cs typeface="Times New Roman"/>
              </a:rPr>
              <a:t> </a:t>
            </a:r>
            <a:r>
              <a:rPr lang="el-GR" sz="2000" dirty="0">
                <a:latin typeface="Times New Roman"/>
                <a:cs typeface="Times New Roman"/>
              </a:rPr>
              <a:t>5% </a:t>
            </a:r>
            <a:r>
              <a:rPr lang="el-GR" sz="2000" spc="-5" dirty="0">
                <a:latin typeface="Times New Roman"/>
                <a:cs typeface="Times New Roman"/>
              </a:rPr>
              <a:t>απορρίπτουμ</a:t>
            </a:r>
            <a:r>
              <a:rPr lang="el-GR" sz="2000" dirty="0">
                <a:latin typeface="Times New Roman"/>
                <a:cs typeface="Times New Roman"/>
              </a:rPr>
              <a:t>ε</a:t>
            </a:r>
            <a:r>
              <a:rPr lang="el-GR" sz="2000" spc="120" dirty="0">
                <a:latin typeface="Times New Roman"/>
                <a:cs typeface="Times New Roman"/>
              </a:rPr>
              <a:t> </a:t>
            </a:r>
            <a:r>
              <a:rPr lang="el-GR" sz="2000" spc="-10" dirty="0">
                <a:latin typeface="Times New Roman"/>
                <a:cs typeface="Times New Roman"/>
              </a:rPr>
              <a:t>τη</a:t>
            </a:r>
            <a:r>
              <a:rPr lang="el-GR" sz="2000" spc="114" dirty="0">
                <a:latin typeface="Times New Roman"/>
                <a:cs typeface="Times New Roman"/>
              </a:rPr>
              <a:t> </a:t>
            </a:r>
            <a:r>
              <a:rPr lang="el-GR" sz="2000" i="1" spc="-5" dirty="0">
                <a:latin typeface="Times New Roman"/>
                <a:cs typeface="Times New Roman"/>
              </a:rPr>
              <a:t>μηδε</a:t>
            </a:r>
            <a:r>
              <a:rPr lang="el-GR" sz="2000" i="1" spc="5" dirty="0">
                <a:latin typeface="Times New Roman"/>
                <a:cs typeface="Times New Roman"/>
              </a:rPr>
              <a:t>ν</a:t>
            </a:r>
            <a:r>
              <a:rPr lang="el-GR" sz="2000" i="1" spc="-5" dirty="0">
                <a:latin typeface="Times New Roman"/>
                <a:cs typeface="Times New Roman"/>
              </a:rPr>
              <a:t>ικ</a:t>
            </a:r>
            <a:r>
              <a:rPr lang="el-GR" sz="2000" i="1" dirty="0">
                <a:latin typeface="Times New Roman"/>
                <a:cs typeface="Times New Roman"/>
              </a:rPr>
              <a:t>ή</a:t>
            </a:r>
            <a:r>
              <a:rPr lang="el-GR" sz="2000" i="1" spc="114" dirty="0">
                <a:latin typeface="Times New Roman"/>
                <a:cs typeface="Times New Roman"/>
              </a:rPr>
              <a:t> </a:t>
            </a:r>
            <a:r>
              <a:rPr lang="el-GR" sz="2000" i="1" spc="-5" dirty="0">
                <a:latin typeface="Times New Roman"/>
                <a:cs typeface="Times New Roman"/>
              </a:rPr>
              <a:t>υπόθεσ</a:t>
            </a:r>
            <a:r>
              <a:rPr lang="el-GR" sz="2000" i="1" dirty="0">
                <a:latin typeface="Times New Roman"/>
                <a:cs typeface="Times New Roman"/>
              </a:rPr>
              <a:t>η</a:t>
            </a:r>
            <a:r>
              <a:rPr lang="el-GR" sz="2000" dirty="0">
                <a:latin typeface="Times New Roman"/>
                <a:cs typeface="Times New Roman"/>
              </a:rPr>
              <a:t>.</a:t>
            </a:r>
            <a:r>
              <a:rPr lang="el-GR" sz="2000" spc="110" dirty="0">
                <a:latin typeface="Times New Roman"/>
                <a:cs typeface="Times New Roman"/>
              </a:rPr>
              <a:t> </a:t>
            </a:r>
          </a:p>
          <a:p>
            <a:pPr marL="12700" marR="5080" algn="just"/>
            <a:r>
              <a:rPr lang="el-GR" sz="2000" spc="110" dirty="0">
                <a:latin typeface="Times New Roman"/>
                <a:cs typeface="Times New Roman"/>
              </a:rPr>
              <a:t>Τ</a:t>
            </a:r>
            <a:r>
              <a:rPr lang="el-GR" sz="2000" spc="-10" dirty="0">
                <a:latin typeface="Times New Roman"/>
                <a:cs typeface="Times New Roman"/>
              </a:rPr>
              <a:t>α</a:t>
            </a:r>
            <a:r>
              <a:rPr lang="el-GR" sz="2000" spc="114" dirty="0">
                <a:latin typeface="Times New Roman"/>
                <a:cs typeface="Times New Roman"/>
              </a:rPr>
              <a:t> </a:t>
            </a:r>
            <a:r>
              <a:rPr lang="el-GR" sz="2000" spc="-5" dirty="0">
                <a:latin typeface="Times New Roman"/>
                <a:cs typeface="Times New Roman"/>
              </a:rPr>
              <a:t>ευρήματ</a:t>
            </a:r>
            <a:r>
              <a:rPr lang="el-GR" sz="2000" dirty="0">
                <a:latin typeface="Times New Roman"/>
                <a:cs typeface="Times New Roman"/>
              </a:rPr>
              <a:t>α</a:t>
            </a:r>
            <a:r>
              <a:rPr lang="el-GR" sz="2000" spc="120" dirty="0">
                <a:latin typeface="Times New Roman"/>
                <a:cs typeface="Times New Roman"/>
              </a:rPr>
              <a:t> </a:t>
            </a:r>
            <a:r>
              <a:rPr lang="el-GR" sz="2000" spc="-15" dirty="0">
                <a:latin typeface="Times New Roman"/>
                <a:cs typeface="Times New Roman"/>
              </a:rPr>
              <a:t>στ</a:t>
            </a:r>
            <a:r>
              <a:rPr lang="el-GR" sz="2000" spc="-10" dirty="0">
                <a:latin typeface="Times New Roman"/>
                <a:cs typeface="Times New Roman"/>
              </a:rPr>
              <a:t>α</a:t>
            </a:r>
            <a:r>
              <a:rPr lang="el-GR" sz="2000" spc="114" dirty="0">
                <a:latin typeface="Times New Roman"/>
                <a:cs typeface="Times New Roman"/>
              </a:rPr>
              <a:t> </a:t>
            </a:r>
            <a:r>
              <a:rPr lang="el-GR" sz="2000" spc="-5" dirty="0">
                <a:latin typeface="Times New Roman"/>
                <a:cs typeface="Times New Roman"/>
              </a:rPr>
              <a:t>δύ</a:t>
            </a:r>
            <a:r>
              <a:rPr lang="el-GR" sz="2000" dirty="0">
                <a:latin typeface="Times New Roman"/>
                <a:cs typeface="Times New Roman"/>
              </a:rPr>
              <a:t>ο</a:t>
            </a:r>
            <a:r>
              <a:rPr lang="el-GR" sz="2000" spc="110" dirty="0">
                <a:latin typeface="Times New Roman"/>
                <a:cs typeface="Times New Roman"/>
              </a:rPr>
              <a:t> </a:t>
            </a:r>
            <a:r>
              <a:rPr lang="el-GR" sz="2000" spc="-5" dirty="0">
                <a:latin typeface="Times New Roman"/>
                <a:cs typeface="Times New Roman"/>
              </a:rPr>
              <a:t>δ</a:t>
            </a:r>
            <a:r>
              <a:rPr lang="el-GR" sz="2000" spc="5" dirty="0">
                <a:latin typeface="Times New Roman"/>
                <a:cs typeface="Times New Roman"/>
              </a:rPr>
              <a:t>ε</a:t>
            </a:r>
            <a:r>
              <a:rPr lang="el-GR" sz="2000" spc="-15" dirty="0">
                <a:latin typeface="Times New Roman"/>
                <a:cs typeface="Times New Roman"/>
              </a:rPr>
              <a:t>ίγματ</a:t>
            </a:r>
            <a:r>
              <a:rPr lang="el-GR" sz="2000" spc="-10" dirty="0">
                <a:latin typeface="Times New Roman"/>
                <a:cs typeface="Times New Roman"/>
              </a:rPr>
              <a:t>α</a:t>
            </a:r>
            <a:r>
              <a:rPr lang="el-GR" sz="2000" spc="120" dirty="0">
                <a:latin typeface="Times New Roman"/>
                <a:cs typeface="Times New Roman"/>
              </a:rPr>
              <a:t> </a:t>
            </a:r>
            <a:r>
              <a:rPr lang="el-GR" sz="2000" spc="-5" dirty="0">
                <a:latin typeface="Times New Roman"/>
                <a:cs typeface="Times New Roman"/>
              </a:rPr>
              <a:t>δίν</a:t>
            </a:r>
            <a:r>
              <a:rPr lang="el-GR" sz="2000" spc="5" dirty="0">
                <a:latin typeface="Times New Roman"/>
                <a:cs typeface="Times New Roman"/>
              </a:rPr>
              <a:t>ο</a:t>
            </a:r>
            <a:r>
              <a:rPr lang="el-GR" sz="2000" spc="-5" dirty="0">
                <a:latin typeface="Times New Roman"/>
                <a:cs typeface="Times New Roman"/>
              </a:rPr>
              <a:t>υν </a:t>
            </a:r>
            <a:r>
              <a:rPr lang="el-GR" sz="2000" spc="-15" dirty="0">
                <a:latin typeface="Times New Roman"/>
                <a:cs typeface="Times New Roman"/>
              </a:rPr>
              <a:t>στατιστικ</a:t>
            </a:r>
            <a:r>
              <a:rPr lang="el-GR" sz="2000" spc="-10" dirty="0">
                <a:latin typeface="Times New Roman"/>
                <a:cs typeface="Times New Roman"/>
              </a:rPr>
              <a:t>ά</a:t>
            </a:r>
            <a:r>
              <a:rPr lang="el-GR" sz="2000" dirty="0">
                <a:latin typeface="Times New Roman"/>
                <a:cs typeface="Times New Roman"/>
              </a:rPr>
              <a:t> </a:t>
            </a:r>
            <a:r>
              <a:rPr lang="el-GR" sz="2000" spc="-5" dirty="0">
                <a:latin typeface="Times New Roman"/>
                <a:cs typeface="Times New Roman"/>
              </a:rPr>
              <a:t>σημαντικέ</a:t>
            </a:r>
            <a:r>
              <a:rPr lang="el-GR" sz="2000" dirty="0">
                <a:latin typeface="Times New Roman"/>
                <a:cs typeface="Times New Roman"/>
              </a:rPr>
              <a:t>ς </a:t>
            </a:r>
            <a:r>
              <a:rPr lang="el-GR" sz="2000" spc="-10" dirty="0">
                <a:latin typeface="Times New Roman"/>
                <a:cs typeface="Times New Roman"/>
              </a:rPr>
              <a:t>αποδείξει</a:t>
            </a:r>
            <a:r>
              <a:rPr lang="el-GR" sz="2000" spc="-5" dirty="0">
                <a:latin typeface="Times New Roman"/>
                <a:cs typeface="Times New Roman"/>
              </a:rPr>
              <a:t>ς</a:t>
            </a:r>
            <a:r>
              <a:rPr lang="el-GR" sz="2000" dirty="0">
                <a:latin typeface="Times New Roman"/>
                <a:cs typeface="Times New Roman"/>
              </a:rPr>
              <a:t> </a:t>
            </a:r>
            <a:r>
              <a:rPr lang="el-GR" sz="2000" spc="-5" dirty="0">
                <a:latin typeface="Times New Roman"/>
                <a:cs typeface="Times New Roman"/>
              </a:rPr>
              <a:t>ότ</a:t>
            </a:r>
            <a:r>
              <a:rPr lang="el-GR" sz="2000" dirty="0">
                <a:latin typeface="Times New Roman"/>
                <a:cs typeface="Times New Roman"/>
              </a:rPr>
              <a:t>ι </a:t>
            </a:r>
            <a:r>
              <a:rPr lang="el-GR" sz="2000" i="1" dirty="0">
                <a:latin typeface="Times New Roman"/>
                <a:cs typeface="Times New Roman"/>
              </a:rPr>
              <a:t>η μέση </a:t>
            </a:r>
            <a:r>
              <a:rPr lang="el-GR" sz="2000" i="1" spc="-15" dirty="0">
                <a:latin typeface="Times New Roman"/>
                <a:cs typeface="Times New Roman"/>
              </a:rPr>
              <a:t>στρεμματικ</a:t>
            </a:r>
            <a:r>
              <a:rPr lang="el-GR" sz="2000" i="1" spc="-10" dirty="0">
                <a:latin typeface="Times New Roman"/>
                <a:cs typeface="Times New Roman"/>
              </a:rPr>
              <a:t>ή</a:t>
            </a:r>
            <a:r>
              <a:rPr lang="el-GR" sz="2000" i="1" dirty="0">
                <a:latin typeface="Times New Roman"/>
                <a:cs typeface="Times New Roman"/>
              </a:rPr>
              <a:t> </a:t>
            </a:r>
            <a:r>
              <a:rPr lang="el-GR" sz="2000" i="1" spc="-5" dirty="0">
                <a:latin typeface="Times New Roman"/>
                <a:cs typeface="Times New Roman"/>
              </a:rPr>
              <a:t>απόδοσ</a:t>
            </a:r>
            <a:r>
              <a:rPr lang="el-GR" sz="2000" i="1" dirty="0">
                <a:latin typeface="Times New Roman"/>
                <a:cs typeface="Times New Roman"/>
              </a:rPr>
              <a:t>η </a:t>
            </a:r>
            <a:r>
              <a:rPr lang="el-GR" sz="2000" i="1" spc="-15" dirty="0">
                <a:latin typeface="Times New Roman"/>
                <a:cs typeface="Times New Roman"/>
              </a:rPr>
              <a:t>τη</a:t>
            </a:r>
            <a:r>
              <a:rPr lang="el-GR" sz="2000" i="1" spc="-5" dirty="0">
                <a:latin typeface="Times New Roman"/>
                <a:cs typeface="Times New Roman"/>
              </a:rPr>
              <a:t>ς</a:t>
            </a:r>
            <a:r>
              <a:rPr lang="el-GR" sz="2000" i="1" dirty="0">
                <a:latin typeface="Times New Roman"/>
                <a:cs typeface="Times New Roman"/>
              </a:rPr>
              <a:t> </a:t>
            </a:r>
            <a:r>
              <a:rPr lang="el-GR" sz="2000" i="1" spc="-5" dirty="0">
                <a:latin typeface="Times New Roman"/>
                <a:cs typeface="Times New Roman"/>
              </a:rPr>
              <a:t>ποικιλίας</a:t>
            </a:r>
            <a:r>
              <a:rPr lang="el-GR" sz="2000" i="1" dirty="0">
                <a:latin typeface="Times New Roman"/>
                <a:cs typeface="Times New Roman"/>
              </a:rPr>
              <a:t> </a:t>
            </a:r>
            <a:r>
              <a:rPr lang="el-GR" sz="2000" i="1" spc="-10" dirty="0">
                <a:latin typeface="Times New Roman"/>
                <a:cs typeface="Times New Roman"/>
              </a:rPr>
              <a:t>Α</a:t>
            </a:r>
            <a:r>
              <a:rPr lang="el-GR" sz="2000" i="1" spc="-5" dirty="0">
                <a:latin typeface="Times New Roman"/>
                <a:cs typeface="Times New Roman"/>
              </a:rPr>
              <a:t> </a:t>
            </a:r>
            <a:r>
              <a:rPr lang="el-GR" sz="2000" spc="-5" dirty="0">
                <a:latin typeface="Times New Roman"/>
                <a:cs typeface="Times New Roman"/>
              </a:rPr>
              <a:t>είνα</a:t>
            </a:r>
            <a:r>
              <a:rPr lang="el-GR" sz="2000" dirty="0">
                <a:latin typeface="Times New Roman"/>
                <a:cs typeface="Times New Roman"/>
              </a:rPr>
              <a:t>ι </a:t>
            </a:r>
            <a:r>
              <a:rPr lang="el-GR" sz="2000" spc="-5" dirty="0">
                <a:latin typeface="Times New Roman"/>
                <a:cs typeface="Times New Roman"/>
              </a:rPr>
              <a:t>μικρότερ</a:t>
            </a:r>
            <a:r>
              <a:rPr lang="el-GR" sz="2000" dirty="0">
                <a:latin typeface="Times New Roman"/>
                <a:cs typeface="Times New Roman"/>
              </a:rPr>
              <a:t>η </a:t>
            </a:r>
            <a:r>
              <a:rPr lang="el-GR" sz="2000" spc="-5" dirty="0">
                <a:latin typeface="Times New Roman"/>
                <a:cs typeface="Times New Roman"/>
              </a:rPr>
              <a:t>απ</a:t>
            </a:r>
            <a:r>
              <a:rPr lang="el-GR" sz="2000" dirty="0">
                <a:latin typeface="Times New Roman"/>
                <a:cs typeface="Times New Roman"/>
              </a:rPr>
              <a:t>ό </a:t>
            </a:r>
            <a:r>
              <a:rPr lang="el-GR" sz="2000" i="1" dirty="0">
                <a:latin typeface="Times New Roman"/>
                <a:cs typeface="Times New Roman"/>
              </a:rPr>
              <a:t>τη μέση </a:t>
            </a:r>
            <a:r>
              <a:rPr lang="el-GR" sz="2000" i="1" spc="-15" dirty="0">
                <a:latin typeface="Times New Roman"/>
                <a:cs typeface="Times New Roman"/>
              </a:rPr>
              <a:t>στρεμματικ</a:t>
            </a:r>
            <a:r>
              <a:rPr lang="el-GR" sz="2000" i="1" spc="-10" dirty="0">
                <a:latin typeface="Times New Roman"/>
                <a:cs typeface="Times New Roman"/>
              </a:rPr>
              <a:t>ή</a:t>
            </a:r>
            <a:r>
              <a:rPr lang="el-GR" sz="2000" i="1" dirty="0">
                <a:latin typeface="Times New Roman"/>
                <a:cs typeface="Times New Roman"/>
              </a:rPr>
              <a:t> </a:t>
            </a:r>
            <a:r>
              <a:rPr lang="el-GR" sz="2000" i="1" spc="-5" dirty="0">
                <a:latin typeface="Times New Roman"/>
                <a:cs typeface="Times New Roman"/>
              </a:rPr>
              <a:t>απόδοσ</a:t>
            </a:r>
            <a:r>
              <a:rPr lang="el-GR" sz="2000" i="1" dirty="0">
                <a:latin typeface="Times New Roman"/>
                <a:cs typeface="Times New Roman"/>
              </a:rPr>
              <a:t>η </a:t>
            </a:r>
            <a:r>
              <a:rPr lang="el-GR" sz="2000" i="1" spc="-15" dirty="0">
                <a:latin typeface="Times New Roman"/>
                <a:cs typeface="Times New Roman"/>
              </a:rPr>
              <a:t>τη</a:t>
            </a:r>
            <a:r>
              <a:rPr lang="el-GR" sz="2000" i="1" spc="-5" dirty="0">
                <a:latin typeface="Times New Roman"/>
                <a:cs typeface="Times New Roman"/>
              </a:rPr>
              <a:t>ς</a:t>
            </a:r>
            <a:r>
              <a:rPr lang="el-GR" sz="2000" i="1" dirty="0">
                <a:latin typeface="Times New Roman"/>
                <a:cs typeface="Times New Roman"/>
              </a:rPr>
              <a:t> </a:t>
            </a:r>
            <a:r>
              <a:rPr lang="el-GR" sz="2000" i="1" spc="-5" dirty="0">
                <a:latin typeface="Times New Roman"/>
                <a:cs typeface="Times New Roman"/>
              </a:rPr>
              <a:t>ποικιλίας</a:t>
            </a:r>
            <a:r>
              <a:rPr lang="el-GR" sz="2000" i="1" dirty="0">
                <a:latin typeface="Times New Roman"/>
                <a:cs typeface="Times New Roman"/>
              </a:rPr>
              <a:t> </a:t>
            </a:r>
            <a:r>
              <a:rPr lang="el-GR" sz="2000" i="1" spc="-15" dirty="0">
                <a:latin typeface="Times New Roman"/>
                <a:cs typeface="Times New Roman"/>
              </a:rPr>
              <a:t>Β</a:t>
            </a:r>
            <a:r>
              <a:rPr lang="el-GR" sz="2000" dirty="0">
                <a:latin typeface="Times New Roman"/>
                <a:cs typeface="Times New Roman"/>
              </a:rPr>
              <a:t>. </a:t>
            </a:r>
            <a:endParaRPr lang="el-GR" sz="2000" spc="-80" dirty="0">
              <a:latin typeface="Times New Roman"/>
              <a:cs typeface="Times New Roman"/>
            </a:endParaRPr>
          </a:p>
          <a:p>
            <a:pPr marL="12700" marR="5080" algn="just"/>
            <a:r>
              <a:rPr lang="el-GR" sz="2000" dirty="0">
                <a:latin typeface="Times New Roman"/>
                <a:cs typeface="Times New Roman"/>
              </a:rPr>
              <a:t>Η πιθανότητα </a:t>
            </a:r>
            <a:r>
              <a:rPr lang="el-GR" sz="2000" spc="-5" dirty="0">
                <a:latin typeface="Times New Roman"/>
                <a:cs typeface="Times New Roman"/>
              </a:rPr>
              <a:t>αυτ</a:t>
            </a:r>
            <a:r>
              <a:rPr lang="el-GR" sz="2000" dirty="0">
                <a:latin typeface="Times New Roman"/>
                <a:cs typeface="Times New Roman"/>
              </a:rPr>
              <a:t>ό </a:t>
            </a:r>
            <a:r>
              <a:rPr lang="el-GR" sz="2000" spc="-5" dirty="0">
                <a:latin typeface="Times New Roman"/>
                <a:cs typeface="Times New Roman"/>
              </a:rPr>
              <a:t>τ</a:t>
            </a:r>
            <a:r>
              <a:rPr lang="el-GR" sz="2000" dirty="0">
                <a:latin typeface="Times New Roman"/>
                <a:cs typeface="Times New Roman"/>
              </a:rPr>
              <a:t>ο </a:t>
            </a:r>
            <a:r>
              <a:rPr lang="el-GR" sz="2000" spc="-5" dirty="0">
                <a:latin typeface="Times New Roman"/>
                <a:cs typeface="Times New Roman"/>
              </a:rPr>
              <a:t>συμπέρασμ</a:t>
            </a:r>
            <a:r>
              <a:rPr lang="el-GR" sz="2000" dirty="0">
                <a:latin typeface="Times New Roman"/>
                <a:cs typeface="Times New Roman"/>
              </a:rPr>
              <a:t>α</a:t>
            </a:r>
            <a:r>
              <a:rPr lang="el-GR" sz="2000" spc="5" dirty="0">
                <a:latin typeface="Times New Roman"/>
                <a:cs typeface="Times New Roman"/>
              </a:rPr>
              <a:t> </a:t>
            </a:r>
            <a:r>
              <a:rPr lang="el-GR" sz="2000" spc="-5" dirty="0">
                <a:latin typeface="Times New Roman"/>
                <a:cs typeface="Times New Roman"/>
              </a:rPr>
              <a:t>ν</a:t>
            </a:r>
            <a:r>
              <a:rPr lang="el-GR" sz="2000" dirty="0">
                <a:latin typeface="Times New Roman"/>
                <a:cs typeface="Times New Roman"/>
              </a:rPr>
              <a:t>α </a:t>
            </a:r>
            <a:r>
              <a:rPr lang="el-GR" sz="2000" spc="-5" dirty="0">
                <a:latin typeface="Times New Roman"/>
                <a:cs typeface="Times New Roman"/>
              </a:rPr>
              <a:t>είνα</a:t>
            </a:r>
            <a:r>
              <a:rPr lang="el-GR" sz="2000" dirty="0">
                <a:latin typeface="Times New Roman"/>
                <a:cs typeface="Times New Roman"/>
              </a:rPr>
              <a:t>ι </a:t>
            </a:r>
            <a:r>
              <a:rPr lang="el-GR" sz="2000" spc="-5" dirty="0">
                <a:latin typeface="Times New Roman"/>
                <a:cs typeface="Times New Roman"/>
              </a:rPr>
              <a:t>λάθο</a:t>
            </a:r>
            <a:r>
              <a:rPr lang="el-GR" sz="2000" dirty="0">
                <a:latin typeface="Times New Roman"/>
                <a:cs typeface="Times New Roman"/>
              </a:rPr>
              <a:t>ς,</a:t>
            </a:r>
            <a:r>
              <a:rPr lang="el-GR" sz="2000" spc="-5" dirty="0">
                <a:latin typeface="Times New Roman"/>
                <a:cs typeface="Times New Roman"/>
              </a:rPr>
              <a:t> είνα</a:t>
            </a:r>
            <a:r>
              <a:rPr lang="el-GR" sz="2000" dirty="0">
                <a:latin typeface="Times New Roman"/>
                <a:cs typeface="Times New Roman"/>
              </a:rPr>
              <a:t>ι </a:t>
            </a:r>
            <a:r>
              <a:rPr lang="el-GR" sz="2000" spc="-5" dirty="0">
                <a:latin typeface="Times New Roman"/>
                <a:cs typeface="Times New Roman"/>
              </a:rPr>
              <a:t>τ</a:t>
            </a:r>
            <a:r>
              <a:rPr lang="el-GR" sz="2000" dirty="0">
                <a:latin typeface="Times New Roman"/>
                <a:cs typeface="Times New Roman"/>
              </a:rPr>
              <a:t>ο </a:t>
            </a:r>
            <a:r>
              <a:rPr lang="el-GR" sz="2000" spc="-5" dirty="0">
                <a:latin typeface="Times New Roman"/>
                <a:cs typeface="Times New Roman"/>
              </a:rPr>
              <a:t>πολ</a:t>
            </a:r>
            <a:r>
              <a:rPr lang="el-GR" sz="2000" dirty="0">
                <a:latin typeface="Times New Roman"/>
                <a:cs typeface="Times New Roman"/>
              </a:rPr>
              <a:t>ύ </a:t>
            </a:r>
            <a:r>
              <a:rPr lang="el-GR" sz="2000" spc="-5" dirty="0">
                <a:latin typeface="Times New Roman"/>
                <a:cs typeface="Times New Roman"/>
              </a:rPr>
              <a:t>0.05.</a:t>
            </a:r>
            <a:endParaRPr lang="el-GR" sz="2000" dirty="0">
              <a:latin typeface="Times New Roman"/>
              <a:cs typeface="Times New Roman"/>
            </a:endParaRPr>
          </a:p>
        </p:txBody>
      </p:sp>
    </p:spTree>
    <p:extLst>
      <p:ext uri="{BB962C8B-B14F-4D97-AF65-F5344CB8AC3E}">
        <p14:creationId xmlns:p14="http://schemas.microsoft.com/office/powerpoint/2010/main" val="1423198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76CC02-92CB-43AC-9CB8-33DD02E3E583}"/>
              </a:ext>
            </a:extLst>
          </p:cNvPr>
          <p:cNvSpPr>
            <a:spLocks noGrp="1"/>
          </p:cNvSpPr>
          <p:nvPr>
            <p:ph type="title"/>
          </p:nvPr>
        </p:nvSpPr>
        <p:spPr/>
        <p:txBody>
          <a:bodyPr>
            <a:normAutofit/>
          </a:bodyPr>
          <a:lstStyle/>
          <a:p>
            <a:r>
              <a:rPr lang="el-GR" sz="4400" spc="-10" dirty="0">
                <a:latin typeface="Times New Roman"/>
                <a:cs typeface="Times New Roman"/>
              </a:rPr>
              <a:t>Παράδειγ</a:t>
            </a:r>
            <a:r>
              <a:rPr lang="el-GR" sz="4400" spc="-20" dirty="0">
                <a:latin typeface="Times New Roman"/>
                <a:cs typeface="Times New Roman"/>
              </a:rPr>
              <a:t>μ</a:t>
            </a:r>
            <a:r>
              <a:rPr lang="el-GR" sz="4400" spc="5" dirty="0">
                <a:latin typeface="Times New Roman"/>
                <a:cs typeface="Times New Roman"/>
              </a:rPr>
              <a:t>α </a:t>
            </a:r>
            <a:r>
              <a:rPr lang="el-GR" sz="4400" dirty="0">
                <a:latin typeface="Times New Roman"/>
                <a:cs typeface="Times New Roman"/>
              </a:rPr>
              <a:t>3</a:t>
            </a:r>
            <a:endParaRPr lang="el-GR" sz="4400" dirty="0"/>
          </a:p>
        </p:txBody>
      </p:sp>
      <p:sp>
        <p:nvSpPr>
          <p:cNvPr id="3" name="Θέση περιεχομένου 2">
            <a:extLst>
              <a:ext uri="{FF2B5EF4-FFF2-40B4-BE49-F238E27FC236}">
                <a16:creationId xmlns:a16="http://schemas.microsoft.com/office/drawing/2014/main" id="{951EA888-D99F-4408-A84A-D25B6E5A7AD2}"/>
              </a:ext>
            </a:extLst>
          </p:cNvPr>
          <p:cNvSpPr>
            <a:spLocks noGrp="1"/>
          </p:cNvSpPr>
          <p:nvPr>
            <p:ph idx="1"/>
          </p:nvPr>
        </p:nvSpPr>
        <p:spPr>
          <a:xfrm>
            <a:off x="493986" y="1845734"/>
            <a:ext cx="11319642" cy="1271294"/>
          </a:xfrm>
        </p:spPr>
        <p:txBody>
          <a:bodyPr>
            <a:normAutofit/>
          </a:bodyPr>
          <a:lstStyle/>
          <a:p>
            <a:pPr>
              <a:lnSpc>
                <a:spcPct val="100000"/>
              </a:lnSpc>
            </a:pPr>
            <a:r>
              <a:rPr lang="el-GR" sz="2400" i="1" spc="-5" dirty="0">
                <a:latin typeface="Times New Roman"/>
                <a:cs typeface="Times New Roman"/>
              </a:rPr>
              <a:t>Προκειμένο</a:t>
            </a:r>
            <a:r>
              <a:rPr lang="el-GR" sz="2400" i="1" dirty="0">
                <a:latin typeface="Times New Roman"/>
                <a:cs typeface="Times New Roman"/>
              </a:rPr>
              <a:t>υ</a:t>
            </a:r>
            <a:r>
              <a:rPr lang="el-GR" sz="2400" i="1" spc="75" dirty="0">
                <a:latin typeface="Times New Roman"/>
                <a:cs typeface="Times New Roman"/>
              </a:rPr>
              <a:t> </a:t>
            </a:r>
            <a:r>
              <a:rPr lang="el-GR" sz="2400" i="1" spc="-15" dirty="0">
                <a:latin typeface="Times New Roman"/>
                <a:cs typeface="Times New Roman"/>
              </a:rPr>
              <a:t>ένα</a:t>
            </a:r>
            <a:r>
              <a:rPr lang="el-GR" sz="2400" i="1" spc="-5" dirty="0">
                <a:latin typeface="Times New Roman"/>
                <a:cs typeface="Times New Roman"/>
              </a:rPr>
              <a:t>ς</a:t>
            </a:r>
            <a:r>
              <a:rPr lang="el-GR" sz="2400" i="1" spc="70" dirty="0">
                <a:latin typeface="Times New Roman"/>
                <a:cs typeface="Times New Roman"/>
              </a:rPr>
              <a:t> </a:t>
            </a:r>
            <a:r>
              <a:rPr lang="el-GR" sz="2400" i="1" dirty="0">
                <a:latin typeface="Times New Roman"/>
                <a:cs typeface="Times New Roman"/>
              </a:rPr>
              <a:t>φοιτητής</a:t>
            </a:r>
            <a:r>
              <a:rPr lang="el-GR" sz="2400" i="1" spc="75" dirty="0">
                <a:latin typeface="Times New Roman"/>
                <a:cs typeface="Times New Roman"/>
              </a:rPr>
              <a:t> </a:t>
            </a:r>
            <a:r>
              <a:rPr lang="el-GR" sz="2400" i="1" spc="-10" dirty="0">
                <a:latin typeface="Times New Roman"/>
                <a:cs typeface="Times New Roman"/>
              </a:rPr>
              <a:t>να</a:t>
            </a:r>
            <a:r>
              <a:rPr lang="el-GR" sz="2400" i="1" dirty="0">
                <a:latin typeface="Times New Roman"/>
                <a:cs typeface="Times New Roman"/>
              </a:rPr>
              <a:t> </a:t>
            </a:r>
            <a:r>
              <a:rPr lang="el-GR" sz="2400" i="1" spc="-15" dirty="0">
                <a:latin typeface="Times New Roman"/>
                <a:cs typeface="Times New Roman"/>
              </a:rPr>
              <a:t>συγκρίνε</a:t>
            </a:r>
            <a:r>
              <a:rPr lang="el-GR" sz="2400" i="1" dirty="0">
                <a:latin typeface="Times New Roman"/>
                <a:cs typeface="Times New Roman"/>
              </a:rPr>
              <a:t>ι </a:t>
            </a:r>
            <a:r>
              <a:rPr lang="el-GR" sz="2400" i="1" spc="-15" dirty="0">
                <a:latin typeface="Times New Roman"/>
                <a:cs typeface="Times New Roman"/>
              </a:rPr>
              <a:t>τη</a:t>
            </a:r>
            <a:r>
              <a:rPr lang="el-GR" sz="2400" i="1" spc="-10" dirty="0">
                <a:latin typeface="Times New Roman"/>
                <a:cs typeface="Times New Roman"/>
              </a:rPr>
              <a:t>ν</a:t>
            </a:r>
            <a:r>
              <a:rPr lang="el-GR" sz="2400" i="1" dirty="0">
                <a:latin typeface="Times New Roman"/>
                <a:cs typeface="Times New Roman"/>
              </a:rPr>
              <a:t> αποτ</a:t>
            </a:r>
            <a:r>
              <a:rPr lang="el-GR" sz="2400" i="1" spc="-10" dirty="0">
                <a:latin typeface="Times New Roman"/>
                <a:cs typeface="Times New Roman"/>
              </a:rPr>
              <a:t>ε</a:t>
            </a:r>
            <a:r>
              <a:rPr lang="el-GR" sz="2400" i="1" dirty="0">
                <a:latin typeface="Times New Roman"/>
                <a:cs typeface="Times New Roman"/>
              </a:rPr>
              <a:t>λ</a:t>
            </a:r>
            <a:r>
              <a:rPr lang="el-GR" sz="2400" i="1" spc="-10" dirty="0">
                <a:latin typeface="Times New Roman"/>
                <a:cs typeface="Times New Roman"/>
              </a:rPr>
              <a:t>εσματικ</a:t>
            </a:r>
            <a:r>
              <a:rPr lang="el-GR" sz="2400" i="1" spc="-20" dirty="0">
                <a:latin typeface="Times New Roman"/>
                <a:cs typeface="Times New Roman"/>
              </a:rPr>
              <a:t>ό</a:t>
            </a:r>
            <a:r>
              <a:rPr lang="el-GR" sz="2400" i="1" dirty="0">
                <a:latin typeface="Times New Roman"/>
                <a:cs typeface="Times New Roman"/>
              </a:rPr>
              <a:t>τ</a:t>
            </a:r>
            <a:r>
              <a:rPr lang="el-GR" sz="2400" i="1" spc="-10" dirty="0">
                <a:latin typeface="Times New Roman"/>
                <a:cs typeface="Times New Roman"/>
              </a:rPr>
              <a:t>ητα</a:t>
            </a:r>
            <a:r>
              <a:rPr lang="el-GR" sz="2400" i="1" dirty="0">
                <a:latin typeface="Times New Roman"/>
                <a:cs typeface="Times New Roman"/>
              </a:rPr>
              <a:t> </a:t>
            </a:r>
            <a:r>
              <a:rPr lang="el-GR" sz="2400" i="1" spc="-15" dirty="0">
                <a:latin typeface="Times New Roman"/>
                <a:cs typeface="Times New Roman"/>
              </a:rPr>
              <a:t>δύ</a:t>
            </a:r>
            <a:r>
              <a:rPr lang="el-GR" sz="2400" i="1" spc="-10" dirty="0">
                <a:latin typeface="Times New Roman"/>
                <a:cs typeface="Times New Roman"/>
              </a:rPr>
              <a:t>ο</a:t>
            </a:r>
            <a:r>
              <a:rPr lang="el-GR" sz="2400" i="1" dirty="0">
                <a:latin typeface="Times New Roman"/>
                <a:cs typeface="Times New Roman"/>
              </a:rPr>
              <a:t> </a:t>
            </a:r>
            <a:r>
              <a:rPr lang="el-GR" sz="2400" i="1" spc="-15" dirty="0">
                <a:latin typeface="Times New Roman"/>
                <a:cs typeface="Times New Roman"/>
              </a:rPr>
              <a:t>δ</a:t>
            </a:r>
            <a:r>
              <a:rPr lang="el-GR" sz="2400" i="1" spc="-5" dirty="0">
                <a:latin typeface="Times New Roman"/>
                <a:cs typeface="Times New Roman"/>
              </a:rPr>
              <a:t>ι</a:t>
            </a:r>
            <a:r>
              <a:rPr lang="el-GR" sz="2400" i="1" spc="-10" dirty="0">
                <a:latin typeface="Times New Roman"/>
                <a:cs typeface="Times New Roman"/>
              </a:rPr>
              <a:t>αι</a:t>
            </a:r>
            <a:r>
              <a:rPr lang="el-GR" sz="2400" i="1" spc="-5" dirty="0">
                <a:latin typeface="Times New Roman"/>
                <a:cs typeface="Times New Roman"/>
              </a:rPr>
              <a:t>το</a:t>
            </a:r>
            <a:r>
              <a:rPr lang="el-GR" sz="2400" i="1" dirty="0">
                <a:latin typeface="Times New Roman"/>
                <a:cs typeface="Times New Roman"/>
              </a:rPr>
              <a:t>λ</a:t>
            </a:r>
            <a:r>
              <a:rPr lang="el-GR" sz="2400" i="1" spc="-5" dirty="0">
                <a:latin typeface="Times New Roman"/>
                <a:cs typeface="Times New Roman"/>
              </a:rPr>
              <a:t>ο</a:t>
            </a:r>
            <a:r>
              <a:rPr lang="el-GR" sz="2400" i="1" dirty="0">
                <a:latin typeface="Times New Roman"/>
                <a:cs typeface="Times New Roman"/>
              </a:rPr>
              <a:t>γ</a:t>
            </a:r>
            <a:r>
              <a:rPr lang="el-GR" sz="2400" i="1" spc="-5" dirty="0">
                <a:latin typeface="Times New Roman"/>
                <a:cs typeface="Times New Roman"/>
              </a:rPr>
              <a:t>ίω</a:t>
            </a:r>
            <a:r>
              <a:rPr lang="el-GR" sz="2400" i="1" dirty="0">
                <a:latin typeface="Times New Roman"/>
                <a:cs typeface="Times New Roman"/>
              </a:rPr>
              <a:t>ν </a:t>
            </a:r>
            <a:r>
              <a:rPr lang="el-GR" sz="2400" i="1" spc="-5" dirty="0">
                <a:latin typeface="Times New Roman"/>
                <a:cs typeface="Times New Roman"/>
              </a:rPr>
              <a:t>στ</a:t>
            </a:r>
            <a:r>
              <a:rPr lang="el-GR" sz="2400" i="1" dirty="0">
                <a:latin typeface="Times New Roman"/>
                <a:cs typeface="Times New Roman"/>
              </a:rPr>
              <a:t>η μείωση </a:t>
            </a:r>
            <a:r>
              <a:rPr lang="el-GR" sz="2400" i="1" spc="-15" dirty="0">
                <a:latin typeface="Times New Roman"/>
                <a:cs typeface="Times New Roman"/>
              </a:rPr>
              <a:t>του</a:t>
            </a:r>
            <a:r>
              <a:rPr lang="el-GR" sz="2400" i="1" spc="-10" dirty="0">
                <a:latin typeface="Times New Roman"/>
                <a:cs typeface="Times New Roman"/>
              </a:rPr>
              <a:t> βάρους</a:t>
            </a:r>
            <a:r>
              <a:rPr lang="el-GR" sz="2400" i="1" dirty="0">
                <a:latin typeface="Times New Roman"/>
                <a:cs typeface="Times New Roman"/>
              </a:rPr>
              <a:t>,</a:t>
            </a:r>
            <a:r>
              <a:rPr lang="el-GR" sz="2400" i="1" spc="85" dirty="0">
                <a:latin typeface="Times New Roman"/>
                <a:cs typeface="Times New Roman"/>
              </a:rPr>
              <a:t> </a:t>
            </a:r>
            <a:r>
              <a:rPr lang="el-GR" sz="2400" i="1" spc="-5" dirty="0">
                <a:latin typeface="Times New Roman"/>
                <a:cs typeface="Times New Roman"/>
              </a:rPr>
              <a:t>εργάσθηκ</a:t>
            </a:r>
            <a:r>
              <a:rPr lang="el-GR" sz="2400" i="1" dirty="0">
                <a:latin typeface="Times New Roman"/>
                <a:cs typeface="Times New Roman"/>
              </a:rPr>
              <a:t>ε</a:t>
            </a:r>
            <a:r>
              <a:rPr lang="el-GR" sz="2400" i="1" spc="95" dirty="0">
                <a:latin typeface="Times New Roman"/>
                <a:cs typeface="Times New Roman"/>
              </a:rPr>
              <a:t> </a:t>
            </a:r>
            <a:r>
              <a:rPr lang="el-GR" sz="2400" i="1" spc="-5" dirty="0">
                <a:latin typeface="Times New Roman"/>
                <a:cs typeface="Times New Roman"/>
              </a:rPr>
              <a:t>ω</a:t>
            </a:r>
            <a:r>
              <a:rPr lang="el-GR" sz="2400" i="1" dirty="0">
                <a:latin typeface="Times New Roman"/>
                <a:cs typeface="Times New Roman"/>
              </a:rPr>
              <a:t>ς</a:t>
            </a:r>
            <a:r>
              <a:rPr lang="el-GR" sz="2400" i="1" spc="85" dirty="0">
                <a:latin typeface="Times New Roman"/>
                <a:cs typeface="Times New Roman"/>
              </a:rPr>
              <a:t> </a:t>
            </a:r>
            <a:r>
              <a:rPr lang="el-GR" sz="2400" i="1" spc="-5" dirty="0">
                <a:latin typeface="Times New Roman"/>
                <a:cs typeface="Times New Roman"/>
              </a:rPr>
              <a:t>ε</a:t>
            </a:r>
            <a:r>
              <a:rPr lang="el-GR" sz="2400" i="1" dirty="0">
                <a:latin typeface="Times New Roman"/>
                <a:cs typeface="Times New Roman"/>
              </a:rPr>
              <a:t>ξ</a:t>
            </a:r>
            <a:r>
              <a:rPr lang="el-GR" sz="2400" i="1" spc="-5" dirty="0">
                <a:latin typeface="Times New Roman"/>
                <a:cs typeface="Times New Roman"/>
              </a:rPr>
              <a:t>ής</a:t>
            </a:r>
            <a:r>
              <a:rPr lang="el-GR" sz="2400" i="1" dirty="0">
                <a:latin typeface="Times New Roman"/>
                <a:cs typeface="Times New Roman"/>
              </a:rPr>
              <a:t>.</a:t>
            </a:r>
            <a:r>
              <a:rPr lang="el-GR" sz="2400" i="1" spc="85" dirty="0">
                <a:latin typeface="Times New Roman"/>
                <a:cs typeface="Times New Roman"/>
              </a:rPr>
              <a:t> </a:t>
            </a:r>
            <a:r>
              <a:rPr lang="el-GR" sz="2400" i="1" dirty="0">
                <a:latin typeface="Times New Roman"/>
                <a:cs typeface="Times New Roman"/>
              </a:rPr>
              <a:t>Επέλεξε</a:t>
            </a:r>
            <a:r>
              <a:rPr lang="el-GR" sz="2400" i="1" spc="85" dirty="0">
                <a:latin typeface="Times New Roman"/>
                <a:cs typeface="Times New Roman"/>
              </a:rPr>
              <a:t> </a:t>
            </a:r>
            <a:r>
              <a:rPr lang="el-GR" sz="2400" i="1" spc="-10" dirty="0">
                <a:latin typeface="Times New Roman"/>
                <a:cs typeface="Times New Roman"/>
              </a:rPr>
              <a:t>τυχαία</a:t>
            </a:r>
            <a:r>
              <a:rPr lang="el-GR" sz="2400" i="1" spc="85" dirty="0">
                <a:latin typeface="Times New Roman"/>
                <a:cs typeface="Times New Roman"/>
              </a:rPr>
              <a:t> </a:t>
            </a:r>
            <a:r>
              <a:rPr lang="el-GR" sz="2400" i="1" spc="-5" dirty="0">
                <a:latin typeface="Times New Roman"/>
                <a:cs typeface="Times New Roman"/>
              </a:rPr>
              <a:t>1</a:t>
            </a:r>
            <a:r>
              <a:rPr lang="el-GR" sz="2400" i="1" dirty="0">
                <a:latin typeface="Times New Roman"/>
                <a:cs typeface="Times New Roman"/>
              </a:rPr>
              <a:t>0</a:t>
            </a:r>
            <a:r>
              <a:rPr lang="el-GR" sz="2400" i="1" spc="85" dirty="0">
                <a:latin typeface="Times New Roman"/>
                <a:cs typeface="Times New Roman"/>
              </a:rPr>
              <a:t> </a:t>
            </a:r>
            <a:r>
              <a:rPr lang="el-GR" sz="2400" i="1" spc="-15" dirty="0">
                <a:latin typeface="Times New Roman"/>
                <a:cs typeface="Times New Roman"/>
              </a:rPr>
              <a:t>ά</a:t>
            </a:r>
            <a:r>
              <a:rPr lang="el-GR" sz="2400" i="1" spc="-5" dirty="0">
                <a:latin typeface="Times New Roman"/>
                <a:cs typeface="Times New Roman"/>
              </a:rPr>
              <a:t>τομ</a:t>
            </a:r>
            <a:r>
              <a:rPr lang="el-GR" sz="2400" i="1" dirty="0">
                <a:latin typeface="Times New Roman"/>
                <a:cs typeface="Times New Roman"/>
              </a:rPr>
              <a:t>α</a:t>
            </a:r>
            <a:r>
              <a:rPr lang="el-GR" sz="2400" i="1" spc="95" dirty="0">
                <a:latin typeface="Times New Roman"/>
                <a:cs typeface="Times New Roman"/>
              </a:rPr>
              <a:t> </a:t>
            </a:r>
            <a:r>
              <a:rPr lang="el-GR" sz="2400" i="1" spc="-5" dirty="0">
                <a:latin typeface="Times New Roman"/>
                <a:cs typeface="Times New Roman"/>
              </a:rPr>
              <a:t>(</a:t>
            </a:r>
            <a:r>
              <a:rPr lang="el-GR" sz="2400" i="1" spc="-15" dirty="0">
                <a:latin typeface="Times New Roman"/>
                <a:cs typeface="Times New Roman"/>
              </a:rPr>
              <a:t>άνδρε</a:t>
            </a:r>
            <a:r>
              <a:rPr lang="el-GR" sz="2400" i="1" spc="-5" dirty="0">
                <a:latin typeface="Times New Roman"/>
                <a:cs typeface="Times New Roman"/>
              </a:rPr>
              <a:t>ς</a:t>
            </a:r>
            <a:r>
              <a:rPr lang="el-GR" sz="2400" i="1" spc="90" dirty="0">
                <a:latin typeface="Times New Roman"/>
                <a:cs typeface="Times New Roman"/>
              </a:rPr>
              <a:t> </a:t>
            </a:r>
            <a:r>
              <a:rPr lang="el-GR" sz="2400" i="1" spc="-15" dirty="0">
                <a:latin typeface="Times New Roman"/>
                <a:cs typeface="Times New Roman"/>
              </a:rPr>
              <a:t>κα</a:t>
            </a:r>
            <a:r>
              <a:rPr lang="el-GR" sz="2400" i="1" spc="-5" dirty="0">
                <a:latin typeface="Times New Roman"/>
                <a:cs typeface="Times New Roman"/>
              </a:rPr>
              <a:t>ι</a:t>
            </a:r>
            <a:r>
              <a:rPr lang="el-GR" sz="2400" i="1" spc="95" dirty="0">
                <a:latin typeface="Times New Roman"/>
                <a:cs typeface="Times New Roman"/>
              </a:rPr>
              <a:t> </a:t>
            </a:r>
            <a:r>
              <a:rPr lang="el-GR" sz="2400" i="1" spc="-5" dirty="0">
                <a:latin typeface="Times New Roman"/>
                <a:cs typeface="Times New Roman"/>
              </a:rPr>
              <a:t>γυναί</a:t>
            </a:r>
            <a:r>
              <a:rPr lang="el-GR" sz="2400" i="1" spc="-20" dirty="0">
                <a:latin typeface="Times New Roman"/>
                <a:cs typeface="Times New Roman"/>
              </a:rPr>
              <a:t>κ</a:t>
            </a:r>
            <a:r>
              <a:rPr lang="el-GR" sz="2400" i="1" dirty="0">
                <a:latin typeface="Times New Roman"/>
                <a:cs typeface="Times New Roman"/>
              </a:rPr>
              <a:t>ε</a:t>
            </a:r>
            <a:r>
              <a:rPr lang="el-GR" sz="2400" i="1" spc="5" dirty="0">
                <a:latin typeface="Times New Roman"/>
                <a:cs typeface="Times New Roman"/>
              </a:rPr>
              <a:t>ς</a:t>
            </a:r>
            <a:r>
              <a:rPr lang="el-GR" sz="2400" i="1" dirty="0">
                <a:latin typeface="Times New Roman"/>
                <a:cs typeface="Times New Roman"/>
              </a:rPr>
              <a:t>)</a:t>
            </a:r>
            <a:r>
              <a:rPr lang="el-GR" sz="2400" i="1" spc="75" dirty="0">
                <a:latin typeface="Times New Roman"/>
                <a:cs typeface="Times New Roman"/>
              </a:rPr>
              <a:t> </a:t>
            </a:r>
            <a:r>
              <a:rPr lang="el-GR" sz="2400" i="1" spc="-10" dirty="0">
                <a:latin typeface="Times New Roman"/>
                <a:cs typeface="Times New Roman"/>
              </a:rPr>
              <a:t>τα</a:t>
            </a:r>
            <a:r>
              <a:rPr lang="el-GR" sz="2400" i="1" spc="90" dirty="0">
                <a:latin typeface="Times New Roman"/>
                <a:cs typeface="Times New Roman"/>
              </a:rPr>
              <a:t> </a:t>
            </a:r>
            <a:r>
              <a:rPr lang="el-GR" sz="2400" i="1" spc="-5" dirty="0">
                <a:latin typeface="Times New Roman"/>
                <a:cs typeface="Times New Roman"/>
              </a:rPr>
              <a:t>οποία δέχθηκα</a:t>
            </a:r>
            <a:r>
              <a:rPr lang="el-GR" sz="2400" i="1" dirty="0">
                <a:latin typeface="Times New Roman"/>
                <a:cs typeface="Times New Roman"/>
              </a:rPr>
              <a:t>ν </a:t>
            </a:r>
            <a:r>
              <a:rPr lang="el-GR" sz="2400" i="1" spc="-10" dirty="0">
                <a:latin typeface="Times New Roman"/>
                <a:cs typeface="Times New Roman"/>
              </a:rPr>
              <a:t>να</a:t>
            </a:r>
            <a:r>
              <a:rPr lang="el-GR" sz="2400" i="1" dirty="0">
                <a:latin typeface="Times New Roman"/>
                <a:cs typeface="Times New Roman"/>
              </a:rPr>
              <a:t> </a:t>
            </a:r>
            <a:r>
              <a:rPr lang="el-GR" sz="2400" i="1" spc="-15" dirty="0">
                <a:latin typeface="Times New Roman"/>
                <a:cs typeface="Times New Roman"/>
              </a:rPr>
              <a:t>συμμετέχου</a:t>
            </a:r>
            <a:r>
              <a:rPr lang="el-GR" sz="2400" i="1" spc="-10" dirty="0">
                <a:latin typeface="Times New Roman"/>
                <a:cs typeface="Times New Roman"/>
              </a:rPr>
              <a:t>ν</a:t>
            </a:r>
            <a:r>
              <a:rPr lang="el-GR" sz="2400" i="1" dirty="0">
                <a:latin typeface="Times New Roman"/>
                <a:cs typeface="Times New Roman"/>
              </a:rPr>
              <a:t> </a:t>
            </a:r>
            <a:r>
              <a:rPr lang="el-GR" sz="2400" i="1" spc="-5" dirty="0">
                <a:latin typeface="Times New Roman"/>
                <a:cs typeface="Times New Roman"/>
              </a:rPr>
              <a:t>στη</a:t>
            </a:r>
            <a:r>
              <a:rPr lang="el-GR" sz="2400" i="1" dirty="0">
                <a:latin typeface="Times New Roman"/>
                <a:cs typeface="Times New Roman"/>
              </a:rPr>
              <a:t>ν </a:t>
            </a:r>
            <a:r>
              <a:rPr lang="el-GR" sz="2400" i="1" spc="-15" dirty="0">
                <a:latin typeface="Times New Roman"/>
                <a:cs typeface="Times New Roman"/>
              </a:rPr>
              <a:t>έρευν</a:t>
            </a:r>
            <a:r>
              <a:rPr lang="el-GR" sz="2400" i="1" spc="-10" dirty="0">
                <a:latin typeface="Times New Roman"/>
                <a:cs typeface="Times New Roman"/>
              </a:rPr>
              <a:t>α</a:t>
            </a:r>
            <a:r>
              <a:rPr lang="el-GR" sz="2400" i="1" dirty="0">
                <a:latin typeface="Times New Roman"/>
                <a:cs typeface="Times New Roman"/>
              </a:rPr>
              <a:t> </a:t>
            </a:r>
            <a:r>
              <a:rPr lang="el-GR" sz="2400" i="1" spc="-15" dirty="0">
                <a:latin typeface="Times New Roman"/>
                <a:cs typeface="Times New Roman"/>
              </a:rPr>
              <a:t>κα</a:t>
            </a:r>
            <a:r>
              <a:rPr lang="el-GR" sz="2400" i="1" spc="-5" dirty="0">
                <a:latin typeface="Times New Roman"/>
                <a:cs typeface="Times New Roman"/>
              </a:rPr>
              <a:t>ι</a:t>
            </a:r>
            <a:r>
              <a:rPr lang="el-GR" sz="2400" i="1" dirty="0">
                <a:latin typeface="Times New Roman"/>
                <a:cs typeface="Times New Roman"/>
              </a:rPr>
              <a:t> </a:t>
            </a:r>
            <a:r>
              <a:rPr lang="el-GR" sz="2400" i="1" spc="-10" dirty="0">
                <a:latin typeface="Times New Roman"/>
                <a:cs typeface="Times New Roman"/>
              </a:rPr>
              <a:t>στα</a:t>
            </a:r>
            <a:r>
              <a:rPr lang="el-GR" sz="2400" i="1" dirty="0">
                <a:latin typeface="Times New Roman"/>
                <a:cs typeface="Times New Roman"/>
              </a:rPr>
              <a:t> 5 </a:t>
            </a:r>
            <a:r>
              <a:rPr lang="el-GR" sz="2400" i="1" spc="-5" dirty="0">
                <a:latin typeface="Times New Roman"/>
                <a:cs typeface="Times New Roman"/>
              </a:rPr>
              <a:t>απ</a:t>
            </a:r>
            <a:r>
              <a:rPr lang="el-GR" sz="2400" i="1" dirty="0">
                <a:latin typeface="Times New Roman"/>
                <a:cs typeface="Times New Roman"/>
              </a:rPr>
              <a:t>ό </a:t>
            </a:r>
            <a:r>
              <a:rPr lang="el-GR" sz="2400" i="1" spc="-10" dirty="0">
                <a:latin typeface="Times New Roman"/>
                <a:cs typeface="Times New Roman"/>
              </a:rPr>
              <a:t>αυτά</a:t>
            </a:r>
            <a:r>
              <a:rPr lang="el-GR" sz="2400" i="1" dirty="0">
                <a:latin typeface="Times New Roman"/>
                <a:cs typeface="Times New Roman"/>
              </a:rPr>
              <a:t> </a:t>
            </a:r>
            <a:r>
              <a:rPr lang="el-GR" sz="2400" i="1" spc="-10" dirty="0">
                <a:latin typeface="Times New Roman"/>
                <a:cs typeface="Times New Roman"/>
              </a:rPr>
              <a:t>τα</a:t>
            </a:r>
            <a:r>
              <a:rPr lang="el-GR" sz="2400" i="1" dirty="0">
                <a:latin typeface="Times New Roman"/>
                <a:cs typeface="Times New Roman"/>
              </a:rPr>
              <a:t> </a:t>
            </a:r>
            <a:r>
              <a:rPr lang="el-GR" sz="2400" i="1" spc="-5" dirty="0">
                <a:latin typeface="Times New Roman"/>
                <a:cs typeface="Times New Roman"/>
              </a:rPr>
              <a:t>οποί</a:t>
            </a:r>
            <a:r>
              <a:rPr lang="el-GR" sz="2400" i="1" dirty="0">
                <a:latin typeface="Times New Roman"/>
                <a:cs typeface="Times New Roman"/>
              </a:rPr>
              <a:t>α </a:t>
            </a:r>
            <a:r>
              <a:rPr lang="el-GR" sz="2400" i="1" spc="-5" dirty="0">
                <a:latin typeface="Times New Roman"/>
                <a:cs typeface="Times New Roman"/>
              </a:rPr>
              <a:t>επίση</a:t>
            </a:r>
            <a:r>
              <a:rPr lang="el-GR" sz="2400" i="1" dirty="0">
                <a:latin typeface="Times New Roman"/>
                <a:cs typeface="Times New Roman"/>
              </a:rPr>
              <a:t>ς</a:t>
            </a:r>
            <a:endParaRPr lang="el-GR" sz="2400" dirty="0"/>
          </a:p>
        </p:txBody>
      </p:sp>
      <p:sp>
        <p:nvSpPr>
          <p:cNvPr id="4" name="Θέση υποσέλιδου 3">
            <a:extLst>
              <a:ext uri="{FF2B5EF4-FFF2-40B4-BE49-F238E27FC236}">
                <a16:creationId xmlns:a16="http://schemas.microsoft.com/office/drawing/2014/main" id="{88C6434B-4D7F-4A63-92E8-D18A4C40798E}"/>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9A1F9BC3-9D9D-4F1E-AFF0-AB88DD7EEC0B}"/>
              </a:ext>
            </a:extLst>
          </p:cNvPr>
          <p:cNvSpPr>
            <a:spLocks noGrp="1"/>
          </p:cNvSpPr>
          <p:nvPr>
            <p:ph type="sldNum" sz="quarter" idx="12"/>
          </p:nvPr>
        </p:nvSpPr>
        <p:spPr/>
        <p:txBody>
          <a:bodyPr/>
          <a:lstStyle/>
          <a:p>
            <a:fld id="{0CB252DF-9828-4BCA-943E-87250A7A5D51}" type="slidenum">
              <a:rPr lang="el-GR" smtClean="0"/>
              <a:t>23</a:t>
            </a:fld>
            <a:endParaRPr lang="el-GR"/>
          </a:p>
        </p:txBody>
      </p:sp>
      <p:pic>
        <p:nvPicPr>
          <p:cNvPr id="7" name="Εικόνα 6">
            <a:extLst>
              <a:ext uri="{FF2B5EF4-FFF2-40B4-BE49-F238E27FC236}">
                <a16:creationId xmlns:a16="http://schemas.microsoft.com/office/drawing/2014/main" id="{34944428-C070-47EE-8B10-C48904CF3712}"/>
              </a:ext>
            </a:extLst>
          </p:cNvPr>
          <p:cNvPicPr>
            <a:picLocks noChangeAspect="1"/>
          </p:cNvPicPr>
          <p:nvPr/>
        </p:nvPicPr>
        <p:blipFill>
          <a:blip r:embed="rId2"/>
          <a:stretch>
            <a:fillRect/>
          </a:stretch>
        </p:blipFill>
        <p:spPr>
          <a:xfrm>
            <a:off x="5857677" y="3046193"/>
            <a:ext cx="6134100" cy="3267075"/>
          </a:xfrm>
          <a:prstGeom prst="rect">
            <a:avLst/>
          </a:prstGeom>
        </p:spPr>
      </p:pic>
      <p:sp>
        <p:nvSpPr>
          <p:cNvPr id="8" name="Θέση περιεχομένου 2">
            <a:extLst>
              <a:ext uri="{FF2B5EF4-FFF2-40B4-BE49-F238E27FC236}">
                <a16:creationId xmlns:a16="http://schemas.microsoft.com/office/drawing/2014/main" id="{96D2073C-7B72-4CC5-8AEF-AA1A9D2628C1}"/>
              </a:ext>
            </a:extLst>
          </p:cNvPr>
          <p:cNvSpPr txBox="1">
            <a:spLocks/>
          </p:cNvSpPr>
          <p:nvPr/>
        </p:nvSpPr>
        <p:spPr>
          <a:xfrm>
            <a:off x="497022" y="2980398"/>
            <a:ext cx="5455249" cy="304203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l-GR" sz="2400" i="1" dirty="0">
                <a:latin typeface="Times New Roman"/>
                <a:cs typeface="Times New Roman"/>
              </a:rPr>
              <a:t>επέλεξε </a:t>
            </a:r>
            <a:r>
              <a:rPr lang="el-GR" sz="2400" i="1" spc="-10" dirty="0">
                <a:latin typeface="Times New Roman"/>
                <a:cs typeface="Times New Roman"/>
              </a:rPr>
              <a:t>τυχαία</a:t>
            </a:r>
            <a:r>
              <a:rPr lang="el-GR" sz="2400" i="1" dirty="0">
                <a:latin typeface="Times New Roman"/>
                <a:cs typeface="Times New Roman"/>
              </a:rPr>
              <a:t> </a:t>
            </a:r>
            <a:r>
              <a:rPr lang="el-GR" sz="2400" i="1" spc="-5" dirty="0">
                <a:latin typeface="Times New Roman"/>
                <a:cs typeface="Times New Roman"/>
              </a:rPr>
              <a:t>(απ</a:t>
            </a:r>
            <a:r>
              <a:rPr lang="el-GR" sz="2400" i="1" dirty="0">
                <a:latin typeface="Times New Roman"/>
                <a:cs typeface="Times New Roman"/>
              </a:rPr>
              <a:t>ό </a:t>
            </a:r>
            <a:r>
              <a:rPr lang="el-GR" sz="2400" i="1" spc="-10" dirty="0">
                <a:latin typeface="Times New Roman"/>
                <a:cs typeface="Times New Roman"/>
              </a:rPr>
              <a:t>τα</a:t>
            </a:r>
            <a:r>
              <a:rPr lang="el-GR" sz="2400" i="1" dirty="0">
                <a:latin typeface="Times New Roman"/>
                <a:cs typeface="Times New Roman"/>
              </a:rPr>
              <a:t> 10) έδωσε </a:t>
            </a:r>
            <a:r>
              <a:rPr lang="el-GR" sz="2400" i="1" spc="-10" dirty="0">
                <a:latin typeface="Times New Roman"/>
                <a:cs typeface="Times New Roman"/>
              </a:rPr>
              <a:t>να</a:t>
            </a:r>
            <a:r>
              <a:rPr lang="el-GR" sz="2400" i="1" dirty="0">
                <a:latin typeface="Times New Roman"/>
                <a:cs typeface="Times New Roman"/>
              </a:rPr>
              <a:t> </a:t>
            </a:r>
            <a:r>
              <a:rPr lang="el-GR" sz="2400" i="1" spc="-5" dirty="0">
                <a:latin typeface="Times New Roman"/>
                <a:cs typeface="Times New Roman"/>
              </a:rPr>
              <a:t>ακολουθήσου</a:t>
            </a:r>
            <a:r>
              <a:rPr lang="el-GR" sz="2400" i="1" dirty="0">
                <a:latin typeface="Times New Roman"/>
                <a:cs typeface="Times New Roman"/>
              </a:rPr>
              <a:t>ν </a:t>
            </a:r>
            <a:r>
              <a:rPr lang="el-GR" sz="2400" i="1" spc="-5" dirty="0">
                <a:latin typeface="Times New Roman"/>
                <a:cs typeface="Times New Roman"/>
              </a:rPr>
              <a:t>τ</a:t>
            </a:r>
            <a:r>
              <a:rPr lang="el-GR" sz="2400" i="1" dirty="0">
                <a:latin typeface="Times New Roman"/>
                <a:cs typeface="Times New Roman"/>
              </a:rPr>
              <a:t>ο </a:t>
            </a:r>
            <a:r>
              <a:rPr lang="el-GR" sz="2400" i="1" spc="-10" dirty="0">
                <a:latin typeface="Times New Roman"/>
                <a:cs typeface="Times New Roman"/>
              </a:rPr>
              <a:t>ένα</a:t>
            </a:r>
            <a:r>
              <a:rPr lang="el-GR" sz="2400" i="1" dirty="0">
                <a:latin typeface="Times New Roman"/>
                <a:cs typeface="Times New Roman"/>
              </a:rPr>
              <a:t> διαιτολόγι</a:t>
            </a:r>
            <a:r>
              <a:rPr lang="el-GR" sz="2400" i="1" spc="5" dirty="0">
                <a:latin typeface="Times New Roman"/>
                <a:cs typeface="Times New Roman"/>
              </a:rPr>
              <a:t>ο</a:t>
            </a:r>
            <a:r>
              <a:rPr lang="el-GR" sz="2400" i="1" dirty="0">
                <a:latin typeface="Times New Roman"/>
                <a:cs typeface="Times New Roman"/>
              </a:rPr>
              <a:t>, </a:t>
            </a:r>
            <a:r>
              <a:rPr lang="el-GR" sz="2400" i="1" spc="-5" dirty="0">
                <a:latin typeface="Times New Roman"/>
                <a:cs typeface="Times New Roman"/>
              </a:rPr>
              <a:t>έστ</a:t>
            </a:r>
            <a:r>
              <a:rPr lang="el-GR" sz="2400" i="1" dirty="0">
                <a:latin typeface="Times New Roman"/>
                <a:cs typeface="Times New Roman"/>
              </a:rPr>
              <a:t>ω </a:t>
            </a:r>
            <a:r>
              <a:rPr lang="el-GR" sz="2400" i="1" spc="-15" dirty="0">
                <a:latin typeface="Times New Roman"/>
                <a:cs typeface="Times New Roman"/>
              </a:rPr>
              <a:t>Α</a:t>
            </a:r>
            <a:r>
              <a:rPr lang="el-GR" sz="2400" i="1" dirty="0">
                <a:latin typeface="Times New Roman"/>
                <a:cs typeface="Times New Roman"/>
              </a:rPr>
              <a:t>, ενώ </a:t>
            </a:r>
            <a:r>
              <a:rPr lang="el-GR" sz="2400" i="1" spc="140" dirty="0">
                <a:latin typeface="Times New Roman"/>
                <a:cs typeface="Times New Roman"/>
              </a:rPr>
              <a:t> </a:t>
            </a:r>
            <a:r>
              <a:rPr lang="el-GR" sz="2400" i="1" spc="-10" dirty="0">
                <a:latin typeface="Times New Roman"/>
                <a:cs typeface="Times New Roman"/>
              </a:rPr>
              <a:t>στα</a:t>
            </a:r>
            <a:r>
              <a:rPr lang="el-GR" sz="2400" i="1" spc="-5" dirty="0">
                <a:latin typeface="Times New Roman"/>
                <a:cs typeface="Times New Roman"/>
              </a:rPr>
              <a:t> υπόλοιπ</a:t>
            </a:r>
            <a:r>
              <a:rPr lang="el-GR" sz="2400" i="1" dirty="0">
                <a:latin typeface="Times New Roman"/>
                <a:cs typeface="Times New Roman"/>
              </a:rPr>
              <a:t>α</a:t>
            </a:r>
            <a:r>
              <a:rPr lang="el-GR" sz="2400" i="1" spc="90" dirty="0">
                <a:latin typeface="Times New Roman"/>
                <a:cs typeface="Times New Roman"/>
              </a:rPr>
              <a:t> </a:t>
            </a:r>
            <a:r>
              <a:rPr lang="el-GR" sz="2400" i="1" dirty="0">
                <a:latin typeface="Times New Roman"/>
                <a:cs typeface="Times New Roman"/>
              </a:rPr>
              <a:t>5</a:t>
            </a:r>
            <a:r>
              <a:rPr lang="el-GR" sz="2400" i="1" spc="80" dirty="0">
                <a:latin typeface="Times New Roman"/>
                <a:cs typeface="Times New Roman"/>
              </a:rPr>
              <a:t> </a:t>
            </a:r>
            <a:r>
              <a:rPr lang="el-GR" sz="2400" i="1" spc="-5" dirty="0">
                <a:latin typeface="Times New Roman"/>
                <a:cs typeface="Times New Roman"/>
              </a:rPr>
              <a:t>έδωσ</a:t>
            </a:r>
            <a:r>
              <a:rPr lang="el-GR" sz="2400" i="1" dirty="0">
                <a:latin typeface="Times New Roman"/>
                <a:cs typeface="Times New Roman"/>
              </a:rPr>
              <a:t>ε</a:t>
            </a:r>
            <a:r>
              <a:rPr lang="el-GR" sz="2400" i="1" spc="85" dirty="0">
                <a:latin typeface="Times New Roman"/>
                <a:cs typeface="Times New Roman"/>
              </a:rPr>
              <a:t> </a:t>
            </a:r>
            <a:r>
              <a:rPr lang="el-GR" sz="2400" i="1" dirty="0">
                <a:latin typeface="Times New Roman"/>
                <a:cs typeface="Times New Roman"/>
              </a:rPr>
              <a:t>το</a:t>
            </a:r>
            <a:r>
              <a:rPr lang="el-GR" sz="2400" i="1" spc="80" dirty="0">
                <a:latin typeface="Times New Roman"/>
                <a:cs typeface="Times New Roman"/>
              </a:rPr>
              <a:t> </a:t>
            </a:r>
            <a:r>
              <a:rPr lang="el-GR" sz="2400" i="1" spc="-5" dirty="0">
                <a:latin typeface="Times New Roman"/>
                <a:cs typeface="Times New Roman"/>
              </a:rPr>
              <a:t>άλλ</a:t>
            </a:r>
            <a:r>
              <a:rPr lang="el-GR" sz="2400" i="1" dirty="0">
                <a:latin typeface="Times New Roman"/>
                <a:cs typeface="Times New Roman"/>
              </a:rPr>
              <a:t>ο</a:t>
            </a:r>
            <a:r>
              <a:rPr lang="el-GR" sz="2400" i="1" spc="80" dirty="0">
                <a:latin typeface="Times New Roman"/>
                <a:cs typeface="Times New Roman"/>
              </a:rPr>
              <a:t> </a:t>
            </a:r>
            <a:r>
              <a:rPr lang="el-GR" sz="2400" i="1" spc="-5" dirty="0">
                <a:latin typeface="Times New Roman"/>
                <a:cs typeface="Times New Roman"/>
              </a:rPr>
              <a:t>διαιτ</a:t>
            </a:r>
            <a:r>
              <a:rPr lang="el-GR" sz="2400" i="1" spc="-20" dirty="0">
                <a:latin typeface="Times New Roman"/>
                <a:cs typeface="Times New Roman"/>
              </a:rPr>
              <a:t>ο</a:t>
            </a:r>
            <a:r>
              <a:rPr lang="el-GR" sz="2400" i="1" dirty="0">
                <a:latin typeface="Times New Roman"/>
                <a:cs typeface="Times New Roman"/>
              </a:rPr>
              <a:t>λόγιο,</a:t>
            </a:r>
            <a:r>
              <a:rPr lang="el-GR" sz="2400" i="1" spc="80" dirty="0">
                <a:latin typeface="Times New Roman"/>
                <a:cs typeface="Times New Roman"/>
              </a:rPr>
              <a:t> </a:t>
            </a:r>
            <a:r>
              <a:rPr lang="el-GR" sz="2400" i="1" dirty="0">
                <a:latin typeface="Times New Roman"/>
                <a:cs typeface="Times New Roman"/>
              </a:rPr>
              <a:t>έστω</a:t>
            </a:r>
            <a:r>
              <a:rPr lang="el-GR" sz="2400" i="1" spc="80" dirty="0">
                <a:latin typeface="Times New Roman"/>
                <a:cs typeface="Times New Roman"/>
              </a:rPr>
              <a:t> </a:t>
            </a:r>
            <a:r>
              <a:rPr lang="el-GR" sz="2400" i="1" spc="-15" dirty="0">
                <a:latin typeface="Times New Roman"/>
                <a:cs typeface="Times New Roman"/>
              </a:rPr>
              <a:t>Β</a:t>
            </a:r>
            <a:r>
              <a:rPr lang="el-GR" sz="2400" i="1" dirty="0">
                <a:latin typeface="Times New Roman"/>
                <a:cs typeface="Times New Roman"/>
              </a:rPr>
              <a:t>.</a:t>
            </a:r>
            <a:r>
              <a:rPr lang="el-GR" sz="2400" i="1" spc="80" dirty="0">
                <a:latin typeface="Times New Roman"/>
                <a:cs typeface="Times New Roman"/>
              </a:rPr>
              <a:t> </a:t>
            </a:r>
            <a:r>
              <a:rPr lang="el-GR" sz="2400" i="1" dirty="0">
                <a:latin typeface="Times New Roman"/>
                <a:cs typeface="Times New Roman"/>
              </a:rPr>
              <a:t>Στον</a:t>
            </a:r>
            <a:r>
              <a:rPr lang="el-GR" sz="2400" i="1" spc="85" dirty="0">
                <a:latin typeface="Times New Roman"/>
                <a:cs typeface="Times New Roman"/>
              </a:rPr>
              <a:t> </a:t>
            </a:r>
            <a:r>
              <a:rPr lang="el-GR" sz="2400" i="1" spc="-15" dirty="0">
                <a:latin typeface="Times New Roman"/>
                <a:cs typeface="Times New Roman"/>
              </a:rPr>
              <a:t>πίνακ</a:t>
            </a:r>
            <a:r>
              <a:rPr lang="el-GR" sz="2400" i="1" spc="-10" dirty="0">
                <a:latin typeface="Times New Roman"/>
                <a:cs typeface="Times New Roman"/>
              </a:rPr>
              <a:t>α</a:t>
            </a:r>
            <a:r>
              <a:rPr lang="el-GR" sz="2400" i="1" spc="80" dirty="0">
                <a:latin typeface="Times New Roman"/>
                <a:cs typeface="Times New Roman"/>
              </a:rPr>
              <a:t> </a:t>
            </a:r>
            <a:r>
              <a:rPr lang="el-GR" sz="2400" i="1" spc="-15" dirty="0">
                <a:latin typeface="Times New Roman"/>
                <a:cs typeface="Times New Roman"/>
              </a:rPr>
              <a:t>πο</a:t>
            </a:r>
            <a:r>
              <a:rPr lang="el-GR" sz="2400" i="1" spc="-10" dirty="0">
                <a:latin typeface="Times New Roman"/>
                <a:cs typeface="Times New Roman"/>
              </a:rPr>
              <a:t>υ</a:t>
            </a:r>
            <a:r>
              <a:rPr lang="el-GR" sz="2400" i="1" spc="85" dirty="0">
                <a:latin typeface="Times New Roman"/>
                <a:cs typeface="Times New Roman"/>
              </a:rPr>
              <a:t> </a:t>
            </a:r>
            <a:r>
              <a:rPr lang="el-GR" sz="2400" i="1" spc="-5" dirty="0">
                <a:latin typeface="Times New Roman"/>
                <a:cs typeface="Times New Roman"/>
              </a:rPr>
              <a:t>ακολουθε</a:t>
            </a:r>
            <a:r>
              <a:rPr lang="el-GR" sz="2400" i="1" dirty="0">
                <a:latin typeface="Times New Roman"/>
                <a:cs typeface="Times New Roman"/>
              </a:rPr>
              <a:t>ί</a:t>
            </a:r>
            <a:r>
              <a:rPr lang="el-GR" sz="2400" i="1" spc="90" dirty="0">
                <a:latin typeface="Times New Roman"/>
                <a:cs typeface="Times New Roman"/>
              </a:rPr>
              <a:t> </a:t>
            </a:r>
            <a:r>
              <a:rPr lang="el-GR" sz="2400" i="1" spc="-10" dirty="0">
                <a:latin typeface="Times New Roman"/>
                <a:cs typeface="Times New Roman"/>
              </a:rPr>
              <a:t>φαίν</a:t>
            </a:r>
            <a:r>
              <a:rPr lang="el-GR" sz="2400" i="1" spc="-15" dirty="0">
                <a:latin typeface="Times New Roman"/>
                <a:cs typeface="Times New Roman"/>
              </a:rPr>
              <a:t>ε</a:t>
            </a:r>
            <a:r>
              <a:rPr lang="el-GR" sz="2400" i="1" spc="-10" dirty="0">
                <a:latin typeface="Times New Roman"/>
                <a:cs typeface="Times New Roman"/>
              </a:rPr>
              <a:t>τα</a:t>
            </a:r>
            <a:r>
              <a:rPr lang="el-GR" sz="2400" i="1" spc="5" dirty="0">
                <a:latin typeface="Times New Roman"/>
                <a:cs typeface="Times New Roman"/>
              </a:rPr>
              <a:t>ι </a:t>
            </a:r>
            <a:r>
              <a:rPr lang="el-GR" sz="2400" i="1" spc="-5" dirty="0">
                <a:latin typeface="Times New Roman"/>
                <a:cs typeface="Times New Roman"/>
              </a:rPr>
              <a:t>για</a:t>
            </a:r>
            <a:r>
              <a:rPr lang="el-GR" sz="2400" i="1" spc="40" dirty="0">
                <a:latin typeface="Times New Roman"/>
                <a:cs typeface="Times New Roman"/>
              </a:rPr>
              <a:t> </a:t>
            </a:r>
            <a:r>
              <a:rPr lang="el-GR" sz="2400" i="1" spc="-15" dirty="0">
                <a:latin typeface="Times New Roman"/>
                <a:cs typeface="Times New Roman"/>
              </a:rPr>
              <a:t>καθέν</a:t>
            </a:r>
            <a:r>
              <a:rPr lang="el-GR" sz="2400" i="1" spc="-10" dirty="0">
                <a:latin typeface="Times New Roman"/>
                <a:cs typeface="Times New Roman"/>
              </a:rPr>
              <a:t>α</a:t>
            </a:r>
            <a:r>
              <a:rPr lang="el-GR" sz="2400" i="1" spc="30" dirty="0">
                <a:latin typeface="Times New Roman"/>
                <a:cs typeface="Times New Roman"/>
              </a:rPr>
              <a:t> </a:t>
            </a:r>
            <a:r>
              <a:rPr lang="el-GR" sz="2400" i="1" spc="-5" dirty="0">
                <a:latin typeface="Times New Roman"/>
                <a:cs typeface="Times New Roman"/>
              </a:rPr>
              <a:t>απ</a:t>
            </a:r>
            <a:r>
              <a:rPr lang="el-GR" sz="2400" i="1" dirty="0">
                <a:latin typeface="Times New Roman"/>
                <a:cs typeface="Times New Roman"/>
              </a:rPr>
              <a:t>ό</a:t>
            </a:r>
            <a:r>
              <a:rPr lang="el-GR" sz="2400" i="1" spc="40" dirty="0">
                <a:latin typeface="Times New Roman"/>
                <a:cs typeface="Times New Roman"/>
              </a:rPr>
              <a:t> </a:t>
            </a:r>
            <a:r>
              <a:rPr lang="el-GR" sz="2400" i="1" spc="-10" dirty="0">
                <a:latin typeface="Times New Roman"/>
                <a:cs typeface="Times New Roman"/>
              </a:rPr>
              <a:t>τα</a:t>
            </a:r>
            <a:r>
              <a:rPr lang="el-GR" sz="2400" i="1" spc="40" dirty="0">
                <a:latin typeface="Times New Roman"/>
                <a:cs typeface="Times New Roman"/>
              </a:rPr>
              <a:t> </a:t>
            </a:r>
            <a:r>
              <a:rPr lang="el-GR" sz="2400" i="1" spc="-15" dirty="0">
                <a:latin typeface="Times New Roman"/>
                <a:cs typeface="Times New Roman"/>
              </a:rPr>
              <a:t>δέκ</a:t>
            </a:r>
            <a:r>
              <a:rPr lang="el-GR" sz="2400" i="1" spc="-10" dirty="0">
                <a:latin typeface="Times New Roman"/>
                <a:cs typeface="Times New Roman"/>
              </a:rPr>
              <a:t>α</a:t>
            </a:r>
            <a:r>
              <a:rPr lang="el-GR" sz="2400" i="1" spc="35" dirty="0">
                <a:latin typeface="Times New Roman"/>
                <a:cs typeface="Times New Roman"/>
              </a:rPr>
              <a:t> </a:t>
            </a:r>
            <a:r>
              <a:rPr lang="el-GR" sz="2400" i="1" spc="-15" dirty="0">
                <a:latin typeface="Times New Roman"/>
                <a:cs typeface="Times New Roman"/>
              </a:rPr>
              <a:t>άτομ</a:t>
            </a:r>
            <a:r>
              <a:rPr lang="el-GR" sz="2400" i="1" spc="-10" dirty="0">
                <a:latin typeface="Times New Roman"/>
                <a:cs typeface="Times New Roman"/>
              </a:rPr>
              <a:t>α</a:t>
            </a:r>
            <a:r>
              <a:rPr lang="el-GR" sz="2400" i="1" spc="45" dirty="0">
                <a:latin typeface="Times New Roman"/>
                <a:cs typeface="Times New Roman"/>
              </a:rPr>
              <a:t> </a:t>
            </a:r>
            <a:r>
              <a:rPr lang="el-GR" sz="2400" i="1" spc="-15" dirty="0">
                <a:latin typeface="Times New Roman"/>
                <a:cs typeface="Times New Roman"/>
              </a:rPr>
              <a:t>πο</a:t>
            </a:r>
            <a:r>
              <a:rPr lang="el-GR" sz="2400" i="1" spc="-10" dirty="0">
                <a:latin typeface="Times New Roman"/>
                <a:cs typeface="Times New Roman"/>
              </a:rPr>
              <a:t>υ</a:t>
            </a:r>
            <a:r>
              <a:rPr lang="el-GR" sz="2400" i="1" spc="35" dirty="0">
                <a:latin typeface="Times New Roman"/>
                <a:cs typeface="Times New Roman"/>
              </a:rPr>
              <a:t> </a:t>
            </a:r>
            <a:r>
              <a:rPr lang="el-GR" sz="2400" i="1" spc="-5" dirty="0">
                <a:latin typeface="Times New Roman"/>
                <a:cs typeface="Times New Roman"/>
              </a:rPr>
              <a:t>επελέγησα</a:t>
            </a:r>
            <a:r>
              <a:rPr lang="el-GR" sz="2400" i="1" spc="5" dirty="0">
                <a:latin typeface="Times New Roman"/>
                <a:cs typeface="Times New Roman"/>
              </a:rPr>
              <a:t>ν</a:t>
            </a:r>
            <a:r>
              <a:rPr lang="el-GR" sz="2400" i="1" dirty="0">
                <a:latin typeface="Times New Roman"/>
                <a:cs typeface="Times New Roman"/>
              </a:rPr>
              <a:t>,</a:t>
            </a:r>
            <a:r>
              <a:rPr lang="el-GR" sz="2400" i="1" spc="35" dirty="0">
                <a:latin typeface="Times New Roman"/>
                <a:cs typeface="Times New Roman"/>
              </a:rPr>
              <a:t> </a:t>
            </a:r>
            <a:r>
              <a:rPr lang="el-GR" sz="2400" i="1" dirty="0">
                <a:latin typeface="Times New Roman"/>
                <a:cs typeface="Times New Roman"/>
              </a:rPr>
              <a:t>ο</a:t>
            </a:r>
            <a:r>
              <a:rPr lang="el-GR" sz="2400" i="1" spc="35" dirty="0">
                <a:latin typeface="Times New Roman"/>
                <a:cs typeface="Times New Roman"/>
              </a:rPr>
              <a:t> </a:t>
            </a:r>
            <a:r>
              <a:rPr lang="el-GR" sz="2400" i="1" spc="-15" dirty="0">
                <a:latin typeface="Times New Roman"/>
                <a:cs typeface="Times New Roman"/>
              </a:rPr>
              <a:t>κωδικό</a:t>
            </a:r>
            <a:r>
              <a:rPr lang="el-GR" sz="2400" i="1" spc="-5" dirty="0">
                <a:latin typeface="Times New Roman"/>
                <a:cs typeface="Times New Roman"/>
              </a:rPr>
              <a:t>ς</a:t>
            </a:r>
            <a:r>
              <a:rPr lang="el-GR" sz="2400" i="1" dirty="0">
                <a:latin typeface="Times New Roman"/>
                <a:cs typeface="Times New Roman"/>
              </a:rPr>
              <a:t>,</a:t>
            </a:r>
            <a:r>
              <a:rPr lang="el-GR" sz="2400" i="1" spc="40" dirty="0">
                <a:latin typeface="Times New Roman"/>
                <a:cs typeface="Times New Roman"/>
              </a:rPr>
              <a:t> </a:t>
            </a:r>
            <a:r>
              <a:rPr lang="el-GR" sz="2400" i="1" dirty="0">
                <a:latin typeface="Times New Roman"/>
                <a:cs typeface="Times New Roman"/>
              </a:rPr>
              <a:t>το</a:t>
            </a:r>
            <a:r>
              <a:rPr lang="el-GR" sz="2400" i="1" spc="35" dirty="0">
                <a:latin typeface="Times New Roman"/>
                <a:cs typeface="Times New Roman"/>
              </a:rPr>
              <a:t> </a:t>
            </a:r>
            <a:r>
              <a:rPr lang="el-GR" sz="2400" i="1" dirty="0">
                <a:latin typeface="Times New Roman"/>
                <a:cs typeface="Times New Roman"/>
              </a:rPr>
              <a:t>φύλο,</a:t>
            </a:r>
            <a:r>
              <a:rPr lang="el-GR" sz="2400" i="1" spc="35" dirty="0">
                <a:latin typeface="Times New Roman"/>
                <a:cs typeface="Times New Roman"/>
              </a:rPr>
              <a:t> </a:t>
            </a:r>
            <a:r>
              <a:rPr lang="el-GR" sz="2400" i="1" dirty="0">
                <a:latin typeface="Times New Roman"/>
                <a:cs typeface="Times New Roman"/>
              </a:rPr>
              <a:t>η</a:t>
            </a:r>
            <a:r>
              <a:rPr lang="el-GR" sz="2400" i="1" spc="40" dirty="0">
                <a:latin typeface="Times New Roman"/>
                <a:cs typeface="Times New Roman"/>
              </a:rPr>
              <a:t> </a:t>
            </a:r>
            <a:r>
              <a:rPr lang="el-GR" sz="2400" i="1" spc="-10" dirty="0">
                <a:latin typeface="Times New Roman"/>
                <a:cs typeface="Times New Roman"/>
              </a:rPr>
              <a:t>ηλικία</a:t>
            </a:r>
            <a:r>
              <a:rPr lang="el-GR" sz="2400" i="1" dirty="0">
                <a:latin typeface="Times New Roman"/>
                <a:cs typeface="Times New Roman"/>
              </a:rPr>
              <a:t>,</a:t>
            </a:r>
            <a:r>
              <a:rPr lang="el-GR" sz="2400" i="1" spc="40" dirty="0">
                <a:latin typeface="Times New Roman"/>
                <a:cs typeface="Times New Roman"/>
              </a:rPr>
              <a:t> </a:t>
            </a:r>
            <a:r>
              <a:rPr lang="el-GR" sz="2400" i="1" dirty="0">
                <a:latin typeface="Times New Roman"/>
                <a:cs typeface="Times New Roman"/>
              </a:rPr>
              <a:t>το</a:t>
            </a:r>
            <a:r>
              <a:rPr lang="el-GR" sz="2400" i="1" spc="35" dirty="0">
                <a:latin typeface="Times New Roman"/>
                <a:cs typeface="Times New Roman"/>
              </a:rPr>
              <a:t> </a:t>
            </a:r>
            <a:r>
              <a:rPr lang="el-GR" sz="2400" i="1" spc="-5" dirty="0">
                <a:latin typeface="Times New Roman"/>
                <a:cs typeface="Times New Roman"/>
              </a:rPr>
              <a:t>ύψο</a:t>
            </a:r>
            <a:r>
              <a:rPr lang="el-GR" sz="2400" i="1" dirty="0">
                <a:latin typeface="Times New Roman"/>
                <a:cs typeface="Times New Roman"/>
              </a:rPr>
              <a:t>ς, το </a:t>
            </a:r>
            <a:r>
              <a:rPr lang="el-GR" sz="2400" i="1" spc="-5" dirty="0">
                <a:latin typeface="Times New Roman"/>
                <a:cs typeface="Times New Roman"/>
              </a:rPr>
              <a:t>βάρο</a:t>
            </a:r>
            <a:r>
              <a:rPr lang="el-GR" sz="2400" i="1" dirty="0">
                <a:latin typeface="Times New Roman"/>
                <a:cs typeface="Times New Roman"/>
              </a:rPr>
              <a:t>ς </a:t>
            </a:r>
            <a:r>
              <a:rPr lang="el-GR" sz="2400" i="1" spc="-15" dirty="0">
                <a:latin typeface="Times New Roman"/>
                <a:cs typeface="Times New Roman"/>
              </a:rPr>
              <a:t>κα</a:t>
            </a:r>
            <a:r>
              <a:rPr lang="el-GR" sz="2400" i="1" spc="-5" dirty="0">
                <a:latin typeface="Times New Roman"/>
                <a:cs typeface="Times New Roman"/>
              </a:rPr>
              <a:t>ι</a:t>
            </a:r>
            <a:r>
              <a:rPr lang="el-GR" sz="2400" i="1" spc="5" dirty="0">
                <a:latin typeface="Times New Roman"/>
                <a:cs typeface="Times New Roman"/>
              </a:rPr>
              <a:t> </a:t>
            </a:r>
            <a:r>
              <a:rPr lang="el-GR" sz="2400" i="1" dirty="0">
                <a:latin typeface="Times New Roman"/>
                <a:cs typeface="Times New Roman"/>
              </a:rPr>
              <a:t>ο</a:t>
            </a:r>
            <a:r>
              <a:rPr lang="el-GR" sz="2400" i="1" spc="-5" dirty="0">
                <a:latin typeface="Times New Roman"/>
                <a:cs typeface="Times New Roman"/>
              </a:rPr>
              <a:t> δεί</a:t>
            </a:r>
            <a:r>
              <a:rPr lang="el-GR" sz="2400" i="1" spc="-20" dirty="0">
                <a:latin typeface="Times New Roman"/>
                <a:cs typeface="Times New Roman"/>
              </a:rPr>
              <a:t>κ</a:t>
            </a:r>
            <a:r>
              <a:rPr lang="el-GR" sz="2400" i="1" spc="-5" dirty="0">
                <a:latin typeface="Times New Roman"/>
                <a:cs typeface="Times New Roman"/>
              </a:rPr>
              <a:t>της</a:t>
            </a:r>
            <a:r>
              <a:rPr lang="el-GR" sz="2400" i="1" dirty="0">
                <a:latin typeface="Times New Roman"/>
                <a:cs typeface="Times New Roman"/>
              </a:rPr>
              <a:t> </a:t>
            </a:r>
            <a:r>
              <a:rPr lang="el-GR" sz="2400" i="1" spc="-15" dirty="0">
                <a:latin typeface="Times New Roman"/>
                <a:cs typeface="Times New Roman"/>
              </a:rPr>
              <a:t>μάζα</a:t>
            </a:r>
            <a:r>
              <a:rPr lang="el-GR" sz="2400" i="1" spc="-5" dirty="0">
                <a:latin typeface="Times New Roman"/>
                <a:cs typeface="Times New Roman"/>
              </a:rPr>
              <a:t>ς</a:t>
            </a:r>
            <a:r>
              <a:rPr lang="el-GR" sz="2400" i="1" dirty="0">
                <a:latin typeface="Times New Roman"/>
                <a:cs typeface="Times New Roman"/>
              </a:rPr>
              <a:t> </a:t>
            </a:r>
            <a:r>
              <a:rPr lang="el-GR" sz="2400" i="1" spc="-15" dirty="0">
                <a:latin typeface="Times New Roman"/>
                <a:cs typeface="Times New Roman"/>
              </a:rPr>
              <a:t>σώματο</a:t>
            </a:r>
            <a:r>
              <a:rPr lang="el-GR" sz="2400" i="1" spc="-5" dirty="0">
                <a:latin typeface="Times New Roman"/>
                <a:cs typeface="Times New Roman"/>
              </a:rPr>
              <a:t>ς</a:t>
            </a:r>
            <a:r>
              <a:rPr lang="el-GR" sz="2400" i="1" dirty="0">
                <a:latin typeface="Times New Roman"/>
                <a:cs typeface="Times New Roman"/>
              </a:rPr>
              <a:t> </a:t>
            </a:r>
            <a:r>
              <a:rPr lang="el-GR" sz="2400" i="1" spc="-5" dirty="0">
                <a:latin typeface="Times New Roman"/>
                <a:cs typeface="Times New Roman"/>
              </a:rPr>
              <a:t>(ΒΜ</a:t>
            </a:r>
            <a:r>
              <a:rPr lang="el-GR" sz="2400" i="1" spc="5" dirty="0">
                <a:latin typeface="Times New Roman"/>
                <a:cs typeface="Times New Roman"/>
              </a:rPr>
              <a:t>Ι</a:t>
            </a:r>
            <a:r>
              <a:rPr lang="el-GR" sz="2400" i="1" spc="-5" dirty="0">
                <a:latin typeface="Times New Roman"/>
                <a:cs typeface="Times New Roman"/>
              </a:rPr>
              <a:t>)</a:t>
            </a:r>
            <a:endParaRPr lang="el-GR" sz="2400" dirty="0"/>
          </a:p>
        </p:txBody>
      </p:sp>
    </p:spTree>
    <p:extLst>
      <p:ext uri="{BB962C8B-B14F-4D97-AF65-F5344CB8AC3E}">
        <p14:creationId xmlns:p14="http://schemas.microsoft.com/office/powerpoint/2010/main" val="2579353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4FFF4A2-D5BD-4388-BAAE-B7F092504047}"/>
              </a:ext>
            </a:extLst>
          </p:cNvPr>
          <p:cNvSpPr>
            <a:spLocks noGrp="1"/>
          </p:cNvSpPr>
          <p:nvPr>
            <p:ph idx="1"/>
          </p:nvPr>
        </p:nvSpPr>
        <p:spPr>
          <a:xfrm>
            <a:off x="504497" y="1845734"/>
            <a:ext cx="11277599" cy="4023360"/>
          </a:xfrm>
        </p:spPr>
        <p:txBody>
          <a:bodyPr>
            <a:normAutofit/>
          </a:bodyPr>
          <a:lstStyle/>
          <a:p>
            <a:pPr>
              <a:lnSpc>
                <a:spcPct val="100000"/>
              </a:lnSpc>
            </a:pPr>
            <a:r>
              <a:rPr lang="el-GR" sz="2400" i="1" spc="-15" dirty="0">
                <a:latin typeface="Times New Roman"/>
                <a:cs typeface="Times New Roman"/>
              </a:rPr>
              <a:t>Τρει</a:t>
            </a:r>
            <a:r>
              <a:rPr lang="el-GR" sz="2400" i="1" spc="-5" dirty="0">
                <a:latin typeface="Times New Roman"/>
                <a:cs typeface="Times New Roman"/>
              </a:rPr>
              <a:t>ς</a:t>
            </a:r>
            <a:r>
              <a:rPr lang="el-GR" sz="2400" i="1" dirty="0">
                <a:latin typeface="Times New Roman"/>
                <a:cs typeface="Times New Roman"/>
              </a:rPr>
              <a:t> </a:t>
            </a:r>
            <a:r>
              <a:rPr lang="el-GR" sz="2400" i="1" spc="-5" dirty="0">
                <a:latin typeface="Times New Roman"/>
                <a:cs typeface="Times New Roman"/>
              </a:rPr>
              <a:t>μήνε</a:t>
            </a:r>
            <a:r>
              <a:rPr lang="el-GR" sz="2400" i="1" dirty="0">
                <a:latin typeface="Times New Roman"/>
                <a:cs typeface="Times New Roman"/>
              </a:rPr>
              <a:t>ς </a:t>
            </a:r>
            <a:r>
              <a:rPr lang="el-GR" sz="2400" i="1" spc="-10" dirty="0">
                <a:latin typeface="Times New Roman"/>
                <a:cs typeface="Times New Roman"/>
              </a:rPr>
              <a:t>μετά</a:t>
            </a:r>
            <a:r>
              <a:rPr lang="el-GR" sz="2400" i="1" dirty="0">
                <a:latin typeface="Times New Roman"/>
                <a:cs typeface="Times New Roman"/>
              </a:rPr>
              <a:t> </a:t>
            </a:r>
            <a:r>
              <a:rPr lang="el-GR" sz="2400" i="1" spc="-15" dirty="0">
                <a:latin typeface="Times New Roman"/>
                <a:cs typeface="Times New Roman"/>
              </a:rPr>
              <a:t>τη</a:t>
            </a:r>
            <a:r>
              <a:rPr lang="el-GR" sz="2400" i="1" spc="-10" dirty="0">
                <a:latin typeface="Times New Roman"/>
                <a:cs typeface="Times New Roman"/>
              </a:rPr>
              <a:t>ν</a:t>
            </a:r>
            <a:r>
              <a:rPr lang="el-GR" sz="2400" i="1" dirty="0">
                <a:latin typeface="Times New Roman"/>
                <a:cs typeface="Times New Roman"/>
              </a:rPr>
              <a:t> </a:t>
            </a:r>
            <a:r>
              <a:rPr lang="el-GR" sz="2400" i="1" spc="-5" dirty="0">
                <a:latin typeface="Times New Roman"/>
                <a:cs typeface="Times New Roman"/>
              </a:rPr>
              <a:t>εφαρμογ</a:t>
            </a:r>
            <a:r>
              <a:rPr lang="el-GR" sz="2400" i="1" dirty="0">
                <a:latin typeface="Times New Roman"/>
                <a:cs typeface="Times New Roman"/>
              </a:rPr>
              <a:t>ή </a:t>
            </a:r>
            <a:r>
              <a:rPr lang="el-GR" sz="2400" i="1" spc="-5" dirty="0">
                <a:latin typeface="Times New Roman"/>
                <a:cs typeface="Times New Roman"/>
              </a:rPr>
              <a:t>τω</a:t>
            </a:r>
            <a:r>
              <a:rPr lang="el-GR" sz="2400" i="1" dirty="0">
                <a:latin typeface="Times New Roman"/>
                <a:cs typeface="Times New Roman"/>
              </a:rPr>
              <a:t>ν </a:t>
            </a:r>
            <a:r>
              <a:rPr lang="el-GR" sz="2400" i="1" spc="-5" dirty="0">
                <a:latin typeface="Times New Roman"/>
                <a:cs typeface="Times New Roman"/>
              </a:rPr>
              <a:t>διαιτολογίω</a:t>
            </a:r>
            <a:r>
              <a:rPr lang="el-GR" sz="2400" i="1" spc="10" dirty="0">
                <a:latin typeface="Times New Roman"/>
                <a:cs typeface="Times New Roman"/>
              </a:rPr>
              <a:t>ν</a:t>
            </a:r>
            <a:r>
              <a:rPr lang="el-GR" sz="2400" i="1" dirty="0">
                <a:latin typeface="Times New Roman"/>
                <a:cs typeface="Times New Roman"/>
              </a:rPr>
              <a:t>, η μέση μείωση </a:t>
            </a:r>
            <a:r>
              <a:rPr lang="el-GR" sz="2400" i="1" spc="-10" dirty="0">
                <a:latin typeface="Times New Roman"/>
                <a:cs typeface="Times New Roman"/>
              </a:rPr>
              <a:t>του</a:t>
            </a:r>
            <a:r>
              <a:rPr lang="el-GR" sz="2400" i="1" dirty="0">
                <a:latin typeface="Times New Roman"/>
                <a:cs typeface="Times New Roman"/>
              </a:rPr>
              <a:t> β</a:t>
            </a:r>
            <a:r>
              <a:rPr lang="el-GR" sz="2400" i="1" spc="-10" dirty="0">
                <a:latin typeface="Times New Roman"/>
                <a:cs typeface="Times New Roman"/>
              </a:rPr>
              <a:t>άρους</a:t>
            </a:r>
            <a:r>
              <a:rPr lang="el-GR" sz="2400" i="1" dirty="0">
                <a:latin typeface="Times New Roman"/>
                <a:cs typeface="Times New Roman"/>
              </a:rPr>
              <a:t> </a:t>
            </a:r>
            <a:r>
              <a:rPr lang="el-GR" sz="2400" i="1" spc="-5" dirty="0">
                <a:latin typeface="Times New Roman"/>
                <a:cs typeface="Times New Roman"/>
              </a:rPr>
              <a:t>για</a:t>
            </a:r>
            <a:r>
              <a:rPr lang="el-GR" sz="2400" i="1" dirty="0">
                <a:latin typeface="Times New Roman"/>
                <a:cs typeface="Times New Roman"/>
              </a:rPr>
              <a:t> το </a:t>
            </a:r>
            <a:r>
              <a:rPr lang="el-GR" sz="2400" i="1" spc="-10" dirty="0">
                <a:latin typeface="Times New Roman"/>
                <a:cs typeface="Times New Roman"/>
              </a:rPr>
              <a:t>πρώτο</a:t>
            </a:r>
            <a:r>
              <a:rPr lang="el-GR" sz="2400" i="1" dirty="0">
                <a:latin typeface="Times New Roman"/>
                <a:cs typeface="Times New Roman"/>
              </a:rPr>
              <a:t> </a:t>
            </a:r>
            <a:r>
              <a:rPr lang="el-GR" sz="2400" i="1" spc="-5" dirty="0">
                <a:latin typeface="Times New Roman"/>
                <a:cs typeface="Times New Roman"/>
              </a:rPr>
              <a:t>δείγ</a:t>
            </a:r>
            <a:r>
              <a:rPr lang="el-GR" sz="2400" i="1" spc="-20" dirty="0">
                <a:latin typeface="Times New Roman"/>
                <a:cs typeface="Times New Roman"/>
              </a:rPr>
              <a:t>μ</a:t>
            </a:r>
            <a:r>
              <a:rPr lang="el-GR" sz="2400" i="1" spc="-10" dirty="0">
                <a:latin typeface="Times New Roman"/>
                <a:cs typeface="Times New Roman"/>
              </a:rPr>
              <a:t>α</a:t>
            </a:r>
            <a:r>
              <a:rPr lang="el-GR" sz="2400" i="1" dirty="0">
                <a:latin typeface="Times New Roman"/>
                <a:cs typeface="Times New Roman"/>
              </a:rPr>
              <a:t> </a:t>
            </a:r>
            <a:r>
              <a:rPr lang="el-GR" sz="2400" i="1" spc="-5" dirty="0">
                <a:latin typeface="Times New Roman"/>
                <a:cs typeface="Times New Roman"/>
              </a:rPr>
              <a:t>(</a:t>
            </a:r>
            <a:r>
              <a:rPr lang="el-GR" sz="2400" i="1" dirty="0">
                <a:latin typeface="Times New Roman"/>
                <a:cs typeface="Times New Roman"/>
              </a:rPr>
              <a:t>διαιτολόγιο </a:t>
            </a:r>
            <a:r>
              <a:rPr lang="el-GR" sz="2400" i="1" spc="-5" dirty="0">
                <a:latin typeface="Times New Roman"/>
                <a:cs typeface="Times New Roman"/>
              </a:rPr>
              <a:t>Α</a:t>
            </a:r>
            <a:r>
              <a:rPr lang="el-GR" sz="2400" i="1" dirty="0">
                <a:latin typeface="Times New Roman"/>
                <a:cs typeface="Times New Roman"/>
              </a:rPr>
              <a:t>) </a:t>
            </a:r>
            <a:r>
              <a:rPr lang="el-GR" sz="2400" i="1" spc="-15" dirty="0">
                <a:latin typeface="Times New Roman"/>
                <a:cs typeface="Times New Roman"/>
              </a:rPr>
              <a:t>ήτα</a:t>
            </a:r>
            <a:r>
              <a:rPr lang="el-GR" sz="2400" i="1" spc="-10" dirty="0">
                <a:latin typeface="Times New Roman"/>
                <a:cs typeface="Times New Roman"/>
              </a:rPr>
              <a:t>ν</a:t>
            </a:r>
            <a:r>
              <a:rPr lang="el-GR" sz="2400" i="1" dirty="0">
                <a:latin typeface="Times New Roman"/>
                <a:cs typeface="Times New Roman"/>
              </a:rPr>
              <a:t> </a:t>
            </a:r>
            <a:r>
              <a:rPr lang="el-GR" sz="2400" i="1" spc="-5" dirty="0">
                <a:latin typeface="Times New Roman"/>
                <a:cs typeface="Times New Roman"/>
              </a:rPr>
              <a:t>3.1Kg</a:t>
            </a:r>
            <a:r>
              <a:rPr lang="el-GR" sz="2400" i="1" dirty="0">
                <a:latin typeface="Times New Roman"/>
                <a:cs typeface="Times New Roman"/>
              </a:rPr>
              <a:t>r </a:t>
            </a:r>
            <a:r>
              <a:rPr lang="el-GR" sz="2400" i="1" spc="-5" dirty="0">
                <a:latin typeface="Times New Roman"/>
                <a:cs typeface="Times New Roman"/>
              </a:rPr>
              <a:t>μ</a:t>
            </a:r>
            <a:r>
              <a:rPr lang="el-GR" sz="2400" i="1" dirty="0">
                <a:latin typeface="Times New Roman"/>
                <a:cs typeface="Times New Roman"/>
              </a:rPr>
              <a:t>ε τ</a:t>
            </a:r>
            <a:r>
              <a:rPr lang="el-GR" sz="2400" i="1" spc="-10" dirty="0">
                <a:latin typeface="Times New Roman"/>
                <a:cs typeface="Times New Roman"/>
              </a:rPr>
              <a:t>υ</a:t>
            </a:r>
            <a:r>
              <a:rPr lang="el-GR" sz="2400" i="1" spc="-15" dirty="0">
                <a:latin typeface="Times New Roman"/>
                <a:cs typeface="Times New Roman"/>
              </a:rPr>
              <a:t>π</a:t>
            </a:r>
            <a:r>
              <a:rPr lang="el-GR" sz="2400" i="1" spc="-5" dirty="0">
                <a:latin typeface="Times New Roman"/>
                <a:cs typeface="Times New Roman"/>
              </a:rPr>
              <a:t>ι</a:t>
            </a:r>
            <a:r>
              <a:rPr lang="el-GR" sz="2400" i="1" spc="-15" dirty="0">
                <a:latin typeface="Times New Roman"/>
                <a:cs typeface="Times New Roman"/>
              </a:rPr>
              <a:t>κ</a:t>
            </a:r>
            <a:r>
              <a:rPr lang="el-GR" sz="2400" i="1" dirty="0">
                <a:latin typeface="Times New Roman"/>
                <a:cs typeface="Times New Roman"/>
              </a:rPr>
              <a:t>ή απόκλιση </a:t>
            </a:r>
            <a:r>
              <a:rPr lang="el-GR" sz="2400" i="1" spc="-5" dirty="0">
                <a:latin typeface="Times New Roman"/>
                <a:cs typeface="Times New Roman"/>
              </a:rPr>
              <a:t>1.3Kg</a:t>
            </a:r>
            <a:r>
              <a:rPr lang="el-GR" sz="2400" i="1" dirty="0">
                <a:latin typeface="Times New Roman"/>
                <a:cs typeface="Times New Roman"/>
              </a:rPr>
              <a:t>r </a:t>
            </a:r>
            <a:r>
              <a:rPr lang="el-GR" sz="2400" i="1" spc="-15" dirty="0">
                <a:latin typeface="Times New Roman"/>
                <a:cs typeface="Times New Roman"/>
              </a:rPr>
              <a:t>κα</a:t>
            </a:r>
            <a:r>
              <a:rPr lang="el-GR" sz="2400" i="1" spc="-5" dirty="0">
                <a:latin typeface="Times New Roman"/>
                <a:cs typeface="Times New Roman"/>
              </a:rPr>
              <a:t>ι</a:t>
            </a:r>
            <a:r>
              <a:rPr lang="el-GR" sz="2400" i="1" dirty="0">
                <a:latin typeface="Times New Roman"/>
                <a:cs typeface="Times New Roman"/>
              </a:rPr>
              <a:t> </a:t>
            </a:r>
            <a:r>
              <a:rPr lang="el-GR" sz="2400" i="1" spc="-5" dirty="0">
                <a:latin typeface="Times New Roman"/>
                <a:cs typeface="Times New Roman"/>
              </a:rPr>
              <a:t>για</a:t>
            </a:r>
            <a:r>
              <a:rPr lang="el-GR" sz="2400" i="1" dirty="0">
                <a:latin typeface="Times New Roman"/>
                <a:cs typeface="Times New Roman"/>
              </a:rPr>
              <a:t> το δεύτερο </a:t>
            </a:r>
            <a:r>
              <a:rPr lang="el-GR" sz="2400" i="1" spc="-10" dirty="0">
                <a:latin typeface="Times New Roman"/>
                <a:cs typeface="Times New Roman"/>
              </a:rPr>
              <a:t>δείγμα</a:t>
            </a:r>
            <a:r>
              <a:rPr lang="el-GR" sz="2400" i="1" dirty="0">
                <a:latin typeface="Times New Roman"/>
                <a:cs typeface="Times New Roman"/>
              </a:rPr>
              <a:t> </a:t>
            </a:r>
            <a:r>
              <a:rPr lang="el-GR" sz="2400" i="1" spc="-5" dirty="0">
                <a:latin typeface="Times New Roman"/>
                <a:cs typeface="Times New Roman"/>
              </a:rPr>
              <a:t>(</a:t>
            </a:r>
            <a:r>
              <a:rPr lang="el-GR" sz="2400" i="1" dirty="0">
                <a:latin typeface="Times New Roman"/>
                <a:cs typeface="Times New Roman"/>
              </a:rPr>
              <a:t>διαιτολόγιο </a:t>
            </a:r>
            <a:r>
              <a:rPr lang="el-GR" sz="2400" i="1" spc="-15" dirty="0">
                <a:latin typeface="Times New Roman"/>
                <a:cs typeface="Times New Roman"/>
              </a:rPr>
              <a:t>Β)</a:t>
            </a:r>
            <a:r>
              <a:rPr lang="el-GR" sz="2400" i="1" dirty="0">
                <a:latin typeface="Times New Roman"/>
                <a:cs typeface="Times New Roman"/>
              </a:rPr>
              <a:t>, η μέση μείωση </a:t>
            </a:r>
            <a:r>
              <a:rPr lang="el-GR" sz="2400" i="1" spc="-15" dirty="0">
                <a:latin typeface="Times New Roman"/>
                <a:cs typeface="Times New Roman"/>
              </a:rPr>
              <a:t>ήτα</a:t>
            </a:r>
            <a:r>
              <a:rPr lang="el-GR" sz="2400" i="1" spc="-10" dirty="0">
                <a:latin typeface="Times New Roman"/>
                <a:cs typeface="Times New Roman"/>
              </a:rPr>
              <a:t>ν</a:t>
            </a:r>
            <a:r>
              <a:rPr lang="el-GR" sz="2400" i="1" dirty="0">
                <a:latin typeface="Times New Roman"/>
                <a:cs typeface="Times New Roman"/>
              </a:rPr>
              <a:t> </a:t>
            </a:r>
            <a:r>
              <a:rPr lang="el-GR" sz="2400" i="1" spc="-5" dirty="0">
                <a:latin typeface="Times New Roman"/>
                <a:cs typeface="Times New Roman"/>
              </a:rPr>
              <a:t>1.7Kg</a:t>
            </a:r>
            <a:r>
              <a:rPr lang="el-GR" sz="2400" i="1" dirty="0">
                <a:latin typeface="Times New Roman"/>
                <a:cs typeface="Times New Roman"/>
              </a:rPr>
              <a:t>r </a:t>
            </a:r>
            <a:r>
              <a:rPr lang="el-GR" sz="2400" i="1" spc="-5" dirty="0">
                <a:latin typeface="Times New Roman"/>
                <a:cs typeface="Times New Roman"/>
              </a:rPr>
              <a:t>μ</a:t>
            </a:r>
            <a:r>
              <a:rPr lang="el-GR" sz="2400" i="1" dirty="0">
                <a:latin typeface="Times New Roman"/>
                <a:cs typeface="Times New Roman"/>
              </a:rPr>
              <a:t>ε </a:t>
            </a:r>
            <a:r>
              <a:rPr lang="el-GR" sz="2400" i="1" spc="-10" dirty="0">
                <a:latin typeface="Times New Roman"/>
                <a:cs typeface="Times New Roman"/>
              </a:rPr>
              <a:t>τυπική</a:t>
            </a:r>
            <a:r>
              <a:rPr lang="el-GR" sz="2400" i="1" dirty="0">
                <a:latin typeface="Times New Roman"/>
                <a:cs typeface="Times New Roman"/>
              </a:rPr>
              <a:t> απόκλιση </a:t>
            </a:r>
            <a:r>
              <a:rPr lang="el-GR" sz="2400" i="1" spc="-5" dirty="0">
                <a:latin typeface="Times New Roman"/>
                <a:cs typeface="Times New Roman"/>
              </a:rPr>
              <a:t>1.2Kgr</a:t>
            </a:r>
            <a:r>
              <a:rPr lang="el-GR" sz="2400" i="1" dirty="0">
                <a:latin typeface="Times New Roman"/>
                <a:cs typeface="Times New Roman"/>
              </a:rPr>
              <a:t>.</a:t>
            </a:r>
            <a:r>
              <a:rPr lang="el-GR" sz="2400" i="1" spc="10" dirty="0">
                <a:latin typeface="Times New Roman"/>
                <a:cs typeface="Times New Roman"/>
              </a:rPr>
              <a:t> </a:t>
            </a:r>
            <a:r>
              <a:rPr lang="el-GR" sz="2400" i="1" spc="-5" dirty="0">
                <a:latin typeface="Times New Roman"/>
                <a:cs typeface="Times New Roman"/>
              </a:rPr>
              <a:t>Τ</a:t>
            </a:r>
            <a:r>
              <a:rPr lang="el-GR" sz="2400" i="1" dirty="0">
                <a:latin typeface="Times New Roman"/>
                <a:cs typeface="Times New Roman"/>
              </a:rPr>
              <a:t>α</a:t>
            </a:r>
            <a:r>
              <a:rPr lang="el-GR" sz="2400" i="1" spc="10" dirty="0">
                <a:latin typeface="Times New Roman"/>
                <a:cs typeface="Times New Roman"/>
              </a:rPr>
              <a:t> </a:t>
            </a:r>
            <a:r>
              <a:rPr lang="el-GR" sz="2400" i="1" spc="-10" dirty="0">
                <a:latin typeface="Times New Roman"/>
                <a:cs typeface="Times New Roman"/>
              </a:rPr>
              <a:t>ευ</a:t>
            </a:r>
            <a:r>
              <a:rPr lang="el-GR" sz="2400" i="1" spc="-15" dirty="0">
                <a:latin typeface="Times New Roman"/>
                <a:cs typeface="Times New Roman"/>
              </a:rPr>
              <a:t>ρ</a:t>
            </a:r>
            <a:r>
              <a:rPr lang="el-GR" sz="2400" i="1" spc="-5" dirty="0">
                <a:latin typeface="Times New Roman"/>
                <a:cs typeface="Times New Roman"/>
              </a:rPr>
              <a:t>ή</a:t>
            </a:r>
            <a:r>
              <a:rPr lang="el-GR" sz="2400" i="1" spc="-15" dirty="0">
                <a:latin typeface="Times New Roman"/>
                <a:cs typeface="Times New Roman"/>
              </a:rPr>
              <a:t>μα</a:t>
            </a:r>
            <a:r>
              <a:rPr lang="el-GR" sz="2400" i="1" spc="-10" dirty="0">
                <a:latin typeface="Times New Roman"/>
                <a:cs typeface="Times New Roman"/>
              </a:rPr>
              <a:t>τα</a:t>
            </a:r>
            <a:r>
              <a:rPr lang="el-GR" sz="2400" i="1" spc="15" dirty="0">
                <a:latin typeface="Times New Roman"/>
                <a:cs typeface="Times New Roman"/>
              </a:rPr>
              <a:t> </a:t>
            </a:r>
            <a:r>
              <a:rPr lang="el-GR" sz="2400" i="1" spc="-10" dirty="0">
                <a:latin typeface="Times New Roman"/>
                <a:cs typeface="Times New Roman"/>
              </a:rPr>
              <a:t>στα</a:t>
            </a:r>
            <a:r>
              <a:rPr lang="el-GR" sz="2400" i="1" spc="10" dirty="0">
                <a:latin typeface="Times New Roman"/>
                <a:cs typeface="Times New Roman"/>
              </a:rPr>
              <a:t> </a:t>
            </a:r>
            <a:r>
              <a:rPr lang="el-GR" sz="2400" i="1" spc="-15" dirty="0">
                <a:latin typeface="Times New Roman"/>
                <a:cs typeface="Times New Roman"/>
              </a:rPr>
              <a:t>δύ</a:t>
            </a:r>
            <a:r>
              <a:rPr lang="el-GR" sz="2400" i="1" spc="-10" dirty="0">
                <a:latin typeface="Times New Roman"/>
                <a:cs typeface="Times New Roman"/>
              </a:rPr>
              <a:t>ο</a:t>
            </a:r>
            <a:r>
              <a:rPr lang="el-GR" sz="2400" i="1" spc="10" dirty="0">
                <a:latin typeface="Times New Roman"/>
                <a:cs typeface="Times New Roman"/>
              </a:rPr>
              <a:t> </a:t>
            </a:r>
            <a:r>
              <a:rPr lang="el-GR" sz="2400" i="1" spc="-10" dirty="0">
                <a:latin typeface="Times New Roman"/>
                <a:cs typeface="Times New Roman"/>
              </a:rPr>
              <a:t>δείγματα</a:t>
            </a:r>
            <a:r>
              <a:rPr lang="el-GR" sz="2400" i="1" dirty="0">
                <a:latin typeface="Times New Roman"/>
                <a:cs typeface="Times New Roman"/>
              </a:rPr>
              <a:t>,</a:t>
            </a:r>
            <a:r>
              <a:rPr lang="el-GR" sz="2400" i="1" spc="10" dirty="0">
                <a:latin typeface="Times New Roman"/>
                <a:cs typeface="Times New Roman"/>
              </a:rPr>
              <a:t> </a:t>
            </a:r>
            <a:r>
              <a:rPr lang="el-GR" sz="2400" i="1" spc="-15" dirty="0">
                <a:latin typeface="Times New Roman"/>
                <a:cs typeface="Times New Roman"/>
              </a:rPr>
              <a:t>μαρτυρού</a:t>
            </a:r>
            <a:r>
              <a:rPr lang="el-GR" sz="2400" i="1" spc="-10" dirty="0">
                <a:latin typeface="Times New Roman"/>
                <a:cs typeface="Times New Roman"/>
              </a:rPr>
              <a:t>ν</a:t>
            </a:r>
            <a:r>
              <a:rPr lang="el-GR" sz="2400" i="1" spc="20" dirty="0">
                <a:latin typeface="Times New Roman"/>
                <a:cs typeface="Times New Roman"/>
              </a:rPr>
              <a:t> </a:t>
            </a:r>
            <a:r>
              <a:rPr lang="el-GR" sz="2400" i="1" spc="-5" dirty="0">
                <a:latin typeface="Times New Roman"/>
                <a:cs typeface="Times New Roman"/>
              </a:rPr>
              <a:t>άραγ</a:t>
            </a:r>
            <a:r>
              <a:rPr lang="el-GR" sz="2400" i="1" dirty="0">
                <a:latin typeface="Times New Roman"/>
                <a:cs typeface="Times New Roman"/>
              </a:rPr>
              <a:t>ε</a:t>
            </a:r>
            <a:r>
              <a:rPr lang="el-GR" sz="2400" i="1" spc="15" dirty="0">
                <a:latin typeface="Times New Roman"/>
                <a:cs typeface="Times New Roman"/>
              </a:rPr>
              <a:t> </a:t>
            </a:r>
            <a:r>
              <a:rPr lang="el-GR" sz="2400" i="1" spc="-5" dirty="0">
                <a:latin typeface="Times New Roman"/>
                <a:cs typeface="Times New Roman"/>
              </a:rPr>
              <a:t>ότι</a:t>
            </a:r>
            <a:r>
              <a:rPr lang="el-GR" sz="2400" i="1" spc="15" dirty="0">
                <a:latin typeface="Times New Roman"/>
                <a:cs typeface="Times New Roman"/>
              </a:rPr>
              <a:t> </a:t>
            </a:r>
            <a:r>
              <a:rPr lang="el-GR" sz="2400" i="1" spc="-5" dirty="0">
                <a:latin typeface="Times New Roman"/>
                <a:cs typeface="Times New Roman"/>
              </a:rPr>
              <a:t>τ</a:t>
            </a:r>
            <a:r>
              <a:rPr lang="el-GR" sz="2400" i="1" dirty="0">
                <a:latin typeface="Times New Roman"/>
                <a:cs typeface="Times New Roman"/>
              </a:rPr>
              <a:t>ο</a:t>
            </a:r>
            <a:r>
              <a:rPr lang="el-GR" sz="2400" i="1" spc="10" dirty="0">
                <a:latin typeface="Times New Roman"/>
                <a:cs typeface="Times New Roman"/>
              </a:rPr>
              <a:t> </a:t>
            </a:r>
            <a:r>
              <a:rPr lang="el-GR" sz="2400" i="1" spc="-5" dirty="0">
                <a:latin typeface="Times New Roman"/>
                <a:cs typeface="Times New Roman"/>
              </a:rPr>
              <a:t>διαιτολ</a:t>
            </a:r>
            <a:r>
              <a:rPr lang="el-GR" sz="2400" i="1" spc="-20" dirty="0">
                <a:latin typeface="Times New Roman"/>
                <a:cs typeface="Times New Roman"/>
              </a:rPr>
              <a:t>ό</a:t>
            </a:r>
            <a:r>
              <a:rPr lang="el-GR" sz="2400" i="1" dirty="0">
                <a:latin typeface="Times New Roman"/>
                <a:cs typeface="Times New Roman"/>
              </a:rPr>
              <a:t>γιο</a:t>
            </a:r>
            <a:r>
              <a:rPr lang="el-GR" sz="2400" i="1" spc="15" dirty="0">
                <a:latin typeface="Times New Roman"/>
                <a:cs typeface="Times New Roman"/>
              </a:rPr>
              <a:t> </a:t>
            </a:r>
            <a:r>
              <a:rPr lang="el-GR" sz="2400" i="1" spc="-10" dirty="0">
                <a:latin typeface="Times New Roman"/>
                <a:cs typeface="Times New Roman"/>
              </a:rPr>
              <a:t>Α</a:t>
            </a:r>
            <a:r>
              <a:rPr lang="el-GR" sz="2400" i="1" spc="10" dirty="0">
                <a:latin typeface="Times New Roman"/>
                <a:cs typeface="Times New Roman"/>
              </a:rPr>
              <a:t> </a:t>
            </a:r>
            <a:r>
              <a:rPr lang="el-GR" sz="2400" i="1" spc="-5" dirty="0">
                <a:latin typeface="Times New Roman"/>
                <a:cs typeface="Times New Roman"/>
              </a:rPr>
              <a:t>είναι</a:t>
            </a:r>
            <a:r>
              <a:rPr lang="el-GR" sz="2400" i="1" spc="15" dirty="0">
                <a:latin typeface="Times New Roman"/>
                <a:cs typeface="Times New Roman"/>
              </a:rPr>
              <a:t> </a:t>
            </a:r>
            <a:r>
              <a:rPr lang="el-GR" sz="2400" i="1" spc="-10" dirty="0">
                <a:latin typeface="Times New Roman"/>
                <a:cs typeface="Times New Roman"/>
              </a:rPr>
              <a:t>πιο</a:t>
            </a:r>
            <a:r>
              <a:rPr lang="el-GR" sz="2400" i="1" spc="-5" dirty="0">
                <a:latin typeface="Times New Roman"/>
                <a:cs typeface="Times New Roman"/>
              </a:rPr>
              <a:t> αποτελεσματικ</a:t>
            </a:r>
            <a:r>
              <a:rPr lang="el-GR" sz="2400" i="1" dirty="0">
                <a:latin typeface="Times New Roman"/>
                <a:cs typeface="Times New Roman"/>
              </a:rPr>
              <a:t>ό</a:t>
            </a:r>
            <a:r>
              <a:rPr lang="el-GR" sz="2400" i="1" spc="5" dirty="0">
                <a:latin typeface="Times New Roman"/>
                <a:cs typeface="Times New Roman"/>
              </a:rPr>
              <a:t> </a:t>
            </a:r>
            <a:r>
              <a:rPr lang="el-GR" sz="2400" i="1" spc="-5" dirty="0">
                <a:latin typeface="Times New Roman"/>
                <a:cs typeface="Times New Roman"/>
              </a:rPr>
              <a:t>απ</a:t>
            </a:r>
            <a:r>
              <a:rPr lang="el-GR" sz="2400" i="1" dirty="0">
                <a:latin typeface="Times New Roman"/>
                <a:cs typeface="Times New Roman"/>
              </a:rPr>
              <a:t>ό το </a:t>
            </a:r>
            <a:r>
              <a:rPr lang="el-GR" sz="2400" i="1" spc="-20" dirty="0">
                <a:latin typeface="Times New Roman"/>
                <a:cs typeface="Times New Roman"/>
              </a:rPr>
              <a:t>Β</a:t>
            </a:r>
            <a:r>
              <a:rPr lang="el-GR" sz="2400" i="1" dirty="0">
                <a:latin typeface="Times New Roman"/>
                <a:cs typeface="Times New Roman"/>
              </a:rPr>
              <a:t>; </a:t>
            </a:r>
            <a:r>
              <a:rPr lang="el-GR" sz="2400" i="1" spc="85" dirty="0">
                <a:latin typeface="Times New Roman"/>
                <a:cs typeface="Times New Roman"/>
              </a:rPr>
              <a:t>(</a:t>
            </a:r>
            <a:r>
              <a:rPr lang="el-GR" sz="2400" i="1" spc="-40" dirty="0">
                <a:latin typeface="Symbol"/>
                <a:cs typeface="Symbol"/>
              </a:rPr>
              <a:t></a:t>
            </a:r>
            <a:r>
              <a:rPr lang="el-GR" sz="2400" i="1" spc="135" dirty="0">
                <a:latin typeface="Times New Roman"/>
                <a:cs typeface="Times New Roman"/>
              </a:rPr>
              <a:t> </a:t>
            </a:r>
            <a:r>
              <a:rPr lang="el-GR" sz="2400" spc="-10" dirty="0">
                <a:latin typeface="Symbol"/>
                <a:cs typeface="Symbol"/>
              </a:rPr>
              <a:t></a:t>
            </a:r>
            <a:r>
              <a:rPr lang="el-GR" sz="2400" spc="-20" dirty="0">
                <a:latin typeface="Times New Roman"/>
                <a:cs typeface="Times New Roman"/>
              </a:rPr>
              <a:t> </a:t>
            </a:r>
            <a:r>
              <a:rPr lang="el-GR" sz="2400" spc="-10" dirty="0">
                <a:latin typeface="Times New Roman"/>
                <a:cs typeface="Times New Roman"/>
              </a:rPr>
              <a:t>5%</a:t>
            </a:r>
            <a:r>
              <a:rPr lang="el-GR" sz="2400" spc="-120" dirty="0">
                <a:latin typeface="Times New Roman"/>
                <a:cs typeface="Times New Roman"/>
              </a:rPr>
              <a:t> </a:t>
            </a:r>
            <a:r>
              <a:rPr lang="el-GR" sz="2400" dirty="0">
                <a:latin typeface="Times New Roman"/>
                <a:cs typeface="Times New Roman"/>
              </a:rPr>
              <a:t>)</a:t>
            </a:r>
            <a:r>
              <a:rPr lang="el-GR" sz="2400" i="1" dirty="0">
                <a:latin typeface="Times New Roman"/>
                <a:cs typeface="Times New Roman"/>
              </a:rPr>
              <a:t>.</a:t>
            </a:r>
            <a:endParaRPr lang="el-GR" sz="2400" dirty="0">
              <a:latin typeface="Times New Roman"/>
              <a:cs typeface="Times New Roman"/>
            </a:endParaRPr>
          </a:p>
          <a:p>
            <a:pPr>
              <a:lnSpc>
                <a:spcPct val="100000"/>
              </a:lnSpc>
            </a:pPr>
            <a:endParaRPr lang="el-GR" sz="2400" dirty="0"/>
          </a:p>
        </p:txBody>
      </p:sp>
      <p:sp>
        <p:nvSpPr>
          <p:cNvPr id="4" name="Θέση υποσέλιδου 3">
            <a:extLst>
              <a:ext uri="{FF2B5EF4-FFF2-40B4-BE49-F238E27FC236}">
                <a16:creationId xmlns:a16="http://schemas.microsoft.com/office/drawing/2014/main" id="{7579A189-6790-406A-A968-E836EF6D1C4B}"/>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081E1A4B-CC54-49E1-9F28-6293B15C9B28}"/>
              </a:ext>
            </a:extLst>
          </p:cNvPr>
          <p:cNvSpPr>
            <a:spLocks noGrp="1"/>
          </p:cNvSpPr>
          <p:nvPr>
            <p:ph type="sldNum" sz="quarter" idx="12"/>
          </p:nvPr>
        </p:nvSpPr>
        <p:spPr/>
        <p:txBody>
          <a:bodyPr/>
          <a:lstStyle/>
          <a:p>
            <a:fld id="{0CB252DF-9828-4BCA-943E-87250A7A5D51}" type="slidenum">
              <a:rPr lang="el-GR" smtClean="0"/>
              <a:t>24</a:t>
            </a:fld>
            <a:endParaRPr lang="el-GR"/>
          </a:p>
        </p:txBody>
      </p:sp>
      <p:pic>
        <p:nvPicPr>
          <p:cNvPr id="7" name="Εικόνα 6">
            <a:extLst>
              <a:ext uri="{FF2B5EF4-FFF2-40B4-BE49-F238E27FC236}">
                <a16:creationId xmlns:a16="http://schemas.microsoft.com/office/drawing/2014/main" id="{7F185519-1878-4FCC-B405-359086856C6C}"/>
              </a:ext>
            </a:extLst>
          </p:cNvPr>
          <p:cNvPicPr>
            <a:picLocks noChangeAspect="1"/>
          </p:cNvPicPr>
          <p:nvPr/>
        </p:nvPicPr>
        <p:blipFill>
          <a:blip r:embed="rId2"/>
          <a:stretch>
            <a:fillRect/>
          </a:stretch>
        </p:blipFill>
        <p:spPr>
          <a:xfrm>
            <a:off x="824551" y="3806229"/>
            <a:ext cx="10032000" cy="2376000"/>
          </a:xfrm>
          <a:prstGeom prst="rect">
            <a:avLst/>
          </a:prstGeom>
        </p:spPr>
      </p:pic>
      <p:sp>
        <p:nvSpPr>
          <p:cNvPr id="11" name="Τίτλος 1">
            <a:extLst>
              <a:ext uri="{FF2B5EF4-FFF2-40B4-BE49-F238E27FC236}">
                <a16:creationId xmlns:a16="http://schemas.microsoft.com/office/drawing/2014/main" id="{F9471B64-3444-49FB-B494-B1FD2EFAC771}"/>
              </a:ext>
            </a:extLst>
          </p:cNvPr>
          <p:cNvSpPr>
            <a:spLocks noGrp="1"/>
          </p:cNvSpPr>
          <p:nvPr>
            <p:ph type="title"/>
          </p:nvPr>
        </p:nvSpPr>
        <p:spPr>
          <a:xfrm>
            <a:off x="1096963" y="287338"/>
            <a:ext cx="10058400" cy="1449387"/>
          </a:xfrm>
        </p:spPr>
        <p:txBody>
          <a:bodyPr>
            <a:normAutofit/>
          </a:bodyPr>
          <a:lstStyle/>
          <a:p>
            <a:r>
              <a:rPr lang="el-GR" sz="4400" spc="-10" dirty="0">
                <a:latin typeface="Times New Roman"/>
                <a:cs typeface="Times New Roman"/>
              </a:rPr>
              <a:t>Παράδειγ</a:t>
            </a:r>
            <a:r>
              <a:rPr lang="el-GR" sz="4400" spc="-20" dirty="0">
                <a:latin typeface="Times New Roman"/>
                <a:cs typeface="Times New Roman"/>
              </a:rPr>
              <a:t>μ</a:t>
            </a:r>
            <a:r>
              <a:rPr lang="el-GR" sz="4400" spc="5" dirty="0">
                <a:latin typeface="Times New Roman"/>
                <a:cs typeface="Times New Roman"/>
              </a:rPr>
              <a:t>α </a:t>
            </a:r>
            <a:r>
              <a:rPr lang="el-GR" sz="4400" dirty="0">
                <a:latin typeface="Times New Roman"/>
                <a:cs typeface="Times New Roman"/>
              </a:rPr>
              <a:t>3</a:t>
            </a:r>
            <a:endParaRPr lang="el-GR" sz="4400" dirty="0"/>
          </a:p>
        </p:txBody>
      </p:sp>
    </p:spTree>
    <p:extLst>
      <p:ext uri="{BB962C8B-B14F-4D97-AF65-F5344CB8AC3E}">
        <p14:creationId xmlns:p14="http://schemas.microsoft.com/office/powerpoint/2010/main" val="405851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a:extLst>
              <a:ext uri="{FF2B5EF4-FFF2-40B4-BE49-F238E27FC236}">
                <a16:creationId xmlns:a16="http://schemas.microsoft.com/office/drawing/2014/main" id="{D213563E-3C14-4CD6-BDD0-083F66A09EAA}"/>
              </a:ext>
            </a:extLst>
          </p:cNvPr>
          <p:cNvPicPr>
            <a:picLocks noGrp="1" noChangeAspect="1"/>
          </p:cNvPicPr>
          <p:nvPr>
            <p:ph idx="1"/>
          </p:nvPr>
        </p:nvPicPr>
        <p:blipFill>
          <a:blip r:embed="rId2"/>
          <a:stretch>
            <a:fillRect/>
          </a:stretch>
        </p:blipFill>
        <p:spPr>
          <a:xfrm>
            <a:off x="1638654" y="1846263"/>
            <a:ext cx="9047241" cy="4407392"/>
          </a:xfrm>
        </p:spPr>
      </p:pic>
      <p:sp>
        <p:nvSpPr>
          <p:cNvPr id="4" name="Θέση υποσέλιδου 3">
            <a:extLst>
              <a:ext uri="{FF2B5EF4-FFF2-40B4-BE49-F238E27FC236}">
                <a16:creationId xmlns:a16="http://schemas.microsoft.com/office/drawing/2014/main" id="{B57D0917-D505-4789-A066-F309B89010DE}"/>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2F00EAE2-5166-46C5-ACBD-FBA932B76A53}"/>
              </a:ext>
            </a:extLst>
          </p:cNvPr>
          <p:cNvSpPr>
            <a:spLocks noGrp="1"/>
          </p:cNvSpPr>
          <p:nvPr>
            <p:ph type="sldNum" sz="quarter" idx="12"/>
          </p:nvPr>
        </p:nvSpPr>
        <p:spPr/>
        <p:txBody>
          <a:bodyPr/>
          <a:lstStyle/>
          <a:p>
            <a:fld id="{0CB252DF-9828-4BCA-943E-87250A7A5D51}" type="slidenum">
              <a:rPr lang="el-GR" smtClean="0"/>
              <a:t>25</a:t>
            </a:fld>
            <a:endParaRPr lang="el-GR"/>
          </a:p>
        </p:txBody>
      </p:sp>
      <p:sp>
        <p:nvSpPr>
          <p:cNvPr id="6" name="Τίτλος 1">
            <a:extLst>
              <a:ext uri="{FF2B5EF4-FFF2-40B4-BE49-F238E27FC236}">
                <a16:creationId xmlns:a16="http://schemas.microsoft.com/office/drawing/2014/main" id="{43456AC4-AF01-460E-A891-C4F06EE5B46F}"/>
              </a:ext>
            </a:extLst>
          </p:cNvPr>
          <p:cNvSpPr>
            <a:spLocks noGrp="1"/>
          </p:cNvSpPr>
          <p:nvPr>
            <p:ph type="title"/>
          </p:nvPr>
        </p:nvSpPr>
        <p:spPr>
          <a:xfrm>
            <a:off x="1096963" y="287338"/>
            <a:ext cx="10058400" cy="1449387"/>
          </a:xfrm>
        </p:spPr>
        <p:txBody>
          <a:bodyPr>
            <a:normAutofit/>
          </a:bodyPr>
          <a:lstStyle/>
          <a:p>
            <a:r>
              <a:rPr lang="el-GR" sz="4400" spc="-10" dirty="0">
                <a:latin typeface="Times New Roman"/>
                <a:cs typeface="Times New Roman"/>
              </a:rPr>
              <a:t>Παράδειγ</a:t>
            </a:r>
            <a:r>
              <a:rPr lang="el-GR" sz="4400" spc="-20" dirty="0">
                <a:latin typeface="Times New Roman"/>
                <a:cs typeface="Times New Roman"/>
              </a:rPr>
              <a:t>μ</a:t>
            </a:r>
            <a:r>
              <a:rPr lang="el-GR" sz="4400" spc="5" dirty="0">
                <a:latin typeface="Times New Roman"/>
                <a:cs typeface="Times New Roman"/>
              </a:rPr>
              <a:t>α </a:t>
            </a:r>
            <a:r>
              <a:rPr lang="el-GR" sz="4400" dirty="0">
                <a:latin typeface="Times New Roman"/>
                <a:cs typeface="Times New Roman"/>
              </a:rPr>
              <a:t>3</a:t>
            </a:r>
            <a:endParaRPr lang="el-GR" sz="4400" dirty="0"/>
          </a:p>
        </p:txBody>
      </p:sp>
    </p:spTree>
    <p:extLst>
      <p:ext uri="{BB962C8B-B14F-4D97-AF65-F5344CB8AC3E}">
        <p14:creationId xmlns:p14="http://schemas.microsoft.com/office/powerpoint/2010/main" val="3765122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E152C-908D-4EF9-8946-6E9F9F6C77EE}"/>
              </a:ext>
            </a:extLst>
          </p:cNvPr>
          <p:cNvSpPr>
            <a:spLocks noGrp="1"/>
          </p:cNvSpPr>
          <p:nvPr>
            <p:ph type="title"/>
          </p:nvPr>
        </p:nvSpPr>
        <p:spPr>
          <a:xfrm>
            <a:off x="1097279" y="286603"/>
            <a:ext cx="10285423" cy="1450757"/>
          </a:xfrm>
        </p:spPr>
        <p:txBody>
          <a:bodyPr>
            <a:noAutofit/>
          </a:bodyPr>
          <a:lstStyle/>
          <a:p>
            <a:r>
              <a:rPr lang="el-GR" sz="4000" dirty="0"/>
              <a:t>Εξαρτημένα δείγματα ή δείγματα από ζευγαρωτές παρατηρήσεις (</a:t>
            </a:r>
            <a:r>
              <a:rPr lang="el-GR" sz="4000" dirty="0" err="1"/>
              <a:t>Dependent</a:t>
            </a:r>
            <a:r>
              <a:rPr lang="el-GR" sz="4000" dirty="0"/>
              <a:t> </a:t>
            </a:r>
            <a:r>
              <a:rPr lang="el-GR" sz="4000" dirty="0" err="1"/>
              <a:t>samples</a:t>
            </a:r>
            <a:r>
              <a:rPr lang="el-GR" sz="4000" dirty="0"/>
              <a:t>, </a:t>
            </a:r>
            <a:r>
              <a:rPr lang="el-GR" sz="4000" dirty="0" err="1"/>
              <a:t>paired</a:t>
            </a:r>
            <a:r>
              <a:rPr lang="el-GR" sz="4000" dirty="0"/>
              <a:t> </a:t>
            </a:r>
            <a:r>
              <a:rPr lang="el-GR" sz="4000" dirty="0" err="1"/>
              <a:t>samples</a:t>
            </a:r>
            <a:r>
              <a:rPr lang="el-GR" sz="4000" dirty="0"/>
              <a:t>, </a:t>
            </a:r>
            <a:r>
              <a:rPr lang="el-GR" sz="4000" dirty="0" err="1"/>
              <a:t>matched</a:t>
            </a:r>
            <a:r>
              <a:rPr lang="el-GR" sz="4000" dirty="0"/>
              <a:t> </a:t>
            </a:r>
            <a:r>
              <a:rPr lang="el-GR" sz="4000" dirty="0" err="1"/>
              <a:t>samples</a:t>
            </a:r>
            <a:r>
              <a:rPr lang="el-GR" sz="4000" dirty="0"/>
              <a:t>)</a:t>
            </a:r>
          </a:p>
        </p:txBody>
      </p:sp>
      <p:sp>
        <p:nvSpPr>
          <p:cNvPr id="3" name="Θέση περιεχομένου 2">
            <a:extLst>
              <a:ext uri="{FF2B5EF4-FFF2-40B4-BE49-F238E27FC236}">
                <a16:creationId xmlns:a16="http://schemas.microsoft.com/office/drawing/2014/main" id="{8A492D7E-0701-453A-8858-F2414AB11A96}"/>
              </a:ext>
            </a:extLst>
          </p:cNvPr>
          <p:cNvSpPr>
            <a:spLocks noGrp="1"/>
          </p:cNvSpPr>
          <p:nvPr>
            <p:ph idx="1"/>
          </p:nvPr>
        </p:nvSpPr>
        <p:spPr/>
        <p:txBody>
          <a:bodyPr/>
          <a:lstStyle/>
          <a:p>
            <a:pPr marL="12700" marR="5080" algn="just">
              <a:lnSpc>
                <a:spcPct val="110400"/>
              </a:lnSpc>
              <a:spcBef>
                <a:spcPts val="210"/>
              </a:spcBef>
            </a:pPr>
            <a:r>
              <a:rPr lang="el-GR" sz="2000" dirty="0">
                <a:latin typeface="Times New Roman"/>
                <a:cs typeface="Times New Roman"/>
              </a:rPr>
              <a:t>Για κά</a:t>
            </a:r>
            <a:r>
              <a:rPr lang="el-GR" sz="2000" spc="-10" dirty="0">
                <a:latin typeface="Times New Roman"/>
                <a:cs typeface="Times New Roman"/>
              </a:rPr>
              <a:t>θ</a:t>
            </a:r>
            <a:r>
              <a:rPr lang="el-GR" sz="2000" spc="-5" dirty="0">
                <a:latin typeface="Times New Roman"/>
                <a:cs typeface="Times New Roman"/>
              </a:rPr>
              <a:t>ε ζεύγο</a:t>
            </a:r>
            <a:r>
              <a:rPr lang="el-GR" sz="2000" dirty="0">
                <a:latin typeface="Times New Roman"/>
                <a:cs typeface="Times New Roman"/>
              </a:rPr>
              <a:t>ς (</a:t>
            </a:r>
            <a:r>
              <a:rPr lang="el-GR" sz="2000" spc="-175" dirty="0">
                <a:latin typeface="Times New Roman"/>
                <a:cs typeface="Times New Roman"/>
              </a:rPr>
              <a:t> </a:t>
            </a:r>
            <a:r>
              <a:rPr lang="el-GR" sz="2000" i="1" dirty="0">
                <a:latin typeface="Times New Roman"/>
                <a:cs typeface="Times New Roman"/>
              </a:rPr>
              <a:t>X</a:t>
            </a:r>
            <a:r>
              <a:rPr lang="el-GR" sz="2000" i="1" spc="-135" dirty="0">
                <a:latin typeface="Times New Roman"/>
                <a:cs typeface="Times New Roman"/>
              </a:rPr>
              <a:t> </a:t>
            </a:r>
            <a:r>
              <a:rPr lang="el-GR" sz="1600" i="1" spc="-7" baseline="-23809" dirty="0">
                <a:latin typeface="Times New Roman"/>
                <a:cs typeface="Times New Roman"/>
              </a:rPr>
              <a:t>i</a:t>
            </a:r>
            <a:r>
              <a:rPr lang="el-GR" sz="1600" i="1" baseline="-23809" dirty="0">
                <a:latin typeface="Times New Roman"/>
                <a:cs typeface="Times New Roman"/>
              </a:rPr>
              <a:t> </a:t>
            </a:r>
            <a:r>
              <a:rPr lang="el-GR" sz="2000" dirty="0">
                <a:latin typeface="Times New Roman"/>
                <a:cs typeface="Times New Roman"/>
              </a:rPr>
              <a:t>,</a:t>
            </a:r>
            <a:r>
              <a:rPr lang="el-GR" sz="2000" spc="-10" dirty="0">
                <a:latin typeface="Times New Roman"/>
                <a:cs typeface="Times New Roman"/>
              </a:rPr>
              <a:t> </a:t>
            </a:r>
            <a:r>
              <a:rPr lang="el-GR" sz="2000" i="1" spc="-35" dirty="0" err="1">
                <a:latin typeface="Times New Roman"/>
                <a:cs typeface="Times New Roman"/>
              </a:rPr>
              <a:t>Y</a:t>
            </a:r>
            <a:r>
              <a:rPr lang="el-GR" sz="1600" i="1" spc="-7" baseline="-23809" dirty="0" err="1">
                <a:latin typeface="Times New Roman"/>
                <a:cs typeface="Times New Roman"/>
              </a:rPr>
              <a:t>i</a:t>
            </a:r>
            <a:r>
              <a:rPr lang="el-GR" sz="1600" i="1" spc="30" baseline="-23809" dirty="0">
                <a:latin typeface="Times New Roman"/>
                <a:cs typeface="Times New Roman"/>
              </a:rPr>
              <a:t> </a:t>
            </a:r>
            <a:r>
              <a:rPr lang="el-GR" sz="2000" dirty="0">
                <a:latin typeface="Times New Roman"/>
                <a:cs typeface="Times New Roman"/>
              </a:rPr>
              <a:t>)</a:t>
            </a:r>
            <a:r>
              <a:rPr lang="el-GR" sz="2000" spc="-85" dirty="0">
                <a:latin typeface="Times New Roman"/>
                <a:cs typeface="Times New Roman"/>
              </a:rPr>
              <a:t> </a:t>
            </a:r>
            <a:r>
              <a:rPr lang="el-GR" sz="2000" dirty="0">
                <a:latin typeface="Times New Roman"/>
                <a:cs typeface="Times New Roman"/>
              </a:rPr>
              <a:t>, </a:t>
            </a:r>
            <a:r>
              <a:rPr lang="el-GR" sz="2000" spc="-5" dirty="0">
                <a:latin typeface="Times New Roman"/>
                <a:cs typeface="Times New Roman"/>
              </a:rPr>
              <a:t>σχηματίζουμ</a:t>
            </a:r>
            <a:r>
              <a:rPr lang="el-GR" sz="2000" dirty="0">
                <a:latin typeface="Times New Roman"/>
                <a:cs typeface="Times New Roman"/>
              </a:rPr>
              <a:t>ε </a:t>
            </a:r>
            <a:r>
              <a:rPr lang="el-GR" sz="2000" spc="-10" dirty="0">
                <a:latin typeface="Times New Roman"/>
                <a:cs typeface="Times New Roman"/>
              </a:rPr>
              <a:t>τη</a:t>
            </a:r>
            <a:r>
              <a:rPr lang="el-GR" sz="2000" dirty="0">
                <a:latin typeface="Times New Roman"/>
                <a:cs typeface="Times New Roman"/>
              </a:rPr>
              <a:t> </a:t>
            </a:r>
            <a:r>
              <a:rPr lang="el-GR" sz="2000" spc="-5" dirty="0">
                <a:latin typeface="Times New Roman"/>
                <a:cs typeface="Times New Roman"/>
              </a:rPr>
              <a:t>διαφορ</a:t>
            </a:r>
            <a:r>
              <a:rPr lang="el-GR" sz="2000" dirty="0">
                <a:latin typeface="Times New Roman"/>
                <a:cs typeface="Times New Roman"/>
              </a:rPr>
              <a:t>ά </a:t>
            </a:r>
            <a:r>
              <a:rPr lang="el-GR" sz="2000" spc="-100" dirty="0">
                <a:latin typeface="Times New Roman"/>
                <a:cs typeface="Times New Roman"/>
              </a:rPr>
              <a:t> </a:t>
            </a:r>
            <a:r>
              <a:rPr lang="el-GR" sz="2000" i="1" spc="-10" dirty="0" err="1">
                <a:latin typeface="Times New Roman"/>
                <a:cs typeface="Times New Roman"/>
              </a:rPr>
              <a:t>D</a:t>
            </a:r>
            <a:r>
              <a:rPr lang="el-GR" sz="1600" i="1" spc="-7" baseline="-23809" dirty="0" err="1">
                <a:latin typeface="Times New Roman"/>
                <a:cs typeface="Times New Roman"/>
              </a:rPr>
              <a:t>i</a:t>
            </a:r>
            <a:r>
              <a:rPr lang="el-GR" sz="1600" i="1" baseline="-23809" dirty="0">
                <a:latin typeface="Times New Roman"/>
                <a:cs typeface="Times New Roman"/>
              </a:rPr>
              <a:t> </a:t>
            </a:r>
            <a:r>
              <a:rPr lang="el-GR" sz="1600" i="1" spc="-44" baseline="-23809" dirty="0">
                <a:latin typeface="Times New Roman"/>
                <a:cs typeface="Times New Roman"/>
              </a:rPr>
              <a:t> </a:t>
            </a:r>
            <a:r>
              <a:rPr lang="el-GR" sz="2000" spc="-10" dirty="0">
                <a:latin typeface="Symbol"/>
                <a:cs typeface="Symbol"/>
              </a:rPr>
              <a:t></a:t>
            </a:r>
            <a:r>
              <a:rPr lang="el-GR" sz="2000" spc="105" dirty="0">
                <a:latin typeface="Times New Roman"/>
                <a:cs typeface="Times New Roman"/>
              </a:rPr>
              <a:t> </a:t>
            </a:r>
            <a:r>
              <a:rPr lang="el-GR" sz="2000" i="1" dirty="0">
                <a:latin typeface="Times New Roman"/>
                <a:cs typeface="Times New Roman"/>
              </a:rPr>
              <a:t>X</a:t>
            </a:r>
            <a:r>
              <a:rPr lang="el-GR" sz="2000" i="1" spc="-135" dirty="0">
                <a:latin typeface="Times New Roman"/>
                <a:cs typeface="Times New Roman"/>
              </a:rPr>
              <a:t> </a:t>
            </a:r>
            <a:r>
              <a:rPr lang="el-GR" sz="1600" i="1" spc="-7" baseline="-23809" dirty="0">
                <a:latin typeface="Times New Roman"/>
                <a:cs typeface="Times New Roman"/>
              </a:rPr>
              <a:t>i</a:t>
            </a:r>
            <a:r>
              <a:rPr lang="el-GR" sz="1600" i="1" baseline="-23809" dirty="0">
                <a:latin typeface="Times New Roman"/>
                <a:cs typeface="Times New Roman"/>
              </a:rPr>
              <a:t> </a:t>
            </a:r>
            <a:r>
              <a:rPr lang="el-GR" sz="2000" spc="-10" dirty="0">
                <a:latin typeface="Symbol"/>
                <a:cs typeface="Symbol"/>
              </a:rPr>
              <a:t></a:t>
            </a:r>
            <a:r>
              <a:rPr lang="el-GR" sz="2000" spc="15" dirty="0">
                <a:latin typeface="Times New Roman"/>
                <a:cs typeface="Times New Roman"/>
              </a:rPr>
              <a:t> </a:t>
            </a:r>
            <a:r>
              <a:rPr lang="el-GR" sz="2000" i="1" spc="-35" dirty="0" err="1">
                <a:latin typeface="Times New Roman"/>
                <a:cs typeface="Times New Roman"/>
              </a:rPr>
              <a:t>Y</a:t>
            </a:r>
            <a:r>
              <a:rPr lang="el-GR" sz="1600" i="1" spc="-7" baseline="-23809" dirty="0" err="1">
                <a:latin typeface="Times New Roman"/>
                <a:cs typeface="Times New Roman"/>
              </a:rPr>
              <a:t>i</a:t>
            </a:r>
            <a:r>
              <a:rPr lang="el-GR" sz="1600" i="1" baseline="-23809" dirty="0">
                <a:latin typeface="Times New Roman"/>
                <a:cs typeface="Times New Roman"/>
              </a:rPr>
              <a:t>  </a:t>
            </a:r>
            <a:r>
              <a:rPr lang="el-GR" sz="1600" i="1" spc="-82" baseline="-23809" dirty="0">
                <a:latin typeface="Times New Roman"/>
                <a:cs typeface="Times New Roman"/>
              </a:rPr>
              <a:t> </a:t>
            </a:r>
            <a:r>
              <a:rPr lang="el-GR" sz="2000" spc="-10" dirty="0">
                <a:latin typeface="Times New Roman"/>
                <a:cs typeface="Times New Roman"/>
              </a:rPr>
              <a:t>και</a:t>
            </a:r>
            <a:r>
              <a:rPr lang="el-GR" sz="2000" dirty="0">
                <a:latin typeface="Times New Roman"/>
                <a:cs typeface="Times New Roman"/>
              </a:rPr>
              <a:t> </a:t>
            </a:r>
            <a:r>
              <a:rPr lang="el-GR" sz="2000" spc="-5" dirty="0">
                <a:latin typeface="Times New Roman"/>
                <a:cs typeface="Times New Roman"/>
              </a:rPr>
              <a:t>πλέο</a:t>
            </a:r>
            <a:r>
              <a:rPr lang="el-GR" sz="2000" dirty="0">
                <a:latin typeface="Times New Roman"/>
                <a:cs typeface="Times New Roman"/>
              </a:rPr>
              <a:t>ν </a:t>
            </a:r>
            <a:r>
              <a:rPr lang="el-GR" sz="2000" spc="-5" dirty="0">
                <a:latin typeface="Times New Roman"/>
                <a:cs typeface="Times New Roman"/>
              </a:rPr>
              <a:t>μπορούμ</a:t>
            </a:r>
            <a:r>
              <a:rPr lang="el-GR" sz="2000" dirty="0">
                <a:latin typeface="Times New Roman"/>
                <a:cs typeface="Times New Roman"/>
              </a:rPr>
              <a:t>ε </a:t>
            </a:r>
            <a:r>
              <a:rPr lang="el-GR" sz="2000" spc="-5" dirty="0">
                <a:latin typeface="Times New Roman"/>
                <a:cs typeface="Times New Roman"/>
              </a:rPr>
              <a:t>να</a:t>
            </a:r>
            <a:endParaRPr lang="el-GR" sz="2000" dirty="0">
              <a:latin typeface="Times New Roman"/>
              <a:cs typeface="Times New Roman"/>
            </a:endParaRPr>
          </a:p>
          <a:p>
            <a:pPr marL="12700" marR="5080" algn="just">
              <a:lnSpc>
                <a:spcPct val="108700"/>
              </a:lnSpc>
              <a:spcBef>
                <a:spcPts val="234"/>
              </a:spcBef>
            </a:pPr>
            <a:r>
              <a:rPr lang="el-GR" sz="2000" spc="-5" dirty="0">
                <a:latin typeface="Times New Roman"/>
                <a:cs typeface="Times New Roman"/>
              </a:rPr>
              <a:t>εργασθούμ</a:t>
            </a:r>
            <a:r>
              <a:rPr lang="el-GR" sz="2000" dirty="0">
                <a:latin typeface="Times New Roman"/>
                <a:cs typeface="Times New Roman"/>
              </a:rPr>
              <a:t>ε</a:t>
            </a:r>
            <a:r>
              <a:rPr lang="el-GR" sz="2000" spc="20" dirty="0">
                <a:latin typeface="Times New Roman"/>
                <a:cs typeface="Times New Roman"/>
              </a:rPr>
              <a:t> </a:t>
            </a:r>
            <a:r>
              <a:rPr lang="el-GR" sz="2000" spc="-5" dirty="0">
                <a:latin typeface="Times New Roman"/>
                <a:cs typeface="Times New Roman"/>
              </a:rPr>
              <a:t>μ</a:t>
            </a:r>
            <a:r>
              <a:rPr lang="el-GR" sz="2000" dirty="0">
                <a:latin typeface="Times New Roman"/>
                <a:cs typeface="Times New Roman"/>
              </a:rPr>
              <a:t>ε</a:t>
            </a:r>
            <a:r>
              <a:rPr lang="el-GR" sz="2000" spc="15" dirty="0">
                <a:latin typeface="Times New Roman"/>
                <a:cs typeface="Times New Roman"/>
              </a:rPr>
              <a:t> </a:t>
            </a:r>
            <a:r>
              <a:rPr lang="el-GR" sz="2000" u="sng" spc="-15" dirty="0">
                <a:latin typeface="Times New Roman"/>
                <a:cs typeface="Times New Roman"/>
              </a:rPr>
              <a:t>ένα</a:t>
            </a:r>
            <a:r>
              <a:rPr lang="el-GR" sz="2000" u="sng" spc="20" dirty="0">
                <a:latin typeface="Times New Roman"/>
                <a:cs typeface="Times New Roman"/>
              </a:rPr>
              <a:t> </a:t>
            </a:r>
            <a:r>
              <a:rPr lang="el-GR" sz="2000" u="sng" spc="-5" dirty="0">
                <a:latin typeface="Times New Roman"/>
                <a:cs typeface="Times New Roman"/>
              </a:rPr>
              <a:t>δείγμ</a:t>
            </a:r>
            <a:r>
              <a:rPr lang="el-GR" sz="2000" u="sng" spc="5" dirty="0">
                <a:latin typeface="Times New Roman"/>
                <a:cs typeface="Times New Roman"/>
              </a:rPr>
              <a:t>α</a:t>
            </a:r>
            <a:r>
              <a:rPr lang="el-GR" sz="2000" dirty="0">
                <a:latin typeface="Times New Roman"/>
                <a:cs typeface="Times New Roman"/>
              </a:rPr>
              <a:t>,</a:t>
            </a:r>
            <a:r>
              <a:rPr lang="el-GR" sz="2000" spc="15" dirty="0">
                <a:latin typeface="Times New Roman"/>
                <a:cs typeface="Times New Roman"/>
              </a:rPr>
              <a:t> </a:t>
            </a:r>
            <a:r>
              <a:rPr lang="el-GR" sz="2000" spc="-5" dirty="0">
                <a:latin typeface="Times New Roman"/>
                <a:cs typeface="Times New Roman"/>
              </a:rPr>
              <a:t>αυτ</a:t>
            </a:r>
            <a:r>
              <a:rPr lang="el-GR" sz="2000" dirty="0">
                <a:latin typeface="Times New Roman"/>
                <a:cs typeface="Times New Roman"/>
              </a:rPr>
              <a:t>ό</a:t>
            </a:r>
            <a:r>
              <a:rPr lang="el-GR" sz="2000" spc="20" dirty="0">
                <a:latin typeface="Times New Roman"/>
                <a:cs typeface="Times New Roman"/>
              </a:rPr>
              <a:t> </a:t>
            </a:r>
            <a:r>
              <a:rPr lang="el-GR" sz="2000" spc="-5" dirty="0">
                <a:latin typeface="Times New Roman"/>
                <a:cs typeface="Times New Roman"/>
              </a:rPr>
              <a:t>τω</a:t>
            </a:r>
            <a:r>
              <a:rPr lang="el-GR" sz="2000" dirty="0">
                <a:latin typeface="Times New Roman"/>
                <a:cs typeface="Times New Roman"/>
              </a:rPr>
              <a:t>ν</a:t>
            </a:r>
            <a:r>
              <a:rPr lang="el-GR" sz="2000" spc="15" dirty="0">
                <a:latin typeface="Times New Roman"/>
                <a:cs typeface="Times New Roman"/>
              </a:rPr>
              <a:t> </a:t>
            </a:r>
            <a:r>
              <a:rPr lang="el-GR" sz="2000" spc="-5" dirty="0">
                <a:latin typeface="Times New Roman"/>
                <a:cs typeface="Times New Roman"/>
              </a:rPr>
              <a:t>διαφορώ</a:t>
            </a:r>
            <a:r>
              <a:rPr lang="el-GR" sz="2000" dirty="0">
                <a:latin typeface="Times New Roman"/>
                <a:cs typeface="Times New Roman"/>
              </a:rPr>
              <a:t>ν </a:t>
            </a:r>
            <a:r>
              <a:rPr lang="el-GR" sz="2000" i="1" spc="-65" dirty="0">
                <a:latin typeface="Times New Roman"/>
                <a:cs typeface="Times New Roman"/>
              </a:rPr>
              <a:t>D</a:t>
            </a:r>
            <a:r>
              <a:rPr lang="el-GR" sz="1600" baseline="-23809" dirty="0">
                <a:latin typeface="Times New Roman"/>
                <a:cs typeface="Times New Roman"/>
              </a:rPr>
              <a:t>1</a:t>
            </a:r>
            <a:r>
              <a:rPr lang="el-GR" sz="1600" spc="-120" baseline="-23809" dirty="0">
                <a:latin typeface="Times New Roman"/>
                <a:cs typeface="Times New Roman"/>
              </a:rPr>
              <a:t> </a:t>
            </a:r>
            <a:r>
              <a:rPr lang="el-GR" sz="2000" dirty="0">
                <a:latin typeface="Times New Roman"/>
                <a:cs typeface="Times New Roman"/>
              </a:rPr>
              <a:t>,</a:t>
            </a:r>
            <a:r>
              <a:rPr lang="el-GR" sz="2000" spc="105" dirty="0">
                <a:latin typeface="Times New Roman"/>
                <a:cs typeface="Times New Roman"/>
              </a:rPr>
              <a:t> </a:t>
            </a:r>
            <a:r>
              <a:rPr lang="el-GR" sz="2000" i="1" spc="10" dirty="0">
                <a:latin typeface="Times New Roman"/>
                <a:cs typeface="Times New Roman"/>
              </a:rPr>
              <a:t>D</a:t>
            </a:r>
            <a:r>
              <a:rPr lang="el-GR" sz="1600" baseline="-23809" dirty="0">
                <a:latin typeface="Times New Roman"/>
                <a:cs typeface="Times New Roman"/>
              </a:rPr>
              <a:t>2</a:t>
            </a:r>
            <a:r>
              <a:rPr lang="el-GR" sz="1600" spc="-37" baseline="-23809" dirty="0">
                <a:latin typeface="Times New Roman"/>
                <a:cs typeface="Times New Roman"/>
              </a:rPr>
              <a:t> </a:t>
            </a:r>
            <a:r>
              <a:rPr lang="el-GR" sz="2000" dirty="0">
                <a:latin typeface="Times New Roman"/>
                <a:cs typeface="Times New Roman"/>
              </a:rPr>
              <a:t>,...,</a:t>
            </a:r>
            <a:r>
              <a:rPr lang="el-GR" sz="2000" spc="-120" dirty="0">
                <a:latin typeface="Times New Roman"/>
                <a:cs typeface="Times New Roman"/>
              </a:rPr>
              <a:t> </a:t>
            </a:r>
            <a:r>
              <a:rPr lang="el-GR" sz="2000" i="1" spc="10" dirty="0" err="1">
                <a:latin typeface="Times New Roman"/>
                <a:cs typeface="Times New Roman"/>
              </a:rPr>
              <a:t>D</a:t>
            </a:r>
            <a:r>
              <a:rPr lang="el-GR" sz="1600" i="1" spc="-7" baseline="-23809" dirty="0" err="1">
                <a:latin typeface="Times New Roman"/>
                <a:cs typeface="Times New Roman"/>
              </a:rPr>
              <a:t>n</a:t>
            </a:r>
            <a:r>
              <a:rPr lang="el-GR" sz="1600" i="1" spc="67" baseline="-23809" dirty="0">
                <a:latin typeface="Times New Roman"/>
                <a:cs typeface="Times New Roman"/>
              </a:rPr>
              <a:t> </a:t>
            </a:r>
            <a:r>
              <a:rPr lang="el-GR" sz="2000" dirty="0">
                <a:latin typeface="Times New Roman"/>
                <a:cs typeface="Times New Roman"/>
              </a:rPr>
              <a:t>,</a:t>
            </a:r>
            <a:r>
              <a:rPr lang="el-GR" sz="2000" spc="15" dirty="0">
                <a:latin typeface="Times New Roman"/>
                <a:cs typeface="Times New Roman"/>
              </a:rPr>
              <a:t> </a:t>
            </a:r>
            <a:r>
              <a:rPr lang="el-GR" sz="2000" spc="-5" dirty="0">
                <a:latin typeface="Times New Roman"/>
                <a:cs typeface="Times New Roman"/>
              </a:rPr>
              <a:t>τ</a:t>
            </a:r>
            <a:r>
              <a:rPr lang="el-GR" sz="2000" dirty="0">
                <a:latin typeface="Times New Roman"/>
                <a:cs typeface="Times New Roman"/>
              </a:rPr>
              <a:t>ο</a:t>
            </a:r>
            <a:r>
              <a:rPr lang="el-GR" sz="2000" spc="15" dirty="0">
                <a:latin typeface="Times New Roman"/>
                <a:cs typeface="Times New Roman"/>
              </a:rPr>
              <a:t> </a:t>
            </a:r>
            <a:r>
              <a:rPr lang="el-GR" sz="2000" spc="-5" dirty="0">
                <a:latin typeface="Times New Roman"/>
                <a:cs typeface="Times New Roman"/>
              </a:rPr>
              <a:t>οποί</a:t>
            </a:r>
            <a:r>
              <a:rPr lang="el-GR" sz="2000" dirty="0">
                <a:latin typeface="Times New Roman"/>
                <a:cs typeface="Times New Roman"/>
              </a:rPr>
              <a:t>ο</a:t>
            </a:r>
            <a:r>
              <a:rPr lang="el-GR" sz="2000" spc="15" dirty="0">
                <a:latin typeface="Times New Roman"/>
                <a:cs typeface="Times New Roman"/>
              </a:rPr>
              <a:t> </a:t>
            </a:r>
            <a:r>
              <a:rPr lang="el-GR" sz="2000" spc="-5" dirty="0">
                <a:latin typeface="Times New Roman"/>
                <a:cs typeface="Times New Roman"/>
              </a:rPr>
              <a:t>θεωρούμ</a:t>
            </a:r>
            <a:r>
              <a:rPr lang="el-GR" sz="2000" dirty="0">
                <a:latin typeface="Times New Roman"/>
                <a:cs typeface="Times New Roman"/>
              </a:rPr>
              <a:t>ε</a:t>
            </a:r>
            <a:r>
              <a:rPr lang="el-GR" sz="2000" spc="20" dirty="0">
                <a:latin typeface="Times New Roman"/>
                <a:cs typeface="Times New Roman"/>
              </a:rPr>
              <a:t> </a:t>
            </a:r>
            <a:r>
              <a:rPr lang="el-GR" sz="2000" spc="-5" dirty="0">
                <a:latin typeface="Times New Roman"/>
                <a:cs typeface="Times New Roman"/>
              </a:rPr>
              <a:t>ότι προέρχετα</a:t>
            </a:r>
            <a:r>
              <a:rPr lang="el-GR" sz="2000" dirty="0">
                <a:latin typeface="Times New Roman"/>
                <a:cs typeface="Times New Roman"/>
              </a:rPr>
              <a:t>ι </a:t>
            </a:r>
            <a:r>
              <a:rPr lang="el-GR" sz="2000" spc="-5" dirty="0">
                <a:latin typeface="Times New Roman"/>
                <a:cs typeface="Times New Roman"/>
              </a:rPr>
              <a:t>απ</a:t>
            </a:r>
            <a:r>
              <a:rPr lang="el-GR" sz="2000" dirty="0">
                <a:latin typeface="Times New Roman"/>
                <a:cs typeface="Times New Roman"/>
              </a:rPr>
              <a:t>ό </a:t>
            </a:r>
            <a:r>
              <a:rPr lang="el-GR" sz="2000" spc="-15" dirty="0">
                <a:latin typeface="Times New Roman"/>
                <a:cs typeface="Times New Roman"/>
              </a:rPr>
              <a:t>έν</a:t>
            </a:r>
            <a:r>
              <a:rPr lang="el-GR" sz="2000" spc="-10" dirty="0">
                <a:latin typeface="Times New Roman"/>
                <a:cs typeface="Times New Roman"/>
              </a:rPr>
              <a:t>α</a:t>
            </a:r>
            <a:r>
              <a:rPr lang="el-GR" sz="2000" dirty="0">
                <a:latin typeface="Times New Roman"/>
                <a:cs typeface="Times New Roman"/>
              </a:rPr>
              <a:t> θ</a:t>
            </a:r>
            <a:r>
              <a:rPr lang="el-GR" sz="2000" spc="-10" dirty="0">
                <a:latin typeface="Times New Roman"/>
                <a:cs typeface="Times New Roman"/>
              </a:rPr>
              <a:t>ε</a:t>
            </a:r>
            <a:r>
              <a:rPr lang="el-GR" sz="2000" dirty="0">
                <a:latin typeface="Times New Roman"/>
                <a:cs typeface="Times New Roman"/>
              </a:rPr>
              <a:t>ωρητικό </a:t>
            </a:r>
            <a:r>
              <a:rPr lang="el-GR" sz="2000" spc="-5" dirty="0">
                <a:latin typeface="Times New Roman"/>
                <a:cs typeface="Times New Roman"/>
              </a:rPr>
              <a:t>πληθυσμ</a:t>
            </a:r>
            <a:r>
              <a:rPr lang="el-GR" sz="2000" dirty="0">
                <a:latin typeface="Times New Roman"/>
                <a:cs typeface="Times New Roman"/>
              </a:rPr>
              <a:t>ό (</a:t>
            </a:r>
            <a:r>
              <a:rPr lang="el-GR" sz="2000" spc="-5" dirty="0">
                <a:latin typeface="Times New Roman"/>
                <a:cs typeface="Times New Roman"/>
              </a:rPr>
              <a:t>το</a:t>
            </a:r>
            <a:r>
              <a:rPr lang="el-GR" sz="2000" dirty="0">
                <a:latin typeface="Times New Roman"/>
                <a:cs typeface="Times New Roman"/>
              </a:rPr>
              <a:t>ν </a:t>
            </a:r>
            <a:r>
              <a:rPr lang="el-GR" sz="2000" spc="-5" dirty="0">
                <a:latin typeface="Times New Roman"/>
                <a:cs typeface="Times New Roman"/>
              </a:rPr>
              <a:t>πληθυσμ</a:t>
            </a:r>
            <a:r>
              <a:rPr lang="el-GR" sz="2000" dirty="0">
                <a:latin typeface="Times New Roman"/>
                <a:cs typeface="Times New Roman"/>
              </a:rPr>
              <a:t>ό </a:t>
            </a:r>
            <a:r>
              <a:rPr lang="el-GR" sz="2000" spc="-5" dirty="0">
                <a:latin typeface="Times New Roman"/>
                <a:cs typeface="Times New Roman"/>
              </a:rPr>
              <a:t>τω</a:t>
            </a:r>
            <a:r>
              <a:rPr lang="el-GR" sz="2000" dirty="0">
                <a:latin typeface="Times New Roman"/>
                <a:cs typeface="Times New Roman"/>
              </a:rPr>
              <a:t>ν </a:t>
            </a:r>
            <a:r>
              <a:rPr lang="el-GR" sz="2000" spc="-5" dirty="0">
                <a:latin typeface="Times New Roman"/>
                <a:cs typeface="Times New Roman"/>
              </a:rPr>
              <a:t>διαφορών</a:t>
            </a:r>
            <a:r>
              <a:rPr lang="el-GR" sz="2000" dirty="0">
                <a:latin typeface="Times New Roman"/>
                <a:cs typeface="Times New Roman"/>
              </a:rPr>
              <a:t>) </a:t>
            </a:r>
            <a:r>
              <a:rPr lang="el-GR" sz="2000" spc="-5" dirty="0">
                <a:latin typeface="Times New Roman"/>
                <a:cs typeface="Times New Roman"/>
              </a:rPr>
              <a:t>μ</a:t>
            </a:r>
            <a:r>
              <a:rPr lang="el-GR" sz="2000" dirty="0">
                <a:latin typeface="Times New Roman"/>
                <a:cs typeface="Times New Roman"/>
              </a:rPr>
              <a:t>ε </a:t>
            </a:r>
            <a:r>
              <a:rPr lang="el-GR" sz="2000" spc="80" dirty="0">
                <a:latin typeface="Times New Roman"/>
                <a:cs typeface="Times New Roman"/>
              </a:rPr>
              <a:t> </a:t>
            </a:r>
            <a:r>
              <a:rPr lang="el-GR" sz="2000" i="1" spc="-5" dirty="0">
                <a:latin typeface="Times New Roman"/>
                <a:cs typeface="Times New Roman"/>
              </a:rPr>
              <a:t>μέση </a:t>
            </a:r>
            <a:r>
              <a:rPr lang="el-GR" sz="2000" i="1" spc="-10" dirty="0">
                <a:latin typeface="Times New Roman"/>
                <a:cs typeface="Times New Roman"/>
              </a:rPr>
              <a:t>τιμή</a:t>
            </a:r>
            <a:r>
              <a:rPr lang="el-GR" sz="2000" i="1" dirty="0">
                <a:latin typeface="Times New Roman"/>
                <a:cs typeface="Times New Roman"/>
              </a:rPr>
              <a:t> </a:t>
            </a:r>
            <a:r>
              <a:rPr lang="el-GR" sz="2400" i="1" spc="-40" dirty="0">
                <a:latin typeface="Symbol"/>
                <a:cs typeface="Symbol"/>
              </a:rPr>
              <a:t></a:t>
            </a:r>
            <a:r>
              <a:rPr lang="el-GR" sz="2400" i="1" spc="-200" dirty="0">
                <a:latin typeface="Times New Roman"/>
                <a:cs typeface="Times New Roman"/>
              </a:rPr>
              <a:t> </a:t>
            </a:r>
            <a:r>
              <a:rPr lang="el-GR" sz="1600" i="1" spc="-7" baseline="-23809" dirty="0">
                <a:latin typeface="Times New Roman"/>
                <a:cs typeface="Times New Roman"/>
              </a:rPr>
              <a:t>D</a:t>
            </a:r>
            <a:r>
              <a:rPr lang="el-GR" sz="1600" i="1" baseline="-23809" dirty="0">
                <a:latin typeface="Times New Roman"/>
                <a:cs typeface="Times New Roman"/>
              </a:rPr>
              <a:t> </a:t>
            </a:r>
            <a:r>
              <a:rPr lang="el-GR" sz="1600" i="1" spc="-52" baseline="-23809" dirty="0">
                <a:latin typeface="Times New Roman"/>
                <a:cs typeface="Times New Roman"/>
              </a:rPr>
              <a:t> </a:t>
            </a:r>
            <a:r>
              <a:rPr lang="el-GR" sz="2000" spc="-10" dirty="0">
                <a:latin typeface="Symbol"/>
                <a:cs typeface="Symbol"/>
              </a:rPr>
              <a:t></a:t>
            </a:r>
            <a:r>
              <a:rPr lang="el-GR" sz="2000" spc="35" dirty="0">
                <a:latin typeface="Times New Roman"/>
                <a:cs typeface="Times New Roman"/>
              </a:rPr>
              <a:t> </a:t>
            </a:r>
            <a:r>
              <a:rPr lang="el-GR" sz="2400" i="1" spc="-40" dirty="0">
                <a:latin typeface="Symbol"/>
                <a:cs typeface="Symbol"/>
              </a:rPr>
              <a:t></a:t>
            </a:r>
            <a:r>
              <a:rPr lang="el-GR" sz="2400" i="1" spc="-170" dirty="0">
                <a:latin typeface="Times New Roman"/>
                <a:cs typeface="Times New Roman"/>
              </a:rPr>
              <a:t> </a:t>
            </a:r>
            <a:r>
              <a:rPr lang="el-GR" sz="1600" i="1" spc="-7" baseline="-23809" dirty="0">
                <a:latin typeface="Times New Roman"/>
                <a:cs typeface="Times New Roman"/>
              </a:rPr>
              <a:t>A</a:t>
            </a:r>
            <a:r>
              <a:rPr lang="el-GR" sz="1600" i="1" baseline="-23809" dirty="0">
                <a:latin typeface="Times New Roman"/>
                <a:cs typeface="Times New Roman"/>
              </a:rPr>
              <a:t> </a:t>
            </a:r>
            <a:r>
              <a:rPr lang="el-GR" sz="2000" spc="-10" dirty="0">
                <a:latin typeface="Symbol"/>
                <a:cs typeface="Symbol"/>
              </a:rPr>
              <a:t></a:t>
            </a:r>
            <a:r>
              <a:rPr lang="el-GR" sz="2000" spc="-40" dirty="0">
                <a:latin typeface="Times New Roman"/>
                <a:cs typeface="Times New Roman"/>
              </a:rPr>
              <a:t> </a:t>
            </a:r>
            <a:r>
              <a:rPr lang="el-GR" sz="2400" i="1" spc="-40" dirty="0">
                <a:latin typeface="Symbol"/>
                <a:cs typeface="Symbol"/>
              </a:rPr>
              <a:t></a:t>
            </a:r>
            <a:r>
              <a:rPr lang="el-GR" sz="2400" i="1" spc="-200" dirty="0">
                <a:latin typeface="Times New Roman"/>
                <a:cs typeface="Times New Roman"/>
              </a:rPr>
              <a:t> </a:t>
            </a:r>
            <a:r>
              <a:rPr lang="el-GR" sz="1600" i="1" spc="-7" baseline="-23809" dirty="0">
                <a:latin typeface="Times New Roman"/>
                <a:cs typeface="Times New Roman"/>
              </a:rPr>
              <a:t>B</a:t>
            </a:r>
            <a:r>
              <a:rPr lang="el-GR" sz="1600" i="1" baseline="-23809" dirty="0">
                <a:latin typeface="Times New Roman"/>
                <a:cs typeface="Times New Roman"/>
              </a:rPr>
              <a:t>  </a:t>
            </a:r>
            <a:r>
              <a:rPr lang="el-GR" sz="2000" dirty="0">
                <a:latin typeface="Times New Roman"/>
                <a:cs typeface="Times New Roman"/>
              </a:rPr>
              <a:t>(</a:t>
            </a:r>
            <a:r>
              <a:rPr lang="el-GR" sz="2000" spc="-10" dirty="0">
                <a:latin typeface="Times New Roman"/>
                <a:cs typeface="Times New Roman"/>
              </a:rPr>
              <a:t>γιατ</a:t>
            </a:r>
            <a:r>
              <a:rPr lang="el-GR" sz="2000" spc="-5" dirty="0">
                <a:latin typeface="Times New Roman"/>
                <a:cs typeface="Times New Roman"/>
              </a:rPr>
              <a:t>ί;</a:t>
            </a:r>
            <a:r>
              <a:rPr lang="el-GR" sz="2000" dirty="0">
                <a:latin typeface="Times New Roman"/>
                <a:cs typeface="Times New Roman"/>
              </a:rPr>
              <a:t>)</a:t>
            </a:r>
            <a:r>
              <a:rPr lang="el-GR" sz="2000" spc="120" dirty="0">
                <a:latin typeface="Times New Roman"/>
                <a:cs typeface="Times New Roman"/>
              </a:rPr>
              <a:t> </a:t>
            </a:r>
            <a:r>
              <a:rPr lang="el-GR" sz="2000" spc="-5" dirty="0">
                <a:latin typeface="Times New Roman"/>
                <a:cs typeface="Times New Roman"/>
              </a:rPr>
              <a:t>όπο</a:t>
            </a:r>
            <a:r>
              <a:rPr lang="el-GR" sz="2000" dirty="0">
                <a:latin typeface="Times New Roman"/>
                <a:cs typeface="Times New Roman"/>
              </a:rPr>
              <a:t>υ </a:t>
            </a:r>
            <a:r>
              <a:rPr lang="el-GR" sz="2400" i="1" spc="-40" dirty="0">
                <a:latin typeface="Symbol"/>
                <a:cs typeface="Symbol"/>
              </a:rPr>
              <a:t></a:t>
            </a:r>
            <a:r>
              <a:rPr lang="el-GR" sz="2400" i="1" spc="-170" dirty="0">
                <a:latin typeface="Times New Roman"/>
                <a:cs typeface="Times New Roman"/>
              </a:rPr>
              <a:t> </a:t>
            </a:r>
            <a:r>
              <a:rPr lang="el-GR" sz="1600" i="1" spc="-7" baseline="-23809" dirty="0">
                <a:latin typeface="Times New Roman"/>
                <a:cs typeface="Times New Roman"/>
              </a:rPr>
              <a:t>A</a:t>
            </a:r>
            <a:r>
              <a:rPr lang="el-GR" sz="1600" i="1" baseline="-23809" dirty="0">
                <a:latin typeface="Times New Roman"/>
                <a:cs typeface="Times New Roman"/>
              </a:rPr>
              <a:t>  </a:t>
            </a:r>
            <a:r>
              <a:rPr lang="el-GR" sz="2000" spc="-10" dirty="0">
                <a:latin typeface="Times New Roman"/>
                <a:cs typeface="Times New Roman"/>
              </a:rPr>
              <a:t>η</a:t>
            </a:r>
            <a:r>
              <a:rPr lang="el-GR" sz="2000" dirty="0">
                <a:latin typeface="Times New Roman"/>
                <a:cs typeface="Times New Roman"/>
              </a:rPr>
              <a:t> </a:t>
            </a:r>
            <a:r>
              <a:rPr lang="el-GR" sz="2000" spc="-55" dirty="0">
                <a:latin typeface="Times New Roman"/>
                <a:cs typeface="Times New Roman"/>
              </a:rPr>
              <a:t> </a:t>
            </a:r>
            <a:r>
              <a:rPr lang="el-GR" sz="2000" i="1" dirty="0">
                <a:latin typeface="Times New Roman"/>
                <a:cs typeface="Times New Roman"/>
              </a:rPr>
              <a:t>μέση</a:t>
            </a:r>
            <a:r>
              <a:rPr lang="el-GR" sz="2000" i="1" spc="120" dirty="0">
                <a:latin typeface="Times New Roman"/>
                <a:cs typeface="Times New Roman"/>
              </a:rPr>
              <a:t> </a:t>
            </a:r>
            <a:r>
              <a:rPr lang="el-GR" sz="2000" i="1" spc="-10" dirty="0">
                <a:latin typeface="Times New Roman"/>
                <a:cs typeface="Times New Roman"/>
              </a:rPr>
              <a:t>τιμή</a:t>
            </a:r>
            <a:r>
              <a:rPr lang="el-GR" sz="2000" i="1" spc="130" dirty="0">
                <a:latin typeface="Times New Roman"/>
                <a:cs typeface="Times New Roman"/>
              </a:rPr>
              <a:t> </a:t>
            </a:r>
            <a:r>
              <a:rPr lang="el-GR" sz="2000" spc="-15" dirty="0">
                <a:latin typeface="Times New Roman"/>
                <a:cs typeface="Times New Roman"/>
              </a:rPr>
              <a:t>τη</a:t>
            </a:r>
            <a:r>
              <a:rPr lang="el-GR" sz="2000" spc="-5" dirty="0">
                <a:latin typeface="Times New Roman"/>
                <a:cs typeface="Times New Roman"/>
              </a:rPr>
              <a:t>ς</a:t>
            </a:r>
            <a:r>
              <a:rPr lang="el-GR" sz="2000" spc="125" dirty="0">
                <a:latin typeface="Times New Roman"/>
                <a:cs typeface="Times New Roman"/>
              </a:rPr>
              <a:t> </a:t>
            </a:r>
            <a:r>
              <a:rPr lang="el-GR" sz="2000" i="1" spc="-10" dirty="0">
                <a:latin typeface="Times New Roman"/>
                <a:cs typeface="Times New Roman"/>
              </a:rPr>
              <a:t>Χ</a:t>
            </a:r>
            <a:r>
              <a:rPr lang="el-GR" sz="2000" i="1" spc="125" dirty="0">
                <a:latin typeface="Times New Roman"/>
                <a:cs typeface="Times New Roman"/>
              </a:rPr>
              <a:t> </a:t>
            </a:r>
            <a:r>
              <a:rPr lang="el-GR" sz="2000" spc="-10" dirty="0">
                <a:latin typeface="Times New Roman"/>
                <a:cs typeface="Times New Roman"/>
              </a:rPr>
              <a:t>και</a:t>
            </a:r>
            <a:r>
              <a:rPr lang="el-GR" sz="2000" dirty="0">
                <a:latin typeface="Times New Roman"/>
                <a:cs typeface="Times New Roman"/>
              </a:rPr>
              <a:t> </a:t>
            </a:r>
            <a:r>
              <a:rPr lang="el-GR" sz="2400" i="1" spc="-40" dirty="0">
                <a:latin typeface="Symbol"/>
                <a:cs typeface="Symbol"/>
              </a:rPr>
              <a:t></a:t>
            </a:r>
            <a:r>
              <a:rPr lang="el-GR" sz="2400" i="1" spc="-200" dirty="0">
                <a:latin typeface="Times New Roman"/>
                <a:cs typeface="Times New Roman"/>
              </a:rPr>
              <a:t> </a:t>
            </a:r>
            <a:r>
              <a:rPr lang="el-GR" sz="1600" i="1" spc="-7" baseline="-23809" dirty="0">
                <a:latin typeface="Times New Roman"/>
                <a:cs typeface="Times New Roman"/>
              </a:rPr>
              <a:t>B</a:t>
            </a:r>
            <a:r>
              <a:rPr lang="el-GR" sz="1600" i="1" baseline="-23809" dirty="0">
                <a:latin typeface="Times New Roman"/>
                <a:cs typeface="Times New Roman"/>
              </a:rPr>
              <a:t>  </a:t>
            </a:r>
            <a:r>
              <a:rPr lang="el-GR" sz="2000" spc="-10" dirty="0">
                <a:latin typeface="Times New Roman"/>
                <a:cs typeface="Times New Roman"/>
              </a:rPr>
              <a:t>η</a:t>
            </a:r>
            <a:r>
              <a:rPr lang="el-GR" sz="2000" spc="120" dirty="0">
                <a:latin typeface="Times New Roman"/>
                <a:cs typeface="Times New Roman"/>
              </a:rPr>
              <a:t> </a:t>
            </a:r>
            <a:r>
              <a:rPr lang="el-GR" sz="2000" i="1" dirty="0">
                <a:latin typeface="Times New Roman"/>
                <a:cs typeface="Times New Roman"/>
              </a:rPr>
              <a:t>μέση</a:t>
            </a:r>
            <a:r>
              <a:rPr lang="el-GR" sz="2000" i="1" spc="120" dirty="0">
                <a:latin typeface="Times New Roman"/>
                <a:cs typeface="Times New Roman"/>
              </a:rPr>
              <a:t> </a:t>
            </a:r>
            <a:r>
              <a:rPr lang="el-GR" sz="2000" i="1" spc="-10" dirty="0">
                <a:latin typeface="Times New Roman"/>
                <a:cs typeface="Times New Roman"/>
              </a:rPr>
              <a:t>τιμή</a:t>
            </a:r>
            <a:r>
              <a:rPr lang="el-GR" sz="2000" i="1" spc="130" dirty="0">
                <a:latin typeface="Times New Roman"/>
                <a:cs typeface="Times New Roman"/>
              </a:rPr>
              <a:t> </a:t>
            </a:r>
            <a:r>
              <a:rPr lang="el-GR" sz="2000" spc="-15" dirty="0">
                <a:latin typeface="Times New Roman"/>
                <a:cs typeface="Times New Roman"/>
              </a:rPr>
              <a:t>τη</a:t>
            </a:r>
            <a:r>
              <a:rPr lang="el-GR" sz="2000" spc="-5" dirty="0">
                <a:latin typeface="Times New Roman"/>
                <a:cs typeface="Times New Roman"/>
              </a:rPr>
              <a:t>ς</a:t>
            </a:r>
            <a:r>
              <a:rPr lang="el-GR" sz="2000" spc="125" dirty="0">
                <a:latin typeface="Times New Roman"/>
                <a:cs typeface="Times New Roman"/>
              </a:rPr>
              <a:t> </a:t>
            </a:r>
            <a:r>
              <a:rPr lang="el-GR" sz="2000" i="1" spc="-5" dirty="0">
                <a:latin typeface="Times New Roman"/>
                <a:cs typeface="Times New Roman"/>
              </a:rPr>
              <a:t>Υ</a:t>
            </a:r>
            <a:r>
              <a:rPr lang="el-GR" sz="2000" dirty="0">
                <a:latin typeface="Times New Roman"/>
                <a:cs typeface="Times New Roman"/>
              </a:rPr>
              <a:t>.</a:t>
            </a:r>
          </a:p>
          <a:p>
            <a:pPr marL="12700" algn="just">
              <a:lnSpc>
                <a:spcPts val="1435"/>
              </a:lnSpc>
              <a:spcBef>
                <a:spcPts val="150"/>
              </a:spcBef>
            </a:pPr>
            <a:r>
              <a:rPr lang="el-GR" sz="2000" spc="-5" dirty="0">
                <a:latin typeface="Times New Roman"/>
                <a:cs typeface="Times New Roman"/>
              </a:rPr>
              <a:t>Έτσ</a:t>
            </a:r>
            <a:r>
              <a:rPr lang="el-GR" sz="2000" dirty="0">
                <a:latin typeface="Times New Roman"/>
                <a:cs typeface="Times New Roman"/>
              </a:rPr>
              <a:t>ι,</a:t>
            </a:r>
            <a:r>
              <a:rPr lang="el-GR" sz="2000" spc="-5" dirty="0">
                <a:latin typeface="Times New Roman"/>
                <a:cs typeface="Times New Roman"/>
              </a:rPr>
              <a:t> </a:t>
            </a:r>
            <a:r>
              <a:rPr lang="el-GR" sz="2000" dirty="0">
                <a:latin typeface="Times New Roman"/>
                <a:cs typeface="Times New Roman"/>
              </a:rPr>
              <a:t>ο</a:t>
            </a:r>
            <a:r>
              <a:rPr lang="el-GR" sz="2000" spc="-5" dirty="0">
                <a:latin typeface="Times New Roman"/>
                <a:cs typeface="Times New Roman"/>
              </a:rPr>
              <a:t> </a:t>
            </a:r>
            <a:r>
              <a:rPr lang="el-GR" sz="2000" dirty="0">
                <a:latin typeface="Times New Roman"/>
                <a:cs typeface="Times New Roman"/>
              </a:rPr>
              <a:t>(</a:t>
            </a:r>
            <a:r>
              <a:rPr lang="el-GR" sz="2000" spc="-5" dirty="0">
                <a:latin typeface="Times New Roman"/>
                <a:cs typeface="Times New Roman"/>
              </a:rPr>
              <a:t>γνωστό</a:t>
            </a:r>
            <a:r>
              <a:rPr lang="el-GR" sz="2000" dirty="0">
                <a:latin typeface="Times New Roman"/>
                <a:cs typeface="Times New Roman"/>
              </a:rPr>
              <a:t>ς) </a:t>
            </a:r>
            <a:r>
              <a:rPr lang="el-GR" sz="2000" spc="-15" dirty="0">
                <a:latin typeface="Times New Roman"/>
                <a:cs typeface="Times New Roman"/>
              </a:rPr>
              <a:t>έλεγχο</a:t>
            </a:r>
            <a:r>
              <a:rPr lang="el-GR" sz="2000" spc="-5" dirty="0">
                <a:latin typeface="Times New Roman"/>
                <a:cs typeface="Times New Roman"/>
              </a:rPr>
              <a:t>ς</a:t>
            </a:r>
            <a:r>
              <a:rPr lang="el-GR" sz="2000" dirty="0">
                <a:latin typeface="Times New Roman"/>
                <a:cs typeface="Times New Roman"/>
              </a:rPr>
              <a:t> </a:t>
            </a:r>
            <a:r>
              <a:rPr lang="el-GR" sz="2000" spc="-15" dirty="0">
                <a:latin typeface="Times New Roman"/>
                <a:cs typeface="Times New Roman"/>
              </a:rPr>
              <a:t>τη</a:t>
            </a:r>
            <a:r>
              <a:rPr lang="el-GR" sz="2000" spc="-5" dirty="0">
                <a:latin typeface="Times New Roman"/>
                <a:cs typeface="Times New Roman"/>
              </a:rPr>
              <a:t>ς</a:t>
            </a:r>
            <a:r>
              <a:rPr lang="el-GR" sz="2000" dirty="0">
                <a:latin typeface="Times New Roman"/>
                <a:cs typeface="Times New Roman"/>
              </a:rPr>
              <a:t> </a:t>
            </a:r>
            <a:r>
              <a:rPr lang="el-GR" sz="2000" i="1" spc="-15" dirty="0">
                <a:latin typeface="Times New Roman"/>
                <a:cs typeface="Times New Roman"/>
              </a:rPr>
              <a:t>μηδενική</a:t>
            </a:r>
            <a:r>
              <a:rPr lang="el-GR" sz="2000" i="1" spc="-5" dirty="0">
                <a:latin typeface="Times New Roman"/>
                <a:cs typeface="Times New Roman"/>
              </a:rPr>
              <a:t>ς</a:t>
            </a:r>
            <a:r>
              <a:rPr lang="el-GR" sz="2000" i="1" spc="5" dirty="0">
                <a:latin typeface="Times New Roman"/>
                <a:cs typeface="Times New Roman"/>
              </a:rPr>
              <a:t> </a:t>
            </a:r>
            <a:r>
              <a:rPr lang="el-GR" sz="2000" i="1" spc="-5" dirty="0">
                <a:latin typeface="Times New Roman"/>
                <a:cs typeface="Times New Roman"/>
              </a:rPr>
              <a:t>υπόθεση</a:t>
            </a:r>
            <a:r>
              <a:rPr lang="el-GR" sz="2000" i="1" dirty="0">
                <a:latin typeface="Times New Roman"/>
                <a:cs typeface="Times New Roman"/>
              </a:rPr>
              <a:t>ς</a:t>
            </a:r>
            <a:r>
              <a:rPr lang="el-GR" sz="2000" dirty="0">
                <a:latin typeface="Times New Roman"/>
                <a:cs typeface="Times New Roman"/>
              </a:rPr>
              <a:t>,</a:t>
            </a:r>
          </a:p>
          <a:p>
            <a:pPr algn="ctr">
              <a:lnSpc>
                <a:spcPts val="1495"/>
              </a:lnSpc>
            </a:pPr>
            <a:r>
              <a:rPr lang="el-GR" sz="2000" i="1" dirty="0">
                <a:latin typeface="Times New Roman"/>
                <a:cs typeface="Times New Roman"/>
              </a:rPr>
              <a:t>H</a:t>
            </a:r>
            <a:r>
              <a:rPr lang="el-GR" sz="2000" i="1" spc="-170" dirty="0">
                <a:latin typeface="Times New Roman"/>
                <a:cs typeface="Times New Roman"/>
              </a:rPr>
              <a:t> </a:t>
            </a:r>
            <a:r>
              <a:rPr lang="el-GR" sz="1600" baseline="-23809" dirty="0">
                <a:latin typeface="Times New Roman"/>
                <a:cs typeface="Times New Roman"/>
              </a:rPr>
              <a:t>0 </a:t>
            </a:r>
            <a:r>
              <a:rPr lang="el-GR" sz="2000" dirty="0">
                <a:latin typeface="Times New Roman"/>
                <a:cs typeface="Times New Roman"/>
              </a:rPr>
              <a:t>:</a:t>
            </a:r>
            <a:r>
              <a:rPr lang="el-GR" sz="2000" spc="-55" dirty="0">
                <a:latin typeface="Times New Roman"/>
                <a:cs typeface="Times New Roman"/>
              </a:rPr>
              <a:t> </a:t>
            </a:r>
            <a:r>
              <a:rPr lang="el-GR" sz="2400" i="1" spc="75" dirty="0">
                <a:latin typeface="Symbol"/>
                <a:cs typeface="Symbol"/>
              </a:rPr>
              <a:t></a:t>
            </a:r>
            <a:r>
              <a:rPr lang="el-GR" sz="1600" i="1" spc="-7" baseline="-23809" dirty="0">
                <a:latin typeface="Times New Roman"/>
                <a:cs typeface="Times New Roman"/>
              </a:rPr>
              <a:t>D</a:t>
            </a:r>
            <a:r>
              <a:rPr lang="el-GR" sz="1600" i="1" baseline="-23809" dirty="0">
                <a:latin typeface="Times New Roman"/>
                <a:cs typeface="Times New Roman"/>
              </a:rPr>
              <a:t> </a:t>
            </a:r>
            <a:r>
              <a:rPr lang="el-GR" sz="1600" i="1" spc="-52" baseline="-23809" dirty="0">
                <a:latin typeface="Times New Roman"/>
                <a:cs typeface="Times New Roman"/>
              </a:rPr>
              <a:t> </a:t>
            </a:r>
            <a:r>
              <a:rPr lang="el-GR" sz="2000" spc="-10" dirty="0">
                <a:latin typeface="Symbol"/>
                <a:cs typeface="Symbol"/>
              </a:rPr>
              <a:t></a:t>
            </a:r>
            <a:r>
              <a:rPr lang="el-GR" sz="2000" dirty="0">
                <a:latin typeface="Times New Roman"/>
                <a:cs typeface="Times New Roman"/>
              </a:rPr>
              <a:t> 0</a:t>
            </a:r>
          </a:p>
          <a:p>
            <a:pPr marL="12700" marR="5080" algn="just">
              <a:lnSpc>
                <a:spcPct val="116900"/>
              </a:lnSpc>
              <a:spcBef>
                <a:spcPts val="45"/>
              </a:spcBef>
            </a:pPr>
            <a:r>
              <a:rPr lang="el-GR" sz="2000" spc="-5" dirty="0">
                <a:latin typeface="Times New Roman"/>
                <a:cs typeface="Times New Roman"/>
              </a:rPr>
              <a:t>είνα</a:t>
            </a:r>
            <a:r>
              <a:rPr lang="el-GR" sz="2000" dirty="0">
                <a:latin typeface="Times New Roman"/>
                <a:cs typeface="Times New Roman"/>
              </a:rPr>
              <a:t>ι </a:t>
            </a:r>
            <a:r>
              <a:rPr lang="el-GR" sz="2000" spc="-65" dirty="0">
                <a:latin typeface="Times New Roman"/>
                <a:cs typeface="Times New Roman"/>
              </a:rPr>
              <a:t> </a:t>
            </a:r>
            <a:r>
              <a:rPr lang="el-GR" sz="2000" spc="-5" dirty="0">
                <a:latin typeface="Times New Roman"/>
                <a:cs typeface="Times New Roman"/>
              </a:rPr>
              <a:t>ισοδύναμο</a:t>
            </a:r>
            <a:r>
              <a:rPr lang="el-GR" sz="2000" dirty="0">
                <a:latin typeface="Times New Roman"/>
                <a:cs typeface="Times New Roman"/>
              </a:rPr>
              <a:t>ς </a:t>
            </a:r>
            <a:r>
              <a:rPr lang="el-GR" sz="2000" spc="-65" dirty="0">
                <a:latin typeface="Times New Roman"/>
                <a:cs typeface="Times New Roman"/>
              </a:rPr>
              <a:t> </a:t>
            </a:r>
            <a:r>
              <a:rPr lang="el-GR" sz="2000" spc="-5" dirty="0">
                <a:latin typeface="Times New Roman"/>
                <a:cs typeface="Times New Roman"/>
              </a:rPr>
              <a:t>μ</a:t>
            </a:r>
            <a:r>
              <a:rPr lang="el-GR" sz="2000" dirty="0">
                <a:latin typeface="Times New Roman"/>
                <a:cs typeface="Times New Roman"/>
              </a:rPr>
              <a:t>ε </a:t>
            </a:r>
            <a:r>
              <a:rPr lang="el-GR" sz="2000" spc="-60" dirty="0">
                <a:latin typeface="Times New Roman"/>
                <a:cs typeface="Times New Roman"/>
              </a:rPr>
              <a:t> </a:t>
            </a:r>
            <a:r>
              <a:rPr lang="el-GR" sz="2000" spc="-5" dirty="0">
                <a:latin typeface="Times New Roman"/>
                <a:cs typeface="Times New Roman"/>
              </a:rPr>
              <a:t>το</a:t>
            </a:r>
            <a:r>
              <a:rPr lang="el-GR" sz="2000" dirty="0">
                <a:latin typeface="Times New Roman"/>
                <a:cs typeface="Times New Roman"/>
              </a:rPr>
              <a:t>ν </a:t>
            </a:r>
            <a:r>
              <a:rPr lang="el-GR" sz="2000" spc="-70" dirty="0">
                <a:latin typeface="Times New Roman"/>
                <a:cs typeface="Times New Roman"/>
              </a:rPr>
              <a:t> </a:t>
            </a:r>
            <a:r>
              <a:rPr lang="el-GR" sz="2000" spc="-15" dirty="0">
                <a:latin typeface="Times New Roman"/>
                <a:cs typeface="Times New Roman"/>
              </a:rPr>
              <a:t>έλεγχ</a:t>
            </a:r>
            <a:r>
              <a:rPr lang="el-GR" sz="2000" spc="-10" dirty="0">
                <a:latin typeface="Times New Roman"/>
                <a:cs typeface="Times New Roman"/>
              </a:rPr>
              <a:t>ο</a:t>
            </a:r>
            <a:r>
              <a:rPr lang="el-GR" sz="2000" dirty="0">
                <a:latin typeface="Times New Roman"/>
                <a:cs typeface="Times New Roman"/>
              </a:rPr>
              <a:t> </a:t>
            </a:r>
            <a:r>
              <a:rPr lang="el-GR" sz="2000" spc="-60" dirty="0">
                <a:latin typeface="Times New Roman"/>
                <a:cs typeface="Times New Roman"/>
              </a:rPr>
              <a:t> </a:t>
            </a:r>
            <a:r>
              <a:rPr lang="el-GR" sz="2000" spc="-15" dirty="0">
                <a:latin typeface="Times New Roman"/>
                <a:cs typeface="Times New Roman"/>
              </a:rPr>
              <a:t>τη</a:t>
            </a:r>
            <a:r>
              <a:rPr lang="el-GR" sz="2000" spc="-5" dirty="0">
                <a:latin typeface="Times New Roman"/>
                <a:cs typeface="Times New Roman"/>
              </a:rPr>
              <a:t>ς</a:t>
            </a:r>
            <a:r>
              <a:rPr lang="el-GR" sz="2000" dirty="0">
                <a:latin typeface="Times New Roman"/>
                <a:cs typeface="Times New Roman"/>
              </a:rPr>
              <a:t> </a:t>
            </a:r>
            <a:r>
              <a:rPr lang="el-GR" sz="2000" spc="-65" dirty="0">
                <a:latin typeface="Times New Roman"/>
                <a:cs typeface="Times New Roman"/>
              </a:rPr>
              <a:t> </a:t>
            </a:r>
            <a:r>
              <a:rPr lang="el-GR" sz="2000" i="1" spc="-5" dirty="0">
                <a:latin typeface="Times New Roman"/>
                <a:cs typeface="Times New Roman"/>
              </a:rPr>
              <a:t>μηδε</a:t>
            </a:r>
            <a:r>
              <a:rPr lang="el-GR" sz="2000" i="1" spc="5" dirty="0">
                <a:latin typeface="Times New Roman"/>
                <a:cs typeface="Times New Roman"/>
              </a:rPr>
              <a:t>ν</a:t>
            </a:r>
            <a:r>
              <a:rPr lang="el-GR" sz="2000" i="1" spc="-5" dirty="0">
                <a:latin typeface="Times New Roman"/>
                <a:cs typeface="Times New Roman"/>
              </a:rPr>
              <a:t>ι</a:t>
            </a:r>
            <a:r>
              <a:rPr lang="el-GR" sz="2000" i="1" spc="-15" dirty="0">
                <a:latin typeface="Times New Roman"/>
                <a:cs typeface="Times New Roman"/>
              </a:rPr>
              <a:t>κή</a:t>
            </a:r>
            <a:r>
              <a:rPr lang="el-GR" sz="2000" i="1" spc="-5" dirty="0">
                <a:latin typeface="Times New Roman"/>
                <a:cs typeface="Times New Roman"/>
              </a:rPr>
              <a:t>ς</a:t>
            </a:r>
            <a:r>
              <a:rPr lang="el-GR" sz="2000" i="1" dirty="0">
                <a:latin typeface="Times New Roman"/>
                <a:cs typeface="Times New Roman"/>
              </a:rPr>
              <a:t> </a:t>
            </a:r>
            <a:r>
              <a:rPr lang="el-GR" sz="2000" i="1" spc="-65" dirty="0">
                <a:latin typeface="Times New Roman"/>
                <a:cs typeface="Times New Roman"/>
              </a:rPr>
              <a:t> </a:t>
            </a:r>
            <a:r>
              <a:rPr lang="el-GR" sz="2000" i="1" spc="-5" dirty="0">
                <a:latin typeface="Times New Roman"/>
                <a:cs typeface="Times New Roman"/>
              </a:rPr>
              <a:t>υπόθεση</a:t>
            </a:r>
            <a:r>
              <a:rPr lang="el-GR" sz="2000" i="1" dirty="0">
                <a:latin typeface="Times New Roman"/>
                <a:cs typeface="Times New Roman"/>
              </a:rPr>
              <a:t>ς  H</a:t>
            </a:r>
            <a:r>
              <a:rPr lang="el-GR" sz="2000" i="1" spc="-170" dirty="0">
                <a:latin typeface="Times New Roman"/>
                <a:cs typeface="Times New Roman"/>
              </a:rPr>
              <a:t> </a:t>
            </a:r>
            <a:r>
              <a:rPr lang="el-GR" sz="1600" baseline="-23809" dirty="0">
                <a:latin typeface="Times New Roman"/>
                <a:cs typeface="Times New Roman"/>
              </a:rPr>
              <a:t>0 </a:t>
            </a:r>
            <a:r>
              <a:rPr lang="el-GR" sz="2000" dirty="0">
                <a:latin typeface="Times New Roman"/>
                <a:cs typeface="Times New Roman"/>
              </a:rPr>
              <a:t>:</a:t>
            </a:r>
            <a:r>
              <a:rPr lang="el-GR" sz="2000" spc="-55" dirty="0">
                <a:latin typeface="Times New Roman"/>
                <a:cs typeface="Times New Roman"/>
              </a:rPr>
              <a:t> </a:t>
            </a:r>
            <a:r>
              <a:rPr lang="el-GR" sz="2400" i="1" spc="-30" dirty="0">
                <a:latin typeface="Symbol"/>
                <a:cs typeface="Symbol"/>
              </a:rPr>
              <a:t></a:t>
            </a:r>
            <a:r>
              <a:rPr lang="el-GR" sz="2400" i="1" spc="-175" dirty="0">
                <a:latin typeface="Times New Roman"/>
                <a:cs typeface="Times New Roman"/>
              </a:rPr>
              <a:t> </a:t>
            </a:r>
            <a:r>
              <a:rPr lang="el-GR" sz="1600" i="1" spc="-7" baseline="-23809" dirty="0">
                <a:latin typeface="Times New Roman"/>
                <a:cs typeface="Times New Roman"/>
              </a:rPr>
              <a:t>A</a:t>
            </a:r>
            <a:r>
              <a:rPr lang="el-GR" sz="1600" i="1" baseline="-23809" dirty="0">
                <a:latin typeface="Times New Roman"/>
                <a:cs typeface="Times New Roman"/>
              </a:rPr>
              <a:t> </a:t>
            </a:r>
            <a:r>
              <a:rPr lang="el-GR" sz="2000" spc="-10" dirty="0">
                <a:latin typeface="Symbol"/>
                <a:cs typeface="Symbol"/>
              </a:rPr>
              <a:t></a:t>
            </a:r>
            <a:r>
              <a:rPr lang="el-GR" sz="2000" spc="-45" dirty="0">
                <a:latin typeface="Times New Roman"/>
                <a:cs typeface="Times New Roman"/>
              </a:rPr>
              <a:t> </a:t>
            </a:r>
            <a:r>
              <a:rPr lang="el-GR" sz="2400" i="1" spc="75" dirty="0">
                <a:latin typeface="Symbol"/>
                <a:cs typeface="Symbol"/>
              </a:rPr>
              <a:t></a:t>
            </a:r>
            <a:r>
              <a:rPr lang="el-GR" sz="1600" i="1" spc="-7" baseline="-23809" dirty="0">
                <a:latin typeface="Times New Roman"/>
                <a:cs typeface="Times New Roman"/>
              </a:rPr>
              <a:t>B</a:t>
            </a:r>
            <a:r>
              <a:rPr lang="el-GR" sz="1600" i="1" baseline="-23809" dirty="0">
                <a:latin typeface="Times New Roman"/>
                <a:cs typeface="Times New Roman"/>
              </a:rPr>
              <a:t> </a:t>
            </a:r>
            <a:r>
              <a:rPr lang="el-GR" sz="1600" i="1" spc="-52" baseline="-23809" dirty="0">
                <a:latin typeface="Times New Roman"/>
                <a:cs typeface="Times New Roman"/>
              </a:rPr>
              <a:t> </a:t>
            </a:r>
            <a:r>
              <a:rPr lang="el-GR" sz="2000" spc="-10" dirty="0">
                <a:latin typeface="Symbol"/>
                <a:cs typeface="Symbol"/>
              </a:rPr>
              <a:t></a:t>
            </a:r>
            <a:r>
              <a:rPr lang="el-GR" sz="2000" dirty="0">
                <a:latin typeface="Times New Roman"/>
                <a:cs typeface="Times New Roman"/>
              </a:rPr>
              <a:t> 0  </a:t>
            </a:r>
            <a:r>
              <a:rPr lang="el-GR" sz="2000" spc="-5" dirty="0">
                <a:latin typeface="Times New Roman"/>
                <a:cs typeface="Times New Roman"/>
              </a:rPr>
              <a:t>ή γενικότερ</a:t>
            </a:r>
            <a:r>
              <a:rPr lang="el-GR" sz="2000" spc="5" dirty="0">
                <a:latin typeface="Times New Roman"/>
                <a:cs typeface="Times New Roman"/>
              </a:rPr>
              <a:t>α</a:t>
            </a:r>
            <a:r>
              <a:rPr lang="el-GR" sz="2000" dirty="0">
                <a:latin typeface="Times New Roman"/>
                <a:cs typeface="Times New Roman"/>
              </a:rPr>
              <a:t>,</a:t>
            </a:r>
            <a:r>
              <a:rPr lang="el-GR" sz="2000" spc="-5" dirty="0">
                <a:latin typeface="Times New Roman"/>
                <a:cs typeface="Times New Roman"/>
              </a:rPr>
              <a:t> </a:t>
            </a:r>
            <a:r>
              <a:rPr lang="el-GR" sz="2000" dirty="0">
                <a:latin typeface="Times New Roman"/>
                <a:cs typeface="Times New Roman"/>
              </a:rPr>
              <a:t>ο</a:t>
            </a:r>
            <a:r>
              <a:rPr lang="el-GR" sz="2000" spc="-5" dirty="0">
                <a:latin typeface="Times New Roman"/>
                <a:cs typeface="Times New Roman"/>
              </a:rPr>
              <a:t> </a:t>
            </a:r>
            <a:r>
              <a:rPr lang="el-GR" sz="2000" spc="-15" dirty="0">
                <a:latin typeface="Times New Roman"/>
                <a:cs typeface="Times New Roman"/>
              </a:rPr>
              <a:t>έλεγχο</a:t>
            </a:r>
            <a:r>
              <a:rPr lang="el-GR" sz="2000" spc="-5" dirty="0">
                <a:latin typeface="Times New Roman"/>
                <a:cs typeface="Times New Roman"/>
              </a:rPr>
              <a:t>ς</a:t>
            </a:r>
            <a:r>
              <a:rPr lang="el-GR" sz="2000" dirty="0">
                <a:latin typeface="Times New Roman"/>
                <a:cs typeface="Times New Roman"/>
              </a:rPr>
              <a:t> </a:t>
            </a:r>
            <a:r>
              <a:rPr lang="el-GR" sz="2000" spc="-15" dirty="0">
                <a:latin typeface="Times New Roman"/>
                <a:cs typeface="Times New Roman"/>
              </a:rPr>
              <a:t>τη</a:t>
            </a:r>
            <a:r>
              <a:rPr lang="el-GR" sz="2000" spc="-5" dirty="0">
                <a:latin typeface="Times New Roman"/>
                <a:cs typeface="Times New Roman"/>
              </a:rPr>
              <a:t>ς</a:t>
            </a:r>
            <a:r>
              <a:rPr lang="el-GR" sz="2000" dirty="0">
                <a:latin typeface="Times New Roman"/>
                <a:cs typeface="Times New Roman"/>
              </a:rPr>
              <a:t> </a:t>
            </a:r>
            <a:r>
              <a:rPr lang="el-GR" sz="2000" i="1" spc="-15" dirty="0">
                <a:latin typeface="Times New Roman"/>
                <a:cs typeface="Times New Roman"/>
              </a:rPr>
              <a:t>μηδενική</a:t>
            </a:r>
            <a:r>
              <a:rPr lang="el-GR" sz="2000" i="1" spc="-5" dirty="0">
                <a:latin typeface="Times New Roman"/>
                <a:cs typeface="Times New Roman"/>
              </a:rPr>
              <a:t>ς</a:t>
            </a:r>
            <a:r>
              <a:rPr lang="el-GR" sz="2000" i="1" spc="5" dirty="0">
                <a:latin typeface="Times New Roman"/>
                <a:cs typeface="Times New Roman"/>
              </a:rPr>
              <a:t> </a:t>
            </a:r>
            <a:r>
              <a:rPr lang="el-GR" sz="2000" i="1" spc="-5" dirty="0">
                <a:latin typeface="Times New Roman"/>
                <a:cs typeface="Times New Roman"/>
              </a:rPr>
              <a:t>υπόθεση</a:t>
            </a:r>
            <a:r>
              <a:rPr lang="el-GR" sz="2000" i="1" dirty="0">
                <a:latin typeface="Times New Roman"/>
                <a:cs typeface="Times New Roman"/>
              </a:rPr>
              <a:t>ς,</a:t>
            </a:r>
            <a:endParaRPr lang="el-GR" sz="2000" dirty="0">
              <a:latin typeface="Times New Roman"/>
              <a:cs typeface="Times New Roman"/>
            </a:endParaRPr>
          </a:p>
          <a:p>
            <a:pPr marR="13970" algn="ctr">
              <a:lnSpc>
                <a:spcPts val="1485"/>
              </a:lnSpc>
            </a:pPr>
            <a:r>
              <a:rPr lang="el-GR" sz="2000" i="1" dirty="0">
                <a:latin typeface="Times New Roman"/>
                <a:cs typeface="Times New Roman"/>
              </a:rPr>
              <a:t>H</a:t>
            </a:r>
            <a:r>
              <a:rPr lang="el-GR" sz="2000" i="1" spc="-170" dirty="0">
                <a:latin typeface="Times New Roman"/>
                <a:cs typeface="Times New Roman"/>
              </a:rPr>
              <a:t> </a:t>
            </a:r>
            <a:r>
              <a:rPr lang="el-GR" sz="1600" baseline="-23809" dirty="0">
                <a:latin typeface="Times New Roman"/>
                <a:cs typeface="Times New Roman"/>
              </a:rPr>
              <a:t>0 </a:t>
            </a:r>
            <a:r>
              <a:rPr lang="el-GR" sz="2000" dirty="0">
                <a:latin typeface="Times New Roman"/>
                <a:cs typeface="Times New Roman"/>
              </a:rPr>
              <a:t>:</a:t>
            </a:r>
            <a:r>
              <a:rPr lang="el-GR" sz="2000" spc="-55" dirty="0">
                <a:latin typeface="Times New Roman"/>
                <a:cs typeface="Times New Roman"/>
              </a:rPr>
              <a:t> </a:t>
            </a:r>
            <a:r>
              <a:rPr lang="el-GR" sz="2400" i="1" spc="75" dirty="0">
                <a:latin typeface="Symbol"/>
                <a:cs typeface="Symbol"/>
              </a:rPr>
              <a:t></a:t>
            </a:r>
            <a:r>
              <a:rPr lang="el-GR" sz="1600" i="1" spc="-7" baseline="-23809" dirty="0">
                <a:latin typeface="Times New Roman"/>
                <a:cs typeface="Times New Roman"/>
              </a:rPr>
              <a:t>D</a:t>
            </a:r>
            <a:r>
              <a:rPr lang="el-GR" sz="1600" i="1" baseline="-23809" dirty="0">
                <a:latin typeface="Times New Roman"/>
                <a:cs typeface="Times New Roman"/>
              </a:rPr>
              <a:t> </a:t>
            </a:r>
            <a:r>
              <a:rPr lang="el-GR" sz="1600" i="1" spc="-52" baseline="-23809" dirty="0">
                <a:latin typeface="Times New Roman"/>
                <a:cs typeface="Times New Roman"/>
              </a:rPr>
              <a:t> </a:t>
            </a:r>
            <a:r>
              <a:rPr lang="el-GR" sz="2000" spc="-10" dirty="0">
                <a:latin typeface="Symbol"/>
                <a:cs typeface="Symbol"/>
              </a:rPr>
              <a:t></a:t>
            </a:r>
            <a:r>
              <a:rPr lang="el-GR" sz="2000" spc="-60" dirty="0">
                <a:latin typeface="Times New Roman"/>
                <a:cs typeface="Times New Roman"/>
              </a:rPr>
              <a:t> </a:t>
            </a:r>
            <a:r>
              <a:rPr lang="el-GR" sz="2400" i="1" spc="-25" dirty="0">
                <a:latin typeface="Symbol"/>
                <a:cs typeface="Symbol"/>
              </a:rPr>
              <a:t></a:t>
            </a:r>
            <a:endParaRPr lang="el-GR" sz="2400" dirty="0">
              <a:latin typeface="Symbol"/>
              <a:cs typeface="Symbol"/>
            </a:endParaRPr>
          </a:p>
          <a:p>
            <a:pPr marL="12700" algn="just">
              <a:lnSpc>
                <a:spcPct val="100000"/>
              </a:lnSpc>
              <a:spcBef>
                <a:spcPts val="300"/>
              </a:spcBef>
            </a:pPr>
            <a:r>
              <a:rPr lang="el-GR" sz="2000" spc="-5" dirty="0">
                <a:latin typeface="Times New Roman"/>
                <a:cs typeface="Times New Roman"/>
              </a:rPr>
              <a:t>είνα</a:t>
            </a:r>
            <a:r>
              <a:rPr lang="el-GR" sz="2000" dirty="0">
                <a:latin typeface="Times New Roman"/>
                <a:cs typeface="Times New Roman"/>
              </a:rPr>
              <a:t>ι </a:t>
            </a:r>
            <a:r>
              <a:rPr lang="el-GR" sz="2000" spc="-5" dirty="0">
                <a:latin typeface="Times New Roman"/>
                <a:cs typeface="Times New Roman"/>
              </a:rPr>
              <a:t>ισοδύναμο</a:t>
            </a:r>
            <a:r>
              <a:rPr lang="el-GR" sz="2000" dirty="0">
                <a:latin typeface="Times New Roman"/>
                <a:cs typeface="Times New Roman"/>
              </a:rPr>
              <a:t>ς </a:t>
            </a:r>
            <a:r>
              <a:rPr lang="el-GR" sz="2000" spc="-5" dirty="0">
                <a:latin typeface="Times New Roman"/>
                <a:cs typeface="Times New Roman"/>
              </a:rPr>
              <a:t>μ</a:t>
            </a:r>
            <a:r>
              <a:rPr lang="el-GR" sz="2000" dirty="0">
                <a:latin typeface="Times New Roman"/>
                <a:cs typeface="Times New Roman"/>
              </a:rPr>
              <a:t>ε </a:t>
            </a:r>
            <a:r>
              <a:rPr lang="el-GR" sz="2000" spc="-5" dirty="0">
                <a:latin typeface="Times New Roman"/>
                <a:cs typeface="Times New Roman"/>
              </a:rPr>
              <a:t>το</a:t>
            </a:r>
            <a:r>
              <a:rPr lang="el-GR" sz="2000" dirty="0">
                <a:latin typeface="Times New Roman"/>
                <a:cs typeface="Times New Roman"/>
              </a:rPr>
              <a:t>ν </a:t>
            </a:r>
            <a:r>
              <a:rPr lang="el-GR" sz="2000" spc="-15" dirty="0">
                <a:latin typeface="Times New Roman"/>
                <a:cs typeface="Times New Roman"/>
              </a:rPr>
              <a:t>έλεγχ</a:t>
            </a:r>
            <a:r>
              <a:rPr lang="el-GR" sz="2000" spc="-10" dirty="0">
                <a:latin typeface="Times New Roman"/>
                <a:cs typeface="Times New Roman"/>
              </a:rPr>
              <a:t>ο</a:t>
            </a:r>
            <a:r>
              <a:rPr lang="el-GR" sz="2000" dirty="0">
                <a:latin typeface="Times New Roman"/>
                <a:cs typeface="Times New Roman"/>
              </a:rPr>
              <a:t> </a:t>
            </a:r>
            <a:r>
              <a:rPr lang="el-GR" sz="2000" spc="-15" dirty="0">
                <a:latin typeface="Times New Roman"/>
                <a:cs typeface="Times New Roman"/>
              </a:rPr>
              <a:t>τη</a:t>
            </a:r>
            <a:r>
              <a:rPr lang="el-GR" sz="2000" spc="-5" dirty="0">
                <a:latin typeface="Times New Roman"/>
                <a:cs typeface="Times New Roman"/>
              </a:rPr>
              <a:t>ς</a:t>
            </a:r>
            <a:r>
              <a:rPr lang="el-GR" sz="2000" dirty="0">
                <a:latin typeface="Times New Roman"/>
                <a:cs typeface="Times New Roman"/>
              </a:rPr>
              <a:t> </a:t>
            </a:r>
            <a:r>
              <a:rPr lang="el-GR" sz="2000" i="1" spc="-10" dirty="0">
                <a:latin typeface="Times New Roman"/>
                <a:cs typeface="Times New Roman"/>
              </a:rPr>
              <a:t>μηδενικής</a:t>
            </a:r>
            <a:r>
              <a:rPr lang="el-GR" sz="2000" i="1" dirty="0">
                <a:latin typeface="Times New Roman"/>
                <a:cs typeface="Times New Roman"/>
              </a:rPr>
              <a:t> </a:t>
            </a:r>
            <a:r>
              <a:rPr lang="el-GR" sz="2000" i="1" spc="-5" dirty="0">
                <a:latin typeface="Times New Roman"/>
                <a:cs typeface="Times New Roman"/>
              </a:rPr>
              <a:t>υπόθεση</a:t>
            </a:r>
            <a:r>
              <a:rPr lang="el-GR" sz="2000" i="1" dirty="0">
                <a:latin typeface="Times New Roman"/>
                <a:cs typeface="Times New Roman"/>
              </a:rPr>
              <a:t>ς </a:t>
            </a:r>
            <a:r>
              <a:rPr lang="el-GR" sz="2000" i="1" spc="70" dirty="0">
                <a:latin typeface="Times New Roman"/>
                <a:cs typeface="Times New Roman"/>
              </a:rPr>
              <a:t>H</a:t>
            </a:r>
            <a:r>
              <a:rPr lang="el-GR" sz="1600" baseline="-23809" dirty="0">
                <a:latin typeface="Times New Roman"/>
                <a:cs typeface="Times New Roman"/>
              </a:rPr>
              <a:t>0 </a:t>
            </a:r>
            <a:r>
              <a:rPr lang="el-GR" sz="2000" dirty="0">
                <a:latin typeface="Times New Roman"/>
                <a:cs typeface="Times New Roman"/>
              </a:rPr>
              <a:t>:</a:t>
            </a:r>
            <a:r>
              <a:rPr lang="el-GR" sz="2000" spc="-60" dirty="0">
                <a:latin typeface="Times New Roman"/>
                <a:cs typeface="Times New Roman"/>
              </a:rPr>
              <a:t> </a:t>
            </a:r>
            <a:r>
              <a:rPr lang="el-GR" sz="2400" i="1" spc="50" dirty="0">
                <a:latin typeface="Symbol"/>
                <a:cs typeface="Symbol"/>
              </a:rPr>
              <a:t></a:t>
            </a:r>
            <a:r>
              <a:rPr lang="el-GR" sz="1600" i="1" spc="-7" baseline="-23809" dirty="0">
                <a:latin typeface="Times New Roman"/>
                <a:cs typeface="Times New Roman"/>
              </a:rPr>
              <a:t>A</a:t>
            </a:r>
            <a:r>
              <a:rPr lang="el-GR" sz="1600" i="1" baseline="-23809" dirty="0">
                <a:latin typeface="Times New Roman"/>
                <a:cs typeface="Times New Roman"/>
              </a:rPr>
              <a:t> </a:t>
            </a:r>
            <a:r>
              <a:rPr lang="el-GR" sz="2000" spc="-10" dirty="0">
                <a:latin typeface="Symbol"/>
                <a:cs typeface="Symbol"/>
              </a:rPr>
              <a:t></a:t>
            </a:r>
            <a:r>
              <a:rPr lang="el-GR" sz="2000" spc="-65" dirty="0">
                <a:latin typeface="Times New Roman"/>
                <a:cs typeface="Times New Roman"/>
              </a:rPr>
              <a:t> </a:t>
            </a:r>
            <a:r>
              <a:rPr lang="el-GR" sz="2400" i="1" spc="20" dirty="0">
                <a:latin typeface="Symbol"/>
                <a:cs typeface="Symbol"/>
              </a:rPr>
              <a:t></a:t>
            </a:r>
            <a:r>
              <a:rPr lang="el-GR" sz="1600" i="1" spc="-7" baseline="-23809" dirty="0">
                <a:latin typeface="Times New Roman"/>
                <a:cs typeface="Times New Roman"/>
              </a:rPr>
              <a:t>B</a:t>
            </a:r>
            <a:r>
              <a:rPr lang="el-GR" sz="1600" i="1" baseline="-23809" dirty="0">
                <a:latin typeface="Times New Roman"/>
                <a:cs typeface="Times New Roman"/>
              </a:rPr>
              <a:t> </a:t>
            </a:r>
            <a:r>
              <a:rPr lang="el-GR" sz="1600" i="1" spc="-135" baseline="-23809" dirty="0">
                <a:latin typeface="Times New Roman"/>
                <a:cs typeface="Times New Roman"/>
              </a:rPr>
              <a:t> </a:t>
            </a:r>
            <a:r>
              <a:rPr lang="el-GR" sz="2000" spc="-10" dirty="0">
                <a:latin typeface="Symbol"/>
                <a:cs typeface="Symbol"/>
              </a:rPr>
              <a:t></a:t>
            </a:r>
            <a:r>
              <a:rPr lang="el-GR" sz="2000" spc="-60" dirty="0">
                <a:latin typeface="Times New Roman"/>
                <a:cs typeface="Times New Roman"/>
              </a:rPr>
              <a:t> </a:t>
            </a:r>
            <a:r>
              <a:rPr lang="el-GR" sz="2400" i="1" spc="-25" dirty="0">
                <a:latin typeface="Symbol"/>
                <a:cs typeface="Symbol"/>
              </a:rPr>
              <a:t></a:t>
            </a:r>
            <a:r>
              <a:rPr lang="el-GR" sz="2400" i="1" spc="65" dirty="0">
                <a:latin typeface="Times New Roman"/>
                <a:cs typeface="Times New Roman"/>
              </a:rPr>
              <a:t> </a:t>
            </a:r>
            <a:r>
              <a:rPr lang="el-GR" sz="2000" i="1" dirty="0">
                <a:latin typeface="Times New Roman"/>
                <a:cs typeface="Times New Roman"/>
              </a:rPr>
              <a:t>.</a:t>
            </a:r>
            <a:endParaRPr lang="el-GR" dirty="0"/>
          </a:p>
        </p:txBody>
      </p:sp>
      <p:sp>
        <p:nvSpPr>
          <p:cNvPr id="4" name="Θέση υποσέλιδου 3">
            <a:extLst>
              <a:ext uri="{FF2B5EF4-FFF2-40B4-BE49-F238E27FC236}">
                <a16:creationId xmlns:a16="http://schemas.microsoft.com/office/drawing/2014/main" id="{516C6DD7-9AC3-43DF-9D9F-2E855295641C}"/>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B4D28138-876F-4B4F-BEFC-8D74AFDE11B7}"/>
              </a:ext>
            </a:extLst>
          </p:cNvPr>
          <p:cNvSpPr>
            <a:spLocks noGrp="1"/>
          </p:cNvSpPr>
          <p:nvPr>
            <p:ph type="sldNum" sz="quarter" idx="12"/>
          </p:nvPr>
        </p:nvSpPr>
        <p:spPr/>
        <p:txBody>
          <a:bodyPr/>
          <a:lstStyle/>
          <a:p>
            <a:fld id="{0CB252DF-9828-4BCA-943E-87250A7A5D51}" type="slidenum">
              <a:rPr lang="el-GR" smtClean="0"/>
              <a:t>26</a:t>
            </a:fld>
            <a:endParaRPr lang="el-GR"/>
          </a:p>
        </p:txBody>
      </p:sp>
    </p:spTree>
    <p:extLst>
      <p:ext uri="{BB962C8B-B14F-4D97-AF65-F5344CB8AC3E}">
        <p14:creationId xmlns:p14="http://schemas.microsoft.com/office/powerpoint/2010/main" val="471253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01DFFD-60E8-433D-B927-34D6592F439F}"/>
              </a:ext>
            </a:extLst>
          </p:cNvPr>
          <p:cNvSpPr>
            <a:spLocks noGrp="1"/>
          </p:cNvSpPr>
          <p:nvPr>
            <p:ph type="title"/>
          </p:nvPr>
        </p:nvSpPr>
        <p:spPr/>
        <p:txBody>
          <a:bodyPr>
            <a:normAutofit/>
          </a:bodyPr>
          <a:lstStyle/>
          <a:p>
            <a:r>
              <a:rPr lang="el-GR" dirty="0"/>
              <a:t>Έλεγχος </a:t>
            </a:r>
            <a:r>
              <a:rPr lang="en-US" dirty="0"/>
              <a:t>t</a:t>
            </a:r>
            <a:r>
              <a:rPr lang="el-GR" dirty="0"/>
              <a:t> κατά ζεύγη (</a:t>
            </a:r>
            <a:r>
              <a:rPr lang="en-US" dirty="0"/>
              <a:t>paired t test)</a:t>
            </a:r>
            <a:endParaRPr lang="el-GR" dirty="0"/>
          </a:p>
        </p:txBody>
      </p:sp>
      <p:sp>
        <p:nvSpPr>
          <p:cNvPr id="3" name="Θέση περιεχομένου 2">
            <a:extLst>
              <a:ext uri="{FF2B5EF4-FFF2-40B4-BE49-F238E27FC236}">
                <a16:creationId xmlns:a16="http://schemas.microsoft.com/office/drawing/2014/main" id="{1A54FADB-961C-446C-B428-78A101602164}"/>
              </a:ext>
            </a:extLst>
          </p:cNvPr>
          <p:cNvSpPr>
            <a:spLocks noGrp="1"/>
          </p:cNvSpPr>
          <p:nvPr>
            <p:ph idx="1"/>
          </p:nvPr>
        </p:nvSpPr>
        <p:spPr>
          <a:xfrm>
            <a:off x="557048" y="1845734"/>
            <a:ext cx="11161986" cy="4023360"/>
          </a:xfrm>
        </p:spPr>
        <p:txBody>
          <a:bodyPr/>
          <a:lstStyle/>
          <a:p>
            <a:r>
              <a:rPr lang="el-GR" sz="2000" spc="-5" dirty="0">
                <a:latin typeface="Times New Roman"/>
                <a:cs typeface="Times New Roman"/>
              </a:rPr>
              <a:t>Α</a:t>
            </a:r>
            <a:r>
              <a:rPr lang="el-GR" sz="2000" dirty="0">
                <a:latin typeface="Times New Roman"/>
                <a:cs typeface="Times New Roman"/>
              </a:rPr>
              <a:t>ν</a:t>
            </a:r>
            <a:r>
              <a:rPr lang="el-GR" sz="2000" spc="90" dirty="0">
                <a:latin typeface="Times New Roman"/>
                <a:cs typeface="Times New Roman"/>
              </a:rPr>
              <a:t> </a:t>
            </a:r>
            <a:r>
              <a:rPr lang="el-GR" sz="2000" spc="-10" dirty="0">
                <a:latin typeface="Times New Roman"/>
                <a:cs typeface="Times New Roman"/>
              </a:rPr>
              <a:t>η</a:t>
            </a:r>
            <a:r>
              <a:rPr lang="el-GR" sz="2000" spc="95" dirty="0">
                <a:latin typeface="Times New Roman"/>
                <a:cs typeface="Times New Roman"/>
              </a:rPr>
              <a:t> </a:t>
            </a:r>
            <a:r>
              <a:rPr lang="el-GR" sz="2000" i="1" spc="-15" dirty="0">
                <a:latin typeface="Times New Roman"/>
                <a:cs typeface="Times New Roman"/>
              </a:rPr>
              <a:t>διασπορ</a:t>
            </a:r>
            <a:r>
              <a:rPr lang="el-GR" sz="2000" i="1" spc="-10" dirty="0">
                <a:latin typeface="Times New Roman"/>
                <a:cs typeface="Times New Roman"/>
              </a:rPr>
              <a:t>ά</a:t>
            </a:r>
            <a:r>
              <a:rPr lang="el-GR" sz="2000" i="1" spc="100" dirty="0">
                <a:latin typeface="Times New Roman"/>
                <a:cs typeface="Times New Roman"/>
              </a:rPr>
              <a:t> </a:t>
            </a:r>
            <a:r>
              <a:rPr lang="el-GR" sz="2000" spc="-5" dirty="0">
                <a:latin typeface="Times New Roman"/>
                <a:cs typeface="Times New Roman"/>
              </a:rPr>
              <a:t>το</a:t>
            </a:r>
            <a:r>
              <a:rPr lang="el-GR" sz="2000" dirty="0">
                <a:latin typeface="Times New Roman"/>
                <a:cs typeface="Times New Roman"/>
              </a:rPr>
              <a:t>υ</a:t>
            </a:r>
            <a:r>
              <a:rPr lang="el-GR" sz="2000" spc="95" dirty="0">
                <a:latin typeface="Times New Roman"/>
                <a:cs typeface="Times New Roman"/>
              </a:rPr>
              <a:t> </a:t>
            </a:r>
            <a:r>
              <a:rPr lang="el-GR" sz="2000" spc="-5" dirty="0">
                <a:latin typeface="Times New Roman"/>
                <a:cs typeface="Times New Roman"/>
              </a:rPr>
              <a:t>πληθυσμο</a:t>
            </a:r>
            <a:r>
              <a:rPr lang="el-GR" sz="2000" dirty="0">
                <a:latin typeface="Times New Roman"/>
                <a:cs typeface="Times New Roman"/>
              </a:rPr>
              <a:t>ύ</a:t>
            </a:r>
            <a:r>
              <a:rPr lang="el-GR" sz="2000" spc="95" dirty="0">
                <a:latin typeface="Times New Roman"/>
                <a:cs typeface="Times New Roman"/>
              </a:rPr>
              <a:t> </a:t>
            </a:r>
            <a:r>
              <a:rPr lang="el-GR" sz="2000" spc="-5" dirty="0">
                <a:latin typeface="Times New Roman"/>
                <a:cs typeface="Times New Roman"/>
              </a:rPr>
              <a:t>τω</a:t>
            </a:r>
            <a:r>
              <a:rPr lang="el-GR" sz="2000" dirty="0">
                <a:latin typeface="Times New Roman"/>
                <a:cs typeface="Times New Roman"/>
              </a:rPr>
              <a:t>ν</a:t>
            </a:r>
            <a:r>
              <a:rPr lang="el-GR" sz="2000" spc="90" dirty="0">
                <a:latin typeface="Times New Roman"/>
                <a:cs typeface="Times New Roman"/>
              </a:rPr>
              <a:t> </a:t>
            </a:r>
            <a:r>
              <a:rPr lang="el-GR" sz="2000" spc="-5" dirty="0">
                <a:latin typeface="Times New Roman"/>
                <a:cs typeface="Times New Roman"/>
              </a:rPr>
              <a:t>διαφορών</a:t>
            </a:r>
            <a:r>
              <a:rPr lang="el-GR" sz="2000" dirty="0">
                <a:latin typeface="Times New Roman"/>
                <a:cs typeface="Times New Roman"/>
              </a:rPr>
              <a:t>, </a:t>
            </a:r>
            <a:r>
              <a:rPr lang="el-GR" sz="2400" i="1" spc="985" dirty="0">
                <a:latin typeface="Symbol"/>
                <a:cs typeface="Symbol"/>
              </a:rPr>
              <a:t></a:t>
            </a:r>
            <a:r>
              <a:rPr lang="el-GR" sz="1600" baseline="43650" dirty="0">
                <a:latin typeface="Times New Roman"/>
                <a:cs typeface="Times New Roman"/>
              </a:rPr>
              <a:t>2 </a:t>
            </a:r>
            <a:r>
              <a:rPr lang="el-GR" sz="2000" dirty="0">
                <a:latin typeface="Times New Roman"/>
                <a:cs typeface="Times New Roman"/>
              </a:rPr>
              <a:t>,</a:t>
            </a:r>
            <a:r>
              <a:rPr lang="el-GR" sz="2000" spc="95" dirty="0">
                <a:latin typeface="Times New Roman"/>
                <a:cs typeface="Times New Roman"/>
              </a:rPr>
              <a:t> </a:t>
            </a:r>
            <a:r>
              <a:rPr lang="el-GR" sz="2000" spc="-5" dirty="0">
                <a:latin typeface="Times New Roman"/>
                <a:cs typeface="Times New Roman"/>
              </a:rPr>
              <a:t>είνα</a:t>
            </a:r>
            <a:r>
              <a:rPr lang="el-GR" sz="2000" dirty="0">
                <a:latin typeface="Times New Roman"/>
                <a:cs typeface="Times New Roman"/>
              </a:rPr>
              <a:t>ι</a:t>
            </a:r>
            <a:r>
              <a:rPr lang="el-GR" sz="2000" spc="95" dirty="0">
                <a:latin typeface="Times New Roman"/>
                <a:cs typeface="Times New Roman"/>
              </a:rPr>
              <a:t> </a:t>
            </a:r>
            <a:r>
              <a:rPr lang="el-GR" sz="2000" spc="-5" dirty="0">
                <a:latin typeface="Times New Roman"/>
                <a:cs typeface="Times New Roman"/>
              </a:rPr>
              <a:t>άγνωστ</a:t>
            </a:r>
            <a:r>
              <a:rPr lang="el-GR" sz="2000" dirty="0">
                <a:latin typeface="Times New Roman"/>
                <a:cs typeface="Times New Roman"/>
              </a:rPr>
              <a:t>η</a:t>
            </a:r>
            <a:r>
              <a:rPr lang="el-GR" sz="2000" spc="100" dirty="0">
                <a:latin typeface="Times New Roman"/>
                <a:cs typeface="Times New Roman"/>
              </a:rPr>
              <a:t> </a:t>
            </a:r>
            <a:r>
              <a:rPr lang="el-GR" sz="2000" dirty="0">
                <a:latin typeface="Times New Roman"/>
                <a:cs typeface="Times New Roman"/>
              </a:rPr>
              <a:t>(</a:t>
            </a:r>
            <a:r>
              <a:rPr lang="el-GR" sz="2000" spc="-5" dirty="0">
                <a:latin typeface="Times New Roman"/>
                <a:cs typeface="Times New Roman"/>
              </a:rPr>
              <a:t>πο</a:t>
            </a:r>
            <a:r>
              <a:rPr lang="el-GR" sz="2000" dirty="0">
                <a:latin typeface="Times New Roman"/>
                <a:cs typeface="Times New Roman"/>
              </a:rPr>
              <a:t>υ</a:t>
            </a:r>
            <a:r>
              <a:rPr lang="el-GR" sz="2000" spc="95" dirty="0">
                <a:latin typeface="Times New Roman"/>
                <a:cs typeface="Times New Roman"/>
              </a:rPr>
              <a:t> </a:t>
            </a:r>
            <a:r>
              <a:rPr lang="el-GR" sz="2000" dirty="0">
                <a:latin typeface="Times New Roman"/>
                <a:cs typeface="Times New Roman"/>
              </a:rPr>
              <a:t>εί</a:t>
            </a:r>
            <a:r>
              <a:rPr lang="el-GR" sz="2000" spc="-10" dirty="0">
                <a:latin typeface="Times New Roman"/>
                <a:cs typeface="Times New Roman"/>
              </a:rPr>
              <a:t>να</a:t>
            </a:r>
            <a:r>
              <a:rPr lang="el-GR" sz="2000" dirty="0">
                <a:latin typeface="Times New Roman"/>
                <a:cs typeface="Times New Roman"/>
              </a:rPr>
              <a:t>ι</a:t>
            </a:r>
            <a:r>
              <a:rPr lang="el-GR" sz="2000" spc="95" dirty="0">
                <a:latin typeface="Times New Roman"/>
                <a:cs typeface="Times New Roman"/>
              </a:rPr>
              <a:t> </a:t>
            </a:r>
            <a:r>
              <a:rPr lang="el-GR" sz="2000" spc="-10" dirty="0">
                <a:latin typeface="Times New Roman"/>
                <a:cs typeface="Times New Roman"/>
              </a:rPr>
              <a:t>και</a:t>
            </a:r>
            <a:r>
              <a:rPr lang="el-GR" sz="2000" spc="95" dirty="0">
                <a:latin typeface="Times New Roman"/>
                <a:cs typeface="Times New Roman"/>
              </a:rPr>
              <a:t> </a:t>
            </a:r>
            <a:r>
              <a:rPr lang="el-GR" sz="2000" spc="-5" dirty="0">
                <a:latin typeface="Times New Roman"/>
                <a:cs typeface="Times New Roman"/>
              </a:rPr>
              <a:t>το σύνηθε</a:t>
            </a:r>
            <a:r>
              <a:rPr lang="el-GR" sz="2000" dirty="0">
                <a:latin typeface="Times New Roman"/>
                <a:cs typeface="Times New Roman"/>
              </a:rPr>
              <a:t>ς) </a:t>
            </a:r>
            <a:r>
              <a:rPr lang="el-GR" sz="2000" spc="-5" dirty="0">
                <a:latin typeface="Times New Roman"/>
                <a:cs typeface="Times New Roman"/>
              </a:rPr>
              <a:t>ω</a:t>
            </a:r>
            <a:r>
              <a:rPr lang="el-GR" sz="2000" dirty="0">
                <a:latin typeface="Times New Roman"/>
                <a:cs typeface="Times New Roman"/>
              </a:rPr>
              <a:t>ς</a:t>
            </a:r>
            <a:r>
              <a:rPr lang="el-GR" sz="2000" spc="35" dirty="0">
                <a:latin typeface="Times New Roman"/>
                <a:cs typeface="Times New Roman"/>
              </a:rPr>
              <a:t> </a:t>
            </a:r>
            <a:r>
              <a:rPr lang="el-GR" sz="2000" i="1" spc="-5" dirty="0">
                <a:latin typeface="Times New Roman"/>
                <a:cs typeface="Times New Roman"/>
              </a:rPr>
              <a:t>στατιστι</a:t>
            </a:r>
            <a:r>
              <a:rPr lang="el-GR" sz="2000" i="1" spc="-20" dirty="0">
                <a:latin typeface="Times New Roman"/>
                <a:cs typeface="Times New Roman"/>
              </a:rPr>
              <a:t>κ</a:t>
            </a:r>
            <a:r>
              <a:rPr lang="el-GR" sz="2000" i="1" dirty="0">
                <a:latin typeface="Times New Roman"/>
                <a:cs typeface="Times New Roman"/>
              </a:rPr>
              <a:t>ή </a:t>
            </a:r>
            <a:r>
              <a:rPr lang="el-GR" sz="2000" i="1" spc="40" dirty="0">
                <a:latin typeface="Times New Roman"/>
                <a:cs typeface="Times New Roman"/>
              </a:rPr>
              <a:t> </a:t>
            </a:r>
            <a:r>
              <a:rPr lang="el-GR" sz="2000" i="1" spc="-5" dirty="0">
                <a:latin typeface="Times New Roman"/>
                <a:cs typeface="Times New Roman"/>
              </a:rPr>
              <a:t>συνάρτησ</a:t>
            </a:r>
            <a:r>
              <a:rPr lang="el-GR" sz="2000" i="1" dirty="0">
                <a:latin typeface="Times New Roman"/>
                <a:cs typeface="Times New Roman"/>
              </a:rPr>
              <a:t>η </a:t>
            </a:r>
            <a:r>
              <a:rPr lang="el-GR" sz="2000" i="1" spc="40" dirty="0">
                <a:latin typeface="Times New Roman"/>
                <a:cs typeface="Times New Roman"/>
              </a:rPr>
              <a:t> </a:t>
            </a:r>
            <a:r>
              <a:rPr lang="el-GR" sz="2000" i="1" dirty="0">
                <a:latin typeface="Times New Roman"/>
                <a:cs typeface="Times New Roman"/>
              </a:rPr>
              <a:t>ελέγχου </a:t>
            </a:r>
            <a:r>
              <a:rPr lang="el-GR" sz="2000" i="1" spc="30" dirty="0">
                <a:latin typeface="Times New Roman"/>
                <a:cs typeface="Times New Roman"/>
              </a:rPr>
              <a:t> </a:t>
            </a:r>
            <a:r>
              <a:rPr lang="el-GR" sz="2000" spc="-5" dirty="0">
                <a:latin typeface="Times New Roman"/>
                <a:cs typeface="Times New Roman"/>
              </a:rPr>
              <a:t>μπορούμ</a:t>
            </a:r>
            <a:r>
              <a:rPr lang="el-GR" sz="2000" dirty="0">
                <a:latin typeface="Times New Roman"/>
                <a:cs typeface="Times New Roman"/>
              </a:rPr>
              <a:t>ε (</a:t>
            </a:r>
            <a:r>
              <a:rPr lang="el-GR" sz="2000" spc="-15" dirty="0">
                <a:latin typeface="Times New Roman"/>
                <a:cs typeface="Times New Roman"/>
              </a:rPr>
              <a:t>κατ</a:t>
            </a:r>
            <a:r>
              <a:rPr lang="el-GR" sz="2000" spc="-10" dirty="0">
                <a:latin typeface="Times New Roman"/>
                <a:cs typeface="Times New Roman"/>
              </a:rPr>
              <a:t>ά</a:t>
            </a:r>
            <a:r>
              <a:rPr lang="el-GR" sz="2000" dirty="0">
                <a:latin typeface="Times New Roman"/>
                <a:cs typeface="Times New Roman"/>
              </a:rPr>
              <a:t> </a:t>
            </a:r>
            <a:r>
              <a:rPr lang="el-GR" sz="2000" spc="-10" dirty="0">
                <a:latin typeface="Times New Roman"/>
                <a:cs typeface="Times New Roman"/>
              </a:rPr>
              <a:t>τα</a:t>
            </a:r>
            <a:r>
              <a:rPr lang="el-GR" sz="2000" dirty="0">
                <a:latin typeface="Times New Roman"/>
                <a:cs typeface="Times New Roman"/>
              </a:rPr>
              <a:t> </a:t>
            </a:r>
            <a:r>
              <a:rPr lang="el-GR" sz="2000" spc="-5" dirty="0">
                <a:latin typeface="Times New Roman"/>
                <a:cs typeface="Times New Roman"/>
              </a:rPr>
              <a:t>γνωστ</a:t>
            </a:r>
            <a:r>
              <a:rPr lang="el-GR" sz="2000" spc="5" dirty="0">
                <a:latin typeface="Times New Roman"/>
                <a:cs typeface="Times New Roman"/>
              </a:rPr>
              <a:t>ά</a:t>
            </a:r>
            <a:r>
              <a:rPr lang="el-GR" sz="2000" dirty="0">
                <a:latin typeface="Times New Roman"/>
                <a:cs typeface="Times New Roman"/>
              </a:rPr>
              <a:t>) </a:t>
            </a:r>
            <a:r>
              <a:rPr lang="el-GR" sz="2000" spc="-5" dirty="0">
                <a:latin typeface="Times New Roman"/>
                <a:cs typeface="Times New Roman"/>
              </a:rPr>
              <a:t>να χρησιμοποιήσουμ</a:t>
            </a:r>
            <a:r>
              <a:rPr lang="el-GR" sz="2000" dirty="0">
                <a:latin typeface="Times New Roman"/>
                <a:cs typeface="Times New Roman"/>
              </a:rPr>
              <a:t>ε</a:t>
            </a:r>
            <a:r>
              <a:rPr lang="el-GR" sz="2000" spc="5" dirty="0">
                <a:latin typeface="Times New Roman"/>
                <a:cs typeface="Times New Roman"/>
              </a:rPr>
              <a:t> </a:t>
            </a:r>
            <a:r>
              <a:rPr lang="el-GR" sz="2000" spc="-15" dirty="0">
                <a:latin typeface="Times New Roman"/>
                <a:cs typeface="Times New Roman"/>
              </a:rPr>
              <a:t>την</a:t>
            </a:r>
            <a:endParaRPr lang="el-GR" sz="2000" dirty="0">
              <a:latin typeface="Times New Roman"/>
              <a:cs typeface="Times New Roman"/>
            </a:endParaRPr>
          </a:p>
          <a:p>
            <a:endParaRPr lang="el-GR" sz="2800" dirty="0">
              <a:latin typeface="Times New Roman"/>
              <a:cs typeface="Times New Roman"/>
            </a:endParaRPr>
          </a:p>
          <a:p>
            <a:r>
              <a:rPr lang="el-GR" sz="2000" spc="-5" dirty="0">
                <a:latin typeface="Times New Roman"/>
                <a:cs typeface="Times New Roman"/>
              </a:rPr>
              <a:t>όπο</a:t>
            </a:r>
            <a:r>
              <a:rPr lang="el-GR" sz="2000" dirty="0">
                <a:latin typeface="Times New Roman"/>
                <a:cs typeface="Times New Roman"/>
              </a:rPr>
              <a:t>υ,</a:t>
            </a:r>
            <a:r>
              <a:rPr lang="el-GR" sz="2000" spc="-85" dirty="0">
                <a:latin typeface="Times New Roman"/>
                <a:cs typeface="Times New Roman"/>
              </a:rPr>
              <a:t> </a:t>
            </a:r>
            <a:r>
              <a:rPr lang="el-GR" sz="2000" i="1" dirty="0">
                <a:latin typeface="Times New Roman"/>
                <a:cs typeface="Times New Roman"/>
              </a:rPr>
              <a:t>D</a:t>
            </a:r>
            <a:r>
              <a:rPr lang="el-GR" sz="2000" i="1" spc="10" dirty="0">
                <a:latin typeface="Times New Roman"/>
                <a:cs typeface="Times New Roman"/>
              </a:rPr>
              <a:t> </a:t>
            </a:r>
            <a:r>
              <a:rPr lang="el-GR" sz="2000" spc="-5" dirty="0">
                <a:latin typeface="Times New Roman"/>
                <a:cs typeface="Times New Roman"/>
              </a:rPr>
              <a:t>κα</a:t>
            </a:r>
            <a:r>
              <a:rPr lang="el-GR" sz="2000" dirty="0">
                <a:latin typeface="Times New Roman"/>
                <a:cs typeface="Times New Roman"/>
              </a:rPr>
              <a:t>ι </a:t>
            </a:r>
            <a:r>
              <a:rPr lang="el-GR" sz="2000" i="1" dirty="0">
                <a:latin typeface="Times New Roman"/>
                <a:cs typeface="Times New Roman"/>
              </a:rPr>
              <a:t>S</a:t>
            </a:r>
            <a:r>
              <a:rPr lang="el-GR" sz="2000" i="1" spc="-105" dirty="0">
                <a:latin typeface="Times New Roman"/>
                <a:cs typeface="Times New Roman"/>
              </a:rPr>
              <a:t> </a:t>
            </a:r>
            <a:r>
              <a:rPr lang="el-GR" sz="1600" baseline="43650" dirty="0">
                <a:latin typeface="Times New Roman"/>
                <a:cs typeface="Times New Roman"/>
              </a:rPr>
              <a:t>2  </a:t>
            </a:r>
            <a:r>
              <a:rPr lang="el-GR" sz="2000" dirty="0">
                <a:latin typeface="Times New Roman"/>
                <a:cs typeface="Times New Roman"/>
              </a:rPr>
              <a:t>η </a:t>
            </a:r>
            <a:r>
              <a:rPr lang="el-GR" sz="2000" i="1" dirty="0">
                <a:latin typeface="Times New Roman"/>
                <a:cs typeface="Times New Roman"/>
              </a:rPr>
              <a:t>μέση</a:t>
            </a:r>
            <a:r>
              <a:rPr lang="el-GR" sz="2000" i="1" spc="-5" dirty="0">
                <a:latin typeface="Times New Roman"/>
                <a:cs typeface="Times New Roman"/>
              </a:rPr>
              <a:t> </a:t>
            </a:r>
            <a:r>
              <a:rPr lang="el-GR" sz="2000" i="1" spc="-10" dirty="0">
                <a:latin typeface="Times New Roman"/>
                <a:cs typeface="Times New Roman"/>
              </a:rPr>
              <a:t>τιμή</a:t>
            </a:r>
            <a:r>
              <a:rPr lang="el-GR" sz="2000" i="1" dirty="0">
                <a:latin typeface="Times New Roman"/>
                <a:cs typeface="Times New Roman"/>
              </a:rPr>
              <a:t> </a:t>
            </a:r>
            <a:r>
              <a:rPr lang="el-GR" sz="2000" spc="-5" dirty="0">
                <a:latin typeface="Times New Roman"/>
                <a:cs typeface="Times New Roman"/>
              </a:rPr>
              <a:t>κα</a:t>
            </a:r>
            <a:r>
              <a:rPr lang="el-GR" sz="2000" dirty="0">
                <a:latin typeface="Times New Roman"/>
                <a:cs typeface="Times New Roman"/>
              </a:rPr>
              <a:t>ι η </a:t>
            </a:r>
            <a:r>
              <a:rPr lang="el-GR" sz="2000" i="1" spc="-15" dirty="0">
                <a:latin typeface="Times New Roman"/>
                <a:cs typeface="Times New Roman"/>
              </a:rPr>
              <a:t>διασπορ</a:t>
            </a:r>
            <a:r>
              <a:rPr lang="el-GR" sz="2000" i="1" spc="-10" dirty="0">
                <a:latin typeface="Times New Roman"/>
                <a:cs typeface="Times New Roman"/>
              </a:rPr>
              <a:t>ά</a:t>
            </a:r>
            <a:r>
              <a:rPr lang="el-GR" sz="2000" i="1" dirty="0">
                <a:latin typeface="Times New Roman"/>
                <a:cs typeface="Times New Roman"/>
              </a:rPr>
              <a:t> </a:t>
            </a:r>
            <a:r>
              <a:rPr lang="el-GR" sz="2000" spc="-5" dirty="0">
                <a:latin typeface="Times New Roman"/>
                <a:cs typeface="Times New Roman"/>
              </a:rPr>
              <a:t>το</a:t>
            </a:r>
            <a:r>
              <a:rPr lang="el-GR" sz="2000" dirty="0">
                <a:latin typeface="Times New Roman"/>
                <a:cs typeface="Times New Roman"/>
              </a:rPr>
              <a:t>υ</a:t>
            </a:r>
            <a:r>
              <a:rPr lang="el-GR" sz="2000" spc="-5" dirty="0">
                <a:latin typeface="Times New Roman"/>
                <a:cs typeface="Times New Roman"/>
              </a:rPr>
              <a:t> δείγματο</a:t>
            </a:r>
            <a:r>
              <a:rPr lang="el-GR" sz="2000" dirty="0">
                <a:latin typeface="Times New Roman"/>
                <a:cs typeface="Times New Roman"/>
              </a:rPr>
              <a:t>ς </a:t>
            </a:r>
            <a:r>
              <a:rPr lang="el-GR" sz="2000" spc="-5" dirty="0">
                <a:latin typeface="Times New Roman"/>
                <a:cs typeface="Times New Roman"/>
              </a:rPr>
              <a:t>τω</a:t>
            </a:r>
            <a:r>
              <a:rPr lang="el-GR" sz="2000" dirty="0">
                <a:latin typeface="Times New Roman"/>
                <a:cs typeface="Times New Roman"/>
              </a:rPr>
              <a:t>ν</a:t>
            </a:r>
            <a:r>
              <a:rPr lang="el-GR" sz="2000" spc="-5" dirty="0">
                <a:latin typeface="Times New Roman"/>
                <a:cs typeface="Times New Roman"/>
              </a:rPr>
              <a:t> </a:t>
            </a:r>
            <a:r>
              <a:rPr lang="el-GR" sz="2000" u="sng" spc="-5" dirty="0">
                <a:latin typeface="Times New Roman"/>
                <a:cs typeface="Times New Roman"/>
              </a:rPr>
              <a:t>διαφορώ</a:t>
            </a:r>
            <a:r>
              <a:rPr lang="el-GR" sz="2000" u="sng" dirty="0">
                <a:latin typeface="Times New Roman"/>
                <a:cs typeface="Times New Roman"/>
              </a:rPr>
              <a:t>ν</a:t>
            </a:r>
            <a:r>
              <a:rPr lang="el-GR" sz="2000" spc="-5" dirty="0">
                <a:latin typeface="Times New Roman"/>
                <a:cs typeface="Times New Roman"/>
              </a:rPr>
              <a:t> αντίστοιχ</a:t>
            </a:r>
            <a:r>
              <a:rPr lang="el-GR" sz="2000" dirty="0">
                <a:latin typeface="Times New Roman"/>
                <a:cs typeface="Times New Roman"/>
              </a:rPr>
              <a:t>α. </a:t>
            </a:r>
            <a:r>
              <a:rPr lang="el-GR" sz="2000" spc="-5" dirty="0">
                <a:latin typeface="Times New Roman"/>
                <a:cs typeface="Times New Roman"/>
              </a:rPr>
              <a:t>Α</a:t>
            </a:r>
            <a:r>
              <a:rPr lang="el-GR" sz="2000" dirty="0">
                <a:latin typeface="Times New Roman"/>
                <a:cs typeface="Times New Roman"/>
              </a:rPr>
              <a:t>ν επομένως </a:t>
            </a:r>
            <a:r>
              <a:rPr lang="el-GR" sz="2000" spc="-5" dirty="0">
                <a:latin typeface="Times New Roman"/>
                <a:cs typeface="Times New Roman"/>
              </a:rPr>
              <a:t>τ</a:t>
            </a:r>
            <a:r>
              <a:rPr lang="el-GR" sz="2000" dirty="0">
                <a:latin typeface="Times New Roman"/>
                <a:cs typeface="Times New Roman"/>
              </a:rPr>
              <a:t>ο </a:t>
            </a:r>
            <a:r>
              <a:rPr lang="el-GR" sz="2000" spc="-5" dirty="0">
                <a:latin typeface="Times New Roman"/>
                <a:cs typeface="Times New Roman"/>
              </a:rPr>
              <a:t>δε</a:t>
            </a:r>
            <a:r>
              <a:rPr lang="el-GR" sz="2000" spc="5" dirty="0">
                <a:latin typeface="Times New Roman"/>
                <a:cs typeface="Times New Roman"/>
              </a:rPr>
              <a:t>ί</a:t>
            </a:r>
            <a:r>
              <a:rPr lang="el-GR" sz="2000" spc="-10" dirty="0">
                <a:latin typeface="Times New Roman"/>
                <a:cs typeface="Times New Roman"/>
              </a:rPr>
              <a:t>γ</a:t>
            </a:r>
            <a:r>
              <a:rPr lang="el-GR" sz="2000" spc="-5" dirty="0">
                <a:latin typeface="Times New Roman"/>
                <a:cs typeface="Times New Roman"/>
              </a:rPr>
              <a:t>μ</a:t>
            </a:r>
            <a:r>
              <a:rPr lang="el-GR" sz="2000" dirty="0">
                <a:latin typeface="Times New Roman"/>
                <a:cs typeface="Times New Roman"/>
              </a:rPr>
              <a:t>α </a:t>
            </a:r>
            <a:r>
              <a:rPr lang="el-GR" sz="2000" spc="-5" dirty="0">
                <a:latin typeface="Times New Roman"/>
                <a:cs typeface="Times New Roman"/>
              </a:rPr>
              <a:t>τω</a:t>
            </a:r>
            <a:r>
              <a:rPr lang="el-GR" sz="2000" dirty="0">
                <a:latin typeface="Times New Roman"/>
                <a:cs typeface="Times New Roman"/>
              </a:rPr>
              <a:t>ν </a:t>
            </a:r>
            <a:r>
              <a:rPr lang="el-GR" sz="2000" spc="-5" dirty="0">
                <a:latin typeface="Times New Roman"/>
                <a:cs typeface="Times New Roman"/>
              </a:rPr>
              <a:t>διαφορώ</a:t>
            </a:r>
            <a:r>
              <a:rPr lang="el-GR" sz="2000" dirty="0">
                <a:latin typeface="Times New Roman"/>
                <a:cs typeface="Times New Roman"/>
              </a:rPr>
              <a:t>ν </a:t>
            </a:r>
            <a:r>
              <a:rPr lang="el-GR" sz="2000" spc="-5" dirty="0">
                <a:latin typeface="Times New Roman"/>
                <a:cs typeface="Times New Roman"/>
              </a:rPr>
              <a:t>προέρχετα</a:t>
            </a:r>
            <a:r>
              <a:rPr lang="el-GR" sz="2000" dirty="0">
                <a:latin typeface="Times New Roman"/>
                <a:cs typeface="Times New Roman"/>
              </a:rPr>
              <a:t>ι </a:t>
            </a:r>
            <a:r>
              <a:rPr lang="el-GR" sz="2000" spc="-5" dirty="0">
                <a:latin typeface="Times New Roman"/>
                <a:cs typeface="Times New Roman"/>
              </a:rPr>
              <a:t>απ</a:t>
            </a:r>
            <a:r>
              <a:rPr lang="el-GR" sz="2000" dirty="0">
                <a:latin typeface="Times New Roman"/>
                <a:cs typeface="Times New Roman"/>
              </a:rPr>
              <a:t>ό </a:t>
            </a:r>
            <a:r>
              <a:rPr lang="el-GR" sz="2000" i="1" spc="-10" dirty="0">
                <a:latin typeface="Times New Roman"/>
                <a:cs typeface="Times New Roman"/>
              </a:rPr>
              <a:t>κανονικό</a:t>
            </a:r>
            <a:r>
              <a:rPr lang="el-GR" sz="2000" i="1" dirty="0">
                <a:latin typeface="Times New Roman"/>
                <a:cs typeface="Times New Roman"/>
              </a:rPr>
              <a:t> </a:t>
            </a:r>
            <a:r>
              <a:rPr lang="el-GR" sz="2000" spc="-5" dirty="0">
                <a:latin typeface="Times New Roman"/>
                <a:cs typeface="Times New Roman"/>
              </a:rPr>
              <a:t>πληθυσμ</a:t>
            </a:r>
            <a:r>
              <a:rPr lang="el-GR" sz="2000" dirty="0">
                <a:latin typeface="Times New Roman"/>
                <a:cs typeface="Times New Roman"/>
              </a:rPr>
              <a:t>ό, η </a:t>
            </a:r>
            <a:r>
              <a:rPr lang="el-GR" sz="2000" i="1" spc="-15" dirty="0">
                <a:latin typeface="Times New Roman"/>
                <a:cs typeface="Times New Roman"/>
              </a:rPr>
              <a:t>μηδενικ</a:t>
            </a:r>
            <a:r>
              <a:rPr lang="el-GR" sz="2000" i="1" spc="-10" dirty="0">
                <a:latin typeface="Times New Roman"/>
                <a:cs typeface="Times New Roman"/>
              </a:rPr>
              <a:t>ή</a:t>
            </a:r>
            <a:r>
              <a:rPr lang="el-GR" sz="2000" i="1" dirty="0">
                <a:latin typeface="Times New Roman"/>
                <a:cs typeface="Times New Roman"/>
              </a:rPr>
              <a:t> </a:t>
            </a:r>
            <a:r>
              <a:rPr lang="el-GR" sz="2000" i="1" spc="-5" dirty="0">
                <a:latin typeface="Times New Roman"/>
                <a:cs typeface="Times New Roman"/>
              </a:rPr>
              <a:t>υπόθεσ</a:t>
            </a:r>
            <a:r>
              <a:rPr lang="el-GR" sz="2000" i="1" dirty="0">
                <a:latin typeface="Times New Roman"/>
                <a:cs typeface="Times New Roman"/>
              </a:rPr>
              <a:t>η </a:t>
            </a:r>
            <a:r>
              <a:rPr lang="el-GR" sz="2000" i="1" spc="-80" dirty="0">
                <a:latin typeface="Times New Roman"/>
                <a:cs typeface="Times New Roman"/>
              </a:rPr>
              <a:t> </a:t>
            </a:r>
            <a:r>
              <a:rPr lang="el-GR" sz="2000" i="1" dirty="0">
                <a:latin typeface="Times New Roman"/>
                <a:cs typeface="Times New Roman"/>
              </a:rPr>
              <a:t>H</a:t>
            </a:r>
            <a:r>
              <a:rPr lang="el-GR" sz="2000" i="1" spc="-170" dirty="0">
                <a:latin typeface="Times New Roman"/>
                <a:cs typeface="Times New Roman"/>
              </a:rPr>
              <a:t> </a:t>
            </a:r>
            <a:r>
              <a:rPr lang="el-GR" sz="1600" baseline="-23809" dirty="0">
                <a:latin typeface="Times New Roman"/>
                <a:cs typeface="Times New Roman"/>
              </a:rPr>
              <a:t>0 </a:t>
            </a:r>
            <a:r>
              <a:rPr lang="el-GR" sz="2000" dirty="0">
                <a:latin typeface="Times New Roman"/>
                <a:cs typeface="Times New Roman"/>
              </a:rPr>
              <a:t>:</a:t>
            </a:r>
            <a:r>
              <a:rPr lang="el-GR" sz="2000" spc="-55" dirty="0">
                <a:latin typeface="Times New Roman"/>
                <a:cs typeface="Times New Roman"/>
              </a:rPr>
              <a:t> </a:t>
            </a:r>
            <a:r>
              <a:rPr lang="el-GR" sz="2400" i="1" spc="75" dirty="0">
                <a:latin typeface="Symbol"/>
                <a:cs typeface="Symbol"/>
              </a:rPr>
              <a:t></a:t>
            </a:r>
            <a:r>
              <a:rPr lang="el-GR" sz="1600" i="1" spc="-7" baseline="-23809" dirty="0">
                <a:latin typeface="Times New Roman"/>
                <a:cs typeface="Times New Roman"/>
              </a:rPr>
              <a:t>D</a:t>
            </a:r>
            <a:r>
              <a:rPr lang="el-GR" sz="1600" i="1" baseline="-23809" dirty="0">
                <a:latin typeface="Times New Roman"/>
                <a:cs typeface="Times New Roman"/>
              </a:rPr>
              <a:t> </a:t>
            </a:r>
            <a:r>
              <a:rPr lang="el-GR" sz="1600" i="1" spc="-52" baseline="-23809" dirty="0">
                <a:latin typeface="Times New Roman"/>
                <a:cs typeface="Times New Roman"/>
              </a:rPr>
              <a:t> </a:t>
            </a:r>
            <a:r>
              <a:rPr lang="el-GR" sz="2000" spc="-10" dirty="0">
                <a:latin typeface="Symbol"/>
                <a:cs typeface="Symbol"/>
              </a:rPr>
              <a:t></a:t>
            </a:r>
            <a:r>
              <a:rPr lang="el-GR" sz="2000" spc="-60" dirty="0">
                <a:latin typeface="Times New Roman"/>
                <a:cs typeface="Times New Roman"/>
              </a:rPr>
              <a:t> </a:t>
            </a:r>
            <a:r>
              <a:rPr lang="el-GR" sz="2400" i="1" spc="-25" dirty="0">
                <a:latin typeface="Symbol"/>
                <a:cs typeface="Symbol"/>
              </a:rPr>
              <a:t></a:t>
            </a:r>
            <a:r>
              <a:rPr lang="el-GR" sz="2400" i="1" spc="65" dirty="0">
                <a:latin typeface="Times New Roman"/>
                <a:cs typeface="Times New Roman"/>
              </a:rPr>
              <a:t> </a:t>
            </a:r>
            <a:r>
              <a:rPr lang="el-GR" sz="2000" i="1" dirty="0">
                <a:latin typeface="Times New Roman"/>
                <a:cs typeface="Times New Roman"/>
              </a:rPr>
              <a:t>,</a:t>
            </a:r>
            <a:r>
              <a:rPr lang="el-GR" sz="2000" i="1" spc="-5" dirty="0">
                <a:latin typeface="Times New Roman"/>
                <a:cs typeface="Times New Roman"/>
              </a:rPr>
              <a:t> </a:t>
            </a:r>
            <a:r>
              <a:rPr lang="el-GR" sz="2000" spc="-5" dirty="0">
                <a:latin typeface="Times New Roman"/>
                <a:cs typeface="Times New Roman"/>
              </a:rPr>
              <a:t>απορρίπτετα</a:t>
            </a:r>
            <a:r>
              <a:rPr lang="el-GR" sz="2000" dirty="0">
                <a:latin typeface="Times New Roman"/>
                <a:cs typeface="Times New Roman"/>
              </a:rPr>
              <a:t>ι</a:t>
            </a:r>
            <a:r>
              <a:rPr lang="el-GR" sz="2000" spc="5" dirty="0">
                <a:latin typeface="Times New Roman"/>
                <a:cs typeface="Times New Roman"/>
              </a:rPr>
              <a:t> </a:t>
            </a:r>
            <a:r>
              <a:rPr lang="el-GR" sz="2000" spc="-5" dirty="0">
                <a:latin typeface="Times New Roman"/>
                <a:cs typeface="Times New Roman"/>
              </a:rPr>
              <a:t>σ</a:t>
            </a:r>
            <a:r>
              <a:rPr lang="el-GR" sz="2000" dirty="0">
                <a:latin typeface="Times New Roman"/>
                <a:cs typeface="Times New Roman"/>
              </a:rPr>
              <a:t>ε</a:t>
            </a:r>
            <a:r>
              <a:rPr lang="el-GR" sz="2000" spc="-10" dirty="0">
                <a:latin typeface="Times New Roman"/>
                <a:cs typeface="Times New Roman"/>
              </a:rPr>
              <a:t> </a:t>
            </a:r>
            <a:r>
              <a:rPr lang="el-GR" sz="2000" i="1" spc="-5" dirty="0">
                <a:latin typeface="Times New Roman"/>
                <a:cs typeface="Times New Roman"/>
              </a:rPr>
              <a:t>επίπεδ</a:t>
            </a:r>
            <a:r>
              <a:rPr lang="el-GR" sz="2000" i="1" dirty="0">
                <a:latin typeface="Times New Roman"/>
                <a:cs typeface="Times New Roman"/>
              </a:rPr>
              <a:t>ο </a:t>
            </a:r>
            <a:r>
              <a:rPr lang="el-GR" sz="2000" i="1" spc="-15" dirty="0">
                <a:latin typeface="Times New Roman"/>
                <a:cs typeface="Times New Roman"/>
              </a:rPr>
              <a:t>σημαντικ</a:t>
            </a:r>
            <a:r>
              <a:rPr lang="el-GR" sz="2000" i="1" spc="-20" dirty="0">
                <a:latin typeface="Times New Roman"/>
                <a:cs typeface="Times New Roman"/>
              </a:rPr>
              <a:t>ό</a:t>
            </a:r>
            <a:r>
              <a:rPr lang="el-GR" sz="2000" i="1" spc="-5" dirty="0">
                <a:latin typeface="Times New Roman"/>
                <a:cs typeface="Times New Roman"/>
              </a:rPr>
              <a:t>τ</a:t>
            </a:r>
            <a:r>
              <a:rPr lang="el-GR" sz="2000" i="1" spc="-15" dirty="0">
                <a:latin typeface="Times New Roman"/>
                <a:cs typeface="Times New Roman"/>
              </a:rPr>
              <a:t>ητα</a:t>
            </a:r>
            <a:r>
              <a:rPr lang="el-GR" sz="2000" i="1" spc="-5" dirty="0">
                <a:latin typeface="Times New Roman"/>
                <a:cs typeface="Times New Roman"/>
              </a:rPr>
              <a:t>ς</a:t>
            </a:r>
            <a:r>
              <a:rPr lang="el-GR" sz="2000" i="1" spc="90" dirty="0">
                <a:latin typeface="Times New Roman"/>
                <a:cs typeface="Times New Roman"/>
              </a:rPr>
              <a:t> </a:t>
            </a:r>
            <a:r>
              <a:rPr lang="el-GR" sz="2400" i="1" spc="-40" dirty="0">
                <a:latin typeface="Symbol"/>
                <a:cs typeface="Symbol"/>
              </a:rPr>
              <a:t></a:t>
            </a:r>
            <a:r>
              <a:rPr lang="el-GR" sz="2400" i="1" spc="45" dirty="0">
                <a:latin typeface="Times New Roman"/>
                <a:cs typeface="Times New Roman"/>
              </a:rPr>
              <a:t> </a:t>
            </a:r>
            <a:r>
              <a:rPr lang="el-GR" sz="2000" dirty="0">
                <a:latin typeface="Times New Roman"/>
                <a:cs typeface="Times New Roman"/>
              </a:rPr>
              <a:t>,</a:t>
            </a:r>
          </a:p>
          <a:p>
            <a:endParaRPr lang="el-GR" sz="2000" dirty="0">
              <a:latin typeface="Times New Roman"/>
              <a:cs typeface="Times New Roman"/>
            </a:endParaRPr>
          </a:p>
          <a:p>
            <a:endParaRPr lang="el-GR" dirty="0"/>
          </a:p>
        </p:txBody>
      </p:sp>
      <p:sp>
        <p:nvSpPr>
          <p:cNvPr id="4" name="Θέση υποσέλιδου 3">
            <a:extLst>
              <a:ext uri="{FF2B5EF4-FFF2-40B4-BE49-F238E27FC236}">
                <a16:creationId xmlns:a16="http://schemas.microsoft.com/office/drawing/2014/main" id="{D0086EA8-9CB5-4DFB-8640-B2FAB81C9468}"/>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C7B43C34-231C-48FE-ADC2-51B43621E226}"/>
              </a:ext>
            </a:extLst>
          </p:cNvPr>
          <p:cNvSpPr>
            <a:spLocks noGrp="1"/>
          </p:cNvSpPr>
          <p:nvPr>
            <p:ph type="sldNum" sz="quarter" idx="12"/>
          </p:nvPr>
        </p:nvSpPr>
        <p:spPr/>
        <p:txBody>
          <a:bodyPr/>
          <a:lstStyle/>
          <a:p>
            <a:fld id="{0CB252DF-9828-4BCA-943E-87250A7A5D51}" type="slidenum">
              <a:rPr lang="el-GR" smtClean="0"/>
              <a:t>27</a:t>
            </a:fld>
            <a:endParaRPr lang="el-GR"/>
          </a:p>
        </p:txBody>
      </p:sp>
      <p:pic>
        <p:nvPicPr>
          <p:cNvPr id="7" name="Εικόνα 6">
            <a:extLst>
              <a:ext uri="{FF2B5EF4-FFF2-40B4-BE49-F238E27FC236}">
                <a16:creationId xmlns:a16="http://schemas.microsoft.com/office/drawing/2014/main" id="{7050F3D8-B3D0-4308-9ABA-6B17559540BE}"/>
              </a:ext>
            </a:extLst>
          </p:cNvPr>
          <p:cNvPicPr>
            <a:picLocks noChangeAspect="1"/>
          </p:cNvPicPr>
          <p:nvPr/>
        </p:nvPicPr>
        <p:blipFill>
          <a:blip r:embed="rId2"/>
          <a:stretch>
            <a:fillRect/>
          </a:stretch>
        </p:blipFill>
        <p:spPr>
          <a:xfrm>
            <a:off x="557048" y="4141077"/>
            <a:ext cx="5653196" cy="2162011"/>
          </a:xfrm>
          <a:prstGeom prst="rect">
            <a:avLst/>
          </a:prstGeom>
        </p:spPr>
      </p:pic>
      <p:pic>
        <p:nvPicPr>
          <p:cNvPr id="9" name="Εικόνα 8">
            <a:extLst>
              <a:ext uri="{FF2B5EF4-FFF2-40B4-BE49-F238E27FC236}">
                <a16:creationId xmlns:a16="http://schemas.microsoft.com/office/drawing/2014/main" id="{34EB8C51-2410-4946-ACAD-FED94BBE9C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93185" y="2459585"/>
            <a:ext cx="1933575" cy="866775"/>
          </a:xfrm>
          <a:prstGeom prst="rect">
            <a:avLst/>
          </a:prstGeom>
        </p:spPr>
      </p:pic>
    </p:spTree>
    <p:extLst>
      <p:ext uri="{BB962C8B-B14F-4D97-AF65-F5344CB8AC3E}">
        <p14:creationId xmlns:p14="http://schemas.microsoft.com/office/powerpoint/2010/main" val="443739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3FE771-B73F-4A80-8EC1-599FD25E880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FCC78D5-93D9-49F4-96D3-3FA7EAF3D0C4}"/>
              </a:ext>
            </a:extLst>
          </p:cNvPr>
          <p:cNvSpPr>
            <a:spLocks noGrp="1"/>
          </p:cNvSpPr>
          <p:nvPr>
            <p:ph idx="1"/>
          </p:nvPr>
        </p:nvSpPr>
        <p:spPr>
          <a:xfrm>
            <a:off x="277473" y="286602"/>
            <a:ext cx="11698014" cy="4506115"/>
          </a:xfrm>
          <a:solidFill>
            <a:schemeClr val="bg1">
              <a:lumMod val="95000"/>
            </a:schemeClr>
          </a:solidFill>
          <a:ln>
            <a:solidFill>
              <a:schemeClr val="accent1">
                <a:shade val="50000"/>
              </a:schemeClr>
            </a:solidFill>
          </a:ln>
        </p:spPr>
        <p:txBody>
          <a:bodyPr>
            <a:noAutofit/>
          </a:bodyPr>
          <a:lstStyle/>
          <a:p>
            <a:pPr>
              <a:lnSpc>
                <a:spcPct val="120000"/>
              </a:lnSpc>
            </a:pPr>
            <a:r>
              <a:rPr lang="el-GR" sz="2200" b="1" i="1" u="heavy" spc="-10" dirty="0">
                <a:latin typeface="Times New Roman"/>
                <a:cs typeface="Times New Roman"/>
              </a:rPr>
              <a:t>Παράδειγ</a:t>
            </a:r>
            <a:r>
              <a:rPr lang="el-GR" sz="2200" b="1" i="1" u="heavy" spc="-20" dirty="0">
                <a:latin typeface="Times New Roman"/>
                <a:cs typeface="Times New Roman"/>
              </a:rPr>
              <a:t>μ</a:t>
            </a:r>
            <a:r>
              <a:rPr lang="el-GR" sz="2200" b="1" i="1" u="heavy" spc="5" dirty="0">
                <a:latin typeface="Times New Roman"/>
                <a:cs typeface="Times New Roman"/>
              </a:rPr>
              <a:t>α</a:t>
            </a:r>
            <a:r>
              <a:rPr lang="el-GR" sz="2200" b="1" i="1" u="heavy" dirty="0">
                <a:latin typeface="Times New Roman"/>
                <a:cs typeface="Times New Roman"/>
              </a:rPr>
              <a:t>-4</a:t>
            </a:r>
            <a:r>
              <a:rPr lang="el-GR" sz="2200" b="1" dirty="0">
                <a:latin typeface="Times New Roman"/>
                <a:cs typeface="Times New Roman"/>
              </a:rPr>
              <a:t>:</a:t>
            </a:r>
            <a:r>
              <a:rPr lang="el-GR" sz="2200" b="1" spc="145" dirty="0">
                <a:latin typeface="Times New Roman"/>
                <a:cs typeface="Times New Roman"/>
              </a:rPr>
              <a:t> </a:t>
            </a:r>
            <a:r>
              <a:rPr lang="el-GR" sz="2200" i="1" spc="-10" dirty="0">
                <a:latin typeface="Times New Roman"/>
                <a:cs typeface="Times New Roman"/>
              </a:rPr>
              <a:t>Ένας</a:t>
            </a:r>
            <a:r>
              <a:rPr lang="el-GR" sz="2200" i="1" dirty="0">
                <a:latin typeface="Times New Roman"/>
                <a:cs typeface="Times New Roman"/>
              </a:rPr>
              <a:t> </a:t>
            </a:r>
            <a:r>
              <a:rPr lang="el-GR" sz="2200" i="1" spc="-15" dirty="0">
                <a:latin typeface="Times New Roman"/>
                <a:cs typeface="Times New Roman"/>
              </a:rPr>
              <a:t>ερευνητή</a:t>
            </a:r>
            <a:r>
              <a:rPr lang="el-GR" sz="2200" i="1" spc="-5" dirty="0">
                <a:latin typeface="Times New Roman"/>
                <a:cs typeface="Times New Roman"/>
              </a:rPr>
              <a:t>ς</a:t>
            </a:r>
            <a:r>
              <a:rPr lang="el-GR" sz="2200" i="1" dirty="0">
                <a:latin typeface="Times New Roman"/>
                <a:cs typeface="Times New Roman"/>
              </a:rPr>
              <a:t> </a:t>
            </a:r>
            <a:r>
              <a:rPr lang="el-GR" sz="2200" i="1" spc="-15" dirty="0">
                <a:latin typeface="Times New Roman"/>
                <a:cs typeface="Times New Roman"/>
              </a:rPr>
              <a:t>θέλε</a:t>
            </a:r>
            <a:r>
              <a:rPr lang="el-GR" sz="2200" i="1" spc="-5" dirty="0">
                <a:latin typeface="Times New Roman"/>
                <a:cs typeface="Times New Roman"/>
              </a:rPr>
              <a:t>ι</a:t>
            </a:r>
            <a:r>
              <a:rPr lang="el-GR" sz="2200" i="1" dirty="0">
                <a:latin typeface="Times New Roman"/>
                <a:cs typeface="Times New Roman"/>
              </a:rPr>
              <a:t> </a:t>
            </a:r>
            <a:r>
              <a:rPr lang="el-GR" sz="2200" i="1" spc="-15" dirty="0">
                <a:latin typeface="Times New Roman"/>
                <a:cs typeface="Times New Roman"/>
              </a:rPr>
              <a:t>ν</a:t>
            </a:r>
            <a:r>
              <a:rPr lang="el-GR" sz="2200" i="1" spc="-10" dirty="0">
                <a:latin typeface="Times New Roman"/>
                <a:cs typeface="Times New Roman"/>
              </a:rPr>
              <a:t>α</a:t>
            </a:r>
            <a:r>
              <a:rPr lang="el-GR" sz="2200" i="1" dirty="0">
                <a:latin typeface="Times New Roman"/>
                <a:cs typeface="Times New Roman"/>
              </a:rPr>
              <a:t> </a:t>
            </a:r>
            <a:r>
              <a:rPr lang="el-GR" sz="2200" i="1" spc="-10" dirty="0">
                <a:latin typeface="Times New Roman"/>
                <a:cs typeface="Times New Roman"/>
              </a:rPr>
              <a:t>σ</a:t>
            </a:r>
            <a:r>
              <a:rPr lang="el-GR" sz="2200" i="1" spc="-15" dirty="0">
                <a:latin typeface="Times New Roman"/>
                <a:cs typeface="Times New Roman"/>
              </a:rPr>
              <a:t>υ</a:t>
            </a:r>
            <a:r>
              <a:rPr lang="el-GR" sz="2200" i="1" spc="-5" dirty="0">
                <a:latin typeface="Times New Roman"/>
                <a:cs typeface="Times New Roman"/>
              </a:rPr>
              <a:t>γ</a:t>
            </a:r>
            <a:r>
              <a:rPr lang="el-GR" sz="2200" i="1" spc="-20" dirty="0">
                <a:latin typeface="Times New Roman"/>
                <a:cs typeface="Times New Roman"/>
              </a:rPr>
              <a:t>κ</a:t>
            </a:r>
            <a:r>
              <a:rPr lang="el-GR" sz="2200" i="1" spc="-5" dirty="0">
                <a:latin typeface="Times New Roman"/>
                <a:cs typeface="Times New Roman"/>
              </a:rPr>
              <a:t>ρίνει</a:t>
            </a:r>
            <a:r>
              <a:rPr lang="el-GR" sz="2200" i="1" dirty="0">
                <a:latin typeface="Times New Roman"/>
                <a:cs typeface="Times New Roman"/>
              </a:rPr>
              <a:t> </a:t>
            </a:r>
            <a:r>
              <a:rPr lang="el-GR" sz="2200" i="1" spc="-5" dirty="0">
                <a:latin typeface="Times New Roman"/>
                <a:cs typeface="Times New Roman"/>
              </a:rPr>
              <a:t>τις</a:t>
            </a:r>
            <a:r>
              <a:rPr lang="el-GR" sz="2200" i="1" spc="145" dirty="0">
                <a:latin typeface="Times New Roman"/>
                <a:cs typeface="Times New Roman"/>
              </a:rPr>
              <a:t> </a:t>
            </a:r>
            <a:r>
              <a:rPr lang="el-GR" sz="2200" i="1" spc="-10" dirty="0">
                <a:latin typeface="Times New Roman"/>
                <a:cs typeface="Times New Roman"/>
              </a:rPr>
              <a:t>αποδόσεις</a:t>
            </a:r>
            <a:r>
              <a:rPr lang="el-GR" sz="2200" i="1" dirty="0">
                <a:latin typeface="Times New Roman"/>
                <a:cs typeface="Times New Roman"/>
              </a:rPr>
              <a:t> </a:t>
            </a:r>
            <a:r>
              <a:rPr lang="el-GR" sz="2200" i="1" spc="-5" dirty="0">
                <a:latin typeface="Times New Roman"/>
                <a:cs typeface="Times New Roman"/>
              </a:rPr>
              <a:t>(</a:t>
            </a:r>
            <a:r>
              <a:rPr lang="el-GR" sz="2200" i="1" spc="-15" dirty="0">
                <a:latin typeface="Times New Roman"/>
                <a:cs typeface="Times New Roman"/>
              </a:rPr>
              <a:t>αν</a:t>
            </a:r>
            <a:r>
              <a:rPr lang="el-GR" sz="2200" i="1" spc="-10" dirty="0">
                <a:latin typeface="Times New Roman"/>
                <a:cs typeface="Times New Roman"/>
              </a:rPr>
              <a:t>ά</a:t>
            </a:r>
            <a:r>
              <a:rPr lang="el-GR" sz="2200" i="1" dirty="0">
                <a:latin typeface="Times New Roman"/>
                <a:cs typeface="Times New Roman"/>
              </a:rPr>
              <a:t> </a:t>
            </a:r>
            <a:r>
              <a:rPr lang="el-GR" sz="2200" i="1" spc="-15" dirty="0">
                <a:latin typeface="Times New Roman"/>
                <a:cs typeface="Times New Roman"/>
              </a:rPr>
              <a:t>στρέμμ</a:t>
            </a:r>
            <a:r>
              <a:rPr lang="el-GR" sz="2200" i="1" spc="-5" dirty="0">
                <a:latin typeface="Times New Roman"/>
                <a:cs typeface="Times New Roman"/>
              </a:rPr>
              <a:t>α</a:t>
            </a:r>
            <a:r>
              <a:rPr lang="el-GR" sz="2200" i="1" dirty="0">
                <a:latin typeface="Times New Roman"/>
                <a:cs typeface="Times New Roman"/>
              </a:rPr>
              <a:t>)</a:t>
            </a:r>
            <a:r>
              <a:rPr lang="el-GR" sz="2200" i="1" spc="145" dirty="0">
                <a:latin typeface="Times New Roman"/>
                <a:cs typeface="Times New Roman"/>
              </a:rPr>
              <a:t> </a:t>
            </a:r>
            <a:r>
              <a:rPr lang="el-GR" sz="2200" i="1" spc="-5" dirty="0">
                <a:latin typeface="Times New Roman"/>
                <a:cs typeface="Times New Roman"/>
              </a:rPr>
              <a:t>δύο ποικι</a:t>
            </a:r>
            <a:r>
              <a:rPr lang="el-GR" sz="2200" i="1" spc="-15" dirty="0">
                <a:latin typeface="Times New Roman"/>
                <a:cs typeface="Times New Roman"/>
              </a:rPr>
              <a:t>λ</a:t>
            </a:r>
            <a:r>
              <a:rPr lang="el-GR" sz="2200" i="1" spc="-10" dirty="0">
                <a:latin typeface="Times New Roman"/>
                <a:cs typeface="Times New Roman"/>
              </a:rPr>
              <a:t>ιών</a:t>
            </a:r>
            <a:r>
              <a:rPr lang="el-GR" sz="2200" i="1" dirty="0">
                <a:latin typeface="Times New Roman"/>
                <a:cs typeface="Times New Roman"/>
              </a:rPr>
              <a:t> </a:t>
            </a:r>
            <a:r>
              <a:rPr lang="el-GR" sz="2200" i="1" spc="-10" dirty="0">
                <a:latin typeface="Times New Roman"/>
                <a:cs typeface="Times New Roman"/>
              </a:rPr>
              <a:t>σταριού</a:t>
            </a:r>
            <a:r>
              <a:rPr lang="el-GR" sz="2200" i="1" dirty="0">
                <a:latin typeface="Times New Roman"/>
                <a:cs typeface="Times New Roman"/>
              </a:rPr>
              <a:t> </a:t>
            </a:r>
            <a:r>
              <a:rPr lang="el-GR" sz="2200" i="1" spc="-15" dirty="0">
                <a:latin typeface="Times New Roman"/>
                <a:cs typeface="Times New Roman"/>
              </a:rPr>
              <a:t>σ</a:t>
            </a:r>
            <a:r>
              <a:rPr lang="el-GR" sz="2200" i="1" spc="-5" dirty="0">
                <a:latin typeface="Times New Roman"/>
                <a:cs typeface="Times New Roman"/>
              </a:rPr>
              <a:t>τ</a:t>
            </a:r>
            <a:r>
              <a:rPr lang="el-GR" sz="2200" i="1" spc="-15" dirty="0">
                <a:latin typeface="Times New Roman"/>
                <a:cs typeface="Times New Roman"/>
              </a:rPr>
              <a:t>ο</a:t>
            </a:r>
            <a:r>
              <a:rPr lang="el-GR" sz="2200" i="1" spc="-10" dirty="0">
                <a:latin typeface="Times New Roman"/>
                <a:cs typeface="Times New Roman"/>
              </a:rPr>
              <a:t>ν</a:t>
            </a:r>
            <a:r>
              <a:rPr lang="el-GR" sz="2200" i="1" dirty="0">
                <a:latin typeface="Times New Roman"/>
                <a:cs typeface="Times New Roman"/>
              </a:rPr>
              <a:t> </a:t>
            </a:r>
            <a:r>
              <a:rPr lang="el-GR" sz="2200" i="1" spc="-15" dirty="0">
                <a:latin typeface="Times New Roman"/>
                <a:cs typeface="Times New Roman"/>
              </a:rPr>
              <a:t>κάμπ</a:t>
            </a:r>
            <a:r>
              <a:rPr lang="el-GR" sz="2200" i="1" spc="-10" dirty="0">
                <a:latin typeface="Times New Roman"/>
                <a:cs typeface="Times New Roman"/>
              </a:rPr>
              <a:t>ο</a:t>
            </a:r>
            <a:r>
              <a:rPr lang="el-GR" sz="2200" i="1" dirty="0">
                <a:latin typeface="Times New Roman"/>
                <a:cs typeface="Times New Roman"/>
              </a:rPr>
              <a:t> </a:t>
            </a:r>
            <a:r>
              <a:rPr lang="el-GR" sz="2200" i="1" spc="-5" dirty="0">
                <a:latin typeface="Times New Roman"/>
                <a:cs typeface="Times New Roman"/>
              </a:rPr>
              <a:t>της</a:t>
            </a:r>
            <a:r>
              <a:rPr lang="el-GR" sz="2200" i="1" dirty="0">
                <a:latin typeface="Times New Roman"/>
                <a:cs typeface="Times New Roman"/>
              </a:rPr>
              <a:t> </a:t>
            </a:r>
            <a:r>
              <a:rPr lang="el-GR" sz="2200" i="1" spc="-10" dirty="0">
                <a:latin typeface="Times New Roman"/>
                <a:cs typeface="Times New Roman"/>
              </a:rPr>
              <a:t>Θεσσαλίας</a:t>
            </a:r>
            <a:r>
              <a:rPr lang="el-GR" sz="2200" i="1" dirty="0">
                <a:latin typeface="Times New Roman"/>
                <a:cs typeface="Times New Roman"/>
              </a:rPr>
              <a:t>. </a:t>
            </a:r>
            <a:r>
              <a:rPr lang="el-GR" sz="2200" i="1" spc="-10" dirty="0">
                <a:latin typeface="Times New Roman"/>
                <a:cs typeface="Times New Roman"/>
              </a:rPr>
              <a:t>Για</a:t>
            </a:r>
            <a:r>
              <a:rPr lang="el-GR" sz="2200" i="1" dirty="0">
                <a:latin typeface="Times New Roman"/>
                <a:cs typeface="Times New Roman"/>
              </a:rPr>
              <a:t> </a:t>
            </a:r>
            <a:r>
              <a:rPr lang="el-GR" sz="2200" i="1" spc="-10" dirty="0">
                <a:latin typeface="Times New Roman"/>
                <a:cs typeface="Times New Roman"/>
              </a:rPr>
              <a:t>το</a:t>
            </a:r>
            <a:r>
              <a:rPr lang="el-GR" sz="2200" i="1" dirty="0">
                <a:latin typeface="Times New Roman"/>
                <a:cs typeface="Times New Roman"/>
              </a:rPr>
              <a:t> </a:t>
            </a:r>
            <a:r>
              <a:rPr lang="el-GR" sz="2200" i="1" spc="-10" dirty="0">
                <a:latin typeface="Times New Roman"/>
                <a:cs typeface="Times New Roman"/>
              </a:rPr>
              <a:t>σκοπό</a:t>
            </a:r>
            <a:r>
              <a:rPr lang="el-GR" sz="2200" i="1" dirty="0">
                <a:latin typeface="Times New Roman"/>
                <a:cs typeface="Times New Roman"/>
              </a:rPr>
              <a:t> </a:t>
            </a:r>
            <a:r>
              <a:rPr lang="el-GR" sz="2200" i="1" spc="-10" dirty="0">
                <a:latin typeface="Times New Roman"/>
                <a:cs typeface="Times New Roman"/>
              </a:rPr>
              <a:t>αυτό</a:t>
            </a:r>
            <a:r>
              <a:rPr lang="el-GR" sz="2200" i="1" dirty="0">
                <a:latin typeface="Times New Roman"/>
                <a:cs typeface="Times New Roman"/>
              </a:rPr>
              <a:t>, </a:t>
            </a:r>
            <a:r>
              <a:rPr lang="el-GR" sz="2200" i="1" spc="-15" dirty="0">
                <a:latin typeface="Times New Roman"/>
                <a:cs typeface="Times New Roman"/>
              </a:rPr>
              <a:t>σχεδίασ</a:t>
            </a:r>
            <a:r>
              <a:rPr lang="el-GR" sz="2200" i="1" spc="-5" dirty="0">
                <a:latin typeface="Times New Roman"/>
                <a:cs typeface="Times New Roman"/>
              </a:rPr>
              <a:t>ε</a:t>
            </a:r>
            <a:r>
              <a:rPr lang="el-GR" sz="2200" i="1" dirty="0">
                <a:latin typeface="Times New Roman"/>
                <a:cs typeface="Times New Roman"/>
              </a:rPr>
              <a:t> </a:t>
            </a:r>
            <a:r>
              <a:rPr lang="el-GR" sz="2200" i="1" spc="-15" dirty="0">
                <a:latin typeface="Times New Roman"/>
                <a:cs typeface="Times New Roman"/>
              </a:rPr>
              <a:t>ένα πείραμ</a:t>
            </a:r>
            <a:r>
              <a:rPr lang="el-GR" sz="2200" i="1" spc="-10" dirty="0">
                <a:latin typeface="Times New Roman"/>
                <a:cs typeface="Times New Roman"/>
              </a:rPr>
              <a:t>α</a:t>
            </a:r>
            <a:r>
              <a:rPr lang="el-GR" sz="2200" i="1" spc="10" dirty="0">
                <a:latin typeface="Times New Roman"/>
                <a:cs typeface="Times New Roman"/>
              </a:rPr>
              <a:t> </a:t>
            </a:r>
            <a:r>
              <a:rPr lang="el-GR" sz="2200" i="1" spc="-15" dirty="0">
                <a:latin typeface="Times New Roman"/>
                <a:cs typeface="Times New Roman"/>
              </a:rPr>
              <a:t>ω</a:t>
            </a:r>
            <a:r>
              <a:rPr lang="el-GR" sz="2200" i="1" spc="-5" dirty="0">
                <a:latin typeface="Times New Roman"/>
                <a:cs typeface="Times New Roman"/>
              </a:rPr>
              <a:t>ς</a:t>
            </a:r>
            <a:r>
              <a:rPr lang="el-GR" sz="2200" i="1" spc="5" dirty="0">
                <a:latin typeface="Times New Roman"/>
                <a:cs typeface="Times New Roman"/>
              </a:rPr>
              <a:t> </a:t>
            </a:r>
            <a:r>
              <a:rPr lang="el-GR" sz="2200" i="1" spc="-15" dirty="0">
                <a:latin typeface="Times New Roman"/>
                <a:cs typeface="Times New Roman"/>
              </a:rPr>
              <a:t>εξή</a:t>
            </a:r>
            <a:r>
              <a:rPr lang="el-GR" sz="2200" i="1" spc="-5" dirty="0">
                <a:latin typeface="Times New Roman"/>
                <a:cs typeface="Times New Roman"/>
              </a:rPr>
              <a:t>ς</a:t>
            </a:r>
            <a:r>
              <a:rPr lang="el-GR" sz="2200" i="1" dirty="0">
                <a:latin typeface="Times New Roman"/>
                <a:cs typeface="Times New Roman"/>
              </a:rPr>
              <a:t>: </a:t>
            </a:r>
            <a:r>
              <a:rPr lang="el-GR" sz="2200" i="1" spc="-15" dirty="0">
                <a:latin typeface="Times New Roman"/>
                <a:cs typeface="Times New Roman"/>
              </a:rPr>
              <a:t>Επέλεξ</a:t>
            </a:r>
            <a:r>
              <a:rPr lang="el-GR" sz="2200" i="1" spc="-5" dirty="0">
                <a:latin typeface="Times New Roman"/>
                <a:cs typeface="Times New Roman"/>
              </a:rPr>
              <a:t>ε</a:t>
            </a:r>
            <a:r>
              <a:rPr lang="el-GR" sz="2200" i="1" spc="5" dirty="0">
                <a:latin typeface="Times New Roman"/>
                <a:cs typeface="Times New Roman"/>
              </a:rPr>
              <a:t> </a:t>
            </a:r>
            <a:r>
              <a:rPr lang="el-GR" sz="2200" i="1" spc="-5" dirty="0">
                <a:latin typeface="Times New Roman"/>
                <a:cs typeface="Times New Roman"/>
              </a:rPr>
              <a:t>1</a:t>
            </a:r>
            <a:r>
              <a:rPr lang="el-GR" sz="2200" i="1" dirty="0">
                <a:latin typeface="Times New Roman"/>
                <a:cs typeface="Times New Roman"/>
              </a:rPr>
              <a:t>0</a:t>
            </a:r>
            <a:r>
              <a:rPr lang="el-GR" sz="2200" i="1" spc="5" dirty="0">
                <a:latin typeface="Times New Roman"/>
                <a:cs typeface="Times New Roman"/>
              </a:rPr>
              <a:t> </a:t>
            </a:r>
            <a:r>
              <a:rPr lang="el-GR" sz="2200" i="1" spc="-10" dirty="0">
                <a:latin typeface="Times New Roman"/>
                <a:cs typeface="Times New Roman"/>
              </a:rPr>
              <a:t>αγρούς</a:t>
            </a:r>
            <a:r>
              <a:rPr lang="el-GR" sz="2200" i="1" dirty="0">
                <a:latin typeface="Times New Roman"/>
                <a:cs typeface="Times New Roman"/>
              </a:rPr>
              <a:t> σε</a:t>
            </a:r>
            <a:r>
              <a:rPr lang="el-GR" sz="2200" i="1" spc="5" dirty="0">
                <a:latin typeface="Times New Roman"/>
                <a:cs typeface="Times New Roman"/>
              </a:rPr>
              <a:t> </a:t>
            </a:r>
            <a:r>
              <a:rPr lang="el-GR" sz="2200" i="1" spc="-10" dirty="0">
                <a:latin typeface="Times New Roman"/>
                <a:cs typeface="Times New Roman"/>
              </a:rPr>
              <a:t>δέκα</a:t>
            </a:r>
            <a:r>
              <a:rPr lang="el-GR" sz="2200" i="1" dirty="0">
                <a:latin typeface="Times New Roman"/>
                <a:cs typeface="Times New Roman"/>
              </a:rPr>
              <a:t> </a:t>
            </a:r>
            <a:r>
              <a:rPr lang="el-GR" sz="2200" i="1" spc="-15" dirty="0">
                <a:latin typeface="Times New Roman"/>
                <a:cs typeface="Times New Roman"/>
              </a:rPr>
              <a:t>δ</a:t>
            </a:r>
            <a:r>
              <a:rPr lang="el-GR" sz="2200" i="1" spc="-5" dirty="0">
                <a:latin typeface="Times New Roman"/>
                <a:cs typeface="Times New Roman"/>
              </a:rPr>
              <a:t>ι</a:t>
            </a:r>
            <a:r>
              <a:rPr lang="el-GR" sz="2200" i="1" spc="-15" dirty="0">
                <a:latin typeface="Times New Roman"/>
                <a:cs typeface="Times New Roman"/>
              </a:rPr>
              <a:t>α</a:t>
            </a:r>
            <a:r>
              <a:rPr lang="el-GR" sz="2200" i="1" spc="-10" dirty="0">
                <a:latin typeface="Times New Roman"/>
                <a:cs typeface="Times New Roman"/>
              </a:rPr>
              <a:t>φ</a:t>
            </a:r>
            <a:r>
              <a:rPr lang="el-GR" sz="2200" i="1" spc="-15" dirty="0">
                <a:latin typeface="Times New Roman"/>
                <a:cs typeface="Times New Roman"/>
              </a:rPr>
              <a:t>ορ</a:t>
            </a:r>
            <a:r>
              <a:rPr lang="el-GR" sz="2200" i="1" spc="-5" dirty="0">
                <a:latin typeface="Times New Roman"/>
                <a:cs typeface="Times New Roman"/>
              </a:rPr>
              <a:t>ετι</a:t>
            </a:r>
            <a:r>
              <a:rPr lang="el-GR" sz="2200" i="1" spc="-15" dirty="0">
                <a:latin typeface="Times New Roman"/>
                <a:cs typeface="Times New Roman"/>
              </a:rPr>
              <a:t>κ</a:t>
            </a:r>
            <a:r>
              <a:rPr lang="el-GR" sz="2200" i="1" spc="-5" dirty="0">
                <a:latin typeface="Times New Roman"/>
                <a:cs typeface="Times New Roman"/>
              </a:rPr>
              <a:t>ές</a:t>
            </a:r>
            <a:r>
              <a:rPr lang="el-GR" sz="2200" i="1" spc="15" dirty="0">
                <a:latin typeface="Times New Roman"/>
                <a:cs typeface="Times New Roman"/>
              </a:rPr>
              <a:t> </a:t>
            </a:r>
            <a:r>
              <a:rPr lang="el-GR" sz="2200" i="1" spc="-5" dirty="0">
                <a:latin typeface="Times New Roman"/>
                <a:cs typeface="Times New Roman"/>
              </a:rPr>
              <a:t>τ</a:t>
            </a:r>
            <a:r>
              <a:rPr lang="el-GR" sz="2200" i="1" spc="-20" dirty="0">
                <a:latin typeface="Times New Roman"/>
                <a:cs typeface="Times New Roman"/>
              </a:rPr>
              <a:t>ο</a:t>
            </a:r>
            <a:r>
              <a:rPr lang="el-GR" sz="2200" i="1" spc="-10" dirty="0">
                <a:latin typeface="Times New Roman"/>
                <a:cs typeface="Times New Roman"/>
              </a:rPr>
              <a:t>ποθεσίες</a:t>
            </a:r>
            <a:r>
              <a:rPr lang="el-GR" sz="2200" i="1" spc="5" dirty="0">
                <a:latin typeface="Times New Roman"/>
                <a:cs typeface="Times New Roman"/>
              </a:rPr>
              <a:t> </a:t>
            </a:r>
            <a:r>
              <a:rPr lang="el-GR" sz="2200" i="1" spc="-5" dirty="0">
                <a:latin typeface="Times New Roman"/>
                <a:cs typeface="Times New Roman"/>
              </a:rPr>
              <a:t>τ</a:t>
            </a:r>
            <a:r>
              <a:rPr lang="el-GR" sz="2200" i="1" spc="-20" dirty="0">
                <a:latin typeface="Times New Roman"/>
                <a:cs typeface="Times New Roman"/>
              </a:rPr>
              <a:t>ο</a:t>
            </a:r>
            <a:r>
              <a:rPr lang="el-GR" sz="2200" i="1" spc="-10" dirty="0">
                <a:latin typeface="Times New Roman"/>
                <a:cs typeface="Times New Roman"/>
              </a:rPr>
              <a:t>υ</a:t>
            </a:r>
            <a:r>
              <a:rPr lang="el-GR" sz="2200" i="1" dirty="0">
                <a:latin typeface="Times New Roman"/>
                <a:cs typeface="Times New Roman"/>
              </a:rPr>
              <a:t> </a:t>
            </a:r>
            <a:r>
              <a:rPr lang="el-GR" sz="2200" i="1" spc="-15" dirty="0">
                <a:latin typeface="Times New Roman"/>
                <a:cs typeface="Times New Roman"/>
              </a:rPr>
              <a:t>Θεσσαλικού κάμπο</a:t>
            </a:r>
            <a:r>
              <a:rPr lang="el-GR" sz="2200" i="1" spc="-10" dirty="0">
                <a:latin typeface="Times New Roman"/>
                <a:cs typeface="Times New Roman"/>
              </a:rPr>
              <a:t>υ</a:t>
            </a:r>
            <a:r>
              <a:rPr lang="el-GR" sz="2200" i="1" dirty="0">
                <a:latin typeface="Times New Roman"/>
                <a:cs typeface="Times New Roman"/>
              </a:rPr>
              <a:t> </a:t>
            </a:r>
            <a:r>
              <a:rPr lang="el-GR" sz="2200" i="1" spc="-15" dirty="0">
                <a:latin typeface="Times New Roman"/>
                <a:cs typeface="Times New Roman"/>
              </a:rPr>
              <a:t>κα</a:t>
            </a:r>
            <a:r>
              <a:rPr lang="el-GR" sz="2200" i="1" spc="-5" dirty="0">
                <a:latin typeface="Times New Roman"/>
                <a:cs typeface="Times New Roman"/>
              </a:rPr>
              <a:t>ι</a:t>
            </a:r>
            <a:r>
              <a:rPr lang="el-GR" sz="2200" i="1" dirty="0">
                <a:latin typeface="Times New Roman"/>
                <a:cs typeface="Times New Roman"/>
              </a:rPr>
              <a:t> </a:t>
            </a:r>
            <a:r>
              <a:rPr lang="el-GR" sz="2200" i="1" spc="-15" dirty="0">
                <a:latin typeface="Times New Roman"/>
                <a:cs typeface="Times New Roman"/>
              </a:rPr>
              <a:t>κάθ</a:t>
            </a:r>
            <a:r>
              <a:rPr lang="el-GR" sz="2200" i="1" spc="-5" dirty="0">
                <a:latin typeface="Times New Roman"/>
                <a:cs typeface="Times New Roman"/>
              </a:rPr>
              <a:t>ε</a:t>
            </a:r>
            <a:r>
              <a:rPr lang="el-GR" sz="2200" i="1" dirty="0">
                <a:latin typeface="Times New Roman"/>
                <a:cs typeface="Times New Roman"/>
              </a:rPr>
              <a:t> </a:t>
            </a:r>
            <a:r>
              <a:rPr lang="el-GR" sz="2200" i="1" spc="-10" dirty="0">
                <a:latin typeface="Times New Roman"/>
                <a:cs typeface="Times New Roman"/>
              </a:rPr>
              <a:t>αγρό</a:t>
            </a:r>
            <a:r>
              <a:rPr lang="el-GR" sz="2200" i="1" dirty="0">
                <a:latin typeface="Times New Roman"/>
                <a:cs typeface="Times New Roman"/>
              </a:rPr>
              <a:t> </a:t>
            </a:r>
            <a:r>
              <a:rPr lang="el-GR" sz="2200" i="1" spc="-10" dirty="0">
                <a:latin typeface="Times New Roman"/>
                <a:cs typeface="Times New Roman"/>
              </a:rPr>
              <a:t>τον</a:t>
            </a:r>
            <a:r>
              <a:rPr lang="el-GR" sz="2200" i="1" dirty="0">
                <a:latin typeface="Times New Roman"/>
                <a:cs typeface="Times New Roman"/>
              </a:rPr>
              <a:t> </a:t>
            </a:r>
            <a:r>
              <a:rPr lang="el-GR" sz="2200" i="1" spc="-15" dirty="0">
                <a:latin typeface="Times New Roman"/>
                <a:cs typeface="Times New Roman"/>
              </a:rPr>
              <a:t>χώρισ</a:t>
            </a:r>
            <a:r>
              <a:rPr lang="el-GR" sz="2200" i="1" spc="-5" dirty="0">
                <a:latin typeface="Times New Roman"/>
                <a:cs typeface="Times New Roman"/>
              </a:rPr>
              <a:t>ε</a:t>
            </a:r>
            <a:r>
              <a:rPr lang="el-GR" sz="2200" i="1" dirty="0">
                <a:latin typeface="Times New Roman"/>
                <a:cs typeface="Times New Roman"/>
              </a:rPr>
              <a:t> σε </a:t>
            </a:r>
            <a:r>
              <a:rPr lang="el-GR" sz="2200" i="1" spc="-10" dirty="0">
                <a:latin typeface="Times New Roman"/>
                <a:cs typeface="Times New Roman"/>
              </a:rPr>
              <a:t>δύο</a:t>
            </a:r>
            <a:r>
              <a:rPr lang="el-GR" sz="2200" i="1" dirty="0">
                <a:latin typeface="Times New Roman"/>
                <a:cs typeface="Times New Roman"/>
              </a:rPr>
              <a:t> </a:t>
            </a:r>
            <a:r>
              <a:rPr lang="el-GR" sz="2200" i="1" spc="-15" dirty="0">
                <a:latin typeface="Times New Roman"/>
                <a:cs typeface="Times New Roman"/>
              </a:rPr>
              <a:t>αγροτεμάχι</a:t>
            </a:r>
            <a:r>
              <a:rPr lang="el-GR" sz="2200" i="1" spc="-10" dirty="0">
                <a:latin typeface="Times New Roman"/>
                <a:cs typeface="Times New Roman"/>
              </a:rPr>
              <a:t>α</a:t>
            </a:r>
            <a:r>
              <a:rPr lang="el-GR" sz="2200" i="1" dirty="0">
                <a:latin typeface="Times New Roman"/>
                <a:cs typeface="Times New Roman"/>
              </a:rPr>
              <a:t> </a:t>
            </a:r>
            <a:r>
              <a:rPr lang="el-GR" sz="2200" i="1" spc="-5" dirty="0">
                <a:latin typeface="Times New Roman"/>
                <a:cs typeface="Times New Roman"/>
              </a:rPr>
              <a:t>ίδιου</a:t>
            </a:r>
            <a:r>
              <a:rPr lang="el-GR" sz="2200" i="1" dirty="0">
                <a:latin typeface="Times New Roman"/>
                <a:cs typeface="Times New Roman"/>
              </a:rPr>
              <a:t> </a:t>
            </a:r>
            <a:r>
              <a:rPr lang="el-GR" sz="2200" i="1" spc="-15" dirty="0">
                <a:latin typeface="Times New Roman"/>
                <a:cs typeface="Times New Roman"/>
              </a:rPr>
              <a:t>σχήματο</a:t>
            </a:r>
            <a:r>
              <a:rPr lang="el-GR" sz="2200" i="1" spc="-5" dirty="0">
                <a:latin typeface="Times New Roman"/>
                <a:cs typeface="Times New Roman"/>
              </a:rPr>
              <a:t>ς</a:t>
            </a:r>
            <a:r>
              <a:rPr lang="el-GR" sz="2200" i="1" dirty="0">
                <a:latin typeface="Times New Roman"/>
                <a:cs typeface="Times New Roman"/>
              </a:rPr>
              <a:t> </a:t>
            </a:r>
            <a:r>
              <a:rPr lang="el-GR" sz="2200" i="1" spc="-15" dirty="0">
                <a:latin typeface="Times New Roman"/>
                <a:cs typeface="Times New Roman"/>
              </a:rPr>
              <a:t>κα</a:t>
            </a:r>
            <a:r>
              <a:rPr lang="el-GR" sz="2200" i="1" spc="-5" dirty="0">
                <a:latin typeface="Times New Roman"/>
                <a:cs typeface="Times New Roman"/>
              </a:rPr>
              <a:t>ι</a:t>
            </a:r>
            <a:r>
              <a:rPr lang="el-GR" sz="2200" i="1" dirty="0">
                <a:latin typeface="Times New Roman"/>
                <a:cs typeface="Times New Roman"/>
              </a:rPr>
              <a:t> </a:t>
            </a:r>
            <a:r>
              <a:rPr lang="el-GR" sz="2200" i="1" spc="-5" dirty="0">
                <a:latin typeface="Times New Roman"/>
                <a:cs typeface="Times New Roman"/>
              </a:rPr>
              <a:t>ί</a:t>
            </a:r>
            <a:r>
              <a:rPr lang="el-GR" sz="2200" i="1" spc="-20" dirty="0">
                <a:latin typeface="Times New Roman"/>
                <a:cs typeface="Times New Roman"/>
              </a:rPr>
              <a:t>δ</a:t>
            </a:r>
            <a:r>
              <a:rPr lang="el-GR" sz="2200" i="1" spc="-5" dirty="0">
                <a:latin typeface="Times New Roman"/>
                <a:cs typeface="Times New Roman"/>
              </a:rPr>
              <a:t>ι</a:t>
            </a:r>
            <a:r>
              <a:rPr lang="el-GR" sz="2200" i="1" spc="-20" dirty="0">
                <a:latin typeface="Times New Roman"/>
                <a:cs typeface="Times New Roman"/>
              </a:rPr>
              <a:t>ο</a:t>
            </a:r>
            <a:r>
              <a:rPr lang="el-GR" sz="2200" i="1" spc="-10" dirty="0">
                <a:latin typeface="Times New Roman"/>
                <a:cs typeface="Times New Roman"/>
              </a:rPr>
              <a:t>υ εμβαδο</a:t>
            </a:r>
            <a:r>
              <a:rPr lang="el-GR" sz="2200" i="1" spc="-5" dirty="0">
                <a:latin typeface="Times New Roman"/>
                <a:cs typeface="Times New Roman"/>
              </a:rPr>
              <a:t>ύ</a:t>
            </a:r>
            <a:r>
              <a:rPr lang="el-GR" sz="2200" i="1" dirty="0">
                <a:latin typeface="Times New Roman"/>
                <a:cs typeface="Times New Roman"/>
              </a:rPr>
              <a:t>.</a:t>
            </a:r>
            <a:r>
              <a:rPr lang="el-GR" sz="2200" i="1" spc="55" dirty="0">
                <a:latin typeface="Times New Roman"/>
                <a:cs typeface="Times New Roman"/>
              </a:rPr>
              <a:t> </a:t>
            </a:r>
            <a:r>
              <a:rPr lang="el-GR" sz="2200" i="1" spc="-15" dirty="0">
                <a:latin typeface="Times New Roman"/>
                <a:cs typeface="Times New Roman"/>
              </a:rPr>
              <a:t>Στ</a:t>
            </a:r>
            <a:r>
              <a:rPr lang="el-GR" sz="2200" i="1" spc="-10" dirty="0">
                <a:latin typeface="Times New Roman"/>
                <a:cs typeface="Times New Roman"/>
              </a:rPr>
              <a:t>ο</a:t>
            </a:r>
            <a:r>
              <a:rPr lang="el-GR" sz="2200" i="1" spc="60" dirty="0">
                <a:latin typeface="Times New Roman"/>
                <a:cs typeface="Times New Roman"/>
              </a:rPr>
              <a:t> </a:t>
            </a:r>
            <a:r>
              <a:rPr lang="el-GR" sz="2200" i="1" spc="-10" dirty="0">
                <a:latin typeface="Times New Roman"/>
                <a:cs typeface="Times New Roman"/>
              </a:rPr>
              <a:t>ένα</a:t>
            </a:r>
            <a:r>
              <a:rPr lang="el-GR" sz="2200" i="1" spc="60" dirty="0">
                <a:latin typeface="Times New Roman"/>
                <a:cs typeface="Times New Roman"/>
              </a:rPr>
              <a:t> </a:t>
            </a:r>
            <a:r>
              <a:rPr lang="el-GR" sz="2200" i="1" spc="-15" dirty="0">
                <a:latin typeface="Times New Roman"/>
                <a:cs typeface="Times New Roman"/>
              </a:rPr>
              <a:t>αγροτεμάχι</a:t>
            </a:r>
            <a:r>
              <a:rPr lang="el-GR" sz="2200" i="1" spc="-10" dirty="0">
                <a:latin typeface="Times New Roman"/>
                <a:cs typeface="Times New Roman"/>
              </a:rPr>
              <a:t>ο</a:t>
            </a:r>
            <a:r>
              <a:rPr lang="el-GR" sz="2200" i="1" spc="65" dirty="0">
                <a:latin typeface="Times New Roman"/>
                <a:cs typeface="Times New Roman"/>
              </a:rPr>
              <a:t> </a:t>
            </a:r>
            <a:r>
              <a:rPr lang="el-GR" sz="2200" i="1" spc="-15" dirty="0">
                <a:latin typeface="Times New Roman"/>
                <a:cs typeface="Times New Roman"/>
              </a:rPr>
              <a:t>κάθ</a:t>
            </a:r>
            <a:r>
              <a:rPr lang="el-GR" sz="2200" i="1" spc="-5" dirty="0">
                <a:latin typeface="Times New Roman"/>
                <a:cs typeface="Times New Roman"/>
              </a:rPr>
              <a:t>ε</a:t>
            </a:r>
            <a:r>
              <a:rPr lang="el-GR" sz="2200" i="1" spc="55" dirty="0">
                <a:latin typeface="Times New Roman"/>
                <a:cs typeface="Times New Roman"/>
              </a:rPr>
              <a:t> </a:t>
            </a:r>
            <a:r>
              <a:rPr lang="el-GR" sz="2200" i="1" spc="-10" dirty="0">
                <a:latin typeface="Times New Roman"/>
                <a:cs typeface="Times New Roman"/>
              </a:rPr>
              <a:t>αγρού</a:t>
            </a:r>
            <a:r>
              <a:rPr lang="el-GR" sz="2200" i="1" spc="60" dirty="0">
                <a:latin typeface="Times New Roman"/>
                <a:cs typeface="Times New Roman"/>
              </a:rPr>
              <a:t> </a:t>
            </a:r>
            <a:r>
              <a:rPr lang="el-GR" sz="2200" i="1" spc="-15" dirty="0">
                <a:latin typeface="Times New Roman"/>
                <a:cs typeface="Times New Roman"/>
              </a:rPr>
              <a:t>καλλιέργησ</a:t>
            </a:r>
            <a:r>
              <a:rPr lang="el-GR" sz="2200" i="1" spc="-5" dirty="0">
                <a:latin typeface="Times New Roman"/>
                <a:cs typeface="Times New Roman"/>
              </a:rPr>
              <a:t>ε</a:t>
            </a:r>
            <a:r>
              <a:rPr lang="el-GR" sz="2200" i="1" spc="55" dirty="0">
                <a:latin typeface="Times New Roman"/>
                <a:cs typeface="Times New Roman"/>
              </a:rPr>
              <a:t> </a:t>
            </a:r>
            <a:r>
              <a:rPr lang="el-GR" sz="2200" i="1" spc="-10" dirty="0">
                <a:latin typeface="Times New Roman"/>
                <a:cs typeface="Times New Roman"/>
              </a:rPr>
              <a:t>στάρι</a:t>
            </a:r>
            <a:r>
              <a:rPr lang="el-GR" sz="2200" i="1" spc="60" dirty="0">
                <a:latin typeface="Times New Roman"/>
                <a:cs typeface="Times New Roman"/>
              </a:rPr>
              <a:t> </a:t>
            </a:r>
            <a:r>
              <a:rPr lang="el-GR" sz="2200" i="1" spc="-5" dirty="0">
                <a:latin typeface="Times New Roman"/>
                <a:cs typeface="Times New Roman"/>
              </a:rPr>
              <a:t>της</a:t>
            </a:r>
            <a:r>
              <a:rPr lang="el-GR" sz="2200" i="1" spc="60" dirty="0">
                <a:latin typeface="Times New Roman"/>
                <a:cs typeface="Times New Roman"/>
              </a:rPr>
              <a:t> </a:t>
            </a:r>
            <a:r>
              <a:rPr lang="el-GR" sz="2200" i="1" spc="-15" dirty="0">
                <a:latin typeface="Times New Roman"/>
                <a:cs typeface="Times New Roman"/>
              </a:rPr>
              <a:t>μια</a:t>
            </a:r>
            <a:r>
              <a:rPr lang="el-GR" sz="2200" i="1" spc="-5" dirty="0">
                <a:latin typeface="Times New Roman"/>
                <a:cs typeface="Times New Roman"/>
              </a:rPr>
              <a:t>ς</a:t>
            </a:r>
            <a:r>
              <a:rPr lang="el-GR" sz="2200" i="1" spc="60" dirty="0">
                <a:latin typeface="Times New Roman"/>
                <a:cs typeface="Times New Roman"/>
              </a:rPr>
              <a:t> </a:t>
            </a:r>
            <a:r>
              <a:rPr lang="el-GR" sz="2200" i="1" spc="-10" dirty="0">
                <a:latin typeface="Times New Roman"/>
                <a:cs typeface="Times New Roman"/>
              </a:rPr>
              <a:t>π</a:t>
            </a:r>
            <a:r>
              <a:rPr lang="el-GR" sz="2200" i="1" spc="-20" dirty="0">
                <a:latin typeface="Times New Roman"/>
                <a:cs typeface="Times New Roman"/>
              </a:rPr>
              <a:t>ο</a:t>
            </a:r>
            <a:r>
              <a:rPr lang="el-GR" sz="2200" i="1" spc="-5" dirty="0">
                <a:latin typeface="Times New Roman"/>
                <a:cs typeface="Times New Roman"/>
              </a:rPr>
              <a:t>ικι</a:t>
            </a:r>
            <a:r>
              <a:rPr lang="el-GR" sz="2200" i="1" spc="-15" dirty="0">
                <a:latin typeface="Times New Roman"/>
                <a:cs typeface="Times New Roman"/>
              </a:rPr>
              <a:t>λ</a:t>
            </a:r>
            <a:r>
              <a:rPr lang="el-GR" sz="2200" i="1" spc="-5" dirty="0">
                <a:latin typeface="Times New Roman"/>
                <a:cs typeface="Times New Roman"/>
              </a:rPr>
              <a:t>ία</a:t>
            </a:r>
            <a:r>
              <a:rPr lang="el-GR" sz="2200" i="1" dirty="0">
                <a:latin typeface="Times New Roman"/>
                <a:cs typeface="Times New Roman"/>
              </a:rPr>
              <a:t>ς,</a:t>
            </a:r>
            <a:r>
              <a:rPr lang="el-GR" sz="2200" i="1" spc="55" dirty="0">
                <a:latin typeface="Times New Roman"/>
                <a:cs typeface="Times New Roman"/>
              </a:rPr>
              <a:t> </a:t>
            </a:r>
            <a:r>
              <a:rPr lang="el-GR" sz="2200" i="1" spc="-5" dirty="0">
                <a:latin typeface="Times New Roman"/>
                <a:cs typeface="Times New Roman"/>
              </a:rPr>
              <a:t>έ</a:t>
            </a:r>
            <a:r>
              <a:rPr lang="el-GR" sz="2200" i="1" dirty="0">
                <a:latin typeface="Times New Roman"/>
                <a:cs typeface="Times New Roman"/>
              </a:rPr>
              <a:t>σ</a:t>
            </a:r>
            <a:r>
              <a:rPr lang="el-GR" sz="2200" i="1" spc="-15" dirty="0">
                <a:latin typeface="Times New Roman"/>
                <a:cs typeface="Times New Roman"/>
              </a:rPr>
              <a:t>τω</a:t>
            </a:r>
            <a:r>
              <a:rPr lang="el-GR" sz="2200" i="1" spc="-10" dirty="0">
                <a:latin typeface="Times New Roman"/>
                <a:cs typeface="Times New Roman"/>
              </a:rPr>
              <a:t> </a:t>
            </a:r>
            <a:r>
              <a:rPr lang="el-GR" sz="2200" i="1" spc="-15" dirty="0">
                <a:latin typeface="Times New Roman"/>
                <a:cs typeface="Times New Roman"/>
              </a:rPr>
              <a:t>Α</a:t>
            </a:r>
            <a:r>
              <a:rPr lang="el-GR" sz="2200" i="1" dirty="0">
                <a:latin typeface="Times New Roman"/>
                <a:cs typeface="Times New Roman"/>
              </a:rPr>
              <a:t>,</a:t>
            </a:r>
            <a:r>
              <a:rPr lang="el-GR" sz="2200" i="1" spc="70" dirty="0">
                <a:latin typeface="Times New Roman"/>
                <a:cs typeface="Times New Roman"/>
              </a:rPr>
              <a:t> </a:t>
            </a:r>
            <a:r>
              <a:rPr lang="el-GR" sz="2200" i="1" spc="-15" dirty="0">
                <a:latin typeface="Times New Roman"/>
                <a:cs typeface="Times New Roman"/>
              </a:rPr>
              <a:t>κα</a:t>
            </a:r>
            <a:r>
              <a:rPr lang="el-GR" sz="2200" i="1" spc="-5" dirty="0">
                <a:latin typeface="Times New Roman"/>
                <a:cs typeface="Times New Roman"/>
              </a:rPr>
              <a:t>ι</a:t>
            </a:r>
            <a:r>
              <a:rPr lang="el-GR" sz="2200" i="1" spc="75" dirty="0">
                <a:latin typeface="Times New Roman"/>
                <a:cs typeface="Times New Roman"/>
              </a:rPr>
              <a:t> </a:t>
            </a:r>
            <a:r>
              <a:rPr lang="el-GR" sz="2200" i="1" spc="-10" dirty="0">
                <a:latin typeface="Times New Roman"/>
                <a:cs typeface="Times New Roman"/>
              </a:rPr>
              <a:t>στο</a:t>
            </a:r>
            <a:r>
              <a:rPr lang="el-GR" sz="2200" i="1" spc="70" dirty="0">
                <a:latin typeface="Times New Roman"/>
                <a:cs typeface="Times New Roman"/>
              </a:rPr>
              <a:t> </a:t>
            </a:r>
            <a:r>
              <a:rPr lang="el-GR" sz="2200" i="1" spc="-20" dirty="0">
                <a:latin typeface="Times New Roman"/>
                <a:cs typeface="Times New Roman"/>
              </a:rPr>
              <a:t>ά</a:t>
            </a:r>
            <a:r>
              <a:rPr lang="el-GR" sz="2200" i="1" dirty="0">
                <a:latin typeface="Times New Roman"/>
                <a:cs typeface="Times New Roman"/>
              </a:rPr>
              <a:t>λλο</a:t>
            </a:r>
            <a:r>
              <a:rPr lang="el-GR" sz="2200" i="1" spc="70" dirty="0">
                <a:latin typeface="Times New Roman"/>
                <a:cs typeface="Times New Roman"/>
              </a:rPr>
              <a:t> </a:t>
            </a:r>
            <a:r>
              <a:rPr lang="el-GR" sz="2200" i="1" spc="-15" dirty="0">
                <a:latin typeface="Times New Roman"/>
                <a:cs typeface="Times New Roman"/>
              </a:rPr>
              <a:t>αγροτεμάχι</a:t>
            </a:r>
            <a:r>
              <a:rPr lang="el-GR" sz="2200" i="1" spc="-10" dirty="0">
                <a:latin typeface="Times New Roman"/>
                <a:cs typeface="Times New Roman"/>
              </a:rPr>
              <a:t>ο</a:t>
            </a:r>
            <a:r>
              <a:rPr lang="el-GR" sz="2200" i="1" spc="75" dirty="0">
                <a:latin typeface="Times New Roman"/>
                <a:cs typeface="Times New Roman"/>
              </a:rPr>
              <a:t> </a:t>
            </a:r>
            <a:r>
              <a:rPr lang="el-GR" sz="2200" i="1" spc="-5" dirty="0">
                <a:latin typeface="Times New Roman"/>
                <a:cs typeface="Times New Roman"/>
              </a:rPr>
              <a:t>καλλιέ</a:t>
            </a:r>
            <a:r>
              <a:rPr lang="el-GR" sz="2200" i="1" spc="-20" dirty="0">
                <a:latin typeface="Times New Roman"/>
                <a:cs typeface="Times New Roman"/>
              </a:rPr>
              <a:t>ρ</a:t>
            </a:r>
            <a:r>
              <a:rPr lang="el-GR" sz="2200" i="1" dirty="0">
                <a:latin typeface="Times New Roman"/>
                <a:cs typeface="Times New Roman"/>
              </a:rPr>
              <a:t>γησε</a:t>
            </a:r>
            <a:r>
              <a:rPr lang="el-GR" sz="2200" i="1" spc="75" dirty="0">
                <a:latin typeface="Times New Roman"/>
                <a:cs typeface="Times New Roman"/>
              </a:rPr>
              <a:t> </a:t>
            </a:r>
            <a:r>
              <a:rPr lang="el-GR" sz="2200" i="1" spc="-10" dirty="0">
                <a:latin typeface="Times New Roman"/>
                <a:cs typeface="Times New Roman"/>
              </a:rPr>
              <a:t>στά</a:t>
            </a:r>
            <a:r>
              <a:rPr lang="el-GR" sz="2200" i="1" spc="-20" dirty="0">
                <a:latin typeface="Times New Roman"/>
                <a:cs typeface="Times New Roman"/>
              </a:rPr>
              <a:t>ρ</a:t>
            </a:r>
            <a:r>
              <a:rPr lang="el-GR" sz="2200" i="1" spc="-5" dirty="0">
                <a:latin typeface="Times New Roman"/>
                <a:cs typeface="Times New Roman"/>
              </a:rPr>
              <a:t>ι</a:t>
            </a:r>
            <a:r>
              <a:rPr lang="el-GR" sz="2200" i="1" spc="80" dirty="0">
                <a:latin typeface="Times New Roman"/>
                <a:cs typeface="Times New Roman"/>
              </a:rPr>
              <a:t> </a:t>
            </a:r>
            <a:r>
              <a:rPr lang="el-GR" sz="2200" i="1" spc="-15" dirty="0">
                <a:latin typeface="Times New Roman"/>
                <a:cs typeface="Times New Roman"/>
              </a:rPr>
              <a:t>τη</a:t>
            </a:r>
            <a:r>
              <a:rPr lang="el-GR" sz="2200" i="1" spc="-5" dirty="0">
                <a:latin typeface="Times New Roman"/>
                <a:cs typeface="Times New Roman"/>
              </a:rPr>
              <a:t>ς</a:t>
            </a:r>
            <a:r>
              <a:rPr lang="el-GR" sz="2200" i="1" spc="70" dirty="0">
                <a:latin typeface="Times New Roman"/>
                <a:cs typeface="Times New Roman"/>
              </a:rPr>
              <a:t> </a:t>
            </a:r>
            <a:r>
              <a:rPr lang="el-GR" sz="2200" i="1" spc="-10" dirty="0">
                <a:latin typeface="Times New Roman"/>
                <a:cs typeface="Times New Roman"/>
              </a:rPr>
              <a:t>άλλης</a:t>
            </a:r>
            <a:r>
              <a:rPr lang="el-GR" sz="2200" i="1" dirty="0">
                <a:latin typeface="Times New Roman"/>
                <a:cs typeface="Times New Roman"/>
              </a:rPr>
              <a:t> </a:t>
            </a:r>
            <a:r>
              <a:rPr lang="el-GR" sz="2200" i="1" spc="-5" dirty="0">
                <a:latin typeface="Times New Roman"/>
                <a:cs typeface="Times New Roman"/>
              </a:rPr>
              <a:t>ποικι</a:t>
            </a:r>
            <a:r>
              <a:rPr lang="el-GR" sz="2200" i="1" spc="-15" dirty="0">
                <a:latin typeface="Times New Roman"/>
                <a:cs typeface="Times New Roman"/>
              </a:rPr>
              <a:t>λ</a:t>
            </a:r>
            <a:r>
              <a:rPr lang="el-GR" sz="2200" i="1" spc="-5" dirty="0">
                <a:latin typeface="Times New Roman"/>
                <a:cs typeface="Times New Roman"/>
              </a:rPr>
              <a:t>ίας</a:t>
            </a:r>
            <a:r>
              <a:rPr lang="el-GR" sz="2200" i="1" dirty="0">
                <a:latin typeface="Times New Roman"/>
                <a:cs typeface="Times New Roman"/>
              </a:rPr>
              <a:t>,</a:t>
            </a:r>
            <a:r>
              <a:rPr lang="el-GR" sz="2200" i="1" spc="70" dirty="0">
                <a:latin typeface="Times New Roman"/>
                <a:cs typeface="Times New Roman"/>
              </a:rPr>
              <a:t> </a:t>
            </a:r>
            <a:r>
              <a:rPr lang="el-GR" sz="2200" i="1" spc="-10" dirty="0">
                <a:latin typeface="Times New Roman"/>
                <a:cs typeface="Times New Roman"/>
              </a:rPr>
              <a:t>έστω</a:t>
            </a:r>
            <a:r>
              <a:rPr lang="el-GR" sz="2200" i="1" spc="70" dirty="0">
                <a:latin typeface="Times New Roman"/>
                <a:cs typeface="Times New Roman"/>
              </a:rPr>
              <a:t> </a:t>
            </a:r>
            <a:r>
              <a:rPr lang="el-GR" sz="2200" i="1" spc="-15" dirty="0">
                <a:latin typeface="Times New Roman"/>
                <a:cs typeface="Times New Roman"/>
              </a:rPr>
              <a:t>Β</a:t>
            </a:r>
            <a:r>
              <a:rPr lang="el-GR" sz="2200" i="1" dirty="0">
                <a:latin typeface="Times New Roman"/>
                <a:cs typeface="Times New Roman"/>
              </a:rPr>
              <a:t>.</a:t>
            </a:r>
            <a:r>
              <a:rPr lang="el-GR" sz="2200" i="1" spc="70" dirty="0">
                <a:latin typeface="Times New Roman"/>
                <a:cs typeface="Times New Roman"/>
              </a:rPr>
              <a:t> </a:t>
            </a:r>
            <a:r>
              <a:rPr lang="el-GR" sz="2200" i="1" dirty="0">
                <a:latin typeface="Times New Roman"/>
                <a:cs typeface="Times New Roman"/>
              </a:rPr>
              <a:t>Σε</a:t>
            </a:r>
            <a:r>
              <a:rPr lang="el-GR" sz="2200" i="1" spc="70" dirty="0">
                <a:latin typeface="Times New Roman"/>
                <a:cs typeface="Times New Roman"/>
              </a:rPr>
              <a:t> </a:t>
            </a:r>
            <a:r>
              <a:rPr lang="el-GR" sz="2200" i="1" spc="-15" dirty="0">
                <a:latin typeface="Times New Roman"/>
                <a:cs typeface="Times New Roman"/>
              </a:rPr>
              <a:t>ποιο απ</a:t>
            </a:r>
            <a:r>
              <a:rPr lang="el-GR" sz="2200" i="1" spc="-10" dirty="0">
                <a:latin typeface="Times New Roman"/>
                <a:cs typeface="Times New Roman"/>
              </a:rPr>
              <a:t>ό</a:t>
            </a:r>
            <a:r>
              <a:rPr lang="el-GR" sz="2200" i="1" dirty="0">
                <a:latin typeface="Times New Roman"/>
                <a:cs typeface="Times New Roman"/>
              </a:rPr>
              <a:t> </a:t>
            </a:r>
            <a:r>
              <a:rPr lang="el-GR" sz="2200" i="1" spc="-10" dirty="0">
                <a:latin typeface="Times New Roman"/>
                <a:cs typeface="Times New Roman"/>
              </a:rPr>
              <a:t>τα</a:t>
            </a:r>
            <a:r>
              <a:rPr lang="el-GR" sz="2200" i="1" dirty="0">
                <a:latin typeface="Times New Roman"/>
                <a:cs typeface="Times New Roman"/>
              </a:rPr>
              <a:t> </a:t>
            </a:r>
            <a:r>
              <a:rPr lang="el-GR" sz="2200" i="1" spc="-10" dirty="0">
                <a:latin typeface="Times New Roman"/>
                <a:cs typeface="Times New Roman"/>
              </a:rPr>
              <a:t>δύο</a:t>
            </a:r>
            <a:r>
              <a:rPr lang="el-GR" sz="2200" i="1" dirty="0">
                <a:latin typeface="Times New Roman"/>
                <a:cs typeface="Times New Roman"/>
              </a:rPr>
              <a:t> </a:t>
            </a:r>
            <a:r>
              <a:rPr lang="el-GR" sz="2200" i="1" spc="-15" dirty="0">
                <a:latin typeface="Times New Roman"/>
                <a:cs typeface="Times New Roman"/>
              </a:rPr>
              <a:t>αγροτεμάχι</a:t>
            </a:r>
            <a:r>
              <a:rPr lang="el-GR" sz="2200" i="1" spc="-10" dirty="0">
                <a:latin typeface="Times New Roman"/>
                <a:cs typeface="Times New Roman"/>
              </a:rPr>
              <a:t>α</a:t>
            </a:r>
            <a:r>
              <a:rPr lang="el-GR" sz="2200" i="1" dirty="0">
                <a:latin typeface="Times New Roman"/>
                <a:cs typeface="Times New Roman"/>
              </a:rPr>
              <a:t> </a:t>
            </a:r>
            <a:r>
              <a:rPr lang="el-GR" sz="2200" i="1" spc="-15" dirty="0">
                <a:latin typeface="Times New Roman"/>
                <a:cs typeface="Times New Roman"/>
              </a:rPr>
              <a:t>κάθ</a:t>
            </a:r>
            <a:r>
              <a:rPr lang="el-GR" sz="2200" i="1" spc="-5" dirty="0">
                <a:latin typeface="Times New Roman"/>
                <a:cs typeface="Times New Roman"/>
              </a:rPr>
              <a:t>ε</a:t>
            </a:r>
            <a:r>
              <a:rPr lang="el-GR" sz="2200" i="1" dirty="0">
                <a:latin typeface="Times New Roman"/>
                <a:cs typeface="Times New Roman"/>
              </a:rPr>
              <a:t> </a:t>
            </a:r>
            <a:r>
              <a:rPr lang="el-GR" sz="2200" i="1" spc="-10" dirty="0">
                <a:latin typeface="Times New Roman"/>
                <a:cs typeface="Times New Roman"/>
              </a:rPr>
              <a:t>αγρού</a:t>
            </a:r>
            <a:r>
              <a:rPr lang="el-GR" sz="2200" i="1" dirty="0">
                <a:latin typeface="Times New Roman"/>
                <a:cs typeface="Times New Roman"/>
              </a:rPr>
              <a:t> </a:t>
            </a:r>
            <a:r>
              <a:rPr lang="el-GR" sz="2200" i="1" spc="-15" dirty="0">
                <a:latin typeface="Times New Roman"/>
                <a:cs typeface="Times New Roman"/>
              </a:rPr>
              <a:t>κα</a:t>
            </a:r>
            <a:r>
              <a:rPr lang="el-GR" sz="2200" i="1" spc="-10" dirty="0">
                <a:latin typeface="Times New Roman"/>
                <a:cs typeface="Times New Roman"/>
              </a:rPr>
              <a:t>λ</a:t>
            </a:r>
            <a:r>
              <a:rPr lang="el-GR" sz="2200" i="1" dirty="0">
                <a:latin typeface="Times New Roman"/>
                <a:cs typeface="Times New Roman"/>
              </a:rPr>
              <a:t>λ</a:t>
            </a:r>
            <a:r>
              <a:rPr lang="el-GR" sz="2200" i="1" spc="-5" dirty="0">
                <a:latin typeface="Times New Roman"/>
                <a:cs typeface="Times New Roman"/>
              </a:rPr>
              <a:t>ι</a:t>
            </a:r>
            <a:r>
              <a:rPr lang="el-GR" sz="2200" i="1" spc="-15" dirty="0">
                <a:latin typeface="Times New Roman"/>
                <a:cs typeface="Times New Roman"/>
              </a:rPr>
              <a:t>έργη</a:t>
            </a:r>
            <a:r>
              <a:rPr lang="el-GR" sz="2200" i="1" spc="-10" dirty="0">
                <a:latin typeface="Times New Roman"/>
                <a:cs typeface="Times New Roman"/>
              </a:rPr>
              <a:t>σ</a:t>
            </a:r>
            <a:r>
              <a:rPr lang="el-GR" sz="2200" i="1" dirty="0">
                <a:latin typeface="Times New Roman"/>
                <a:cs typeface="Times New Roman"/>
              </a:rPr>
              <a:t>ε </a:t>
            </a:r>
            <a:r>
              <a:rPr lang="el-GR" sz="2200" i="1" spc="-10" dirty="0">
                <a:latin typeface="Times New Roman"/>
                <a:cs typeface="Times New Roman"/>
              </a:rPr>
              <a:t>την</a:t>
            </a:r>
            <a:r>
              <a:rPr lang="el-GR" sz="2200" i="1" dirty="0">
                <a:latin typeface="Times New Roman"/>
                <a:cs typeface="Times New Roman"/>
              </a:rPr>
              <a:t> </a:t>
            </a:r>
            <a:r>
              <a:rPr lang="el-GR" sz="2200" i="1" spc="-5" dirty="0">
                <a:latin typeface="Times New Roman"/>
                <a:cs typeface="Times New Roman"/>
              </a:rPr>
              <a:t>ποικιλία</a:t>
            </a:r>
            <a:r>
              <a:rPr lang="el-GR" sz="2200" i="1" dirty="0">
                <a:latin typeface="Times New Roman"/>
                <a:cs typeface="Times New Roman"/>
              </a:rPr>
              <a:t> </a:t>
            </a:r>
            <a:r>
              <a:rPr lang="el-GR" sz="2200" i="1" spc="-10" dirty="0">
                <a:latin typeface="Times New Roman"/>
                <a:cs typeface="Times New Roman"/>
              </a:rPr>
              <a:t>Α</a:t>
            </a:r>
            <a:r>
              <a:rPr lang="el-GR" sz="2200" i="1" dirty="0">
                <a:latin typeface="Times New Roman"/>
                <a:cs typeface="Times New Roman"/>
              </a:rPr>
              <a:t> </a:t>
            </a:r>
            <a:r>
              <a:rPr lang="el-GR" sz="2200" i="1" spc="-15" dirty="0">
                <a:latin typeface="Times New Roman"/>
                <a:cs typeface="Times New Roman"/>
              </a:rPr>
              <a:t>κα</a:t>
            </a:r>
            <a:r>
              <a:rPr lang="el-GR" sz="2200" i="1" spc="-5" dirty="0">
                <a:latin typeface="Times New Roman"/>
                <a:cs typeface="Times New Roman"/>
              </a:rPr>
              <a:t>ι</a:t>
            </a:r>
            <a:r>
              <a:rPr lang="el-GR" sz="2200" i="1" dirty="0">
                <a:latin typeface="Times New Roman"/>
                <a:cs typeface="Times New Roman"/>
              </a:rPr>
              <a:t> σε </a:t>
            </a:r>
            <a:r>
              <a:rPr lang="el-GR" sz="2200" i="1" spc="-10" dirty="0">
                <a:latin typeface="Times New Roman"/>
                <a:cs typeface="Times New Roman"/>
              </a:rPr>
              <a:t>ποιο</a:t>
            </a:r>
            <a:r>
              <a:rPr lang="el-GR" sz="2200" i="1" dirty="0">
                <a:latin typeface="Times New Roman"/>
                <a:cs typeface="Times New Roman"/>
              </a:rPr>
              <a:t> </a:t>
            </a:r>
            <a:r>
              <a:rPr lang="el-GR" sz="2200" i="1" spc="-5" dirty="0">
                <a:latin typeface="Times New Roman"/>
                <a:cs typeface="Times New Roman"/>
              </a:rPr>
              <a:t>τ</a:t>
            </a:r>
            <a:r>
              <a:rPr lang="el-GR" sz="2200" i="1" spc="-20" dirty="0">
                <a:latin typeface="Times New Roman"/>
                <a:cs typeface="Times New Roman"/>
              </a:rPr>
              <a:t>η</a:t>
            </a:r>
            <a:r>
              <a:rPr lang="el-GR" sz="2200" i="1" spc="-10" dirty="0">
                <a:latin typeface="Times New Roman"/>
                <a:cs typeface="Times New Roman"/>
              </a:rPr>
              <a:t>ν</a:t>
            </a:r>
            <a:r>
              <a:rPr lang="el-GR" sz="2200" i="1" spc="-5" dirty="0">
                <a:latin typeface="Times New Roman"/>
                <a:cs typeface="Times New Roman"/>
              </a:rPr>
              <a:t> ποικι</a:t>
            </a:r>
            <a:r>
              <a:rPr lang="el-GR" sz="2200" i="1" spc="-15" dirty="0">
                <a:latin typeface="Times New Roman"/>
                <a:cs typeface="Times New Roman"/>
              </a:rPr>
              <a:t>λ</a:t>
            </a:r>
            <a:r>
              <a:rPr lang="el-GR" sz="2200" i="1" spc="-5" dirty="0">
                <a:latin typeface="Times New Roman"/>
                <a:cs typeface="Times New Roman"/>
              </a:rPr>
              <a:t>ία</a:t>
            </a:r>
            <a:r>
              <a:rPr lang="el-GR" sz="2200" i="1" spc="65" dirty="0">
                <a:latin typeface="Times New Roman"/>
                <a:cs typeface="Times New Roman"/>
              </a:rPr>
              <a:t> </a:t>
            </a:r>
            <a:r>
              <a:rPr lang="el-GR" sz="2200" i="1" spc="-10" dirty="0">
                <a:latin typeface="Times New Roman"/>
                <a:cs typeface="Times New Roman"/>
              </a:rPr>
              <a:t>Β</a:t>
            </a:r>
            <a:r>
              <a:rPr lang="el-GR" sz="2200" i="1" spc="65" dirty="0">
                <a:latin typeface="Times New Roman"/>
                <a:cs typeface="Times New Roman"/>
              </a:rPr>
              <a:t> </a:t>
            </a:r>
            <a:r>
              <a:rPr lang="el-GR" sz="2200" i="1" spc="-10" dirty="0">
                <a:latin typeface="Times New Roman"/>
                <a:cs typeface="Times New Roman"/>
              </a:rPr>
              <a:t>το</a:t>
            </a:r>
            <a:r>
              <a:rPr lang="el-GR" sz="2200" i="1" spc="65" dirty="0">
                <a:latin typeface="Times New Roman"/>
                <a:cs typeface="Times New Roman"/>
              </a:rPr>
              <a:t> </a:t>
            </a:r>
            <a:r>
              <a:rPr lang="el-GR" sz="2200" i="1" spc="-10" dirty="0">
                <a:latin typeface="Times New Roman"/>
                <a:cs typeface="Times New Roman"/>
              </a:rPr>
              <a:t>αποφάσισε</a:t>
            </a:r>
            <a:r>
              <a:rPr lang="el-GR" sz="2200" i="1" spc="65" dirty="0">
                <a:latin typeface="Times New Roman"/>
                <a:cs typeface="Times New Roman"/>
              </a:rPr>
              <a:t> </a:t>
            </a:r>
            <a:r>
              <a:rPr lang="el-GR" sz="2200" i="1" spc="-15" dirty="0">
                <a:latin typeface="Times New Roman"/>
                <a:cs typeface="Times New Roman"/>
              </a:rPr>
              <a:t>μ</a:t>
            </a:r>
            <a:r>
              <a:rPr lang="el-GR" sz="2200" i="1" spc="-5" dirty="0">
                <a:latin typeface="Times New Roman"/>
                <a:cs typeface="Times New Roman"/>
              </a:rPr>
              <a:t>ε</a:t>
            </a:r>
            <a:r>
              <a:rPr lang="el-GR" sz="2200" i="1" spc="65" dirty="0">
                <a:latin typeface="Times New Roman"/>
                <a:cs typeface="Times New Roman"/>
              </a:rPr>
              <a:t> </a:t>
            </a:r>
            <a:r>
              <a:rPr lang="el-GR" sz="2200" i="1" spc="-10" dirty="0">
                <a:latin typeface="Times New Roman"/>
                <a:cs typeface="Times New Roman"/>
              </a:rPr>
              <a:t>τυχαίο</a:t>
            </a:r>
            <a:r>
              <a:rPr lang="el-GR" sz="2200" i="1" spc="70" dirty="0">
                <a:latin typeface="Times New Roman"/>
                <a:cs typeface="Times New Roman"/>
              </a:rPr>
              <a:t> </a:t>
            </a:r>
            <a:r>
              <a:rPr lang="el-GR" sz="2200" i="1" spc="-15" dirty="0">
                <a:latin typeface="Times New Roman"/>
                <a:cs typeface="Times New Roman"/>
              </a:rPr>
              <a:t>τρόπ</a:t>
            </a:r>
            <a:r>
              <a:rPr lang="el-GR" sz="2200" i="1" spc="-10" dirty="0">
                <a:latin typeface="Times New Roman"/>
                <a:cs typeface="Times New Roman"/>
              </a:rPr>
              <a:t>ο</a:t>
            </a:r>
            <a:r>
              <a:rPr lang="el-GR" sz="2200" i="1" dirty="0">
                <a:latin typeface="Times New Roman"/>
                <a:cs typeface="Times New Roman"/>
              </a:rPr>
              <a:t>.</a:t>
            </a:r>
            <a:r>
              <a:rPr lang="el-GR" sz="2200" i="1" spc="65" dirty="0">
                <a:latin typeface="Times New Roman"/>
                <a:cs typeface="Times New Roman"/>
              </a:rPr>
              <a:t> </a:t>
            </a:r>
            <a:r>
              <a:rPr lang="el-GR" sz="2200" i="1" spc="-15" dirty="0">
                <a:latin typeface="Times New Roman"/>
                <a:cs typeface="Times New Roman"/>
              </a:rPr>
              <a:t>Επίση</a:t>
            </a:r>
            <a:r>
              <a:rPr lang="el-GR" sz="2200" i="1" spc="-5" dirty="0">
                <a:latin typeface="Times New Roman"/>
                <a:cs typeface="Times New Roman"/>
              </a:rPr>
              <a:t>ς</a:t>
            </a:r>
            <a:r>
              <a:rPr lang="el-GR" sz="2200" i="1" spc="70" dirty="0">
                <a:latin typeface="Times New Roman"/>
                <a:cs typeface="Times New Roman"/>
              </a:rPr>
              <a:t> </a:t>
            </a:r>
            <a:r>
              <a:rPr lang="el-GR" sz="2200" i="1" spc="-10" dirty="0">
                <a:latin typeface="Times New Roman"/>
                <a:cs typeface="Times New Roman"/>
              </a:rPr>
              <a:t>φρόντισε</a:t>
            </a:r>
            <a:r>
              <a:rPr lang="el-GR" sz="2200" i="1" spc="70" dirty="0">
                <a:latin typeface="Times New Roman"/>
                <a:cs typeface="Times New Roman"/>
              </a:rPr>
              <a:t> </a:t>
            </a:r>
            <a:r>
              <a:rPr lang="el-GR" sz="2200" i="1" spc="-15" dirty="0">
                <a:latin typeface="Times New Roman"/>
                <a:cs typeface="Times New Roman"/>
              </a:rPr>
              <a:t>σ</a:t>
            </a:r>
            <a:r>
              <a:rPr lang="el-GR" sz="2200" i="1" spc="-10" dirty="0">
                <a:latin typeface="Times New Roman"/>
                <a:cs typeface="Times New Roman"/>
              </a:rPr>
              <a:t>τα</a:t>
            </a:r>
            <a:r>
              <a:rPr lang="el-GR" sz="2200" i="1" spc="65" dirty="0">
                <a:latin typeface="Times New Roman"/>
                <a:cs typeface="Times New Roman"/>
              </a:rPr>
              <a:t> </a:t>
            </a:r>
            <a:r>
              <a:rPr lang="el-GR" sz="2200" i="1" spc="-10" dirty="0">
                <a:latin typeface="Times New Roman"/>
                <a:cs typeface="Times New Roman"/>
              </a:rPr>
              <a:t>δύο</a:t>
            </a:r>
            <a:r>
              <a:rPr lang="el-GR" sz="2200" i="1" spc="65" dirty="0">
                <a:latin typeface="Times New Roman"/>
                <a:cs typeface="Times New Roman"/>
              </a:rPr>
              <a:t> </a:t>
            </a:r>
            <a:r>
              <a:rPr lang="el-GR" sz="2200" i="1" spc="-15" dirty="0">
                <a:latin typeface="Times New Roman"/>
                <a:cs typeface="Times New Roman"/>
              </a:rPr>
              <a:t>αγροτεμάχι</a:t>
            </a:r>
            <a:r>
              <a:rPr lang="el-GR" sz="2200" i="1" spc="-10" dirty="0">
                <a:latin typeface="Times New Roman"/>
                <a:cs typeface="Times New Roman"/>
              </a:rPr>
              <a:t>α</a:t>
            </a:r>
            <a:r>
              <a:rPr lang="el-GR" sz="2200" i="1" spc="75" dirty="0">
                <a:latin typeface="Times New Roman"/>
                <a:cs typeface="Times New Roman"/>
              </a:rPr>
              <a:t> </a:t>
            </a:r>
            <a:r>
              <a:rPr lang="el-GR" sz="2200" i="1" spc="-15" dirty="0">
                <a:latin typeface="Times New Roman"/>
                <a:cs typeface="Times New Roman"/>
              </a:rPr>
              <a:t>κάθε</a:t>
            </a:r>
            <a:r>
              <a:rPr lang="el-GR" sz="2200" i="1" spc="-10" dirty="0">
                <a:latin typeface="Times New Roman"/>
                <a:cs typeface="Times New Roman"/>
              </a:rPr>
              <a:t> αγρού</a:t>
            </a:r>
            <a:r>
              <a:rPr lang="el-GR" sz="2200" i="1" dirty="0">
                <a:latin typeface="Times New Roman"/>
                <a:cs typeface="Times New Roman"/>
              </a:rPr>
              <a:t> </a:t>
            </a:r>
            <a:r>
              <a:rPr lang="el-GR" sz="2200" i="1" spc="-10" dirty="0">
                <a:latin typeface="Times New Roman"/>
                <a:cs typeface="Times New Roman"/>
              </a:rPr>
              <a:t>να</a:t>
            </a:r>
            <a:r>
              <a:rPr lang="el-GR" sz="2200" i="1" dirty="0">
                <a:latin typeface="Times New Roman"/>
                <a:cs typeface="Times New Roman"/>
              </a:rPr>
              <a:t> </a:t>
            </a:r>
            <a:r>
              <a:rPr lang="el-GR" sz="2200" i="1" spc="-15" dirty="0">
                <a:latin typeface="Times New Roman"/>
                <a:cs typeface="Times New Roman"/>
              </a:rPr>
              <a:t>υπάρχου</a:t>
            </a:r>
            <a:r>
              <a:rPr lang="el-GR" sz="2200" i="1" spc="-10" dirty="0">
                <a:latin typeface="Times New Roman"/>
                <a:cs typeface="Times New Roman"/>
              </a:rPr>
              <a:t>ν</a:t>
            </a:r>
            <a:r>
              <a:rPr lang="el-GR" sz="2200" i="1" dirty="0">
                <a:latin typeface="Times New Roman"/>
                <a:cs typeface="Times New Roman"/>
              </a:rPr>
              <a:t> </a:t>
            </a:r>
            <a:r>
              <a:rPr lang="el-GR" sz="2200" i="1" spc="-10" dirty="0">
                <a:latin typeface="Times New Roman"/>
                <a:cs typeface="Times New Roman"/>
              </a:rPr>
              <a:t>ίδιε</a:t>
            </a:r>
            <a:r>
              <a:rPr lang="el-GR" sz="2200" i="1" spc="-5" dirty="0">
                <a:latin typeface="Times New Roman"/>
                <a:cs typeface="Times New Roman"/>
              </a:rPr>
              <a:t>ς</a:t>
            </a:r>
            <a:r>
              <a:rPr lang="el-GR" sz="2200" i="1" dirty="0">
                <a:latin typeface="Times New Roman"/>
                <a:cs typeface="Times New Roman"/>
              </a:rPr>
              <a:t> </a:t>
            </a:r>
            <a:r>
              <a:rPr lang="el-GR" sz="2200" i="1" spc="-5" dirty="0">
                <a:latin typeface="Times New Roman"/>
                <a:cs typeface="Times New Roman"/>
              </a:rPr>
              <a:t>καλλιεργητικές</a:t>
            </a:r>
            <a:r>
              <a:rPr lang="el-GR" sz="2200" i="1" dirty="0">
                <a:latin typeface="Times New Roman"/>
                <a:cs typeface="Times New Roman"/>
              </a:rPr>
              <a:t> </a:t>
            </a:r>
            <a:r>
              <a:rPr lang="el-GR" sz="2200" i="1" spc="-10" dirty="0">
                <a:latin typeface="Times New Roman"/>
                <a:cs typeface="Times New Roman"/>
              </a:rPr>
              <a:t>συν</a:t>
            </a:r>
            <a:r>
              <a:rPr lang="el-GR" sz="2200" i="1" spc="-20" dirty="0">
                <a:latin typeface="Times New Roman"/>
                <a:cs typeface="Times New Roman"/>
              </a:rPr>
              <a:t>θ</a:t>
            </a:r>
            <a:r>
              <a:rPr lang="el-GR" sz="2200" i="1" spc="-10" dirty="0">
                <a:latin typeface="Times New Roman"/>
                <a:cs typeface="Times New Roman"/>
              </a:rPr>
              <a:t>ήκες</a:t>
            </a:r>
            <a:r>
              <a:rPr lang="el-GR" sz="2200" i="1" dirty="0">
                <a:latin typeface="Times New Roman"/>
                <a:cs typeface="Times New Roman"/>
              </a:rPr>
              <a:t> </a:t>
            </a:r>
            <a:r>
              <a:rPr lang="el-GR" sz="2200" i="1" spc="-15" dirty="0">
                <a:latin typeface="Times New Roman"/>
                <a:cs typeface="Times New Roman"/>
              </a:rPr>
              <a:t>κα</a:t>
            </a:r>
            <a:r>
              <a:rPr lang="el-GR" sz="2200" i="1" spc="-5" dirty="0">
                <a:latin typeface="Times New Roman"/>
                <a:cs typeface="Times New Roman"/>
              </a:rPr>
              <a:t>ι</a:t>
            </a:r>
            <a:r>
              <a:rPr lang="el-GR" sz="2200" i="1" dirty="0">
                <a:latin typeface="Times New Roman"/>
                <a:cs typeface="Times New Roman"/>
              </a:rPr>
              <a:t> </a:t>
            </a:r>
            <a:r>
              <a:rPr lang="el-GR" sz="2200" i="1" spc="-5" dirty="0">
                <a:latin typeface="Times New Roman"/>
                <a:cs typeface="Times New Roman"/>
              </a:rPr>
              <a:t>ίδιες</a:t>
            </a:r>
            <a:r>
              <a:rPr lang="el-GR" sz="2200" i="1" dirty="0">
                <a:latin typeface="Times New Roman"/>
                <a:cs typeface="Times New Roman"/>
              </a:rPr>
              <a:t> </a:t>
            </a:r>
            <a:r>
              <a:rPr lang="el-GR" sz="2200" i="1" spc="-10" dirty="0">
                <a:latin typeface="Times New Roman"/>
                <a:cs typeface="Times New Roman"/>
              </a:rPr>
              <a:t>συνθήκε</a:t>
            </a:r>
            <a:r>
              <a:rPr lang="el-GR" sz="2200" i="1" spc="-5" dirty="0">
                <a:latin typeface="Times New Roman"/>
                <a:cs typeface="Times New Roman"/>
              </a:rPr>
              <a:t>ς </a:t>
            </a:r>
            <a:r>
              <a:rPr lang="el-GR" sz="2200" i="1" spc="-10" dirty="0">
                <a:latin typeface="Times New Roman"/>
                <a:cs typeface="Times New Roman"/>
              </a:rPr>
              <a:t>συγκομιδής</a:t>
            </a:r>
            <a:r>
              <a:rPr lang="el-GR" sz="2200" i="1" spc="-5" dirty="0">
                <a:latin typeface="Times New Roman"/>
                <a:cs typeface="Times New Roman"/>
              </a:rPr>
              <a:t> (</a:t>
            </a:r>
            <a:r>
              <a:rPr lang="el-GR" sz="2200" i="1" spc="-10" dirty="0">
                <a:latin typeface="Times New Roman"/>
                <a:cs typeface="Times New Roman"/>
              </a:rPr>
              <a:t>γονιμότητα εδάφους</a:t>
            </a:r>
            <a:r>
              <a:rPr lang="el-GR" sz="2200" i="1" dirty="0">
                <a:latin typeface="Times New Roman"/>
                <a:cs typeface="Times New Roman"/>
              </a:rPr>
              <a:t>, </a:t>
            </a:r>
            <a:r>
              <a:rPr lang="el-GR" sz="2200" i="1" spc="-10" dirty="0">
                <a:latin typeface="Times New Roman"/>
                <a:cs typeface="Times New Roman"/>
              </a:rPr>
              <a:t>υγρασία</a:t>
            </a:r>
            <a:r>
              <a:rPr lang="el-GR" sz="2200" i="1" dirty="0">
                <a:latin typeface="Times New Roman"/>
                <a:cs typeface="Times New Roman"/>
              </a:rPr>
              <a:t>, </a:t>
            </a:r>
            <a:r>
              <a:rPr lang="el-GR" sz="2200" i="1" spc="-15" dirty="0">
                <a:latin typeface="Times New Roman"/>
                <a:cs typeface="Times New Roman"/>
              </a:rPr>
              <a:t>προσανατολισ</a:t>
            </a:r>
            <a:r>
              <a:rPr lang="el-GR" sz="2200" i="1" spc="-20" dirty="0">
                <a:latin typeface="Times New Roman"/>
                <a:cs typeface="Times New Roman"/>
              </a:rPr>
              <a:t>μ</a:t>
            </a:r>
            <a:r>
              <a:rPr lang="el-GR" sz="2200" i="1" spc="-5" dirty="0">
                <a:latin typeface="Times New Roman"/>
                <a:cs typeface="Times New Roman"/>
              </a:rPr>
              <a:t>ό</a:t>
            </a:r>
            <a:r>
              <a:rPr lang="el-GR" sz="2200" i="1" dirty="0">
                <a:latin typeface="Times New Roman"/>
                <a:cs typeface="Times New Roman"/>
              </a:rPr>
              <a:t>ς, </a:t>
            </a:r>
            <a:r>
              <a:rPr lang="el-GR" sz="2200" i="1" spc="-10" dirty="0">
                <a:latin typeface="Times New Roman"/>
                <a:cs typeface="Times New Roman"/>
              </a:rPr>
              <a:t>χρόνος</a:t>
            </a:r>
            <a:r>
              <a:rPr lang="el-GR" sz="2200" i="1" dirty="0">
                <a:latin typeface="Times New Roman"/>
                <a:cs typeface="Times New Roman"/>
              </a:rPr>
              <a:t> </a:t>
            </a:r>
            <a:r>
              <a:rPr lang="el-GR" sz="2200" i="1" spc="-35" dirty="0">
                <a:latin typeface="Times New Roman"/>
                <a:cs typeface="Times New Roman"/>
              </a:rPr>
              <a:t> </a:t>
            </a:r>
            <a:r>
              <a:rPr lang="el-GR" sz="2200" i="1" spc="-15" dirty="0">
                <a:latin typeface="Times New Roman"/>
                <a:cs typeface="Times New Roman"/>
              </a:rPr>
              <a:t>σπορά</a:t>
            </a:r>
            <a:r>
              <a:rPr lang="el-GR" sz="2200" i="1" spc="-5" dirty="0">
                <a:latin typeface="Times New Roman"/>
                <a:cs typeface="Times New Roman"/>
              </a:rPr>
              <a:t>ς</a:t>
            </a:r>
            <a:r>
              <a:rPr lang="el-GR" sz="2200" i="1" dirty="0">
                <a:latin typeface="Times New Roman"/>
                <a:cs typeface="Times New Roman"/>
              </a:rPr>
              <a:t>, </a:t>
            </a:r>
            <a:r>
              <a:rPr lang="el-GR" sz="2200" i="1" spc="-10" dirty="0">
                <a:latin typeface="Times New Roman"/>
                <a:cs typeface="Times New Roman"/>
              </a:rPr>
              <a:t>λίπανση</a:t>
            </a:r>
            <a:r>
              <a:rPr lang="el-GR" sz="2200" i="1" dirty="0">
                <a:latin typeface="Times New Roman"/>
                <a:cs typeface="Times New Roman"/>
              </a:rPr>
              <a:t>, </a:t>
            </a:r>
            <a:r>
              <a:rPr lang="el-GR" sz="2200" i="1" spc="-15" dirty="0">
                <a:latin typeface="Times New Roman"/>
                <a:cs typeface="Times New Roman"/>
              </a:rPr>
              <a:t>ημέρ</a:t>
            </a:r>
            <a:r>
              <a:rPr lang="el-GR" sz="2200" i="1" spc="-10" dirty="0">
                <a:latin typeface="Times New Roman"/>
                <a:cs typeface="Times New Roman"/>
              </a:rPr>
              <a:t>α</a:t>
            </a:r>
            <a:r>
              <a:rPr lang="el-GR" sz="2200" i="1" dirty="0">
                <a:latin typeface="Times New Roman"/>
                <a:cs typeface="Times New Roman"/>
              </a:rPr>
              <a:t> </a:t>
            </a:r>
            <a:r>
              <a:rPr lang="el-GR" sz="2200" i="1" spc="-10" dirty="0">
                <a:latin typeface="Times New Roman"/>
                <a:cs typeface="Times New Roman"/>
              </a:rPr>
              <a:t>θερισμο</a:t>
            </a:r>
            <a:r>
              <a:rPr lang="el-GR" sz="2200" i="1" spc="-5" dirty="0">
                <a:latin typeface="Times New Roman"/>
                <a:cs typeface="Times New Roman"/>
              </a:rPr>
              <a:t>ύ</a:t>
            </a:r>
            <a:r>
              <a:rPr lang="el-GR" sz="2200" i="1" dirty="0">
                <a:latin typeface="Times New Roman"/>
                <a:cs typeface="Times New Roman"/>
              </a:rPr>
              <a:t>, </a:t>
            </a:r>
            <a:r>
              <a:rPr lang="el-GR" sz="2200" i="1" spc="-10" dirty="0" err="1">
                <a:latin typeface="Times New Roman"/>
                <a:cs typeface="Times New Roman"/>
              </a:rPr>
              <a:t>κ</a:t>
            </a:r>
            <a:r>
              <a:rPr lang="el-GR" sz="2200" i="1" spc="-5" dirty="0" err="1">
                <a:latin typeface="Times New Roman"/>
                <a:cs typeface="Times New Roman"/>
              </a:rPr>
              <a:t>.τλ</a:t>
            </a:r>
            <a:r>
              <a:rPr lang="el-GR" sz="2200" i="1" spc="-5" dirty="0">
                <a:latin typeface="Times New Roman"/>
                <a:cs typeface="Times New Roman"/>
              </a:rPr>
              <a:t>.</a:t>
            </a:r>
            <a:r>
              <a:rPr lang="el-GR" sz="2200" i="1" spc="-10" dirty="0">
                <a:latin typeface="Times New Roman"/>
                <a:cs typeface="Times New Roman"/>
              </a:rPr>
              <a:t>)</a:t>
            </a:r>
            <a:r>
              <a:rPr lang="el-GR" sz="2200" i="1" dirty="0">
                <a:latin typeface="Times New Roman"/>
                <a:cs typeface="Times New Roman"/>
              </a:rPr>
              <a:t>. </a:t>
            </a:r>
            <a:r>
              <a:rPr lang="el-GR" sz="2200" i="1" spc="-10" dirty="0">
                <a:latin typeface="Times New Roman"/>
                <a:cs typeface="Times New Roman"/>
              </a:rPr>
              <a:t>Στον</a:t>
            </a:r>
            <a:r>
              <a:rPr lang="el-GR" sz="2200" i="1" dirty="0">
                <a:latin typeface="Times New Roman"/>
                <a:cs typeface="Times New Roman"/>
              </a:rPr>
              <a:t> </a:t>
            </a:r>
            <a:r>
              <a:rPr lang="el-GR" sz="2200" i="1" spc="-10" dirty="0">
                <a:latin typeface="Times New Roman"/>
                <a:cs typeface="Times New Roman"/>
              </a:rPr>
              <a:t>πίνακα</a:t>
            </a:r>
            <a:r>
              <a:rPr lang="el-GR" sz="2200" i="1" dirty="0">
                <a:latin typeface="Times New Roman"/>
                <a:cs typeface="Times New Roman"/>
              </a:rPr>
              <a:t> </a:t>
            </a:r>
            <a:r>
              <a:rPr lang="el-GR" sz="2200" i="1" spc="-15" dirty="0">
                <a:latin typeface="Times New Roman"/>
                <a:cs typeface="Times New Roman"/>
              </a:rPr>
              <a:t>πο</a:t>
            </a:r>
            <a:r>
              <a:rPr lang="el-GR" sz="2200" i="1" spc="-10" dirty="0">
                <a:latin typeface="Times New Roman"/>
                <a:cs typeface="Times New Roman"/>
              </a:rPr>
              <a:t>υ</a:t>
            </a:r>
            <a:r>
              <a:rPr lang="el-GR" sz="2200" i="1" dirty="0">
                <a:latin typeface="Times New Roman"/>
                <a:cs typeface="Times New Roman"/>
              </a:rPr>
              <a:t> </a:t>
            </a:r>
            <a:r>
              <a:rPr lang="el-GR" sz="2200" i="1" spc="-10" dirty="0">
                <a:latin typeface="Times New Roman"/>
                <a:cs typeface="Times New Roman"/>
              </a:rPr>
              <a:t>ακολουθεί</a:t>
            </a:r>
            <a:r>
              <a:rPr lang="el-GR" sz="2200" i="1" dirty="0">
                <a:latin typeface="Times New Roman"/>
                <a:cs typeface="Times New Roman"/>
              </a:rPr>
              <a:t> </a:t>
            </a:r>
            <a:r>
              <a:rPr lang="el-GR" sz="2200" i="1" spc="-10" dirty="0">
                <a:latin typeface="Times New Roman"/>
                <a:cs typeface="Times New Roman"/>
              </a:rPr>
              <a:t>φαί</a:t>
            </a:r>
            <a:r>
              <a:rPr lang="el-GR" sz="2200" i="1" spc="-15" dirty="0">
                <a:latin typeface="Times New Roman"/>
                <a:cs typeface="Times New Roman"/>
              </a:rPr>
              <a:t>ν</a:t>
            </a:r>
            <a:r>
              <a:rPr lang="el-GR" sz="2200" i="1" spc="-5" dirty="0">
                <a:latin typeface="Times New Roman"/>
                <a:cs typeface="Times New Roman"/>
              </a:rPr>
              <a:t>εται</a:t>
            </a:r>
            <a:r>
              <a:rPr lang="el-GR" sz="2200" i="1" dirty="0">
                <a:latin typeface="Times New Roman"/>
                <a:cs typeface="Times New Roman"/>
              </a:rPr>
              <a:t> η </a:t>
            </a:r>
            <a:r>
              <a:rPr lang="el-GR" sz="2200" i="1" spc="-15" dirty="0">
                <a:latin typeface="Times New Roman"/>
                <a:cs typeface="Times New Roman"/>
              </a:rPr>
              <a:t>απόδοσ</a:t>
            </a:r>
            <a:r>
              <a:rPr lang="el-GR" sz="2200" i="1" spc="-10" dirty="0">
                <a:latin typeface="Times New Roman"/>
                <a:cs typeface="Times New Roman"/>
              </a:rPr>
              <a:t>η</a:t>
            </a:r>
            <a:r>
              <a:rPr lang="el-GR" sz="2200" i="1" dirty="0">
                <a:latin typeface="Times New Roman"/>
                <a:cs typeface="Times New Roman"/>
              </a:rPr>
              <a:t> </a:t>
            </a:r>
            <a:r>
              <a:rPr lang="el-GR" sz="2200" i="1" spc="-10" dirty="0">
                <a:latin typeface="Times New Roman"/>
                <a:cs typeface="Times New Roman"/>
              </a:rPr>
              <a:t>των</a:t>
            </a:r>
            <a:r>
              <a:rPr lang="el-GR" sz="2200" i="1" dirty="0">
                <a:latin typeface="Times New Roman"/>
                <a:cs typeface="Times New Roman"/>
              </a:rPr>
              <a:t> </a:t>
            </a:r>
            <a:r>
              <a:rPr lang="el-GR" sz="2200" i="1" spc="-10" dirty="0">
                <a:latin typeface="Times New Roman"/>
                <a:cs typeface="Times New Roman"/>
              </a:rPr>
              <a:t>δύο</a:t>
            </a:r>
            <a:r>
              <a:rPr lang="el-GR" sz="2200" i="1" dirty="0">
                <a:latin typeface="Times New Roman"/>
                <a:cs typeface="Times New Roman"/>
              </a:rPr>
              <a:t> </a:t>
            </a:r>
            <a:r>
              <a:rPr lang="el-GR" sz="2200" i="1" spc="-15" dirty="0">
                <a:latin typeface="Times New Roman"/>
                <a:cs typeface="Times New Roman"/>
              </a:rPr>
              <a:t>ποικιλιώ</a:t>
            </a:r>
            <a:r>
              <a:rPr lang="el-GR" sz="2200" i="1" spc="-10" dirty="0">
                <a:latin typeface="Times New Roman"/>
                <a:cs typeface="Times New Roman"/>
              </a:rPr>
              <a:t>ν</a:t>
            </a:r>
            <a:r>
              <a:rPr lang="el-GR" sz="2200" i="1" spc="5" dirty="0">
                <a:latin typeface="Times New Roman"/>
                <a:cs typeface="Times New Roman"/>
              </a:rPr>
              <a:t> </a:t>
            </a:r>
            <a:r>
              <a:rPr lang="el-GR" sz="2200" i="1" dirty="0">
                <a:latin typeface="Times New Roman"/>
                <a:cs typeface="Times New Roman"/>
              </a:rPr>
              <a:t>σε </a:t>
            </a:r>
            <a:r>
              <a:rPr lang="el-GR" sz="2200" i="1" spc="-15" dirty="0">
                <a:latin typeface="Times New Roman"/>
                <a:cs typeface="Times New Roman"/>
              </a:rPr>
              <a:t>καθένα</a:t>
            </a:r>
            <a:r>
              <a:rPr lang="el-GR" sz="2200" i="1" spc="-10" dirty="0">
                <a:latin typeface="Times New Roman"/>
                <a:cs typeface="Times New Roman"/>
              </a:rPr>
              <a:t>ν</a:t>
            </a:r>
            <a:r>
              <a:rPr lang="el-GR" sz="2200" i="1" spc="5" dirty="0">
                <a:latin typeface="Times New Roman"/>
                <a:cs typeface="Times New Roman"/>
              </a:rPr>
              <a:t> </a:t>
            </a:r>
            <a:r>
              <a:rPr lang="el-GR" sz="2200" i="1" spc="-15" dirty="0">
                <a:latin typeface="Times New Roman"/>
                <a:cs typeface="Times New Roman"/>
              </a:rPr>
              <a:t>απ</a:t>
            </a:r>
            <a:r>
              <a:rPr lang="el-GR" sz="2200" i="1" spc="-10" dirty="0">
                <a:latin typeface="Times New Roman"/>
                <a:cs typeface="Times New Roman"/>
              </a:rPr>
              <a:t>ό</a:t>
            </a:r>
            <a:r>
              <a:rPr lang="el-GR" sz="2200" i="1" dirty="0">
                <a:latin typeface="Times New Roman"/>
                <a:cs typeface="Times New Roman"/>
              </a:rPr>
              <a:t> </a:t>
            </a:r>
            <a:r>
              <a:rPr lang="el-GR" sz="2200" i="1" spc="-10" dirty="0">
                <a:latin typeface="Times New Roman"/>
                <a:cs typeface="Times New Roman"/>
              </a:rPr>
              <a:t>τους</a:t>
            </a:r>
            <a:r>
              <a:rPr lang="el-GR" sz="2200" i="1" spc="-5" dirty="0">
                <a:latin typeface="Times New Roman"/>
                <a:cs typeface="Times New Roman"/>
              </a:rPr>
              <a:t> 1</a:t>
            </a:r>
            <a:r>
              <a:rPr lang="el-GR" sz="2200" i="1" dirty="0">
                <a:latin typeface="Times New Roman"/>
                <a:cs typeface="Times New Roman"/>
              </a:rPr>
              <a:t>0 </a:t>
            </a:r>
            <a:r>
              <a:rPr lang="el-GR" sz="2200" i="1" spc="-15" dirty="0">
                <a:latin typeface="Times New Roman"/>
                <a:cs typeface="Times New Roman"/>
              </a:rPr>
              <a:t>πειραματικού</a:t>
            </a:r>
            <a:r>
              <a:rPr lang="el-GR" sz="2200" i="1" spc="-5" dirty="0">
                <a:latin typeface="Times New Roman"/>
                <a:cs typeface="Times New Roman"/>
              </a:rPr>
              <a:t>ς</a:t>
            </a:r>
            <a:r>
              <a:rPr lang="el-GR" sz="2200" i="1" spc="10" dirty="0">
                <a:latin typeface="Times New Roman"/>
                <a:cs typeface="Times New Roman"/>
              </a:rPr>
              <a:t> </a:t>
            </a:r>
            <a:r>
              <a:rPr lang="el-GR" sz="2200" i="1" spc="-10" dirty="0">
                <a:latin typeface="Times New Roman"/>
                <a:cs typeface="Times New Roman"/>
              </a:rPr>
              <a:t>αγρούς</a:t>
            </a:r>
            <a:r>
              <a:rPr lang="el-GR" sz="2200" i="1" dirty="0">
                <a:latin typeface="Times New Roman"/>
                <a:cs typeface="Times New Roman"/>
              </a:rPr>
              <a:t>. Μ</a:t>
            </a:r>
            <a:r>
              <a:rPr lang="el-GR" sz="2200" i="1" spc="-15" dirty="0">
                <a:latin typeface="Times New Roman"/>
                <a:cs typeface="Times New Roman"/>
              </a:rPr>
              <a:t>αρτυρού</a:t>
            </a:r>
            <a:r>
              <a:rPr lang="el-GR" sz="2200" i="1" spc="-10" dirty="0">
                <a:latin typeface="Times New Roman"/>
                <a:cs typeface="Times New Roman"/>
              </a:rPr>
              <a:t>ν</a:t>
            </a:r>
            <a:r>
              <a:rPr lang="el-GR" sz="2200" i="1" dirty="0">
                <a:latin typeface="Times New Roman"/>
                <a:cs typeface="Times New Roman"/>
              </a:rPr>
              <a:t> </a:t>
            </a:r>
            <a:r>
              <a:rPr lang="el-GR" sz="2200" i="1" spc="-5" dirty="0">
                <a:latin typeface="Times New Roman"/>
                <a:cs typeface="Times New Roman"/>
              </a:rPr>
              <a:t>τ</a:t>
            </a:r>
            <a:r>
              <a:rPr lang="el-GR" sz="2200" i="1" spc="-10" dirty="0">
                <a:latin typeface="Times New Roman"/>
                <a:cs typeface="Times New Roman"/>
              </a:rPr>
              <a:t>α </a:t>
            </a:r>
            <a:r>
              <a:rPr lang="el-GR" sz="2200" i="1" spc="-15" dirty="0">
                <a:latin typeface="Times New Roman"/>
                <a:cs typeface="Times New Roman"/>
              </a:rPr>
              <a:t>ευρήματ</a:t>
            </a:r>
            <a:r>
              <a:rPr lang="el-GR" sz="2200" i="1" spc="-10" dirty="0">
                <a:latin typeface="Times New Roman"/>
                <a:cs typeface="Times New Roman"/>
              </a:rPr>
              <a:t>α</a:t>
            </a:r>
            <a:r>
              <a:rPr lang="el-GR" sz="2200" i="1" dirty="0">
                <a:latin typeface="Times New Roman"/>
                <a:cs typeface="Times New Roman"/>
              </a:rPr>
              <a:t> </a:t>
            </a:r>
            <a:r>
              <a:rPr lang="el-GR" sz="2200" i="1" spc="-5" dirty="0">
                <a:latin typeface="Times New Roman"/>
                <a:cs typeface="Times New Roman"/>
              </a:rPr>
              <a:t>ότι</a:t>
            </a:r>
            <a:r>
              <a:rPr lang="el-GR" sz="2200" i="1" dirty="0">
                <a:latin typeface="Times New Roman"/>
                <a:cs typeface="Times New Roman"/>
              </a:rPr>
              <a:t> </a:t>
            </a:r>
            <a:r>
              <a:rPr lang="el-GR" sz="2200" i="1" spc="-10" dirty="0">
                <a:latin typeface="Times New Roman"/>
                <a:cs typeface="Times New Roman"/>
              </a:rPr>
              <a:t> </a:t>
            </a:r>
            <a:r>
              <a:rPr lang="el-GR" sz="2200" i="1" spc="-15" dirty="0">
                <a:latin typeface="Times New Roman"/>
                <a:cs typeface="Times New Roman"/>
              </a:rPr>
              <a:t>ο</a:t>
            </a:r>
            <a:r>
              <a:rPr lang="el-GR" sz="2200" i="1" spc="-5" dirty="0">
                <a:latin typeface="Times New Roman"/>
                <a:cs typeface="Times New Roman"/>
              </a:rPr>
              <a:t>ι</a:t>
            </a:r>
            <a:r>
              <a:rPr lang="el-GR" sz="2200" i="1" dirty="0">
                <a:latin typeface="Times New Roman"/>
                <a:cs typeface="Times New Roman"/>
              </a:rPr>
              <a:t> </a:t>
            </a:r>
            <a:r>
              <a:rPr lang="el-GR" sz="2200" i="1" spc="-10" dirty="0">
                <a:latin typeface="Times New Roman"/>
                <a:cs typeface="Times New Roman"/>
              </a:rPr>
              <a:t> μέσες</a:t>
            </a:r>
            <a:r>
              <a:rPr lang="el-GR" sz="2200" i="1" dirty="0">
                <a:latin typeface="Times New Roman"/>
                <a:cs typeface="Times New Roman"/>
              </a:rPr>
              <a:t> </a:t>
            </a:r>
            <a:r>
              <a:rPr lang="el-GR" sz="2200" i="1" spc="-10" dirty="0">
                <a:latin typeface="Times New Roman"/>
                <a:cs typeface="Times New Roman"/>
              </a:rPr>
              <a:t> αποδόσεις</a:t>
            </a:r>
            <a:r>
              <a:rPr lang="el-GR" sz="2200" i="1" dirty="0">
                <a:latin typeface="Times New Roman"/>
                <a:cs typeface="Times New Roman"/>
              </a:rPr>
              <a:t> </a:t>
            </a:r>
            <a:r>
              <a:rPr lang="el-GR" sz="2200" i="1" spc="-5" dirty="0">
                <a:latin typeface="Times New Roman"/>
                <a:cs typeface="Times New Roman"/>
              </a:rPr>
              <a:t> τ</a:t>
            </a:r>
            <a:r>
              <a:rPr lang="el-GR" sz="2200" i="1" spc="-20" dirty="0">
                <a:latin typeface="Times New Roman"/>
                <a:cs typeface="Times New Roman"/>
              </a:rPr>
              <a:t>ω</a:t>
            </a:r>
            <a:r>
              <a:rPr lang="el-GR" sz="2200" i="1" spc="-10" dirty="0">
                <a:latin typeface="Times New Roman"/>
                <a:cs typeface="Times New Roman"/>
              </a:rPr>
              <a:t>ν</a:t>
            </a:r>
            <a:r>
              <a:rPr lang="el-GR" sz="2200" i="1" dirty="0">
                <a:latin typeface="Times New Roman"/>
                <a:cs typeface="Times New Roman"/>
              </a:rPr>
              <a:t> </a:t>
            </a:r>
            <a:r>
              <a:rPr lang="el-GR" sz="2200" i="1" spc="-5" dirty="0">
                <a:latin typeface="Times New Roman"/>
                <a:cs typeface="Times New Roman"/>
              </a:rPr>
              <a:t> </a:t>
            </a:r>
            <a:r>
              <a:rPr lang="el-GR" sz="2200" i="1" spc="-20" dirty="0">
                <a:latin typeface="Times New Roman"/>
                <a:cs typeface="Times New Roman"/>
              </a:rPr>
              <a:t>δ</a:t>
            </a:r>
            <a:r>
              <a:rPr lang="el-GR" sz="2200" i="1" spc="-10" dirty="0">
                <a:latin typeface="Times New Roman"/>
                <a:cs typeface="Times New Roman"/>
              </a:rPr>
              <a:t>ύ</a:t>
            </a:r>
            <a:r>
              <a:rPr lang="el-GR" sz="2200" i="1" dirty="0">
                <a:latin typeface="Times New Roman"/>
                <a:cs typeface="Times New Roman"/>
              </a:rPr>
              <a:t>ο </a:t>
            </a:r>
            <a:r>
              <a:rPr lang="el-GR" sz="2200" i="1" spc="-5" dirty="0">
                <a:latin typeface="Times New Roman"/>
                <a:cs typeface="Times New Roman"/>
              </a:rPr>
              <a:t>ποικι</a:t>
            </a:r>
            <a:r>
              <a:rPr lang="el-GR" sz="2200" i="1" spc="-15" dirty="0">
                <a:latin typeface="Times New Roman"/>
                <a:cs typeface="Times New Roman"/>
              </a:rPr>
              <a:t>λ</a:t>
            </a:r>
            <a:r>
              <a:rPr lang="el-GR" sz="2200" i="1" spc="-10" dirty="0">
                <a:latin typeface="Times New Roman"/>
                <a:cs typeface="Times New Roman"/>
              </a:rPr>
              <a:t>ιών</a:t>
            </a:r>
            <a:r>
              <a:rPr lang="el-GR" sz="2200" i="1" dirty="0">
                <a:latin typeface="Times New Roman"/>
                <a:cs typeface="Times New Roman"/>
              </a:rPr>
              <a:t> </a:t>
            </a:r>
            <a:r>
              <a:rPr lang="el-GR" sz="2200" i="1" spc="-15" dirty="0">
                <a:latin typeface="Times New Roman"/>
                <a:cs typeface="Times New Roman"/>
              </a:rPr>
              <a:t>στο</a:t>
            </a:r>
            <a:r>
              <a:rPr lang="el-GR" sz="2200" i="1" spc="-10" dirty="0">
                <a:latin typeface="Times New Roman"/>
                <a:cs typeface="Times New Roman"/>
              </a:rPr>
              <a:t>ν</a:t>
            </a:r>
            <a:r>
              <a:rPr lang="el-GR" sz="2200" i="1" dirty="0">
                <a:latin typeface="Times New Roman"/>
                <a:cs typeface="Times New Roman"/>
              </a:rPr>
              <a:t> </a:t>
            </a:r>
            <a:r>
              <a:rPr lang="el-GR" sz="2200" i="1" spc="-15" dirty="0">
                <a:latin typeface="Times New Roman"/>
                <a:cs typeface="Times New Roman"/>
              </a:rPr>
              <a:t>κάμπ</a:t>
            </a:r>
            <a:r>
              <a:rPr lang="el-GR" sz="2200" i="1" spc="-10" dirty="0">
                <a:latin typeface="Times New Roman"/>
                <a:cs typeface="Times New Roman"/>
              </a:rPr>
              <a:t>ο</a:t>
            </a:r>
            <a:r>
              <a:rPr lang="el-GR" sz="2200" i="1" dirty="0">
                <a:latin typeface="Times New Roman"/>
                <a:cs typeface="Times New Roman"/>
              </a:rPr>
              <a:t> </a:t>
            </a:r>
            <a:r>
              <a:rPr lang="el-GR" sz="2200" i="1" spc="-5" dirty="0">
                <a:latin typeface="Times New Roman"/>
                <a:cs typeface="Times New Roman"/>
              </a:rPr>
              <a:t>της</a:t>
            </a:r>
            <a:r>
              <a:rPr lang="el-GR" sz="2200" i="1" dirty="0">
                <a:latin typeface="Times New Roman"/>
                <a:cs typeface="Times New Roman"/>
              </a:rPr>
              <a:t> </a:t>
            </a:r>
            <a:r>
              <a:rPr lang="el-GR" sz="2200" i="1" spc="-10" dirty="0">
                <a:latin typeface="Times New Roman"/>
                <a:cs typeface="Times New Roman"/>
              </a:rPr>
              <a:t>Θεσσαλίας</a:t>
            </a:r>
            <a:r>
              <a:rPr lang="el-GR" sz="2200" i="1" spc="-5" dirty="0">
                <a:latin typeface="Times New Roman"/>
                <a:cs typeface="Times New Roman"/>
              </a:rPr>
              <a:t> </a:t>
            </a:r>
            <a:r>
              <a:rPr lang="el-GR" sz="2200" i="1" spc="-15" dirty="0">
                <a:latin typeface="Times New Roman"/>
                <a:cs typeface="Times New Roman"/>
              </a:rPr>
              <a:t>διαφέρου</a:t>
            </a:r>
            <a:r>
              <a:rPr lang="el-GR" sz="2200" i="1" spc="-5" dirty="0">
                <a:latin typeface="Times New Roman"/>
                <a:cs typeface="Times New Roman"/>
              </a:rPr>
              <a:t>ν</a:t>
            </a:r>
            <a:r>
              <a:rPr lang="el-GR" sz="2200" i="1" dirty="0">
                <a:latin typeface="Times New Roman"/>
                <a:cs typeface="Times New Roman"/>
              </a:rPr>
              <a:t>;</a:t>
            </a:r>
            <a:r>
              <a:rPr lang="el-GR" sz="2200" i="1" spc="-5" dirty="0">
                <a:latin typeface="Times New Roman"/>
                <a:cs typeface="Times New Roman"/>
              </a:rPr>
              <a:t> </a:t>
            </a:r>
            <a:r>
              <a:rPr lang="el-GR" sz="2200" i="1" spc="85" dirty="0">
                <a:latin typeface="Times New Roman"/>
                <a:cs typeface="Times New Roman"/>
              </a:rPr>
              <a:t>(</a:t>
            </a:r>
            <a:r>
              <a:rPr lang="el-GR" sz="2200" i="1" spc="-40" dirty="0">
                <a:latin typeface="Symbol"/>
                <a:cs typeface="Symbol"/>
              </a:rPr>
              <a:t></a:t>
            </a:r>
            <a:r>
              <a:rPr lang="el-GR" sz="2200" i="1" spc="135" dirty="0">
                <a:latin typeface="Times New Roman"/>
                <a:cs typeface="Times New Roman"/>
              </a:rPr>
              <a:t> </a:t>
            </a:r>
            <a:r>
              <a:rPr lang="el-GR" sz="2200" spc="15" dirty="0">
                <a:latin typeface="Symbol"/>
                <a:cs typeface="Symbol"/>
              </a:rPr>
              <a:t></a:t>
            </a:r>
            <a:r>
              <a:rPr lang="el-GR" sz="2200" dirty="0">
                <a:latin typeface="Times New Roman"/>
                <a:cs typeface="Times New Roman"/>
              </a:rPr>
              <a:t> </a:t>
            </a:r>
            <a:r>
              <a:rPr lang="el-GR" sz="2200" spc="20" dirty="0">
                <a:latin typeface="Times New Roman"/>
                <a:cs typeface="Times New Roman"/>
              </a:rPr>
              <a:t>5</a:t>
            </a:r>
            <a:r>
              <a:rPr lang="el-GR" sz="2200" spc="25" dirty="0">
                <a:latin typeface="Times New Roman"/>
                <a:cs typeface="Times New Roman"/>
              </a:rPr>
              <a:t>%</a:t>
            </a:r>
            <a:r>
              <a:rPr lang="el-GR" sz="2200" spc="-105" dirty="0">
                <a:latin typeface="Times New Roman"/>
                <a:cs typeface="Times New Roman"/>
              </a:rPr>
              <a:t> </a:t>
            </a:r>
            <a:r>
              <a:rPr lang="el-GR" sz="2200" i="1" dirty="0">
                <a:latin typeface="Times New Roman"/>
                <a:cs typeface="Times New Roman"/>
              </a:rPr>
              <a:t>)</a:t>
            </a:r>
            <a:endParaRPr lang="el-GR" sz="2200" dirty="0">
              <a:latin typeface="Times New Roman"/>
              <a:cs typeface="Times New Roman"/>
            </a:endParaRPr>
          </a:p>
          <a:p>
            <a:pPr>
              <a:lnSpc>
                <a:spcPct val="120000"/>
              </a:lnSpc>
            </a:pPr>
            <a:endParaRPr lang="el-GR" sz="2200" dirty="0">
              <a:latin typeface="Times New Roman"/>
              <a:cs typeface="Times New Roman"/>
            </a:endParaRPr>
          </a:p>
        </p:txBody>
      </p:sp>
      <p:sp>
        <p:nvSpPr>
          <p:cNvPr id="4" name="Θέση υποσέλιδου 3">
            <a:extLst>
              <a:ext uri="{FF2B5EF4-FFF2-40B4-BE49-F238E27FC236}">
                <a16:creationId xmlns:a16="http://schemas.microsoft.com/office/drawing/2014/main" id="{3FE9D46D-E83E-42A9-AC47-F682768C89F2}"/>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8FAA9F9A-6B13-426D-85B9-A58931BA08BD}"/>
              </a:ext>
            </a:extLst>
          </p:cNvPr>
          <p:cNvSpPr>
            <a:spLocks noGrp="1"/>
          </p:cNvSpPr>
          <p:nvPr>
            <p:ph type="sldNum" sz="quarter" idx="12"/>
          </p:nvPr>
        </p:nvSpPr>
        <p:spPr/>
        <p:txBody>
          <a:bodyPr/>
          <a:lstStyle/>
          <a:p>
            <a:fld id="{0CB252DF-9828-4BCA-943E-87250A7A5D51}" type="slidenum">
              <a:rPr lang="el-GR" smtClean="0"/>
              <a:t>28</a:t>
            </a:fld>
            <a:endParaRPr lang="el-GR"/>
          </a:p>
        </p:txBody>
      </p:sp>
      <p:graphicFrame>
        <p:nvGraphicFramePr>
          <p:cNvPr id="6" name="object 3">
            <a:extLst>
              <a:ext uri="{FF2B5EF4-FFF2-40B4-BE49-F238E27FC236}">
                <a16:creationId xmlns:a16="http://schemas.microsoft.com/office/drawing/2014/main" id="{94AFEB77-3FA9-4CC2-A580-F673BDD9E7E8}"/>
              </a:ext>
            </a:extLst>
          </p:cNvPr>
          <p:cNvGraphicFramePr>
            <a:graphicFrameLocks noGrp="1"/>
          </p:cNvGraphicFramePr>
          <p:nvPr>
            <p:extLst>
              <p:ext uri="{D42A27DB-BD31-4B8C-83A1-F6EECF244321}">
                <p14:modId xmlns:p14="http://schemas.microsoft.com/office/powerpoint/2010/main" val="2717748296"/>
              </p:ext>
            </p:extLst>
          </p:nvPr>
        </p:nvGraphicFramePr>
        <p:xfrm>
          <a:off x="277473" y="4955854"/>
          <a:ext cx="11698017" cy="1179450"/>
        </p:xfrm>
        <a:graphic>
          <a:graphicData uri="http://schemas.openxmlformats.org/drawingml/2006/table">
            <a:tbl>
              <a:tblPr firstRow="1" bandRow="1">
                <a:tableStyleId>{2D5ABB26-0587-4C30-8999-92F81FD0307C}</a:tableStyleId>
              </a:tblPr>
              <a:tblGrid>
                <a:gridCol w="5460868">
                  <a:extLst>
                    <a:ext uri="{9D8B030D-6E8A-4147-A177-3AD203B41FA5}">
                      <a16:colId xmlns:a16="http://schemas.microsoft.com/office/drawing/2014/main" val="20000"/>
                    </a:ext>
                  </a:extLst>
                </a:gridCol>
                <a:gridCol w="629027">
                  <a:extLst>
                    <a:ext uri="{9D8B030D-6E8A-4147-A177-3AD203B41FA5}">
                      <a16:colId xmlns:a16="http://schemas.microsoft.com/office/drawing/2014/main" val="20001"/>
                    </a:ext>
                  </a:extLst>
                </a:gridCol>
                <a:gridCol w="629027">
                  <a:extLst>
                    <a:ext uri="{9D8B030D-6E8A-4147-A177-3AD203B41FA5}">
                      <a16:colId xmlns:a16="http://schemas.microsoft.com/office/drawing/2014/main" val="20002"/>
                    </a:ext>
                  </a:extLst>
                </a:gridCol>
                <a:gridCol w="629027">
                  <a:extLst>
                    <a:ext uri="{9D8B030D-6E8A-4147-A177-3AD203B41FA5}">
                      <a16:colId xmlns:a16="http://schemas.microsoft.com/office/drawing/2014/main" val="20003"/>
                    </a:ext>
                  </a:extLst>
                </a:gridCol>
                <a:gridCol w="629027">
                  <a:extLst>
                    <a:ext uri="{9D8B030D-6E8A-4147-A177-3AD203B41FA5}">
                      <a16:colId xmlns:a16="http://schemas.microsoft.com/office/drawing/2014/main" val="20004"/>
                    </a:ext>
                  </a:extLst>
                </a:gridCol>
                <a:gridCol w="629025">
                  <a:extLst>
                    <a:ext uri="{9D8B030D-6E8A-4147-A177-3AD203B41FA5}">
                      <a16:colId xmlns:a16="http://schemas.microsoft.com/office/drawing/2014/main" val="20005"/>
                    </a:ext>
                  </a:extLst>
                </a:gridCol>
                <a:gridCol w="629027">
                  <a:extLst>
                    <a:ext uri="{9D8B030D-6E8A-4147-A177-3AD203B41FA5}">
                      <a16:colId xmlns:a16="http://schemas.microsoft.com/office/drawing/2014/main" val="20006"/>
                    </a:ext>
                  </a:extLst>
                </a:gridCol>
                <a:gridCol w="629027">
                  <a:extLst>
                    <a:ext uri="{9D8B030D-6E8A-4147-A177-3AD203B41FA5}">
                      <a16:colId xmlns:a16="http://schemas.microsoft.com/office/drawing/2014/main" val="20007"/>
                    </a:ext>
                  </a:extLst>
                </a:gridCol>
                <a:gridCol w="629027">
                  <a:extLst>
                    <a:ext uri="{9D8B030D-6E8A-4147-A177-3AD203B41FA5}">
                      <a16:colId xmlns:a16="http://schemas.microsoft.com/office/drawing/2014/main" val="20008"/>
                    </a:ext>
                  </a:extLst>
                </a:gridCol>
                <a:gridCol w="603867">
                  <a:extLst>
                    <a:ext uri="{9D8B030D-6E8A-4147-A177-3AD203B41FA5}">
                      <a16:colId xmlns:a16="http://schemas.microsoft.com/office/drawing/2014/main" val="20009"/>
                    </a:ext>
                  </a:extLst>
                </a:gridCol>
                <a:gridCol w="601068">
                  <a:extLst>
                    <a:ext uri="{9D8B030D-6E8A-4147-A177-3AD203B41FA5}">
                      <a16:colId xmlns:a16="http://schemas.microsoft.com/office/drawing/2014/main" val="20010"/>
                    </a:ext>
                  </a:extLst>
                </a:gridCol>
              </a:tblGrid>
              <a:tr h="393150">
                <a:tc>
                  <a:txBody>
                    <a:bodyPr/>
                    <a:lstStyle/>
                    <a:p>
                      <a:pPr algn="ctr">
                        <a:lnSpc>
                          <a:spcPts val="1175"/>
                        </a:lnSpc>
                      </a:pPr>
                      <a:r>
                        <a:rPr sz="2200" i="1" spc="-5" dirty="0" err="1">
                          <a:latin typeface="Times New Roman"/>
                          <a:cs typeface="Times New Roman"/>
                        </a:rPr>
                        <a:t>Αγρός</a:t>
                      </a:r>
                      <a:r>
                        <a:rPr lang="el-GR" sz="2200" i="0" spc="0" dirty="0">
                          <a:latin typeface="Times New Roman"/>
                          <a:cs typeface="Times New Roman"/>
                        </a:rPr>
                        <a:t> </a:t>
                      </a:r>
                      <a:r>
                        <a:rPr sz="2200" i="1" spc="-5" dirty="0">
                          <a:latin typeface="Times New Roman"/>
                          <a:cs typeface="Times New Roman"/>
                        </a:rPr>
                        <a:t>(</a:t>
                      </a:r>
                      <a:r>
                        <a:rPr sz="2200" i="1" dirty="0">
                          <a:latin typeface="Times New Roman"/>
                          <a:cs typeface="Times New Roman"/>
                        </a:rPr>
                        <a:t>i)</a:t>
                      </a:r>
                      <a:endParaRPr sz="2200" dirty="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1</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2</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3</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4</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5</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6</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7</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8</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9</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95885">
                        <a:lnSpc>
                          <a:spcPct val="100000"/>
                        </a:lnSpc>
                      </a:pPr>
                      <a:r>
                        <a:rPr sz="2200" dirty="0">
                          <a:latin typeface="Times New Roman"/>
                          <a:cs typeface="Times New Roman"/>
                        </a:rPr>
                        <a:t>10</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0"/>
                  </a:ext>
                </a:extLst>
              </a:tr>
              <a:tr h="393150">
                <a:tc>
                  <a:txBody>
                    <a:bodyPr/>
                    <a:lstStyle/>
                    <a:p>
                      <a:pPr marL="791845" marR="96520" indent="-687070" algn="ctr">
                        <a:lnSpc>
                          <a:spcPct val="102299"/>
                        </a:lnSpc>
                      </a:pPr>
                      <a:r>
                        <a:rPr sz="2200" i="1" spc="-5" dirty="0">
                          <a:latin typeface="Times New Roman"/>
                          <a:cs typeface="Times New Roman"/>
                        </a:rPr>
                        <a:t>Απόδοσ</a:t>
                      </a:r>
                      <a:r>
                        <a:rPr sz="2200" i="1" dirty="0">
                          <a:latin typeface="Times New Roman"/>
                          <a:cs typeface="Times New Roman"/>
                        </a:rPr>
                        <a:t>η ποικ</a:t>
                      </a:r>
                      <a:r>
                        <a:rPr sz="2200" i="1" spc="-10" dirty="0">
                          <a:latin typeface="Times New Roman"/>
                          <a:cs typeface="Times New Roman"/>
                        </a:rPr>
                        <a:t>ι</a:t>
                      </a:r>
                      <a:r>
                        <a:rPr sz="2200" i="1" spc="-5" dirty="0">
                          <a:latin typeface="Times New Roman"/>
                          <a:cs typeface="Times New Roman"/>
                        </a:rPr>
                        <a:t>λ</a:t>
                      </a:r>
                      <a:r>
                        <a:rPr sz="2200" i="1" dirty="0">
                          <a:latin typeface="Times New Roman"/>
                          <a:cs typeface="Times New Roman"/>
                        </a:rPr>
                        <a:t>ίας</a:t>
                      </a:r>
                      <a:r>
                        <a:rPr sz="2200" i="1" spc="5" dirty="0">
                          <a:latin typeface="Times New Roman"/>
                          <a:cs typeface="Times New Roman"/>
                        </a:rPr>
                        <a:t> </a:t>
                      </a:r>
                      <a:r>
                        <a:rPr sz="2200" i="1" dirty="0">
                          <a:latin typeface="Times New Roman"/>
                          <a:cs typeface="Times New Roman"/>
                        </a:rPr>
                        <a:t>Α </a:t>
                      </a:r>
                      <a:r>
                        <a:rPr sz="2200" i="1" spc="-5" dirty="0">
                          <a:latin typeface="Times New Roman"/>
                          <a:cs typeface="Times New Roman"/>
                        </a:rPr>
                        <a:t>(K</a:t>
                      </a:r>
                      <a:r>
                        <a:rPr sz="2200" i="1" dirty="0">
                          <a:latin typeface="Times New Roman"/>
                          <a:cs typeface="Times New Roman"/>
                        </a:rPr>
                        <a:t>gr</a:t>
                      </a:r>
                      <a:r>
                        <a:rPr sz="2200" i="1" spc="-5" dirty="0">
                          <a:latin typeface="Times New Roman"/>
                          <a:cs typeface="Times New Roman"/>
                        </a:rPr>
                        <a:t>/στ</a:t>
                      </a:r>
                      <a:r>
                        <a:rPr sz="2200" i="1" dirty="0">
                          <a:latin typeface="Times New Roman"/>
                          <a:cs typeface="Times New Roman"/>
                        </a:rPr>
                        <a:t>ρ.) (</a:t>
                      </a:r>
                      <a:r>
                        <a:rPr sz="2200" i="1" spc="-15" dirty="0">
                          <a:latin typeface="Times New Roman"/>
                          <a:cs typeface="Times New Roman"/>
                        </a:rPr>
                        <a:t> </a:t>
                      </a:r>
                      <a:r>
                        <a:rPr sz="2200" i="1" spc="15" dirty="0">
                          <a:latin typeface="Times New Roman"/>
                          <a:cs typeface="Times New Roman"/>
                        </a:rPr>
                        <a:t>x</a:t>
                      </a:r>
                      <a:r>
                        <a:rPr sz="2200" i="1" baseline="-23809" dirty="0">
                          <a:latin typeface="Times New Roman"/>
                          <a:cs typeface="Times New Roman"/>
                        </a:rPr>
                        <a:t>i</a:t>
                      </a:r>
                      <a:r>
                        <a:rPr sz="2200" i="1" spc="52" baseline="-23809" dirty="0">
                          <a:latin typeface="Times New Roman"/>
                          <a:cs typeface="Times New Roman"/>
                        </a:rPr>
                        <a:t> </a:t>
                      </a:r>
                      <a:r>
                        <a:rPr sz="2200" dirty="0">
                          <a:latin typeface="Times New Roman"/>
                          <a:cs typeface="Times New Roman"/>
                        </a:rPr>
                        <a:t>)</a:t>
                      </a: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5</a:t>
                      </a:r>
                      <a:r>
                        <a:rPr sz="2200" spc="-5" dirty="0">
                          <a:latin typeface="Times New Roman"/>
                          <a:cs typeface="Times New Roman"/>
                        </a:rPr>
                        <a:t>0</a:t>
                      </a:r>
                      <a:r>
                        <a:rPr sz="2200" dirty="0">
                          <a:latin typeface="Times New Roman"/>
                          <a:cs typeface="Times New Roman"/>
                        </a:rPr>
                        <a:t>0</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6</a:t>
                      </a:r>
                      <a:r>
                        <a:rPr sz="2200" spc="-5" dirty="0">
                          <a:latin typeface="Times New Roman"/>
                          <a:cs typeface="Times New Roman"/>
                        </a:rPr>
                        <a:t>5</a:t>
                      </a:r>
                      <a:r>
                        <a:rPr sz="2200" dirty="0">
                          <a:latin typeface="Times New Roman"/>
                          <a:cs typeface="Times New Roman"/>
                        </a:rPr>
                        <a:t>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4</a:t>
                      </a:r>
                      <a:r>
                        <a:rPr sz="2200" spc="-5" dirty="0">
                          <a:latin typeface="Times New Roman"/>
                          <a:cs typeface="Times New Roman"/>
                        </a:rPr>
                        <a:t>9</a:t>
                      </a:r>
                      <a:r>
                        <a:rPr sz="2200" dirty="0">
                          <a:latin typeface="Times New Roman"/>
                          <a:cs typeface="Times New Roman"/>
                        </a:rPr>
                        <a:t>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5</a:t>
                      </a:r>
                      <a:r>
                        <a:rPr sz="2200" spc="-5" dirty="0">
                          <a:latin typeface="Times New Roman"/>
                          <a:cs typeface="Times New Roman"/>
                        </a:rPr>
                        <a:t>7</a:t>
                      </a:r>
                      <a:r>
                        <a:rPr sz="2200" dirty="0">
                          <a:latin typeface="Times New Roman"/>
                          <a:cs typeface="Times New Roman"/>
                        </a:rPr>
                        <a:t>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5</a:t>
                      </a:r>
                      <a:r>
                        <a:rPr sz="2200" spc="-5" dirty="0">
                          <a:latin typeface="Times New Roman"/>
                          <a:cs typeface="Times New Roman"/>
                        </a:rPr>
                        <a:t>5</a:t>
                      </a:r>
                      <a:r>
                        <a:rPr sz="2200" dirty="0">
                          <a:latin typeface="Times New Roman"/>
                          <a:cs typeface="Times New Roman"/>
                        </a:rPr>
                        <a:t>5</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5</a:t>
                      </a:r>
                      <a:r>
                        <a:rPr sz="2200" spc="-5" dirty="0">
                          <a:latin typeface="Times New Roman"/>
                          <a:cs typeface="Times New Roman"/>
                        </a:rPr>
                        <a:t>4</a:t>
                      </a:r>
                      <a:r>
                        <a:rPr sz="2200" dirty="0">
                          <a:latin typeface="Times New Roman"/>
                          <a:cs typeface="Times New Roman"/>
                        </a:rPr>
                        <a:t>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5</a:t>
                      </a:r>
                      <a:r>
                        <a:rPr sz="2200" spc="-5" dirty="0">
                          <a:latin typeface="Times New Roman"/>
                          <a:cs typeface="Times New Roman"/>
                        </a:rPr>
                        <a:t>3</a:t>
                      </a:r>
                      <a:r>
                        <a:rPr sz="2200" dirty="0">
                          <a:latin typeface="Times New Roman"/>
                          <a:cs typeface="Times New Roman"/>
                        </a:rPr>
                        <a:t>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6</a:t>
                      </a:r>
                      <a:r>
                        <a:rPr sz="2200" spc="-5" dirty="0">
                          <a:latin typeface="Times New Roman"/>
                          <a:cs typeface="Times New Roman"/>
                        </a:rPr>
                        <a:t>3</a:t>
                      </a:r>
                      <a:r>
                        <a:rPr sz="2200" dirty="0">
                          <a:latin typeface="Times New Roman"/>
                          <a:cs typeface="Times New Roman"/>
                        </a:rPr>
                        <a:t>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2200" dirty="0">
                          <a:latin typeface="Times New Roman"/>
                          <a:cs typeface="Times New Roman"/>
                        </a:rPr>
                        <a:t>6</a:t>
                      </a:r>
                      <a:r>
                        <a:rPr sz="2200" spc="-5" dirty="0">
                          <a:latin typeface="Times New Roman"/>
                          <a:cs typeface="Times New Roman"/>
                        </a:rPr>
                        <a:t>2</a:t>
                      </a:r>
                      <a:r>
                        <a:rPr sz="2200" dirty="0">
                          <a:latin typeface="Times New Roman"/>
                          <a:cs typeface="Times New Roman"/>
                        </a:rPr>
                        <a:t>5</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2200" dirty="0">
                          <a:latin typeface="Times New Roman"/>
                          <a:cs typeface="Times New Roman"/>
                        </a:rPr>
                        <a:t>5</a:t>
                      </a:r>
                      <a:r>
                        <a:rPr sz="2200" spc="-5" dirty="0">
                          <a:latin typeface="Times New Roman"/>
                          <a:cs typeface="Times New Roman"/>
                        </a:rPr>
                        <a:t>4</a:t>
                      </a:r>
                      <a:r>
                        <a:rPr sz="2200" dirty="0">
                          <a:latin typeface="Times New Roman"/>
                          <a:cs typeface="Times New Roman"/>
                        </a:rPr>
                        <a:t>0</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1"/>
                  </a:ext>
                </a:extLst>
              </a:tr>
              <a:tr h="393150">
                <a:tc>
                  <a:txBody>
                    <a:bodyPr/>
                    <a:lstStyle/>
                    <a:p>
                      <a:pPr marL="635" algn="ctr">
                        <a:lnSpc>
                          <a:spcPct val="100000"/>
                        </a:lnSpc>
                      </a:pPr>
                      <a:r>
                        <a:rPr sz="2200" i="1" spc="-5" dirty="0">
                          <a:latin typeface="Times New Roman"/>
                          <a:cs typeface="Times New Roman"/>
                        </a:rPr>
                        <a:t>Απόδοσ</a:t>
                      </a:r>
                      <a:r>
                        <a:rPr sz="2200" i="1" dirty="0">
                          <a:latin typeface="Times New Roman"/>
                          <a:cs typeface="Times New Roman"/>
                        </a:rPr>
                        <a:t>η ποικ</a:t>
                      </a:r>
                      <a:r>
                        <a:rPr sz="2200" i="1" spc="-10" dirty="0">
                          <a:latin typeface="Times New Roman"/>
                          <a:cs typeface="Times New Roman"/>
                        </a:rPr>
                        <a:t>ι</a:t>
                      </a:r>
                      <a:r>
                        <a:rPr sz="2200" i="1" spc="-5" dirty="0">
                          <a:latin typeface="Times New Roman"/>
                          <a:cs typeface="Times New Roman"/>
                        </a:rPr>
                        <a:t>λ</a:t>
                      </a:r>
                      <a:r>
                        <a:rPr sz="2200" i="1" dirty="0">
                          <a:latin typeface="Times New Roman"/>
                          <a:cs typeface="Times New Roman"/>
                        </a:rPr>
                        <a:t>ίας</a:t>
                      </a:r>
                      <a:r>
                        <a:rPr sz="2200" i="1" spc="5" dirty="0">
                          <a:latin typeface="Times New Roman"/>
                          <a:cs typeface="Times New Roman"/>
                        </a:rPr>
                        <a:t> </a:t>
                      </a:r>
                      <a:r>
                        <a:rPr sz="2200" i="1" dirty="0">
                          <a:latin typeface="Times New Roman"/>
                          <a:cs typeface="Times New Roman"/>
                        </a:rPr>
                        <a:t>Β </a:t>
                      </a:r>
                      <a:r>
                        <a:rPr sz="2200" i="1" spc="-5" dirty="0">
                          <a:latin typeface="Times New Roman"/>
                          <a:cs typeface="Times New Roman"/>
                        </a:rPr>
                        <a:t>(K</a:t>
                      </a:r>
                      <a:r>
                        <a:rPr sz="2200" i="1" dirty="0">
                          <a:latin typeface="Times New Roman"/>
                          <a:cs typeface="Times New Roman"/>
                        </a:rPr>
                        <a:t>gr</a:t>
                      </a:r>
                      <a:r>
                        <a:rPr sz="2200" i="1" spc="-5" dirty="0">
                          <a:latin typeface="Times New Roman"/>
                          <a:cs typeface="Times New Roman"/>
                        </a:rPr>
                        <a:t>/στ</a:t>
                      </a:r>
                      <a:r>
                        <a:rPr sz="2200" i="1" dirty="0">
                          <a:latin typeface="Times New Roman"/>
                          <a:cs typeface="Times New Roman"/>
                        </a:rPr>
                        <a:t>ρ.)</a:t>
                      </a:r>
                      <a:r>
                        <a:rPr lang="el-GR" sz="2200" i="1" dirty="0">
                          <a:latin typeface="Times New Roman"/>
                          <a:cs typeface="Times New Roman"/>
                        </a:rPr>
                        <a:t> </a:t>
                      </a:r>
                      <a:r>
                        <a:rPr sz="2200" dirty="0">
                          <a:latin typeface="Times New Roman"/>
                          <a:cs typeface="Times New Roman"/>
                        </a:rPr>
                        <a:t>(</a:t>
                      </a:r>
                      <a:r>
                        <a:rPr sz="2200" spc="40" dirty="0">
                          <a:latin typeface="Times New Roman"/>
                          <a:cs typeface="Times New Roman"/>
                        </a:rPr>
                        <a:t> </a:t>
                      </a:r>
                      <a:r>
                        <a:rPr sz="2200" i="1" spc="45" dirty="0">
                          <a:latin typeface="Times New Roman"/>
                          <a:cs typeface="Times New Roman"/>
                        </a:rPr>
                        <a:t>y</a:t>
                      </a:r>
                      <a:r>
                        <a:rPr sz="2200" i="1" baseline="-23809" dirty="0">
                          <a:latin typeface="Times New Roman"/>
                          <a:cs typeface="Times New Roman"/>
                        </a:rPr>
                        <a:t>i</a:t>
                      </a:r>
                      <a:r>
                        <a:rPr sz="2200" i="1" spc="82" baseline="-23809" dirty="0">
                          <a:latin typeface="Times New Roman"/>
                          <a:cs typeface="Times New Roman"/>
                        </a:rPr>
                        <a:t> </a:t>
                      </a:r>
                      <a:r>
                        <a:rPr sz="2200" dirty="0">
                          <a:latin typeface="Times New Roman"/>
                          <a:cs typeface="Times New Roman"/>
                        </a:rPr>
                        <a:t>)</a:t>
                      </a: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4</a:t>
                      </a:r>
                      <a:r>
                        <a:rPr sz="2200" spc="-5" dirty="0">
                          <a:latin typeface="Times New Roman"/>
                          <a:cs typeface="Times New Roman"/>
                        </a:rPr>
                        <a:t>5</a:t>
                      </a:r>
                      <a:r>
                        <a:rPr sz="2200" dirty="0">
                          <a:latin typeface="Times New Roman"/>
                          <a:cs typeface="Times New Roman"/>
                        </a:rPr>
                        <a:t>5</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6</a:t>
                      </a:r>
                      <a:r>
                        <a:rPr sz="2200" spc="-5" dirty="0">
                          <a:latin typeface="Times New Roman"/>
                          <a:cs typeface="Times New Roman"/>
                        </a:rPr>
                        <a:t>2</a:t>
                      </a:r>
                      <a:r>
                        <a:rPr sz="2200" dirty="0">
                          <a:latin typeface="Times New Roman"/>
                          <a:cs typeface="Times New Roman"/>
                        </a:rPr>
                        <a:t>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4</a:t>
                      </a:r>
                      <a:r>
                        <a:rPr sz="2200" spc="-5" dirty="0">
                          <a:latin typeface="Times New Roman"/>
                          <a:cs typeface="Times New Roman"/>
                        </a:rPr>
                        <a:t>5</a:t>
                      </a:r>
                      <a:r>
                        <a:rPr sz="2200" dirty="0">
                          <a:latin typeface="Times New Roman"/>
                          <a:cs typeface="Times New Roman"/>
                        </a:rPr>
                        <a:t>5</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6</a:t>
                      </a:r>
                      <a:r>
                        <a:rPr sz="2200" spc="-5" dirty="0">
                          <a:latin typeface="Times New Roman"/>
                          <a:cs typeface="Times New Roman"/>
                        </a:rPr>
                        <a:t>1</a:t>
                      </a:r>
                      <a:r>
                        <a:rPr sz="2200" dirty="0">
                          <a:latin typeface="Times New Roman"/>
                          <a:cs typeface="Times New Roman"/>
                        </a:rPr>
                        <a:t>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5</a:t>
                      </a:r>
                      <a:r>
                        <a:rPr sz="2200" spc="-5" dirty="0">
                          <a:latin typeface="Times New Roman"/>
                          <a:cs typeface="Times New Roman"/>
                        </a:rPr>
                        <a:t>0</a:t>
                      </a:r>
                      <a:r>
                        <a:rPr sz="2200" dirty="0">
                          <a:latin typeface="Times New Roman"/>
                          <a:cs typeface="Times New Roman"/>
                        </a:rPr>
                        <a:t>5</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4</a:t>
                      </a:r>
                      <a:r>
                        <a:rPr sz="2200" spc="-5" dirty="0">
                          <a:latin typeface="Times New Roman"/>
                          <a:cs typeface="Times New Roman"/>
                        </a:rPr>
                        <a:t>9</a:t>
                      </a:r>
                      <a:r>
                        <a:rPr sz="2200" dirty="0">
                          <a:latin typeface="Times New Roman"/>
                          <a:cs typeface="Times New Roman"/>
                        </a:rPr>
                        <a:t>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5</a:t>
                      </a:r>
                      <a:r>
                        <a:rPr sz="2200" spc="-5" dirty="0">
                          <a:latin typeface="Times New Roman"/>
                          <a:cs typeface="Times New Roman"/>
                        </a:rPr>
                        <a:t>1</a:t>
                      </a:r>
                      <a:r>
                        <a:rPr sz="2200" dirty="0">
                          <a:latin typeface="Times New Roman"/>
                          <a:cs typeface="Times New Roman"/>
                        </a:rPr>
                        <a:t>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71120">
                        <a:lnSpc>
                          <a:spcPct val="100000"/>
                        </a:lnSpc>
                      </a:pPr>
                      <a:r>
                        <a:rPr sz="2200" dirty="0">
                          <a:latin typeface="Times New Roman"/>
                          <a:cs typeface="Times New Roman"/>
                        </a:rPr>
                        <a:t>6</a:t>
                      </a:r>
                      <a:r>
                        <a:rPr sz="2200" spc="-5" dirty="0">
                          <a:latin typeface="Times New Roman"/>
                          <a:cs typeface="Times New Roman"/>
                        </a:rPr>
                        <a:t>0</a:t>
                      </a:r>
                      <a:r>
                        <a:rPr sz="2200" dirty="0">
                          <a:latin typeface="Times New Roman"/>
                          <a:cs typeface="Times New Roman"/>
                        </a:rPr>
                        <a:t>0</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2200" dirty="0">
                          <a:latin typeface="Times New Roman"/>
                          <a:cs typeface="Times New Roman"/>
                        </a:rPr>
                        <a:t>6</a:t>
                      </a:r>
                      <a:r>
                        <a:rPr sz="2200" spc="-5" dirty="0">
                          <a:latin typeface="Times New Roman"/>
                          <a:cs typeface="Times New Roman"/>
                        </a:rPr>
                        <a:t>0</a:t>
                      </a:r>
                      <a:r>
                        <a:rPr sz="2200" dirty="0">
                          <a:latin typeface="Times New Roman"/>
                          <a:cs typeface="Times New Roman"/>
                        </a:rPr>
                        <a:t>0</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2200" dirty="0">
                          <a:latin typeface="Times New Roman"/>
                          <a:cs typeface="Times New Roman"/>
                        </a:rPr>
                        <a:t>5</a:t>
                      </a:r>
                      <a:r>
                        <a:rPr sz="2200" spc="-5" dirty="0">
                          <a:latin typeface="Times New Roman"/>
                          <a:cs typeface="Times New Roman"/>
                        </a:rPr>
                        <a:t>1</a:t>
                      </a:r>
                      <a:r>
                        <a:rPr sz="2200" dirty="0">
                          <a:latin typeface="Times New Roman"/>
                          <a:cs typeface="Times New Roman"/>
                        </a:rPr>
                        <a:t>0</a:t>
                      </a: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57919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E336AE-C794-45A9-9910-05FE197D8270}"/>
              </a:ext>
            </a:extLst>
          </p:cNvPr>
          <p:cNvSpPr>
            <a:spLocks noGrp="1"/>
          </p:cNvSpPr>
          <p:nvPr>
            <p:ph type="title"/>
          </p:nvPr>
        </p:nvSpPr>
        <p:spPr/>
        <p:txBody>
          <a:bodyPr/>
          <a:lstStyle/>
          <a:p>
            <a:r>
              <a:rPr lang="el-GR" dirty="0"/>
              <a:t>Παράδειγμα 4 (συνέχεια) </a:t>
            </a:r>
          </a:p>
        </p:txBody>
      </p:sp>
      <p:sp>
        <p:nvSpPr>
          <p:cNvPr id="4" name="Θέση υποσέλιδου 3">
            <a:extLst>
              <a:ext uri="{FF2B5EF4-FFF2-40B4-BE49-F238E27FC236}">
                <a16:creationId xmlns:a16="http://schemas.microsoft.com/office/drawing/2014/main" id="{390078AC-8E20-4CE4-BB7C-6281B2D3828E}"/>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1029D8BA-38EE-42AF-93C0-2892C11090E0}"/>
              </a:ext>
            </a:extLst>
          </p:cNvPr>
          <p:cNvSpPr>
            <a:spLocks noGrp="1"/>
          </p:cNvSpPr>
          <p:nvPr>
            <p:ph type="sldNum" sz="quarter" idx="12"/>
          </p:nvPr>
        </p:nvSpPr>
        <p:spPr/>
        <p:txBody>
          <a:bodyPr/>
          <a:lstStyle/>
          <a:p>
            <a:fld id="{0CB252DF-9828-4BCA-943E-87250A7A5D51}" type="slidenum">
              <a:rPr lang="el-GR" smtClean="0"/>
              <a:t>29</a:t>
            </a:fld>
            <a:endParaRPr lang="el-GR"/>
          </a:p>
        </p:txBody>
      </p:sp>
      <p:graphicFrame>
        <p:nvGraphicFramePr>
          <p:cNvPr id="6" name="object 5">
            <a:extLst>
              <a:ext uri="{FF2B5EF4-FFF2-40B4-BE49-F238E27FC236}">
                <a16:creationId xmlns:a16="http://schemas.microsoft.com/office/drawing/2014/main" id="{38B1ABEB-21D4-416C-8B0E-B34C5E8CCFD8}"/>
              </a:ext>
            </a:extLst>
          </p:cNvPr>
          <p:cNvGraphicFramePr>
            <a:graphicFrameLocks noGrp="1"/>
          </p:cNvGraphicFramePr>
          <p:nvPr>
            <p:ph idx="1"/>
            <p:extLst>
              <p:ext uri="{D42A27DB-BD31-4B8C-83A1-F6EECF244321}">
                <p14:modId xmlns:p14="http://schemas.microsoft.com/office/powerpoint/2010/main" val="1621676856"/>
              </p:ext>
            </p:extLst>
          </p:nvPr>
        </p:nvGraphicFramePr>
        <p:xfrm>
          <a:off x="367863" y="1793714"/>
          <a:ext cx="11477297" cy="1613436"/>
        </p:xfrm>
        <a:graphic>
          <a:graphicData uri="http://schemas.openxmlformats.org/drawingml/2006/table">
            <a:tbl>
              <a:tblPr firstRow="1" bandRow="1">
                <a:tableStyleId>{2D5ABB26-0587-4C30-8999-92F81FD0307C}</a:tableStyleId>
              </a:tblPr>
              <a:tblGrid>
                <a:gridCol w="4214647">
                  <a:extLst>
                    <a:ext uri="{9D8B030D-6E8A-4147-A177-3AD203B41FA5}">
                      <a16:colId xmlns:a16="http://schemas.microsoft.com/office/drawing/2014/main" val="20000"/>
                    </a:ext>
                  </a:extLst>
                </a:gridCol>
                <a:gridCol w="552229">
                  <a:extLst>
                    <a:ext uri="{9D8B030D-6E8A-4147-A177-3AD203B41FA5}">
                      <a16:colId xmlns:a16="http://schemas.microsoft.com/office/drawing/2014/main" val="20001"/>
                    </a:ext>
                  </a:extLst>
                </a:gridCol>
                <a:gridCol w="752665">
                  <a:extLst>
                    <a:ext uri="{9D8B030D-6E8A-4147-A177-3AD203B41FA5}">
                      <a16:colId xmlns:a16="http://schemas.microsoft.com/office/drawing/2014/main" val="20002"/>
                    </a:ext>
                  </a:extLst>
                </a:gridCol>
                <a:gridCol w="752665">
                  <a:extLst>
                    <a:ext uri="{9D8B030D-6E8A-4147-A177-3AD203B41FA5}">
                      <a16:colId xmlns:a16="http://schemas.microsoft.com/office/drawing/2014/main" val="20003"/>
                    </a:ext>
                  </a:extLst>
                </a:gridCol>
                <a:gridCol w="752665">
                  <a:extLst>
                    <a:ext uri="{9D8B030D-6E8A-4147-A177-3AD203B41FA5}">
                      <a16:colId xmlns:a16="http://schemas.microsoft.com/office/drawing/2014/main" val="20004"/>
                    </a:ext>
                  </a:extLst>
                </a:gridCol>
                <a:gridCol w="752663">
                  <a:extLst>
                    <a:ext uri="{9D8B030D-6E8A-4147-A177-3AD203B41FA5}">
                      <a16:colId xmlns:a16="http://schemas.microsoft.com/office/drawing/2014/main" val="20005"/>
                    </a:ext>
                  </a:extLst>
                </a:gridCol>
                <a:gridCol w="752665">
                  <a:extLst>
                    <a:ext uri="{9D8B030D-6E8A-4147-A177-3AD203B41FA5}">
                      <a16:colId xmlns:a16="http://schemas.microsoft.com/office/drawing/2014/main" val="20006"/>
                    </a:ext>
                  </a:extLst>
                </a:gridCol>
                <a:gridCol w="752665">
                  <a:extLst>
                    <a:ext uri="{9D8B030D-6E8A-4147-A177-3AD203B41FA5}">
                      <a16:colId xmlns:a16="http://schemas.microsoft.com/office/drawing/2014/main" val="20007"/>
                    </a:ext>
                  </a:extLst>
                </a:gridCol>
                <a:gridCol w="752665">
                  <a:extLst>
                    <a:ext uri="{9D8B030D-6E8A-4147-A177-3AD203B41FA5}">
                      <a16:colId xmlns:a16="http://schemas.microsoft.com/office/drawing/2014/main" val="20008"/>
                    </a:ext>
                  </a:extLst>
                </a:gridCol>
                <a:gridCol w="722558">
                  <a:extLst>
                    <a:ext uri="{9D8B030D-6E8A-4147-A177-3AD203B41FA5}">
                      <a16:colId xmlns:a16="http://schemas.microsoft.com/office/drawing/2014/main" val="20009"/>
                    </a:ext>
                  </a:extLst>
                </a:gridCol>
                <a:gridCol w="719210">
                  <a:extLst>
                    <a:ext uri="{9D8B030D-6E8A-4147-A177-3AD203B41FA5}">
                      <a16:colId xmlns:a16="http://schemas.microsoft.com/office/drawing/2014/main" val="20010"/>
                    </a:ext>
                  </a:extLst>
                </a:gridCol>
              </a:tblGrid>
              <a:tr h="377011">
                <a:tc>
                  <a:txBody>
                    <a:bodyPr/>
                    <a:lstStyle/>
                    <a:p>
                      <a:pPr algn="ctr">
                        <a:lnSpc>
                          <a:spcPts val="1055"/>
                        </a:lnSpc>
                      </a:pPr>
                      <a:r>
                        <a:rPr sz="2200" i="1" dirty="0" err="1">
                          <a:latin typeface="Times New Roman"/>
                          <a:cs typeface="Times New Roman"/>
                        </a:rPr>
                        <a:t>Αγρός</a:t>
                      </a:r>
                      <a:r>
                        <a:rPr lang="el-GR" sz="2200" i="0" spc="0" dirty="0">
                          <a:latin typeface="Times New Roman"/>
                          <a:cs typeface="Times New Roman"/>
                        </a:rPr>
                        <a:t> </a:t>
                      </a:r>
                      <a:r>
                        <a:rPr sz="2200" i="1" spc="-10" dirty="0">
                          <a:latin typeface="Times New Roman"/>
                          <a:cs typeface="Times New Roman"/>
                        </a:rPr>
                        <a:t>(</a:t>
                      </a:r>
                      <a:r>
                        <a:rPr sz="2200" i="1" spc="5" dirty="0">
                          <a:latin typeface="Times New Roman"/>
                          <a:cs typeface="Times New Roman"/>
                        </a:rPr>
                        <a:t>i</a:t>
                      </a:r>
                      <a:r>
                        <a:rPr sz="2200" i="1" dirty="0">
                          <a:latin typeface="Times New Roman"/>
                          <a:cs typeface="Times New Roman"/>
                        </a:rPr>
                        <a:t>)</a:t>
                      </a:r>
                      <a:endParaRPr sz="2200" dirty="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1</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2</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3</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4</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5</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6</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7</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8</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2200" dirty="0">
                          <a:latin typeface="Times New Roman"/>
                          <a:cs typeface="Times New Roman"/>
                        </a:rPr>
                        <a:t>9</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pPr marL="102870">
                        <a:lnSpc>
                          <a:spcPct val="100000"/>
                        </a:lnSpc>
                      </a:pPr>
                      <a:r>
                        <a:rPr sz="2200" dirty="0">
                          <a:latin typeface="Times New Roman"/>
                          <a:cs typeface="Times New Roman"/>
                        </a:rPr>
                        <a:t>10</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extLst>
                  <a:ext uri="{0D108BD9-81ED-4DB2-BD59-A6C34878D82A}">
                    <a16:rowId xmlns:a16="http://schemas.microsoft.com/office/drawing/2014/main" val="10000"/>
                  </a:ext>
                </a:extLst>
              </a:tr>
              <a:tr h="412141">
                <a:tc>
                  <a:txBody>
                    <a:bodyPr/>
                    <a:lstStyle/>
                    <a:p>
                      <a:pPr marL="795338" marR="177165" indent="-711200">
                        <a:lnSpc>
                          <a:spcPct val="103899"/>
                        </a:lnSpc>
                      </a:pPr>
                      <a:r>
                        <a:rPr sz="2200" i="1" dirty="0">
                          <a:latin typeface="Times New Roman"/>
                          <a:cs typeface="Times New Roman"/>
                        </a:rPr>
                        <a:t>Απόδοση ποικι</a:t>
                      </a:r>
                      <a:r>
                        <a:rPr sz="2200" i="1" spc="-10" dirty="0">
                          <a:latin typeface="Times New Roman"/>
                          <a:cs typeface="Times New Roman"/>
                        </a:rPr>
                        <a:t>λ</a:t>
                      </a:r>
                      <a:r>
                        <a:rPr sz="2200" i="1" spc="-5" dirty="0">
                          <a:latin typeface="Times New Roman"/>
                          <a:cs typeface="Times New Roman"/>
                        </a:rPr>
                        <a:t>ί</a:t>
                      </a:r>
                      <a:r>
                        <a:rPr sz="2200" i="1" dirty="0">
                          <a:latin typeface="Times New Roman"/>
                          <a:cs typeface="Times New Roman"/>
                        </a:rPr>
                        <a:t>ας</a:t>
                      </a:r>
                      <a:r>
                        <a:rPr sz="2200" i="1" spc="5" dirty="0">
                          <a:latin typeface="Times New Roman"/>
                          <a:cs typeface="Times New Roman"/>
                        </a:rPr>
                        <a:t> </a:t>
                      </a:r>
                      <a:r>
                        <a:rPr sz="2200" i="1" dirty="0">
                          <a:latin typeface="Times New Roman"/>
                          <a:cs typeface="Times New Roman"/>
                        </a:rPr>
                        <a:t>Α </a:t>
                      </a:r>
                      <a:r>
                        <a:rPr sz="2200" i="1" spc="-10" dirty="0">
                          <a:latin typeface="Times New Roman"/>
                          <a:cs typeface="Times New Roman"/>
                        </a:rPr>
                        <a:t>(</a:t>
                      </a:r>
                      <a:r>
                        <a:rPr sz="2200" i="1" spc="-5" dirty="0">
                          <a:latin typeface="Times New Roman"/>
                          <a:cs typeface="Times New Roman"/>
                        </a:rPr>
                        <a:t>K</a:t>
                      </a:r>
                      <a:r>
                        <a:rPr sz="2200" i="1" dirty="0">
                          <a:latin typeface="Times New Roman"/>
                          <a:cs typeface="Times New Roman"/>
                        </a:rPr>
                        <a:t>g</a:t>
                      </a:r>
                      <a:r>
                        <a:rPr sz="2200" i="1" spc="-5" dirty="0">
                          <a:latin typeface="Times New Roman"/>
                          <a:cs typeface="Times New Roman"/>
                        </a:rPr>
                        <a:t>/</a:t>
                      </a:r>
                      <a:r>
                        <a:rPr sz="2200" i="1" dirty="0">
                          <a:latin typeface="Times New Roman"/>
                          <a:cs typeface="Times New Roman"/>
                        </a:rPr>
                        <a:t>στρ.</a:t>
                      </a:r>
                      <a:r>
                        <a:rPr lang="el-GR" sz="2200" i="1" dirty="0">
                          <a:latin typeface="Times New Roman"/>
                          <a:cs typeface="Times New Roman"/>
                        </a:rPr>
                        <a:t>) </a:t>
                      </a:r>
                      <a:r>
                        <a:rPr sz="2200" i="1" dirty="0">
                          <a:latin typeface="Times New Roman"/>
                          <a:cs typeface="Times New Roman"/>
                        </a:rPr>
                        <a:t>(</a:t>
                      </a:r>
                      <a:r>
                        <a:rPr sz="2200" i="1" spc="15" dirty="0">
                          <a:latin typeface="Times New Roman"/>
                          <a:cs typeface="Times New Roman"/>
                        </a:rPr>
                        <a:t>x</a:t>
                      </a:r>
                      <a:r>
                        <a:rPr sz="2200" i="1" baseline="-23809" dirty="0">
                          <a:latin typeface="Times New Roman"/>
                          <a:cs typeface="Times New Roman"/>
                        </a:rPr>
                        <a:t>i</a:t>
                      </a:r>
                      <a:r>
                        <a:rPr sz="2200" i="1" spc="52" baseline="-23809" dirty="0">
                          <a:latin typeface="Times New Roman"/>
                          <a:cs typeface="Times New Roman"/>
                        </a:rPr>
                        <a:t> </a:t>
                      </a:r>
                      <a:r>
                        <a:rPr sz="2200" dirty="0">
                          <a:latin typeface="Times New Roman"/>
                          <a:cs typeface="Times New Roman"/>
                        </a:rPr>
                        <a:t>)</a:t>
                      </a: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500</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650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490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570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555</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545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535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635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74295">
                        <a:lnSpc>
                          <a:spcPct val="100000"/>
                        </a:lnSpc>
                      </a:pPr>
                      <a:r>
                        <a:rPr sz="2200" dirty="0">
                          <a:latin typeface="Times New Roman"/>
                          <a:cs typeface="Times New Roman"/>
                        </a:rPr>
                        <a:t>625</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3660">
                        <a:lnSpc>
                          <a:spcPct val="100000"/>
                        </a:lnSpc>
                      </a:pPr>
                      <a:r>
                        <a:rPr sz="2200" dirty="0">
                          <a:latin typeface="Times New Roman"/>
                          <a:cs typeface="Times New Roman"/>
                        </a:rPr>
                        <a:t>540</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1"/>
                  </a:ext>
                </a:extLst>
              </a:tr>
              <a:tr h="412142">
                <a:tc>
                  <a:txBody>
                    <a:bodyPr/>
                    <a:lstStyle/>
                    <a:p>
                      <a:pPr marL="0" indent="84138" algn="l">
                        <a:lnSpc>
                          <a:spcPct val="100000"/>
                        </a:lnSpc>
                      </a:pPr>
                      <a:r>
                        <a:rPr sz="2200" i="1" dirty="0">
                          <a:latin typeface="Times New Roman"/>
                          <a:cs typeface="Times New Roman"/>
                        </a:rPr>
                        <a:t>Απόδοση ποικι</a:t>
                      </a:r>
                      <a:r>
                        <a:rPr sz="2200" i="1" spc="-10" dirty="0">
                          <a:latin typeface="Times New Roman"/>
                          <a:cs typeface="Times New Roman"/>
                        </a:rPr>
                        <a:t>λ</a:t>
                      </a:r>
                      <a:r>
                        <a:rPr sz="2200" i="1" spc="-5" dirty="0">
                          <a:latin typeface="Times New Roman"/>
                          <a:cs typeface="Times New Roman"/>
                        </a:rPr>
                        <a:t>ί</a:t>
                      </a:r>
                      <a:r>
                        <a:rPr sz="2200" i="1" dirty="0">
                          <a:latin typeface="Times New Roman"/>
                          <a:cs typeface="Times New Roman"/>
                        </a:rPr>
                        <a:t>ας</a:t>
                      </a:r>
                      <a:r>
                        <a:rPr sz="2200" i="1" spc="5" dirty="0">
                          <a:latin typeface="Times New Roman"/>
                          <a:cs typeface="Times New Roman"/>
                        </a:rPr>
                        <a:t> </a:t>
                      </a:r>
                      <a:r>
                        <a:rPr sz="2200" i="1" dirty="0">
                          <a:latin typeface="Times New Roman"/>
                          <a:cs typeface="Times New Roman"/>
                        </a:rPr>
                        <a:t>Β </a:t>
                      </a:r>
                      <a:r>
                        <a:rPr sz="2200" i="1" spc="-10" dirty="0">
                          <a:latin typeface="Times New Roman"/>
                          <a:cs typeface="Times New Roman"/>
                        </a:rPr>
                        <a:t>(</a:t>
                      </a:r>
                      <a:r>
                        <a:rPr sz="2200" i="1" spc="-5" dirty="0">
                          <a:latin typeface="Times New Roman"/>
                          <a:cs typeface="Times New Roman"/>
                        </a:rPr>
                        <a:t>K</a:t>
                      </a:r>
                      <a:r>
                        <a:rPr sz="2200" i="1" dirty="0">
                          <a:latin typeface="Times New Roman"/>
                          <a:cs typeface="Times New Roman"/>
                        </a:rPr>
                        <a:t>gr</a:t>
                      </a:r>
                      <a:r>
                        <a:rPr sz="2200" i="1" spc="-5" dirty="0">
                          <a:latin typeface="Times New Roman"/>
                          <a:cs typeface="Times New Roman"/>
                        </a:rPr>
                        <a:t>/</a:t>
                      </a:r>
                      <a:r>
                        <a:rPr sz="2200" i="1" dirty="0">
                          <a:latin typeface="Times New Roman"/>
                          <a:cs typeface="Times New Roman"/>
                        </a:rPr>
                        <a:t>στρ.)</a:t>
                      </a:r>
                      <a:r>
                        <a:rPr lang="el-GR" sz="2200" i="1" dirty="0">
                          <a:latin typeface="Times New Roman"/>
                          <a:cs typeface="Times New Roman"/>
                        </a:rPr>
                        <a:t> </a:t>
                      </a:r>
                      <a:r>
                        <a:rPr sz="2200" dirty="0">
                          <a:latin typeface="Times New Roman"/>
                          <a:cs typeface="Times New Roman"/>
                        </a:rPr>
                        <a:t>(</a:t>
                      </a:r>
                      <a:r>
                        <a:rPr sz="2200" i="1" spc="45" dirty="0" err="1">
                          <a:latin typeface="Times New Roman"/>
                          <a:cs typeface="Times New Roman"/>
                        </a:rPr>
                        <a:t>y</a:t>
                      </a:r>
                      <a:r>
                        <a:rPr sz="2200" i="1" baseline="-23809" dirty="0" err="1">
                          <a:latin typeface="Times New Roman"/>
                          <a:cs typeface="Times New Roman"/>
                        </a:rPr>
                        <a:t>i</a:t>
                      </a:r>
                      <a:r>
                        <a:rPr sz="2200" dirty="0">
                          <a:latin typeface="Times New Roman"/>
                          <a:cs typeface="Times New Roman"/>
                        </a:rPr>
                        <a:t>)</a:t>
                      </a: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455</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620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455</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610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505</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495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515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81280">
                        <a:lnSpc>
                          <a:spcPct val="100000"/>
                        </a:lnSpc>
                      </a:pPr>
                      <a:r>
                        <a:rPr sz="2200" dirty="0">
                          <a:latin typeface="Times New Roman"/>
                          <a:cs typeface="Times New Roman"/>
                        </a:rPr>
                        <a:t>600</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74295">
                        <a:lnSpc>
                          <a:spcPct val="100000"/>
                        </a:lnSpc>
                      </a:pPr>
                      <a:r>
                        <a:rPr sz="2200" dirty="0">
                          <a:latin typeface="Times New Roman"/>
                          <a:cs typeface="Times New Roman"/>
                        </a:rPr>
                        <a:t>600</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3660">
                        <a:lnSpc>
                          <a:spcPct val="100000"/>
                        </a:lnSpc>
                      </a:pPr>
                      <a:r>
                        <a:rPr sz="2200" dirty="0">
                          <a:latin typeface="Times New Roman"/>
                          <a:cs typeface="Times New Roman"/>
                        </a:rPr>
                        <a:t>510</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412142">
                <a:tc>
                  <a:txBody>
                    <a:bodyPr/>
                    <a:lstStyle/>
                    <a:p>
                      <a:pPr marL="503238" marR="448309" indent="-419100">
                        <a:lnSpc>
                          <a:spcPct val="103299"/>
                        </a:lnSpc>
                      </a:pPr>
                      <a:r>
                        <a:rPr sz="2200" b="1" i="1" dirty="0">
                          <a:latin typeface="Times New Roman"/>
                          <a:cs typeface="Times New Roman"/>
                        </a:rPr>
                        <a:t>Διαφορά</a:t>
                      </a:r>
                      <a:r>
                        <a:rPr sz="2200" b="1" i="1" spc="5" dirty="0">
                          <a:latin typeface="Times New Roman"/>
                          <a:cs typeface="Times New Roman"/>
                        </a:rPr>
                        <a:t> </a:t>
                      </a:r>
                      <a:r>
                        <a:rPr sz="2200" i="1" spc="-10" dirty="0">
                          <a:latin typeface="Times New Roman"/>
                          <a:cs typeface="Times New Roman"/>
                        </a:rPr>
                        <a:t>(</a:t>
                      </a:r>
                      <a:r>
                        <a:rPr sz="2200" i="1" spc="-5" dirty="0">
                          <a:latin typeface="Times New Roman"/>
                          <a:cs typeface="Times New Roman"/>
                        </a:rPr>
                        <a:t>K</a:t>
                      </a:r>
                      <a:r>
                        <a:rPr sz="2200" i="1" dirty="0">
                          <a:latin typeface="Times New Roman"/>
                          <a:cs typeface="Times New Roman"/>
                        </a:rPr>
                        <a:t>gr</a:t>
                      </a:r>
                      <a:r>
                        <a:rPr sz="2200" i="1" spc="-5" dirty="0">
                          <a:latin typeface="Times New Roman"/>
                          <a:cs typeface="Times New Roman"/>
                        </a:rPr>
                        <a:t>/</a:t>
                      </a:r>
                      <a:r>
                        <a:rPr sz="2200" i="1" dirty="0">
                          <a:latin typeface="Times New Roman"/>
                          <a:cs typeface="Times New Roman"/>
                        </a:rPr>
                        <a:t>στρ.) (</a:t>
                      </a:r>
                      <a:r>
                        <a:rPr sz="2200" i="1" spc="85" dirty="0">
                          <a:latin typeface="Times New Roman"/>
                          <a:cs typeface="Times New Roman"/>
                        </a:rPr>
                        <a:t>d</a:t>
                      </a:r>
                      <a:r>
                        <a:rPr sz="2200" i="1" baseline="-23809" dirty="0">
                          <a:latin typeface="Times New Roman"/>
                          <a:cs typeface="Times New Roman"/>
                        </a:rPr>
                        <a:t>i  </a:t>
                      </a:r>
                      <a:r>
                        <a:rPr sz="2200" dirty="0">
                          <a:latin typeface="Symbol"/>
                          <a:cs typeface="Symbol"/>
                        </a:rPr>
                        <a:t></a:t>
                      </a:r>
                      <a:r>
                        <a:rPr sz="2200" spc="70" dirty="0">
                          <a:latin typeface="Times New Roman"/>
                          <a:cs typeface="Times New Roman"/>
                        </a:rPr>
                        <a:t> </a:t>
                      </a:r>
                      <a:r>
                        <a:rPr sz="2200" i="1" spc="25" dirty="0">
                          <a:latin typeface="Times New Roman"/>
                          <a:cs typeface="Times New Roman"/>
                        </a:rPr>
                        <a:t>x</a:t>
                      </a:r>
                      <a:r>
                        <a:rPr sz="2200" i="1" baseline="-23809" dirty="0">
                          <a:latin typeface="Times New Roman"/>
                          <a:cs typeface="Times New Roman"/>
                        </a:rPr>
                        <a:t>i </a:t>
                      </a:r>
                      <a:r>
                        <a:rPr sz="2200" i="1" spc="104" baseline="-23809" dirty="0">
                          <a:latin typeface="Times New Roman"/>
                          <a:cs typeface="Times New Roman"/>
                        </a:rPr>
                        <a:t> </a:t>
                      </a:r>
                      <a:r>
                        <a:rPr sz="2200" dirty="0">
                          <a:latin typeface="Symbol"/>
                          <a:cs typeface="Symbol"/>
                        </a:rPr>
                        <a:t></a:t>
                      </a:r>
                      <a:r>
                        <a:rPr lang="en-US" sz="2200" i="1" spc="40" dirty="0">
                          <a:latin typeface="Times New Roman"/>
                          <a:cs typeface="Times New Roman"/>
                        </a:rPr>
                        <a:t>y</a:t>
                      </a:r>
                      <a:r>
                        <a:rPr sz="2200" i="1" baseline="-23809" dirty="0">
                          <a:latin typeface="Times New Roman"/>
                          <a:cs typeface="Times New Roman"/>
                        </a:rPr>
                        <a:t>i</a:t>
                      </a:r>
                      <a:r>
                        <a:rPr sz="2200" i="1" spc="104" baseline="-23809" dirty="0">
                          <a:latin typeface="Times New Roman"/>
                          <a:cs typeface="Times New Roman"/>
                        </a:rPr>
                        <a:t> </a:t>
                      </a:r>
                      <a:r>
                        <a:rPr sz="2200" dirty="0">
                          <a:latin typeface="Times New Roman"/>
                          <a:cs typeface="Times New Roman"/>
                        </a:rPr>
                        <a:t>)</a:t>
                      </a: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110489">
                        <a:lnSpc>
                          <a:spcPct val="100000"/>
                        </a:lnSpc>
                      </a:pPr>
                      <a:r>
                        <a:rPr sz="2200" dirty="0">
                          <a:latin typeface="Times New Roman"/>
                          <a:cs typeface="Times New Roman"/>
                        </a:rPr>
                        <a:t>45</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110489">
                        <a:lnSpc>
                          <a:spcPct val="100000"/>
                        </a:lnSpc>
                      </a:pPr>
                      <a:r>
                        <a:rPr sz="2200" dirty="0">
                          <a:latin typeface="Times New Roman"/>
                          <a:cs typeface="Times New Roman"/>
                        </a:rPr>
                        <a:t>30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110489">
                        <a:lnSpc>
                          <a:spcPct val="100000"/>
                        </a:lnSpc>
                      </a:pPr>
                      <a:r>
                        <a:rPr sz="2200" dirty="0">
                          <a:latin typeface="Times New Roman"/>
                          <a:cs typeface="Times New Roman"/>
                        </a:rPr>
                        <a:t>35</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91440">
                        <a:lnSpc>
                          <a:spcPct val="100000"/>
                        </a:lnSpc>
                      </a:pPr>
                      <a:r>
                        <a:rPr sz="2200" dirty="0">
                          <a:latin typeface="Times New Roman"/>
                          <a:cs typeface="Times New Roman"/>
                        </a:rPr>
                        <a:t>-40</a:t>
                      </a:r>
                      <a:endParaRPr sz="2200">
                        <a:latin typeface="Times New Roman"/>
                        <a:cs typeface="Times New Roman"/>
                      </a:endParaRPr>
                    </a:p>
                  </a:txBody>
                  <a:tcPr marL="0" marR="0" marT="0" marB="0" anchor="ctr">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110489">
                        <a:lnSpc>
                          <a:spcPct val="100000"/>
                        </a:lnSpc>
                      </a:pPr>
                      <a:r>
                        <a:rPr sz="2200" dirty="0">
                          <a:latin typeface="Times New Roman"/>
                          <a:cs typeface="Times New Roman"/>
                        </a:rPr>
                        <a:t>50</a:t>
                      </a:r>
                      <a:endParaRPr sz="2200">
                        <a:latin typeface="Times New Roman"/>
                        <a:cs typeface="Times New Roman"/>
                      </a:endParaRP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110489">
                        <a:lnSpc>
                          <a:spcPct val="100000"/>
                        </a:lnSpc>
                      </a:pPr>
                      <a:r>
                        <a:rPr sz="2200" dirty="0">
                          <a:latin typeface="Times New Roman"/>
                          <a:cs typeface="Times New Roman"/>
                        </a:rPr>
                        <a:t>50</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110489">
                        <a:lnSpc>
                          <a:spcPct val="100000"/>
                        </a:lnSpc>
                      </a:pPr>
                      <a:r>
                        <a:rPr sz="2200" dirty="0">
                          <a:latin typeface="Times New Roman"/>
                          <a:cs typeface="Times New Roman"/>
                        </a:rPr>
                        <a:t>20</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110489">
                        <a:lnSpc>
                          <a:spcPct val="100000"/>
                        </a:lnSpc>
                      </a:pPr>
                      <a:r>
                        <a:rPr sz="2200" dirty="0">
                          <a:latin typeface="Times New Roman"/>
                          <a:cs typeface="Times New Roman"/>
                        </a:rPr>
                        <a:t>35</a:t>
                      </a:r>
                      <a:endParaRPr sz="2200">
                        <a:latin typeface="Times New Roman"/>
                        <a:cs typeface="Times New Roman"/>
                      </a:endParaRPr>
                    </a:p>
                  </a:txBody>
                  <a:tcPr marL="0" marR="0" marT="0" marB="0" anchor="ctr">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103505">
                        <a:lnSpc>
                          <a:spcPct val="100000"/>
                        </a:lnSpc>
                      </a:pPr>
                      <a:r>
                        <a:rPr sz="2200" dirty="0">
                          <a:latin typeface="Times New Roman"/>
                          <a:cs typeface="Times New Roman"/>
                        </a:rPr>
                        <a:t>25</a:t>
                      </a:r>
                      <a:endParaRPr sz="2200">
                        <a:latin typeface="Times New Roman"/>
                        <a:cs typeface="Times New Roman"/>
                      </a:endParaRPr>
                    </a:p>
                  </a:txBody>
                  <a:tcPr marL="0" marR="0" marT="0" marB="0" anchor="ctr">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102870">
                        <a:lnSpc>
                          <a:spcPct val="100000"/>
                        </a:lnSpc>
                      </a:pPr>
                      <a:r>
                        <a:rPr sz="2200" dirty="0">
                          <a:latin typeface="Times New Roman"/>
                          <a:cs typeface="Times New Roman"/>
                        </a:rPr>
                        <a:t>30</a:t>
                      </a:r>
                    </a:p>
                  </a:txBody>
                  <a:tcPr marL="0" marR="0" marT="0" marB="0" anchor="ctr">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bl>
          </a:graphicData>
        </a:graphic>
      </p:graphicFrame>
      <p:pic>
        <p:nvPicPr>
          <p:cNvPr id="8" name="Εικόνα 7">
            <a:extLst>
              <a:ext uri="{FF2B5EF4-FFF2-40B4-BE49-F238E27FC236}">
                <a16:creationId xmlns:a16="http://schemas.microsoft.com/office/drawing/2014/main" id="{4AF8C482-49BF-453E-AAFC-7861F5EF01E9}"/>
              </a:ext>
            </a:extLst>
          </p:cNvPr>
          <p:cNvPicPr>
            <a:picLocks noChangeAspect="1"/>
          </p:cNvPicPr>
          <p:nvPr/>
        </p:nvPicPr>
        <p:blipFill rotWithShape="1">
          <a:blip r:embed="rId2"/>
          <a:srcRect l="24315" r="11698" b="82047"/>
          <a:stretch/>
        </p:blipFill>
        <p:spPr>
          <a:xfrm>
            <a:off x="212521" y="3738853"/>
            <a:ext cx="5150069" cy="848197"/>
          </a:xfrm>
          <a:prstGeom prst="rect">
            <a:avLst/>
          </a:prstGeom>
        </p:spPr>
      </p:pic>
      <p:pic>
        <p:nvPicPr>
          <p:cNvPr id="9" name="Εικόνα 8">
            <a:extLst>
              <a:ext uri="{FF2B5EF4-FFF2-40B4-BE49-F238E27FC236}">
                <a16:creationId xmlns:a16="http://schemas.microsoft.com/office/drawing/2014/main" id="{8970AC5F-448D-4D7D-AC32-401F8353F0D3}"/>
              </a:ext>
            </a:extLst>
          </p:cNvPr>
          <p:cNvPicPr>
            <a:picLocks noChangeAspect="1"/>
          </p:cNvPicPr>
          <p:nvPr/>
        </p:nvPicPr>
        <p:blipFill rotWithShape="1">
          <a:blip r:embed="rId2"/>
          <a:srcRect t="53242" r="6449" b="24484"/>
          <a:stretch/>
        </p:blipFill>
        <p:spPr>
          <a:xfrm>
            <a:off x="212521" y="5301386"/>
            <a:ext cx="5666865" cy="792000"/>
          </a:xfrm>
          <a:prstGeom prst="rect">
            <a:avLst/>
          </a:prstGeom>
        </p:spPr>
      </p:pic>
      <p:pic>
        <p:nvPicPr>
          <p:cNvPr id="10" name="Εικόνα 9">
            <a:extLst>
              <a:ext uri="{FF2B5EF4-FFF2-40B4-BE49-F238E27FC236}">
                <a16:creationId xmlns:a16="http://schemas.microsoft.com/office/drawing/2014/main" id="{EAABCD7C-1C79-4299-BEC9-DDA18BD4DF5D}"/>
              </a:ext>
            </a:extLst>
          </p:cNvPr>
          <p:cNvPicPr>
            <a:picLocks noChangeAspect="1"/>
          </p:cNvPicPr>
          <p:nvPr/>
        </p:nvPicPr>
        <p:blipFill rotWithShape="1">
          <a:blip r:embed="rId2"/>
          <a:srcRect t="25917" r="26001" b="52058"/>
          <a:stretch/>
        </p:blipFill>
        <p:spPr>
          <a:xfrm>
            <a:off x="244054" y="4521449"/>
            <a:ext cx="4739435" cy="828000"/>
          </a:xfrm>
          <a:prstGeom prst="rect">
            <a:avLst/>
          </a:prstGeom>
        </p:spPr>
      </p:pic>
      <p:pic>
        <p:nvPicPr>
          <p:cNvPr id="11" name="Εικόνα 10">
            <a:extLst>
              <a:ext uri="{FF2B5EF4-FFF2-40B4-BE49-F238E27FC236}">
                <a16:creationId xmlns:a16="http://schemas.microsoft.com/office/drawing/2014/main" id="{4C7D88E8-D310-40DB-A4A6-E5110CE07250}"/>
              </a:ext>
            </a:extLst>
          </p:cNvPr>
          <p:cNvPicPr>
            <a:picLocks noChangeAspect="1"/>
          </p:cNvPicPr>
          <p:nvPr/>
        </p:nvPicPr>
        <p:blipFill rotWithShape="1">
          <a:blip r:embed="rId2"/>
          <a:srcRect l="43625" t="82047" r="28560"/>
          <a:stretch/>
        </p:blipFill>
        <p:spPr>
          <a:xfrm>
            <a:off x="6064477" y="4497960"/>
            <a:ext cx="2238703" cy="848197"/>
          </a:xfrm>
          <a:prstGeom prst="rect">
            <a:avLst/>
          </a:prstGeom>
        </p:spPr>
      </p:pic>
      <p:sp>
        <p:nvSpPr>
          <p:cNvPr id="12" name="Δεξί άγκιστρο 11">
            <a:extLst>
              <a:ext uri="{FF2B5EF4-FFF2-40B4-BE49-F238E27FC236}">
                <a16:creationId xmlns:a16="http://schemas.microsoft.com/office/drawing/2014/main" id="{83755C7D-3212-4EC6-B003-C1D5CEF760A0}"/>
              </a:ext>
            </a:extLst>
          </p:cNvPr>
          <p:cNvSpPr/>
          <p:nvPr/>
        </p:nvSpPr>
        <p:spPr>
          <a:xfrm>
            <a:off x="5631242" y="3738853"/>
            <a:ext cx="517315" cy="23545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TextBox 13">
            <a:extLst>
              <a:ext uri="{FF2B5EF4-FFF2-40B4-BE49-F238E27FC236}">
                <a16:creationId xmlns:a16="http://schemas.microsoft.com/office/drawing/2014/main" id="{36B3930E-F306-4631-AB01-DB4BF6CC662D}"/>
              </a:ext>
            </a:extLst>
          </p:cNvPr>
          <p:cNvSpPr txBox="1"/>
          <p:nvPr/>
        </p:nvSpPr>
        <p:spPr>
          <a:xfrm>
            <a:off x="8250629" y="3516060"/>
            <a:ext cx="3728850" cy="2677656"/>
          </a:xfrm>
          <a:prstGeom prst="rect">
            <a:avLst/>
          </a:prstGeom>
          <a:solidFill>
            <a:schemeClr val="bg1">
              <a:lumMod val="95000"/>
            </a:schemeClr>
          </a:solidFill>
          <a:ln>
            <a:solidFill>
              <a:schemeClr val="accent1"/>
            </a:solidFill>
          </a:ln>
        </p:spPr>
        <p:txBody>
          <a:bodyPr wrap="square">
            <a:spAutoFit/>
          </a:bodyPr>
          <a:lstStyle/>
          <a:p>
            <a:pPr algn="l"/>
            <a:r>
              <a:rPr lang="el-GR" sz="2100" dirty="0">
                <a:latin typeface="TimesNewRomanPSMT"/>
              </a:rPr>
              <a:t>Μ</a:t>
            </a:r>
            <a:r>
              <a:rPr lang="el-GR" sz="2100" b="0" i="0" u="none" strike="noStrike" baseline="0" dirty="0">
                <a:latin typeface="TimesNewRomanPSMT"/>
              </a:rPr>
              <a:t>ε α=5%, η Η</a:t>
            </a:r>
            <a:r>
              <a:rPr lang="el-GR" sz="2100" b="0" i="0" u="none" strike="noStrike" baseline="-25000" dirty="0">
                <a:latin typeface="TimesNewRomanPSMT"/>
              </a:rPr>
              <a:t>0 </a:t>
            </a:r>
            <a:r>
              <a:rPr lang="el-GR" sz="2100" b="0" i="0" u="none" strike="noStrike" baseline="0" dirty="0">
                <a:latin typeface="TimesNewRomanPSMT"/>
              </a:rPr>
              <a:t>απορρίπτεται. </a:t>
            </a:r>
            <a:r>
              <a:rPr lang="el-GR" sz="2100" b="0" i="0" u="none" strike="noStrike" baseline="0" dirty="0" err="1">
                <a:latin typeface="TimesNewRomanPSMT"/>
              </a:rPr>
              <a:t>Δλδ</a:t>
            </a:r>
            <a:r>
              <a:rPr lang="el-GR" sz="2100" b="0" i="0" u="none" strike="noStrike" baseline="0" dirty="0">
                <a:latin typeface="TimesNewRomanPSMT"/>
              </a:rPr>
              <a:t>. τα δεδομένα υποστηρίζουν ότι στον κάμπο της Θεσσαλίας, η </a:t>
            </a:r>
            <a:r>
              <a:rPr lang="el-GR" sz="2100" b="0" i="1" u="none" strike="noStrike" baseline="0" dirty="0">
                <a:latin typeface="TimesNewRomanPS-ItalicMT"/>
              </a:rPr>
              <a:t>μέση απόδοση της ποικιλίας Α </a:t>
            </a:r>
            <a:r>
              <a:rPr lang="el-GR" sz="2100" b="0" i="0" u="none" strike="noStrike" baseline="0" dirty="0">
                <a:latin typeface="TimesNewRomanPSMT"/>
              </a:rPr>
              <a:t>διαφέρει από τη </a:t>
            </a:r>
            <a:r>
              <a:rPr lang="el-GR" sz="2100" b="0" i="1" u="none" strike="noStrike" baseline="0" dirty="0">
                <a:latin typeface="TimesNewRomanPS-ItalicMT"/>
              </a:rPr>
              <a:t>μέση απόδοση της ποικιλίας Β</a:t>
            </a:r>
            <a:r>
              <a:rPr lang="el-GR" sz="2100" b="0" i="0" u="none" strike="noStrike" baseline="0" dirty="0">
                <a:latin typeface="TimesNewRomanPSMT"/>
              </a:rPr>
              <a:t>. Η πιθανότητα αυτό το συμπέρασμα να είναι λάθος είναι το πολύ 0.05</a:t>
            </a:r>
            <a:endParaRPr lang="el-GR" sz="2100" dirty="0"/>
          </a:p>
        </p:txBody>
      </p:sp>
    </p:spTree>
    <p:extLst>
      <p:ext uri="{BB962C8B-B14F-4D97-AF65-F5344CB8AC3E}">
        <p14:creationId xmlns:p14="http://schemas.microsoft.com/office/powerpoint/2010/main" val="412849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6E72EC-8168-48CC-BB0C-CD4580B252CF}"/>
              </a:ext>
            </a:extLst>
          </p:cNvPr>
          <p:cNvSpPr>
            <a:spLocks noGrp="1"/>
          </p:cNvSpPr>
          <p:nvPr>
            <p:ph type="title"/>
          </p:nvPr>
        </p:nvSpPr>
        <p:spPr/>
        <p:txBody>
          <a:bodyPr/>
          <a:lstStyle/>
          <a:p>
            <a:r>
              <a:rPr lang="el-GR" dirty="0"/>
              <a:t>Γενική ιδέα του στατιστικού ελέγχου υποθέσεων</a:t>
            </a:r>
          </a:p>
        </p:txBody>
      </p:sp>
      <p:sp>
        <p:nvSpPr>
          <p:cNvPr id="3" name="Θέση περιεχομένου 2">
            <a:extLst>
              <a:ext uri="{FF2B5EF4-FFF2-40B4-BE49-F238E27FC236}">
                <a16:creationId xmlns:a16="http://schemas.microsoft.com/office/drawing/2014/main" id="{3A3EBCB4-FF37-419E-A36A-F1D7B8730C41}"/>
              </a:ext>
            </a:extLst>
          </p:cNvPr>
          <p:cNvSpPr>
            <a:spLocks noGrp="1"/>
          </p:cNvSpPr>
          <p:nvPr>
            <p:ph idx="1"/>
          </p:nvPr>
        </p:nvSpPr>
        <p:spPr>
          <a:xfrm>
            <a:off x="606287" y="1845733"/>
            <a:ext cx="11231217" cy="4465615"/>
          </a:xfrm>
        </p:spPr>
        <p:txBody>
          <a:bodyPr>
            <a:normAutofit fontScale="92500" lnSpcReduction="10000"/>
          </a:bodyPr>
          <a:lstStyle/>
          <a:p>
            <a:pPr algn="l">
              <a:buFont typeface="Wingdings" panose="05000000000000000000" pitchFamily="2" charset="2"/>
              <a:buChar char="Ø"/>
            </a:pPr>
            <a:r>
              <a:rPr lang="el-GR" sz="2800" dirty="0"/>
              <a:t>Θ</a:t>
            </a:r>
            <a:r>
              <a:rPr lang="el-GR" sz="2800" b="0" i="0" u="none" strike="noStrike" baseline="0" dirty="0"/>
              <a:t>έτουμε ως </a:t>
            </a:r>
            <a:r>
              <a:rPr lang="el-GR" sz="2800" b="0" i="1" u="none" strike="noStrike" baseline="0" dirty="0"/>
              <a:t>μηδενική υπόθεση </a:t>
            </a:r>
            <a:r>
              <a:rPr lang="el-GR" sz="2800" b="0" i="0" u="none" strike="noStrike" baseline="0" dirty="0"/>
              <a:t>(</a:t>
            </a:r>
            <a:r>
              <a:rPr lang="el-GR" sz="2800" b="0" i="1" u="none" strike="noStrike" baseline="0" dirty="0"/>
              <a:t>H</a:t>
            </a:r>
            <a:r>
              <a:rPr lang="el-GR" sz="2800" b="0" i="1" u="none" strike="noStrike" baseline="-25000" dirty="0"/>
              <a:t>0</a:t>
            </a:r>
            <a:r>
              <a:rPr lang="el-GR" sz="2800" b="0" i="0" u="none" strike="noStrike" baseline="0" dirty="0"/>
              <a:t>) αυτή για την οποία αμφιβάλουμε </a:t>
            </a:r>
            <a:r>
              <a:rPr lang="el-GR" sz="2800" b="0" i="0" u="none" strike="noStrike" baseline="0" dirty="0">
                <a:cs typeface="Calibri Light" panose="020F0302020204030204" pitchFamily="34" charset="0"/>
              </a:rPr>
              <a:t>→</a:t>
            </a:r>
            <a:endParaRPr lang="el-GR" sz="2800" b="0" i="0" u="none" strike="noStrike" baseline="0" dirty="0"/>
          </a:p>
          <a:p>
            <a:pPr algn="l">
              <a:buFont typeface="Wingdings" panose="05000000000000000000" pitchFamily="2" charset="2"/>
              <a:buChar char="Ø"/>
            </a:pPr>
            <a:r>
              <a:rPr lang="el-GR" sz="2800" b="0" i="0" u="none" strike="noStrike" baseline="0" dirty="0"/>
              <a:t>Εξετάζουμε αν ένα </a:t>
            </a:r>
            <a:r>
              <a:rPr lang="el-GR" sz="2800" b="0" i="1" u="none" strike="noStrike" baseline="0" dirty="0"/>
              <a:t>τυχαίο δείγμα </a:t>
            </a:r>
            <a:r>
              <a:rPr lang="el-GR" sz="2800" b="0" i="0" u="none" strike="noStrike" baseline="0" dirty="0"/>
              <a:t>που παίρνουμε από τον </a:t>
            </a:r>
            <a:r>
              <a:rPr lang="el-GR" sz="2800" b="0" i="1" u="none" strike="noStrike" baseline="0" dirty="0"/>
              <a:t>πληθυσμό </a:t>
            </a:r>
            <a:r>
              <a:rPr lang="el-GR" sz="2800" b="0" i="0" u="none" strike="noStrike" baseline="0" dirty="0"/>
              <a:t>συνηγορεί-δίνει αποδείξεις υπέρ της απόρριψής της, έναντι της </a:t>
            </a:r>
            <a:r>
              <a:rPr lang="el-GR" sz="2800" b="0" i="1" u="none" strike="noStrike" baseline="0" dirty="0"/>
              <a:t>εναλλακτικής </a:t>
            </a:r>
            <a:r>
              <a:rPr lang="el-GR" sz="2800" b="0" i="0" u="none" strike="noStrike" baseline="0" dirty="0"/>
              <a:t>(</a:t>
            </a:r>
            <a:r>
              <a:rPr lang="el-GR" sz="2800" b="0" i="1" u="none" strike="noStrike" baseline="0" dirty="0"/>
              <a:t>H</a:t>
            </a:r>
            <a:r>
              <a:rPr lang="el-GR" sz="2800" i="1" baseline="-25000" dirty="0"/>
              <a:t>1</a:t>
            </a:r>
            <a:r>
              <a:rPr lang="el-GR" sz="2800" b="0" i="0" u="none" strike="noStrike" baseline="0" dirty="0"/>
              <a:t>).</a:t>
            </a:r>
          </a:p>
          <a:p>
            <a:pPr algn="l">
              <a:buFont typeface="Wingdings" panose="05000000000000000000" pitchFamily="2" charset="2"/>
              <a:buChar char="Ø"/>
            </a:pPr>
            <a:r>
              <a:rPr lang="el-GR" sz="2800" b="0" i="0" u="none" strike="noStrike" baseline="0" dirty="0"/>
              <a:t> η </a:t>
            </a:r>
            <a:r>
              <a:rPr lang="el-GR" sz="2800" b="0" i="1" u="none" strike="noStrike" baseline="0" dirty="0"/>
              <a:t>H</a:t>
            </a:r>
            <a:r>
              <a:rPr lang="el-GR" sz="2800" b="0" i="1" u="none" strike="noStrike" baseline="-25000" dirty="0"/>
              <a:t>0</a:t>
            </a:r>
            <a:r>
              <a:rPr lang="el-GR" sz="2800" b="0" i="0" u="none" strike="noStrike" baseline="0" dirty="0"/>
              <a:t>, απορρίπτεται ή δεν απορρίπτεται με βάση το </a:t>
            </a:r>
            <a:r>
              <a:rPr lang="el-GR" sz="2800" b="1" i="0" u="none" strike="noStrike" baseline="0" dirty="0"/>
              <a:t>τι παρατηρείται </a:t>
            </a:r>
            <a:r>
              <a:rPr lang="el-GR" sz="2800" b="0" i="0" u="none" strike="noStrike" baseline="0" dirty="0"/>
              <a:t>στο </a:t>
            </a:r>
            <a:r>
              <a:rPr lang="el-GR" sz="2800" b="0" i="1" u="none" strike="noStrike" baseline="0" dirty="0"/>
              <a:t>δείγμα</a:t>
            </a:r>
            <a:r>
              <a:rPr lang="el-GR" sz="2800" b="0" i="0" u="none" strike="noStrike" baseline="0" dirty="0"/>
              <a:t>. </a:t>
            </a:r>
          </a:p>
          <a:p>
            <a:pPr lvl="1">
              <a:lnSpc>
                <a:spcPct val="100000"/>
              </a:lnSpc>
              <a:spcBef>
                <a:spcPts val="600"/>
              </a:spcBef>
              <a:spcAft>
                <a:spcPts val="600"/>
              </a:spcAft>
              <a:buFont typeface="Wingdings" panose="05000000000000000000" pitchFamily="2" charset="2"/>
              <a:buChar char="q"/>
            </a:pPr>
            <a:r>
              <a:rPr lang="el-GR" sz="2600" b="0" i="0" u="none" strike="noStrike" baseline="0" dirty="0"/>
              <a:t>Υποθέτοντας ότι η </a:t>
            </a:r>
            <a:r>
              <a:rPr lang="el-GR" sz="2600" b="0" i="1" u="none" strike="noStrike" baseline="0" dirty="0"/>
              <a:t>H</a:t>
            </a:r>
            <a:r>
              <a:rPr lang="el-GR" sz="2600" b="0" i="1" u="none" strike="noStrike" baseline="-25000" dirty="0"/>
              <a:t>0</a:t>
            </a:r>
            <a:r>
              <a:rPr lang="el-GR" sz="2600" b="0" i="1" u="none" strike="noStrike" baseline="0" dirty="0"/>
              <a:t> </a:t>
            </a:r>
            <a:r>
              <a:rPr lang="el-GR" sz="2600" b="0" i="0" u="none" strike="noStrike" baseline="0" dirty="0"/>
              <a:t>είναι αληθής, αν αυτό που παρατηρείται στο δείγμα είναι ακραίο, δηλαδή, αν έχει πολύ μικρή πιθανότητα να συμβεί, τότε απορρίπτουμε την </a:t>
            </a:r>
            <a:r>
              <a:rPr lang="el-GR" sz="2600" b="0" i="1" u="none" strike="noStrike" baseline="0" dirty="0"/>
              <a:t>H</a:t>
            </a:r>
            <a:r>
              <a:rPr lang="el-GR" sz="2600" b="0" i="1" u="none" strike="noStrike" baseline="-25000" dirty="0"/>
              <a:t>0</a:t>
            </a:r>
            <a:r>
              <a:rPr lang="el-GR" sz="2600" b="0" i="0" u="none" strike="noStrike" baseline="0" dirty="0"/>
              <a:t>. </a:t>
            </a:r>
          </a:p>
          <a:p>
            <a:pPr lvl="1">
              <a:lnSpc>
                <a:spcPct val="100000"/>
              </a:lnSpc>
              <a:spcBef>
                <a:spcPts val="600"/>
              </a:spcBef>
              <a:spcAft>
                <a:spcPts val="600"/>
              </a:spcAft>
              <a:buFont typeface="Wingdings" panose="05000000000000000000" pitchFamily="2" charset="2"/>
              <a:buChar char="q"/>
            </a:pPr>
            <a:r>
              <a:rPr lang="el-GR" sz="2600" b="0" i="0" u="none" strike="noStrike" baseline="0" dirty="0"/>
              <a:t>Σε αντίθετη περίπτωση, δηλαδή, αν αυτό που παρατηρείται στο δείγμα δεν είναι ακραίο-σπάνιο (όταν είναι αληθής η </a:t>
            </a:r>
            <a:r>
              <a:rPr lang="el-GR" sz="2600" b="0" i="1" u="none" strike="noStrike" baseline="0" dirty="0"/>
              <a:t>H</a:t>
            </a:r>
            <a:r>
              <a:rPr lang="el-GR" sz="2600" b="0" i="1" u="none" strike="noStrike" baseline="-25000" dirty="0"/>
              <a:t>0</a:t>
            </a:r>
            <a:r>
              <a:rPr lang="el-GR" sz="2600" b="0" i="1" u="none" strike="noStrike" dirty="0"/>
              <a:t>)</a:t>
            </a:r>
            <a:r>
              <a:rPr lang="el-GR" sz="2600" b="0" i="0" u="none" strike="noStrike" baseline="0" dirty="0"/>
              <a:t> τότε το δείγμα που πήραμε δε μας δίνει αρκετές ενδείξεις για την απόρριψη της </a:t>
            </a:r>
            <a:r>
              <a:rPr lang="el-GR" sz="2600" b="0" i="1" u="none" strike="noStrike" baseline="0" dirty="0"/>
              <a:t>H</a:t>
            </a:r>
            <a:r>
              <a:rPr lang="el-GR" sz="2600" b="0" i="1" u="none" strike="noStrike" baseline="-25000" dirty="0"/>
              <a:t>0</a:t>
            </a:r>
            <a:r>
              <a:rPr lang="el-GR" sz="2600" b="0" i="1" u="none" strike="noStrike" baseline="0" dirty="0"/>
              <a:t> </a:t>
            </a:r>
            <a:r>
              <a:rPr lang="el-GR" sz="2600" b="0" i="0" u="none" strike="noStrike" baseline="0" dirty="0"/>
              <a:t>και «αποτυγχάνουμε να την απορρίψουμε.</a:t>
            </a:r>
          </a:p>
          <a:p>
            <a:pPr lvl="1">
              <a:lnSpc>
                <a:spcPct val="100000"/>
              </a:lnSpc>
              <a:spcBef>
                <a:spcPts val="600"/>
              </a:spcBef>
              <a:spcAft>
                <a:spcPts val="600"/>
              </a:spcAft>
              <a:buFont typeface="Wingdings" panose="05000000000000000000" pitchFamily="2" charset="2"/>
              <a:buChar char="q"/>
            </a:pPr>
            <a:r>
              <a:rPr lang="el-GR" sz="2600" dirty="0"/>
              <a:t>Πάντα υπάρχει </a:t>
            </a:r>
            <a:r>
              <a:rPr lang="el-GR" sz="2600" b="1" dirty="0">
                <a:solidFill>
                  <a:srgbClr val="FF0000"/>
                </a:solidFill>
              </a:rPr>
              <a:t>«ρίσκο»</a:t>
            </a:r>
            <a:r>
              <a:rPr lang="el-GR" sz="2600" dirty="0">
                <a:solidFill>
                  <a:schemeClr val="tx1"/>
                </a:solidFill>
              </a:rPr>
              <a:t>,</a:t>
            </a:r>
            <a:r>
              <a:rPr lang="el-GR" sz="2600" b="1" dirty="0"/>
              <a:t> </a:t>
            </a:r>
            <a:r>
              <a:rPr lang="el-GR" sz="2600" dirty="0"/>
              <a:t>γιατί και τα πιο ακραία, μπορεί να συμβούν…</a:t>
            </a:r>
          </a:p>
        </p:txBody>
      </p:sp>
      <p:sp>
        <p:nvSpPr>
          <p:cNvPr id="4" name="Θέση υποσέλιδου 3">
            <a:extLst>
              <a:ext uri="{FF2B5EF4-FFF2-40B4-BE49-F238E27FC236}">
                <a16:creationId xmlns:a16="http://schemas.microsoft.com/office/drawing/2014/main" id="{0526C356-B50A-4807-9490-78F877DE0CD1}"/>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FAC1317C-A9F6-4022-AF62-25CA6A63CC93}"/>
              </a:ext>
            </a:extLst>
          </p:cNvPr>
          <p:cNvSpPr>
            <a:spLocks noGrp="1"/>
          </p:cNvSpPr>
          <p:nvPr>
            <p:ph type="sldNum" sz="quarter" idx="12"/>
          </p:nvPr>
        </p:nvSpPr>
        <p:spPr/>
        <p:txBody>
          <a:bodyPr/>
          <a:lstStyle/>
          <a:p>
            <a:fld id="{0CB252DF-9828-4BCA-943E-87250A7A5D51}" type="slidenum">
              <a:rPr lang="el-GR" smtClean="0"/>
              <a:t>3</a:t>
            </a:fld>
            <a:endParaRPr lang="el-GR"/>
          </a:p>
        </p:txBody>
      </p:sp>
    </p:spTree>
    <p:extLst>
      <p:ext uri="{BB962C8B-B14F-4D97-AF65-F5344CB8AC3E}">
        <p14:creationId xmlns:p14="http://schemas.microsoft.com/office/powerpoint/2010/main" val="601023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D21E8E-E2B3-4E5E-AAB1-F059FF9B9F3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B586221-3FA8-437F-9A74-65692C22749E}"/>
              </a:ext>
            </a:extLst>
          </p:cNvPr>
          <p:cNvSpPr>
            <a:spLocks noGrp="1"/>
          </p:cNvSpPr>
          <p:nvPr>
            <p:ph idx="1"/>
          </p:nvPr>
        </p:nvSpPr>
        <p:spPr/>
        <p:txBody>
          <a:bodyPr/>
          <a:lstStyle/>
          <a:p>
            <a:endParaRPr lang="el-GR"/>
          </a:p>
        </p:txBody>
      </p:sp>
      <p:sp>
        <p:nvSpPr>
          <p:cNvPr id="4" name="Θέση υποσέλιδου 3">
            <a:extLst>
              <a:ext uri="{FF2B5EF4-FFF2-40B4-BE49-F238E27FC236}">
                <a16:creationId xmlns:a16="http://schemas.microsoft.com/office/drawing/2014/main" id="{C7D6F1C9-870F-4D59-9A76-8956E0E8331A}"/>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036F8403-21B9-45A5-A5FA-284D56858935}"/>
              </a:ext>
            </a:extLst>
          </p:cNvPr>
          <p:cNvSpPr>
            <a:spLocks noGrp="1"/>
          </p:cNvSpPr>
          <p:nvPr>
            <p:ph type="sldNum" sz="quarter" idx="12"/>
          </p:nvPr>
        </p:nvSpPr>
        <p:spPr/>
        <p:txBody>
          <a:bodyPr/>
          <a:lstStyle/>
          <a:p>
            <a:fld id="{0CB252DF-9828-4BCA-943E-87250A7A5D51}" type="slidenum">
              <a:rPr lang="el-GR" smtClean="0"/>
              <a:t>30</a:t>
            </a:fld>
            <a:endParaRPr lang="el-GR"/>
          </a:p>
        </p:txBody>
      </p:sp>
      <p:pic>
        <p:nvPicPr>
          <p:cNvPr id="7" name="Εικόνα 6">
            <a:extLst>
              <a:ext uri="{FF2B5EF4-FFF2-40B4-BE49-F238E27FC236}">
                <a16:creationId xmlns:a16="http://schemas.microsoft.com/office/drawing/2014/main" id="{1782C36C-E20E-4CEC-99AB-D5B86273254F}"/>
              </a:ext>
            </a:extLst>
          </p:cNvPr>
          <p:cNvPicPr>
            <a:picLocks noChangeAspect="1"/>
          </p:cNvPicPr>
          <p:nvPr/>
        </p:nvPicPr>
        <p:blipFill>
          <a:blip r:embed="rId2"/>
          <a:stretch>
            <a:fillRect/>
          </a:stretch>
        </p:blipFill>
        <p:spPr>
          <a:xfrm>
            <a:off x="642280" y="370686"/>
            <a:ext cx="11158236" cy="5665127"/>
          </a:xfrm>
          <a:prstGeom prst="rect">
            <a:avLst/>
          </a:prstGeom>
        </p:spPr>
      </p:pic>
    </p:spTree>
    <p:extLst>
      <p:ext uri="{BB962C8B-B14F-4D97-AF65-F5344CB8AC3E}">
        <p14:creationId xmlns:p14="http://schemas.microsoft.com/office/powerpoint/2010/main" val="3399259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8587E4-36F7-470A-A39D-300B22165865}"/>
              </a:ext>
            </a:extLst>
          </p:cNvPr>
          <p:cNvSpPr>
            <a:spLocks noGrp="1"/>
          </p:cNvSpPr>
          <p:nvPr>
            <p:ph type="title"/>
          </p:nvPr>
        </p:nvSpPr>
        <p:spPr/>
        <p:txBody>
          <a:bodyPr/>
          <a:lstStyle/>
          <a:p>
            <a:endParaRPr lang="el-GR"/>
          </a:p>
        </p:txBody>
      </p:sp>
      <p:pic>
        <p:nvPicPr>
          <p:cNvPr id="9" name="Θέση περιεχομένου 8">
            <a:extLst>
              <a:ext uri="{FF2B5EF4-FFF2-40B4-BE49-F238E27FC236}">
                <a16:creationId xmlns:a16="http://schemas.microsoft.com/office/drawing/2014/main" id="{E6EFF239-4811-455D-BC12-81E62BDCDA81}"/>
              </a:ext>
            </a:extLst>
          </p:cNvPr>
          <p:cNvPicPr>
            <a:picLocks noGrp="1" noChangeAspect="1"/>
          </p:cNvPicPr>
          <p:nvPr>
            <p:ph idx="1"/>
          </p:nvPr>
        </p:nvPicPr>
        <p:blipFill>
          <a:blip r:embed="rId2"/>
          <a:stretch>
            <a:fillRect/>
          </a:stretch>
        </p:blipFill>
        <p:spPr>
          <a:xfrm>
            <a:off x="1744709" y="2817113"/>
            <a:ext cx="8269636" cy="3240000"/>
          </a:xfrm>
        </p:spPr>
      </p:pic>
      <p:sp>
        <p:nvSpPr>
          <p:cNvPr id="4" name="Θέση υποσέλιδου 3">
            <a:extLst>
              <a:ext uri="{FF2B5EF4-FFF2-40B4-BE49-F238E27FC236}">
                <a16:creationId xmlns:a16="http://schemas.microsoft.com/office/drawing/2014/main" id="{1B21EF3F-CB37-47D5-96E7-298C3827DB4C}"/>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BFA984B7-E190-4D0F-95E7-AF2E15A0F7A2}"/>
              </a:ext>
            </a:extLst>
          </p:cNvPr>
          <p:cNvSpPr>
            <a:spLocks noGrp="1"/>
          </p:cNvSpPr>
          <p:nvPr>
            <p:ph type="sldNum" sz="quarter" idx="12"/>
          </p:nvPr>
        </p:nvSpPr>
        <p:spPr/>
        <p:txBody>
          <a:bodyPr/>
          <a:lstStyle/>
          <a:p>
            <a:fld id="{0CB252DF-9828-4BCA-943E-87250A7A5D51}" type="slidenum">
              <a:rPr lang="el-GR" smtClean="0"/>
              <a:t>31</a:t>
            </a:fld>
            <a:endParaRPr lang="el-GR"/>
          </a:p>
        </p:txBody>
      </p:sp>
      <p:pic>
        <p:nvPicPr>
          <p:cNvPr id="7" name="Εικόνα 6">
            <a:extLst>
              <a:ext uri="{FF2B5EF4-FFF2-40B4-BE49-F238E27FC236}">
                <a16:creationId xmlns:a16="http://schemas.microsoft.com/office/drawing/2014/main" id="{5C6DBECB-1570-4C41-86A1-4B896ECD4B94}"/>
              </a:ext>
            </a:extLst>
          </p:cNvPr>
          <p:cNvPicPr>
            <a:picLocks noChangeAspect="1"/>
          </p:cNvPicPr>
          <p:nvPr/>
        </p:nvPicPr>
        <p:blipFill>
          <a:blip r:embed="rId3"/>
          <a:stretch>
            <a:fillRect/>
          </a:stretch>
        </p:blipFill>
        <p:spPr>
          <a:xfrm>
            <a:off x="1485436" y="152677"/>
            <a:ext cx="9221128" cy="2520000"/>
          </a:xfrm>
          <a:prstGeom prst="rect">
            <a:avLst/>
          </a:prstGeom>
        </p:spPr>
      </p:pic>
    </p:spTree>
    <p:extLst>
      <p:ext uri="{BB962C8B-B14F-4D97-AF65-F5344CB8AC3E}">
        <p14:creationId xmlns:p14="http://schemas.microsoft.com/office/powerpoint/2010/main" val="1574500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F5C8F4-FC22-4583-9C94-671149673A3A}"/>
              </a:ext>
            </a:extLst>
          </p:cNvPr>
          <p:cNvSpPr>
            <a:spLocks noGrp="1"/>
          </p:cNvSpPr>
          <p:nvPr>
            <p:ph type="title"/>
          </p:nvPr>
        </p:nvSpPr>
        <p:spPr/>
        <p:txBody>
          <a:bodyPr/>
          <a:lstStyle/>
          <a:p>
            <a:r>
              <a:rPr lang="el-GR" dirty="0"/>
              <a:t>Παράδειγμα 5 (συνέχεια)</a:t>
            </a:r>
          </a:p>
        </p:txBody>
      </p:sp>
      <p:pic>
        <p:nvPicPr>
          <p:cNvPr id="7" name="Θέση περιεχομένου 6">
            <a:extLst>
              <a:ext uri="{FF2B5EF4-FFF2-40B4-BE49-F238E27FC236}">
                <a16:creationId xmlns:a16="http://schemas.microsoft.com/office/drawing/2014/main" id="{F37F2C1C-F37F-4714-8CDA-A686E7DCF729}"/>
              </a:ext>
            </a:extLst>
          </p:cNvPr>
          <p:cNvPicPr>
            <a:picLocks noGrp="1" noChangeAspect="1"/>
          </p:cNvPicPr>
          <p:nvPr>
            <p:ph idx="1"/>
          </p:nvPr>
        </p:nvPicPr>
        <p:blipFill>
          <a:blip r:embed="rId2"/>
          <a:stretch>
            <a:fillRect/>
          </a:stretch>
        </p:blipFill>
        <p:spPr>
          <a:xfrm>
            <a:off x="1980147" y="1771268"/>
            <a:ext cx="5486400" cy="917258"/>
          </a:xfrm>
        </p:spPr>
      </p:pic>
      <p:sp>
        <p:nvSpPr>
          <p:cNvPr id="4" name="Θέση υποσέλιδου 3">
            <a:extLst>
              <a:ext uri="{FF2B5EF4-FFF2-40B4-BE49-F238E27FC236}">
                <a16:creationId xmlns:a16="http://schemas.microsoft.com/office/drawing/2014/main" id="{243EEBE5-15B0-4DB5-AB12-EE336584C7AD}"/>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DD2D83F6-2D24-41D8-93AC-AADF5E2787F0}"/>
              </a:ext>
            </a:extLst>
          </p:cNvPr>
          <p:cNvSpPr>
            <a:spLocks noGrp="1"/>
          </p:cNvSpPr>
          <p:nvPr>
            <p:ph type="sldNum" sz="quarter" idx="12"/>
          </p:nvPr>
        </p:nvSpPr>
        <p:spPr/>
        <p:txBody>
          <a:bodyPr/>
          <a:lstStyle/>
          <a:p>
            <a:fld id="{0CB252DF-9828-4BCA-943E-87250A7A5D51}" type="slidenum">
              <a:rPr lang="el-GR" smtClean="0"/>
              <a:t>32</a:t>
            </a:fld>
            <a:endParaRPr lang="el-GR"/>
          </a:p>
        </p:txBody>
      </p:sp>
      <p:pic>
        <p:nvPicPr>
          <p:cNvPr id="9" name="Εικόνα 8">
            <a:extLst>
              <a:ext uri="{FF2B5EF4-FFF2-40B4-BE49-F238E27FC236}">
                <a16:creationId xmlns:a16="http://schemas.microsoft.com/office/drawing/2014/main" id="{72E29447-23B4-4D3C-B9FD-F7883CB3601D}"/>
              </a:ext>
            </a:extLst>
          </p:cNvPr>
          <p:cNvPicPr>
            <a:picLocks noChangeAspect="1"/>
          </p:cNvPicPr>
          <p:nvPr/>
        </p:nvPicPr>
        <p:blipFill>
          <a:blip r:embed="rId3"/>
          <a:stretch>
            <a:fillRect/>
          </a:stretch>
        </p:blipFill>
        <p:spPr>
          <a:xfrm>
            <a:off x="1969637" y="2716923"/>
            <a:ext cx="7955280" cy="960120"/>
          </a:xfrm>
          <a:prstGeom prst="rect">
            <a:avLst/>
          </a:prstGeom>
        </p:spPr>
      </p:pic>
      <p:pic>
        <p:nvPicPr>
          <p:cNvPr id="11" name="Εικόνα 10">
            <a:extLst>
              <a:ext uri="{FF2B5EF4-FFF2-40B4-BE49-F238E27FC236}">
                <a16:creationId xmlns:a16="http://schemas.microsoft.com/office/drawing/2014/main" id="{3B1D288D-013E-4055-A4D2-3D55ACCBB4F1}"/>
              </a:ext>
            </a:extLst>
          </p:cNvPr>
          <p:cNvPicPr>
            <a:picLocks noChangeAspect="1"/>
          </p:cNvPicPr>
          <p:nvPr/>
        </p:nvPicPr>
        <p:blipFill>
          <a:blip r:embed="rId4"/>
          <a:stretch>
            <a:fillRect/>
          </a:stretch>
        </p:blipFill>
        <p:spPr>
          <a:xfrm>
            <a:off x="2001167" y="3707159"/>
            <a:ext cx="6969443" cy="985838"/>
          </a:xfrm>
          <a:prstGeom prst="rect">
            <a:avLst/>
          </a:prstGeom>
        </p:spPr>
      </p:pic>
      <p:pic>
        <p:nvPicPr>
          <p:cNvPr id="13" name="Εικόνα 12">
            <a:extLst>
              <a:ext uri="{FF2B5EF4-FFF2-40B4-BE49-F238E27FC236}">
                <a16:creationId xmlns:a16="http://schemas.microsoft.com/office/drawing/2014/main" id="{2A7C1DAF-A592-4265-90A5-C66AA613B5DE}"/>
              </a:ext>
            </a:extLst>
          </p:cNvPr>
          <p:cNvPicPr>
            <a:picLocks noChangeAspect="1"/>
          </p:cNvPicPr>
          <p:nvPr/>
        </p:nvPicPr>
        <p:blipFill>
          <a:blip r:embed="rId5"/>
          <a:stretch>
            <a:fillRect/>
          </a:stretch>
        </p:blipFill>
        <p:spPr>
          <a:xfrm>
            <a:off x="1917083" y="4809723"/>
            <a:ext cx="8383905" cy="1388745"/>
          </a:xfrm>
          <a:prstGeom prst="rect">
            <a:avLst/>
          </a:prstGeom>
        </p:spPr>
      </p:pic>
    </p:spTree>
    <p:extLst>
      <p:ext uri="{BB962C8B-B14F-4D97-AF65-F5344CB8AC3E}">
        <p14:creationId xmlns:p14="http://schemas.microsoft.com/office/powerpoint/2010/main" val="86075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1CEF26-00E9-4590-AD3A-83849DD348FE}"/>
              </a:ext>
            </a:extLst>
          </p:cNvPr>
          <p:cNvSpPr>
            <a:spLocks noGrp="1"/>
          </p:cNvSpPr>
          <p:nvPr>
            <p:ph type="title"/>
          </p:nvPr>
        </p:nvSpPr>
        <p:spPr/>
        <p:txBody>
          <a:bodyPr/>
          <a:lstStyle/>
          <a:p>
            <a:r>
              <a:rPr lang="el-GR" dirty="0"/>
              <a:t>Σφάλμα τύπου Ι και τύπου ΙΙ</a:t>
            </a:r>
          </a:p>
        </p:txBody>
      </p:sp>
      <p:sp>
        <p:nvSpPr>
          <p:cNvPr id="3" name="Θέση περιεχομένου 2">
            <a:extLst>
              <a:ext uri="{FF2B5EF4-FFF2-40B4-BE49-F238E27FC236}">
                <a16:creationId xmlns:a16="http://schemas.microsoft.com/office/drawing/2014/main" id="{41A90B4D-FA9B-4F89-B356-047A9FEEA2EA}"/>
              </a:ext>
            </a:extLst>
          </p:cNvPr>
          <p:cNvSpPr>
            <a:spLocks noGrp="1"/>
          </p:cNvSpPr>
          <p:nvPr>
            <p:ph idx="1"/>
          </p:nvPr>
        </p:nvSpPr>
        <p:spPr>
          <a:xfrm>
            <a:off x="699715" y="1737360"/>
            <a:ext cx="11068215" cy="4455675"/>
          </a:xfrm>
        </p:spPr>
        <p:txBody>
          <a:bodyPr>
            <a:normAutofit/>
          </a:bodyPr>
          <a:lstStyle/>
          <a:p>
            <a:pPr algn="l">
              <a:lnSpc>
                <a:spcPct val="100000"/>
              </a:lnSpc>
              <a:spcBef>
                <a:spcPts val="600"/>
              </a:spcBef>
            </a:pPr>
            <a:r>
              <a:rPr lang="el-GR" sz="2300" b="1" dirty="0"/>
              <a:t>Σφάλμα τύπου Ι: Λανθασμένη απόρριψη </a:t>
            </a:r>
            <a:r>
              <a:rPr lang="el-GR" sz="2300" b="1" u="none" strike="noStrike" baseline="0" dirty="0"/>
              <a:t>H</a:t>
            </a:r>
            <a:r>
              <a:rPr lang="el-GR" sz="2300" b="1" u="none" strike="noStrike" baseline="-25000" dirty="0"/>
              <a:t>0</a:t>
            </a:r>
            <a:r>
              <a:rPr lang="el-GR" sz="2300" b="1" u="none" strike="noStrike" baseline="0" dirty="0"/>
              <a:t> </a:t>
            </a:r>
            <a:endParaRPr lang="en-US" sz="2300" b="1" u="none" strike="noStrike" baseline="0" dirty="0"/>
          </a:p>
          <a:p>
            <a:pPr algn="l">
              <a:lnSpc>
                <a:spcPct val="100000"/>
              </a:lnSpc>
              <a:spcBef>
                <a:spcPts val="600"/>
              </a:spcBef>
            </a:pPr>
            <a:r>
              <a:rPr lang="el-GR" sz="2300" b="0" u="none" strike="noStrike" baseline="0" dirty="0"/>
              <a:t>Η μηδενική υπόθεση απορρίπτεται διότι </a:t>
            </a:r>
            <a:r>
              <a:rPr lang="el-GR" sz="2300" b="0" u="sng" strike="noStrike" baseline="0" dirty="0"/>
              <a:t>αυτό που παρατηρήθηκε στο δείγμα </a:t>
            </a:r>
            <a:r>
              <a:rPr lang="el-GR" sz="2300" u="sng" dirty="0"/>
              <a:t>ήταν </a:t>
            </a:r>
            <a:r>
              <a:rPr lang="el-GR" sz="2300" b="0" u="sng" strike="noStrike" baseline="0" dirty="0"/>
              <a:t>ακραίο</a:t>
            </a:r>
            <a:r>
              <a:rPr lang="el-GR" sz="2300" b="0" u="none" strike="noStrike" baseline="0" dirty="0"/>
              <a:t>, αλλά αυτό οφείλεται στην τύχη δηλαδή, συνέβη κάτι σπάνιο (εμφανίσθηκε ένα δείγμα που σπάνια εμφανίζεται). Στα περισσότερα δείγματα, η μηδενική υπόθεση δε θα μπορούσε να απορριφθεί.</a:t>
            </a:r>
          </a:p>
          <a:p>
            <a:pPr algn="l">
              <a:lnSpc>
                <a:spcPct val="100000"/>
              </a:lnSpc>
              <a:spcBef>
                <a:spcPts val="600"/>
              </a:spcBef>
            </a:pPr>
            <a:endParaRPr lang="el-GR" sz="2300" b="0" u="none" strike="noStrike" baseline="0" dirty="0"/>
          </a:p>
          <a:p>
            <a:pPr algn="l">
              <a:lnSpc>
                <a:spcPct val="100000"/>
              </a:lnSpc>
              <a:spcBef>
                <a:spcPts val="600"/>
              </a:spcBef>
            </a:pPr>
            <a:r>
              <a:rPr lang="el-GR" sz="2300" b="1" dirty="0"/>
              <a:t>Σφάλμα τύπου ΙΙ: Λανθασμένη μη απόρριψη </a:t>
            </a:r>
            <a:r>
              <a:rPr lang="el-GR" sz="2300" b="1" u="none" strike="noStrike" baseline="0" dirty="0"/>
              <a:t>H</a:t>
            </a:r>
            <a:r>
              <a:rPr lang="el-GR" sz="2300" b="1" u="none" strike="noStrike" baseline="-25000" dirty="0"/>
              <a:t>0</a:t>
            </a:r>
          </a:p>
          <a:p>
            <a:pPr algn="l">
              <a:lnSpc>
                <a:spcPct val="100000"/>
              </a:lnSpc>
              <a:spcBef>
                <a:spcPts val="600"/>
              </a:spcBef>
            </a:pPr>
            <a:r>
              <a:rPr lang="el-GR" sz="2300" dirty="0"/>
              <a:t>Αποτυγχάνουμε να απορρίψουμε την μηδενική υπόθεση διότι αυτό που παρατηρήθηκε στο δείγμα δεν θεωρήθηκε ακραίο (αλλά στην πραγματικότητα στα περισσότερα δείγματα η μηδενική υπόθεση θα είχε απορριφθεί </a:t>
            </a:r>
          </a:p>
        </p:txBody>
      </p:sp>
      <p:sp>
        <p:nvSpPr>
          <p:cNvPr id="4" name="Θέση υποσέλιδου 3">
            <a:extLst>
              <a:ext uri="{FF2B5EF4-FFF2-40B4-BE49-F238E27FC236}">
                <a16:creationId xmlns:a16="http://schemas.microsoft.com/office/drawing/2014/main" id="{EA149849-3714-4E66-BAE0-5B83EFCBF6D1}"/>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70E58CC8-1FC5-418E-92B2-6D0B2EB04230}"/>
              </a:ext>
            </a:extLst>
          </p:cNvPr>
          <p:cNvSpPr>
            <a:spLocks noGrp="1"/>
          </p:cNvSpPr>
          <p:nvPr>
            <p:ph type="sldNum" sz="quarter" idx="12"/>
          </p:nvPr>
        </p:nvSpPr>
        <p:spPr/>
        <p:txBody>
          <a:bodyPr/>
          <a:lstStyle/>
          <a:p>
            <a:fld id="{0CB252DF-9828-4BCA-943E-87250A7A5D51}" type="slidenum">
              <a:rPr lang="el-GR" smtClean="0"/>
              <a:t>4</a:t>
            </a:fld>
            <a:endParaRPr lang="el-GR"/>
          </a:p>
        </p:txBody>
      </p:sp>
      <p:pic>
        <p:nvPicPr>
          <p:cNvPr id="6" name="Εικόνα 5">
            <a:extLst>
              <a:ext uri="{FF2B5EF4-FFF2-40B4-BE49-F238E27FC236}">
                <a16:creationId xmlns:a16="http://schemas.microsoft.com/office/drawing/2014/main" id="{D2B679DD-91DF-49A0-9F16-64E98FC002DC}"/>
              </a:ext>
            </a:extLst>
          </p:cNvPr>
          <p:cNvPicPr>
            <a:picLocks noChangeAspect="1"/>
          </p:cNvPicPr>
          <p:nvPr/>
        </p:nvPicPr>
        <p:blipFill>
          <a:blip r:embed="rId2"/>
          <a:stretch>
            <a:fillRect/>
          </a:stretch>
        </p:blipFill>
        <p:spPr>
          <a:xfrm>
            <a:off x="2342453" y="3603908"/>
            <a:ext cx="7228929" cy="468000"/>
          </a:xfrm>
          <a:prstGeom prst="rect">
            <a:avLst/>
          </a:prstGeom>
          <a:ln>
            <a:solidFill>
              <a:schemeClr val="accent1"/>
            </a:solidFill>
          </a:ln>
        </p:spPr>
      </p:pic>
      <p:pic>
        <p:nvPicPr>
          <p:cNvPr id="7" name="Εικόνα 6">
            <a:extLst>
              <a:ext uri="{FF2B5EF4-FFF2-40B4-BE49-F238E27FC236}">
                <a16:creationId xmlns:a16="http://schemas.microsoft.com/office/drawing/2014/main" id="{96BEEACC-8F69-4309-9B72-084F586F715E}"/>
              </a:ext>
            </a:extLst>
          </p:cNvPr>
          <p:cNvPicPr>
            <a:picLocks noChangeAspect="1"/>
          </p:cNvPicPr>
          <p:nvPr/>
        </p:nvPicPr>
        <p:blipFill>
          <a:blip r:embed="rId3"/>
          <a:stretch>
            <a:fillRect/>
          </a:stretch>
        </p:blipFill>
        <p:spPr>
          <a:xfrm>
            <a:off x="2342453" y="5748255"/>
            <a:ext cx="7097143" cy="432000"/>
          </a:xfrm>
          <a:prstGeom prst="rect">
            <a:avLst/>
          </a:prstGeom>
          <a:ln>
            <a:solidFill>
              <a:schemeClr val="accent1"/>
            </a:solidFill>
          </a:ln>
        </p:spPr>
      </p:pic>
      <p:sp>
        <p:nvSpPr>
          <p:cNvPr id="8" name="Επεξήγηση: Γραμμή με γωνία 7">
            <a:extLst>
              <a:ext uri="{FF2B5EF4-FFF2-40B4-BE49-F238E27FC236}">
                <a16:creationId xmlns:a16="http://schemas.microsoft.com/office/drawing/2014/main" id="{962BAAA7-9256-47F3-A8D7-B2AFD3E4B2C1}"/>
              </a:ext>
            </a:extLst>
          </p:cNvPr>
          <p:cNvSpPr/>
          <p:nvPr/>
        </p:nvSpPr>
        <p:spPr>
          <a:xfrm>
            <a:off x="9439596" y="445324"/>
            <a:ext cx="2555448" cy="1184006"/>
          </a:xfrm>
          <a:prstGeom prst="borderCallout2">
            <a:avLst>
              <a:gd name="adj1" fmla="val 18750"/>
              <a:gd name="adj2" fmla="val -8333"/>
              <a:gd name="adj3" fmla="val 18750"/>
              <a:gd name="adj4" fmla="val -16667"/>
              <a:gd name="adj5" fmla="val 149436"/>
              <a:gd name="adj6" fmla="val -39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l-GR" sz="1800" b="0" i="0" u="none" strike="noStrike" baseline="0" dirty="0">
                <a:latin typeface="TimesNewRomanPSMT"/>
              </a:rPr>
              <a:t>Πώς το κρίνουμε; Με ποιον κανόνα θεωρείται το παρατηρούμενο στο δείγμα </a:t>
            </a:r>
            <a:r>
              <a:rPr lang="el-GR" sz="1800" b="0" i="1" u="none" strike="noStrike" baseline="0" dirty="0">
                <a:latin typeface="TimesNewRomanPS-ItalicMT"/>
              </a:rPr>
              <a:t>«ακραίο»</a:t>
            </a:r>
            <a:r>
              <a:rPr lang="el-GR" sz="1800" b="0" i="0" u="none" strike="noStrike" baseline="0" dirty="0">
                <a:latin typeface="TimesNewRomanPSMT"/>
              </a:rPr>
              <a:t>;</a:t>
            </a:r>
            <a:endParaRPr lang="el-GR" dirty="0"/>
          </a:p>
        </p:txBody>
      </p:sp>
    </p:spTree>
    <p:extLst>
      <p:ext uri="{BB962C8B-B14F-4D97-AF65-F5344CB8AC3E}">
        <p14:creationId xmlns:p14="http://schemas.microsoft.com/office/powerpoint/2010/main" val="117835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E2D8D8-2AB5-4800-990A-EC45C0452F30}"/>
              </a:ext>
            </a:extLst>
          </p:cNvPr>
          <p:cNvSpPr>
            <a:spLocks noGrp="1"/>
          </p:cNvSpPr>
          <p:nvPr>
            <p:ph type="title"/>
          </p:nvPr>
        </p:nvSpPr>
        <p:spPr/>
        <p:txBody>
          <a:bodyPr/>
          <a:lstStyle/>
          <a:p>
            <a:r>
              <a:rPr lang="el-GR" dirty="0"/>
              <a:t>Μονόπλευρος </a:t>
            </a:r>
            <a:r>
              <a:rPr lang="en-US" dirty="0"/>
              <a:t>vs. </a:t>
            </a:r>
            <a:r>
              <a:rPr lang="el-GR" dirty="0"/>
              <a:t>Αμφίπλευρος έλεγχος</a:t>
            </a:r>
          </a:p>
        </p:txBody>
      </p:sp>
      <p:sp>
        <p:nvSpPr>
          <p:cNvPr id="4" name="Θέση υποσέλιδου 3">
            <a:extLst>
              <a:ext uri="{FF2B5EF4-FFF2-40B4-BE49-F238E27FC236}">
                <a16:creationId xmlns:a16="http://schemas.microsoft.com/office/drawing/2014/main" id="{AB90B993-8327-4746-8322-169BF10E113C}"/>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57A72F17-03AB-432E-A091-FF1605E83675}"/>
              </a:ext>
            </a:extLst>
          </p:cNvPr>
          <p:cNvSpPr>
            <a:spLocks noGrp="1"/>
          </p:cNvSpPr>
          <p:nvPr>
            <p:ph type="sldNum" sz="quarter" idx="12"/>
          </p:nvPr>
        </p:nvSpPr>
        <p:spPr/>
        <p:txBody>
          <a:bodyPr/>
          <a:lstStyle/>
          <a:p>
            <a:fld id="{0CB252DF-9828-4BCA-943E-87250A7A5D51}" type="slidenum">
              <a:rPr lang="el-GR" smtClean="0"/>
              <a:t>5</a:t>
            </a:fld>
            <a:endParaRPr lang="el-GR"/>
          </a:p>
        </p:txBody>
      </p:sp>
      <p:sp>
        <p:nvSpPr>
          <p:cNvPr id="9" name="Θέση περιεχομένου 8">
            <a:extLst>
              <a:ext uri="{FF2B5EF4-FFF2-40B4-BE49-F238E27FC236}">
                <a16:creationId xmlns:a16="http://schemas.microsoft.com/office/drawing/2014/main" id="{CB0CDD3F-99E7-4F24-AFF1-49DEBF1C4C3B}"/>
              </a:ext>
            </a:extLst>
          </p:cNvPr>
          <p:cNvSpPr>
            <a:spLocks noGrp="1"/>
          </p:cNvSpPr>
          <p:nvPr>
            <p:ph idx="1"/>
          </p:nvPr>
        </p:nvSpPr>
        <p:spPr>
          <a:xfrm>
            <a:off x="1266496" y="5239257"/>
            <a:ext cx="10058400" cy="1055356"/>
          </a:xfrm>
        </p:spPr>
        <p:txBody>
          <a:bodyPr>
            <a:normAutofit/>
          </a:bodyPr>
          <a:lstStyle/>
          <a:p>
            <a:pPr algn="ctr"/>
            <a:r>
              <a:rPr lang="el-GR" sz="2400" b="1" u="sng" dirty="0"/>
              <a:t>οι υποθέσεις αναφέρονται στον πληθυσμό</a:t>
            </a:r>
          </a:p>
        </p:txBody>
      </p:sp>
      <p:pic>
        <p:nvPicPr>
          <p:cNvPr id="10" name="Εικόνα 9">
            <a:extLst>
              <a:ext uri="{FF2B5EF4-FFF2-40B4-BE49-F238E27FC236}">
                <a16:creationId xmlns:a16="http://schemas.microsoft.com/office/drawing/2014/main" id="{ECCBC7D3-CDDB-4CB6-8D4C-6370C7AC8FF3}"/>
              </a:ext>
            </a:extLst>
          </p:cNvPr>
          <p:cNvPicPr>
            <a:picLocks noChangeAspect="1"/>
          </p:cNvPicPr>
          <p:nvPr/>
        </p:nvPicPr>
        <p:blipFill>
          <a:blip r:embed="rId2"/>
          <a:stretch>
            <a:fillRect/>
          </a:stretch>
        </p:blipFill>
        <p:spPr>
          <a:xfrm>
            <a:off x="903601" y="1778308"/>
            <a:ext cx="9373722" cy="3420000"/>
          </a:xfrm>
          <a:prstGeom prst="rect">
            <a:avLst/>
          </a:prstGeom>
        </p:spPr>
      </p:pic>
    </p:spTree>
    <p:extLst>
      <p:ext uri="{BB962C8B-B14F-4D97-AF65-F5344CB8AC3E}">
        <p14:creationId xmlns:p14="http://schemas.microsoft.com/office/powerpoint/2010/main" val="55591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BC739A-1A4C-46DD-B30C-E215DBC37224}"/>
              </a:ext>
            </a:extLst>
          </p:cNvPr>
          <p:cNvSpPr>
            <a:spLocks noGrp="1"/>
          </p:cNvSpPr>
          <p:nvPr>
            <p:ph type="title"/>
          </p:nvPr>
        </p:nvSpPr>
        <p:spPr/>
        <p:txBody>
          <a:bodyPr/>
          <a:lstStyle/>
          <a:p>
            <a:endParaRPr lang="el-GR"/>
          </a:p>
        </p:txBody>
      </p:sp>
      <p:sp>
        <p:nvSpPr>
          <p:cNvPr id="4" name="Θέση υποσέλιδου 3">
            <a:extLst>
              <a:ext uri="{FF2B5EF4-FFF2-40B4-BE49-F238E27FC236}">
                <a16:creationId xmlns:a16="http://schemas.microsoft.com/office/drawing/2014/main" id="{3B1639C4-5EE7-428A-A66C-372384874CEF}"/>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E2E326DD-944D-4B38-A9AF-D80653B31861}"/>
              </a:ext>
            </a:extLst>
          </p:cNvPr>
          <p:cNvSpPr>
            <a:spLocks noGrp="1"/>
          </p:cNvSpPr>
          <p:nvPr>
            <p:ph type="sldNum" sz="quarter" idx="12"/>
          </p:nvPr>
        </p:nvSpPr>
        <p:spPr/>
        <p:txBody>
          <a:bodyPr/>
          <a:lstStyle/>
          <a:p>
            <a:fld id="{0CB252DF-9828-4BCA-943E-87250A7A5D51}" type="slidenum">
              <a:rPr lang="el-GR" smtClean="0"/>
              <a:t>6</a:t>
            </a:fld>
            <a:endParaRPr lang="el-GR"/>
          </a:p>
        </p:txBody>
      </p:sp>
      <p:pic>
        <p:nvPicPr>
          <p:cNvPr id="6" name="Εικόνα 5">
            <a:extLst>
              <a:ext uri="{FF2B5EF4-FFF2-40B4-BE49-F238E27FC236}">
                <a16:creationId xmlns:a16="http://schemas.microsoft.com/office/drawing/2014/main" id="{322F29C4-893B-43E6-B964-AC3A7308491E}"/>
              </a:ext>
            </a:extLst>
          </p:cNvPr>
          <p:cNvPicPr>
            <a:picLocks noChangeAspect="1"/>
          </p:cNvPicPr>
          <p:nvPr/>
        </p:nvPicPr>
        <p:blipFill rotWithShape="1">
          <a:blip r:embed="rId2"/>
          <a:srcRect t="15178"/>
          <a:stretch/>
        </p:blipFill>
        <p:spPr>
          <a:xfrm>
            <a:off x="1501944" y="1383272"/>
            <a:ext cx="9180998" cy="4091456"/>
          </a:xfrm>
          <a:prstGeom prst="rect">
            <a:avLst/>
          </a:prstGeom>
        </p:spPr>
      </p:pic>
      <p:pic>
        <p:nvPicPr>
          <p:cNvPr id="7" name="Εικόνα 6">
            <a:extLst>
              <a:ext uri="{FF2B5EF4-FFF2-40B4-BE49-F238E27FC236}">
                <a16:creationId xmlns:a16="http://schemas.microsoft.com/office/drawing/2014/main" id="{B21C56AE-4893-4D71-95A5-33BF49A3EC50}"/>
              </a:ext>
            </a:extLst>
          </p:cNvPr>
          <p:cNvPicPr>
            <a:picLocks noChangeAspect="1"/>
          </p:cNvPicPr>
          <p:nvPr/>
        </p:nvPicPr>
        <p:blipFill>
          <a:blip r:embed="rId3"/>
          <a:stretch>
            <a:fillRect/>
          </a:stretch>
        </p:blipFill>
        <p:spPr>
          <a:xfrm>
            <a:off x="52551" y="179303"/>
            <a:ext cx="12079785" cy="5544000"/>
          </a:xfrm>
          <a:prstGeom prst="rect">
            <a:avLst/>
          </a:prstGeom>
        </p:spPr>
      </p:pic>
      <p:cxnSp>
        <p:nvCxnSpPr>
          <p:cNvPr id="8" name="Ευθεία γραμμή σύνδεσης 7">
            <a:extLst>
              <a:ext uri="{FF2B5EF4-FFF2-40B4-BE49-F238E27FC236}">
                <a16:creationId xmlns:a16="http://schemas.microsoft.com/office/drawing/2014/main" id="{6F5FE076-070C-4122-8F18-ADD5F88050AE}"/>
              </a:ext>
            </a:extLst>
          </p:cNvPr>
          <p:cNvCxnSpPr/>
          <p:nvPr/>
        </p:nvCxnSpPr>
        <p:spPr>
          <a:xfrm>
            <a:off x="1965431" y="1933904"/>
            <a:ext cx="0" cy="515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51892BA7-4B94-4E67-ACEF-FB9785EC8D01}"/>
              </a:ext>
            </a:extLst>
          </p:cNvPr>
          <p:cNvCxnSpPr/>
          <p:nvPr/>
        </p:nvCxnSpPr>
        <p:spPr>
          <a:xfrm>
            <a:off x="2285997" y="2913993"/>
            <a:ext cx="0" cy="515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DF887575-AFC1-423A-8964-25DC688ED9C7}"/>
              </a:ext>
            </a:extLst>
          </p:cNvPr>
          <p:cNvCxnSpPr/>
          <p:nvPr/>
        </p:nvCxnSpPr>
        <p:spPr>
          <a:xfrm>
            <a:off x="1975938" y="2913993"/>
            <a:ext cx="0" cy="515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798C5053-F23B-4B9B-A7AD-E77FE92649EC}"/>
              </a:ext>
            </a:extLst>
          </p:cNvPr>
          <p:cNvCxnSpPr/>
          <p:nvPr/>
        </p:nvCxnSpPr>
        <p:spPr>
          <a:xfrm>
            <a:off x="1965431" y="3888826"/>
            <a:ext cx="0" cy="515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FDA0A5FA-640A-42EA-9853-18C171199485}"/>
              </a:ext>
            </a:extLst>
          </p:cNvPr>
          <p:cNvCxnSpPr/>
          <p:nvPr/>
        </p:nvCxnSpPr>
        <p:spPr>
          <a:xfrm>
            <a:off x="2133595" y="3888826"/>
            <a:ext cx="0" cy="515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a:extLst>
              <a:ext uri="{FF2B5EF4-FFF2-40B4-BE49-F238E27FC236}">
                <a16:creationId xmlns:a16="http://schemas.microsoft.com/office/drawing/2014/main" id="{C6E0DB9F-D2CD-4F78-9B9B-82B77DE025AD}"/>
              </a:ext>
            </a:extLst>
          </p:cNvPr>
          <p:cNvCxnSpPr/>
          <p:nvPr/>
        </p:nvCxnSpPr>
        <p:spPr>
          <a:xfrm>
            <a:off x="2285996" y="1939160"/>
            <a:ext cx="0" cy="515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0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Εικόνα 20">
            <a:extLst>
              <a:ext uri="{FF2B5EF4-FFF2-40B4-BE49-F238E27FC236}">
                <a16:creationId xmlns:a16="http://schemas.microsoft.com/office/drawing/2014/main" id="{2066CAE9-734E-4A58-B2E8-F09918FAA6C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95813" y="4204138"/>
            <a:ext cx="3853654" cy="2005925"/>
          </a:xfrm>
          <a:prstGeom prst="rect">
            <a:avLst/>
          </a:prstGeom>
        </p:spPr>
      </p:pic>
      <p:sp>
        <p:nvSpPr>
          <p:cNvPr id="2" name="Τίτλος 1">
            <a:extLst>
              <a:ext uri="{FF2B5EF4-FFF2-40B4-BE49-F238E27FC236}">
                <a16:creationId xmlns:a16="http://schemas.microsoft.com/office/drawing/2014/main" id="{F2E88DC1-DB37-4511-A07D-1DD99565F2C3}"/>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12081EB0-A36B-4B08-B9F9-B0BC8D747E3D}"/>
              </a:ext>
            </a:extLst>
          </p:cNvPr>
          <p:cNvPicPr>
            <a:picLocks noGrp="1" noChangeAspect="1"/>
          </p:cNvPicPr>
          <p:nvPr>
            <p:ph idx="1"/>
          </p:nvPr>
        </p:nvPicPr>
        <p:blipFill>
          <a:blip r:embed="rId3"/>
          <a:stretch>
            <a:fillRect/>
          </a:stretch>
        </p:blipFill>
        <p:spPr>
          <a:xfrm>
            <a:off x="785591" y="122862"/>
            <a:ext cx="10681778" cy="3228995"/>
          </a:xfrm>
        </p:spPr>
      </p:pic>
      <p:sp>
        <p:nvSpPr>
          <p:cNvPr id="4" name="Θέση υποσέλιδου 3">
            <a:extLst>
              <a:ext uri="{FF2B5EF4-FFF2-40B4-BE49-F238E27FC236}">
                <a16:creationId xmlns:a16="http://schemas.microsoft.com/office/drawing/2014/main" id="{E44C74AC-50D8-404F-A822-82ABE83B73D1}"/>
              </a:ext>
            </a:extLst>
          </p:cNvPr>
          <p:cNvSpPr>
            <a:spLocks noGrp="1"/>
          </p:cNvSpPr>
          <p:nvPr>
            <p:ph type="ftr" sz="quarter" idx="11"/>
          </p:nvPr>
        </p:nvSpPr>
        <p:spPr>
          <a:xfrm>
            <a:off x="3684598" y="6441374"/>
            <a:ext cx="4822804" cy="365125"/>
          </a:xfrm>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862D8569-7129-43D6-BAE3-913BB10CCE67}"/>
              </a:ext>
            </a:extLst>
          </p:cNvPr>
          <p:cNvSpPr>
            <a:spLocks noGrp="1"/>
          </p:cNvSpPr>
          <p:nvPr>
            <p:ph type="sldNum" sz="quarter" idx="12"/>
          </p:nvPr>
        </p:nvSpPr>
        <p:spPr/>
        <p:txBody>
          <a:bodyPr/>
          <a:lstStyle/>
          <a:p>
            <a:fld id="{0CB252DF-9828-4BCA-943E-87250A7A5D51}" type="slidenum">
              <a:rPr lang="el-GR" smtClean="0"/>
              <a:t>7</a:t>
            </a:fld>
            <a:endParaRPr lang="el-GR"/>
          </a:p>
        </p:txBody>
      </p:sp>
      <p:pic>
        <p:nvPicPr>
          <p:cNvPr id="9" name="Εικόνα 8">
            <a:extLst>
              <a:ext uri="{FF2B5EF4-FFF2-40B4-BE49-F238E27FC236}">
                <a16:creationId xmlns:a16="http://schemas.microsoft.com/office/drawing/2014/main" id="{0F2FBA18-3D98-4BA8-B8A2-8B227E70E361}"/>
              </a:ext>
            </a:extLst>
          </p:cNvPr>
          <p:cNvPicPr>
            <a:picLocks noChangeAspect="1"/>
          </p:cNvPicPr>
          <p:nvPr/>
        </p:nvPicPr>
        <p:blipFill>
          <a:blip r:embed="rId4"/>
          <a:stretch>
            <a:fillRect/>
          </a:stretch>
        </p:blipFill>
        <p:spPr>
          <a:xfrm>
            <a:off x="226697" y="3487033"/>
            <a:ext cx="3356075" cy="900000"/>
          </a:xfrm>
          <a:prstGeom prst="rect">
            <a:avLst/>
          </a:prstGeom>
        </p:spPr>
      </p:pic>
      <p:pic>
        <p:nvPicPr>
          <p:cNvPr id="11" name="Εικόνα 10">
            <a:extLst>
              <a:ext uri="{FF2B5EF4-FFF2-40B4-BE49-F238E27FC236}">
                <a16:creationId xmlns:a16="http://schemas.microsoft.com/office/drawing/2014/main" id="{D2E739EF-CC06-43A5-9153-7CB8E5D663F8}"/>
              </a:ext>
            </a:extLst>
          </p:cNvPr>
          <p:cNvPicPr>
            <a:picLocks noChangeAspect="1"/>
          </p:cNvPicPr>
          <p:nvPr/>
        </p:nvPicPr>
        <p:blipFill>
          <a:blip r:embed="rId5"/>
          <a:stretch>
            <a:fillRect/>
          </a:stretch>
        </p:blipFill>
        <p:spPr>
          <a:xfrm>
            <a:off x="3934703" y="3639252"/>
            <a:ext cx="7817538" cy="432000"/>
          </a:xfrm>
          <a:prstGeom prst="rect">
            <a:avLst/>
          </a:prstGeom>
        </p:spPr>
      </p:pic>
      <p:pic>
        <p:nvPicPr>
          <p:cNvPr id="13" name="Εικόνα 12">
            <a:extLst>
              <a:ext uri="{FF2B5EF4-FFF2-40B4-BE49-F238E27FC236}">
                <a16:creationId xmlns:a16="http://schemas.microsoft.com/office/drawing/2014/main" id="{3CF89D10-B777-4825-93C6-7348DE7CD273}"/>
              </a:ext>
            </a:extLst>
          </p:cNvPr>
          <p:cNvPicPr>
            <a:picLocks noChangeAspect="1"/>
          </p:cNvPicPr>
          <p:nvPr/>
        </p:nvPicPr>
        <p:blipFill>
          <a:blip r:embed="rId6"/>
          <a:stretch>
            <a:fillRect/>
          </a:stretch>
        </p:blipFill>
        <p:spPr>
          <a:xfrm>
            <a:off x="420577" y="4312527"/>
            <a:ext cx="6810375" cy="1028700"/>
          </a:xfrm>
          <a:prstGeom prst="rect">
            <a:avLst/>
          </a:prstGeom>
        </p:spPr>
      </p:pic>
      <p:sp>
        <p:nvSpPr>
          <p:cNvPr id="17" name="TextBox 16">
            <a:extLst>
              <a:ext uri="{FF2B5EF4-FFF2-40B4-BE49-F238E27FC236}">
                <a16:creationId xmlns:a16="http://schemas.microsoft.com/office/drawing/2014/main" id="{7B591D45-C7BE-4D39-B5E7-BFA1AB193EEB}"/>
              </a:ext>
            </a:extLst>
          </p:cNvPr>
          <p:cNvSpPr txBox="1"/>
          <p:nvPr/>
        </p:nvSpPr>
        <p:spPr>
          <a:xfrm>
            <a:off x="7230952" y="4537402"/>
            <a:ext cx="1391469" cy="523220"/>
          </a:xfrm>
          <a:prstGeom prst="rect">
            <a:avLst/>
          </a:prstGeom>
          <a:noFill/>
        </p:spPr>
        <p:txBody>
          <a:bodyPr wrap="square">
            <a:spAutoFit/>
          </a:bodyPr>
          <a:lstStyle/>
          <a:p>
            <a:r>
              <a:rPr lang="el-GR" sz="2800" b="0" i="0" u="none" strike="noStrike" baseline="0" dirty="0"/>
              <a:t>≤ −1.96</a:t>
            </a:r>
            <a:endParaRPr lang="el-GR" sz="2800" dirty="0"/>
          </a:p>
        </p:txBody>
      </p:sp>
      <p:sp>
        <p:nvSpPr>
          <p:cNvPr id="19" name="TextBox 18">
            <a:extLst>
              <a:ext uri="{FF2B5EF4-FFF2-40B4-BE49-F238E27FC236}">
                <a16:creationId xmlns:a16="http://schemas.microsoft.com/office/drawing/2014/main" id="{650B976F-3374-46A4-B5C9-BD7A67E222D5}"/>
              </a:ext>
            </a:extLst>
          </p:cNvPr>
          <p:cNvSpPr txBox="1"/>
          <p:nvPr/>
        </p:nvSpPr>
        <p:spPr>
          <a:xfrm>
            <a:off x="3287179" y="5341227"/>
            <a:ext cx="3211592" cy="523220"/>
          </a:xfrm>
          <a:prstGeom prst="rect">
            <a:avLst/>
          </a:prstGeom>
          <a:noFill/>
        </p:spPr>
        <p:txBody>
          <a:bodyPr wrap="square">
            <a:spAutoFit/>
          </a:bodyPr>
          <a:lstStyle/>
          <a:p>
            <a:pPr algn="l"/>
            <a:r>
              <a:rPr lang="el-GR" sz="2800" b="1" u="sng" dirty="0">
                <a:solidFill>
                  <a:srgbClr val="FF0000"/>
                </a:solidFill>
                <a:latin typeface="TimesNewRomanPSMT"/>
              </a:rPr>
              <a:t>η </a:t>
            </a:r>
            <a:r>
              <a:rPr lang="el-GR" sz="2800" b="1" i="0" u="sng" strike="noStrike" baseline="0" dirty="0">
                <a:solidFill>
                  <a:srgbClr val="FF0000"/>
                </a:solidFill>
                <a:latin typeface="TimesNewRomanPSMT"/>
              </a:rPr>
              <a:t>Η</a:t>
            </a:r>
            <a:r>
              <a:rPr lang="el-GR" sz="2800" b="1" i="0" u="sng" strike="noStrike" baseline="-25000" dirty="0">
                <a:solidFill>
                  <a:srgbClr val="FF0000"/>
                </a:solidFill>
                <a:latin typeface="TimesNewRomanPSMT"/>
              </a:rPr>
              <a:t>0</a:t>
            </a:r>
            <a:r>
              <a:rPr lang="el-GR" sz="2800" b="1" i="0" u="sng" strike="noStrike" baseline="0" dirty="0">
                <a:solidFill>
                  <a:srgbClr val="FF0000"/>
                </a:solidFill>
                <a:latin typeface="TimesNewRomanPSMT"/>
              </a:rPr>
              <a:t> απορρίπτεται </a:t>
            </a:r>
            <a:endParaRPr lang="el-GR" sz="2800" b="1" u="sng" dirty="0">
              <a:solidFill>
                <a:srgbClr val="FF0000"/>
              </a:solidFill>
            </a:endParaRPr>
          </a:p>
        </p:txBody>
      </p:sp>
    </p:spTree>
    <p:extLst>
      <p:ext uri="{BB962C8B-B14F-4D97-AF65-F5344CB8AC3E}">
        <p14:creationId xmlns:p14="http://schemas.microsoft.com/office/powerpoint/2010/main" val="302418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2879D-AEE3-4CEB-BA9E-75BF76471940}"/>
              </a:ext>
            </a:extLst>
          </p:cNvPr>
          <p:cNvSpPr>
            <a:spLocks noGrp="1"/>
          </p:cNvSpPr>
          <p:nvPr>
            <p:ph type="title"/>
          </p:nvPr>
        </p:nvSpPr>
        <p:spPr/>
        <p:txBody>
          <a:bodyPr/>
          <a:lstStyle/>
          <a:p>
            <a:r>
              <a:rPr lang="el-GR" dirty="0"/>
              <a:t>Συμπέρασμα</a:t>
            </a:r>
          </a:p>
        </p:txBody>
      </p:sp>
      <p:sp>
        <p:nvSpPr>
          <p:cNvPr id="3" name="Θέση περιεχομένου 2">
            <a:extLst>
              <a:ext uri="{FF2B5EF4-FFF2-40B4-BE49-F238E27FC236}">
                <a16:creationId xmlns:a16="http://schemas.microsoft.com/office/drawing/2014/main" id="{1117413A-7B01-45B2-9251-9220D5B0259A}"/>
              </a:ext>
            </a:extLst>
          </p:cNvPr>
          <p:cNvSpPr>
            <a:spLocks noGrp="1"/>
          </p:cNvSpPr>
          <p:nvPr>
            <p:ph idx="1"/>
          </p:nvPr>
        </p:nvSpPr>
        <p:spPr>
          <a:xfrm>
            <a:off x="557047" y="1845734"/>
            <a:ext cx="10804635" cy="2904942"/>
          </a:xfrm>
        </p:spPr>
        <p:txBody>
          <a:bodyPr>
            <a:normAutofit/>
          </a:bodyPr>
          <a:lstStyle/>
          <a:p>
            <a:pPr algn="l">
              <a:lnSpc>
                <a:spcPct val="100000"/>
              </a:lnSpc>
            </a:pPr>
            <a:r>
              <a:rPr lang="el-GR" sz="2400" b="0" i="1" u="none" strike="noStrike" baseline="0" dirty="0">
                <a:latin typeface="TimesNewRomanPS-ItalicMT"/>
              </a:rPr>
              <a:t>Σε επίπεδο σημαντικότητας </a:t>
            </a:r>
            <a:r>
              <a:rPr lang="el-GR" sz="2400" b="0" i="0" u="none" strike="noStrike" baseline="0" dirty="0">
                <a:latin typeface="SymbolMT"/>
              </a:rPr>
              <a:t>α = </a:t>
            </a:r>
            <a:r>
              <a:rPr lang="el-GR" sz="2400" b="0" i="0" u="none" strike="noStrike" baseline="0" dirty="0">
                <a:latin typeface="TimesNewRomanPSMT"/>
              </a:rPr>
              <a:t>0.05 </a:t>
            </a:r>
            <a:r>
              <a:rPr lang="el-GR" sz="2400" b="0" i="1" u="none" strike="noStrike" baseline="0" dirty="0">
                <a:latin typeface="TimesNewRomanPS-ItalicMT"/>
              </a:rPr>
              <a:t>, το δείγμα δίνει στατιστικά σημαντικές αποδείξεις ότι η μέση ετήσια απόδοση των αγελάδων της συγκεκριμένης φυλής στη Μακεδονία και τη Θράκη διαφέρει από τη μέση ετήσια απόδοση που αναφέρεται στη βιβλιογραφία.</a:t>
            </a:r>
          </a:p>
          <a:p>
            <a:pPr algn="l">
              <a:lnSpc>
                <a:spcPct val="100000"/>
              </a:lnSpc>
            </a:pPr>
            <a:r>
              <a:rPr lang="el-GR" sz="2400" b="0" i="1" u="none" strike="noStrike" baseline="0" dirty="0">
                <a:latin typeface="TimesNewRomanPS-ItalicMT"/>
              </a:rPr>
              <a:t>Αλλιώς: Το δείγμα δίνει στατιστικά σημαντικές αποδείξεις ότι η μέση ετήσια απόδοση των αγελάδων της συγκεκριμένης φυλής στη Μακεδονία και τη Θράκη διαφέρει από τη μέση ετήσια απόδοση που αναφέρεται στη βιβλιογραφία. Η πιθανότητα το συμπέρασμα αυτό να είναι λάθος είναι το πολύ 0.05</a:t>
            </a:r>
            <a:endParaRPr lang="el-GR" sz="2800" dirty="0"/>
          </a:p>
        </p:txBody>
      </p:sp>
      <p:sp>
        <p:nvSpPr>
          <p:cNvPr id="4" name="Θέση υποσέλιδου 3">
            <a:extLst>
              <a:ext uri="{FF2B5EF4-FFF2-40B4-BE49-F238E27FC236}">
                <a16:creationId xmlns:a16="http://schemas.microsoft.com/office/drawing/2014/main" id="{F40DBD58-D35C-41AF-B833-83D4E7BD3806}"/>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C2FBF8C6-AFDD-4144-99F6-0FA06933F47C}"/>
              </a:ext>
            </a:extLst>
          </p:cNvPr>
          <p:cNvSpPr>
            <a:spLocks noGrp="1"/>
          </p:cNvSpPr>
          <p:nvPr>
            <p:ph type="sldNum" sz="quarter" idx="12"/>
          </p:nvPr>
        </p:nvSpPr>
        <p:spPr/>
        <p:txBody>
          <a:bodyPr/>
          <a:lstStyle/>
          <a:p>
            <a:fld id="{0CB252DF-9828-4BCA-943E-87250A7A5D51}" type="slidenum">
              <a:rPr lang="el-GR" smtClean="0"/>
              <a:t>8</a:t>
            </a:fld>
            <a:endParaRPr lang="el-GR"/>
          </a:p>
        </p:txBody>
      </p:sp>
      <p:pic>
        <p:nvPicPr>
          <p:cNvPr id="9" name="Εικόνα 8">
            <a:extLst>
              <a:ext uri="{FF2B5EF4-FFF2-40B4-BE49-F238E27FC236}">
                <a16:creationId xmlns:a16="http://schemas.microsoft.com/office/drawing/2014/main" id="{297DFA51-73F6-4D6E-ABF6-6CE506943E3B}"/>
              </a:ext>
            </a:extLst>
          </p:cNvPr>
          <p:cNvPicPr>
            <a:picLocks noChangeAspect="1"/>
          </p:cNvPicPr>
          <p:nvPr/>
        </p:nvPicPr>
        <p:blipFill>
          <a:blip r:embed="rId2"/>
          <a:stretch>
            <a:fillRect/>
          </a:stretch>
        </p:blipFill>
        <p:spPr>
          <a:xfrm>
            <a:off x="838496" y="4834517"/>
            <a:ext cx="6055500" cy="396000"/>
          </a:xfrm>
          <a:prstGeom prst="rect">
            <a:avLst/>
          </a:prstGeom>
        </p:spPr>
      </p:pic>
      <p:sp>
        <p:nvSpPr>
          <p:cNvPr id="10" name="TextBox 9">
            <a:extLst>
              <a:ext uri="{FF2B5EF4-FFF2-40B4-BE49-F238E27FC236}">
                <a16:creationId xmlns:a16="http://schemas.microsoft.com/office/drawing/2014/main" id="{F9B4FBB0-9AC5-42D1-9756-384F6E300CB2}"/>
              </a:ext>
            </a:extLst>
          </p:cNvPr>
          <p:cNvSpPr txBox="1"/>
          <p:nvPr/>
        </p:nvSpPr>
        <p:spPr>
          <a:xfrm>
            <a:off x="833618" y="5354778"/>
            <a:ext cx="1208689" cy="461665"/>
          </a:xfrm>
          <a:prstGeom prst="rect">
            <a:avLst/>
          </a:prstGeom>
          <a:noFill/>
        </p:spPr>
        <p:txBody>
          <a:bodyPr wrap="square" rtlCol="0">
            <a:spAutoFit/>
          </a:bodyPr>
          <a:lstStyle/>
          <a:p>
            <a:r>
              <a:rPr lang="el-GR" sz="2400" dirty="0"/>
              <a:t>α=0.01</a:t>
            </a:r>
          </a:p>
        </p:txBody>
      </p:sp>
      <p:sp>
        <p:nvSpPr>
          <p:cNvPr id="11" name="TextBox 10">
            <a:extLst>
              <a:ext uri="{FF2B5EF4-FFF2-40B4-BE49-F238E27FC236}">
                <a16:creationId xmlns:a16="http://schemas.microsoft.com/office/drawing/2014/main" id="{AED3288D-35AB-4A80-B1ED-06FE6EDFF69F}"/>
              </a:ext>
            </a:extLst>
          </p:cNvPr>
          <p:cNvSpPr txBox="1"/>
          <p:nvPr/>
        </p:nvSpPr>
        <p:spPr>
          <a:xfrm>
            <a:off x="318540" y="4750676"/>
            <a:ext cx="689249" cy="461665"/>
          </a:xfrm>
          <a:prstGeom prst="rect">
            <a:avLst/>
          </a:prstGeom>
          <a:noFill/>
        </p:spPr>
        <p:txBody>
          <a:bodyPr wrap="square" rtlCol="0">
            <a:spAutoFit/>
          </a:bodyPr>
          <a:lstStyle/>
          <a:p>
            <a:r>
              <a:rPr lang="el-GR" sz="2400" dirty="0"/>
              <a:t>(α)</a:t>
            </a:r>
          </a:p>
        </p:txBody>
      </p:sp>
      <p:sp>
        <p:nvSpPr>
          <p:cNvPr id="12" name="TextBox 11">
            <a:extLst>
              <a:ext uri="{FF2B5EF4-FFF2-40B4-BE49-F238E27FC236}">
                <a16:creationId xmlns:a16="http://schemas.microsoft.com/office/drawing/2014/main" id="{88C4C466-EF04-48F3-B14C-140934E10620}"/>
              </a:ext>
            </a:extLst>
          </p:cNvPr>
          <p:cNvSpPr txBox="1"/>
          <p:nvPr/>
        </p:nvSpPr>
        <p:spPr>
          <a:xfrm>
            <a:off x="334305" y="5333999"/>
            <a:ext cx="689249" cy="461665"/>
          </a:xfrm>
          <a:prstGeom prst="rect">
            <a:avLst/>
          </a:prstGeom>
          <a:noFill/>
        </p:spPr>
        <p:txBody>
          <a:bodyPr wrap="square" rtlCol="0">
            <a:spAutoFit/>
          </a:bodyPr>
          <a:lstStyle/>
          <a:p>
            <a:r>
              <a:rPr lang="el-GR" sz="2400" dirty="0"/>
              <a:t>(β)</a:t>
            </a:r>
          </a:p>
        </p:txBody>
      </p:sp>
      <p:sp>
        <p:nvSpPr>
          <p:cNvPr id="13" name="TextBox 12">
            <a:extLst>
              <a:ext uri="{FF2B5EF4-FFF2-40B4-BE49-F238E27FC236}">
                <a16:creationId xmlns:a16="http://schemas.microsoft.com/office/drawing/2014/main" id="{8EF5462C-822F-42BD-9BAB-3ED90F9F2B1F}"/>
              </a:ext>
            </a:extLst>
          </p:cNvPr>
          <p:cNvSpPr txBox="1"/>
          <p:nvPr/>
        </p:nvSpPr>
        <p:spPr>
          <a:xfrm>
            <a:off x="6981851" y="4770907"/>
            <a:ext cx="777114" cy="461665"/>
          </a:xfrm>
          <a:prstGeom prst="rect">
            <a:avLst/>
          </a:prstGeom>
          <a:noFill/>
        </p:spPr>
        <p:txBody>
          <a:bodyPr wrap="square" rtlCol="0">
            <a:spAutoFit/>
          </a:bodyPr>
          <a:lstStyle/>
          <a:p>
            <a:r>
              <a:rPr lang="el-GR" sz="2400" dirty="0"/>
              <a:t>(?)</a:t>
            </a:r>
          </a:p>
        </p:txBody>
      </p:sp>
      <p:sp>
        <p:nvSpPr>
          <p:cNvPr id="14" name="TextBox 13">
            <a:extLst>
              <a:ext uri="{FF2B5EF4-FFF2-40B4-BE49-F238E27FC236}">
                <a16:creationId xmlns:a16="http://schemas.microsoft.com/office/drawing/2014/main" id="{EC04AAF9-421C-4F3B-B5EE-EF90B3BCA8D7}"/>
              </a:ext>
            </a:extLst>
          </p:cNvPr>
          <p:cNvSpPr txBox="1"/>
          <p:nvPr/>
        </p:nvSpPr>
        <p:spPr>
          <a:xfrm>
            <a:off x="2070573" y="5362329"/>
            <a:ext cx="960629" cy="461665"/>
          </a:xfrm>
          <a:prstGeom prst="rect">
            <a:avLst/>
          </a:prstGeom>
          <a:noFill/>
        </p:spPr>
        <p:txBody>
          <a:bodyPr wrap="square" rtlCol="0">
            <a:spAutoFit/>
          </a:bodyPr>
          <a:lstStyle/>
          <a:p>
            <a:r>
              <a:rPr lang="el-GR" sz="2400" dirty="0"/>
              <a:t>(?)</a:t>
            </a:r>
          </a:p>
        </p:txBody>
      </p:sp>
      <p:pic>
        <p:nvPicPr>
          <p:cNvPr id="15" name="Picture 4" descr="Η Κανονική Κατανομή κανονική κατανομή (normal distribution) Κεντρικό Οριακό  Θεώρημα (Central Limit Theorem) συνδέει οποιαδήποτε άλλη κατανομή - PDF  Free Download">
            <a:extLst>
              <a:ext uri="{FF2B5EF4-FFF2-40B4-BE49-F238E27FC236}">
                <a16:creationId xmlns:a16="http://schemas.microsoft.com/office/drawing/2014/main" id="{CBC8E5A7-BFB0-4FFF-83D5-D2214E7955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95" t="11396" b="24738"/>
          <a:stretch/>
        </p:blipFill>
        <p:spPr bwMode="auto">
          <a:xfrm>
            <a:off x="7636410" y="253134"/>
            <a:ext cx="4221285" cy="609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B165511C-E9FB-4E48-9754-1258DE16851A}"/>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14F28F94-87EB-4B4D-AFDB-F9EC3D3DD3BA}"/>
              </a:ext>
            </a:extLst>
          </p:cNvPr>
          <p:cNvSpPr>
            <a:spLocks noGrp="1"/>
          </p:cNvSpPr>
          <p:nvPr>
            <p:ph type="sldNum" sz="quarter" idx="12"/>
          </p:nvPr>
        </p:nvSpPr>
        <p:spPr/>
        <p:txBody>
          <a:bodyPr/>
          <a:lstStyle/>
          <a:p>
            <a:fld id="{0CB252DF-9828-4BCA-943E-87250A7A5D51}" type="slidenum">
              <a:rPr lang="el-GR" smtClean="0"/>
              <a:t>9</a:t>
            </a:fld>
            <a:endParaRPr lang="el-GR"/>
          </a:p>
        </p:txBody>
      </p:sp>
      <p:pic>
        <p:nvPicPr>
          <p:cNvPr id="7" name="Εικόνα 6">
            <a:extLst>
              <a:ext uri="{FF2B5EF4-FFF2-40B4-BE49-F238E27FC236}">
                <a16:creationId xmlns:a16="http://schemas.microsoft.com/office/drawing/2014/main" id="{19F62F06-118E-4CFD-A567-2CCCADE21460}"/>
              </a:ext>
            </a:extLst>
          </p:cNvPr>
          <p:cNvPicPr>
            <a:picLocks noChangeAspect="1"/>
          </p:cNvPicPr>
          <p:nvPr/>
        </p:nvPicPr>
        <p:blipFill>
          <a:blip r:embed="rId2"/>
          <a:stretch>
            <a:fillRect/>
          </a:stretch>
        </p:blipFill>
        <p:spPr>
          <a:xfrm>
            <a:off x="891331" y="107148"/>
            <a:ext cx="10663020" cy="1656000"/>
          </a:xfrm>
          <a:prstGeom prst="rect">
            <a:avLst/>
          </a:prstGeom>
        </p:spPr>
      </p:pic>
      <p:pic>
        <p:nvPicPr>
          <p:cNvPr id="9" name="Εικόνα 8">
            <a:extLst>
              <a:ext uri="{FF2B5EF4-FFF2-40B4-BE49-F238E27FC236}">
                <a16:creationId xmlns:a16="http://schemas.microsoft.com/office/drawing/2014/main" id="{539EB71B-C3B5-4F3D-9F97-CF843B291170}"/>
              </a:ext>
            </a:extLst>
          </p:cNvPr>
          <p:cNvPicPr>
            <a:picLocks noChangeAspect="1"/>
          </p:cNvPicPr>
          <p:nvPr/>
        </p:nvPicPr>
        <p:blipFill>
          <a:blip r:embed="rId3"/>
          <a:stretch>
            <a:fillRect/>
          </a:stretch>
        </p:blipFill>
        <p:spPr>
          <a:xfrm>
            <a:off x="922857" y="3105026"/>
            <a:ext cx="9822769" cy="2556000"/>
          </a:xfrm>
          <a:prstGeom prst="rect">
            <a:avLst/>
          </a:prstGeom>
        </p:spPr>
      </p:pic>
      <p:pic>
        <p:nvPicPr>
          <p:cNvPr id="11" name="Εικόνα 10">
            <a:extLst>
              <a:ext uri="{FF2B5EF4-FFF2-40B4-BE49-F238E27FC236}">
                <a16:creationId xmlns:a16="http://schemas.microsoft.com/office/drawing/2014/main" id="{3DC9CADD-E913-4A8E-8A85-23E3469C7C70}"/>
              </a:ext>
            </a:extLst>
          </p:cNvPr>
          <p:cNvPicPr>
            <a:picLocks noChangeAspect="1"/>
          </p:cNvPicPr>
          <p:nvPr/>
        </p:nvPicPr>
        <p:blipFill>
          <a:blip r:embed="rId4"/>
          <a:stretch>
            <a:fillRect/>
          </a:stretch>
        </p:blipFill>
        <p:spPr>
          <a:xfrm rot="-60000">
            <a:off x="4112210" y="1222138"/>
            <a:ext cx="3400023" cy="1828800"/>
          </a:xfrm>
          <a:prstGeom prst="rect">
            <a:avLst/>
          </a:prstGeom>
        </p:spPr>
      </p:pic>
      <p:sp>
        <p:nvSpPr>
          <p:cNvPr id="13" name="TextBox 12">
            <a:extLst>
              <a:ext uri="{FF2B5EF4-FFF2-40B4-BE49-F238E27FC236}">
                <a16:creationId xmlns:a16="http://schemas.microsoft.com/office/drawing/2014/main" id="{23F3A9C8-3BF5-44F8-8A48-F96358042C8F}"/>
              </a:ext>
            </a:extLst>
          </p:cNvPr>
          <p:cNvSpPr txBox="1"/>
          <p:nvPr/>
        </p:nvSpPr>
        <p:spPr>
          <a:xfrm>
            <a:off x="756745" y="5734169"/>
            <a:ext cx="3983421" cy="461665"/>
          </a:xfrm>
          <a:prstGeom prst="rect">
            <a:avLst/>
          </a:prstGeom>
          <a:noFill/>
        </p:spPr>
        <p:txBody>
          <a:bodyPr wrap="square">
            <a:spAutoFit/>
          </a:bodyPr>
          <a:lstStyle/>
          <a:p>
            <a:pPr algn="l"/>
            <a:r>
              <a:rPr lang="el-GR" sz="2400" b="0" i="1" u="none" strike="noStrike" baseline="0" dirty="0">
                <a:latin typeface="TimesNewRomanPS-ItalicMT"/>
              </a:rPr>
              <a:t>95% διάστημα εμπιστοσύνης:</a:t>
            </a:r>
            <a:endParaRPr lang="el-GR" sz="2400" dirty="0"/>
          </a:p>
        </p:txBody>
      </p:sp>
      <p:pic>
        <p:nvPicPr>
          <p:cNvPr id="15" name="Εικόνα 14">
            <a:extLst>
              <a:ext uri="{FF2B5EF4-FFF2-40B4-BE49-F238E27FC236}">
                <a16:creationId xmlns:a16="http://schemas.microsoft.com/office/drawing/2014/main" id="{645114FF-F024-4E60-9587-E693B7A600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450148" y="5614344"/>
            <a:ext cx="6974599" cy="727899"/>
          </a:xfrm>
          <a:prstGeom prst="rect">
            <a:avLst/>
          </a:prstGeom>
        </p:spPr>
      </p:pic>
      <p:sp>
        <p:nvSpPr>
          <p:cNvPr id="16" name="Ορθογώνιο 15">
            <a:extLst>
              <a:ext uri="{FF2B5EF4-FFF2-40B4-BE49-F238E27FC236}">
                <a16:creationId xmlns:a16="http://schemas.microsoft.com/office/drawing/2014/main" id="{AA6445A5-9E4A-4537-B081-E6A350ABAC8F}"/>
              </a:ext>
            </a:extLst>
          </p:cNvPr>
          <p:cNvSpPr/>
          <p:nvPr/>
        </p:nvSpPr>
        <p:spPr>
          <a:xfrm>
            <a:off x="662152" y="5661026"/>
            <a:ext cx="10993820" cy="649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1802067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26736</TotalTime>
  <Words>2333</Words>
  <Application>Microsoft Office PowerPoint</Application>
  <PresentationFormat>Ευρεία οθόνη</PresentationFormat>
  <Paragraphs>233</Paragraphs>
  <Slides>32</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32</vt:i4>
      </vt:variant>
    </vt:vector>
  </HeadingPairs>
  <TitlesOfParts>
    <vt:vector size="43" baseType="lpstr">
      <vt:lpstr>Arial</vt:lpstr>
      <vt:lpstr>Calibri</vt:lpstr>
      <vt:lpstr>Calibri Light</vt:lpstr>
      <vt:lpstr>Symbol</vt:lpstr>
      <vt:lpstr>SymbolMT</vt:lpstr>
      <vt:lpstr>Times New Roman</vt:lpstr>
      <vt:lpstr>TimesNewRomanPS-BoldItalicMT</vt:lpstr>
      <vt:lpstr>TimesNewRomanPS-ItalicMT</vt:lpstr>
      <vt:lpstr>TimesNewRomanPSMT</vt:lpstr>
      <vt:lpstr>Wingdings</vt:lpstr>
      <vt:lpstr>Retrospect</vt:lpstr>
      <vt:lpstr>Στατιστική ΙΙΙ</vt:lpstr>
      <vt:lpstr>Έλεγχος υποθέσεων</vt:lpstr>
      <vt:lpstr>Γενική ιδέα του στατιστικού ελέγχου υποθέσεων</vt:lpstr>
      <vt:lpstr>Σφάλμα τύπου Ι και τύπου ΙΙ</vt:lpstr>
      <vt:lpstr>Μονόπλευρος vs. Αμφίπλευρος έλεγχος</vt:lpstr>
      <vt:lpstr>Παρουσίαση του PowerPoint</vt:lpstr>
      <vt:lpstr>Παρουσίαση του PowerPoint</vt:lpstr>
      <vt:lpstr>Συμπέρασμα</vt:lpstr>
      <vt:lpstr>Παρουσίαση του PowerPoint</vt:lpstr>
      <vt:lpstr>Παρουσίαση του PowerPoint</vt:lpstr>
      <vt:lpstr>Παρουσίαση του PowerPoint</vt:lpstr>
      <vt:lpstr>Παρουσίαση του PowerPoint</vt:lpstr>
      <vt:lpstr>Στατιστικός έλεγχος υποθέσεων για τη μέση τιμή, p, της κατανομής Bernoulli</vt:lpstr>
      <vt:lpstr>Παρουσίαση του PowerPoint</vt:lpstr>
      <vt:lpstr>Παρουσίαση του PowerPoint</vt:lpstr>
      <vt:lpstr>Στο παράδειγμα:</vt:lpstr>
      <vt:lpstr>Στατιστικός έλεγχος υποθέσεων για τη διαφορά των μέσων τιμών δύο πληθυσμών</vt:lpstr>
      <vt:lpstr>Στατιστικοί Έλεγχοι Υποθέσεων για τη διαφορά των μέσων τιμών, μ1-μ2, δύο πληθυσμών με δύο ανεξάρτητα δείγματα μεγέθους n1 και n2 αντίστοιχα (σε επίπεδο σημαντικότητας α)</vt:lpstr>
      <vt:lpstr>Παράδειγμα (συνέχεια)</vt:lpstr>
      <vt:lpstr>Διαφορετικές εναλλακτικές υποθέσεις</vt:lpstr>
      <vt:lpstr>Παρουσίαση του PowerPoint</vt:lpstr>
      <vt:lpstr>Παράδειγμα 2 (συνέχεια)</vt:lpstr>
      <vt:lpstr>Παράδειγμα 3</vt:lpstr>
      <vt:lpstr>Παράδειγμα 3</vt:lpstr>
      <vt:lpstr>Παράδειγμα 3</vt:lpstr>
      <vt:lpstr>Εξαρτημένα δείγματα ή δείγματα από ζευγαρωτές παρατηρήσεις (Dependent samples, paired samples, matched samples)</vt:lpstr>
      <vt:lpstr>Έλεγχος t κατά ζεύγη (paired t test)</vt:lpstr>
      <vt:lpstr>Παρουσίαση του PowerPoint</vt:lpstr>
      <vt:lpstr>Παράδειγμα 4 (συνέχεια) </vt:lpstr>
      <vt:lpstr>Παρουσίαση του PowerPoint</vt:lpstr>
      <vt:lpstr>Παρουσίαση του PowerPoint</vt:lpstr>
      <vt:lpstr>Παράδειγμα 5 (συνέχεια)</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Διάλεξη 1η</dc:title>
  <dc:creator>Αγγελος Λιοντάκης</dc:creator>
  <cp:lastModifiedBy>Αγγελος Λιοντάκης</cp:lastModifiedBy>
  <cp:revision>334</cp:revision>
  <dcterms:created xsi:type="dcterms:W3CDTF">2017-09-29T22:18:52Z</dcterms:created>
  <dcterms:modified xsi:type="dcterms:W3CDTF">2022-01-19T19:06:10Z</dcterms:modified>
</cp:coreProperties>
</file>