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74" r:id="rId4"/>
    <p:sldId id="266" r:id="rId5"/>
    <p:sldId id="258" r:id="rId6"/>
    <p:sldId id="268" r:id="rId7"/>
    <p:sldId id="259" r:id="rId8"/>
    <p:sldId id="260" r:id="rId9"/>
    <p:sldId id="269" r:id="rId10"/>
    <p:sldId id="272" r:id="rId11"/>
    <p:sldId id="270" r:id="rId12"/>
    <p:sldId id="271" r:id="rId13"/>
    <p:sldId id="261" r:id="rId14"/>
    <p:sldId id="262" r:id="rId15"/>
    <p:sldId id="263" r:id="rId16"/>
    <p:sldId id="264" r:id="rId17"/>
    <p:sldId id="273" r:id="rId18"/>
    <p:sldId id="267" r:id="rId19"/>
    <p:sldId id="277" r:id="rId20"/>
    <p:sldId id="276" r:id="rId21"/>
    <p:sldId id="275" r:id="rId22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48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Στυλ κύριου υπότιτλου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07231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ανοραμική 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43395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6315589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σαγωγικά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l-GR" smtClean="0"/>
              <a:t>Στυλ υποδείγματος κειμένου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17745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άρτα ονόματ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06965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στήλε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851704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τήλη 3 εικόνω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1577869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4075748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47132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6296248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6900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053875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67870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37045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68585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26377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l-GR" smtClean="0"/>
              <a:t>Κάντε κλικ στο εικονίδιο για να προσθέσετε εικόνα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Στυλ υποδείγματος κειμένου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726104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l-GR" smtClean="0"/>
              <a:t>Στυλ κύριου τίτλου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Στυλ υποδείγματος κειμένου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8D6815D9-1E08-4625-954E-05DC05B45163}" type="datetimeFigureOut">
              <a:rPr lang="el-GR" smtClean="0"/>
              <a:t>20/1/2021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C7C5F1-C1E8-4469-B1FE-DE6C28B89216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0559368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hyperlink" Target="https://pasttensevancouver.tumblr.com/image/111364929877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ctrTitle"/>
          </p:nvPr>
        </p:nvSpPr>
        <p:spPr>
          <a:xfrm>
            <a:off x="417251" y="275209"/>
            <a:ext cx="9854214" cy="807867"/>
          </a:xfrm>
        </p:spPr>
        <p:txBody>
          <a:bodyPr/>
          <a:lstStyle/>
          <a:p>
            <a:r>
              <a:rPr lang="el-GR" sz="4800" b="1" dirty="0" smtClean="0"/>
              <a:t>ΣΥΓΚΟΜΙΔΗ ΤΟΥ ΞΥΛΟΥ ΜΕ ΖΩΑ</a:t>
            </a:r>
            <a:endParaRPr lang="el-GR" sz="4800" b="1" dirty="0"/>
          </a:p>
        </p:txBody>
      </p:sp>
      <p:sp>
        <p:nvSpPr>
          <p:cNvPr id="3" name="Υπότιτλος 2"/>
          <p:cNvSpPr>
            <a:spLocks noGrp="1"/>
          </p:cNvSpPr>
          <p:nvPr>
            <p:ph type="subTitle" idx="1"/>
          </p:nvPr>
        </p:nvSpPr>
        <p:spPr>
          <a:xfrm>
            <a:off x="7368465" y="5610687"/>
            <a:ext cx="4589755" cy="976544"/>
          </a:xfrm>
        </p:spPr>
        <p:txBody>
          <a:bodyPr>
            <a:normAutofit/>
          </a:bodyPr>
          <a:lstStyle/>
          <a:p>
            <a:pPr algn="ctr"/>
            <a:r>
              <a:rPr lang="el-GR" dirty="0" smtClean="0"/>
              <a:t>ΑΙΔΙΝΙΔΗΣ ΕΥΣΤΡ</a:t>
            </a:r>
          </a:p>
          <a:p>
            <a:pPr algn="ctr"/>
            <a:r>
              <a:rPr lang="el-GR" dirty="0" smtClean="0"/>
              <a:t>ΙΑΝ 2021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788" y="2481811"/>
            <a:ext cx="5279081" cy="361714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7434" y="1490078"/>
            <a:ext cx="4838329" cy="371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042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33165" y="365125"/>
            <a:ext cx="5877018" cy="931015"/>
          </a:xfrm>
        </p:spPr>
        <p:txBody>
          <a:bodyPr/>
          <a:lstStyle/>
          <a:p>
            <a:r>
              <a:rPr lang="el-GR" dirty="0" smtClean="0"/>
              <a:t>Με βόδια στην Ασία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437" y="2166152"/>
            <a:ext cx="5477522" cy="3870664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6006" y="168674"/>
            <a:ext cx="5324399" cy="3310503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5140" y="3684233"/>
            <a:ext cx="4526132" cy="305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2002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Εικόνα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0321" y="2361460"/>
            <a:ext cx="2860464" cy="4362203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77553" y="365125"/>
            <a:ext cx="2991775" cy="1325563"/>
          </a:xfrm>
        </p:spPr>
        <p:txBody>
          <a:bodyPr/>
          <a:lstStyle/>
          <a:p>
            <a:r>
              <a:rPr lang="el-GR" dirty="0" smtClean="0"/>
              <a:t>Γαϊδούρια</a:t>
            </a:r>
            <a:endParaRPr lang="el-GR" dirty="0"/>
          </a:p>
        </p:txBody>
      </p:sp>
      <p:pic>
        <p:nvPicPr>
          <p:cNvPr id="3074" name="Picture 2" descr="News | New Equid website harnesses Amish input | The Donkey Sanctuary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1145" y="3465572"/>
            <a:ext cx="4730617" cy="2901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7849" y="282260"/>
            <a:ext cx="4438834" cy="2816856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134" y="3716029"/>
            <a:ext cx="3205465" cy="2542728"/>
          </a:xfrm>
          <a:prstGeom prst="rect">
            <a:avLst/>
          </a:prstGeom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5204" y="65620"/>
            <a:ext cx="2627399" cy="1924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827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7959" y="106533"/>
            <a:ext cx="2758305" cy="967665"/>
          </a:xfrm>
        </p:spPr>
        <p:txBody>
          <a:bodyPr>
            <a:normAutofit/>
          </a:bodyPr>
          <a:lstStyle/>
          <a:p>
            <a:r>
              <a:rPr lang="el-GR" dirty="0" smtClean="0"/>
              <a:t>Γαϊδούρια</a:t>
            </a:r>
            <a:endParaRPr lang="el-GR" dirty="0"/>
          </a:p>
        </p:txBody>
      </p:sp>
      <p:pic>
        <p:nvPicPr>
          <p:cNvPr id="4098" name="Picture 2" descr="Donkey carrying wood | Lebanon, Carry on, Phot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8827" y="3293616"/>
            <a:ext cx="4179380" cy="326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6019" y="319613"/>
            <a:ext cx="4367814" cy="3080535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87083" y="213073"/>
            <a:ext cx="4062691" cy="2823082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5475" y="3604334"/>
            <a:ext cx="4738812" cy="295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53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04187" y="365125"/>
            <a:ext cx="2325950" cy="1325563"/>
          </a:xfrm>
        </p:spPr>
        <p:txBody>
          <a:bodyPr/>
          <a:lstStyle/>
          <a:p>
            <a:r>
              <a:rPr lang="el-GR" dirty="0"/>
              <a:t>Ά</a:t>
            </a:r>
            <a:r>
              <a:rPr lang="el-GR" dirty="0" smtClean="0"/>
              <a:t>λκες</a:t>
            </a:r>
            <a:endParaRPr lang="el-GR" dirty="0"/>
          </a:p>
        </p:txBody>
      </p:sp>
      <p:pic>
        <p:nvPicPr>
          <p:cNvPr id="11" name="Θέση περιεχομένου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6478" y="107595"/>
            <a:ext cx="3609810" cy="248052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46" y="2769833"/>
            <a:ext cx="5166995" cy="3901849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831" y="3275788"/>
            <a:ext cx="5000625" cy="3333750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7963" y="107595"/>
            <a:ext cx="3810000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765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95309" y="1"/>
            <a:ext cx="4136994" cy="713438"/>
          </a:xfrm>
        </p:spPr>
        <p:txBody>
          <a:bodyPr/>
          <a:lstStyle/>
          <a:p>
            <a:r>
              <a:rPr lang="el-GR" dirty="0" smtClean="0"/>
              <a:t>Ελέφαντες</a:t>
            </a:r>
            <a:endParaRPr lang="el-GR" dirty="0"/>
          </a:p>
        </p:txBody>
      </p:sp>
      <p:pic>
        <p:nvPicPr>
          <p:cNvPr id="4" name="Θέση περιεχομένου 3" descr="Saving Myanmar's Timber Elephants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1651" y="985421"/>
            <a:ext cx="4800600" cy="2697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0964" y="3917858"/>
            <a:ext cx="4839420" cy="272265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8968" y="104681"/>
            <a:ext cx="4688230" cy="311532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3114" y="3482956"/>
            <a:ext cx="4816257" cy="3194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539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6431" y="104729"/>
            <a:ext cx="2769833" cy="632118"/>
          </a:xfrm>
        </p:spPr>
        <p:txBody>
          <a:bodyPr>
            <a:normAutofit fontScale="90000"/>
          </a:bodyPr>
          <a:lstStyle/>
          <a:p>
            <a:r>
              <a:rPr lang="el-GR" dirty="0"/>
              <a:t>Ελέφαντες</a:t>
            </a:r>
          </a:p>
        </p:txBody>
      </p:sp>
      <p:pic>
        <p:nvPicPr>
          <p:cNvPr id="6" name="Θέση περιεχομένου 5" descr="http://www.fao.org/3/ac774e/ac774e01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4085" y="3897297"/>
            <a:ext cx="6445189" cy="2539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5697" y="1312571"/>
            <a:ext cx="3653832" cy="244446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4872" y="104729"/>
            <a:ext cx="4142145" cy="2700762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2337" y="3403132"/>
            <a:ext cx="4986231" cy="3334167"/>
          </a:xfrm>
          <a:prstGeom prst="rect">
            <a:avLst/>
          </a:prstGeom>
        </p:spPr>
      </p:pic>
      <p:pic>
        <p:nvPicPr>
          <p:cNvPr id="10" name="Εικόνα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073" y="599281"/>
            <a:ext cx="3832255" cy="2367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8284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Εικόνα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34401" y="2947386"/>
            <a:ext cx="5524500" cy="3703846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68676" y="365125"/>
            <a:ext cx="2219417" cy="1325563"/>
          </a:xfrm>
        </p:spPr>
        <p:txBody>
          <a:bodyPr/>
          <a:lstStyle/>
          <a:p>
            <a:r>
              <a:rPr lang="el-GR" dirty="0" smtClean="0"/>
              <a:t>Άλογα</a:t>
            </a:r>
            <a:endParaRPr lang="el-GR" dirty="0"/>
          </a:p>
        </p:txBody>
      </p:sp>
      <p:pic>
        <p:nvPicPr>
          <p:cNvPr id="2050" name="Picture 2" descr="Woods-Work Equestrian Style: Logging with Mules | Mossy Oak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5863" y="106070"/>
            <a:ext cx="4321575" cy="2575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128" y="2006353"/>
            <a:ext cx="5353235" cy="440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1344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186431"/>
            <a:ext cx="5757909" cy="705523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Μουλάρια φόρτου</a:t>
            </a:r>
            <a:endParaRPr lang="el-GR" dirty="0"/>
          </a:p>
        </p:txBody>
      </p:sp>
      <p:pic>
        <p:nvPicPr>
          <p:cNvPr id="5" name="Εικόνα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9501" y="891954"/>
            <a:ext cx="4292825" cy="2580753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13627" y="283387"/>
            <a:ext cx="4911536" cy="276319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8519" y="3472707"/>
            <a:ext cx="5103747" cy="2968505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424" y="3616906"/>
            <a:ext cx="4879018" cy="3069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5195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585926" y="365125"/>
            <a:ext cx="2414726" cy="1325563"/>
          </a:xfrm>
        </p:spPr>
        <p:txBody>
          <a:bodyPr/>
          <a:lstStyle/>
          <a:p>
            <a:r>
              <a:rPr lang="el-GR" dirty="0" smtClean="0"/>
              <a:t>έλξης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7554" y="2300560"/>
            <a:ext cx="4214683" cy="316791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9654" y="216446"/>
            <a:ext cx="3759164" cy="2948484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44091" y="1290533"/>
            <a:ext cx="3394029" cy="5278846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0827" y="3551069"/>
            <a:ext cx="3856818" cy="2787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038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867487" y="145534"/>
            <a:ext cx="5015884" cy="733356"/>
          </a:xfrm>
        </p:spPr>
        <p:txBody>
          <a:bodyPr/>
          <a:lstStyle/>
          <a:p>
            <a:pPr algn="ctr"/>
            <a:r>
              <a:rPr lang="el-GR" sz="3600" dirty="0" smtClean="0"/>
              <a:t>ΜΕΛΛΟΝ  </a:t>
            </a:r>
            <a:r>
              <a:rPr lang="el-GR" sz="3600" b="1" dirty="0" smtClean="0"/>
              <a:t>Iron </a:t>
            </a:r>
            <a:r>
              <a:rPr lang="el-GR" sz="3600" b="1" dirty="0"/>
              <a:t>horse </a:t>
            </a:r>
            <a:endParaRPr lang="el-GR" sz="3600" dirty="0"/>
          </a:p>
        </p:txBody>
      </p:sp>
      <p:pic>
        <p:nvPicPr>
          <p:cNvPr id="4" name="Θέση περιεχομένου 3" descr="Järnhästen in the forest – Lennartfors AB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93795" y="3339992"/>
            <a:ext cx="4785064" cy="3389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90597" y="0"/>
            <a:ext cx="4104984" cy="255676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9568" y="3547533"/>
            <a:ext cx="5114771" cy="3181740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168" y="242696"/>
            <a:ext cx="2803319" cy="4484325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7865" y="761860"/>
            <a:ext cx="4822354" cy="270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023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868871"/>
          </a:xfrm>
        </p:spPr>
        <p:txBody>
          <a:bodyPr/>
          <a:lstStyle/>
          <a:p>
            <a:pPr algn="ctr"/>
            <a:r>
              <a:rPr lang="el-GR" dirty="0" smtClean="0"/>
              <a:t>Συγκομιδή και χρήση ζώων.</a:t>
            </a:r>
            <a:endParaRPr lang="el-GR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470517" y="1722268"/>
            <a:ext cx="9046345" cy="452613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l-GR" dirty="0" smtClean="0"/>
              <a:t>Η χρήση των ζώων στην συγκομιδή ξυλείας υπάρχει από την αρχαιότητα </a:t>
            </a:r>
          </a:p>
          <a:p>
            <a:pPr marL="0" indent="0">
              <a:buNone/>
            </a:pPr>
            <a:r>
              <a:rPr lang="el-GR" dirty="0"/>
              <a:t> </a:t>
            </a:r>
            <a:r>
              <a:rPr lang="el-GR" dirty="0" smtClean="0"/>
              <a:t>μέχρι σήμερα παρόλο σε πολλές περιοχές αντικαταστάθηκε από την χρήση μηχανών και την μηχανοποίητη συγκομιδή ,</a:t>
            </a:r>
            <a:endParaRPr lang="el-GR" dirty="0"/>
          </a:p>
          <a:p>
            <a:pPr marL="0" indent="0">
              <a:buNone/>
            </a:pPr>
            <a:r>
              <a:rPr lang="el-GR" dirty="0" smtClean="0"/>
              <a:t>Σε περιπτώσεις εντατικής συγκομιδής λόγω </a:t>
            </a:r>
          </a:p>
          <a:p>
            <a:pPr marL="1163638"/>
            <a:r>
              <a:rPr lang="el-GR" dirty="0" smtClean="0"/>
              <a:t>του μικρού λήμματος , </a:t>
            </a:r>
          </a:p>
          <a:p>
            <a:pPr marL="1163638"/>
            <a:r>
              <a:rPr lang="el-GR" dirty="0" smtClean="0"/>
              <a:t>της τοπογραφικής διαμόρφωσης </a:t>
            </a:r>
          </a:p>
          <a:p>
            <a:pPr marL="1163638"/>
            <a:r>
              <a:rPr lang="el-GR" dirty="0"/>
              <a:t>τ</a:t>
            </a:r>
            <a:r>
              <a:rPr lang="el-GR" dirty="0" smtClean="0"/>
              <a:t>ης ιδιαιτερότητας </a:t>
            </a:r>
            <a:r>
              <a:rPr lang="el-GR" dirty="0"/>
              <a:t>του </a:t>
            </a:r>
            <a:r>
              <a:rPr lang="el-GR" dirty="0" smtClean="0"/>
              <a:t>δάσους </a:t>
            </a:r>
          </a:p>
          <a:p>
            <a:pPr marL="1163638"/>
            <a:r>
              <a:rPr lang="el-GR" dirty="0"/>
              <a:t>τ</a:t>
            </a:r>
            <a:r>
              <a:rPr lang="el-GR" dirty="0" smtClean="0"/>
              <a:t>ων παραγομένων προϊόντων ξυλείας </a:t>
            </a:r>
            <a:r>
              <a:rPr lang="el-GR" dirty="0"/>
              <a:t>και </a:t>
            </a:r>
          </a:p>
          <a:p>
            <a:pPr marL="1163638"/>
            <a:r>
              <a:rPr lang="el-GR" dirty="0" smtClean="0"/>
              <a:t>της οικονομικότητας των εργασιών </a:t>
            </a:r>
          </a:p>
          <a:p>
            <a:pPr marL="0" indent="0">
              <a:buNone/>
            </a:pPr>
            <a:r>
              <a:rPr lang="el-GR" dirty="0" smtClean="0"/>
              <a:t>ακόμα και σήμερα  χρησιμοποιούνται τα ζώα κυρίως στην μετατόπιση ξυλείας σε πολλές χώρες ,όπως και στην χώρα μας.</a:t>
            </a:r>
            <a:endParaRPr lang="el-GR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16862" y="1411549"/>
            <a:ext cx="2414726" cy="450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662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88778" y="142043"/>
            <a:ext cx="4525916" cy="2618912"/>
          </a:xfrm>
        </p:spPr>
        <p:txBody>
          <a:bodyPr/>
          <a:lstStyle/>
          <a:p>
            <a:pPr algn="ctr"/>
            <a:r>
              <a:rPr lang="el-GR" dirty="0" smtClean="0"/>
              <a:t>ΜΕΛΛΟΝ </a:t>
            </a:r>
            <a:br>
              <a:rPr lang="el-GR" dirty="0" smtClean="0"/>
            </a:br>
            <a:r>
              <a:rPr lang="en-US" b="1" dirty="0"/>
              <a:t>JOHN DEERE WALKING HARVESTER </a:t>
            </a:r>
            <a:endParaRPr lang="el-GR" dirty="0"/>
          </a:p>
        </p:txBody>
      </p:sp>
      <p:pic>
        <p:nvPicPr>
          <p:cNvPr id="4" name="Θέση περιεχομένου 3" descr="r/specializedtools - Walking Tree Harvester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361" y="2912176"/>
            <a:ext cx="4457700" cy="352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51427" y="221942"/>
            <a:ext cx="3889088" cy="297492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98396" y="142043"/>
            <a:ext cx="2951504" cy="284913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7190" y="3551068"/>
            <a:ext cx="5673703" cy="2814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559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941076"/>
          </a:xfrm>
        </p:spPr>
        <p:txBody>
          <a:bodyPr/>
          <a:lstStyle/>
          <a:p>
            <a:pPr algn="ctr"/>
            <a:r>
              <a:rPr lang="el-GR" dirty="0" smtClean="0"/>
              <a:t>ΤΕΛΟΣ</a:t>
            </a:r>
            <a:endParaRPr lang="el-GR" dirty="0"/>
          </a:p>
        </p:txBody>
      </p:sp>
      <p:pic>
        <p:nvPicPr>
          <p:cNvPr id="6" name="Θέση περιεχομένου 5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105" y="149940"/>
            <a:ext cx="3180165" cy="3180165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9835" y="1696572"/>
            <a:ext cx="3684232" cy="3684232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2161" y="1740023"/>
            <a:ext cx="4399605" cy="4399605"/>
          </a:xfrm>
          <a:prstGeom prst="rect">
            <a:avLst/>
          </a:prstGeom>
        </p:spPr>
      </p:pic>
      <p:pic>
        <p:nvPicPr>
          <p:cNvPr id="9" name="Εικόνα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111" y="3632883"/>
            <a:ext cx="2755631" cy="2914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904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13064" y="124287"/>
            <a:ext cx="5672831" cy="1003177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200" b="1" dirty="0" smtClean="0"/>
              <a:t>Χρήση των ζώων στην μετατόπιση του ξύλου</a:t>
            </a:r>
            <a:endParaRPr lang="el-GR" sz="3200" b="1" dirty="0"/>
          </a:p>
        </p:txBody>
      </p:sp>
      <p:sp>
        <p:nvSpPr>
          <p:cNvPr id="3" name="Θέση περιεχομένου 2"/>
          <p:cNvSpPr>
            <a:spLocks noGrp="1"/>
          </p:cNvSpPr>
          <p:nvPr>
            <p:ph idx="1"/>
          </p:nvPr>
        </p:nvSpPr>
        <p:spPr>
          <a:xfrm>
            <a:off x="213064" y="1127464"/>
            <a:ext cx="6436311" cy="3053919"/>
          </a:xfrm>
        </p:spPr>
        <p:txBody>
          <a:bodyPr>
            <a:normAutofit/>
          </a:bodyPr>
          <a:lstStyle/>
          <a:p>
            <a:r>
              <a:rPr lang="el-GR" b="1" dirty="0" smtClean="0"/>
              <a:t>Προμετατόπιση</a:t>
            </a:r>
            <a:endParaRPr lang="el-GR" b="1" dirty="0"/>
          </a:p>
          <a:p>
            <a:r>
              <a:rPr lang="el-GR" b="1" dirty="0" smtClean="0"/>
              <a:t>Κύρια μετατόπιση.</a:t>
            </a:r>
            <a:endParaRPr lang="el-GR" dirty="0"/>
          </a:p>
          <a:p>
            <a:r>
              <a:rPr lang="el-GR" dirty="0" smtClean="0"/>
              <a:t>Με έλξη ,  σύρση </a:t>
            </a:r>
          </a:p>
          <a:p>
            <a:pPr marL="896938" indent="-177800"/>
            <a:r>
              <a:rPr lang="el-GR" dirty="0" smtClean="0"/>
              <a:t>Ολόκληρος ο κορμός στο έδαφος</a:t>
            </a:r>
          </a:p>
          <a:p>
            <a:pPr marL="896938" indent="-177800"/>
            <a:r>
              <a:rPr lang="el-GR" dirty="0" smtClean="0"/>
              <a:t>Ο κορμός χωρίς επαφή με το έδαφος</a:t>
            </a:r>
          </a:p>
          <a:p>
            <a:pPr marL="896938" indent="-177800"/>
            <a:r>
              <a:rPr lang="el-GR" dirty="0" smtClean="0"/>
              <a:t>Ένα τμήμα του κορμού ανασηκωμένο </a:t>
            </a:r>
          </a:p>
          <a:p>
            <a:r>
              <a:rPr lang="el-GR" b="1" dirty="0" smtClean="0"/>
              <a:t>Με φόρτωμα</a:t>
            </a:r>
            <a:endParaRPr lang="el-GR" b="1" dirty="0"/>
          </a:p>
        </p:txBody>
      </p:sp>
      <p:pic>
        <p:nvPicPr>
          <p:cNvPr id="4" name="Εικόνα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561" y="101276"/>
            <a:ext cx="4847207" cy="3159917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561" y="3471169"/>
            <a:ext cx="5060119" cy="3249226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1449" y="4326285"/>
            <a:ext cx="4519539" cy="2394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3584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319595" y="365124"/>
            <a:ext cx="5504155" cy="2315931"/>
          </a:xfrm>
        </p:spPr>
        <p:txBody>
          <a:bodyPr/>
          <a:lstStyle/>
          <a:p>
            <a:r>
              <a:rPr lang="el-GR" dirty="0" smtClean="0"/>
              <a:t>Μεταφορά …παλαιά</a:t>
            </a:r>
            <a:br>
              <a:rPr lang="el-GR" dirty="0" smtClean="0"/>
            </a:br>
            <a:r>
              <a:rPr lang="el-GR" dirty="0"/>
              <a:t/>
            </a:r>
            <a:br>
              <a:rPr lang="el-GR" dirty="0"/>
            </a:br>
            <a:r>
              <a:rPr lang="el-GR" dirty="0" smtClean="0"/>
              <a:t>κυρατζήδες….. </a:t>
            </a:r>
            <a:endParaRPr lang="el-GR" dirty="0"/>
          </a:p>
        </p:txBody>
      </p:sp>
      <p:pic>
        <p:nvPicPr>
          <p:cNvPr id="4" name="Θέση περιεχομένου 3" descr="http://www.panorama-grevena.gr/wp-content/uploads/2013/10/%CE%9A%CE%B5%CF%81%CE%B1%CF%84%CE%B6%CE%AE%CE%B4%CE%B5%CF%82-4.jpg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638" y="3179385"/>
            <a:ext cx="5575178" cy="3336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185" y="110013"/>
            <a:ext cx="5313632" cy="2826152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1847" y="3358925"/>
            <a:ext cx="5160028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6248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13114" y="116950"/>
            <a:ext cx="3693374" cy="2455601"/>
          </a:xfrm>
          <a:prstGeom prst="rect">
            <a:avLst/>
          </a:prstGeom>
        </p:spPr>
      </p:pic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53710" y="154957"/>
            <a:ext cx="3545933" cy="2144360"/>
          </a:xfrm>
        </p:spPr>
        <p:txBody>
          <a:bodyPr/>
          <a:lstStyle/>
          <a:p>
            <a:pPr algn="ctr"/>
            <a:r>
              <a:rPr lang="el-GR" dirty="0" smtClean="0"/>
              <a:t>Μεταφορά</a:t>
            </a:r>
            <a:br>
              <a:rPr lang="el-GR" dirty="0" smtClean="0"/>
            </a:br>
            <a:r>
              <a:rPr lang="el-GR" dirty="0" smtClean="0"/>
              <a:t>παλαιά με έλκηθρα </a:t>
            </a:r>
            <a:endParaRPr lang="el-GR" dirty="0"/>
          </a:p>
        </p:txBody>
      </p:sp>
      <p:pic>
        <p:nvPicPr>
          <p:cNvPr id="1026" name="Picture 2" descr="Paul Buffalo Biography -- Tim Roufs -- University of Minnesota Duluth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11845" y="62903"/>
            <a:ext cx="3631522" cy="2655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Εικόνα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517" y="2876227"/>
            <a:ext cx="5276850" cy="3657600"/>
          </a:xfrm>
          <a:prstGeom prst="rect">
            <a:avLst/>
          </a:prstGeom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710" y="2718649"/>
            <a:ext cx="5842290" cy="397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69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1942" y="365126"/>
            <a:ext cx="2814221" cy="859992"/>
          </a:xfrm>
        </p:spPr>
        <p:txBody>
          <a:bodyPr/>
          <a:lstStyle/>
          <a:p>
            <a:r>
              <a:rPr lang="el-GR" sz="3600" dirty="0" smtClean="0"/>
              <a:t>Μεταφορά </a:t>
            </a:r>
            <a:endParaRPr lang="el-GR" sz="3600" dirty="0"/>
          </a:p>
        </p:txBody>
      </p:sp>
      <p:pic>
        <p:nvPicPr>
          <p:cNvPr id="4" name="Θέση περιεχομένου 3" descr="Hauling Logs in the Early Days of Logging - Implements - Farm Collector  Magazine"/>
          <p:cNvPicPr>
            <a:picLocks noGrp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336" y="3323532"/>
            <a:ext cx="4802821" cy="3309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5098" y="249715"/>
            <a:ext cx="4340255" cy="2362200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3965" y="2974019"/>
            <a:ext cx="5201389" cy="3658989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466" y="141904"/>
            <a:ext cx="4414745" cy="2716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87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1942" y="365126"/>
            <a:ext cx="2272683" cy="1383776"/>
          </a:xfrm>
        </p:spPr>
        <p:txBody>
          <a:bodyPr/>
          <a:lstStyle/>
          <a:p>
            <a:r>
              <a:rPr lang="el-GR" dirty="0" smtClean="0"/>
              <a:t>Μέχρι σήμερα</a:t>
            </a:r>
            <a:endParaRPr lang="el-GR" dirty="0"/>
          </a:p>
        </p:txBody>
      </p:sp>
      <p:pic>
        <p:nvPicPr>
          <p:cNvPr id="4" name="Θέση περιεχομένου 3" descr="Hire a Horse Logger - British Horse Loggers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40747" y="213540"/>
            <a:ext cx="4128116" cy="262194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Εικόνα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9476" y="3151574"/>
            <a:ext cx="5155031" cy="3476628"/>
          </a:xfrm>
          <a:prstGeom prst="rect">
            <a:avLst/>
          </a:prstGeom>
        </p:spPr>
      </p:pic>
      <p:pic>
        <p:nvPicPr>
          <p:cNvPr id="6" name="Εικόνα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416" y="2996211"/>
            <a:ext cx="5250674" cy="3631991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626" y="52812"/>
            <a:ext cx="4434211" cy="294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843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186430" y="365126"/>
            <a:ext cx="6036817" cy="1348264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Με βόδια ….</a:t>
            </a:r>
            <a:br>
              <a:rPr lang="el-GR" dirty="0" smtClean="0"/>
            </a:br>
            <a:r>
              <a:rPr lang="el-GR" dirty="0" smtClean="0"/>
              <a:t>			σε ράμπες  </a:t>
            </a:r>
            <a:endParaRPr lang="el-GR" dirty="0"/>
          </a:p>
        </p:txBody>
      </p:sp>
      <p:pic>
        <p:nvPicPr>
          <p:cNvPr id="4" name="Θέση περιεχομένου 3" descr="Charleson’s logging operation, 1889 or 1890&#10;Loggers and oxen dragging timber on a skid road south of False Creek.&#10;From the Vancouver Daily World, 20 March 1889:&#10;“ A Big Job Begun.&#10;As announced in The World some days since the contract fo clearing up...">
            <a:hlinkClick r:id="rId2"/>
          </p:cNvPr>
          <p:cNvPicPr>
            <a:picLocks noGrp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451" y="1873188"/>
            <a:ext cx="5965796" cy="4687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1422" y="45750"/>
            <a:ext cx="4335262" cy="2963558"/>
          </a:xfrm>
          <a:prstGeom prst="rect">
            <a:avLst/>
          </a:prstGeom>
        </p:spPr>
      </p:pic>
      <p:pic>
        <p:nvPicPr>
          <p:cNvPr id="8" name="Εικόνα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987" y="3107360"/>
            <a:ext cx="5060271" cy="3603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43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/>
          <p:cNvSpPr>
            <a:spLocks noGrp="1"/>
          </p:cNvSpPr>
          <p:nvPr>
            <p:ph type="title"/>
          </p:nvPr>
        </p:nvSpPr>
        <p:spPr>
          <a:xfrm>
            <a:off x="221942" y="365126"/>
            <a:ext cx="2991775" cy="744584"/>
          </a:xfrm>
        </p:spPr>
        <p:txBody>
          <a:bodyPr/>
          <a:lstStyle/>
          <a:p>
            <a:r>
              <a:rPr lang="el-GR" dirty="0" smtClean="0"/>
              <a:t>Με βόδια</a:t>
            </a:r>
            <a:endParaRPr lang="el-GR" dirty="0"/>
          </a:p>
        </p:txBody>
      </p:sp>
      <p:pic>
        <p:nvPicPr>
          <p:cNvPr id="6" name="Εικόνα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41" y="2119544"/>
            <a:ext cx="6090081" cy="4139213"/>
          </a:xfrm>
          <a:prstGeom prst="rect">
            <a:avLst/>
          </a:prstGeom>
        </p:spPr>
      </p:pic>
      <p:pic>
        <p:nvPicPr>
          <p:cNvPr id="7" name="Εικόνα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3716" y="3528750"/>
            <a:ext cx="5108174" cy="3091649"/>
          </a:xfrm>
          <a:prstGeom prst="rect">
            <a:avLst/>
          </a:prstGeom>
        </p:spPr>
      </p:pic>
      <p:pic>
        <p:nvPicPr>
          <p:cNvPr id="3" name="Εικόνα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450" y="180265"/>
            <a:ext cx="4766440" cy="299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83033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Ιόν">
  <a:themeElements>
    <a:clrScheme name="Ιό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Ιό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Ιό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423</TotalTime>
  <Words>151</Words>
  <Application>Microsoft Office PowerPoint</Application>
  <PresentationFormat>Ευρεία οθόνη</PresentationFormat>
  <Paragraphs>39</Paragraphs>
  <Slides>21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3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21</vt:i4>
      </vt:variant>
    </vt:vector>
  </HeadingPairs>
  <TitlesOfParts>
    <vt:vector size="25" baseType="lpstr">
      <vt:lpstr>Arial</vt:lpstr>
      <vt:lpstr>Century Gothic</vt:lpstr>
      <vt:lpstr>Wingdings 3</vt:lpstr>
      <vt:lpstr>Ιόν</vt:lpstr>
      <vt:lpstr>ΣΥΓΚΟΜΙΔΗ ΤΟΥ ΞΥΛΟΥ ΜΕ ΖΩΑ</vt:lpstr>
      <vt:lpstr>Συγκομιδή και χρήση ζώων.</vt:lpstr>
      <vt:lpstr>Χρήση των ζώων στην μετατόπιση του ξύλου</vt:lpstr>
      <vt:lpstr>Μεταφορά …παλαιά  κυρατζήδες….. </vt:lpstr>
      <vt:lpstr>Μεταφορά παλαιά με έλκηθρα </vt:lpstr>
      <vt:lpstr>Μεταφορά </vt:lpstr>
      <vt:lpstr>Μέχρι σήμερα</vt:lpstr>
      <vt:lpstr>Με βόδια ….    σε ράμπες  </vt:lpstr>
      <vt:lpstr>Με βόδια</vt:lpstr>
      <vt:lpstr>Με βόδια στην Ασία</vt:lpstr>
      <vt:lpstr>Γαϊδούρια</vt:lpstr>
      <vt:lpstr>Γαϊδούρια</vt:lpstr>
      <vt:lpstr>Άλκες</vt:lpstr>
      <vt:lpstr>Ελέφαντες</vt:lpstr>
      <vt:lpstr>Ελέφαντες</vt:lpstr>
      <vt:lpstr>Άλογα</vt:lpstr>
      <vt:lpstr>Μουλάρια φόρτου</vt:lpstr>
      <vt:lpstr>έλξης</vt:lpstr>
      <vt:lpstr>ΜΕΛΛΟΝ  Iron horse </vt:lpstr>
      <vt:lpstr>ΜΕΛΛΟΝ  JOHN DEERE WALKING HARVESTER </vt:lpstr>
      <vt:lpstr>ΤΕΛΟΣ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ΣΥΓΚΟΜΙΔΗ ΤΟΥ ΞΥΛΟΥ ΜΕ ΖΩΑ</dc:title>
  <dc:creator>user</dc:creator>
  <cp:lastModifiedBy>user</cp:lastModifiedBy>
  <cp:revision>34</cp:revision>
  <dcterms:created xsi:type="dcterms:W3CDTF">2020-12-26T18:09:53Z</dcterms:created>
  <dcterms:modified xsi:type="dcterms:W3CDTF">2021-01-20T16:21:11Z</dcterms:modified>
</cp:coreProperties>
</file>