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7"/>
  </p:notesMasterIdLst>
  <p:sldIdLst>
    <p:sldId id="258" r:id="rId2"/>
    <p:sldId id="284" r:id="rId3"/>
    <p:sldId id="27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2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571"/>
    <p:restoredTop sz="73562"/>
  </p:normalViewPr>
  <p:slideViewPr>
    <p:cSldViewPr snapToGrid="0" snapToObjects="1">
      <p:cViewPr varScale="1">
        <p:scale>
          <a:sx n="35" d="100"/>
          <a:sy n="35" d="100"/>
        </p:scale>
        <p:origin x="176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916F04-8B1F-8340-A04D-DC569CA45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2B62B-C5F0-5443-8EC9-46C8966434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08EEED-CACC-7E4C-BEC5-7ACE7AD10037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296C6B-B2AE-AD40-8D49-DC3A4858C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5F3C7A-1E85-AA47-95E2-5EFE3FED6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86A57-3037-E249-BCD2-5EEF3D091E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BF36F-CE05-584A-ADDB-163B6FFEB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1AACD3-23A3-1A49-9B1C-74AE7EF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AACD3-23A3-1A49-9B1C-74AE7EF9DF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4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Επιχειρησιακο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 CRM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επικεντρώνεται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αυτοματοποίηση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πωλήσεων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μάρκετινγκ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εξυπηρέτησης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αυτοματοποίησης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πωλήσεων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Force Automation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SFA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σχετίζονται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δραστηριότητες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πώλησης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πώλησης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αναλυθει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σε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σειρα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ευκαιριών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πώλησης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 management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προδιαγρα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προσφορών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>
              <a:effectLst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1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Αναλυτικο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(Analytical CRM),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επικεντρώνεται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εξόρυξη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χάραξη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απλα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εξαγωγη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συμπερασμάτων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αναλυτικο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σημαντικο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μέρος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πολλών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υλοποιήσεων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διότι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επιτρέπει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κατανοήσουμε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αναλυτικα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καταναλωτικη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συμπεριφορα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αγοράς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κ.α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Έτσι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αναλυτικο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αποκτα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ιδιαίτερη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σύγχρονη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με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μπορούμε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απαντήσουμε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ερωτήματα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αυτές που φαίνονται στην παρούσα διαφάνεια </a:t>
            </a:r>
            <a:endParaRPr lang="el-GR" dirty="0">
              <a:effectLst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07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Συνεργατικο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(Collaborative CRM)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στοχεύει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κατάλληλης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βελτιστοποίηση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καθώς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χαρακτηριστικο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συνεργατικου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ότι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μεγιστοποίηση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επιτυγχάνεται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μέσω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συνεργασίας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συμμετέχουν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αλυσίδα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Porter, 2008).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αρκετές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περιπτώσεις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κατασκευαστές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αναπτύσσουν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 Relationship Management - PRM)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συ-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νεργατών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Supplier Relationship Management - SRM),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αναφέραμε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εισαγωγικο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κεφάλαιο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ως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στόχο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μειώσουν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αλυσίδας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/>
          </a:p>
          <a:p>
            <a:endParaRPr lang="el-GR" dirty="0">
              <a:effectLst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78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επίτευξη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μακροπρόθεσμης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πελατειακών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περιλαμβάνει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σύνολο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δραστηριοτήτων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τμημάτων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συνολικα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σε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δεν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εύκολη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όραμα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κατάλληλη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ηγεσία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περιλαμβάνει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εκμάθηση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δεξιοτήτων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ενδεχομένως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δύσκολες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αλλαγές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αλλαγές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εταιρικη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κουλτούρα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οργάνωση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αντιμετώπιση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προκλήσεων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πολυκαναλικών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άλλα. </a:t>
            </a:r>
            <a:endParaRPr lang="el-GR" dirty="0"/>
          </a:p>
          <a:p>
            <a:endParaRPr lang="el-GR" dirty="0">
              <a:effectLst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80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όραμα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επιτυχής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σαφές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όραμα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CRM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οδηγο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καθορίζει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ποιοι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στόχο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σε ποιους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κλάδους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τομείς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δραστηριοποιηθει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αποκτήσει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περισσότερους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διατηρήσει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υπάρχοντες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πρόταση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δημιουργία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πρότασης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τους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CustomerValueProposition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CVP)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τρίτο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συστατικο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εμπειρία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αποκομίζουν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αλληλε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πίδραση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τους με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εικόνας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Διεργασίες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Ηεπιχείρηση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πρέπει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επανασχεδιάσει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διεργασίες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επιτυχημένου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CRM.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τεχνολογία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επιτυχής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επιλογη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εγκατάσταση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των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πληροφοριακών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συστημάτων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επιτρέπει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εφαρμόσει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επιτυχία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μετρικές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κατάλληλων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μετρικών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τόσο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εξωτερικα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εσωτερικα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επιτρέπει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διαγνώσει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εγκαίρως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τυχόν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προβλήματα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λάβει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σωστές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αποφάσεις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χρονικη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στιγμη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2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Ορίζουμε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ως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Πελατειακών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Σχέσεων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Relationship Management (CRM)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μία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ευρέως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εφαρμοζόμενη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σύγχρονων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επιχειρήσεων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στόχο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αλληλεπιδράσεων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χείρησης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τους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προσέγγιση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συνδυάζει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θεωρία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μεθοδολογίες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λογισμικο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συνήθως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δυνατότητες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διαδικτύου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ώστε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διαχειριστει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τις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πελατειακές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σχέσεις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οργανωμένο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τρόπο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Οι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τεχνολογίες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υποστηρίζουν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CRM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συγκεντρώνουν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αποθηκεύουν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επεξεργάζονται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αναλύουν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δε-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δομένα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τους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τους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προμηθευτές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τους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συνεργάτες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τις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εσωτερικές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διαδικασίες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7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Η </a:t>
            </a:r>
            <a:r>
              <a:rPr lang="el-GR" dirty="0" err="1"/>
              <a:t>σκέψη</a:t>
            </a:r>
            <a:r>
              <a:rPr lang="el-GR" dirty="0"/>
              <a:t> </a:t>
            </a:r>
            <a:r>
              <a:rPr lang="el-GR" dirty="0" err="1"/>
              <a:t>ήταν</a:t>
            </a:r>
            <a:r>
              <a:rPr lang="el-GR" dirty="0"/>
              <a:t> </a:t>
            </a:r>
            <a:r>
              <a:rPr lang="el-GR" dirty="0" err="1"/>
              <a:t>ότι</a:t>
            </a:r>
            <a:r>
              <a:rPr lang="el-GR" dirty="0"/>
              <a:t> οι </a:t>
            </a:r>
            <a:r>
              <a:rPr lang="el-GR" dirty="0" err="1"/>
              <a:t>πιστοι</a:t>
            </a:r>
            <a:r>
              <a:rPr lang="el-GR" dirty="0"/>
              <a:t>́ </a:t>
            </a:r>
            <a:r>
              <a:rPr lang="el-GR" dirty="0" err="1"/>
              <a:t>πελάτες</a:t>
            </a:r>
            <a:r>
              <a:rPr lang="el-GR" dirty="0"/>
              <a:t> θα </a:t>
            </a:r>
            <a:r>
              <a:rPr lang="el-GR" dirty="0" err="1"/>
              <a:t>συνεχίσουν</a:t>
            </a:r>
            <a:r>
              <a:rPr lang="el-GR" dirty="0"/>
              <a:t> να </a:t>
            </a:r>
            <a:r>
              <a:rPr lang="el-GR" dirty="0" err="1"/>
              <a:t>αγοράζουν</a:t>
            </a:r>
            <a:r>
              <a:rPr lang="el-GR" dirty="0"/>
              <a:t> τα </a:t>
            </a:r>
            <a:r>
              <a:rPr lang="el-GR" dirty="0" err="1"/>
              <a:t>προϊόντα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 και ως εκ </a:t>
            </a:r>
            <a:r>
              <a:rPr lang="el-GR" dirty="0" err="1"/>
              <a:t>τούτου</a:t>
            </a:r>
            <a:r>
              <a:rPr lang="el-GR" dirty="0"/>
              <a:t> η </a:t>
            </a:r>
            <a:r>
              <a:rPr lang="el-GR" dirty="0" err="1"/>
              <a:t>επιχείρηση</a:t>
            </a:r>
            <a:r>
              <a:rPr lang="el-GR" dirty="0"/>
              <a:t> θα </a:t>
            </a:r>
            <a:r>
              <a:rPr lang="el-GR" dirty="0" err="1"/>
              <a:t>αυξάνει</a:t>
            </a:r>
            <a:r>
              <a:rPr lang="el-GR" dirty="0"/>
              <a:t> την </a:t>
            </a:r>
            <a:r>
              <a:rPr lang="el-GR" dirty="0" err="1"/>
              <a:t>κερδοφορία</a:t>
            </a:r>
            <a:r>
              <a:rPr lang="el-GR" dirty="0"/>
              <a:t> της. </a:t>
            </a:r>
          </a:p>
          <a:p>
            <a:endParaRPr lang="en-US" dirty="0"/>
          </a:p>
          <a:p>
            <a:r>
              <a:rPr lang="el-GR" dirty="0" err="1"/>
              <a:t>Ωστόσο</a:t>
            </a:r>
            <a:r>
              <a:rPr lang="el-GR" dirty="0"/>
              <a:t>, </a:t>
            </a:r>
            <a:r>
              <a:rPr lang="el-GR" dirty="0" err="1"/>
              <a:t>αυτη</a:t>
            </a:r>
            <a:r>
              <a:rPr lang="el-GR" dirty="0"/>
              <a:t>́ η </a:t>
            </a:r>
            <a:r>
              <a:rPr lang="el-GR" dirty="0" err="1"/>
              <a:t>παραδοχη</a:t>
            </a:r>
            <a:r>
              <a:rPr lang="el-GR" dirty="0"/>
              <a:t>́ δεν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πάντα</a:t>
            </a:r>
            <a:r>
              <a:rPr lang="el-GR" dirty="0"/>
              <a:t> </a:t>
            </a:r>
            <a:r>
              <a:rPr lang="el-GR" dirty="0" err="1"/>
              <a:t>σωστη</a:t>
            </a:r>
            <a:r>
              <a:rPr lang="el-GR" dirty="0"/>
              <a:t>́, </a:t>
            </a:r>
            <a:r>
              <a:rPr lang="el-GR" dirty="0" err="1"/>
              <a:t>διότι</a:t>
            </a:r>
            <a:r>
              <a:rPr lang="el-GR" dirty="0"/>
              <a:t> </a:t>
            </a:r>
            <a:r>
              <a:rPr lang="el-GR" dirty="0" err="1"/>
              <a:t>ένας</a:t>
            </a:r>
            <a:r>
              <a:rPr lang="el-GR" dirty="0"/>
              <a:t> </a:t>
            </a:r>
            <a:r>
              <a:rPr lang="el-GR" dirty="0" err="1"/>
              <a:t>πιστός</a:t>
            </a:r>
            <a:r>
              <a:rPr lang="el-GR" dirty="0"/>
              <a:t> </a:t>
            </a:r>
            <a:r>
              <a:rPr lang="el-GR" dirty="0" err="1"/>
              <a:t>πελάτης</a:t>
            </a:r>
            <a:r>
              <a:rPr lang="el-GR" dirty="0"/>
              <a:t> </a:t>
            </a:r>
            <a:r>
              <a:rPr lang="el-GR" dirty="0" err="1"/>
              <a:t>μπορει</a:t>
            </a:r>
            <a:r>
              <a:rPr lang="el-GR" dirty="0"/>
              <a:t>́ </a:t>
            </a:r>
            <a:r>
              <a:rPr lang="el-GR" dirty="0" err="1"/>
              <a:t>επανειλημμένα</a:t>
            </a:r>
            <a:r>
              <a:rPr lang="el-GR" dirty="0"/>
              <a:t> να </a:t>
            </a:r>
            <a:r>
              <a:rPr lang="el-GR" dirty="0" err="1"/>
              <a:t>καλέσει</a:t>
            </a:r>
            <a:r>
              <a:rPr lang="el-GR" dirty="0"/>
              <a:t> την </a:t>
            </a:r>
            <a:r>
              <a:rPr lang="el-GR" dirty="0" err="1"/>
              <a:t>εξυπηρέτηση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 με </a:t>
            </a:r>
            <a:r>
              <a:rPr lang="el-GR" dirty="0" err="1"/>
              <a:t>ερωτήσεις</a:t>
            </a:r>
            <a:r>
              <a:rPr lang="el-GR" dirty="0"/>
              <a:t>, </a:t>
            </a:r>
            <a:r>
              <a:rPr lang="el-GR" dirty="0" err="1"/>
              <a:t>απασχολώντας</a:t>
            </a:r>
            <a:r>
              <a:rPr lang="el-GR" dirty="0"/>
              <a:t> την </a:t>
            </a:r>
            <a:r>
              <a:rPr lang="el-GR" dirty="0" err="1"/>
              <a:t>επιχείρηση</a:t>
            </a:r>
            <a:r>
              <a:rPr lang="el-GR" dirty="0"/>
              <a:t> ή να βρει την </a:t>
            </a:r>
            <a:r>
              <a:rPr lang="el-GR" dirty="0" err="1"/>
              <a:t>καλύτερη</a:t>
            </a:r>
            <a:r>
              <a:rPr lang="el-GR" dirty="0"/>
              <a:t> </a:t>
            </a:r>
            <a:r>
              <a:rPr lang="el-GR" dirty="0" err="1"/>
              <a:t>τιμη</a:t>
            </a:r>
            <a:r>
              <a:rPr lang="el-GR" dirty="0"/>
              <a:t>́ για </a:t>
            </a:r>
            <a:r>
              <a:rPr lang="el-GR" dirty="0" err="1"/>
              <a:t>ένα</a:t>
            </a:r>
            <a:r>
              <a:rPr lang="el-GR" dirty="0"/>
              <a:t> </a:t>
            </a:r>
            <a:r>
              <a:rPr lang="el-GR" dirty="0" err="1"/>
              <a:t>προϊόν</a:t>
            </a:r>
            <a:r>
              <a:rPr lang="el-GR" dirty="0"/>
              <a:t>, </a:t>
            </a:r>
            <a:r>
              <a:rPr lang="el-GR" dirty="0" err="1"/>
              <a:t>εκμεταλλευόμενος</a:t>
            </a:r>
            <a:r>
              <a:rPr lang="el-GR" dirty="0"/>
              <a:t> τις </a:t>
            </a:r>
            <a:r>
              <a:rPr lang="el-GR" dirty="0" err="1"/>
              <a:t>προσφερόμενες</a:t>
            </a:r>
            <a:r>
              <a:rPr lang="el-GR" dirty="0"/>
              <a:t> </a:t>
            </a:r>
            <a:r>
              <a:rPr lang="el-GR" dirty="0" err="1"/>
              <a:t>εκπτώσεις</a:t>
            </a:r>
            <a:r>
              <a:rPr lang="el-GR" dirty="0"/>
              <a:t> και </a:t>
            </a:r>
            <a:r>
              <a:rPr lang="el-GR" dirty="0" err="1"/>
              <a:t>συνεπώς</a:t>
            </a:r>
            <a:r>
              <a:rPr lang="el-GR" dirty="0"/>
              <a:t> ο </a:t>
            </a:r>
            <a:r>
              <a:rPr lang="el-GR" dirty="0" err="1"/>
              <a:t>πελάτης</a:t>
            </a:r>
            <a:r>
              <a:rPr lang="el-GR" dirty="0"/>
              <a:t> </a:t>
            </a:r>
            <a:r>
              <a:rPr lang="el-GR" dirty="0" err="1"/>
              <a:t>αυτός</a:t>
            </a:r>
            <a:r>
              <a:rPr lang="el-GR" dirty="0"/>
              <a:t> </a:t>
            </a:r>
            <a:r>
              <a:rPr lang="el-GR" dirty="0" err="1"/>
              <a:t>κοστίζει</a:t>
            </a:r>
            <a:r>
              <a:rPr lang="el-GR" dirty="0"/>
              <a:t> στην </a:t>
            </a:r>
            <a:r>
              <a:rPr lang="el-GR" dirty="0" err="1"/>
              <a:t>επιχείρηση</a:t>
            </a:r>
            <a:r>
              <a:rPr lang="el-GR" dirty="0"/>
              <a:t> και δεν </a:t>
            </a:r>
            <a:r>
              <a:rPr lang="el-GR" dirty="0" err="1"/>
              <a:t>αποτελει</a:t>
            </a:r>
            <a:r>
              <a:rPr lang="el-GR" dirty="0"/>
              <a:t>́ </a:t>
            </a:r>
            <a:r>
              <a:rPr lang="el-GR" dirty="0" err="1"/>
              <a:t>καλη</a:t>
            </a:r>
            <a:r>
              <a:rPr lang="el-GR" dirty="0"/>
              <a:t>́ </a:t>
            </a:r>
            <a:r>
              <a:rPr lang="el-GR" dirty="0" err="1"/>
              <a:t>πηγη</a:t>
            </a:r>
            <a:r>
              <a:rPr lang="el-GR" dirty="0"/>
              <a:t>́ </a:t>
            </a:r>
            <a:r>
              <a:rPr lang="el-GR" dirty="0" err="1"/>
              <a:t>κερδών</a:t>
            </a:r>
            <a:r>
              <a:rPr lang="el-GR" dirty="0"/>
              <a:t>. 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8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σημαντικο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λοιπόν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προσδιορίσουμε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διάφορες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κατηγορίες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ανάλογα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Παραδείγματα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τέτοιων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ριλαμβάνουν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ανάπτυξη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καλύτερων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κερδοφόρες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κατηγορίες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εντοπισμο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προσέλκυση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νέων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κερδοφόρων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ακόμη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τερματισμο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ασύμφοροι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7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έννοια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αναφέρεται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εκφράζεται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ως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περιθώριο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κέρδους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ως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καθαρο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κέρδος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Ταυτόχρονα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ως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μετρικη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για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μάρκετινγκ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προσφέρει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σημαντικη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ένδειξη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αξιολογήσουμε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αποδοτικότητα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μάρκετινγκ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Χρησιμοποιώντας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έννοια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μπορούμε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ορίσουμε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πρακτικη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ανάλυσης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δεδομένων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μεγιστοποίηση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τών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όλη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διάρκεια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ζωής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(σε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την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μέσω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μόχλευσης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επικοινωνι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́- ας της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τον </a:t>
            </a:r>
            <a:r>
              <a:rPr lang="el-G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/>
          </a:p>
          <a:p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2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ήδη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έχουμε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αναφέρει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το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όποια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εταιρείες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δημιουργούν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πελατοκεντρικη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φιλοσοφία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εστιασμένη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πάντα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διαφοροποιημένες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ανάγκες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προσέγγιση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πάντα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συστατικα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α)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κατανόηση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understanding)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management). </a:t>
            </a:r>
            <a:endParaRPr 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3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dirty="0"/>
              <a:t>Σε έρευνες </a:t>
            </a:r>
            <a:r>
              <a:rPr lang="el-GR" dirty="0" err="1"/>
              <a:t>παρουσιάζονται</a:t>
            </a:r>
            <a:r>
              <a:rPr lang="el-GR" dirty="0"/>
              <a:t> </a:t>
            </a:r>
            <a:r>
              <a:rPr lang="el-GR" dirty="0" err="1"/>
              <a:t>τέσσερις</a:t>
            </a:r>
            <a:r>
              <a:rPr lang="el-GR" dirty="0"/>
              <a:t> </a:t>
            </a:r>
            <a:r>
              <a:rPr lang="el-GR" dirty="0" err="1"/>
              <a:t>γενικές</a:t>
            </a:r>
            <a:r>
              <a:rPr lang="el-GR" dirty="0"/>
              <a:t> </a:t>
            </a:r>
            <a:r>
              <a:rPr lang="el-GR" dirty="0" err="1"/>
              <a:t>κατηγορίες</a:t>
            </a:r>
            <a:r>
              <a:rPr lang="el-GR" dirty="0"/>
              <a:t> </a:t>
            </a:r>
            <a:r>
              <a:rPr lang="el-GR" dirty="0" err="1"/>
              <a:t>συστημάτων</a:t>
            </a:r>
            <a:r>
              <a:rPr lang="el-GR" dirty="0"/>
              <a:t> </a:t>
            </a:r>
            <a:r>
              <a:rPr lang="en-US" dirty="0"/>
              <a:t>CRM. </a:t>
            </a:r>
            <a:r>
              <a:rPr lang="el-GR" dirty="0" err="1"/>
              <a:t>Άυτές</a:t>
            </a:r>
            <a:r>
              <a:rPr lang="el-GR" dirty="0"/>
              <a:t> οι </a:t>
            </a:r>
            <a:r>
              <a:rPr lang="el-GR" dirty="0" err="1"/>
              <a:t>κατηγορίες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: </a:t>
            </a:r>
          </a:p>
          <a:p>
            <a:endParaRPr lang="el-GR" dirty="0"/>
          </a:p>
          <a:p>
            <a:r>
              <a:rPr lang="el-GR" b="1" dirty="0" err="1"/>
              <a:t>Στρατηγικο</a:t>
            </a:r>
            <a:r>
              <a:rPr lang="el-GR" b="1" dirty="0"/>
              <a:t>́ </a:t>
            </a:r>
            <a:r>
              <a:rPr lang="en-US" b="1" dirty="0"/>
              <a:t>CRM</a:t>
            </a:r>
            <a:endParaRPr lang="el-GR" dirty="0"/>
          </a:p>
          <a:p>
            <a:r>
              <a:rPr lang="el-GR" b="1" dirty="0" err="1"/>
              <a:t>Επιχειρησιακο</a:t>
            </a:r>
            <a:r>
              <a:rPr lang="el-GR" b="1" dirty="0"/>
              <a:t>́ </a:t>
            </a:r>
            <a:r>
              <a:rPr lang="en-US" b="1" dirty="0"/>
              <a:t>CRM</a:t>
            </a:r>
            <a:endParaRPr lang="el-GR" dirty="0"/>
          </a:p>
          <a:p>
            <a:r>
              <a:rPr lang="el-GR" b="1" dirty="0" err="1"/>
              <a:t>Αναλυτικο</a:t>
            </a:r>
            <a:r>
              <a:rPr lang="el-GR" b="1" dirty="0"/>
              <a:t>́ </a:t>
            </a:r>
            <a:r>
              <a:rPr lang="en-US" b="1" dirty="0"/>
              <a:t>CRM</a:t>
            </a:r>
            <a:endParaRPr lang="el-GR" dirty="0"/>
          </a:p>
          <a:p>
            <a:r>
              <a:rPr lang="el-GR" b="1" dirty="0" err="1"/>
              <a:t>Συνεργατικο</a:t>
            </a:r>
            <a:r>
              <a:rPr lang="el-GR" b="1" dirty="0"/>
              <a:t>́ </a:t>
            </a:r>
            <a:r>
              <a:rPr lang="en-US" b="1" dirty="0"/>
              <a:t>CRM</a:t>
            </a:r>
            <a:endParaRPr lang="en-US" dirty="0"/>
          </a:p>
          <a:p>
            <a:endParaRPr 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(Strategic CRM), 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ως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στόχο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απόκτηση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διατήρηση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υψηλη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CRM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επικεντρώνεται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ανάπτυξη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ενός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πελατοκεντρικου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μιας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πελατοκεντρικής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επιχειρηματικής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κουλτούρας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Στόχος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απόκτηση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διατήρηση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δημιουργία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παροχη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αξίας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καλύτερο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τρόπο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ότι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ανταγωνιστές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Μια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πελατοκεντρικη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δίνει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πρώτη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προτεραιότητα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διαρκώς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μεταβαλλόμενες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ανάγκες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αντίθεση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άλλες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στρατηγικές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δίνουν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έμφαση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ανάπτυξη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καινοτόμων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oriented),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βελτίωση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παραγωγής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oriented),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είτε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ανάπτυξη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πωλήσεων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oriented) </a:t>
            </a:r>
          </a:p>
          <a:p>
            <a:endParaRPr lang="en-US" b="0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35C2C-97F1-7B4C-A21A-C10F8F85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5914-3442-574B-8009-062703DA9F59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BAE8-4252-5644-BFD4-14CA5B2B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29B4-2CE9-EF44-8AB8-8B33E3CD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E81C-2AC0-F44A-A138-101C8A05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875FD-9C1D-9645-A656-30F3F375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FE26-DB42-F74F-8743-945FA8FB0A6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09991A-DA44-B842-B73E-01B476E0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4AC9C2-D57C-FB41-925E-BDF9D4C1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86D7-6B51-AB4B-A9ED-BCD7291A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D1DD-433C-CB48-B706-4DCEF6FF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FBE4-ED36-F342-B92D-60E70861DC9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0AB64-09A4-894B-96BA-A98FE6B2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D9918-1141-FD4B-9607-FFCD06A4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D8BE-210F-4B40-B178-7126D7FA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2F0881-18C8-FF4E-9812-5227F14CA1DA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96202-25A9-7D4B-B7E8-92096F6A0DC2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DAB43-AE61-B242-B1A7-0481D09B22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AC55-AFFE-BD47-9501-2EFF8EB14CAD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D2796E-E68E-6D49-819A-46DF26919C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22BD8-B537-BF4E-A17C-F1B8DF2C9C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DA59-D0E5-F348-8076-8831A599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9579-4968-9346-A4DA-5C61C900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083D-FAF0-864B-BF1D-988DCD0FB291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ABEC8-D294-2A41-9EE1-999B3AD8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3EA58-689C-AF4F-8192-DC3FC78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0C03-1062-DC4F-AB86-D8EB9FBF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4E0CF-D6AD-8243-AAE0-61EEBA92ED15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3E3B8D-3A3A-7F40-9397-E52F050FBFB6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0365904-C1AF-4540-9C3C-FAE88C722A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5498-8546-D94C-8939-2C850DE468E4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9268F3-8881-E24E-8361-7658E7475B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DF0D4F-EA53-4947-B1DC-0CE7CDC476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B60C-831B-AA41-BE3E-ABFE8A11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3FC2C0-5113-0344-915C-176ADD0107BE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5F900E-D631-D943-849A-8E1C016DD444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521DE-2F32-D549-80D9-50691AE46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C057-5E73-6F48-B4A5-839CD5AF9AC5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49ACD8C-3D22-3E4F-AB97-89D9EF24DBE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20C78D4-685E-6644-9897-32183C4A72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64FC-16C3-5F4B-9513-C56C08758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8C0D-9596-1A49-A86A-9E8070DD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F230-AF45-9041-A598-34CDD99BC7E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16A-D902-A44A-AE6F-5DBBD8CA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9A6B-05FC-664F-B113-A44B7D11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1E94-E20E-7647-993A-3C01B90EB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EF838-6EA6-8449-9F95-8DD9D0EE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41CC-AA27-5948-B295-BFD6D303C04B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2413-D62F-3040-94B2-4D7347FC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78A73-AA22-7C4F-A7A2-EBA82E57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CE40-EF59-7445-98FE-4AE86B616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1E3F-A1A6-5B40-9BF1-FDC147D2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37DC-6166-594D-A5F3-16157AE40D96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6A4E-262B-C24A-BE02-274A6C7C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3421-ED28-BA47-B947-9C78E517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E5A2-611E-744B-A079-D66DB149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169A4-D374-9243-B117-D4CAB798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580B-F4E2-5949-B35C-D92C07E9F88E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F6F4-CE79-2141-997E-E7AE4D5A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98C8-8F86-0447-BA38-B355D86A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EEAE-0F84-8C4F-B12B-A0501C97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7278AB-A701-DF40-B2E6-1F9EA3F7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428E-25A9-9E4D-9E88-AA91EA17C42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0C2FBF-C866-5A4C-ABCD-C079F2D8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BCCA8B-99CA-0E4D-B5E3-8BAE24B6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2E07-22DA-8143-9241-D3BB97877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2F619E-1772-EE41-AE05-38A7AE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218D-6330-0E40-9BF7-CA7F4B9E3600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A599C-87B1-804D-BB42-F67EA3E3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F15366-EBFF-B847-98E8-F5DA07AE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EED8-F74A-8F48-A3C7-80FEAA0F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9808CA-A985-9E4D-A2C7-9E7B5770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0301-B371-4E4F-B846-E8DF5FADDF7F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15D36C-A76A-AA42-ABE8-18CE1755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1BF253-1807-0A46-99E3-250C913B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EC8E-D2BC-314E-B05A-36B1269B9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A5C9D2-8B29-3446-9181-1013510F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B55C-F366-5F44-92F8-3172BAB0AAD9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58CD03-710E-D449-9C22-D2C4E4F0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C01F0-5F6D-DA43-937D-181ABCBE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0AFD-FB29-7142-BFAF-DA01CCD6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651CD-E5F5-E942-9607-526FF9F8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EAF0-0694-FD4C-A2B1-A16B072294B5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F75F14-EFBC-0544-9DF2-99A83CE1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EC009-3214-A346-9AB6-FCD8C7D2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1DF9-5CC5-0542-936E-6C54F652A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336BD6-226B-474F-8389-0747196D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1EC0-3E42-8544-ACF7-55CF29463A39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D17CC-2810-4743-937A-42BE7897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F9716D-CCFF-D447-BE80-2C4BED6D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A654-FC71-EE42-B57A-1A7E5C9B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543D4A4E-87CE-2841-8D17-4E3EDDFE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6D024D3E-7301-3D44-9CAC-8018A2F4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2722599-1589-1949-AB67-FFE297FF086E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8FEBBEE7-2CB8-0D4F-A0C8-E2B0A72F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8979C457-7D18-2146-8FA0-44C8B9BE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0AC6A5-6E30-D941-854C-FE25E975C22D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9A94F6D9-82D8-164A-9DCE-D18CCA530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2CC387D5-7F73-4544-AACE-014A4DFD3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C6C8-D331-234E-B6A3-B12C09D75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A23F6-71C0-9D48-AC30-51654D52291B}" type="datetimeFigureOut">
              <a:rPr lang="en-US"/>
              <a:pPr>
                <a:defRPr/>
              </a:pPr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6509-5390-F443-9B4F-9A02CEC84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8A1D-C5E4-0645-96C6-408AF8298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E1E35A-E260-0E40-AAAA-32E794780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7" r:id="rId12"/>
    <p:sldLayoutId id="2147483854" r:id="rId13"/>
    <p:sldLayoutId id="2147483858" r:id="rId14"/>
    <p:sldLayoutId id="2147483859" r:id="rId15"/>
    <p:sldLayoutId id="2147483855" r:id="rId16"/>
    <p:sldLayoutId id="214748385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tif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tif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tif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tif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tif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208D079-02CA-FC48-9206-88079BEA7D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pPr eaLnBrk="1" hangingPunct="1"/>
            <a:r>
              <a:rPr lang="en-US" altLang="en-US" dirty="0"/>
              <a:t>ERP 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1FC28-E8E3-CB44-87FF-78F4ECB1C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err="1"/>
              <a:t>DDr</a:t>
            </a:r>
            <a:r>
              <a:rPr lang="en-US" dirty="0"/>
              <a:t>. </a:t>
            </a:r>
            <a:r>
              <a:rPr lang="en-US" dirty="0" err="1"/>
              <a:t>Damianos</a:t>
            </a:r>
            <a:r>
              <a:rPr lang="en-US" dirty="0"/>
              <a:t> </a:t>
            </a:r>
            <a:r>
              <a:rPr lang="en-US" dirty="0" err="1"/>
              <a:t>Sakas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Στρατηγικο</a:t>
            </a:r>
            <a:r>
              <a:rPr lang="el-GR" b="1" dirty="0"/>
              <a:t>́ </a:t>
            </a:r>
            <a:r>
              <a:rPr lang="en-US" b="1" dirty="0"/>
              <a:t>CRM (Strategic CRM)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D989EA1-10F2-9443-9C0C-DB91B7BE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Στόχος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η </a:t>
            </a:r>
            <a:r>
              <a:rPr lang="el-GR" dirty="0" err="1"/>
              <a:t>απόκτηση</a:t>
            </a:r>
            <a:r>
              <a:rPr lang="el-GR" dirty="0"/>
              <a:t> και </a:t>
            </a:r>
            <a:r>
              <a:rPr lang="el-GR" dirty="0" err="1"/>
              <a:t>διατήρηση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 με τη </a:t>
            </a:r>
            <a:r>
              <a:rPr lang="el-GR" dirty="0" err="1"/>
              <a:t>δημιουργία</a:t>
            </a:r>
            <a:r>
              <a:rPr lang="el-GR" dirty="0"/>
              <a:t> και την </a:t>
            </a:r>
            <a:r>
              <a:rPr lang="el-GR" dirty="0" err="1"/>
              <a:t>παροχη</a:t>
            </a:r>
            <a:r>
              <a:rPr lang="el-GR" dirty="0"/>
              <a:t>́ </a:t>
            </a:r>
            <a:r>
              <a:rPr lang="el-GR" dirty="0" err="1"/>
              <a:t>αξίας</a:t>
            </a:r>
            <a:r>
              <a:rPr lang="el-GR" dirty="0"/>
              <a:t> με </a:t>
            </a:r>
            <a:r>
              <a:rPr lang="el-GR" dirty="0" err="1"/>
              <a:t>καλύτερο</a:t>
            </a:r>
            <a:r>
              <a:rPr lang="el-GR" dirty="0"/>
              <a:t> </a:t>
            </a:r>
            <a:r>
              <a:rPr lang="el-GR" dirty="0" err="1"/>
              <a:t>τρόπο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ότι</a:t>
            </a:r>
            <a:r>
              <a:rPr lang="el-GR" dirty="0"/>
              <a:t> οι </a:t>
            </a:r>
            <a:r>
              <a:rPr lang="el-GR" dirty="0" err="1"/>
              <a:t>ανταγωνιστές</a:t>
            </a:r>
            <a:r>
              <a:rPr lang="el-GR" dirty="0"/>
              <a:t>. Μια </a:t>
            </a:r>
            <a:r>
              <a:rPr lang="el-GR" dirty="0" err="1"/>
              <a:t>πελατοκεντρικη</a:t>
            </a:r>
            <a:r>
              <a:rPr lang="el-GR" dirty="0"/>
              <a:t>́ </a:t>
            </a:r>
            <a:r>
              <a:rPr lang="el-GR" dirty="0" err="1"/>
              <a:t>στρατηγικη</a:t>
            </a:r>
            <a:r>
              <a:rPr lang="el-GR" dirty="0"/>
              <a:t>́ </a:t>
            </a:r>
            <a:r>
              <a:rPr lang="el-GR" dirty="0" err="1"/>
              <a:t>δίνει</a:t>
            </a:r>
            <a:r>
              <a:rPr lang="el-GR" dirty="0"/>
              <a:t> </a:t>
            </a:r>
            <a:r>
              <a:rPr lang="el-GR" dirty="0" err="1"/>
              <a:t>πρώτη</a:t>
            </a:r>
            <a:r>
              <a:rPr lang="el-GR" dirty="0"/>
              <a:t> </a:t>
            </a:r>
            <a:r>
              <a:rPr lang="el-GR" dirty="0" err="1"/>
              <a:t>προτεραιότητα</a:t>
            </a:r>
            <a:r>
              <a:rPr lang="el-GR" dirty="0"/>
              <a:t> στις </a:t>
            </a:r>
            <a:r>
              <a:rPr lang="el-GR" dirty="0" err="1"/>
              <a:t>διαρκώς</a:t>
            </a:r>
            <a:r>
              <a:rPr lang="el-GR" dirty="0"/>
              <a:t> </a:t>
            </a:r>
            <a:r>
              <a:rPr lang="el-GR" dirty="0" err="1"/>
              <a:t>μεταβαλλόμενες</a:t>
            </a:r>
            <a:r>
              <a:rPr lang="el-GR" dirty="0"/>
              <a:t> </a:t>
            </a:r>
            <a:r>
              <a:rPr lang="el-GR" dirty="0" err="1"/>
              <a:t>ανάγκες</a:t>
            </a:r>
            <a:r>
              <a:rPr lang="el-GR" dirty="0"/>
              <a:t> του </a:t>
            </a:r>
            <a:r>
              <a:rPr lang="el-GR" dirty="0" err="1"/>
              <a:t>πελάτη</a:t>
            </a:r>
            <a:r>
              <a:rPr lang="el-GR" dirty="0"/>
              <a:t>, σε </a:t>
            </a:r>
            <a:r>
              <a:rPr lang="el-GR" dirty="0" err="1"/>
              <a:t>αντίθεση</a:t>
            </a:r>
            <a:r>
              <a:rPr lang="el-GR" dirty="0"/>
              <a:t> με </a:t>
            </a:r>
            <a:r>
              <a:rPr lang="el-GR" dirty="0" err="1"/>
              <a:t>άλλες</a:t>
            </a:r>
            <a:r>
              <a:rPr lang="el-GR" dirty="0"/>
              <a:t> </a:t>
            </a:r>
            <a:r>
              <a:rPr lang="el-GR" dirty="0" err="1"/>
              <a:t>στρατηγικές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Σε αντίθεση με τις Στρατηγικές :</a:t>
            </a:r>
          </a:p>
          <a:p>
            <a:endParaRPr lang="el-GR" dirty="0"/>
          </a:p>
          <a:p>
            <a:r>
              <a:rPr lang="en-US" dirty="0"/>
              <a:t>product oriented</a:t>
            </a:r>
            <a:endParaRPr lang="el-GR" dirty="0"/>
          </a:p>
          <a:p>
            <a:r>
              <a:rPr lang="en-US" dirty="0"/>
              <a:t>production oriented</a:t>
            </a:r>
            <a:endParaRPr lang="el-GR" dirty="0"/>
          </a:p>
          <a:p>
            <a:r>
              <a:rPr lang="en-US" dirty="0"/>
              <a:t>sales oriented</a:t>
            </a:r>
            <a:endParaRPr lang="el-GR" dirty="0"/>
          </a:p>
        </p:txBody>
      </p:sp>
      <p:pic>
        <p:nvPicPr>
          <p:cNvPr id="2" name="Online Media 1" descr="0910">
            <a:hlinkClick r:id="" action="ppaction://media"/>
            <a:extLst>
              <a:ext uri="{FF2B5EF4-FFF2-40B4-BE49-F238E27FC236}">
                <a16:creationId xmlns:a16="http://schemas.microsoft.com/office/drawing/2014/main" id="{446C65E9-B28F-EA4F-A242-4A5800024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sz="4400" b="1" dirty="0" err="1">
                <a:solidFill>
                  <a:schemeClr val="tx1"/>
                </a:solidFill>
              </a:rPr>
              <a:t>Επιχειρησιακο</a:t>
            </a:r>
            <a:r>
              <a:rPr lang="el-GR" sz="4400" b="1" dirty="0">
                <a:solidFill>
                  <a:schemeClr val="tx1"/>
                </a:solidFill>
              </a:rPr>
              <a:t>́ </a:t>
            </a:r>
            <a:r>
              <a:rPr lang="en-US" sz="4400" b="1" dirty="0">
                <a:solidFill>
                  <a:schemeClr val="tx1"/>
                </a:solidFill>
              </a:rPr>
              <a:t>CRM (Operational CRM)</a:t>
            </a:r>
            <a:endParaRPr lang="en-US" b="1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D989EA1-10F2-9443-9C0C-DB91B7BE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Επιχειρησιακο</a:t>
            </a:r>
            <a:r>
              <a:rPr lang="el-GR" dirty="0"/>
              <a:t>́ </a:t>
            </a:r>
            <a:r>
              <a:rPr lang="en-US" dirty="0"/>
              <a:t>CRM (Operational CRM), </a:t>
            </a:r>
            <a:r>
              <a:rPr lang="el-GR" dirty="0"/>
              <a:t>που </a:t>
            </a:r>
            <a:r>
              <a:rPr lang="el-GR" dirty="0" err="1"/>
              <a:t>επικεντρώνεται</a:t>
            </a:r>
            <a:r>
              <a:rPr lang="el-GR" dirty="0"/>
              <a:t> στην </a:t>
            </a:r>
            <a:r>
              <a:rPr lang="el-GR" dirty="0" err="1"/>
              <a:t>αυτοματοποίηση</a:t>
            </a:r>
            <a:r>
              <a:rPr lang="el-GR" dirty="0"/>
              <a:t> των </a:t>
            </a:r>
          </a:p>
          <a:p>
            <a:endParaRPr lang="el-GR" dirty="0"/>
          </a:p>
          <a:p>
            <a:r>
              <a:rPr lang="el-GR" dirty="0" err="1"/>
              <a:t>διαδικασιών</a:t>
            </a:r>
            <a:r>
              <a:rPr lang="el-GR" dirty="0"/>
              <a:t> </a:t>
            </a:r>
            <a:r>
              <a:rPr lang="el-GR" dirty="0" err="1"/>
              <a:t>πωλήσεων</a:t>
            </a:r>
            <a:r>
              <a:rPr lang="el-GR" dirty="0"/>
              <a:t>, </a:t>
            </a:r>
          </a:p>
          <a:p>
            <a:r>
              <a:rPr lang="el-GR" dirty="0" err="1"/>
              <a:t>μάρκετινγκ</a:t>
            </a:r>
            <a:r>
              <a:rPr lang="el-GR" dirty="0"/>
              <a:t> και </a:t>
            </a:r>
          </a:p>
          <a:p>
            <a:r>
              <a:rPr lang="el-GR" dirty="0" err="1"/>
              <a:t>εξυπηρέτησης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71ECA-A2FF-7B42-9A24-5C4FDEE94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050" y="3429000"/>
            <a:ext cx="3034030" cy="3247232"/>
          </a:xfrm>
          <a:prstGeom prst="rect">
            <a:avLst/>
          </a:prstGeom>
        </p:spPr>
      </p:pic>
      <p:pic>
        <p:nvPicPr>
          <p:cNvPr id="3" name="Online Media 2" descr="0911">
            <a:hlinkClick r:id="" action="ppaction://media"/>
            <a:extLst>
              <a:ext uri="{FF2B5EF4-FFF2-40B4-BE49-F238E27FC236}">
                <a16:creationId xmlns:a16="http://schemas.microsoft.com/office/drawing/2014/main" id="{4AFEBC4D-5142-FC4B-93E9-D872790C72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8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sz="4400" b="1" dirty="0" err="1">
                <a:solidFill>
                  <a:schemeClr val="tx1"/>
                </a:solidFill>
              </a:rPr>
              <a:t>Αναλυτικο</a:t>
            </a:r>
            <a:r>
              <a:rPr lang="el-GR" sz="4400" b="1" dirty="0">
                <a:solidFill>
                  <a:schemeClr val="tx1"/>
                </a:solidFill>
              </a:rPr>
              <a:t>́ </a:t>
            </a:r>
            <a:r>
              <a:rPr lang="en-US" sz="4400" b="1" dirty="0">
                <a:solidFill>
                  <a:schemeClr val="tx1"/>
                </a:solidFill>
              </a:rPr>
              <a:t>CRM </a:t>
            </a:r>
            <a:r>
              <a:rPr lang="en-US" sz="4400" dirty="0">
                <a:solidFill>
                  <a:schemeClr val="tx1"/>
                </a:solidFill>
              </a:rPr>
              <a:t>(Analytical CRM)</a:t>
            </a:r>
            <a:endParaRPr lang="en-US" b="1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D989EA1-10F2-9443-9C0C-DB91B7BE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dirty="0" err="1"/>
              <a:t>Αναλυτικα</a:t>
            </a:r>
            <a:r>
              <a:rPr lang="el-GR" dirty="0"/>
              <a:t>́ την </a:t>
            </a:r>
            <a:r>
              <a:rPr lang="el-GR" dirty="0" err="1"/>
              <a:t>καταναλωτικη</a:t>
            </a:r>
            <a:r>
              <a:rPr lang="el-GR" dirty="0"/>
              <a:t>́ </a:t>
            </a:r>
            <a:r>
              <a:rPr lang="el-GR" dirty="0" err="1"/>
              <a:t>συμπεριφορα</a:t>
            </a:r>
            <a:r>
              <a:rPr lang="el-GR" dirty="0"/>
              <a:t>́ των </a:t>
            </a:r>
            <a:r>
              <a:rPr lang="el-GR" dirty="0" err="1"/>
              <a:t>πελατών</a:t>
            </a:r>
            <a:r>
              <a:rPr lang="el-GR" dirty="0"/>
              <a:t>, την </a:t>
            </a:r>
            <a:r>
              <a:rPr lang="el-GR" dirty="0" err="1"/>
              <a:t>αξία</a:t>
            </a:r>
            <a:r>
              <a:rPr lang="el-GR" dirty="0"/>
              <a:t> των </a:t>
            </a:r>
            <a:r>
              <a:rPr lang="el-GR" dirty="0" err="1"/>
              <a:t>πελατών</a:t>
            </a:r>
            <a:r>
              <a:rPr lang="el-GR" dirty="0"/>
              <a:t>, τις </a:t>
            </a:r>
            <a:r>
              <a:rPr lang="el-GR" dirty="0" err="1"/>
              <a:t>τάσεις</a:t>
            </a:r>
            <a:r>
              <a:rPr lang="el-GR" dirty="0"/>
              <a:t> της </a:t>
            </a:r>
            <a:r>
              <a:rPr lang="el-GR" dirty="0" err="1"/>
              <a:t>αγοράς</a:t>
            </a:r>
            <a:endParaRPr lang="el-GR" dirty="0"/>
          </a:p>
          <a:p>
            <a:r>
              <a:rPr lang="el-GR" dirty="0"/>
              <a:t>Ποιες </a:t>
            </a:r>
            <a:r>
              <a:rPr lang="el-GR" dirty="0" err="1"/>
              <a:t>είναι</a:t>
            </a:r>
            <a:r>
              <a:rPr lang="el-GR" dirty="0"/>
              <a:t> οι </a:t>
            </a:r>
            <a:r>
              <a:rPr lang="el-GR" dirty="0" err="1"/>
              <a:t>ανάγκες</a:t>
            </a:r>
            <a:r>
              <a:rPr lang="el-GR" dirty="0"/>
              <a:t> των </a:t>
            </a:r>
            <a:r>
              <a:rPr lang="el-GR" dirty="0" err="1"/>
              <a:t>πελατών</a:t>
            </a:r>
            <a:r>
              <a:rPr lang="el-GR" dirty="0"/>
              <a:t> και </a:t>
            </a:r>
            <a:r>
              <a:rPr lang="el-GR" dirty="0" err="1"/>
              <a:t>πώς</a:t>
            </a:r>
            <a:r>
              <a:rPr lang="el-GR" dirty="0"/>
              <a:t> να τις </a:t>
            </a:r>
            <a:r>
              <a:rPr lang="el-GR" dirty="0" err="1"/>
              <a:t>ικανοποιήσουμε</a:t>
            </a:r>
            <a:r>
              <a:rPr lang="el-GR" dirty="0"/>
              <a:t>;</a:t>
            </a:r>
          </a:p>
          <a:p>
            <a:r>
              <a:rPr lang="el-GR" dirty="0"/>
              <a:t>Ποια </a:t>
            </a:r>
            <a:r>
              <a:rPr lang="el-GR" dirty="0" err="1"/>
              <a:t>είναι</a:t>
            </a:r>
            <a:r>
              <a:rPr lang="el-GR" dirty="0"/>
              <a:t> τα </a:t>
            </a:r>
            <a:r>
              <a:rPr lang="el-GR" dirty="0" err="1"/>
              <a:t>χαρακτηριστικα</a:t>
            </a:r>
            <a:r>
              <a:rPr lang="el-GR" dirty="0"/>
              <a:t>́ του </a:t>
            </a:r>
            <a:r>
              <a:rPr lang="el-GR" dirty="0" err="1"/>
              <a:t>προϊόντος</a:t>
            </a:r>
            <a:r>
              <a:rPr lang="el-GR" dirty="0"/>
              <a:t> ή της </a:t>
            </a:r>
            <a:r>
              <a:rPr lang="el-GR" dirty="0" err="1"/>
              <a:t>υπηρεσίας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ιδιαίτερα</a:t>
            </a:r>
            <a:r>
              <a:rPr lang="el-GR" dirty="0"/>
              <a:t> </a:t>
            </a:r>
            <a:r>
              <a:rPr lang="el-GR" dirty="0" err="1"/>
              <a:t>επιθυμητα</a:t>
            </a:r>
            <a:r>
              <a:rPr lang="el-GR" dirty="0"/>
              <a:t>́ </a:t>
            </a:r>
            <a:r>
              <a:rPr lang="el-GR" dirty="0" err="1"/>
              <a:t>απο</a:t>
            </a:r>
            <a:r>
              <a:rPr lang="el-GR" dirty="0"/>
              <a:t>́ τους </a:t>
            </a:r>
            <a:r>
              <a:rPr lang="el-GR" dirty="0" err="1"/>
              <a:t>πελάτες</a:t>
            </a:r>
            <a:r>
              <a:rPr lang="el-GR" dirty="0"/>
              <a:t>;</a:t>
            </a:r>
          </a:p>
          <a:p>
            <a:r>
              <a:rPr lang="el-GR" dirty="0"/>
              <a:t>Ποια </a:t>
            </a:r>
            <a:r>
              <a:rPr lang="el-GR" dirty="0" err="1"/>
              <a:t>είναι</a:t>
            </a:r>
            <a:r>
              <a:rPr lang="el-GR" dirty="0"/>
              <a:t> τα </a:t>
            </a:r>
            <a:r>
              <a:rPr lang="el-GR" dirty="0" err="1"/>
              <a:t>τμήματα</a:t>
            </a:r>
            <a:r>
              <a:rPr lang="el-GR" dirty="0"/>
              <a:t> της </a:t>
            </a:r>
            <a:r>
              <a:rPr lang="el-GR" dirty="0" err="1"/>
              <a:t>αγοράς</a:t>
            </a:r>
            <a:r>
              <a:rPr lang="el-GR" dirty="0"/>
              <a:t> που </a:t>
            </a:r>
            <a:r>
              <a:rPr lang="el-GR" dirty="0" err="1"/>
              <a:t>προσφέρουν</a:t>
            </a:r>
            <a:r>
              <a:rPr lang="el-GR" dirty="0"/>
              <a:t> τη </a:t>
            </a:r>
            <a:r>
              <a:rPr lang="el-GR" dirty="0" err="1"/>
              <a:t>μεγαλύτερη</a:t>
            </a:r>
            <a:r>
              <a:rPr lang="el-GR" dirty="0"/>
              <a:t> </a:t>
            </a:r>
            <a:r>
              <a:rPr lang="el-GR" dirty="0" err="1"/>
              <a:t>αξία</a:t>
            </a:r>
            <a:r>
              <a:rPr lang="el-GR" dirty="0"/>
              <a:t> στην </a:t>
            </a:r>
            <a:r>
              <a:rPr lang="el-GR" dirty="0" err="1"/>
              <a:t>επιχείρηση</a:t>
            </a:r>
            <a:r>
              <a:rPr lang="el-GR" dirty="0"/>
              <a:t>;</a:t>
            </a:r>
          </a:p>
          <a:p>
            <a:r>
              <a:rPr lang="el-GR" dirty="0"/>
              <a:t>Σε ποια </a:t>
            </a:r>
            <a:r>
              <a:rPr lang="el-GR" dirty="0" err="1"/>
              <a:t>τμήματα</a:t>
            </a:r>
            <a:r>
              <a:rPr lang="el-GR" dirty="0"/>
              <a:t> της </a:t>
            </a:r>
            <a:r>
              <a:rPr lang="el-GR" dirty="0" err="1"/>
              <a:t>αγοράς</a:t>
            </a:r>
            <a:r>
              <a:rPr lang="el-GR" dirty="0"/>
              <a:t> να </a:t>
            </a:r>
            <a:r>
              <a:rPr lang="el-GR" dirty="0" err="1"/>
              <a:t>στοχεύσουμε</a:t>
            </a:r>
            <a:r>
              <a:rPr lang="el-GR" dirty="0"/>
              <a:t>;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623FA-2F90-014A-8F46-E6F5D1022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280" y="4359289"/>
            <a:ext cx="3886200" cy="2452991"/>
          </a:xfrm>
          <a:prstGeom prst="rect">
            <a:avLst/>
          </a:prstGeom>
        </p:spPr>
      </p:pic>
      <p:pic>
        <p:nvPicPr>
          <p:cNvPr id="2" name="Online Media 1" descr="0912">
            <a:hlinkClick r:id="" action="ppaction://media"/>
            <a:extLst>
              <a:ext uri="{FF2B5EF4-FFF2-40B4-BE49-F238E27FC236}">
                <a16:creationId xmlns:a16="http://schemas.microsoft.com/office/drawing/2014/main" id="{62F98903-2434-0E43-9FBC-55C1FC1CF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3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sz="4400" b="1" dirty="0" err="1">
                <a:solidFill>
                  <a:schemeClr val="tx1"/>
                </a:solidFill>
              </a:rPr>
              <a:t>Συνεργατικο</a:t>
            </a:r>
            <a:r>
              <a:rPr lang="el-GR" sz="4400" b="1" dirty="0">
                <a:solidFill>
                  <a:schemeClr val="tx1"/>
                </a:solidFill>
              </a:rPr>
              <a:t>́ </a:t>
            </a:r>
            <a:r>
              <a:rPr lang="en-US" sz="4400" b="1" dirty="0">
                <a:solidFill>
                  <a:schemeClr val="tx1"/>
                </a:solidFill>
              </a:rPr>
              <a:t>CRM (Collaborative CRM)</a:t>
            </a:r>
            <a:endParaRPr lang="en-US" b="1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D989EA1-10F2-9443-9C0C-DB91B7BE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l-GR" dirty="0"/>
          </a:p>
          <a:p>
            <a:r>
              <a:rPr lang="el-GR" dirty="0"/>
              <a:t>που </a:t>
            </a:r>
            <a:r>
              <a:rPr lang="el-GR" dirty="0" err="1"/>
              <a:t>στοχεύει</a:t>
            </a:r>
            <a:r>
              <a:rPr lang="el-GR" dirty="0"/>
              <a:t> στην </a:t>
            </a:r>
            <a:r>
              <a:rPr lang="el-GR" dirty="0" err="1"/>
              <a:t>εφαρμογη</a:t>
            </a:r>
            <a:r>
              <a:rPr lang="el-GR" dirty="0"/>
              <a:t>́ </a:t>
            </a:r>
            <a:r>
              <a:rPr lang="el-GR" dirty="0" err="1"/>
              <a:t>κατάλληλης</a:t>
            </a:r>
            <a:r>
              <a:rPr lang="el-GR" dirty="0"/>
              <a:t> </a:t>
            </a:r>
            <a:r>
              <a:rPr lang="el-GR" dirty="0" err="1"/>
              <a:t>τεχνολογίας</a:t>
            </a:r>
            <a:r>
              <a:rPr lang="el-GR" dirty="0"/>
              <a:t> </a:t>
            </a:r>
            <a:r>
              <a:rPr lang="el-GR" dirty="0" err="1"/>
              <a:t>μέσα</a:t>
            </a:r>
            <a:r>
              <a:rPr lang="el-GR" dirty="0"/>
              <a:t> στην </a:t>
            </a:r>
            <a:r>
              <a:rPr lang="el-GR" dirty="0" err="1"/>
              <a:t>επιχείρηση</a:t>
            </a:r>
            <a:r>
              <a:rPr lang="el-GR" dirty="0"/>
              <a:t> με </a:t>
            </a:r>
            <a:r>
              <a:rPr lang="el-GR" dirty="0" err="1"/>
              <a:t>σκοπο</a:t>
            </a:r>
            <a:r>
              <a:rPr lang="el-GR" dirty="0"/>
              <a:t>́ τη </a:t>
            </a:r>
            <a:r>
              <a:rPr lang="el-GR" dirty="0" err="1"/>
              <a:t>βελτιστοποίηση</a:t>
            </a:r>
            <a:r>
              <a:rPr lang="el-GR" dirty="0"/>
              <a:t> της </a:t>
            </a:r>
            <a:r>
              <a:rPr lang="el-GR" dirty="0" err="1"/>
              <a:t>αξίας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 </a:t>
            </a:r>
            <a:r>
              <a:rPr lang="el-GR" dirty="0" err="1"/>
              <a:t>καθώς</a:t>
            </a:r>
            <a:r>
              <a:rPr lang="el-GR" dirty="0"/>
              <a:t> και των </a:t>
            </a:r>
            <a:r>
              <a:rPr lang="el-GR" dirty="0" err="1"/>
              <a:t>πελατών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3E4FF-A5A5-7845-AC8E-C8E36E572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8180" y="3147059"/>
            <a:ext cx="6093460" cy="3447157"/>
          </a:xfrm>
          <a:prstGeom prst="rect">
            <a:avLst/>
          </a:prstGeom>
        </p:spPr>
      </p:pic>
      <p:pic>
        <p:nvPicPr>
          <p:cNvPr id="2" name="Online Media 1" descr="0913">
            <a:hlinkClick r:id="" action="ppaction://media"/>
            <a:extLst>
              <a:ext uri="{FF2B5EF4-FFF2-40B4-BE49-F238E27FC236}">
                <a16:creationId xmlns:a16="http://schemas.microsoft.com/office/drawing/2014/main" id="{C4627300-8330-F446-BD84-0F90B75F8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0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/>
              <a:t>Η </a:t>
            </a:r>
            <a:r>
              <a:rPr lang="el-GR" b="1" dirty="0" err="1"/>
              <a:t>στρατηγικη</a:t>
            </a:r>
            <a:r>
              <a:rPr lang="el-GR" b="1" dirty="0"/>
              <a:t>́ </a:t>
            </a:r>
            <a:r>
              <a:rPr lang="en-US" b="1" dirty="0"/>
              <a:t>CRM</a:t>
            </a:r>
            <a:endParaRPr lang="en-US" sz="4400" dirty="0">
              <a:effectLst/>
            </a:endParaRP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D989EA1-10F2-9443-9C0C-DB91B7BE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28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dirty="0"/>
              <a:t>Στρατηγικά η διαχείριση πελατειακών σχέσεων απαιτεί</a:t>
            </a:r>
            <a:r>
              <a:rPr lang="en-US" dirty="0"/>
              <a:t>:</a:t>
            </a:r>
          </a:p>
          <a:p>
            <a:r>
              <a:rPr lang="el-GR" dirty="0" err="1"/>
              <a:t>κατάλληλη</a:t>
            </a:r>
            <a:r>
              <a:rPr lang="el-GR" dirty="0"/>
              <a:t> </a:t>
            </a:r>
            <a:r>
              <a:rPr lang="el-GR" dirty="0" err="1"/>
              <a:t>ηγεσία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 err="1"/>
              <a:t>περιλαμβάνει</a:t>
            </a:r>
            <a:r>
              <a:rPr lang="el-GR" dirty="0"/>
              <a:t> </a:t>
            </a:r>
            <a:r>
              <a:rPr lang="el-GR" dirty="0" err="1"/>
              <a:t>εκμάθηση</a:t>
            </a:r>
            <a:r>
              <a:rPr lang="el-GR" dirty="0"/>
              <a:t> </a:t>
            </a:r>
            <a:r>
              <a:rPr lang="el-GR" dirty="0" err="1"/>
              <a:t>νέων</a:t>
            </a:r>
            <a:r>
              <a:rPr lang="el-GR" dirty="0"/>
              <a:t> </a:t>
            </a:r>
            <a:r>
              <a:rPr lang="el-GR" dirty="0" err="1"/>
              <a:t>δεξιοτήτων</a:t>
            </a:r>
            <a:r>
              <a:rPr lang="el-GR" dirty="0"/>
              <a:t> </a:t>
            </a:r>
            <a:r>
              <a:rPr lang="el-GR" dirty="0" err="1"/>
              <a:t>διαχείρισης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 err="1"/>
              <a:t>ενδεχομένως</a:t>
            </a:r>
            <a:r>
              <a:rPr lang="el-GR" dirty="0"/>
              <a:t> </a:t>
            </a:r>
            <a:r>
              <a:rPr lang="el-GR" dirty="0" err="1"/>
              <a:t>δύσκολες</a:t>
            </a:r>
            <a:r>
              <a:rPr lang="el-GR" dirty="0"/>
              <a:t> </a:t>
            </a:r>
            <a:r>
              <a:rPr lang="el-GR" dirty="0" err="1"/>
              <a:t>αλλαγές</a:t>
            </a:r>
            <a:r>
              <a:rPr lang="el-GR" dirty="0"/>
              <a:t> στις </a:t>
            </a:r>
            <a:r>
              <a:rPr lang="el-GR" dirty="0" err="1"/>
              <a:t>διαδικασίες</a:t>
            </a:r>
            <a:r>
              <a:rPr lang="el-GR" dirty="0"/>
              <a:t> τις </a:t>
            </a:r>
            <a:r>
              <a:rPr lang="el-GR" dirty="0" err="1"/>
              <a:t>επιχείρησης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 err="1"/>
              <a:t>αλλαγές</a:t>
            </a:r>
            <a:r>
              <a:rPr lang="el-GR" dirty="0"/>
              <a:t> στην </a:t>
            </a:r>
            <a:r>
              <a:rPr lang="el-GR" dirty="0" err="1"/>
              <a:t>εταιρικη</a:t>
            </a:r>
            <a:r>
              <a:rPr lang="el-GR" dirty="0"/>
              <a:t>́ </a:t>
            </a:r>
            <a:r>
              <a:rPr lang="el-GR" dirty="0" err="1"/>
              <a:t>κουλτούρα</a:t>
            </a:r>
            <a:r>
              <a:rPr lang="el-GR" dirty="0"/>
              <a:t> και την </a:t>
            </a:r>
            <a:r>
              <a:rPr lang="el-GR" dirty="0" err="1"/>
              <a:t>οργάνωση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 err="1"/>
              <a:t>αντιμετώπιση</a:t>
            </a:r>
            <a:r>
              <a:rPr lang="el-GR" dirty="0"/>
              <a:t> των </a:t>
            </a:r>
            <a:r>
              <a:rPr lang="el-GR" dirty="0" err="1"/>
              <a:t>τεχνολογικών</a:t>
            </a:r>
            <a:r>
              <a:rPr lang="el-GR" dirty="0"/>
              <a:t> </a:t>
            </a:r>
            <a:r>
              <a:rPr lang="el-GR" dirty="0" err="1"/>
              <a:t>προκλήσεων</a:t>
            </a:r>
            <a:r>
              <a:rPr lang="el-GR" dirty="0"/>
              <a:t> των </a:t>
            </a:r>
            <a:r>
              <a:rPr lang="el-GR" dirty="0" err="1"/>
              <a:t>πολυκαναλικών</a:t>
            </a:r>
            <a:r>
              <a:rPr lang="el-GR" dirty="0"/>
              <a:t> </a:t>
            </a:r>
            <a:r>
              <a:rPr lang="el-GR" dirty="0" err="1"/>
              <a:t>συστήματων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 </a:t>
            </a:r>
            <a:r>
              <a:rPr lang="el-GR" dirty="0" err="1"/>
              <a:t>κ.α</a:t>
            </a:r>
            <a:r>
              <a:rPr lang="el-GR" dirty="0"/>
              <a:t>́. </a:t>
            </a:r>
          </a:p>
        </p:txBody>
      </p:sp>
      <p:pic>
        <p:nvPicPr>
          <p:cNvPr id="2" name="Online Media 1" descr="0914">
            <a:hlinkClick r:id="" action="ppaction://media"/>
            <a:extLst>
              <a:ext uri="{FF2B5EF4-FFF2-40B4-BE49-F238E27FC236}">
                <a16:creationId xmlns:a16="http://schemas.microsoft.com/office/drawing/2014/main" id="{6DE51E26-91C1-824C-8265-533F9D7C3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0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/>
              <a:t>Η </a:t>
            </a:r>
            <a:r>
              <a:rPr lang="el-GR" b="1" dirty="0" err="1"/>
              <a:t>στρατηγικη</a:t>
            </a:r>
            <a:r>
              <a:rPr lang="el-GR" b="1" dirty="0"/>
              <a:t>́ </a:t>
            </a:r>
            <a:r>
              <a:rPr lang="en-US" b="1" dirty="0"/>
              <a:t>CRM</a:t>
            </a:r>
            <a:endParaRPr lang="en-US" sz="4400" dirty="0">
              <a:effectLst/>
            </a:endParaRP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D989EA1-10F2-9443-9C0C-DB91B7BE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4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b="1" dirty="0"/>
              <a:t>Το </a:t>
            </a:r>
            <a:r>
              <a:rPr lang="el-GR" b="1" dirty="0" err="1"/>
              <a:t>όραμα</a:t>
            </a:r>
            <a:r>
              <a:rPr lang="el-GR" b="1" dirty="0"/>
              <a:t> </a:t>
            </a:r>
            <a:r>
              <a:rPr lang="en-US" b="1" dirty="0"/>
              <a:t>CRM </a:t>
            </a:r>
            <a:endParaRPr lang="el-GR" b="1" dirty="0"/>
          </a:p>
          <a:p>
            <a:r>
              <a:rPr lang="el-GR" b="1" dirty="0"/>
              <a:t>Η </a:t>
            </a:r>
            <a:r>
              <a:rPr lang="el-GR" b="1" dirty="0" err="1"/>
              <a:t>στρατηγικη</a:t>
            </a:r>
            <a:r>
              <a:rPr lang="el-GR" b="1" dirty="0"/>
              <a:t>́ </a:t>
            </a:r>
            <a:r>
              <a:rPr lang="en-US" b="1" dirty="0"/>
              <a:t>CRM </a:t>
            </a:r>
            <a:endParaRPr lang="en-US" dirty="0"/>
          </a:p>
          <a:p>
            <a:r>
              <a:rPr lang="el-GR" b="1" dirty="0"/>
              <a:t>Η </a:t>
            </a:r>
            <a:r>
              <a:rPr lang="el-GR" b="1" dirty="0" err="1"/>
              <a:t>πρόταση</a:t>
            </a:r>
            <a:r>
              <a:rPr lang="el-GR" b="1" dirty="0"/>
              <a:t> </a:t>
            </a:r>
            <a:r>
              <a:rPr lang="el-GR" b="1" dirty="0" err="1"/>
              <a:t>αξίας</a:t>
            </a:r>
            <a:endParaRPr lang="el-GR" b="1" dirty="0"/>
          </a:p>
          <a:p>
            <a:r>
              <a:rPr lang="el-GR" b="1" dirty="0" err="1"/>
              <a:t>Οργανωτικη</a:t>
            </a:r>
            <a:r>
              <a:rPr lang="el-GR" b="1" dirty="0"/>
              <a:t> ́</a:t>
            </a:r>
            <a:r>
              <a:rPr lang="el-GR" b="1" dirty="0" err="1"/>
              <a:t>Συνεργασία</a:t>
            </a:r>
            <a:endParaRPr lang="el-GR" b="1" dirty="0"/>
          </a:p>
          <a:p>
            <a:r>
              <a:rPr lang="el-GR" b="1" dirty="0"/>
              <a:t>Οι </a:t>
            </a:r>
            <a:r>
              <a:rPr lang="el-GR" b="1" dirty="0" err="1"/>
              <a:t>Διεργασίες</a:t>
            </a:r>
            <a:r>
              <a:rPr lang="el-GR" b="1" dirty="0"/>
              <a:t> </a:t>
            </a:r>
            <a:endParaRPr lang="el-GR" dirty="0"/>
          </a:p>
          <a:p>
            <a:r>
              <a:rPr lang="el-GR" b="1" dirty="0"/>
              <a:t> Η </a:t>
            </a:r>
            <a:r>
              <a:rPr lang="el-GR" b="1" dirty="0" err="1"/>
              <a:t>πληροφορία</a:t>
            </a:r>
            <a:r>
              <a:rPr lang="el-GR" b="1" dirty="0"/>
              <a:t> </a:t>
            </a:r>
            <a:endParaRPr lang="el-GR" dirty="0"/>
          </a:p>
          <a:p>
            <a:r>
              <a:rPr lang="el-GR" b="1" dirty="0"/>
              <a:t>Η </a:t>
            </a:r>
            <a:r>
              <a:rPr lang="el-GR" b="1" dirty="0" err="1"/>
              <a:t>τεχνολογία</a:t>
            </a:r>
            <a:r>
              <a:rPr lang="el-GR" b="1" dirty="0"/>
              <a:t> </a:t>
            </a:r>
            <a:endParaRPr lang="el-GR" dirty="0"/>
          </a:p>
          <a:p>
            <a:r>
              <a:rPr lang="el-GR" b="1" dirty="0"/>
              <a:t>Οι </a:t>
            </a:r>
            <a:r>
              <a:rPr lang="el-GR" b="1" dirty="0" err="1"/>
              <a:t>μετρικές</a:t>
            </a:r>
            <a:r>
              <a:rPr lang="el-GR" b="1" dirty="0"/>
              <a:t> 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88D39-636E-1E46-B585-9CD2F62B3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960" y="1579562"/>
            <a:ext cx="6248400" cy="4749800"/>
          </a:xfrm>
          <a:prstGeom prst="rect">
            <a:avLst/>
          </a:prstGeom>
        </p:spPr>
      </p:pic>
      <p:pic>
        <p:nvPicPr>
          <p:cNvPr id="2" name="Online Media 1" descr="0915">
            <a:hlinkClick r:id="" action="ppaction://media"/>
            <a:extLst>
              <a:ext uri="{FF2B5EF4-FFF2-40B4-BE49-F238E27FC236}">
                <a16:creationId xmlns:a16="http://schemas.microsoft.com/office/drawing/2014/main" id="{C9D8957E-0685-9E43-9CA7-ACCEE8557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5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41E6FFE-671B-CD44-BAA2-D4913A50C2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369888"/>
            <a:ext cx="8824913" cy="3328987"/>
          </a:xfrm>
        </p:spPr>
        <p:txBody>
          <a:bodyPr/>
          <a:lstStyle/>
          <a:p>
            <a:pPr eaLnBrk="1" hangingPunct="1"/>
            <a:r>
              <a:rPr lang="en-US" altLang="en-US"/>
              <a:t>ERP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87122-8B69-D34A-BA37-E85FE789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l-GR" dirty="0"/>
              <a:t>Διδαςκοντας </a:t>
            </a:r>
            <a:r>
              <a:rPr lang="el-GR" dirty="0" err="1"/>
              <a:t>ΔΔρ</a:t>
            </a:r>
            <a:r>
              <a:rPr lang="el-GR" dirty="0"/>
              <a:t>. Δαμιανος </a:t>
            </a:r>
            <a:r>
              <a:rPr lang="el-GR" dirty="0" err="1"/>
              <a:t>Σακας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l-GR" dirty="0"/>
              <a:t>Η </a:t>
            </a:r>
            <a:r>
              <a:rPr lang="el-GR" dirty="0" err="1"/>
              <a:t>παρουςιαςη</a:t>
            </a:r>
            <a:r>
              <a:rPr lang="el-GR" dirty="0"/>
              <a:t> ειναι απο το βιβλιο </a:t>
            </a:r>
            <a:r>
              <a:rPr lang="el-GR" dirty="0" err="1"/>
              <a:t>Συγχρονα</a:t>
            </a:r>
            <a:r>
              <a:rPr lang="el-GR" dirty="0"/>
              <a:t> </a:t>
            </a:r>
            <a:r>
              <a:rPr lang="el-GR" dirty="0" err="1"/>
              <a:t>Πληροφοριακα</a:t>
            </a:r>
            <a:r>
              <a:rPr lang="el-GR" dirty="0"/>
              <a:t> </a:t>
            </a:r>
            <a:r>
              <a:rPr lang="el-GR" dirty="0" err="1"/>
              <a:t>Συςτηματα</a:t>
            </a:r>
            <a:r>
              <a:rPr lang="el-GR" dirty="0"/>
              <a:t> </a:t>
            </a:r>
            <a:r>
              <a:rPr lang="el-GR" dirty="0" err="1"/>
              <a:t>Επιχειρήςεων</a:t>
            </a:r>
            <a:r>
              <a:rPr lang="el-GR" dirty="0"/>
              <a:t> του </a:t>
            </a:r>
            <a:r>
              <a:rPr lang="el-GR" dirty="0" err="1"/>
              <a:t>Πανου</a:t>
            </a:r>
            <a:r>
              <a:rPr lang="el-GR" dirty="0"/>
              <a:t> </a:t>
            </a:r>
            <a:r>
              <a:rPr lang="el-GR" dirty="0" err="1"/>
              <a:t>φιτςιλη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</a:t>
            </a:r>
            <a:r>
              <a:rPr lang="el-GR" b="1" dirty="0" err="1"/>
              <a:t>Συστήματα</a:t>
            </a:r>
            <a:r>
              <a:rPr lang="el-GR" b="1" dirty="0"/>
              <a:t> </a:t>
            </a:r>
            <a:r>
              <a:rPr lang="el-GR" b="1" dirty="0" err="1"/>
              <a:t>Διαχείρισης</a:t>
            </a:r>
            <a:r>
              <a:rPr lang="el-GR" b="1" dirty="0"/>
              <a:t> </a:t>
            </a:r>
            <a:r>
              <a:rPr lang="el-GR" b="1" dirty="0" err="1"/>
              <a:t>Πελατειακών</a:t>
            </a:r>
            <a:r>
              <a:rPr lang="el-GR" b="1" dirty="0"/>
              <a:t> </a:t>
            </a:r>
            <a:r>
              <a:rPr lang="el-GR" b="1" dirty="0" err="1"/>
              <a:t>Σχέσεων</a:t>
            </a:r>
            <a:r>
              <a:rPr lang="el-GR" b="1" dirty="0"/>
              <a:t> </a:t>
            </a:r>
            <a:br>
              <a:rPr lang="el-GR" dirty="0"/>
            </a:b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125788"/>
            <a:ext cx="11301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i="1" dirty="0"/>
              <a:t>Στο </a:t>
            </a:r>
            <a:r>
              <a:rPr lang="el-GR" i="1" dirty="0" err="1"/>
              <a:t>κεφάλαιο</a:t>
            </a:r>
            <a:r>
              <a:rPr lang="el-GR" i="1" dirty="0"/>
              <a:t> </a:t>
            </a:r>
            <a:r>
              <a:rPr lang="el-GR" i="1" dirty="0" err="1"/>
              <a:t>αυτο</a:t>
            </a:r>
            <a:r>
              <a:rPr lang="el-GR" i="1" dirty="0"/>
              <a:t>́ </a:t>
            </a:r>
            <a:r>
              <a:rPr lang="el-GR" i="1" dirty="0" err="1"/>
              <a:t>γίνεται</a:t>
            </a:r>
            <a:r>
              <a:rPr lang="el-GR" i="1" dirty="0"/>
              <a:t> μια </a:t>
            </a:r>
            <a:r>
              <a:rPr lang="el-GR" i="1" dirty="0" err="1"/>
              <a:t>σύντομη</a:t>
            </a:r>
            <a:r>
              <a:rPr lang="el-GR" i="1" dirty="0"/>
              <a:t> </a:t>
            </a:r>
            <a:r>
              <a:rPr lang="el-GR" i="1" dirty="0" err="1"/>
              <a:t>παρουσίαση</a:t>
            </a:r>
            <a:r>
              <a:rPr lang="el-GR" i="1" dirty="0"/>
              <a:t> της </a:t>
            </a:r>
            <a:r>
              <a:rPr lang="el-GR" i="1" dirty="0" err="1"/>
              <a:t>λειτουργικότητας</a:t>
            </a:r>
            <a:r>
              <a:rPr lang="el-GR" i="1" dirty="0"/>
              <a:t> των </a:t>
            </a:r>
            <a:r>
              <a:rPr lang="el-GR" i="1" dirty="0" err="1"/>
              <a:t>συστημάτων</a:t>
            </a:r>
            <a:r>
              <a:rPr lang="el-GR" i="1" dirty="0"/>
              <a:t> </a:t>
            </a:r>
            <a:r>
              <a:rPr lang="en-US" i="1" dirty="0"/>
              <a:t>CRM. </a:t>
            </a:r>
            <a:r>
              <a:rPr lang="el-GR" i="1" dirty="0" err="1"/>
              <a:t>Δίνονται</a:t>
            </a:r>
            <a:r>
              <a:rPr lang="el-GR" i="1" dirty="0"/>
              <a:t> οι </a:t>
            </a:r>
            <a:r>
              <a:rPr lang="el-GR" i="1" dirty="0" err="1"/>
              <a:t>βασικοι</a:t>
            </a:r>
            <a:r>
              <a:rPr lang="el-GR" i="1" dirty="0"/>
              <a:t>́ </a:t>
            </a:r>
            <a:r>
              <a:rPr lang="el-GR" i="1" dirty="0" err="1"/>
              <a:t>ορισμοι</a:t>
            </a:r>
            <a:r>
              <a:rPr lang="el-GR" i="1" dirty="0"/>
              <a:t>́ και η </a:t>
            </a:r>
            <a:r>
              <a:rPr lang="el-GR" i="1" dirty="0" err="1"/>
              <a:t>στρατηγικη</a:t>
            </a:r>
            <a:r>
              <a:rPr lang="el-GR" i="1" dirty="0"/>
              <a:t>́ </a:t>
            </a:r>
            <a:r>
              <a:rPr lang="el-GR" i="1" dirty="0" err="1"/>
              <a:t>εισαγωγής</a:t>
            </a:r>
            <a:r>
              <a:rPr lang="el-GR" i="1" dirty="0"/>
              <a:t> </a:t>
            </a:r>
            <a:r>
              <a:rPr lang="el-GR" i="1" dirty="0" err="1"/>
              <a:t>αυτών</a:t>
            </a:r>
            <a:r>
              <a:rPr lang="el-GR" i="1" dirty="0"/>
              <a:t> των </a:t>
            </a:r>
            <a:r>
              <a:rPr lang="el-GR" i="1" dirty="0" err="1"/>
              <a:t>συστημάτων</a:t>
            </a:r>
            <a:r>
              <a:rPr lang="el-GR" i="1" dirty="0"/>
              <a:t> σε μια </a:t>
            </a:r>
            <a:r>
              <a:rPr lang="el-GR" i="1" dirty="0" err="1"/>
              <a:t>επιχείρηση</a:t>
            </a:r>
            <a:r>
              <a:rPr lang="el-GR" i="1" dirty="0"/>
              <a:t>. Στη </a:t>
            </a:r>
            <a:r>
              <a:rPr lang="el-GR" i="1" dirty="0" err="1"/>
              <a:t>συνέχεια</a:t>
            </a:r>
            <a:r>
              <a:rPr lang="el-GR" i="1" dirty="0"/>
              <a:t> </a:t>
            </a:r>
            <a:r>
              <a:rPr lang="el-GR" i="1" dirty="0" err="1"/>
              <a:t>παρουσιάζεται</a:t>
            </a:r>
            <a:r>
              <a:rPr lang="el-GR" i="1" dirty="0"/>
              <a:t> η </a:t>
            </a:r>
            <a:r>
              <a:rPr lang="el-GR" i="1" dirty="0" err="1"/>
              <a:t>βασικη</a:t>
            </a:r>
            <a:r>
              <a:rPr lang="el-GR" i="1" dirty="0"/>
              <a:t>́ </a:t>
            </a:r>
            <a:r>
              <a:rPr lang="el-GR" i="1" dirty="0" err="1"/>
              <a:t>κατηγοριοποίηση</a:t>
            </a:r>
            <a:r>
              <a:rPr lang="el-GR" i="1" dirty="0"/>
              <a:t> των </a:t>
            </a:r>
            <a:r>
              <a:rPr lang="el-GR" i="1" dirty="0" err="1"/>
              <a:t>συστημάτων</a:t>
            </a:r>
            <a:r>
              <a:rPr lang="el-GR" i="1" dirty="0"/>
              <a:t> </a:t>
            </a:r>
            <a:r>
              <a:rPr lang="en-US" i="1" dirty="0"/>
              <a:t>CRM </a:t>
            </a:r>
            <a:r>
              <a:rPr lang="el-GR" i="1" dirty="0"/>
              <a:t>σε </a:t>
            </a:r>
            <a:r>
              <a:rPr lang="el-GR" i="1" dirty="0" err="1"/>
              <a:t>λειτουργικο</a:t>
            </a:r>
            <a:r>
              <a:rPr lang="el-GR" i="1" dirty="0"/>
              <a:t>́, </a:t>
            </a:r>
            <a:r>
              <a:rPr lang="el-GR" i="1" dirty="0" err="1"/>
              <a:t>αναλυτικο</a:t>
            </a:r>
            <a:r>
              <a:rPr lang="el-GR" i="1" dirty="0"/>
              <a:t>́ και </a:t>
            </a:r>
            <a:r>
              <a:rPr lang="el-GR" i="1" dirty="0" err="1"/>
              <a:t>συνεργατικο</a:t>
            </a:r>
            <a:r>
              <a:rPr lang="el-GR" i="1" dirty="0"/>
              <a:t>́ </a:t>
            </a:r>
            <a:r>
              <a:rPr lang="en-US" i="1" dirty="0"/>
              <a:t>CRM </a:t>
            </a:r>
            <a:r>
              <a:rPr lang="el-GR" i="1" dirty="0"/>
              <a:t>και σε </a:t>
            </a:r>
            <a:r>
              <a:rPr lang="el-GR" i="1" dirty="0" err="1"/>
              <a:t>καθεμία</a:t>
            </a:r>
            <a:r>
              <a:rPr lang="el-GR" i="1" dirty="0"/>
              <a:t> </a:t>
            </a:r>
            <a:r>
              <a:rPr lang="el-GR" i="1" dirty="0" err="1"/>
              <a:t>απο</a:t>
            </a:r>
            <a:r>
              <a:rPr lang="el-GR" i="1" dirty="0"/>
              <a:t>́ </a:t>
            </a:r>
            <a:r>
              <a:rPr lang="el-GR" i="1" dirty="0" err="1"/>
              <a:t>αυτές</a:t>
            </a:r>
            <a:r>
              <a:rPr lang="el-GR" i="1" dirty="0"/>
              <a:t> τις </a:t>
            </a:r>
            <a:r>
              <a:rPr lang="el-GR" i="1" dirty="0" err="1"/>
              <a:t>κατηγορίες</a:t>
            </a:r>
            <a:r>
              <a:rPr lang="el-GR" i="1" dirty="0"/>
              <a:t> </a:t>
            </a:r>
            <a:r>
              <a:rPr lang="el-GR" i="1" dirty="0" err="1"/>
              <a:t>δίνονται</a:t>
            </a:r>
            <a:r>
              <a:rPr lang="el-GR" i="1" dirty="0"/>
              <a:t> </a:t>
            </a:r>
            <a:r>
              <a:rPr lang="el-GR" i="1" dirty="0" err="1"/>
              <a:t>παραδείγματα</a:t>
            </a:r>
            <a:r>
              <a:rPr lang="el-GR" i="1" dirty="0"/>
              <a:t> </a:t>
            </a:r>
            <a:r>
              <a:rPr lang="el-GR" i="1" dirty="0" err="1"/>
              <a:t>λειτουργικότητας</a:t>
            </a:r>
            <a:r>
              <a:rPr lang="el-GR" i="1" dirty="0"/>
              <a:t> και </a:t>
            </a:r>
            <a:r>
              <a:rPr lang="el-GR" i="1" dirty="0" err="1"/>
              <a:t>χρήσης</a:t>
            </a:r>
            <a:r>
              <a:rPr lang="el-GR" i="1" dirty="0"/>
              <a:t> </a:t>
            </a:r>
            <a:r>
              <a:rPr lang="el-GR" i="1" dirty="0" err="1"/>
              <a:t>αυτών</a:t>
            </a:r>
            <a:r>
              <a:rPr lang="el-GR" i="1" dirty="0"/>
              <a:t> των </a:t>
            </a:r>
            <a:r>
              <a:rPr lang="el-GR" i="1" dirty="0" err="1"/>
              <a:t>συστημάτων</a:t>
            </a:r>
            <a:r>
              <a:rPr lang="el-GR" i="1" dirty="0"/>
              <a:t>. 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Εισαγωγικές</a:t>
            </a:r>
            <a:r>
              <a:rPr lang="el-GR" b="1" dirty="0"/>
              <a:t> </a:t>
            </a:r>
            <a:r>
              <a:rPr lang="el-GR" b="1" dirty="0" err="1"/>
              <a:t>έννοιες</a:t>
            </a:r>
            <a:r>
              <a:rPr lang="el-GR" b="1" dirty="0"/>
              <a:t> των </a:t>
            </a:r>
            <a:r>
              <a:rPr lang="el-GR" b="1" dirty="0" err="1"/>
              <a:t>συστημάτων</a:t>
            </a:r>
            <a:r>
              <a:rPr lang="el-GR" b="1" dirty="0"/>
              <a:t> </a:t>
            </a:r>
            <a:r>
              <a:rPr lang="el-GR" b="1" dirty="0" err="1"/>
              <a:t>διαχείρισης</a:t>
            </a:r>
            <a:r>
              <a:rPr lang="el-GR" b="1" dirty="0"/>
              <a:t> </a:t>
            </a:r>
            <a:r>
              <a:rPr lang="el-GR" b="1" dirty="0" err="1"/>
              <a:t>πελατειακών</a:t>
            </a:r>
            <a:r>
              <a:rPr lang="el-GR" b="1" dirty="0"/>
              <a:t> </a:t>
            </a:r>
            <a:r>
              <a:rPr lang="el-GR" b="1" dirty="0" err="1"/>
              <a:t>σχέσεων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i="1" dirty="0" err="1"/>
              <a:t>Ορίζουμε</a:t>
            </a:r>
            <a:r>
              <a:rPr lang="el-GR" i="1" dirty="0"/>
              <a:t> ως </a:t>
            </a:r>
            <a:r>
              <a:rPr lang="el-GR" i="1" dirty="0" err="1"/>
              <a:t>Διαχείριση</a:t>
            </a:r>
            <a:r>
              <a:rPr lang="el-GR" i="1" dirty="0"/>
              <a:t> </a:t>
            </a:r>
            <a:r>
              <a:rPr lang="el-GR" i="1" dirty="0" err="1"/>
              <a:t>Πελατειακών</a:t>
            </a:r>
            <a:r>
              <a:rPr lang="el-GR" i="1" dirty="0"/>
              <a:t> </a:t>
            </a:r>
            <a:r>
              <a:rPr lang="el-GR" i="1" dirty="0" err="1"/>
              <a:t>Σχέσεων</a:t>
            </a:r>
            <a:r>
              <a:rPr lang="el-GR" i="1" dirty="0"/>
              <a:t> – </a:t>
            </a:r>
            <a:r>
              <a:rPr lang="en-US" i="1" dirty="0"/>
              <a:t>Customer Relationship Management (CRM) </a:t>
            </a:r>
            <a:r>
              <a:rPr lang="el-GR" i="1" dirty="0" err="1"/>
              <a:t>μία</a:t>
            </a:r>
            <a:r>
              <a:rPr lang="el-GR" i="1" dirty="0"/>
              <a:t> </a:t>
            </a:r>
            <a:r>
              <a:rPr lang="el-GR" i="1" dirty="0" err="1"/>
              <a:t>ευρέως</a:t>
            </a:r>
            <a:r>
              <a:rPr lang="el-GR" i="1" dirty="0"/>
              <a:t> </a:t>
            </a:r>
            <a:r>
              <a:rPr lang="el-GR" i="1" dirty="0" err="1"/>
              <a:t>εφαρμοζόμενη</a:t>
            </a:r>
            <a:r>
              <a:rPr lang="el-GR" i="1" dirty="0"/>
              <a:t> </a:t>
            </a:r>
            <a:r>
              <a:rPr lang="el-GR" i="1" dirty="0" err="1"/>
              <a:t>στρατηγικη</a:t>
            </a:r>
            <a:r>
              <a:rPr lang="el-GR" i="1" dirty="0"/>
              <a:t>́ των </a:t>
            </a:r>
            <a:r>
              <a:rPr lang="el-GR" i="1" dirty="0" err="1"/>
              <a:t>σύγχρονων</a:t>
            </a:r>
            <a:r>
              <a:rPr lang="el-GR" i="1" dirty="0"/>
              <a:t> </a:t>
            </a:r>
            <a:r>
              <a:rPr lang="el-GR" i="1" dirty="0" err="1"/>
              <a:t>επιχειρήσεων</a:t>
            </a:r>
            <a:r>
              <a:rPr lang="el-GR" i="1" dirty="0"/>
              <a:t> με </a:t>
            </a:r>
            <a:r>
              <a:rPr lang="el-GR" i="1" dirty="0" err="1"/>
              <a:t>στόχο</a:t>
            </a:r>
            <a:r>
              <a:rPr lang="el-GR" i="1" dirty="0"/>
              <a:t> τη </a:t>
            </a:r>
            <a:r>
              <a:rPr lang="el-GR" i="1" dirty="0" err="1"/>
              <a:t>διαχείριση</a:t>
            </a:r>
            <a:r>
              <a:rPr lang="el-GR" i="1" dirty="0"/>
              <a:t> των </a:t>
            </a:r>
            <a:r>
              <a:rPr lang="el-GR" i="1" dirty="0" err="1"/>
              <a:t>αλληλεπιδράσεων</a:t>
            </a:r>
            <a:r>
              <a:rPr lang="el-GR" i="1" dirty="0"/>
              <a:t> μιας </a:t>
            </a:r>
            <a:r>
              <a:rPr lang="el-GR" i="1" dirty="0" err="1"/>
              <a:t>επι</a:t>
            </a:r>
            <a:r>
              <a:rPr lang="el-GR" i="1" dirty="0"/>
              <a:t>- </a:t>
            </a:r>
            <a:r>
              <a:rPr lang="el-GR" i="1" dirty="0" err="1"/>
              <a:t>χείρησης</a:t>
            </a:r>
            <a:r>
              <a:rPr lang="el-GR" i="1" dirty="0"/>
              <a:t> με τους </a:t>
            </a:r>
            <a:r>
              <a:rPr lang="el-GR" i="1" dirty="0" err="1"/>
              <a:t>πελάτες</a:t>
            </a:r>
            <a:r>
              <a:rPr lang="el-GR" i="1" dirty="0"/>
              <a:t> της. 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904">
            <a:hlinkClick r:id="" action="ppaction://media"/>
            <a:extLst>
              <a:ext uri="{FF2B5EF4-FFF2-40B4-BE49-F238E27FC236}">
                <a16:creationId xmlns:a16="http://schemas.microsoft.com/office/drawing/2014/main" id="{27227E4E-130D-B84D-9836-D398A2117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0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Εισαγωγικές</a:t>
            </a:r>
            <a:r>
              <a:rPr lang="el-GR" b="1" dirty="0"/>
              <a:t> </a:t>
            </a:r>
            <a:r>
              <a:rPr lang="el-GR" b="1" dirty="0" err="1"/>
              <a:t>έννοιες</a:t>
            </a:r>
            <a:r>
              <a:rPr lang="el-GR" b="1" dirty="0"/>
              <a:t> των </a:t>
            </a:r>
            <a:r>
              <a:rPr lang="el-GR" b="1" dirty="0" err="1"/>
              <a:t>συστημάτων</a:t>
            </a:r>
            <a:r>
              <a:rPr lang="el-GR" b="1" dirty="0"/>
              <a:t> </a:t>
            </a:r>
            <a:r>
              <a:rPr lang="el-GR" b="1" dirty="0" err="1"/>
              <a:t>διαχείρισης</a:t>
            </a:r>
            <a:r>
              <a:rPr lang="el-GR" b="1" dirty="0"/>
              <a:t> </a:t>
            </a:r>
            <a:r>
              <a:rPr lang="el-GR" b="1" dirty="0" err="1"/>
              <a:t>πελατειακών</a:t>
            </a:r>
            <a:r>
              <a:rPr lang="el-GR" b="1" dirty="0"/>
              <a:t> </a:t>
            </a:r>
            <a:r>
              <a:rPr lang="el-GR" b="1" dirty="0" err="1"/>
              <a:t>σχέσεων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US" dirty="0"/>
          </a:p>
          <a:p>
            <a:r>
              <a:rPr lang="el-GR" dirty="0" err="1"/>
              <a:t>Μέχρι</a:t>
            </a:r>
            <a:r>
              <a:rPr lang="el-GR" dirty="0"/>
              <a:t> </a:t>
            </a:r>
            <a:r>
              <a:rPr lang="el-GR" dirty="0" err="1"/>
              <a:t>πρότινος</a:t>
            </a:r>
            <a:r>
              <a:rPr lang="el-GR" dirty="0"/>
              <a:t>, ο </a:t>
            </a:r>
            <a:r>
              <a:rPr lang="el-GR" dirty="0" err="1"/>
              <a:t>βασικός</a:t>
            </a:r>
            <a:r>
              <a:rPr lang="el-GR" dirty="0"/>
              <a:t> </a:t>
            </a:r>
            <a:r>
              <a:rPr lang="el-GR" dirty="0" err="1"/>
              <a:t>στόχος</a:t>
            </a:r>
            <a:r>
              <a:rPr lang="el-GR" dirty="0"/>
              <a:t> των </a:t>
            </a:r>
            <a:r>
              <a:rPr lang="el-GR" dirty="0" err="1"/>
              <a:t>επιχειρήσεων</a:t>
            </a:r>
            <a:r>
              <a:rPr lang="el-GR" dirty="0"/>
              <a:t> </a:t>
            </a:r>
            <a:r>
              <a:rPr lang="el-GR" dirty="0" err="1"/>
              <a:t>ήταν</a:t>
            </a:r>
            <a:r>
              <a:rPr lang="el-GR" dirty="0"/>
              <a:t> η </a:t>
            </a:r>
            <a:r>
              <a:rPr lang="el-GR" dirty="0" err="1"/>
              <a:t>αύξηση</a:t>
            </a:r>
            <a:r>
              <a:rPr lang="el-GR" dirty="0"/>
              <a:t> της </a:t>
            </a:r>
            <a:r>
              <a:rPr lang="el-GR" dirty="0" err="1"/>
              <a:t>πιστότητας</a:t>
            </a:r>
            <a:r>
              <a:rPr lang="el-GR" dirty="0"/>
              <a:t> των </a:t>
            </a:r>
            <a:r>
              <a:rPr lang="el-GR" dirty="0" err="1"/>
              <a:t>πελατών</a:t>
            </a:r>
            <a:r>
              <a:rPr lang="el-GR" dirty="0"/>
              <a:t> (</a:t>
            </a:r>
            <a:r>
              <a:rPr lang="en-US" dirty="0"/>
              <a:t>consumer loyalty) </a:t>
            </a:r>
            <a:r>
              <a:rPr lang="el-GR" dirty="0"/>
              <a:t>προς την </a:t>
            </a:r>
            <a:r>
              <a:rPr lang="el-GR" dirty="0" err="1"/>
              <a:t>επιχείρηση</a:t>
            </a:r>
            <a:r>
              <a:rPr lang="el-GR" dirty="0"/>
              <a:t> </a:t>
            </a:r>
            <a:r>
              <a:rPr lang="el-GR" dirty="0" err="1"/>
              <a:t>καθώς</a:t>
            </a:r>
            <a:r>
              <a:rPr lang="el-GR" dirty="0"/>
              <a:t> και η </a:t>
            </a:r>
            <a:r>
              <a:rPr lang="el-GR" dirty="0" err="1"/>
              <a:t>αύξηση</a:t>
            </a:r>
            <a:r>
              <a:rPr lang="el-GR" dirty="0"/>
              <a:t> της </a:t>
            </a:r>
            <a:r>
              <a:rPr lang="el-GR" dirty="0" err="1"/>
              <a:t>εμπιστοσύνης</a:t>
            </a:r>
            <a:r>
              <a:rPr lang="el-GR" dirty="0"/>
              <a:t> των </a:t>
            </a:r>
            <a:r>
              <a:rPr lang="el-GR" dirty="0" err="1"/>
              <a:t>πελατών</a:t>
            </a:r>
            <a:r>
              <a:rPr lang="el-GR" dirty="0"/>
              <a:t> σε </a:t>
            </a:r>
            <a:r>
              <a:rPr lang="el-GR" dirty="0" err="1"/>
              <a:t>ένα</a:t>
            </a:r>
            <a:r>
              <a:rPr lang="el-GR" dirty="0"/>
              <a:t> </a:t>
            </a:r>
            <a:r>
              <a:rPr lang="el-GR" dirty="0" err="1"/>
              <a:t>προϊόν</a:t>
            </a:r>
            <a:r>
              <a:rPr lang="el-GR" dirty="0"/>
              <a:t> ή μια </a:t>
            </a:r>
            <a:r>
              <a:rPr lang="el-GR" dirty="0" err="1"/>
              <a:t>υπη</a:t>
            </a:r>
            <a:r>
              <a:rPr lang="el-GR" dirty="0"/>
              <a:t>- </a:t>
            </a:r>
            <a:r>
              <a:rPr lang="el-GR" dirty="0" err="1"/>
              <a:t>ρεσία</a:t>
            </a:r>
            <a:r>
              <a:rPr lang="el-GR" dirty="0"/>
              <a:t> (</a:t>
            </a:r>
            <a:r>
              <a:rPr lang="en-US" dirty="0"/>
              <a:t>Kotler &amp; Armstrong, 2010). </a:t>
            </a:r>
          </a:p>
          <a:p>
            <a:endParaRPr lang="en-US" dirty="0"/>
          </a:p>
          <a:p>
            <a:r>
              <a:rPr lang="el-GR" dirty="0"/>
              <a:t>Η </a:t>
            </a:r>
            <a:r>
              <a:rPr lang="el-GR" dirty="0" err="1"/>
              <a:t>σκέψη</a:t>
            </a:r>
            <a:r>
              <a:rPr lang="el-GR" dirty="0"/>
              <a:t> </a:t>
            </a:r>
            <a:r>
              <a:rPr lang="el-GR" dirty="0" err="1"/>
              <a:t>ήταν</a:t>
            </a:r>
            <a:r>
              <a:rPr lang="el-GR" dirty="0"/>
              <a:t> </a:t>
            </a:r>
            <a:r>
              <a:rPr lang="el-GR" dirty="0" err="1"/>
              <a:t>ότι</a:t>
            </a:r>
            <a:r>
              <a:rPr lang="el-GR" dirty="0"/>
              <a:t> οι </a:t>
            </a:r>
            <a:r>
              <a:rPr lang="el-GR" dirty="0" err="1"/>
              <a:t>πιστοι</a:t>
            </a:r>
            <a:r>
              <a:rPr lang="el-GR" dirty="0"/>
              <a:t>́ </a:t>
            </a:r>
            <a:r>
              <a:rPr lang="el-GR" dirty="0" err="1"/>
              <a:t>πελάτες</a:t>
            </a:r>
            <a:r>
              <a:rPr lang="el-GR" dirty="0"/>
              <a:t> θα </a:t>
            </a:r>
            <a:r>
              <a:rPr lang="el-GR" dirty="0" err="1"/>
              <a:t>συνεχίσουν</a:t>
            </a:r>
            <a:r>
              <a:rPr lang="el-GR" dirty="0"/>
              <a:t> να </a:t>
            </a:r>
            <a:r>
              <a:rPr lang="el-GR" dirty="0" err="1"/>
              <a:t>αγοράζουν</a:t>
            </a:r>
            <a:r>
              <a:rPr lang="el-GR" dirty="0"/>
              <a:t> τα </a:t>
            </a:r>
            <a:r>
              <a:rPr lang="el-GR" dirty="0" err="1"/>
              <a:t>προϊόντα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 και ως εκ </a:t>
            </a:r>
            <a:r>
              <a:rPr lang="el-GR" dirty="0" err="1"/>
              <a:t>τούτου</a:t>
            </a:r>
            <a:r>
              <a:rPr lang="el-GR" dirty="0"/>
              <a:t> η </a:t>
            </a:r>
            <a:r>
              <a:rPr lang="el-GR" dirty="0" err="1"/>
              <a:t>επιχείρηση</a:t>
            </a:r>
            <a:r>
              <a:rPr lang="el-GR" dirty="0"/>
              <a:t> θα </a:t>
            </a:r>
            <a:r>
              <a:rPr lang="el-GR" dirty="0" err="1"/>
              <a:t>αυξάνει</a:t>
            </a:r>
            <a:r>
              <a:rPr lang="el-GR" dirty="0"/>
              <a:t> την </a:t>
            </a:r>
            <a:r>
              <a:rPr lang="el-GR" dirty="0" err="1"/>
              <a:t>κερδοφορία</a:t>
            </a:r>
            <a:r>
              <a:rPr lang="el-GR" dirty="0"/>
              <a:t> της.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905">
            <a:hlinkClick r:id="" action="ppaction://media"/>
            <a:extLst>
              <a:ext uri="{FF2B5EF4-FFF2-40B4-BE49-F238E27FC236}">
                <a16:creationId xmlns:a16="http://schemas.microsoft.com/office/drawing/2014/main" id="{0CB80233-38AA-1B47-B5E2-AF89F8303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8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Εισαγωγικές</a:t>
            </a:r>
            <a:r>
              <a:rPr lang="el-GR" b="1" dirty="0"/>
              <a:t> </a:t>
            </a:r>
            <a:r>
              <a:rPr lang="el-GR" b="1" dirty="0" err="1"/>
              <a:t>έννοιες</a:t>
            </a:r>
            <a:r>
              <a:rPr lang="el-GR" b="1" dirty="0"/>
              <a:t> των </a:t>
            </a:r>
            <a:r>
              <a:rPr lang="el-GR" b="1" dirty="0" err="1"/>
              <a:t>συστημάτων</a:t>
            </a:r>
            <a:r>
              <a:rPr lang="el-GR" b="1" dirty="0"/>
              <a:t> </a:t>
            </a:r>
            <a:r>
              <a:rPr lang="el-GR" b="1" dirty="0" err="1"/>
              <a:t>διαχείρισης</a:t>
            </a:r>
            <a:r>
              <a:rPr lang="el-GR" b="1" dirty="0"/>
              <a:t> </a:t>
            </a:r>
            <a:r>
              <a:rPr lang="el-GR" b="1" dirty="0" err="1"/>
              <a:t>πελατειακών</a:t>
            </a:r>
            <a:r>
              <a:rPr lang="el-GR" b="1" dirty="0"/>
              <a:t> </a:t>
            </a:r>
            <a:r>
              <a:rPr lang="el-GR" b="1" dirty="0" err="1"/>
              <a:t>σχέσεων</a:t>
            </a:r>
            <a:endParaRPr lang="el-GR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307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σημαντικο</a:t>
            </a:r>
            <a:r>
              <a:rPr lang="el-GR" dirty="0"/>
              <a:t>́ </a:t>
            </a:r>
            <a:r>
              <a:rPr lang="el-GR" dirty="0" err="1"/>
              <a:t>λοιπόν</a:t>
            </a:r>
            <a:r>
              <a:rPr lang="el-GR" dirty="0"/>
              <a:t> να </a:t>
            </a:r>
            <a:r>
              <a:rPr lang="el-GR" dirty="0" err="1"/>
              <a:t>προσδιορίσουμε</a:t>
            </a:r>
            <a:r>
              <a:rPr lang="el-GR" dirty="0"/>
              <a:t> τις </a:t>
            </a:r>
            <a:r>
              <a:rPr lang="el-GR" dirty="0" err="1"/>
              <a:t>διάφορες</a:t>
            </a:r>
            <a:r>
              <a:rPr lang="el-GR" dirty="0"/>
              <a:t> </a:t>
            </a:r>
            <a:r>
              <a:rPr lang="el-GR" dirty="0" err="1"/>
              <a:t>κατηγορίες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 </a:t>
            </a:r>
            <a:r>
              <a:rPr lang="el-GR" dirty="0" err="1"/>
              <a:t>ανάλογα</a:t>
            </a:r>
            <a:r>
              <a:rPr lang="el-GR" dirty="0"/>
              <a:t> με την </a:t>
            </a:r>
            <a:r>
              <a:rPr lang="el-GR" dirty="0" err="1"/>
              <a:t>αξία</a:t>
            </a:r>
            <a:r>
              <a:rPr lang="el-GR" dirty="0"/>
              <a:t> που </a:t>
            </a:r>
            <a:r>
              <a:rPr lang="el-GR" dirty="0" err="1"/>
              <a:t>έχουν</a:t>
            </a:r>
            <a:r>
              <a:rPr lang="el-GR" dirty="0"/>
              <a:t> </a:t>
            </a:r>
            <a:r>
              <a:rPr lang="el-GR" dirty="0" err="1"/>
              <a:t>αυτοι</a:t>
            </a:r>
            <a:r>
              <a:rPr lang="el-GR" dirty="0"/>
              <a:t>́ οι </a:t>
            </a:r>
            <a:r>
              <a:rPr lang="el-GR" dirty="0" err="1"/>
              <a:t>πελάτες</a:t>
            </a:r>
            <a:r>
              <a:rPr lang="el-GR" dirty="0"/>
              <a:t> για την </a:t>
            </a:r>
            <a:r>
              <a:rPr lang="el-GR" dirty="0" err="1"/>
              <a:t>επιχείρηση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 err="1"/>
              <a:t>Παραδείγματα</a:t>
            </a:r>
            <a:r>
              <a:rPr lang="el-GR" dirty="0"/>
              <a:t> </a:t>
            </a:r>
            <a:r>
              <a:rPr lang="el-GR" dirty="0" err="1"/>
              <a:t>τέτοιων</a:t>
            </a:r>
            <a:r>
              <a:rPr lang="el-GR" dirty="0"/>
              <a:t> </a:t>
            </a:r>
            <a:r>
              <a:rPr lang="el-GR" dirty="0" err="1"/>
              <a:t>στρατηγικών</a:t>
            </a:r>
            <a:r>
              <a:rPr lang="el-GR" dirty="0"/>
              <a:t> </a:t>
            </a:r>
            <a:r>
              <a:rPr lang="el-GR" dirty="0" err="1"/>
              <a:t>περιλαμβάνουν</a:t>
            </a:r>
            <a:r>
              <a:rPr lang="el-GR" dirty="0"/>
              <a:t>: </a:t>
            </a:r>
          </a:p>
          <a:p>
            <a:pPr lvl="1"/>
            <a:r>
              <a:rPr lang="el-GR" dirty="0"/>
              <a:t>την </a:t>
            </a:r>
            <a:r>
              <a:rPr lang="el-GR" dirty="0" err="1"/>
              <a:t>ανάπτυξη</a:t>
            </a:r>
            <a:r>
              <a:rPr lang="el-GR" dirty="0"/>
              <a:t> </a:t>
            </a:r>
            <a:r>
              <a:rPr lang="el-GR" dirty="0" err="1"/>
              <a:t>καλύτερων</a:t>
            </a:r>
            <a:r>
              <a:rPr lang="el-GR" dirty="0"/>
              <a:t> </a:t>
            </a:r>
            <a:r>
              <a:rPr lang="el-GR" dirty="0" err="1"/>
              <a:t>σχέσεων</a:t>
            </a:r>
            <a:r>
              <a:rPr lang="el-GR" dirty="0"/>
              <a:t> με </a:t>
            </a:r>
            <a:r>
              <a:rPr lang="el-GR" dirty="0" err="1"/>
              <a:t>κερδοφόρες</a:t>
            </a:r>
            <a:r>
              <a:rPr lang="el-GR" dirty="0"/>
              <a:t> </a:t>
            </a:r>
            <a:r>
              <a:rPr lang="el-GR" dirty="0" err="1"/>
              <a:t>κατηγορίες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, </a:t>
            </a:r>
          </a:p>
          <a:p>
            <a:pPr lvl="1"/>
            <a:r>
              <a:rPr lang="el-GR" dirty="0"/>
              <a:t>τον </a:t>
            </a:r>
            <a:r>
              <a:rPr lang="el-GR" dirty="0" err="1"/>
              <a:t>εντοπισμο</a:t>
            </a:r>
            <a:r>
              <a:rPr lang="el-GR" dirty="0"/>
              <a:t>́ και την </a:t>
            </a:r>
            <a:r>
              <a:rPr lang="el-GR" dirty="0" err="1"/>
              <a:t>προσέλκυση</a:t>
            </a:r>
            <a:r>
              <a:rPr lang="el-GR" dirty="0"/>
              <a:t> </a:t>
            </a:r>
            <a:r>
              <a:rPr lang="el-GR" dirty="0" err="1"/>
              <a:t>νέων</a:t>
            </a:r>
            <a:r>
              <a:rPr lang="el-GR" dirty="0"/>
              <a:t> </a:t>
            </a:r>
            <a:r>
              <a:rPr lang="el-GR" dirty="0" err="1"/>
              <a:t>κερδοφόρων</a:t>
            </a:r>
            <a:r>
              <a:rPr lang="el-GR" dirty="0"/>
              <a:t> </a:t>
            </a:r>
            <a:r>
              <a:rPr lang="el-GR" dirty="0" err="1"/>
              <a:t>πελατών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ή </a:t>
            </a:r>
            <a:r>
              <a:rPr lang="el-GR" dirty="0" err="1"/>
              <a:t>ακόμη</a:t>
            </a:r>
            <a:r>
              <a:rPr lang="el-GR" dirty="0"/>
              <a:t> και τον </a:t>
            </a:r>
            <a:r>
              <a:rPr lang="el-GR" dirty="0" err="1"/>
              <a:t>τερματισμο</a:t>
            </a:r>
            <a:r>
              <a:rPr lang="el-GR" dirty="0"/>
              <a:t>́ της </a:t>
            </a:r>
            <a:r>
              <a:rPr lang="el-GR" dirty="0" err="1"/>
              <a:t>σχέσης</a:t>
            </a:r>
            <a:r>
              <a:rPr lang="el-GR" dirty="0"/>
              <a:t> με τους </a:t>
            </a:r>
            <a:r>
              <a:rPr lang="el-GR" dirty="0" err="1"/>
              <a:t>πελάτες</a:t>
            </a:r>
            <a:r>
              <a:rPr lang="el-GR" dirty="0"/>
              <a:t> που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οικονομικα</a:t>
            </a:r>
            <a:r>
              <a:rPr lang="el-GR" dirty="0"/>
              <a:t>́ </a:t>
            </a:r>
            <a:r>
              <a:rPr lang="el-GR" dirty="0" err="1"/>
              <a:t>ασύμφοροι</a:t>
            </a:r>
            <a:r>
              <a:rPr lang="el-GR" dirty="0"/>
              <a:t> για την </a:t>
            </a:r>
            <a:r>
              <a:rPr lang="el-GR" dirty="0" err="1"/>
              <a:t>επιχείρηση</a:t>
            </a:r>
            <a:r>
              <a:rPr lang="el-GR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906">
            <a:hlinkClick r:id="" action="ppaction://media"/>
            <a:extLst>
              <a:ext uri="{FF2B5EF4-FFF2-40B4-BE49-F238E27FC236}">
                <a16:creationId xmlns:a16="http://schemas.microsoft.com/office/drawing/2014/main" id="{B162A131-0CC6-2E4D-9681-A03397972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8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customer value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Η </a:t>
            </a:r>
            <a:r>
              <a:rPr lang="el-GR" dirty="0" err="1"/>
              <a:t>έννοια</a:t>
            </a:r>
            <a:r>
              <a:rPr lang="el-GR" dirty="0"/>
              <a:t> </a:t>
            </a:r>
            <a:r>
              <a:rPr lang="el-GR" dirty="0" err="1"/>
              <a:t>αυτη</a:t>
            </a:r>
            <a:r>
              <a:rPr lang="el-GR" dirty="0"/>
              <a:t>́ </a:t>
            </a:r>
            <a:r>
              <a:rPr lang="el-GR" dirty="0" err="1"/>
              <a:t>αναφέρεται</a:t>
            </a:r>
            <a:r>
              <a:rPr lang="el-GR" dirty="0"/>
              <a:t> στην </a:t>
            </a:r>
            <a:r>
              <a:rPr lang="el-GR" dirty="0" err="1"/>
              <a:t>οικονομικη</a:t>
            </a:r>
            <a:r>
              <a:rPr lang="el-GR" dirty="0"/>
              <a:t>́ </a:t>
            </a:r>
            <a:r>
              <a:rPr lang="el-GR" dirty="0" err="1"/>
              <a:t>αξία</a:t>
            </a:r>
            <a:r>
              <a:rPr lang="el-GR" dirty="0"/>
              <a:t> της </a:t>
            </a:r>
            <a:r>
              <a:rPr lang="el-GR" dirty="0" err="1"/>
              <a:t>σχέσης</a:t>
            </a:r>
            <a:r>
              <a:rPr lang="el-GR" dirty="0"/>
              <a:t> με τον </a:t>
            </a:r>
            <a:r>
              <a:rPr lang="el-GR" dirty="0" err="1"/>
              <a:t>πελάτη</a:t>
            </a:r>
            <a:r>
              <a:rPr lang="el-GR" dirty="0"/>
              <a:t> στην </a:t>
            </a:r>
            <a:r>
              <a:rPr lang="el-GR" dirty="0" err="1"/>
              <a:t>επιχείρηση</a:t>
            </a:r>
            <a:r>
              <a:rPr lang="el-GR" dirty="0"/>
              <a:t>, που </a:t>
            </a:r>
            <a:r>
              <a:rPr lang="el-GR" dirty="0" err="1"/>
              <a:t>εκφράζεται</a:t>
            </a:r>
            <a:r>
              <a:rPr lang="el-GR" dirty="0"/>
              <a:t> ως </a:t>
            </a:r>
            <a:r>
              <a:rPr lang="el-GR" dirty="0" err="1"/>
              <a:t>περιθώριο</a:t>
            </a:r>
            <a:r>
              <a:rPr lang="el-GR" dirty="0"/>
              <a:t> </a:t>
            </a:r>
            <a:r>
              <a:rPr lang="el-GR" dirty="0" err="1"/>
              <a:t>κέρδους</a:t>
            </a:r>
            <a:r>
              <a:rPr lang="el-GR" dirty="0"/>
              <a:t> ή ως </a:t>
            </a:r>
            <a:r>
              <a:rPr lang="el-GR" dirty="0" err="1"/>
              <a:t>καθαρο</a:t>
            </a:r>
            <a:r>
              <a:rPr lang="el-GR" dirty="0"/>
              <a:t>́ </a:t>
            </a:r>
            <a:r>
              <a:rPr lang="el-GR" dirty="0" err="1"/>
              <a:t>κέρδος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Η αξία του πελάτη για το </a:t>
            </a:r>
            <a:r>
              <a:rPr lang="en-US" dirty="0"/>
              <a:t>Marketing 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997724-BEE3-5F49-8582-72E0A2E99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900" y="3840212"/>
            <a:ext cx="4569460" cy="2691600"/>
          </a:xfrm>
          <a:prstGeom prst="rect">
            <a:avLst/>
          </a:prstGeom>
        </p:spPr>
      </p:pic>
      <p:pic>
        <p:nvPicPr>
          <p:cNvPr id="3" name="Online Media 2" descr="0907">
            <a:hlinkClick r:id="" action="ppaction://media"/>
            <a:extLst>
              <a:ext uri="{FF2B5EF4-FFF2-40B4-BE49-F238E27FC236}">
                <a16:creationId xmlns:a16="http://schemas.microsoft.com/office/drawing/2014/main" id="{3236A2A3-4440-2A48-B423-563585B54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0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Πελατοκεντρική</a:t>
            </a:r>
            <a:r>
              <a:rPr lang="el-GR" b="1" dirty="0"/>
              <a:t> Προσέγγιση</a:t>
            </a:r>
            <a:endParaRPr lang="en-US" b="1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dirty="0"/>
              <a:t>customer understanding</a:t>
            </a:r>
            <a:endParaRPr lang="el-GR" dirty="0"/>
          </a:p>
          <a:p>
            <a:endParaRPr lang="el-GR" dirty="0"/>
          </a:p>
          <a:p>
            <a:r>
              <a:rPr lang="en-US" dirty="0"/>
              <a:t>relationship management</a:t>
            </a:r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18B47-DF34-0F44-923A-061B4C51F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473" y="3429000"/>
            <a:ext cx="5451053" cy="2976562"/>
          </a:xfrm>
          <a:prstGeom prst="rect">
            <a:avLst/>
          </a:prstGeom>
        </p:spPr>
      </p:pic>
      <p:pic>
        <p:nvPicPr>
          <p:cNvPr id="2" name="Online Media 1" descr="0908">
            <a:hlinkClick r:id="" action="ppaction://media"/>
            <a:extLst>
              <a:ext uri="{FF2B5EF4-FFF2-40B4-BE49-F238E27FC236}">
                <a16:creationId xmlns:a16="http://schemas.microsoft.com/office/drawing/2014/main" id="{34093662-987F-094A-B559-E53F484EA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8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Πελατοκεντρική</a:t>
            </a:r>
            <a:r>
              <a:rPr lang="el-GR" b="1" dirty="0"/>
              <a:t> Προσέγγιση</a:t>
            </a:r>
            <a:endParaRPr lang="en-US" b="1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985015"/>
            <a:ext cx="1130141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/>
              <a:t>Στη </a:t>
            </a:r>
            <a:r>
              <a:rPr lang="el-GR" dirty="0" err="1"/>
              <a:t>βιβλιογραφία</a:t>
            </a:r>
            <a:r>
              <a:rPr lang="el-GR" dirty="0"/>
              <a:t> (</a:t>
            </a:r>
            <a:r>
              <a:rPr lang="en-US" dirty="0" err="1"/>
              <a:t>Buttle</a:t>
            </a:r>
            <a:r>
              <a:rPr lang="en-US" dirty="0"/>
              <a:t>, 2009) </a:t>
            </a:r>
            <a:r>
              <a:rPr lang="el-GR" dirty="0" err="1"/>
              <a:t>παρουσιάζονται</a:t>
            </a:r>
            <a:r>
              <a:rPr lang="el-GR" dirty="0"/>
              <a:t> </a:t>
            </a:r>
            <a:r>
              <a:rPr lang="el-GR" dirty="0" err="1"/>
              <a:t>τέσσερις</a:t>
            </a:r>
            <a:r>
              <a:rPr lang="el-GR" dirty="0"/>
              <a:t> </a:t>
            </a:r>
            <a:r>
              <a:rPr lang="el-GR" dirty="0" err="1"/>
              <a:t>γενικές</a:t>
            </a:r>
            <a:r>
              <a:rPr lang="el-GR" dirty="0"/>
              <a:t> </a:t>
            </a:r>
            <a:r>
              <a:rPr lang="el-GR" dirty="0" err="1"/>
              <a:t>κατηγορίες</a:t>
            </a:r>
            <a:r>
              <a:rPr lang="el-GR" dirty="0"/>
              <a:t> </a:t>
            </a:r>
            <a:r>
              <a:rPr lang="el-GR" dirty="0" err="1"/>
              <a:t>συστημάτων</a:t>
            </a:r>
            <a:r>
              <a:rPr lang="el-GR" dirty="0"/>
              <a:t> </a:t>
            </a:r>
            <a:r>
              <a:rPr lang="en-US" dirty="0"/>
              <a:t>CRM. </a:t>
            </a:r>
            <a:r>
              <a:rPr lang="el-GR" dirty="0" err="1"/>
              <a:t>Άυτές</a:t>
            </a:r>
            <a:r>
              <a:rPr lang="el-GR" dirty="0"/>
              <a:t> οι </a:t>
            </a:r>
            <a:r>
              <a:rPr lang="el-GR" dirty="0" err="1"/>
              <a:t>κατηγορίες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: </a:t>
            </a:r>
          </a:p>
          <a:p>
            <a:endParaRPr lang="el-GR" dirty="0"/>
          </a:p>
          <a:p>
            <a:r>
              <a:rPr lang="el-GR" b="1" dirty="0" err="1"/>
              <a:t>Στρατηγικο</a:t>
            </a:r>
            <a:r>
              <a:rPr lang="el-GR" b="1" dirty="0"/>
              <a:t>́ </a:t>
            </a:r>
            <a:r>
              <a:rPr lang="en-US" b="1" dirty="0"/>
              <a:t>CRM </a:t>
            </a:r>
            <a:r>
              <a:rPr lang="en-US" dirty="0"/>
              <a:t>(Strategic CRM) </a:t>
            </a:r>
          </a:p>
          <a:p>
            <a:endParaRPr lang="el-GR" dirty="0"/>
          </a:p>
          <a:p>
            <a:r>
              <a:rPr lang="el-GR" b="1" dirty="0" err="1"/>
              <a:t>Επιχειρησιακο</a:t>
            </a:r>
            <a:r>
              <a:rPr lang="el-GR" b="1" dirty="0"/>
              <a:t>́ </a:t>
            </a:r>
            <a:r>
              <a:rPr lang="en-US" b="1" dirty="0"/>
              <a:t>CRM </a:t>
            </a:r>
            <a:r>
              <a:rPr lang="en-US" dirty="0"/>
              <a:t>(Operational CRM) </a:t>
            </a:r>
          </a:p>
          <a:p>
            <a:endParaRPr lang="el-GR" dirty="0"/>
          </a:p>
          <a:p>
            <a:r>
              <a:rPr lang="el-GR" b="1" dirty="0" err="1"/>
              <a:t>Αναλυτικο</a:t>
            </a:r>
            <a:r>
              <a:rPr lang="el-GR" b="1" dirty="0"/>
              <a:t>́ </a:t>
            </a:r>
            <a:r>
              <a:rPr lang="en-US" b="1" dirty="0"/>
              <a:t>CRM </a:t>
            </a:r>
            <a:r>
              <a:rPr lang="en-US" dirty="0"/>
              <a:t>(Analytical CRM) </a:t>
            </a:r>
          </a:p>
          <a:p>
            <a:endParaRPr lang="el-GR" dirty="0"/>
          </a:p>
          <a:p>
            <a:r>
              <a:rPr lang="el-GR" b="1" dirty="0" err="1"/>
              <a:t>Συνεργατικο</a:t>
            </a:r>
            <a:r>
              <a:rPr lang="el-GR" b="1" dirty="0"/>
              <a:t>́ </a:t>
            </a:r>
            <a:r>
              <a:rPr lang="en-US" b="1" dirty="0"/>
              <a:t>CRM </a:t>
            </a:r>
            <a:r>
              <a:rPr lang="en-US" dirty="0"/>
              <a:t>(Collaborative CRM) </a:t>
            </a:r>
          </a:p>
          <a:p>
            <a:endParaRPr lang="el-GR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909">
            <a:hlinkClick r:id="" action="ppaction://media"/>
            <a:extLst>
              <a:ext uri="{FF2B5EF4-FFF2-40B4-BE49-F238E27FC236}">
                <a16:creationId xmlns:a16="http://schemas.microsoft.com/office/drawing/2014/main" id="{0BCD5EB5-C598-DC4A-ABDE-751AFA73E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8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{F575372A-6978-2C49-8294-7BE590C3ECFB}tf16401369</Template>
  <TotalTime>41272</TotalTime>
  <Words>1720</Words>
  <Application>Microsoft Macintosh PowerPoint</Application>
  <PresentationFormat>Widescreen</PresentationFormat>
  <Paragraphs>114</Paragraphs>
  <Slides>15</Slides>
  <Notes>14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ERP 09</vt:lpstr>
      <vt:lpstr>ERP</vt:lpstr>
      <vt:lpstr>ERP και Συστήματα Διαχείρισης Πελατειακών Σχέσεων  </vt:lpstr>
      <vt:lpstr>Εισαγωγικές έννοιες των συστημάτων διαχείρισης πελατειακών σχέσεων</vt:lpstr>
      <vt:lpstr>Εισαγωγικές έννοιες των συστημάτων διαχείρισης πελατειακών σχέσεων</vt:lpstr>
      <vt:lpstr>Εισαγωγικές έννοιες των συστημάτων διαχείρισης πελατειακών σχέσεων</vt:lpstr>
      <vt:lpstr>customer value</vt:lpstr>
      <vt:lpstr>Πελατοκεντρική Προσέγγιση</vt:lpstr>
      <vt:lpstr>Πελατοκεντρική Προσέγγιση</vt:lpstr>
      <vt:lpstr>Στρατηγικό CRM (Strategic CRM) </vt:lpstr>
      <vt:lpstr>Επιχειρησιακό CRM (Operational CRM)</vt:lpstr>
      <vt:lpstr>Αναλυτικό CRM (Analytical CRM)</vt:lpstr>
      <vt:lpstr>Συνεργατικό CRM (Collaborative CRM)</vt:lpstr>
      <vt:lpstr>Η στρατηγική CRM</vt:lpstr>
      <vt:lpstr>Η στρατηγική CRM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03</dc:title>
  <dc:creator>Microsoft Office User</dc:creator>
  <cp:lastModifiedBy>Damianos Sakas</cp:lastModifiedBy>
  <cp:revision>142</cp:revision>
  <dcterms:created xsi:type="dcterms:W3CDTF">2020-03-14T08:26:53Z</dcterms:created>
  <dcterms:modified xsi:type="dcterms:W3CDTF">2020-05-21T15:27:06Z</dcterms:modified>
</cp:coreProperties>
</file>